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50" r:id="rId2"/>
  </p:sldMasterIdLst>
  <p:notesMasterIdLst>
    <p:notesMasterId r:id="rId21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Lst>
  <p:sldSz cx="12192000" cy="6858000"/>
  <p:notesSz cx="6858000" cy="9144000"/>
  <p:embeddedFontLst>
    <p:embeddedFont>
      <p:font typeface="Arial Black" panose="020B0A04020102020204" pitchFamily="34" charset="0"/>
      <p:bold r:id="rId215"/>
    </p:embeddedFont>
    <p:embeddedFont>
      <p:font typeface="Arial Narrow" panose="020B0606020202030204" pitchFamily="34" charset="0"/>
      <p:regular r:id="rId216"/>
      <p:bold r:id="rId217"/>
      <p:italic r:id="rId218"/>
      <p:boldItalic r:id="rId219"/>
    </p:embeddedFont>
    <p:embeddedFont>
      <p:font typeface="Bad Script" panose="020B0604020202020204" charset="0"/>
      <p:regular r:id="rId220"/>
    </p:embeddedFont>
    <p:embeddedFont>
      <p:font typeface="Century Schoolbook" panose="02040604050505020304" pitchFamily="18" charset="0"/>
      <p:regular r:id="rId221"/>
      <p:bold r:id="rId222"/>
      <p:italic r:id="rId223"/>
      <p:boldItalic r:id="rId224"/>
    </p:embeddedFont>
    <p:embeddedFont>
      <p:font typeface="Comic Sans MS" panose="030F0702030302020204" pitchFamily="66" charset="0"/>
      <p:regular r:id="rId225"/>
      <p:bold r:id="rId226"/>
      <p:italic r:id="rId227"/>
      <p:boldItalic r:id="rId228"/>
    </p:embeddedFont>
    <p:embeddedFont>
      <p:font typeface="Corbel" panose="020B0503020204020204" pitchFamily="34" charset="0"/>
      <p:regular r:id="rId229"/>
      <p:bold r:id="rId230"/>
      <p:italic r:id="rId231"/>
      <p:boldItalic r:id="rId232"/>
    </p:embeddedFont>
    <p:embeddedFont>
      <p:font typeface="Courgette" panose="020B0604020202020204" charset="0"/>
      <p:regular r:id="rId233"/>
    </p:embeddedFont>
    <p:embeddedFont>
      <p:font typeface="Impact" panose="020B0806030902050204" pitchFamily="34" charset="0"/>
      <p:regular r:id="rId234"/>
    </p:embeddedFont>
    <p:embeddedFont>
      <p:font typeface="Jim Nightshade" panose="020B0604020202020204" charset="0"/>
      <p:regular r:id="rId235"/>
    </p:embeddedFont>
    <p:embeddedFont>
      <p:font typeface="Lucida Sans" panose="020B0602030504020204" pitchFamily="34" charset="0"/>
      <p:regular r:id="rId236"/>
      <p:bold r:id="rId237"/>
      <p:italic r:id="rId238"/>
      <p:boldItalic r:id="rId239"/>
    </p:embeddedFont>
    <p:embeddedFont>
      <p:font typeface="Open Sans" panose="020B0606030504020204" pitchFamily="34" charset="0"/>
      <p:regular r:id="rId240"/>
      <p:bold r:id="rId241"/>
      <p:boldItalic r:id="rId242"/>
    </p:embeddedFont>
    <p:embeddedFont>
      <p:font typeface="Pacifico" panose="00000500000000000000" pitchFamily="2" charset="0"/>
      <p:regular r:id="rId243"/>
    </p:embeddedFont>
    <p:embeddedFont>
      <p:font typeface="Play" panose="020B0604020202020204" charset="0"/>
      <p:regular r:id="rId244"/>
      <p:bold r:id="rId245"/>
    </p:embeddedFont>
    <p:embeddedFont>
      <p:font typeface="Teko" panose="020B0604020202020204" charset="0"/>
      <p:regular r:id="rId246"/>
      <p:bold r:id="rId247"/>
    </p:embeddedFont>
    <p:embeddedFont>
      <p:font typeface="Verdana" panose="020B0604030504040204" pitchFamily="34" charset="0"/>
      <p:regular r:id="rId248"/>
      <p:bold r:id="rId249"/>
      <p:italic r:id="rId250"/>
      <p:boldItalic r:id="rId2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2" roundtripDataSignature="AMtx7mh5XBTi5OJTegyv+7h01J6js/LX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3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font" Target="fonts/font12.fntdata"/><Relationship Id="rId247" Type="http://schemas.openxmlformats.org/officeDocument/2006/relationships/font" Target="fonts/font33.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font" Target="fonts/font2.fntdata"/><Relationship Id="rId237" Type="http://schemas.openxmlformats.org/officeDocument/2006/relationships/font" Target="fonts/font23.fnt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font" Target="fonts/font13.fntdata"/><Relationship Id="rId248" Type="http://schemas.openxmlformats.org/officeDocument/2006/relationships/font" Target="fonts/font34.fntdata"/><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font" Target="fonts/font3.fntdata"/><Relationship Id="rId6" Type="http://schemas.openxmlformats.org/officeDocument/2006/relationships/slide" Target="slides/slide4.xml"/><Relationship Id="rId238" Type="http://schemas.openxmlformats.org/officeDocument/2006/relationships/font" Target="fonts/font24.fntdata"/><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font" Target="fonts/font14.fntdata"/><Relationship Id="rId249" Type="http://schemas.openxmlformats.org/officeDocument/2006/relationships/font" Target="fonts/font35.fntdata"/><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font" Target="fonts/font4.fntdata"/><Relationship Id="rId239" Type="http://schemas.openxmlformats.org/officeDocument/2006/relationships/font" Target="fonts/font25.fntdata"/><Relationship Id="rId250" Type="http://schemas.openxmlformats.org/officeDocument/2006/relationships/font" Target="fonts/font36.fntdata"/><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font" Target="fonts/font15.fntdata"/><Relationship Id="rId240" Type="http://schemas.openxmlformats.org/officeDocument/2006/relationships/font" Target="fonts/font26.fntdata"/><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font" Target="fonts/font5.fntdata"/><Relationship Id="rId230" Type="http://schemas.openxmlformats.org/officeDocument/2006/relationships/font" Target="fonts/font16.fntdata"/><Relationship Id="rId251" Type="http://schemas.openxmlformats.org/officeDocument/2006/relationships/font" Target="fonts/font37.fntdata"/><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font" Target="fonts/font6.fntdata"/><Relationship Id="rId241" Type="http://schemas.openxmlformats.org/officeDocument/2006/relationships/font" Target="fonts/font27.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customschemas.google.com/relationships/presentationmetadata" Target="metadata"/><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font" Target="fonts/font17.fntdata"/><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font" Target="fonts/font7.fntdata"/><Relationship Id="rId242" Type="http://schemas.openxmlformats.org/officeDocument/2006/relationships/font" Target="fonts/font28.fntdata"/><Relationship Id="rId263" Type="http://schemas.openxmlformats.org/officeDocument/2006/relationships/presProps" Target="pres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font" Target="fonts/font18.fntdata"/><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font" Target="fonts/font8.fntdata"/><Relationship Id="rId243" Type="http://schemas.openxmlformats.org/officeDocument/2006/relationships/font" Target="fonts/font29.fntdata"/><Relationship Id="rId264" Type="http://schemas.openxmlformats.org/officeDocument/2006/relationships/viewProps" Target="view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font" Target="fonts/font19.fntdata"/><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font" Target="fonts/font9.fntdata"/><Relationship Id="rId244" Type="http://schemas.openxmlformats.org/officeDocument/2006/relationships/font" Target="fonts/font30.fntdata"/><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theme" Target="theme/theme1.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font" Target="fonts/font20.fntdata"/><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font" Target="fonts/font10.fntdata"/><Relationship Id="rId245" Type="http://schemas.openxmlformats.org/officeDocument/2006/relationships/font" Target="fonts/font31.fntdata"/><Relationship Id="rId266" Type="http://schemas.openxmlformats.org/officeDocument/2006/relationships/tableStyles" Target="tableStyles.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notesMaster" Target="notesMasters/notesMaster1.xml"/><Relationship Id="rId235" Type="http://schemas.openxmlformats.org/officeDocument/2006/relationships/font" Target="fonts/font21.fntdata"/><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font" Target="fonts/font11.fntdata"/><Relationship Id="rId246" Type="http://schemas.openxmlformats.org/officeDocument/2006/relationships/font" Target="fonts/font32.fntdata"/><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font" Target="fonts/font1.fntdata"/><Relationship Id="rId236"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5" name="Google Shape;785;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1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6" name="Google Shape;826;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1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3" name="Google Shape;853;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1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3" name="Google Shape;863;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1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1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1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3" name="Google Shape;883;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1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9" name="Google Shape;88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4" name="Google Shape;894;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1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7" name="Google Shape;907;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4" name="Google Shape;914;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1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0" name="Google Shape;920;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5" name="Google Shape;925;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1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0" name="Google Shape;930;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1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5" name="Google Shape;935;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1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2" name="Google Shape;942;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5" name="Google Shape;955;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1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1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7" name="Google Shape;967;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4" name="Google Shape;974;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2" name="Google Shape;992;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1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1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3" name="Google Shape;1003;p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1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8" name="Google Shape;1008;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1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1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1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1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4" name="Google Shape;1034;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1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0" name="Google Shape;1040;p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5" name="Google Shape;1045;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1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0" name="Google Shape;1050;p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1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6" name="Google Shape;1056;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1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3" name="Google Shape;1063;p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1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0" name="Google Shape;1070;p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1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7" name="Google Shape;1077;p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2" name="Google Shape;1082;p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1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9" name="Google Shape;1089;p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1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5" name="Google Shape;1095;p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0" name="Google Shape;1100;p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5" name="Google Shape;1105;p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2" name="Google Shape;1112;p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8" name="Google Shape;1118;p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1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3" name="Google Shape;1123;p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1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8" name="Google Shape;1128;p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6" name="Google Shape;1136;p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1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3" name="Google Shape;1143;p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1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0" name="Google Shape;1150;p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1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6" name="Google Shape;1156;p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1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1" name="Google Shape;1161;p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7" name="Google Shape;1167;p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1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2" name="Google Shape;1172;p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7" name="Google Shape;1177;p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4" name="Google Shape;1184;p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1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0" name="Google Shape;1190;p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6" name="Google Shape;1196;p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1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3" name="Google Shape;1203;p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1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8" name="Google Shape;1208;p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1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5" name="Google Shape;1215;p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1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1" name="Google Shape;1221;p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1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7" name="Google Shape;1227;p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1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3" name="Google Shape;1233;p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1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0" name="Google Shape;1240;p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1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4" name="Google Shape;1254;p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1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0" name="Google Shape;1260;p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1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8" name="Google Shape;1268;p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1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4" name="Google Shape;1274;p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1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0" name="Google Shape;1280;p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1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7" name="Google Shape;1287;p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1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3" name="Google Shape;1293;p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1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6" name="Google Shape;1316;p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1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2" name="Google Shape;1322;p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1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7" name="Google Shape;1327;p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4" name="Google Shape;1334;p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1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1" name="Google Shape;1341;p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p1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8" name="Google Shape;1348;p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4" name="Google Shape;1354;p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1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1" name="Google Shape;1361;p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1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5" name="Google Shape;1385;p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p1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0" name="Google Shape;1390;p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1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7" name="Google Shape;1397;p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1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6" name="Google Shape;1406;p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1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2" name="Google Shape;1412;p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1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9" name="Google Shape;1419;p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1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5" name="Google Shape;1425;p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p1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4" name="Google Shape;1434;p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1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1" name="Google Shape;1441;p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p2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7" name="Google Shape;1447;p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2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3" name="Google Shape;1453;p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p2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8" name="Google Shape;1458;p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p2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5" name="Google Shape;1465;p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2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2" name="Google Shape;1472;p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2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9" name="Google Shape;1479;p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p2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6" name="Google Shape;1486;p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p2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3" name="Google Shape;1493;p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p2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0" name="Google Shape;1500;p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2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6" name="Google Shape;1506;p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2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3" name="Google Shape;1513;p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2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0" name="Google Shape;1520;p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06b9467c2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2606b9467c2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e28cfd5de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g28e28cfd5d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6" name="Google Shape;686;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 name="Google Shape;731;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5" name="Google Shape;765;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2" name="Google Shape;772;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7"/>
        <p:cNvGrpSpPr/>
        <p:nvPr/>
      </p:nvGrpSpPr>
      <p:grpSpPr>
        <a:xfrm>
          <a:off x="0" y="0"/>
          <a:ext cx="0" cy="0"/>
          <a:chOff x="0" y="0"/>
          <a:chExt cx="0" cy="0"/>
        </a:xfrm>
      </p:grpSpPr>
      <p:sp>
        <p:nvSpPr>
          <p:cNvPr id="18" name="Google Shape;18;p215" title="Page Number Shape"/>
          <p:cNvSpPr/>
          <p:nvPr/>
        </p:nvSpPr>
        <p:spPr>
          <a:xfrm>
            <a:off x="11784011" y="118920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9" name="Google Shape;19;p215"/>
          <p:cNvSpPr txBox="1">
            <a:spLocks noGrp="1"/>
          </p:cNvSpPr>
          <p:nvPr>
            <p:ph type="ctrTitle"/>
          </p:nvPr>
        </p:nvSpPr>
        <p:spPr>
          <a:xfrm>
            <a:off x="1088913" y="1143293"/>
            <a:ext cx="7034362" cy="4268965"/>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lt2"/>
              </a:buClr>
              <a:buSzPts val="7700"/>
              <a:buFont typeface="Century Schoolbook"/>
              <a:buNone/>
              <a:defRPr sz="77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5"/>
          <p:cNvSpPr txBox="1">
            <a:spLocks noGrp="1"/>
          </p:cNvSpPr>
          <p:nvPr>
            <p:ph type="subTitle" idx="1"/>
          </p:nvPr>
        </p:nvSpPr>
        <p:spPr>
          <a:xfrm>
            <a:off x="1088914" y="5537925"/>
            <a:ext cx="7034362" cy="706355"/>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Clr>
                <a:schemeClr val="lt2"/>
              </a:buClr>
              <a:buSzPts val="2000"/>
              <a:buNone/>
              <a:defRPr sz="2000" b="0" i="1">
                <a:solidFill>
                  <a:schemeClr val="lt2"/>
                </a:solidFill>
              </a:defRPr>
            </a:lvl1pPr>
            <a:lvl2pPr lvl="1" algn="ctr">
              <a:lnSpc>
                <a:spcPct val="112000"/>
              </a:lnSpc>
              <a:spcBef>
                <a:spcPts val="900"/>
              </a:spcBef>
              <a:spcAft>
                <a:spcPts val="0"/>
              </a:spcAft>
              <a:buClr>
                <a:srgbClr val="FEFEFE"/>
              </a:buClr>
              <a:buSzPts val="2000"/>
              <a:buNone/>
              <a:defRPr sz="2000"/>
            </a:lvl2pPr>
            <a:lvl3pPr lvl="2" algn="ctr">
              <a:lnSpc>
                <a:spcPct val="112000"/>
              </a:lnSpc>
              <a:spcBef>
                <a:spcPts val="900"/>
              </a:spcBef>
              <a:spcAft>
                <a:spcPts val="0"/>
              </a:spcAft>
              <a:buClr>
                <a:srgbClr val="FEFEFE"/>
              </a:buClr>
              <a:buSzPts val="1800"/>
              <a:buNone/>
              <a:defRPr sz="1800"/>
            </a:lvl3pPr>
            <a:lvl4pPr lvl="3" algn="ctr">
              <a:lnSpc>
                <a:spcPct val="112000"/>
              </a:lnSpc>
              <a:spcBef>
                <a:spcPts val="900"/>
              </a:spcBef>
              <a:spcAft>
                <a:spcPts val="0"/>
              </a:spcAft>
              <a:buClr>
                <a:srgbClr val="FEFEFE"/>
              </a:buClr>
              <a:buSzPts val="1600"/>
              <a:buNone/>
              <a:defRPr sz="1600"/>
            </a:lvl4pPr>
            <a:lvl5pPr lvl="4" algn="ctr">
              <a:lnSpc>
                <a:spcPct val="112000"/>
              </a:lnSpc>
              <a:spcBef>
                <a:spcPts val="900"/>
              </a:spcBef>
              <a:spcAft>
                <a:spcPts val="0"/>
              </a:spcAft>
              <a:buClr>
                <a:srgbClr val="FEFEFE"/>
              </a:buClr>
              <a:buSzPts val="1600"/>
              <a:buNone/>
              <a:defRPr sz="1600"/>
            </a:lvl5pPr>
            <a:lvl6pPr lvl="5" algn="ctr">
              <a:lnSpc>
                <a:spcPct val="112000"/>
              </a:lnSpc>
              <a:spcBef>
                <a:spcPts val="1300"/>
              </a:spcBef>
              <a:spcAft>
                <a:spcPts val="0"/>
              </a:spcAft>
              <a:buClr>
                <a:srgbClr val="FEFEFE"/>
              </a:buClr>
              <a:buSzPts val="1600"/>
              <a:buNone/>
              <a:defRPr sz="1600"/>
            </a:lvl6pPr>
            <a:lvl7pPr lvl="6" algn="ctr">
              <a:lnSpc>
                <a:spcPct val="112000"/>
              </a:lnSpc>
              <a:spcBef>
                <a:spcPts val="1300"/>
              </a:spcBef>
              <a:spcAft>
                <a:spcPts val="0"/>
              </a:spcAft>
              <a:buClr>
                <a:srgbClr val="FEFEFE"/>
              </a:buClr>
              <a:buSzPts val="1600"/>
              <a:buNone/>
              <a:defRPr sz="1600"/>
            </a:lvl7pPr>
            <a:lvl8pPr lvl="7" algn="ctr">
              <a:lnSpc>
                <a:spcPct val="112000"/>
              </a:lnSpc>
              <a:spcBef>
                <a:spcPts val="1300"/>
              </a:spcBef>
              <a:spcAft>
                <a:spcPts val="0"/>
              </a:spcAft>
              <a:buClr>
                <a:srgbClr val="FEFEFE"/>
              </a:buClr>
              <a:buSzPts val="1600"/>
              <a:buNone/>
              <a:defRPr sz="1600"/>
            </a:lvl8pPr>
            <a:lvl9pPr lvl="8" algn="ctr">
              <a:lnSpc>
                <a:spcPct val="112000"/>
              </a:lnSpc>
              <a:spcBef>
                <a:spcPts val="1300"/>
              </a:spcBef>
              <a:spcAft>
                <a:spcPts val="0"/>
              </a:spcAft>
              <a:buClr>
                <a:srgbClr val="FEFEFE"/>
              </a:buClr>
              <a:buSzPts val="1600"/>
              <a:buNone/>
              <a:defRPr sz="1600"/>
            </a:lvl9pPr>
          </a:lstStyle>
          <a:p>
            <a:endParaRPr/>
          </a:p>
        </p:txBody>
      </p:sp>
      <p:sp>
        <p:nvSpPr>
          <p:cNvPr id="21" name="Google Shape;21;p215"/>
          <p:cNvSpPr txBox="1">
            <a:spLocks noGrp="1"/>
          </p:cNvSpPr>
          <p:nvPr>
            <p:ph type="dt" idx="10"/>
          </p:nvPr>
        </p:nvSpPr>
        <p:spPr>
          <a:xfrm>
            <a:off x="1088913" y="6314440"/>
            <a:ext cx="1596622"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5"/>
          <p:cNvSpPr txBox="1">
            <a:spLocks noGrp="1"/>
          </p:cNvSpPr>
          <p:nvPr>
            <p:ph type="ftr" idx="11"/>
          </p:nvPr>
        </p:nvSpPr>
        <p:spPr>
          <a:xfrm>
            <a:off x="3000591" y="6314440"/>
            <a:ext cx="512268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5"/>
          <p:cNvSpPr txBox="1">
            <a:spLocks noGrp="1"/>
          </p:cNvSpPr>
          <p:nvPr>
            <p:ph type="sldNum" idx="12"/>
          </p:nvPr>
        </p:nvSpPr>
        <p:spPr>
          <a:xfrm>
            <a:off x="11784011" y="1416216"/>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1pPr>
            <a:lvl2pPr marL="0" lvl="1"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2pPr>
            <a:lvl3pPr marL="0" lvl="2"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3pPr>
            <a:lvl4pPr marL="0" lvl="3"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4pPr>
            <a:lvl5pPr marL="0" lvl="4"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5pPr>
            <a:lvl6pPr marL="0" lvl="5"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6pPr>
            <a:lvl7pPr marL="0" lvl="6"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7pPr>
            <a:lvl8pPr marL="0" lvl="7"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8pPr>
            <a:lvl9pPr marL="0" lvl="8"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215" title="Verticle Rule Line"/>
          <p:cNvCxnSpPr/>
          <p:nvPr/>
        </p:nvCxnSpPr>
        <p:spPr>
          <a:xfrm>
            <a:off x="773855" y="1257300"/>
            <a:ext cx="0" cy="5600700"/>
          </a:xfrm>
          <a:prstGeom prst="straightConnector1">
            <a:avLst/>
          </a:prstGeom>
          <a:noFill/>
          <a:ln w="25400" cap="flat" cmpd="sng">
            <a:solidFill>
              <a:schemeClr val="lt2"/>
            </a:solidFill>
            <a:prstDash val="solid"/>
            <a:round/>
            <a:headEnd type="none" w="sm" len="sm"/>
            <a:tailEnd type="none" w="sm" len="sm"/>
          </a:ln>
        </p:spPr>
      </p:cxnSp>
    </p:spTree>
  </p:cSld>
  <p:clrMapOvr>
    <a:masterClrMapping/>
  </p:clrMapOvr>
  <p:transition>
    <p:split orient="vert"/>
  </p:transition>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83"/>
        <p:cNvGrpSpPr/>
        <p:nvPr/>
      </p:nvGrpSpPr>
      <p:grpSpPr>
        <a:xfrm>
          <a:off x="0" y="0"/>
          <a:ext cx="0" cy="0"/>
          <a:chOff x="0" y="0"/>
          <a:chExt cx="0" cy="0"/>
        </a:xfrm>
      </p:grpSpPr>
      <p:sp>
        <p:nvSpPr>
          <p:cNvPr id="84" name="Google Shape;84;p214" title="Page Number Shape"/>
          <p:cNvSpPr/>
          <p:nvPr/>
        </p:nvSpPr>
        <p:spPr>
          <a:xfrm>
            <a:off x="11784011" y="118920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85" name="Google Shape;85;p214"/>
          <p:cNvSpPr txBox="1">
            <a:spLocks noGrp="1"/>
          </p:cNvSpPr>
          <p:nvPr>
            <p:ph type="ctrTitle"/>
          </p:nvPr>
        </p:nvSpPr>
        <p:spPr>
          <a:xfrm>
            <a:off x="1088913" y="1143293"/>
            <a:ext cx="7034362" cy="4268965"/>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lt2"/>
              </a:buClr>
              <a:buSzPts val="7700"/>
              <a:buFont typeface="Century Schoolbook"/>
              <a:buNone/>
              <a:defRPr sz="77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14"/>
          <p:cNvSpPr txBox="1">
            <a:spLocks noGrp="1"/>
          </p:cNvSpPr>
          <p:nvPr>
            <p:ph type="subTitle" idx="1"/>
          </p:nvPr>
        </p:nvSpPr>
        <p:spPr>
          <a:xfrm>
            <a:off x="1088914" y="5537925"/>
            <a:ext cx="7034362" cy="706355"/>
          </a:xfrm>
          <a:prstGeom prst="rect">
            <a:avLst/>
          </a:prstGeom>
          <a:noFill/>
          <a:ln>
            <a:noFill/>
          </a:ln>
        </p:spPr>
        <p:txBody>
          <a:bodyPr spcFirstLastPara="1" wrap="square" lIns="91425" tIns="45700" rIns="91425" bIns="45700" anchor="t" anchorCtr="0">
            <a:normAutofit/>
          </a:bodyPr>
          <a:lstStyle>
            <a:lvl1pPr lvl="0" algn="l">
              <a:lnSpc>
                <a:spcPct val="114000"/>
              </a:lnSpc>
              <a:spcBef>
                <a:spcPts val="0"/>
              </a:spcBef>
              <a:spcAft>
                <a:spcPts val="0"/>
              </a:spcAft>
              <a:buClr>
                <a:schemeClr val="lt2"/>
              </a:buClr>
              <a:buSzPts val="2000"/>
              <a:buNone/>
              <a:defRPr sz="2000" b="0" i="1">
                <a:solidFill>
                  <a:schemeClr val="lt2"/>
                </a:solidFill>
              </a:defRPr>
            </a:lvl1pPr>
            <a:lvl2pPr lvl="1" algn="ctr">
              <a:lnSpc>
                <a:spcPct val="112000"/>
              </a:lnSpc>
              <a:spcBef>
                <a:spcPts val="900"/>
              </a:spcBef>
              <a:spcAft>
                <a:spcPts val="0"/>
              </a:spcAft>
              <a:buClr>
                <a:srgbClr val="FEFEFE"/>
              </a:buClr>
              <a:buSzPts val="2000"/>
              <a:buNone/>
              <a:defRPr sz="2000"/>
            </a:lvl2pPr>
            <a:lvl3pPr lvl="2" algn="ctr">
              <a:lnSpc>
                <a:spcPct val="112000"/>
              </a:lnSpc>
              <a:spcBef>
                <a:spcPts val="900"/>
              </a:spcBef>
              <a:spcAft>
                <a:spcPts val="0"/>
              </a:spcAft>
              <a:buClr>
                <a:srgbClr val="FEFEFE"/>
              </a:buClr>
              <a:buSzPts val="1800"/>
              <a:buNone/>
              <a:defRPr sz="1800"/>
            </a:lvl3pPr>
            <a:lvl4pPr lvl="3" algn="ctr">
              <a:lnSpc>
                <a:spcPct val="112000"/>
              </a:lnSpc>
              <a:spcBef>
                <a:spcPts val="900"/>
              </a:spcBef>
              <a:spcAft>
                <a:spcPts val="0"/>
              </a:spcAft>
              <a:buClr>
                <a:srgbClr val="FEFEFE"/>
              </a:buClr>
              <a:buSzPts val="1600"/>
              <a:buNone/>
              <a:defRPr sz="1600"/>
            </a:lvl4pPr>
            <a:lvl5pPr lvl="4" algn="ctr">
              <a:lnSpc>
                <a:spcPct val="112000"/>
              </a:lnSpc>
              <a:spcBef>
                <a:spcPts val="900"/>
              </a:spcBef>
              <a:spcAft>
                <a:spcPts val="0"/>
              </a:spcAft>
              <a:buClr>
                <a:srgbClr val="FEFEFE"/>
              </a:buClr>
              <a:buSzPts val="1600"/>
              <a:buNone/>
              <a:defRPr sz="1600"/>
            </a:lvl5pPr>
            <a:lvl6pPr lvl="5" algn="ctr">
              <a:lnSpc>
                <a:spcPct val="112000"/>
              </a:lnSpc>
              <a:spcBef>
                <a:spcPts val="1300"/>
              </a:spcBef>
              <a:spcAft>
                <a:spcPts val="0"/>
              </a:spcAft>
              <a:buClr>
                <a:srgbClr val="FEFEFE"/>
              </a:buClr>
              <a:buSzPts val="1600"/>
              <a:buNone/>
              <a:defRPr sz="1600"/>
            </a:lvl6pPr>
            <a:lvl7pPr lvl="6" algn="ctr">
              <a:lnSpc>
                <a:spcPct val="112000"/>
              </a:lnSpc>
              <a:spcBef>
                <a:spcPts val="1300"/>
              </a:spcBef>
              <a:spcAft>
                <a:spcPts val="0"/>
              </a:spcAft>
              <a:buClr>
                <a:srgbClr val="FEFEFE"/>
              </a:buClr>
              <a:buSzPts val="1600"/>
              <a:buNone/>
              <a:defRPr sz="1600"/>
            </a:lvl7pPr>
            <a:lvl8pPr lvl="7" algn="ctr">
              <a:lnSpc>
                <a:spcPct val="112000"/>
              </a:lnSpc>
              <a:spcBef>
                <a:spcPts val="1300"/>
              </a:spcBef>
              <a:spcAft>
                <a:spcPts val="0"/>
              </a:spcAft>
              <a:buClr>
                <a:srgbClr val="FEFEFE"/>
              </a:buClr>
              <a:buSzPts val="1600"/>
              <a:buNone/>
              <a:defRPr sz="1600"/>
            </a:lvl8pPr>
            <a:lvl9pPr lvl="8" algn="ctr">
              <a:lnSpc>
                <a:spcPct val="112000"/>
              </a:lnSpc>
              <a:spcBef>
                <a:spcPts val="1300"/>
              </a:spcBef>
              <a:spcAft>
                <a:spcPts val="0"/>
              </a:spcAft>
              <a:buClr>
                <a:srgbClr val="FEFEFE"/>
              </a:buClr>
              <a:buSzPts val="1600"/>
              <a:buNone/>
              <a:defRPr sz="1600"/>
            </a:lvl9pPr>
          </a:lstStyle>
          <a:p>
            <a:endParaRPr/>
          </a:p>
        </p:txBody>
      </p:sp>
      <p:sp>
        <p:nvSpPr>
          <p:cNvPr id="87" name="Google Shape;87;p214"/>
          <p:cNvSpPr txBox="1">
            <a:spLocks noGrp="1"/>
          </p:cNvSpPr>
          <p:nvPr>
            <p:ph type="dt" idx="10"/>
          </p:nvPr>
        </p:nvSpPr>
        <p:spPr>
          <a:xfrm>
            <a:off x="1088913" y="6314440"/>
            <a:ext cx="1596622"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4"/>
          <p:cNvSpPr txBox="1">
            <a:spLocks noGrp="1"/>
          </p:cNvSpPr>
          <p:nvPr>
            <p:ph type="ftr" idx="11"/>
          </p:nvPr>
        </p:nvSpPr>
        <p:spPr>
          <a:xfrm>
            <a:off x="3000591" y="6314440"/>
            <a:ext cx="512268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4"/>
          <p:cNvSpPr txBox="1">
            <a:spLocks noGrp="1"/>
          </p:cNvSpPr>
          <p:nvPr>
            <p:ph type="sldNum" idx="12"/>
          </p:nvPr>
        </p:nvSpPr>
        <p:spPr>
          <a:xfrm>
            <a:off x="11784011" y="1416216"/>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1pPr>
            <a:lvl2pPr marL="0" lvl="1"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2pPr>
            <a:lvl3pPr marL="0" lvl="2"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3pPr>
            <a:lvl4pPr marL="0" lvl="3"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4pPr>
            <a:lvl5pPr marL="0" lvl="4"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5pPr>
            <a:lvl6pPr marL="0" lvl="5"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6pPr>
            <a:lvl7pPr marL="0" lvl="6"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7pPr>
            <a:lvl8pPr marL="0" lvl="7"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8pPr>
            <a:lvl9pPr marL="0" lvl="8" indent="0" algn="r">
              <a:spcBef>
                <a:spcPts val="0"/>
              </a:spcBef>
              <a:buNone/>
              <a:defRPr sz="1200" b="0" i="1" u="none" strike="noStrike" cap="none">
                <a:solidFill>
                  <a:schemeClr val="accent1"/>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90" name="Google Shape;90;p214" title="Verticle Rule Line"/>
          <p:cNvCxnSpPr/>
          <p:nvPr/>
        </p:nvCxnSpPr>
        <p:spPr>
          <a:xfrm>
            <a:off x="773855" y="1257300"/>
            <a:ext cx="0" cy="5600700"/>
          </a:xfrm>
          <a:prstGeom prst="straightConnector1">
            <a:avLst/>
          </a:prstGeom>
          <a:noFill/>
          <a:ln w="25400" cap="flat" cmpd="sng">
            <a:solidFill>
              <a:schemeClr val="lt2"/>
            </a:solidFill>
            <a:prstDash val="solid"/>
            <a:round/>
            <a:headEnd type="none" w="sm" len="sm"/>
            <a:tailEnd type="none" w="sm" len="sm"/>
          </a:ln>
        </p:spPr>
      </p:cxnSp>
    </p:spTree>
  </p:cSld>
  <p:clrMapOvr>
    <a:masterClrMapping/>
  </p:clrMapOvr>
  <p:transition>
    <p:split orient="vert"/>
  </p:transition>
  <p:extLst>
    <p:ext uri="{DCECCB84-F9BA-43D5-87BE-67443E8EF086}">
      <p15:sldGuideLst xmlns:p15="http://schemas.microsoft.com/office/powerpoint/2012/main">
        <p15:guide id="1" orient="horz" pos="7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2"/>
        </a:solidFill>
        <a:effectLst/>
      </p:bgPr>
    </p:bg>
    <p:spTree>
      <p:nvGrpSpPr>
        <p:cNvPr id="1" name="Shape 91"/>
        <p:cNvGrpSpPr/>
        <p:nvPr/>
      </p:nvGrpSpPr>
      <p:grpSpPr>
        <a:xfrm>
          <a:off x="0" y="0"/>
          <a:ext cx="0" cy="0"/>
          <a:chOff x="0" y="0"/>
          <a:chExt cx="0" cy="0"/>
        </a:xfrm>
      </p:grpSpPr>
      <p:sp>
        <p:nvSpPr>
          <p:cNvPr id="92" name="Google Shape;92;p224" title="Page Number Shape"/>
          <p:cNvSpPr/>
          <p:nvPr/>
        </p:nvSpPr>
        <p:spPr>
          <a:xfrm>
            <a:off x="11784011" y="1393748"/>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a:noFill/>
          </a:ln>
        </p:spPr>
      </p:sp>
      <p:sp>
        <p:nvSpPr>
          <p:cNvPr id="93" name="Google Shape;93;p224"/>
          <p:cNvSpPr txBox="1">
            <a:spLocks noGrp="1"/>
          </p:cNvSpPr>
          <p:nvPr>
            <p:ph type="title"/>
          </p:nvPr>
        </p:nvSpPr>
        <p:spPr>
          <a:xfrm>
            <a:off x="1947673" y="2571722"/>
            <a:ext cx="8296654" cy="3286153"/>
          </a:xfrm>
          <a:prstGeom prst="rect">
            <a:avLst/>
          </a:prstGeom>
          <a:noFill/>
          <a:ln>
            <a:noFill/>
          </a:ln>
        </p:spPr>
        <p:txBody>
          <a:bodyPr spcFirstLastPara="1" wrap="square" lIns="91425" tIns="45700" rIns="91425" bIns="45700" anchor="t" anchorCtr="0">
            <a:normAutofit/>
          </a:bodyPr>
          <a:lstStyle>
            <a:lvl1pPr lvl="0" algn="r">
              <a:lnSpc>
                <a:spcPct val="85000"/>
              </a:lnSpc>
              <a:spcBef>
                <a:spcPts val="0"/>
              </a:spcBef>
              <a:spcAft>
                <a:spcPts val="0"/>
              </a:spcAft>
              <a:buClr>
                <a:schemeClr val="accent1"/>
              </a:buClr>
              <a:buSzPts val="7700"/>
              <a:buFont typeface="Century Schoolbook"/>
              <a:buNone/>
              <a:defRPr sz="77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24"/>
          <p:cNvSpPr txBox="1">
            <a:spLocks noGrp="1"/>
          </p:cNvSpPr>
          <p:nvPr>
            <p:ph type="body" idx="1"/>
          </p:nvPr>
        </p:nvSpPr>
        <p:spPr>
          <a:xfrm>
            <a:off x="1947673" y="1393748"/>
            <a:ext cx="8401429" cy="819150"/>
          </a:xfrm>
          <a:prstGeom prst="rect">
            <a:avLst/>
          </a:prstGeom>
          <a:noFill/>
          <a:ln>
            <a:noFill/>
          </a:ln>
        </p:spPr>
        <p:txBody>
          <a:bodyPr spcFirstLastPara="1" wrap="square" lIns="91425" tIns="45700" rIns="91425" bIns="45700" anchor="ctr" anchorCtr="0">
            <a:normAutofit/>
          </a:bodyPr>
          <a:lstStyle>
            <a:lvl1pPr marL="457200" lvl="0" indent="-228600" algn="r">
              <a:lnSpc>
                <a:spcPct val="113000"/>
              </a:lnSpc>
              <a:spcBef>
                <a:spcPts val="0"/>
              </a:spcBef>
              <a:spcAft>
                <a:spcPts val="0"/>
              </a:spcAft>
              <a:buClr>
                <a:schemeClr val="accent1"/>
              </a:buClr>
              <a:buSzPts val="2000"/>
              <a:buNone/>
              <a:defRPr sz="2000" b="0" i="1">
                <a:solidFill>
                  <a:schemeClr val="accent1"/>
                </a:solidFill>
              </a:defRPr>
            </a:lvl1pPr>
            <a:lvl2pPr marL="914400" lvl="1" indent="-228600" algn="l">
              <a:lnSpc>
                <a:spcPct val="112000"/>
              </a:lnSpc>
              <a:spcBef>
                <a:spcPts val="900"/>
              </a:spcBef>
              <a:spcAft>
                <a:spcPts val="0"/>
              </a:spcAft>
              <a:buClr>
                <a:srgbClr val="888888"/>
              </a:buClr>
              <a:buSzPts val="2000"/>
              <a:buNone/>
              <a:defRPr sz="2000">
                <a:solidFill>
                  <a:srgbClr val="888888"/>
                </a:solidFill>
              </a:defRPr>
            </a:lvl2pPr>
            <a:lvl3pPr marL="1371600" lvl="2" indent="-228600" algn="l">
              <a:lnSpc>
                <a:spcPct val="112000"/>
              </a:lnSpc>
              <a:spcBef>
                <a:spcPts val="900"/>
              </a:spcBef>
              <a:spcAft>
                <a:spcPts val="0"/>
              </a:spcAft>
              <a:buClr>
                <a:srgbClr val="888888"/>
              </a:buClr>
              <a:buSzPts val="1800"/>
              <a:buNone/>
              <a:defRPr sz="1800">
                <a:solidFill>
                  <a:srgbClr val="888888"/>
                </a:solidFill>
              </a:defRPr>
            </a:lvl3pPr>
            <a:lvl4pPr marL="1828800" lvl="3" indent="-228600" algn="l">
              <a:lnSpc>
                <a:spcPct val="112000"/>
              </a:lnSpc>
              <a:spcBef>
                <a:spcPts val="900"/>
              </a:spcBef>
              <a:spcAft>
                <a:spcPts val="0"/>
              </a:spcAft>
              <a:buClr>
                <a:srgbClr val="888888"/>
              </a:buClr>
              <a:buSzPts val="1600"/>
              <a:buNone/>
              <a:defRPr sz="1600">
                <a:solidFill>
                  <a:srgbClr val="888888"/>
                </a:solidFill>
              </a:defRPr>
            </a:lvl4pPr>
            <a:lvl5pPr marL="2286000" lvl="4" indent="-228600" algn="l">
              <a:lnSpc>
                <a:spcPct val="112000"/>
              </a:lnSpc>
              <a:spcBef>
                <a:spcPts val="900"/>
              </a:spcBef>
              <a:spcAft>
                <a:spcPts val="0"/>
              </a:spcAft>
              <a:buClr>
                <a:srgbClr val="888888"/>
              </a:buClr>
              <a:buSzPts val="1600"/>
              <a:buNone/>
              <a:defRPr sz="1600">
                <a:solidFill>
                  <a:srgbClr val="888888"/>
                </a:solidFill>
              </a:defRPr>
            </a:lvl5pPr>
            <a:lvl6pPr marL="2743200" lvl="5" indent="-228600" algn="l">
              <a:lnSpc>
                <a:spcPct val="112000"/>
              </a:lnSpc>
              <a:spcBef>
                <a:spcPts val="1300"/>
              </a:spcBef>
              <a:spcAft>
                <a:spcPts val="0"/>
              </a:spcAft>
              <a:buClr>
                <a:srgbClr val="888888"/>
              </a:buClr>
              <a:buSzPts val="1600"/>
              <a:buNone/>
              <a:defRPr sz="1600">
                <a:solidFill>
                  <a:srgbClr val="888888"/>
                </a:solidFill>
              </a:defRPr>
            </a:lvl6pPr>
            <a:lvl7pPr marL="3200400" lvl="6" indent="-228600" algn="l">
              <a:lnSpc>
                <a:spcPct val="112000"/>
              </a:lnSpc>
              <a:spcBef>
                <a:spcPts val="1300"/>
              </a:spcBef>
              <a:spcAft>
                <a:spcPts val="0"/>
              </a:spcAft>
              <a:buClr>
                <a:srgbClr val="888888"/>
              </a:buClr>
              <a:buSzPts val="1600"/>
              <a:buNone/>
              <a:defRPr sz="1600">
                <a:solidFill>
                  <a:srgbClr val="888888"/>
                </a:solidFill>
              </a:defRPr>
            </a:lvl7pPr>
            <a:lvl8pPr marL="3657600" lvl="7" indent="-228600" algn="l">
              <a:lnSpc>
                <a:spcPct val="112000"/>
              </a:lnSpc>
              <a:spcBef>
                <a:spcPts val="1300"/>
              </a:spcBef>
              <a:spcAft>
                <a:spcPts val="0"/>
              </a:spcAft>
              <a:buClr>
                <a:srgbClr val="888888"/>
              </a:buClr>
              <a:buSzPts val="1600"/>
              <a:buNone/>
              <a:defRPr sz="1600">
                <a:solidFill>
                  <a:srgbClr val="888888"/>
                </a:solidFill>
              </a:defRPr>
            </a:lvl8pPr>
            <a:lvl9pPr marL="4114800" lvl="8" indent="-228600" algn="l">
              <a:lnSpc>
                <a:spcPct val="112000"/>
              </a:lnSpc>
              <a:spcBef>
                <a:spcPts val="1300"/>
              </a:spcBef>
              <a:spcAft>
                <a:spcPts val="0"/>
              </a:spcAft>
              <a:buClr>
                <a:srgbClr val="888888"/>
              </a:buClr>
              <a:buSzPts val="1600"/>
              <a:buNone/>
              <a:defRPr sz="1600">
                <a:solidFill>
                  <a:srgbClr val="888888"/>
                </a:solidFill>
              </a:defRPr>
            </a:lvl9pPr>
          </a:lstStyle>
          <a:p>
            <a:endParaRPr/>
          </a:p>
        </p:txBody>
      </p:sp>
      <p:sp>
        <p:nvSpPr>
          <p:cNvPr id="95" name="Google Shape;95;p224"/>
          <p:cNvSpPr txBox="1">
            <a:spLocks noGrp="1"/>
          </p:cNvSpPr>
          <p:nvPr>
            <p:ph type="dt" idx="10"/>
          </p:nvPr>
        </p:nvSpPr>
        <p:spPr>
          <a:xfrm>
            <a:off x="8742955" y="6314439"/>
            <a:ext cx="1596622"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24"/>
          <p:cNvSpPr txBox="1">
            <a:spLocks noGrp="1"/>
          </p:cNvSpPr>
          <p:nvPr>
            <p:ph type="ftr" idx="11"/>
          </p:nvPr>
        </p:nvSpPr>
        <p:spPr>
          <a:xfrm>
            <a:off x="1947673" y="6314440"/>
            <a:ext cx="648022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24"/>
          <p:cNvSpPr txBox="1">
            <a:spLocks noGrp="1"/>
          </p:cNvSpPr>
          <p:nvPr>
            <p:ph type="sldNum" idx="12"/>
          </p:nvPr>
        </p:nvSpPr>
        <p:spPr>
          <a:xfrm>
            <a:off x="11784011" y="1620760"/>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a:solidFill>
                  <a:schemeClr val="lt2"/>
                </a:solidFill>
                <a:latin typeface="Century Schoolbook"/>
                <a:ea typeface="Century Schoolbook"/>
                <a:cs typeface="Century Schoolbook"/>
                <a:sym typeface="Century Schoolbook"/>
              </a:defRPr>
            </a:lvl1pPr>
            <a:lvl2pPr marL="0" lvl="1" indent="0" algn="r">
              <a:spcBef>
                <a:spcPts val="0"/>
              </a:spcBef>
              <a:buNone/>
              <a:defRPr sz="1200" b="0" i="1">
                <a:solidFill>
                  <a:schemeClr val="lt2"/>
                </a:solidFill>
                <a:latin typeface="Century Schoolbook"/>
                <a:ea typeface="Century Schoolbook"/>
                <a:cs typeface="Century Schoolbook"/>
                <a:sym typeface="Century Schoolbook"/>
              </a:defRPr>
            </a:lvl2pPr>
            <a:lvl3pPr marL="0" lvl="2" indent="0" algn="r">
              <a:spcBef>
                <a:spcPts val="0"/>
              </a:spcBef>
              <a:buNone/>
              <a:defRPr sz="1200" b="0" i="1">
                <a:solidFill>
                  <a:schemeClr val="lt2"/>
                </a:solidFill>
                <a:latin typeface="Century Schoolbook"/>
                <a:ea typeface="Century Schoolbook"/>
                <a:cs typeface="Century Schoolbook"/>
                <a:sym typeface="Century Schoolbook"/>
              </a:defRPr>
            </a:lvl3pPr>
            <a:lvl4pPr marL="0" lvl="3" indent="0" algn="r">
              <a:spcBef>
                <a:spcPts val="0"/>
              </a:spcBef>
              <a:buNone/>
              <a:defRPr sz="1200" b="0" i="1">
                <a:solidFill>
                  <a:schemeClr val="lt2"/>
                </a:solidFill>
                <a:latin typeface="Century Schoolbook"/>
                <a:ea typeface="Century Schoolbook"/>
                <a:cs typeface="Century Schoolbook"/>
                <a:sym typeface="Century Schoolbook"/>
              </a:defRPr>
            </a:lvl4pPr>
            <a:lvl5pPr marL="0" lvl="4" indent="0" algn="r">
              <a:spcBef>
                <a:spcPts val="0"/>
              </a:spcBef>
              <a:buNone/>
              <a:defRPr sz="1200" b="0" i="1">
                <a:solidFill>
                  <a:schemeClr val="lt2"/>
                </a:solidFill>
                <a:latin typeface="Century Schoolbook"/>
                <a:ea typeface="Century Schoolbook"/>
                <a:cs typeface="Century Schoolbook"/>
                <a:sym typeface="Century Schoolbook"/>
              </a:defRPr>
            </a:lvl5pPr>
            <a:lvl6pPr marL="0" lvl="5" indent="0" algn="r">
              <a:spcBef>
                <a:spcPts val="0"/>
              </a:spcBef>
              <a:buNone/>
              <a:defRPr sz="1200" b="0" i="1">
                <a:solidFill>
                  <a:schemeClr val="lt2"/>
                </a:solidFill>
                <a:latin typeface="Century Schoolbook"/>
                <a:ea typeface="Century Schoolbook"/>
                <a:cs typeface="Century Schoolbook"/>
                <a:sym typeface="Century Schoolbook"/>
              </a:defRPr>
            </a:lvl6pPr>
            <a:lvl7pPr marL="0" lvl="6" indent="0" algn="r">
              <a:spcBef>
                <a:spcPts val="0"/>
              </a:spcBef>
              <a:buNone/>
              <a:defRPr sz="1200" b="0" i="1">
                <a:solidFill>
                  <a:schemeClr val="lt2"/>
                </a:solidFill>
                <a:latin typeface="Century Schoolbook"/>
                <a:ea typeface="Century Schoolbook"/>
                <a:cs typeface="Century Schoolbook"/>
                <a:sym typeface="Century Schoolbook"/>
              </a:defRPr>
            </a:lvl7pPr>
            <a:lvl8pPr marL="0" lvl="7" indent="0" algn="r">
              <a:spcBef>
                <a:spcPts val="0"/>
              </a:spcBef>
              <a:buNone/>
              <a:defRPr sz="1200" b="0" i="1">
                <a:solidFill>
                  <a:schemeClr val="lt2"/>
                </a:solidFill>
                <a:latin typeface="Century Schoolbook"/>
                <a:ea typeface="Century Schoolbook"/>
                <a:cs typeface="Century Schoolbook"/>
                <a:sym typeface="Century Schoolbook"/>
              </a:defRPr>
            </a:lvl8pPr>
            <a:lvl9pPr marL="0" lvl="8" indent="0" algn="r">
              <a:spcBef>
                <a:spcPts val="0"/>
              </a:spcBef>
              <a:buNone/>
              <a:defRPr sz="1200" b="0" i="1">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224" title="Horizontal Rule Line"/>
          <p:cNvCxnSpPr/>
          <p:nvPr/>
        </p:nvCxnSpPr>
        <p:spPr>
          <a:xfrm rot="10800000">
            <a:off x="1" y="6178167"/>
            <a:ext cx="10244326"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transition>
    <p:split orient="vert"/>
  </p:transition>
  <p:extLst>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25"/>
          <p:cNvSpPr txBox="1">
            <a:spLocks noGrp="1"/>
          </p:cNvSpPr>
          <p:nvPr>
            <p:ph type="title"/>
          </p:nvPr>
        </p:nvSpPr>
        <p:spPr>
          <a:xfrm>
            <a:off x="762000" y="555479"/>
            <a:ext cx="3838776" cy="1921022"/>
          </a:xfrm>
          <a:prstGeom prst="rect">
            <a:avLst/>
          </a:prstGeom>
          <a:noFill/>
          <a:ln>
            <a:noFill/>
          </a:ln>
        </p:spPr>
        <p:txBody>
          <a:bodyPr spcFirstLastPara="1" wrap="square" lIns="91425" tIns="45700" rIns="91425" bIns="45700" anchor="t" anchorCtr="0">
            <a:noAutofit/>
          </a:bodyPr>
          <a:lstStyle>
            <a:lvl1pPr lvl="0" algn="r">
              <a:lnSpc>
                <a:spcPct val="93000"/>
              </a:lnSpc>
              <a:spcBef>
                <a:spcPts val="0"/>
              </a:spcBef>
              <a:spcAft>
                <a:spcPts val="0"/>
              </a:spcAft>
              <a:buClr>
                <a:schemeClr val="accent1"/>
              </a:buClr>
              <a:buSzPts val="4000"/>
              <a:buFont typeface="Century Schoolboo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25"/>
          <p:cNvSpPr txBox="1">
            <a:spLocks noGrp="1"/>
          </p:cNvSpPr>
          <p:nvPr>
            <p:ph type="body" idx="1"/>
          </p:nvPr>
        </p:nvSpPr>
        <p:spPr>
          <a:xfrm>
            <a:off x="5181600" y="564147"/>
            <a:ext cx="6248400" cy="5622644"/>
          </a:xfrm>
          <a:prstGeom prst="rect">
            <a:avLst/>
          </a:prstGeom>
          <a:noFill/>
          <a:ln>
            <a:noFill/>
          </a:ln>
        </p:spPr>
        <p:txBody>
          <a:bodyPr spcFirstLastPara="1" wrap="square" lIns="91425" tIns="45700" rIns="91425" bIns="45700" anchor="t" anchorCtr="0">
            <a:normAutofit/>
          </a:bodyPr>
          <a:lstStyle>
            <a:lvl1pPr marL="457200" lvl="0" indent="-355600" algn="l">
              <a:lnSpc>
                <a:spcPct val="112000"/>
              </a:lnSpc>
              <a:spcBef>
                <a:spcPts val="900"/>
              </a:spcBef>
              <a:spcAft>
                <a:spcPts val="0"/>
              </a:spcAft>
              <a:buClr>
                <a:srgbClr val="262626"/>
              </a:buClr>
              <a:buSzPts val="2000"/>
              <a:buChar char="•"/>
              <a:defRPr sz="2000"/>
            </a:lvl1pPr>
            <a:lvl2pPr marL="914400" lvl="1" indent="-342900" algn="l">
              <a:lnSpc>
                <a:spcPct val="112000"/>
              </a:lnSpc>
              <a:spcBef>
                <a:spcPts val="900"/>
              </a:spcBef>
              <a:spcAft>
                <a:spcPts val="0"/>
              </a:spcAft>
              <a:buClr>
                <a:srgbClr val="262626"/>
              </a:buClr>
              <a:buSzPts val="1800"/>
              <a:buChar char="–"/>
              <a:defRPr sz="1800"/>
            </a:lvl2pPr>
            <a:lvl3pPr marL="1371600" lvl="2" indent="-330200" algn="l">
              <a:lnSpc>
                <a:spcPct val="112000"/>
              </a:lnSpc>
              <a:spcBef>
                <a:spcPts val="900"/>
              </a:spcBef>
              <a:spcAft>
                <a:spcPts val="0"/>
              </a:spcAft>
              <a:buClr>
                <a:srgbClr val="262626"/>
              </a:buClr>
              <a:buSzPts val="1600"/>
              <a:buChar char="•"/>
              <a:defRPr sz="1600"/>
            </a:lvl3pPr>
            <a:lvl4pPr marL="1828800" lvl="3" indent="-317500" algn="l">
              <a:lnSpc>
                <a:spcPct val="112000"/>
              </a:lnSpc>
              <a:spcBef>
                <a:spcPts val="900"/>
              </a:spcBef>
              <a:spcAft>
                <a:spcPts val="0"/>
              </a:spcAft>
              <a:buClr>
                <a:srgbClr val="262626"/>
              </a:buClr>
              <a:buSzPts val="1400"/>
              <a:buChar char="–"/>
              <a:defRPr sz="1400"/>
            </a:lvl4pPr>
            <a:lvl5pPr marL="2286000" lvl="4" indent="-317500" algn="l">
              <a:lnSpc>
                <a:spcPct val="112000"/>
              </a:lnSpc>
              <a:spcBef>
                <a:spcPts val="900"/>
              </a:spcBef>
              <a:spcAft>
                <a:spcPts val="0"/>
              </a:spcAft>
              <a:buClr>
                <a:srgbClr val="262626"/>
              </a:buClr>
              <a:buSzPts val="1400"/>
              <a:buChar char="•"/>
              <a:defRPr sz="1400"/>
            </a:lvl5pPr>
            <a:lvl6pPr marL="2743200" lvl="5" indent="-317500" algn="l">
              <a:lnSpc>
                <a:spcPct val="112000"/>
              </a:lnSpc>
              <a:spcBef>
                <a:spcPts val="1300"/>
              </a:spcBef>
              <a:spcAft>
                <a:spcPts val="0"/>
              </a:spcAft>
              <a:buClr>
                <a:srgbClr val="262626"/>
              </a:buClr>
              <a:buSzPts val="1400"/>
              <a:buChar char="–"/>
              <a:defRPr sz="1400"/>
            </a:lvl6pPr>
            <a:lvl7pPr marL="3200400" lvl="6" indent="-317500" algn="l">
              <a:lnSpc>
                <a:spcPct val="112000"/>
              </a:lnSpc>
              <a:spcBef>
                <a:spcPts val="1300"/>
              </a:spcBef>
              <a:spcAft>
                <a:spcPts val="0"/>
              </a:spcAft>
              <a:buClr>
                <a:srgbClr val="262626"/>
              </a:buClr>
              <a:buSzPts val="1400"/>
              <a:buChar char="•"/>
              <a:defRPr sz="1400"/>
            </a:lvl7pPr>
            <a:lvl8pPr marL="3657600" lvl="7" indent="-317500" algn="l">
              <a:lnSpc>
                <a:spcPct val="112000"/>
              </a:lnSpc>
              <a:spcBef>
                <a:spcPts val="1300"/>
              </a:spcBef>
              <a:spcAft>
                <a:spcPts val="0"/>
              </a:spcAft>
              <a:buClr>
                <a:srgbClr val="262626"/>
              </a:buClr>
              <a:buSzPts val="1400"/>
              <a:buChar char="–"/>
              <a:defRPr sz="1400"/>
            </a:lvl8pPr>
            <a:lvl9pPr marL="4114800" lvl="8" indent="-317500" algn="l">
              <a:lnSpc>
                <a:spcPct val="112000"/>
              </a:lnSpc>
              <a:spcBef>
                <a:spcPts val="1300"/>
              </a:spcBef>
              <a:spcAft>
                <a:spcPts val="0"/>
              </a:spcAft>
              <a:buClr>
                <a:srgbClr val="262626"/>
              </a:buClr>
              <a:buSzPts val="1400"/>
              <a:buChar char="•"/>
              <a:defRPr sz="1400"/>
            </a:lvl9pPr>
          </a:lstStyle>
          <a:p>
            <a:endParaRPr/>
          </a:p>
        </p:txBody>
      </p:sp>
      <p:sp>
        <p:nvSpPr>
          <p:cNvPr id="102" name="Google Shape;102;p225"/>
          <p:cNvSpPr txBox="1">
            <a:spLocks noGrp="1"/>
          </p:cNvSpPr>
          <p:nvPr>
            <p:ph type="body" idx="2"/>
          </p:nvPr>
        </p:nvSpPr>
        <p:spPr>
          <a:xfrm>
            <a:off x="762000" y="2621512"/>
            <a:ext cx="3838776" cy="3239537"/>
          </a:xfrm>
          <a:prstGeom prst="rect">
            <a:avLst/>
          </a:prstGeom>
          <a:noFill/>
          <a:ln>
            <a:noFill/>
          </a:ln>
        </p:spPr>
        <p:txBody>
          <a:bodyPr spcFirstLastPara="1" wrap="square" lIns="91425" tIns="45700" rIns="91425" bIns="45700" anchor="t" anchorCtr="0">
            <a:normAutofit/>
          </a:bodyPr>
          <a:lstStyle>
            <a:lvl1pPr marL="457200" lvl="0" indent="-228600" algn="r">
              <a:lnSpc>
                <a:spcPct val="125000"/>
              </a:lnSpc>
              <a:spcBef>
                <a:spcPts val="900"/>
              </a:spcBef>
              <a:spcAft>
                <a:spcPts val="0"/>
              </a:spcAft>
              <a:buClr>
                <a:srgbClr val="262626"/>
              </a:buClr>
              <a:buSzPts val="1600"/>
              <a:buNone/>
              <a:defRPr sz="1600"/>
            </a:lvl1pPr>
            <a:lvl2pPr marL="914400" lvl="1" indent="-228600" algn="l">
              <a:lnSpc>
                <a:spcPct val="112000"/>
              </a:lnSpc>
              <a:spcBef>
                <a:spcPts val="900"/>
              </a:spcBef>
              <a:spcAft>
                <a:spcPts val="0"/>
              </a:spcAft>
              <a:buClr>
                <a:srgbClr val="262626"/>
              </a:buClr>
              <a:buSzPts val="1400"/>
              <a:buNone/>
              <a:defRPr sz="1400"/>
            </a:lvl2pPr>
            <a:lvl3pPr marL="1371600" lvl="2" indent="-228600" algn="l">
              <a:lnSpc>
                <a:spcPct val="112000"/>
              </a:lnSpc>
              <a:spcBef>
                <a:spcPts val="900"/>
              </a:spcBef>
              <a:spcAft>
                <a:spcPts val="0"/>
              </a:spcAft>
              <a:buClr>
                <a:srgbClr val="262626"/>
              </a:buClr>
              <a:buSzPts val="1200"/>
              <a:buNone/>
              <a:defRPr sz="1200"/>
            </a:lvl3pPr>
            <a:lvl4pPr marL="1828800" lvl="3" indent="-228600" algn="l">
              <a:lnSpc>
                <a:spcPct val="112000"/>
              </a:lnSpc>
              <a:spcBef>
                <a:spcPts val="900"/>
              </a:spcBef>
              <a:spcAft>
                <a:spcPts val="0"/>
              </a:spcAft>
              <a:buClr>
                <a:srgbClr val="262626"/>
              </a:buClr>
              <a:buSzPts val="1000"/>
              <a:buNone/>
              <a:defRPr sz="1000"/>
            </a:lvl4pPr>
            <a:lvl5pPr marL="2286000" lvl="4" indent="-228600" algn="l">
              <a:lnSpc>
                <a:spcPct val="112000"/>
              </a:lnSpc>
              <a:spcBef>
                <a:spcPts val="900"/>
              </a:spcBef>
              <a:spcAft>
                <a:spcPts val="0"/>
              </a:spcAft>
              <a:buClr>
                <a:srgbClr val="262626"/>
              </a:buClr>
              <a:buSzPts val="1000"/>
              <a:buNone/>
              <a:defRPr sz="1000"/>
            </a:lvl5pPr>
            <a:lvl6pPr marL="2743200" lvl="5" indent="-228600" algn="l">
              <a:lnSpc>
                <a:spcPct val="112000"/>
              </a:lnSpc>
              <a:spcBef>
                <a:spcPts val="1300"/>
              </a:spcBef>
              <a:spcAft>
                <a:spcPts val="0"/>
              </a:spcAft>
              <a:buClr>
                <a:srgbClr val="262626"/>
              </a:buClr>
              <a:buSzPts val="1000"/>
              <a:buNone/>
              <a:defRPr sz="1000"/>
            </a:lvl6pPr>
            <a:lvl7pPr marL="3200400" lvl="6" indent="-228600" algn="l">
              <a:lnSpc>
                <a:spcPct val="112000"/>
              </a:lnSpc>
              <a:spcBef>
                <a:spcPts val="1300"/>
              </a:spcBef>
              <a:spcAft>
                <a:spcPts val="0"/>
              </a:spcAft>
              <a:buClr>
                <a:srgbClr val="262626"/>
              </a:buClr>
              <a:buSzPts val="1000"/>
              <a:buNone/>
              <a:defRPr sz="1000"/>
            </a:lvl7pPr>
            <a:lvl8pPr marL="3657600" lvl="7" indent="-228600" algn="l">
              <a:lnSpc>
                <a:spcPct val="112000"/>
              </a:lnSpc>
              <a:spcBef>
                <a:spcPts val="1300"/>
              </a:spcBef>
              <a:spcAft>
                <a:spcPts val="0"/>
              </a:spcAft>
              <a:buClr>
                <a:srgbClr val="262626"/>
              </a:buClr>
              <a:buSzPts val="1000"/>
              <a:buNone/>
              <a:defRPr sz="1000"/>
            </a:lvl8pPr>
            <a:lvl9pPr marL="4114800" lvl="8" indent="-228600" algn="l">
              <a:lnSpc>
                <a:spcPct val="112000"/>
              </a:lnSpc>
              <a:spcBef>
                <a:spcPts val="1300"/>
              </a:spcBef>
              <a:spcAft>
                <a:spcPts val="0"/>
              </a:spcAft>
              <a:buClr>
                <a:srgbClr val="262626"/>
              </a:buClr>
              <a:buSzPts val="1000"/>
              <a:buNone/>
              <a:defRPr sz="1000"/>
            </a:lvl9pPr>
          </a:lstStyle>
          <a:p>
            <a:endParaRPr/>
          </a:p>
        </p:txBody>
      </p:sp>
      <p:sp>
        <p:nvSpPr>
          <p:cNvPr id="103" name="Google Shape;103;p225"/>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25"/>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25"/>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6"/>
          <p:cNvSpPr txBox="1">
            <a:spLocks noGrp="1"/>
          </p:cNvSpPr>
          <p:nvPr>
            <p:ph type="title"/>
          </p:nvPr>
        </p:nvSpPr>
        <p:spPr>
          <a:xfrm>
            <a:off x="758952" y="557261"/>
            <a:ext cx="3840480" cy="1919239"/>
          </a:xfrm>
          <a:prstGeom prst="rect">
            <a:avLst/>
          </a:prstGeom>
          <a:noFill/>
          <a:ln>
            <a:noFill/>
          </a:ln>
        </p:spPr>
        <p:txBody>
          <a:bodyPr spcFirstLastPara="1" wrap="square" lIns="91425" tIns="45700" rIns="91425" bIns="45700" anchor="t" anchorCtr="0">
            <a:noAutofit/>
          </a:bodyPr>
          <a:lstStyle>
            <a:lvl1pPr lvl="0" algn="r">
              <a:lnSpc>
                <a:spcPct val="93000"/>
              </a:lnSpc>
              <a:spcBef>
                <a:spcPts val="0"/>
              </a:spcBef>
              <a:spcAft>
                <a:spcPts val="0"/>
              </a:spcAft>
              <a:buClr>
                <a:schemeClr val="accent1"/>
              </a:buClr>
              <a:buSzPts val="4000"/>
              <a:buFont typeface="Century Schoolboo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6"/>
          <p:cNvSpPr>
            <a:spLocks noGrp="1"/>
          </p:cNvSpPr>
          <p:nvPr>
            <p:ph type="pic" idx="2"/>
          </p:nvPr>
        </p:nvSpPr>
        <p:spPr>
          <a:xfrm>
            <a:off x="5257800" y="0"/>
            <a:ext cx="6172200" cy="6857999"/>
          </a:xfrm>
          <a:prstGeom prst="rect">
            <a:avLst/>
          </a:prstGeom>
          <a:noFill/>
          <a:ln>
            <a:noFill/>
          </a:ln>
        </p:spPr>
      </p:sp>
      <p:sp>
        <p:nvSpPr>
          <p:cNvPr id="109" name="Google Shape;109;p226"/>
          <p:cNvSpPr txBox="1">
            <a:spLocks noGrp="1"/>
          </p:cNvSpPr>
          <p:nvPr>
            <p:ph type="body" idx="1"/>
          </p:nvPr>
        </p:nvSpPr>
        <p:spPr>
          <a:xfrm>
            <a:off x="758952" y="2621512"/>
            <a:ext cx="3840480" cy="3236976"/>
          </a:xfrm>
          <a:prstGeom prst="rect">
            <a:avLst/>
          </a:prstGeom>
          <a:noFill/>
          <a:ln>
            <a:noFill/>
          </a:ln>
        </p:spPr>
        <p:txBody>
          <a:bodyPr spcFirstLastPara="1" wrap="square" lIns="91425" tIns="45700" rIns="91425" bIns="45700" anchor="t" anchorCtr="0">
            <a:normAutofit/>
          </a:bodyPr>
          <a:lstStyle>
            <a:lvl1pPr marL="457200" lvl="0" indent="-228600" algn="r">
              <a:lnSpc>
                <a:spcPct val="125000"/>
              </a:lnSpc>
              <a:spcBef>
                <a:spcPts val="900"/>
              </a:spcBef>
              <a:spcAft>
                <a:spcPts val="0"/>
              </a:spcAft>
              <a:buClr>
                <a:srgbClr val="262626"/>
              </a:buClr>
              <a:buSzPts val="1600"/>
              <a:buNone/>
              <a:defRPr sz="1600"/>
            </a:lvl1pPr>
            <a:lvl2pPr marL="914400" lvl="1" indent="-228600" algn="l">
              <a:lnSpc>
                <a:spcPct val="112000"/>
              </a:lnSpc>
              <a:spcBef>
                <a:spcPts val="900"/>
              </a:spcBef>
              <a:spcAft>
                <a:spcPts val="0"/>
              </a:spcAft>
              <a:buClr>
                <a:srgbClr val="262626"/>
              </a:buClr>
              <a:buSzPts val="1400"/>
              <a:buNone/>
              <a:defRPr sz="1400"/>
            </a:lvl2pPr>
            <a:lvl3pPr marL="1371600" lvl="2" indent="-228600" algn="l">
              <a:lnSpc>
                <a:spcPct val="112000"/>
              </a:lnSpc>
              <a:spcBef>
                <a:spcPts val="900"/>
              </a:spcBef>
              <a:spcAft>
                <a:spcPts val="0"/>
              </a:spcAft>
              <a:buClr>
                <a:srgbClr val="262626"/>
              </a:buClr>
              <a:buSzPts val="1200"/>
              <a:buNone/>
              <a:defRPr sz="1200"/>
            </a:lvl3pPr>
            <a:lvl4pPr marL="1828800" lvl="3" indent="-228600" algn="l">
              <a:lnSpc>
                <a:spcPct val="112000"/>
              </a:lnSpc>
              <a:spcBef>
                <a:spcPts val="900"/>
              </a:spcBef>
              <a:spcAft>
                <a:spcPts val="0"/>
              </a:spcAft>
              <a:buClr>
                <a:srgbClr val="262626"/>
              </a:buClr>
              <a:buSzPts val="1000"/>
              <a:buNone/>
              <a:defRPr sz="1000"/>
            </a:lvl4pPr>
            <a:lvl5pPr marL="2286000" lvl="4" indent="-228600" algn="l">
              <a:lnSpc>
                <a:spcPct val="112000"/>
              </a:lnSpc>
              <a:spcBef>
                <a:spcPts val="900"/>
              </a:spcBef>
              <a:spcAft>
                <a:spcPts val="0"/>
              </a:spcAft>
              <a:buClr>
                <a:srgbClr val="262626"/>
              </a:buClr>
              <a:buSzPts val="1000"/>
              <a:buNone/>
              <a:defRPr sz="1000"/>
            </a:lvl5pPr>
            <a:lvl6pPr marL="2743200" lvl="5" indent="-228600" algn="l">
              <a:lnSpc>
                <a:spcPct val="112000"/>
              </a:lnSpc>
              <a:spcBef>
                <a:spcPts val="1300"/>
              </a:spcBef>
              <a:spcAft>
                <a:spcPts val="0"/>
              </a:spcAft>
              <a:buClr>
                <a:srgbClr val="262626"/>
              </a:buClr>
              <a:buSzPts val="1000"/>
              <a:buNone/>
              <a:defRPr sz="1000"/>
            </a:lvl6pPr>
            <a:lvl7pPr marL="3200400" lvl="6" indent="-228600" algn="l">
              <a:lnSpc>
                <a:spcPct val="112000"/>
              </a:lnSpc>
              <a:spcBef>
                <a:spcPts val="1300"/>
              </a:spcBef>
              <a:spcAft>
                <a:spcPts val="0"/>
              </a:spcAft>
              <a:buClr>
                <a:srgbClr val="262626"/>
              </a:buClr>
              <a:buSzPts val="1000"/>
              <a:buNone/>
              <a:defRPr sz="1000"/>
            </a:lvl7pPr>
            <a:lvl8pPr marL="3657600" lvl="7" indent="-228600" algn="l">
              <a:lnSpc>
                <a:spcPct val="112000"/>
              </a:lnSpc>
              <a:spcBef>
                <a:spcPts val="1300"/>
              </a:spcBef>
              <a:spcAft>
                <a:spcPts val="0"/>
              </a:spcAft>
              <a:buClr>
                <a:srgbClr val="262626"/>
              </a:buClr>
              <a:buSzPts val="1000"/>
              <a:buNone/>
              <a:defRPr sz="1000"/>
            </a:lvl8pPr>
            <a:lvl9pPr marL="4114800" lvl="8" indent="-228600" algn="l">
              <a:lnSpc>
                <a:spcPct val="112000"/>
              </a:lnSpc>
              <a:spcBef>
                <a:spcPts val="1300"/>
              </a:spcBef>
              <a:spcAft>
                <a:spcPts val="0"/>
              </a:spcAft>
              <a:buClr>
                <a:srgbClr val="262626"/>
              </a:buClr>
              <a:buSzPts val="1000"/>
              <a:buNone/>
              <a:defRPr sz="1000"/>
            </a:lvl9pPr>
          </a:lstStyle>
          <a:p>
            <a:endParaRPr/>
          </a:p>
        </p:txBody>
      </p:sp>
      <p:sp>
        <p:nvSpPr>
          <p:cNvPr id="110" name="Google Shape;110;p226"/>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6"/>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2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27"/>
          <p:cNvSpPr txBox="1">
            <a:spLocks noGrp="1"/>
          </p:cNvSpPr>
          <p:nvPr>
            <p:ph type="body" idx="1"/>
          </p:nvPr>
        </p:nvSpPr>
        <p:spPr>
          <a:xfrm rot="5400000">
            <a:off x="5513728" y="307952"/>
            <a:ext cx="5584142" cy="6248398"/>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116" name="Google Shape;116;p227"/>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27"/>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2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28"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a:noFill/>
          </a:ln>
        </p:spPr>
      </p:sp>
      <p:sp>
        <p:nvSpPr>
          <p:cNvPr id="121" name="Google Shape;121;p228"/>
          <p:cNvSpPr txBox="1">
            <a:spLocks noGrp="1"/>
          </p:cNvSpPr>
          <p:nvPr>
            <p:ph type="title"/>
          </p:nvPr>
        </p:nvSpPr>
        <p:spPr>
          <a:xfrm rot="5400000">
            <a:off x="6875047" y="1758649"/>
            <a:ext cx="4678106" cy="244667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50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28"/>
          <p:cNvSpPr txBox="1">
            <a:spLocks noGrp="1"/>
          </p:cNvSpPr>
          <p:nvPr>
            <p:ph type="body" idx="1"/>
          </p:nvPr>
        </p:nvSpPr>
        <p:spPr>
          <a:xfrm rot="5400000">
            <a:off x="2034487" y="-553354"/>
            <a:ext cx="4678105" cy="7070678"/>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123" name="Google Shape;123;p228"/>
          <p:cNvSpPr txBox="1">
            <a:spLocks noGrp="1"/>
          </p:cNvSpPr>
          <p:nvPr>
            <p:ph type="dt" idx="10"/>
          </p:nvPr>
        </p:nvSpPr>
        <p:spPr>
          <a:xfrm>
            <a:off x="6536187" y="5927131"/>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28"/>
          <p:cNvSpPr txBox="1">
            <a:spLocks noGrp="1"/>
          </p:cNvSpPr>
          <p:nvPr>
            <p:ph type="ftr" idx="11"/>
          </p:nvPr>
        </p:nvSpPr>
        <p:spPr>
          <a:xfrm>
            <a:off x="6536187" y="6315949"/>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2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26" name="Google Shape;126;p228" title="Horizontal Rule Line"/>
          <p:cNvCxnSpPr/>
          <p:nvPr/>
        </p:nvCxnSpPr>
        <p:spPr>
          <a:xfrm>
            <a:off x="0" y="6199730"/>
            <a:ext cx="10260011"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transition>
    <p:split orient="vert"/>
  </p:transition>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1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6"/>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6"/>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1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7"/>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41" name="Google Shape;41;p217"/>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7"/>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18"/>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8"/>
          <p:cNvSpPr txBox="1">
            <a:spLocks noGrp="1"/>
          </p:cNvSpPr>
          <p:nvPr>
            <p:ph type="body" idx="1"/>
          </p:nvPr>
        </p:nvSpPr>
        <p:spPr>
          <a:xfrm>
            <a:off x="5181600" y="540628"/>
            <a:ext cx="6248400" cy="2488946"/>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47" name="Google Shape;47;p218"/>
          <p:cNvSpPr txBox="1">
            <a:spLocks noGrp="1"/>
          </p:cNvSpPr>
          <p:nvPr>
            <p:ph type="body" idx="2"/>
          </p:nvPr>
        </p:nvSpPr>
        <p:spPr>
          <a:xfrm>
            <a:off x="5181600" y="3712467"/>
            <a:ext cx="6248400" cy="2482228"/>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48" name="Google Shape;48;p218"/>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8"/>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51"/>
        <p:cNvGrpSpPr/>
        <p:nvPr/>
      </p:nvGrpSpPr>
      <p:grpSpPr>
        <a:xfrm>
          <a:off x="0" y="0"/>
          <a:ext cx="0" cy="0"/>
          <a:chOff x="0" y="0"/>
          <a:chExt cx="0" cy="0"/>
        </a:xfrm>
      </p:grpSpPr>
      <p:sp>
        <p:nvSpPr>
          <p:cNvPr id="52" name="Google Shape;52;p219"/>
          <p:cNvSpPr txBox="1">
            <a:spLocks noGrp="1"/>
          </p:cNvSpPr>
          <p:nvPr>
            <p:ph type="body" idx="1"/>
          </p:nvPr>
        </p:nvSpPr>
        <p:spPr>
          <a:xfrm>
            <a:off x="609600" y="277813"/>
            <a:ext cx="10972800" cy="5853112"/>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53" name="Google Shape;53;p219"/>
          <p:cNvSpPr txBox="1">
            <a:spLocks noGrp="1"/>
          </p:cNvSpPr>
          <p:nvPr>
            <p:ph type="dt" idx="10"/>
          </p:nvPr>
        </p:nvSpPr>
        <p:spPr>
          <a:xfrm>
            <a:off x="609600" y="6243638"/>
            <a:ext cx="284480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9"/>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a:solidFill>
                  <a:schemeClr val="lt2"/>
                </a:solidFill>
                <a:latin typeface="Century Schoolbook"/>
                <a:ea typeface="Century Schoolbook"/>
                <a:cs typeface="Century Schoolbook"/>
                <a:sym typeface="Century Schoolbook"/>
              </a:defRPr>
            </a:lvl1pPr>
            <a:lvl2pPr marL="0" lvl="1" indent="0" algn="r">
              <a:spcBef>
                <a:spcPts val="0"/>
              </a:spcBef>
              <a:buNone/>
              <a:defRPr sz="1200" b="0" i="1">
                <a:solidFill>
                  <a:schemeClr val="lt2"/>
                </a:solidFill>
                <a:latin typeface="Century Schoolbook"/>
                <a:ea typeface="Century Schoolbook"/>
                <a:cs typeface="Century Schoolbook"/>
                <a:sym typeface="Century Schoolbook"/>
              </a:defRPr>
            </a:lvl2pPr>
            <a:lvl3pPr marL="0" lvl="2" indent="0" algn="r">
              <a:spcBef>
                <a:spcPts val="0"/>
              </a:spcBef>
              <a:buNone/>
              <a:defRPr sz="1200" b="0" i="1">
                <a:solidFill>
                  <a:schemeClr val="lt2"/>
                </a:solidFill>
                <a:latin typeface="Century Schoolbook"/>
                <a:ea typeface="Century Schoolbook"/>
                <a:cs typeface="Century Schoolbook"/>
                <a:sym typeface="Century Schoolbook"/>
              </a:defRPr>
            </a:lvl3pPr>
            <a:lvl4pPr marL="0" lvl="3" indent="0" algn="r">
              <a:spcBef>
                <a:spcPts val="0"/>
              </a:spcBef>
              <a:buNone/>
              <a:defRPr sz="1200" b="0" i="1">
                <a:solidFill>
                  <a:schemeClr val="lt2"/>
                </a:solidFill>
                <a:latin typeface="Century Schoolbook"/>
                <a:ea typeface="Century Schoolbook"/>
                <a:cs typeface="Century Schoolbook"/>
                <a:sym typeface="Century Schoolbook"/>
              </a:defRPr>
            </a:lvl4pPr>
            <a:lvl5pPr marL="0" lvl="4" indent="0" algn="r">
              <a:spcBef>
                <a:spcPts val="0"/>
              </a:spcBef>
              <a:buNone/>
              <a:defRPr sz="1200" b="0" i="1">
                <a:solidFill>
                  <a:schemeClr val="lt2"/>
                </a:solidFill>
                <a:latin typeface="Century Schoolbook"/>
                <a:ea typeface="Century Schoolbook"/>
                <a:cs typeface="Century Schoolbook"/>
                <a:sym typeface="Century Schoolbook"/>
              </a:defRPr>
            </a:lvl5pPr>
            <a:lvl6pPr marL="0" lvl="5" indent="0" algn="r">
              <a:spcBef>
                <a:spcPts val="0"/>
              </a:spcBef>
              <a:buNone/>
              <a:defRPr sz="1200" b="0" i="1">
                <a:solidFill>
                  <a:schemeClr val="lt2"/>
                </a:solidFill>
                <a:latin typeface="Century Schoolbook"/>
                <a:ea typeface="Century Schoolbook"/>
                <a:cs typeface="Century Schoolbook"/>
                <a:sym typeface="Century Schoolbook"/>
              </a:defRPr>
            </a:lvl6pPr>
            <a:lvl7pPr marL="0" lvl="6" indent="0" algn="r">
              <a:spcBef>
                <a:spcPts val="0"/>
              </a:spcBef>
              <a:buNone/>
              <a:defRPr sz="1200" b="0" i="1">
                <a:solidFill>
                  <a:schemeClr val="lt2"/>
                </a:solidFill>
                <a:latin typeface="Century Schoolbook"/>
                <a:ea typeface="Century Schoolbook"/>
                <a:cs typeface="Century Schoolbook"/>
                <a:sym typeface="Century Schoolbook"/>
              </a:defRPr>
            </a:lvl7pPr>
            <a:lvl8pPr marL="0" lvl="7" indent="0" algn="r">
              <a:spcBef>
                <a:spcPts val="0"/>
              </a:spcBef>
              <a:buNone/>
              <a:defRPr sz="1200" b="0" i="1">
                <a:solidFill>
                  <a:schemeClr val="lt2"/>
                </a:solidFill>
                <a:latin typeface="Century Schoolbook"/>
                <a:ea typeface="Century Schoolbook"/>
                <a:cs typeface="Century Schoolbook"/>
                <a:sym typeface="Century Schoolbook"/>
              </a:defRPr>
            </a:lvl8pPr>
            <a:lvl9pPr marL="0" lvl="8" indent="0" algn="r">
              <a:spcBef>
                <a:spcPts val="0"/>
              </a:spcBef>
              <a:buNone/>
              <a:defRPr sz="1200" b="0" i="1">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20"/>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0"/>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60"/>
        <p:cNvGrpSpPr/>
        <p:nvPr/>
      </p:nvGrpSpPr>
      <p:grpSpPr>
        <a:xfrm>
          <a:off x="0" y="0"/>
          <a:ext cx="0" cy="0"/>
          <a:chOff x="0" y="0"/>
          <a:chExt cx="0" cy="0"/>
        </a:xfrm>
      </p:grpSpPr>
      <p:sp>
        <p:nvSpPr>
          <p:cNvPr id="61" name="Google Shape;61;p221"/>
          <p:cNvSpPr txBox="1">
            <a:spLocks noGrp="1"/>
          </p:cNvSpPr>
          <p:nvPr>
            <p:ph type="title"/>
          </p:nvPr>
        </p:nvSpPr>
        <p:spPr>
          <a:xfrm>
            <a:off x="609601" y="244476"/>
            <a:ext cx="11180233" cy="1431925"/>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21"/>
          <p:cNvSpPr txBox="1">
            <a:spLocks noGrp="1"/>
          </p:cNvSpPr>
          <p:nvPr>
            <p:ph type="body" idx="1"/>
          </p:nvPr>
        </p:nvSpPr>
        <p:spPr>
          <a:xfrm>
            <a:off x="1117601" y="1905000"/>
            <a:ext cx="5236633" cy="4191000"/>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63" name="Google Shape;63;p221"/>
          <p:cNvSpPr txBox="1">
            <a:spLocks noGrp="1"/>
          </p:cNvSpPr>
          <p:nvPr>
            <p:ph type="body" idx="2"/>
          </p:nvPr>
        </p:nvSpPr>
        <p:spPr>
          <a:xfrm>
            <a:off x="6557434" y="1905000"/>
            <a:ext cx="5236633" cy="4191000"/>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64" name="Google Shape;64;p221"/>
          <p:cNvSpPr txBox="1">
            <a:spLocks noGrp="1"/>
          </p:cNvSpPr>
          <p:nvPr>
            <p:ph type="dt" idx="10"/>
          </p:nvPr>
        </p:nvSpPr>
        <p:spPr>
          <a:xfrm>
            <a:off x="1117601" y="6245225"/>
            <a:ext cx="2535767" cy="4762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1"/>
          <p:cNvSpPr txBox="1">
            <a:spLocks noGrp="1"/>
          </p:cNvSpPr>
          <p:nvPr>
            <p:ph type="ftr" idx="11"/>
          </p:nvPr>
        </p:nvSpPr>
        <p:spPr>
          <a:xfrm>
            <a:off x="4572000" y="6245225"/>
            <a:ext cx="3860800" cy="47625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1"/>
          <p:cNvSpPr txBox="1">
            <a:spLocks noGrp="1"/>
          </p:cNvSpPr>
          <p:nvPr>
            <p:ph type="sldNum" idx="12"/>
          </p:nvPr>
        </p:nvSpPr>
        <p:spPr>
          <a:xfrm>
            <a:off x="9249834" y="6245225"/>
            <a:ext cx="2535767" cy="476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a:solidFill>
                  <a:schemeClr val="lt2"/>
                </a:solidFill>
                <a:latin typeface="Century Schoolbook"/>
                <a:ea typeface="Century Schoolbook"/>
                <a:cs typeface="Century Schoolbook"/>
                <a:sym typeface="Century Schoolbook"/>
              </a:defRPr>
            </a:lvl1pPr>
            <a:lvl2pPr marL="0" lvl="1" indent="0" algn="r">
              <a:spcBef>
                <a:spcPts val="0"/>
              </a:spcBef>
              <a:buNone/>
              <a:defRPr sz="1200" b="0" i="1">
                <a:solidFill>
                  <a:schemeClr val="lt2"/>
                </a:solidFill>
                <a:latin typeface="Century Schoolbook"/>
                <a:ea typeface="Century Schoolbook"/>
                <a:cs typeface="Century Schoolbook"/>
                <a:sym typeface="Century Schoolbook"/>
              </a:defRPr>
            </a:lvl2pPr>
            <a:lvl3pPr marL="0" lvl="2" indent="0" algn="r">
              <a:spcBef>
                <a:spcPts val="0"/>
              </a:spcBef>
              <a:buNone/>
              <a:defRPr sz="1200" b="0" i="1">
                <a:solidFill>
                  <a:schemeClr val="lt2"/>
                </a:solidFill>
                <a:latin typeface="Century Schoolbook"/>
                <a:ea typeface="Century Schoolbook"/>
                <a:cs typeface="Century Schoolbook"/>
                <a:sym typeface="Century Schoolbook"/>
              </a:defRPr>
            </a:lvl3pPr>
            <a:lvl4pPr marL="0" lvl="3" indent="0" algn="r">
              <a:spcBef>
                <a:spcPts val="0"/>
              </a:spcBef>
              <a:buNone/>
              <a:defRPr sz="1200" b="0" i="1">
                <a:solidFill>
                  <a:schemeClr val="lt2"/>
                </a:solidFill>
                <a:latin typeface="Century Schoolbook"/>
                <a:ea typeface="Century Schoolbook"/>
                <a:cs typeface="Century Schoolbook"/>
                <a:sym typeface="Century Schoolbook"/>
              </a:defRPr>
            </a:lvl4pPr>
            <a:lvl5pPr marL="0" lvl="4" indent="0" algn="r">
              <a:spcBef>
                <a:spcPts val="0"/>
              </a:spcBef>
              <a:buNone/>
              <a:defRPr sz="1200" b="0" i="1">
                <a:solidFill>
                  <a:schemeClr val="lt2"/>
                </a:solidFill>
                <a:latin typeface="Century Schoolbook"/>
                <a:ea typeface="Century Schoolbook"/>
                <a:cs typeface="Century Schoolbook"/>
                <a:sym typeface="Century Schoolbook"/>
              </a:defRPr>
            </a:lvl5pPr>
            <a:lvl6pPr marL="0" lvl="5" indent="0" algn="r">
              <a:spcBef>
                <a:spcPts val="0"/>
              </a:spcBef>
              <a:buNone/>
              <a:defRPr sz="1200" b="0" i="1">
                <a:solidFill>
                  <a:schemeClr val="lt2"/>
                </a:solidFill>
                <a:latin typeface="Century Schoolbook"/>
                <a:ea typeface="Century Schoolbook"/>
                <a:cs typeface="Century Schoolbook"/>
                <a:sym typeface="Century Schoolbook"/>
              </a:defRPr>
            </a:lvl6pPr>
            <a:lvl7pPr marL="0" lvl="6" indent="0" algn="r">
              <a:spcBef>
                <a:spcPts val="0"/>
              </a:spcBef>
              <a:buNone/>
              <a:defRPr sz="1200" b="0" i="1">
                <a:solidFill>
                  <a:schemeClr val="lt2"/>
                </a:solidFill>
                <a:latin typeface="Century Schoolbook"/>
                <a:ea typeface="Century Schoolbook"/>
                <a:cs typeface="Century Schoolbook"/>
                <a:sym typeface="Century Schoolbook"/>
              </a:defRPr>
            </a:lvl7pPr>
            <a:lvl8pPr marL="0" lvl="7" indent="0" algn="r">
              <a:spcBef>
                <a:spcPts val="0"/>
              </a:spcBef>
              <a:buNone/>
              <a:defRPr sz="1200" b="0" i="1">
                <a:solidFill>
                  <a:schemeClr val="lt2"/>
                </a:solidFill>
                <a:latin typeface="Century Schoolbook"/>
                <a:ea typeface="Century Schoolbook"/>
                <a:cs typeface="Century Schoolbook"/>
                <a:sym typeface="Century Schoolbook"/>
              </a:defRPr>
            </a:lvl8pPr>
            <a:lvl9pPr marL="0" lvl="8" indent="0" algn="r">
              <a:spcBef>
                <a:spcPts val="0"/>
              </a:spcBef>
              <a:buNone/>
              <a:defRPr sz="1200" b="0" i="1">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222"/>
          <p:cNvSpPr txBox="1">
            <a:spLocks noGrp="1"/>
          </p:cNvSpPr>
          <p:nvPr>
            <p:ph type="title"/>
          </p:nvPr>
        </p:nvSpPr>
        <p:spPr>
          <a:xfrm>
            <a:off x="762000" y="557784"/>
            <a:ext cx="3831336" cy="4956048"/>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22"/>
          <p:cNvSpPr txBox="1">
            <a:spLocks noGrp="1"/>
          </p:cNvSpPr>
          <p:nvPr>
            <p:ph type="body" idx="1"/>
          </p:nvPr>
        </p:nvSpPr>
        <p:spPr>
          <a:xfrm>
            <a:off x="5181600" y="558065"/>
            <a:ext cx="6245352" cy="914400"/>
          </a:xfrm>
          <a:prstGeom prst="rect">
            <a:avLst/>
          </a:prstGeom>
          <a:noFill/>
          <a:ln>
            <a:noFill/>
          </a:ln>
        </p:spPr>
        <p:txBody>
          <a:bodyPr spcFirstLastPara="1" wrap="square" lIns="91425" tIns="45700" rIns="91425" bIns="45700" anchor="b" anchorCtr="0">
            <a:normAutofit/>
          </a:bodyPr>
          <a:lstStyle>
            <a:lvl1pPr marL="457200" lvl="0" indent="-228600" algn="l">
              <a:lnSpc>
                <a:spcPct val="113000"/>
              </a:lnSpc>
              <a:spcBef>
                <a:spcPts val="0"/>
              </a:spcBef>
              <a:spcAft>
                <a:spcPts val="0"/>
              </a:spcAft>
              <a:buClr>
                <a:srgbClr val="262626"/>
              </a:buClr>
              <a:buSzPts val="2400"/>
              <a:buNone/>
              <a:defRPr sz="2400" b="0" i="1">
                <a:solidFill>
                  <a:srgbClr val="262626"/>
                </a:solidFill>
              </a:defRPr>
            </a:lvl1pPr>
            <a:lvl2pPr marL="914400" lvl="1" indent="-228600" algn="l">
              <a:lnSpc>
                <a:spcPct val="112000"/>
              </a:lnSpc>
              <a:spcBef>
                <a:spcPts val="900"/>
              </a:spcBef>
              <a:spcAft>
                <a:spcPts val="0"/>
              </a:spcAft>
              <a:buClr>
                <a:srgbClr val="262626"/>
              </a:buClr>
              <a:buSzPts val="2000"/>
              <a:buNone/>
              <a:defRPr sz="2000" b="1"/>
            </a:lvl2pPr>
            <a:lvl3pPr marL="1371600" lvl="2" indent="-228600" algn="l">
              <a:lnSpc>
                <a:spcPct val="112000"/>
              </a:lnSpc>
              <a:spcBef>
                <a:spcPts val="900"/>
              </a:spcBef>
              <a:spcAft>
                <a:spcPts val="0"/>
              </a:spcAft>
              <a:buClr>
                <a:srgbClr val="262626"/>
              </a:buClr>
              <a:buSzPts val="1800"/>
              <a:buNone/>
              <a:defRPr sz="1800" b="1"/>
            </a:lvl3pPr>
            <a:lvl4pPr marL="1828800" lvl="3" indent="-228600" algn="l">
              <a:lnSpc>
                <a:spcPct val="112000"/>
              </a:lnSpc>
              <a:spcBef>
                <a:spcPts val="900"/>
              </a:spcBef>
              <a:spcAft>
                <a:spcPts val="0"/>
              </a:spcAft>
              <a:buClr>
                <a:srgbClr val="262626"/>
              </a:buClr>
              <a:buSzPts val="1600"/>
              <a:buNone/>
              <a:defRPr sz="1600" b="1"/>
            </a:lvl4pPr>
            <a:lvl5pPr marL="2286000" lvl="4" indent="-228600" algn="l">
              <a:lnSpc>
                <a:spcPct val="112000"/>
              </a:lnSpc>
              <a:spcBef>
                <a:spcPts val="900"/>
              </a:spcBef>
              <a:spcAft>
                <a:spcPts val="0"/>
              </a:spcAft>
              <a:buClr>
                <a:srgbClr val="262626"/>
              </a:buClr>
              <a:buSzPts val="1600"/>
              <a:buNone/>
              <a:defRPr sz="1600" b="1"/>
            </a:lvl5pPr>
            <a:lvl6pPr marL="2743200" lvl="5" indent="-228600" algn="l">
              <a:lnSpc>
                <a:spcPct val="112000"/>
              </a:lnSpc>
              <a:spcBef>
                <a:spcPts val="1300"/>
              </a:spcBef>
              <a:spcAft>
                <a:spcPts val="0"/>
              </a:spcAft>
              <a:buClr>
                <a:srgbClr val="262626"/>
              </a:buClr>
              <a:buSzPts val="1600"/>
              <a:buNone/>
              <a:defRPr sz="1600" b="1"/>
            </a:lvl6pPr>
            <a:lvl7pPr marL="3200400" lvl="6" indent="-228600" algn="l">
              <a:lnSpc>
                <a:spcPct val="112000"/>
              </a:lnSpc>
              <a:spcBef>
                <a:spcPts val="1300"/>
              </a:spcBef>
              <a:spcAft>
                <a:spcPts val="0"/>
              </a:spcAft>
              <a:buClr>
                <a:srgbClr val="262626"/>
              </a:buClr>
              <a:buSzPts val="1600"/>
              <a:buNone/>
              <a:defRPr sz="1600" b="1"/>
            </a:lvl7pPr>
            <a:lvl8pPr marL="3657600" lvl="7" indent="-228600" algn="l">
              <a:lnSpc>
                <a:spcPct val="112000"/>
              </a:lnSpc>
              <a:spcBef>
                <a:spcPts val="1300"/>
              </a:spcBef>
              <a:spcAft>
                <a:spcPts val="0"/>
              </a:spcAft>
              <a:buClr>
                <a:srgbClr val="262626"/>
              </a:buClr>
              <a:buSzPts val="1600"/>
              <a:buNone/>
              <a:defRPr sz="1600" b="1"/>
            </a:lvl8pPr>
            <a:lvl9pPr marL="4114800" lvl="8" indent="-228600" algn="l">
              <a:lnSpc>
                <a:spcPct val="112000"/>
              </a:lnSpc>
              <a:spcBef>
                <a:spcPts val="1300"/>
              </a:spcBef>
              <a:spcAft>
                <a:spcPts val="0"/>
              </a:spcAft>
              <a:buClr>
                <a:srgbClr val="262626"/>
              </a:buClr>
              <a:buSzPts val="1600"/>
              <a:buNone/>
              <a:defRPr sz="1600" b="1"/>
            </a:lvl9pPr>
          </a:lstStyle>
          <a:p>
            <a:endParaRPr/>
          </a:p>
        </p:txBody>
      </p:sp>
      <p:sp>
        <p:nvSpPr>
          <p:cNvPr id="70" name="Google Shape;70;p222"/>
          <p:cNvSpPr txBox="1">
            <a:spLocks noGrp="1"/>
          </p:cNvSpPr>
          <p:nvPr>
            <p:ph type="body" idx="2"/>
          </p:nvPr>
        </p:nvSpPr>
        <p:spPr>
          <a:xfrm>
            <a:off x="5181600" y="1526671"/>
            <a:ext cx="6245352" cy="1755648"/>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71" name="Google Shape;71;p222"/>
          <p:cNvSpPr txBox="1">
            <a:spLocks noGrp="1"/>
          </p:cNvSpPr>
          <p:nvPr>
            <p:ph type="body" idx="3"/>
          </p:nvPr>
        </p:nvSpPr>
        <p:spPr>
          <a:xfrm>
            <a:off x="5181600" y="3700826"/>
            <a:ext cx="6248400" cy="914400"/>
          </a:xfrm>
          <a:prstGeom prst="rect">
            <a:avLst/>
          </a:prstGeom>
          <a:noFill/>
          <a:ln>
            <a:noFill/>
          </a:ln>
        </p:spPr>
        <p:txBody>
          <a:bodyPr spcFirstLastPara="1" wrap="square" lIns="91425" tIns="45700" rIns="91425" bIns="45700" anchor="b" anchorCtr="0">
            <a:normAutofit/>
          </a:bodyPr>
          <a:lstStyle>
            <a:lvl1pPr marL="457200" lvl="0" indent="-228600" algn="l">
              <a:lnSpc>
                <a:spcPct val="112000"/>
              </a:lnSpc>
              <a:spcBef>
                <a:spcPts val="900"/>
              </a:spcBef>
              <a:spcAft>
                <a:spcPts val="0"/>
              </a:spcAft>
              <a:buClr>
                <a:srgbClr val="262626"/>
              </a:buClr>
              <a:buSzPts val="2400"/>
              <a:buNone/>
              <a:defRPr sz="2400" b="0" i="1">
                <a:solidFill>
                  <a:srgbClr val="262626"/>
                </a:solidFill>
              </a:defRPr>
            </a:lvl1pPr>
            <a:lvl2pPr marL="914400" lvl="1" indent="-228600" algn="l">
              <a:lnSpc>
                <a:spcPct val="112000"/>
              </a:lnSpc>
              <a:spcBef>
                <a:spcPts val="900"/>
              </a:spcBef>
              <a:spcAft>
                <a:spcPts val="0"/>
              </a:spcAft>
              <a:buClr>
                <a:srgbClr val="262626"/>
              </a:buClr>
              <a:buSzPts val="2000"/>
              <a:buNone/>
              <a:defRPr sz="2000" b="1"/>
            </a:lvl2pPr>
            <a:lvl3pPr marL="1371600" lvl="2" indent="-228600" algn="l">
              <a:lnSpc>
                <a:spcPct val="112000"/>
              </a:lnSpc>
              <a:spcBef>
                <a:spcPts val="900"/>
              </a:spcBef>
              <a:spcAft>
                <a:spcPts val="0"/>
              </a:spcAft>
              <a:buClr>
                <a:srgbClr val="262626"/>
              </a:buClr>
              <a:buSzPts val="1800"/>
              <a:buNone/>
              <a:defRPr sz="1800" b="1"/>
            </a:lvl3pPr>
            <a:lvl4pPr marL="1828800" lvl="3" indent="-228600" algn="l">
              <a:lnSpc>
                <a:spcPct val="112000"/>
              </a:lnSpc>
              <a:spcBef>
                <a:spcPts val="900"/>
              </a:spcBef>
              <a:spcAft>
                <a:spcPts val="0"/>
              </a:spcAft>
              <a:buClr>
                <a:srgbClr val="262626"/>
              </a:buClr>
              <a:buSzPts val="1600"/>
              <a:buNone/>
              <a:defRPr sz="1600" b="1"/>
            </a:lvl4pPr>
            <a:lvl5pPr marL="2286000" lvl="4" indent="-228600" algn="l">
              <a:lnSpc>
                <a:spcPct val="112000"/>
              </a:lnSpc>
              <a:spcBef>
                <a:spcPts val="900"/>
              </a:spcBef>
              <a:spcAft>
                <a:spcPts val="0"/>
              </a:spcAft>
              <a:buClr>
                <a:srgbClr val="262626"/>
              </a:buClr>
              <a:buSzPts val="1600"/>
              <a:buNone/>
              <a:defRPr sz="1600" b="1"/>
            </a:lvl5pPr>
            <a:lvl6pPr marL="2743200" lvl="5" indent="-228600" algn="l">
              <a:lnSpc>
                <a:spcPct val="112000"/>
              </a:lnSpc>
              <a:spcBef>
                <a:spcPts val="1300"/>
              </a:spcBef>
              <a:spcAft>
                <a:spcPts val="0"/>
              </a:spcAft>
              <a:buClr>
                <a:srgbClr val="262626"/>
              </a:buClr>
              <a:buSzPts val="1600"/>
              <a:buNone/>
              <a:defRPr sz="1600" b="1"/>
            </a:lvl6pPr>
            <a:lvl7pPr marL="3200400" lvl="6" indent="-228600" algn="l">
              <a:lnSpc>
                <a:spcPct val="112000"/>
              </a:lnSpc>
              <a:spcBef>
                <a:spcPts val="1300"/>
              </a:spcBef>
              <a:spcAft>
                <a:spcPts val="0"/>
              </a:spcAft>
              <a:buClr>
                <a:srgbClr val="262626"/>
              </a:buClr>
              <a:buSzPts val="1600"/>
              <a:buNone/>
              <a:defRPr sz="1600" b="1"/>
            </a:lvl7pPr>
            <a:lvl8pPr marL="3657600" lvl="7" indent="-228600" algn="l">
              <a:lnSpc>
                <a:spcPct val="112000"/>
              </a:lnSpc>
              <a:spcBef>
                <a:spcPts val="1300"/>
              </a:spcBef>
              <a:spcAft>
                <a:spcPts val="0"/>
              </a:spcAft>
              <a:buClr>
                <a:srgbClr val="262626"/>
              </a:buClr>
              <a:buSzPts val="1600"/>
              <a:buNone/>
              <a:defRPr sz="1600" b="1"/>
            </a:lvl8pPr>
            <a:lvl9pPr marL="4114800" lvl="8" indent="-228600" algn="l">
              <a:lnSpc>
                <a:spcPct val="112000"/>
              </a:lnSpc>
              <a:spcBef>
                <a:spcPts val="1300"/>
              </a:spcBef>
              <a:spcAft>
                <a:spcPts val="0"/>
              </a:spcAft>
              <a:buClr>
                <a:srgbClr val="262626"/>
              </a:buClr>
              <a:buSzPts val="1600"/>
              <a:buNone/>
              <a:defRPr sz="1600" b="1"/>
            </a:lvl9pPr>
          </a:lstStyle>
          <a:p>
            <a:endParaRPr/>
          </a:p>
        </p:txBody>
      </p:sp>
      <p:sp>
        <p:nvSpPr>
          <p:cNvPr id="72" name="Google Shape;72;p222"/>
          <p:cNvSpPr txBox="1">
            <a:spLocks noGrp="1"/>
          </p:cNvSpPr>
          <p:nvPr>
            <p:ph type="body" idx="4"/>
          </p:nvPr>
        </p:nvSpPr>
        <p:spPr>
          <a:xfrm>
            <a:off x="5181600" y="4669432"/>
            <a:ext cx="6245352" cy="1755648"/>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73" name="Google Shape;73;p222"/>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2"/>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6"/>
        <p:cNvGrpSpPr/>
        <p:nvPr/>
      </p:nvGrpSpPr>
      <p:grpSpPr>
        <a:xfrm>
          <a:off x="0" y="0"/>
          <a:ext cx="0" cy="0"/>
          <a:chOff x="0" y="0"/>
          <a:chExt cx="0" cy="0"/>
        </a:xfrm>
      </p:grpSpPr>
      <p:sp>
        <p:nvSpPr>
          <p:cNvPr id="77" name="Google Shape;77;p223"/>
          <p:cNvSpPr txBox="1">
            <a:spLocks noGrp="1"/>
          </p:cNvSpPr>
          <p:nvPr>
            <p:ph type="title"/>
          </p:nvPr>
        </p:nvSpPr>
        <p:spPr>
          <a:xfrm>
            <a:off x="609600" y="277813"/>
            <a:ext cx="10972800" cy="11430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23"/>
          <p:cNvSpPr txBox="1">
            <a:spLocks noGrp="1"/>
          </p:cNvSpPr>
          <p:nvPr>
            <p:ph type="body" idx="1"/>
          </p:nvPr>
        </p:nvSpPr>
        <p:spPr>
          <a:xfrm>
            <a:off x="609600" y="1600201"/>
            <a:ext cx="5384800" cy="4530725"/>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79" name="Google Shape;79;p223"/>
          <p:cNvSpPr txBox="1">
            <a:spLocks noGrp="1"/>
          </p:cNvSpPr>
          <p:nvPr>
            <p:ph type="body" idx="2"/>
          </p:nvPr>
        </p:nvSpPr>
        <p:spPr>
          <a:xfrm>
            <a:off x="6197600" y="1600201"/>
            <a:ext cx="5384800" cy="4530725"/>
          </a:xfrm>
          <a:prstGeom prst="rect">
            <a:avLst/>
          </a:prstGeom>
          <a:noFill/>
          <a:ln>
            <a:noFill/>
          </a:ln>
        </p:spPr>
        <p:txBody>
          <a:bodyPr spcFirstLastPara="1" wrap="square" lIns="91425" tIns="45700" rIns="91425" bIns="45700" anchor="t" anchorCtr="0">
            <a:norm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80" name="Google Shape;80;p223"/>
          <p:cNvSpPr txBox="1">
            <a:spLocks noGrp="1"/>
          </p:cNvSpPr>
          <p:nvPr>
            <p:ph type="dt" idx="10"/>
          </p:nvPr>
        </p:nvSpPr>
        <p:spPr>
          <a:xfrm>
            <a:off x="609600" y="6243638"/>
            <a:ext cx="284480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23"/>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3"/>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a:solidFill>
                  <a:schemeClr val="lt2"/>
                </a:solidFill>
                <a:latin typeface="Century Schoolbook"/>
                <a:ea typeface="Century Schoolbook"/>
                <a:cs typeface="Century Schoolbook"/>
                <a:sym typeface="Century Schoolbook"/>
              </a:defRPr>
            </a:lvl1pPr>
            <a:lvl2pPr marL="0" lvl="1" indent="0" algn="r">
              <a:spcBef>
                <a:spcPts val="0"/>
              </a:spcBef>
              <a:buNone/>
              <a:defRPr sz="1200" b="0" i="1">
                <a:solidFill>
                  <a:schemeClr val="lt2"/>
                </a:solidFill>
                <a:latin typeface="Century Schoolbook"/>
                <a:ea typeface="Century Schoolbook"/>
                <a:cs typeface="Century Schoolbook"/>
                <a:sym typeface="Century Schoolbook"/>
              </a:defRPr>
            </a:lvl2pPr>
            <a:lvl3pPr marL="0" lvl="2" indent="0" algn="r">
              <a:spcBef>
                <a:spcPts val="0"/>
              </a:spcBef>
              <a:buNone/>
              <a:defRPr sz="1200" b="0" i="1">
                <a:solidFill>
                  <a:schemeClr val="lt2"/>
                </a:solidFill>
                <a:latin typeface="Century Schoolbook"/>
                <a:ea typeface="Century Schoolbook"/>
                <a:cs typeface="Century Schoolbook"/>
                <a:sym typeface="Century Schoolbook"/>
              </a:defRPr>
            </a:lvl3pPr>
            <a:lvl4pPr marL="0" lvl="3" indent="0" algn="r">
              <a:spcBef>
                <a:spcPts val="0"/>
              </a:spcBef>
              <a:buNone/>
              <a:defRPr sz="1200" b="0" i="1">
                <a:solidFill>
                  <a:schemeClr val="lt2"/>
                </a:solidFill>
                <a:latin typeface="Century Schoolbook"/>
                <a:ea typeface="Century Schoolbook"/>
                <a:cs typeface="Century Schoolbook"/>
                <a:sym typeface="Century Schoolbook"/>
              </a:defRPr>
            </a:lvl4pPr>
            <a:lvl5pPr marL="0" lvl="4" indent="0" algn="r">
              <a:spcBef>
                <a:spcPts val="0"/>
              </a:spcBef>
              <a:buNone/>
              <a:defRPr sz="1200" b="0" i="1">
                <a:solidFill>
                  <a:schemeClr val="lt2"/>
                </a:solidFill>
                <a:latin typeface="Century Schoolbook"/>
                <a:ea typeface="Century Schoolbook"/>
                <a:cs typeface="Century Schoolbook"/>
                <a:sym typeface="Century Schoolbook"/>
              </a:defRPr>
            </a:lvl5pPr>
            <a:lvl6pPr marL="0" lvl="5" indent="0" algn="r">
              <a:spcBef>
                <a:spcPts val="0"/>
              </a:spcBef>
              <a:buNone/>
              <a:defRPr sz="1200" b="0" i="1">
                <a:solidFill>
                  <a:schemeClr val="lt2"/>
                </a:solidFill>
                <a:latin typeface="Century Schoolbook"/>
                <a:ea typeface="Century Schoolbook"/>
                <a:cs typeface="Century Schoolbook"/>
                <a:sym typeface="Century Schoolbook"/>
              </a:defRPr>
            </a:lvl6pPr>
            <a:lvl7pPr marL="0" lvl="6" indent="0" algn="r">
              <a:spcBef>
                <a:spcPts val="0"/>
              </a:spcBef>
              <a:buNone/>
              <a:defRPr sz="1200" b="0" i="1">
                <a:solidFill>
                  <a:schemeClr val="lt2"/>
                </a:solidFill>
                <a:latin typeface="Century Schoolbook"/>
                <a:ea typeface="Century Schoolbook"/>
                <a:cs typeface="Century Schoolbook"/>
                <a:sym typeface="Century Schoolbook"/>
              </a:defRPr>
            </a:lvl7pPr>
            <a:lvl8pPr marL="0" lvl="7" indent="0" algn="r">
              <a:spcBef>
                <a:spcPts val="0"/>
              </a:spcBef>
              <a:buNone/>
              <a:defRPr sz="1200" b="0" i="1">
                <a:solidFill>
                  <a:schemeClr val="lt2"/>
                </a:solidFill>
                <a:latin typeface="Century Schoolbook"/>
                <a:ea typeface="Century Schoolbook"/>
                <a:cs typeface="Century Schoolbook"/>
                <a:sym typeface="Century Schoolbook"/>
              </a:defRPr>
            </a:lvl8pPr>
            <a:lvl9pPr marL="0" lvl="8" indent="0" algn="r">
              <a:spcBef>
                <a:spcPts val="0"/>
              </a:spcBef>
              <a:buNone/>
              <a:defRPr sz="1200" b="0" i="1">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13"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a:noFill/>
          </a:ln>
        </p:spPr>
      </p:sp>
      <p:sp>
        <p:nvSpPr>
          <p:cNvPr id="11" name="Google Shape;11;p21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marR="0" lvl="0" algn="r" rtl="0">
              <a:lnSpc>
                <a:spcPct val="90000"/>
              </a:lnSpc>
              <a:spcBef>
                <a:spcPts val="0"/>
              </a:spcBef>
              <a:spcAft>
                <a:spcPts val="0"/>
              </a:spcAft>
              <a:buClr>
                <a:schemeClr val="accent1"/>
              </a:buClr>
              <a:buSzPts val="5000"/>
              <a:buFont typeface="Century Schoolbook"/>
              <a:buNone/>
              <a:defRPr sz="5000" b="0" i="1" u="none" strike="noStrike" cap="non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3"/>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2000"/>
              </a:lnSpc>
              <a:spcBef>
                <a:spcPts val="900"/>
              </a:spcBef>
              <a:spcAft>
                <a:spcPts val="0"/>
              </a:spcAft>
              <a:buClr>
                <a:srgbClr val="FEFEFE"/>
              </a:buClr>
              <a:buSzPts val="2000"/>
              <a:buFont typeface="Arial"/>
              <a:buChar char="•"/>
              <a:defRPr sz="2000" b="0" i="0" u="none" strike="noStrike" cap="none">
                <a:solidFill>
                  <a:srgbClr val="FEFEFE"/>
                </a:solidFill>
                <a:latin typeface="Corbel"/>
                <a:ea typeface="Corbel"/>
                <a:cs typeface="Corbel"/>
                <a:sym typeface="Corbel"/>
              </a:defRPr>
            </a:lvl1pPr>
            <a:lvl2pPr marL="914400" marR="0" lvl="1" indent="-342900" algn="l" rtl="0">
              <a:lnSpc>
                <a:spcPct val="112000"/>
              </a:lnSpc>
              <a:spcBef>
                <a:spcPts val="900"/>
              </a:spcBef>
              <a:spcAft>
                <a:spcPts val="0"/>
              </a:spcAft>
              <a:buClr>
                <a:srgbClr val="FEFEFE"/>
              </a:buClr>
              <a:buSzPts val="1800"/>
              <a:buFont typeface="Corbel"/>
              <a:buChar char="–"/>
              <a:defRPr sz="1800" b="0" i="0" u="none" strike="noStrike" cap="none">
                <a:solidFill>
                  <a:srgbClr val="FEFEFE"/>
                </a:solidFill>
                <a:latin typeface="Corbel"/>
                <a:ea typeface="Corbel"/>
                <a:cs typeface="Corbel"/>
                <a:sym typeface="Corbel"/>
              </a:defRPr>
            </a:lvl2pPr>
            <a:lvl3pPr marL="1371600" marR="0" lvl="2" indent="-330200" algn="l" rtl="0">
              <a:lnSpc>
                <a:spcPct val="112000"/>
              </a:lnSpc>
              <a:spcBef>
                <a:spcPts val="900"/>
              </a:spcBef>
              <a:spcAft>
                <a:spcPts val="0"/>
              </a:spcAft>
              <a:buClr>
                <a:srgbClr val="FEFEFE"/>
              </a:buClr>
              <a:buSzPts val="1600"/>
              <a:buFont typeface="Arial"/>
              <a:buChar char="•"/>
              <a:defRPr sz="1600" b="0" i="0" u="none" strike="noStrike" cap="none">
                <a:solidFill>
                  <a:srgbClr val="FEFEFE"/>
                </a:solidFill>
                <a:latin typeface="Corbel"/>
                <a:ea typeface="Corbel"/>
                <a:cs typeface="Corbel"/>
                <a:sym typeface="Corbel"/>
              </a:defRPr>
            </a:lvl3pPr>
            <a:lvl4pPr marL="1828800" marR="0" lvl="3" indent="-317500" algn="l" rtl="0">
              <a:lnSpc>
                <a:spcPct val="112000"/>
              </a:lnSpc>
              <a:spcBef>
                <a:spcPts val="9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4pPr>
            <a:lvl5pPr marL="2286000" marR="0" lvl="4" indent="-317500" algn="l" rtl="0">
              <a:lnSpc>
                <a:spcPct val="112000"/>
              </a:lnSpc>
              <a:spcBef>
                <a:spcPts val="9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5pPr>
            <a:lvl6pPr marL="2743200" marR="0" lvl="5" indent="-317500"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6pPr>
            <a:lvl7pPr marL="3200400" marR="0" lvl="6" indent="-317500"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7pPr>
            <a:lvl8pPr marL="3657600" marR="0" lvl="7" indent="-317500"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8pPr>
            <a:lvl9pPr marL="4114800" marR="0" lvl="8" indent="-317500"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9pPr>
          </a:lstStyle>
          <a:p>
            <a:endParaRPr/>
          </a:p>
        </p:txBody>
      </p:sp>
      <p:sp>
        <p:nvSpPr>
          <p:cNvPr id="13" name="Google Shape;13;p213"/>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1" u="none" strike="noStrike" cap="none">
                <a:solidFill>
                  <a:schemeClr val="accent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213"/>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i="1" u="none" strike="noStrike" cap="none">
                <a:solidFill>
                  <a:schemeClr val="accent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5" name="Google Shape;15;p21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1pPr>
            <a:lvl2pPr marL="0" marR="0" lvl="1"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2pPr>
            <a:lvl3pPr marL="0" marR="0" lvl="2"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3pPr>
            <a:lvl4pPr marL="0" marR="0" lvl="3"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4pPr>
            <a:lvl5pPr marL="0" marR="0" lvl="4"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5pPr>
            <a:lvl6pPr marL="0" marR="0" lvl="5"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6pPr>
            <a:lvl7pPr marL="0" marR="0" lvl="6"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7pPr>
            <a:lvl8pPr marL="0" marR="0" lvl="7"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8pPr>
            <a:lvl9pPr marL="0" marR="0" lvl="8"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16" name="Google Shape;16;p213" title="Horizontal Rule Line"/>
          <p:cNvCxnSpPr/>
          <p:nvPr/>
        </p:nvCxnSpPr>
        <p:spPr>
          <a:xfrm>
            <a:off x="0" y="6199730"/>
            <a:ext cx="4495800" cy="0"/>
          </a:xfrm>
          <a:prstGeom prst="straightConnector1">
            <a:avLst/>
          </a:prstGeom>
          <a:noFill/>
          <a:ln w="2540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Lst>
  <p:transition>
    <p:split orient="ver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
        <p:cNvGrpSpPr/>
        <p:nvPr/>
      </p:nvGrpSpPr>
      <p:grpSpPr>
        <a:xfrm>
          <a:off x="0" y="0"/>
          <a:ext cx="0" cy="0"/>
          <a:chOff x="0" y="0"/>
          <a:chExt cx="0" cy="0"/>
        </a:xfrm>
      </p:grpSpPr>
      <p:sp>
        <p:nvSpPr>
          <p:cNvPr id="26" name="Google Shape;26;p212"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a:noFill/>
          </a:ln>
        </p:spPr>
      </p:sp>
      <p:sp>
        <p:nvSpPr>
          <p:cNvPr id="27" name="Google Shape;27;p212"/>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lvl1pPr marR="0" lvl="0" algn="r" rtl="0">
              <a:lnSpc>
                <a:spcPct val="90000"/>
              </a:lnSpc>
              <a:spcBef>
                <a:spcPts val="0"/>
              </a:spcBef>
              <a:spcAft>
                <a:spcPts val="0"/>
              </a:spcAft>
              <a:buClr>
                <a:schemeClr val="accent1"/>
              </a:buClr>
              <a:buSzPts val="5000"/>
              <a:buFont typeface="Century Schoolbook"/>
              <a:buNone/>
              <a:defRPr sz="5000" b="0" i="1" u="none" strike="noStrike" cap="non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212"/>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2000"/>
              </a:lnSpc>
              <a:spcBef>
                <a:spcPts val="9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1pPr>
            <a:lvl2pPr marL="914400" marR="0" lvl="1" indent="-342900"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L="1371600" marR="0" lvl="2" indent="-330200"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L="1828800" marR="0" lvl="3" indent="-317500"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L="2286000" marR="0" lvl="4" indent="-317500"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L="2743200" marR="0" lvl="5" indent="-317500"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L="3200400" marR="0" lvl="6" indent="-317500"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L="3657600" marR="0" lvl="7" indent="-317500"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L="4114800" marR="0" lvl="8" indent="-317500"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9" name="Google Shape;29;p212"/>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1" u="none" strike="noStrike" cap="none">
                <a:solidFill>
                  <a:schemeClr val="accent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0" name="Google Shape;30;p212"/>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i="1" u="none" strike="noStrike" cap="none">
                <a:solidFill>
                  <a:schemeClr val="accent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1" name="Google Shape;31;p21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212" title="Horizontal Rule Line"/>
          <p:cNvCxnSpPr/>
          <p:nvPr/>
        </p:nvCxnSpPr>
        <p:spPr>
          <a:xfrm>
            <a:off x="0" y="6199730"/>
            <a:ext cx="4495800" cy="0"/>
          </a:xfrm>
          <a:prstGeom prst="straightConnector1">
            <a:avLst/>
          </a:prstGeom>
          <a:noFill/>
          <a:ln w="2540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p:split orient="ver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hyperlink" Target="http://earlybible.com/images/p46eph1.jpg" TargetMode="External"/><Relationship Id="rId2" Type="http://schemas.openxmlformats.org/officeDocument/2006/relationships/notesSlide" Target="../notesSlides/notesSlide13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9.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1C24"/>
        </a:solidFill>
        <a:effectLst/>
      </p:bgPr>
    </p:bg>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1088913" y="1143293"/>
            <a:ext cx="7034362" cy="426896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FFC000"/>
              </a:buClr>
              <a:buSzPts val="9600"/>
              <a:buFont typeface="Century Schoolbook"/>
              <a:buNone/>
            </a:pPr>
            <a:r>
              <a:rPr lang="en-US" sz="9600" b="1">
                <a:solidFill>
                  <a:srgbClr val="FFC000"/>
                </a:solidFill>
              </a:rPr>
              <a:t>PAUL 바울</a:t>
            </a:r>
            <a:endParaRPr sz="9600" b="1">
              <a:solidFill>
                <a:srgbClr val="FFC000"/>
              </a:solidFill>
            </a:endParaRPr>
          </a:p>
        </p:txBody>
      </p:sp>
      <p:sp>
        <p:nvSpPr>
          <p:cNvPr id="132" name="Google Shape;132;p1"/>
          <p:cNvSpPr txBox="1">
            <a:spLocks noGrp="1"/>
          </p:cNvSpPr>
          <p:nvPr>
            <p:ph type="subTitle" idx="1"/>
          </p:nvPr>
        </p:nvSpPr>
        <p:spPr>
          <a:xfrm>
            <a:off x="1088914" y="4830557"/>
            <a:ext cx="7725902" cy="1413723"/>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0"/>
              </a:spcBef>
              <a:spcAft>
                <a:spcPts val="0"/>
              </a:spcAft>
              <a:buClr>
                <a:schemeClr val="lt2"/>
              </a:buClr>
              <a:buSzPts val="3200"/>
              <a:buNone/>
            </a:pPr>
            <a:r>
              <a:rPr lang="en-US" sz="3200"/>
              <a:t>The Life, Letters and Theology of St. Paul</a:t>
            </a:r>
            <a:endParaRPr/>
          </a:p>
          <a:p>
            <a:pPr marL="0" lvl="0" indent="0" algn="l" rtl="0">
              <a:lnSpc>
                <a:spcPct val="114000"/>
              </a:lnSpc>
              <a:spcBef>
                <a:spcPts val="0"/>
              </a:spcBef>
              <a:spcAft>
                <a:spcPts val="0"/>
              </a:spcAft>
              <a:buClr>
                <a:schemeClr val="lt2"/>
              </a:buClr>
              <a:buSzPts val="3200"/>
              <a:buNone/>
            </a:pPr>
            <a:r>
              <a:rPr lang="en-US" sz="3200"/>
              <a:t>성 바울의 생애, 편지 및 신학</a:t>
            </a:r>
            <a:endParaRPr sz="3200"/>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497300" y="5427298"/>
            <a:ext cx="11197500" cy="12792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FF00"/>
              </a:buClr>
              <a:buSzPct val="100000"/>
              <a:buFont typeface="Century Schoolbook"/>
              <a:buNone/>
            </a:pPr>
            <a:r>
              <a:rPr lang="en-US" sz="2400">
                <a:solidFill>
                  <a:srgbClr val="FFFF00"/>
                </a:solidFill>
              </a:rPr>
              <a:t>Cleopatra’s gate in Tarsus is the only one of three Roman gates that have survived the centuries in Saul’s home city.</a:t>
            </a:r>
            <a:br>
              <a:rPr lang="en-US" sz="2400">
                <a:solidFill>
                  <a:srgbClr val="FFFF00"/>
                </a:solidFill>
              </a:rPr>
            </a:br>
            <a:r>
              <a:rPr lang="en-US" sz="2400">
                <a:solidFill>
                  <a:srgbClr val="FFFF00"/>
                </a:solidFill>
              </a:rPr>
              <a:t>타르수스에 있는 클레오파트라의 문은 사울의 고향 도시에서 수세기 동안 </a:t>
            </a:r>
            <a:br>
              <a:rPr lang="en-US" sz="2400">
                <a:solidFill>
                  <a:srgbClr val="FFFF00"/>
                </a:solidFill>
              </a:rPr>
            </a:br>
            <a:r>
              <a:rPr lang="en-US" sz="2400">
                <a:solidFill>
                  <a:srgbClr val="FFFF00"/>
                </a:solidFill>
              </a:rPr>
              <a:t>살아남은 세 개의 로마 문 중 유일한 것입니다.</a:t>
            </a:r>
            <a:endParaRPr/>
          </a:p>
        </p:txBody>
      </p:sp>
      <p:pic>
        <p:nvPicPr>
          <p:cNvPr id="192" name="Google Shape;192;p10" descr="NTA108"/>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686750" y="0"/>
            <a:ext cx="8818500" cy="5427300"/>
          </a:xfrm>
          <a:prstGeom prst="rect">
            <a:avLst/>
          </a:prstGeom>
          <a:noFill/>
          <a:ln>
            <a:noFill/>
          </a:ln>
        </p:spPr>
      </p:pic>
    </p:spTree>
  </p:cSld>
  <p:clrMapOvr>
    <a:masterClrMapping/>
  </p:clrMapOvr>
  <p:transition>
    <p:split orient="vert"/>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D2B4B4"/>
        </a:solidFill>
        <a:effectLst/>
      </p:bgPr>
    </p:bg>
    <p:spTree>
      <p:nvGrpSpPr>
        <p:cNvPr id="1" name="Shape 780"/>
        <p:cNvGrpSpPr/>
        <p:nvPr/>
      </p:nvGrpSpPr>
      <p:grpSpPr>
        <a:xfrm>
          <a:off x="0" y="0"/>
          <a:ext cx="0" cy="0"/>
          <a:chOff x="0" y="0"/>
          <a:chExt cx="0" cy="0"/>
        </a:xfrm>
      </p:grpSpPr>
      <p:sp>
        <p:nvSpPr>
          <p:cNvPr id="781" name="Google Shape;781;p10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4800"/>
              <a:buFont typeface="Century Schoolbook"/>
              <a:buNone/>
            </a:pPr>
            <a:r>
              <a:rPr lang="en-US" sz="4800" b="1">
                <a:solidFill>
                  <a:srgbClr val="FFC000"/>
                </a:solidFill>
              </a:rPr>
              <a:t>The Abrupt Shift in Tone</a:t>
            </a:r>
            <a:endParaRPr sz="4800" b="1">
              <a:solidFill>
                <a:srgbClr val="FFC000"/>
              </a:solidFill>
            </a:endParaRPr>
          </a:p>
          <a:p>
            <a:pPr marL="0" lvl="0" indent="0" algn="r" rtl="0">
              <a:spcBef>
                <a:spcPts val="0"/>
              </a:spcBef>
              <a:spcAft>
                <a:spcPts val="0"/>
              </a:spcAft>
              <a:buClr>
                <a:srgbClr val="FFC000"/>
              </a:buClr>
              <a:buSzPts val="4800"/>
              <a:buFont typeface="Century Schoolbook"/>
              <a:buNone/>
            </a:pPr>
            <a:r>
              <a:rPr lang="en-US" sz="4800" b="1">
                <a:solidFill>
                  <a:srgbClr val="FFC000"/>
                </a:solidFill>
              </a:rPr>
              <a:t>톤의 갑작스런 변화</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782" name="Google Shape;782;p100"/>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fontScale="92500"/>
          </a:bodyPr>
          <a:lstStyle/>
          <a:p>
            <a:pPr marL="609600" lvl="0" indent="-609600" algn="l" rtl="0">
              <a:lnSpc>
                <a:spcPct val="112000"/>
              </a:lnSpc>
              <a:spcBef>
                <a:spcPts val="0"/>
              </a:spcBef>
              <a:spcAft>
                <a:spcPts val="0"/>
              </a:spcAft>
              <a:buClr>
                <a:srgbClr val="FF0000"/>
              </a:buClr>
              <a:buSzPct val="100000"/>
              <a:buNone/>
            </a:pPr>
            <a:r>
              <a:rPr lang="en-US" sz="3600" b="1">
                <a:solidFill>
                  <a:srgbClr val="FF0000"/>
                </a:solidFill>
                <a:latin typeface="Open Sans"/>
                <a:ea typeface="Open Sans"/>
                <a:cs typeface="Open Sans"/>
                <a:sym typeface="Open Sans"/>
              </a:rPr>
              <a:t>The change in tone between 2 Corinthians 1-9 and 2 Corinthians10-13 presupposes intermediate events. Either…</a:t>
            </a:r>
            <a:endParaRPr/>
          </a:p>
          <a:p>
            <a:pPr marL="609600" lvl="0" indent="-609600" algn="l" rtl="0">
              <a:lnSpc>
                <a:spcPct val="112000"/>
              </a:lnSpc>
              <a:spcBef>
                <a:spcPts val="900"/>
              </a:spcBef>
              <a:spcAft>
                <a:spcPts val="0"/>
              </a:spcAft>
              <a:buClr>
                <a:srgbClr val="262626"/>
              </a:buClr>
              <a:buSzPct val="100000"/>
              <a:buFont typeface="Noto Sans Symbols"/>
              <a:buAutoNum type="arabicPeriod"/>
            </a:pPr>
            <a:r>
              <a:rPr lang="en-US" sz="2400" i="1"/>
              <a:t>…Titus carried chapters 1-9 as a separate letter, one not well-received, causing Paul to write 10-13 as an additional letter.</a:t>
            </a:r>
            <a:endParaRPr/>
          </a:p>
          <a:p>
            <a:pPr marL="609600" lvl="0" indent="-609600" algn="l" rtl="0">
              <a:lnSpc>
                <a:spcPct val="112000"/>
              </a:lnSpc>
              <a:spcBef>
                <a:spcPts val="900"/>
              </a:spcBef>
              <a:spcAft>
                <a:spcPts val="0"/>
              </a:spcAft>
              <a:buClr>
                <a:srgbClr val="262626"/>
              </a:buClr>
              <a:buSzPct val="100000"/>
              <a:buFont typeface="Noto Sans Symbols"/>
              <a:buAutoNum type="arabicPeriod"/>
            </a:pPr>
            <a:r>
              <a:rPr lang="en-US" sz="2400" i="1"/>
              <a:t>…or else, Paul received further information between chapters 1-9 and 10-13, which accounts for the shift in tone.</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82">
                                            <p:txEl>
                                              <p:pRg st="0" end="0"/>
                                            </p:txEl>
                                          </p:spTgt>
                                        </p:tgtEl>
                                        <p:attrNameLst>
                                          <p:attrName>style.visibility</p:attrName>
                                        </p:attrNameLst>
                                      </p:cBhvr>
                                      <p:to>
                                        <p:strVal val="visible"/>
                                      </p:to>
                                    </p:set>
                                    <p:anim calcmode="lin" valueType="num">
                                      <p:cBhvr additive="base">
                                        <p:cTn id="7" dur="500"/>
                                        <p:tgtEl>
                                          <p:spTgt spid="78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8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82">
                                            <p:txEl>
                                              <p:pRg st="1" end="1"/>
                                            </p:txEl>
                                          </p:spTgt>
                                        </p:tgtEl>
                                        <p:attrNameLst>
                                          <p:attrName>style.visibility</p:attrName>
                                        </p:attrNameLst>
                                      </p:cBhvr>
                                      <p:to>
                                        <p:strVal val="visible"/>
                                      </p:to>
                                    </p:set>
                                    <p:anim calcmode="lin" valueType="num">
                                      <p:cBhvr additive="base">
                                        <p:cTn id="11" dur="500"/>
                                        <p:tgtEl>
                                          <p:spTgt spid="78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8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82">
                                            <p:txEl>
                                              <p:pRg st="2" end="2"/>
                                            </p:txEl>
                                          </p:spTgt>
                                        </p:tgtEl>
                                        <p:attrNameLst>
                                          <p:attrName>style.visibility</p:attrName>
                                        </p:attrNameLst>
                                      </p:cBhvr>
                                      <p:to>
                                        <p:strVal val="visible"/>
                                      </p:to>
                                    </p:set>
                                    <p:anim calcmode="lin" valueType="num">
                                      <p:cBhvr additive="base">
                                        <p:cTn id="15" dur="500"/>
                                        <p:tgtEl>
                                          <p:spTgt spid="78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82">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01"/>
          <p:cNvSpPr txBox="1">
            <a:spLocks noGrp="1"/>
          </p:cNvSpPr>
          <p:nvPr>
            <p:ph type="title"/>
          </p:nvPr>
        </p:nvSpPr>
        <p:spPr>
          <a:xfrm>
            <a:off x="0" y="806824"/>
            <a:ext cx="5004570" cy="4705346"/>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4800"/>
              <a:buFont typeface="Century Schoolbook"/>
              <a:buNone/>
            </a:pPr>
            <a:r>
              <a:rPr lang="en-US" sz="4800" b="1">
                <a:solidFill>
                  <a:srgbClr val="FFC000"/>
                </a:solidFill>
              </a:rPr>
              <a:t>Reconstructing cont.-</a:t>
            </a:r>
            <a:endParaRPr sz="4800" b="1">
              <a:solidFill>
                <a:srgbClr val="FFC000"/>
              </a:solidFill>
            </a:endParaRPr>
          </a:p>
          <a:p>
            <a:pPr marL="0" lvl="0" indent="0" algn="r" rtl="0">
              <a:spcBef>
                <a:spcPts val="0"/>
              </a:spcBef>
              <a:spcAft>
                <a:spcPts val="0"/>
              </a:spcAft>
              <a:buClr>
                <a:srgbClr val="FFC000"/>
              </a:buClr>
              <a:buSzPts val="4400"/>
              <a:buFont typeface="Century Schoolbook"/>
              <a:buNone/>
            </a:pPr>
            <a:r>
              <a:rPr lang="en-US" sz="4400" b="1">
                <a:solidFill>
                  <a:srgbClr val="FFC000"/>
                </a:solidFill>
              </a:rPr>
              <a:t>계속 재건중..</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788" name="Google Shape;788;p101"/>
          <p:cNvSpPr txBox="1">
            <a:spLocks noGrp="1"/>
          </p:cNvSpPr>
          <p:nvPr>
            <p:ph type="body" idx="1"/>
          </p:nvPr>
        </p:nvSpPr>
        <p:spPr>
          <a:xfrm>
            <a:off x="5181600" y="569066"/>
            <a:ext cx="6425381" cy="6126702"/>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latin typeface="Open Sans"/>
                <a:ea typeface="Open Sans"/>
                <a:cs typeface="Open Sans"/>
                <a:sym typeface="Open Sans"/>
              </a:rPr>
              <a:t>TITUS’ SECOND VISIT</a:t>
            </a:r>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Arial Narrow"/>
                <a:ea typeface="Arial Narrow"/>
                <a:cs typeface="Arial Narrow"/>
                <a:sym typeface="Arial Narrow"/>
              </a:rPr>
              <a:t>Titus’ second visit may not have gone as smoothly as the first one.</a:t>
            </a:r>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Arial Narrow"/>
                <a:ea typeface="Arial Narrow"/>
                <a:cs typeface="Arial Narrow"/>
                <a:sym typeface="Arial Narrow"/>
              </a:rPr>
              <a:t>2 Corinthians 10-13 reflects yet another change in atmosphere in Corinth.</a:t>
            </a:r>
            <a:endParaRPr/>
          </a:p>
          <a:p>
            <a:pPr marL="283464" lvl="0" indent="-283464" algn="l" rtl="0">
              <a:lnSpc>
                <a:spcPct val="90000"/>
              </a:lnSpc>
              <a:spcBef>
                <a:spcPts val="900"/>
              </a:spcBef>
              <a:spcAft>
                <a:spcPts val="0"/>
              </a:spcAft>
              <a:buClr>
                <a:schemeClr val="dk1"/>
              </a:buClr>
              <a:buSzPts val="2400"/>
              <a:buChar char="•"/>
            </a:pPr>
            <a:r>
              <a:rPr lang="en-US" sz="2400" i="1">
                <a:solidFill>
                  <a:srgbClr val="050B05"/>
                </a:solidFill>
                <a:latin typeface="Arial Narrow"/>
                <a:ea typeface="Arial Narrow"/>
                <a:cs typeface="Arial Narrow"/>
                <a:sym typeface="Arial Narrow"/>
              </a:rPr>
              <a:t>The optimism and conciliation present in 2 Cor. 1-9 are absent in 2 Cor. 10-13. Possibly Titus had returned with the alarming news of yet another change (2 Cor. 12:18).</a:t>
            </a:r>
            <a:endParaRPr/>
          </a:p>
          <a:p>
            <a:pPr marL="283464" lvl="0" indent="-283464" algn="l" rtl="0">
              <a:lnSpc>
                <a:spcPct val="90000"/>
              </a:lnSpc>
              <a:spcBef>
                <a:spcPts val="900"/>
              </a:spcBef>
              <a:spcAft>
                <a:spcPts val="0"/>
              </a:spcAft>
              <a:buClr>
                <a:schemeClr val="dk1"/>
              </a:buClr>
              <a:buSzPts val="2400"/>
              <a:buChar char="•"/>
            </a:pPr>
            <a:r>
              <a:rPr lang="en-US" sz="2400" i="1">
                <a:solidFill>
                  <a:srgbClr val="050B05"/>
                </a:solidFill>
                <a:latin typeface="Arial Narrow"/>
                <a:ea typeface="Arial Narrow"/>
                <a:cs typeface="Arial Narrow"/>
                <a:sym typeface="Arial Narrow"/>
              </a:rPr>
              <a:t>Paul now anticipates a third visit to Corinth (2 Cor. 12:14, 20-21; 13:1-2; cf. 10:11). This promise of a third visit he was able to keep (Ac. 20:2-3a; cf. Rom. 15:25-27).</a:t>
            </a:r>
            <a:endParaRPr/>
          </a:p>
          <a:p>
            <a:pPr marL="283464" lvl="0" indent="-283464" algn="l" rtl="0">
              <a:lnSpc>
                <a:spcPct val="90000"/>
              </a:lnSpc>
              <a:spcBef>
                <a:spcPts val="900"/>
              </a:spcBef>
              <a:spcAft>
                <a:spcPts val="0"/>
              </a:spcAft>
              <a:buClr>
                <a:schemeClr val="dk1"/>
              </a:buClr>
              <a:buSzPts val="2400"/>
              <a:buChar char="•"/>
            </a:pPr>
            <a:r>
              <a:rPr lang="en-US" sz="2400" i="1">
                <a:solidFill>
                  <a:srgbClr val="050B05"/>
                </a:solidFill>
                <a:latin typeface="Arial Narrow"/>
                <a:ea typeface="Arial Narrow"/>
                <a:cs typeface="Arial Narrow"/>
                <a:sym typeface="Arial Narrow"/>
              </a:rPr>
              <a:t>Again, it is difficult to say where Paul was when he wrote, but the two-year stay at Ephesus is the most likely period (Ac. 19:10).</a:t>
            </a:r>
            <a:endParaRPr/>
          </a:p>
          <a:p>
            <a:pPr marL="283464" lvl="0" indent="-131064" algn="l" rtl="0">
              <a:lnSpc>
                <a:spcPct val="90000"/>
              </a:lnSpc>
              <a:spcBef>
                <a:spcPts val="900"/>
              </a:spcBef>
              <a:spcAft>
                <a:spcPts val="0"/>
              </a:spcAft>
              <a:buClr>
                <a:schemeClr val="lt1"/>
              </a:buClr>
              <a:buSzPts val="2400"/>
              <a:buNone/>
            </a:pPr>
            <a:endParaRPr sz="2400" i="1">
              <a:latin typeface="Arial Narrow"/>
              <a:ea typeface="Arial Narrow"/>
              <a:cs typeface="Arial Narrow"/>
              <a:sym typeface="Arial Narrow"/>
            </a:endParaRPr>
          </a:p>
        </p:txBody>
      </p:sp>
      <p:sp>
        <p:nvSpPr>
          <p:cNvPr id="789" name="Google Shape;789;p101"/>
          <p:cNvSpPr txBox="1">
            <a:spLocks noGrp="1"/>
          </p:cNvSpPr>
          <p:nvPr>
            <p:ph type="sldNum" idx="12"/>
          </p:nvPr>
        </p:nvSpPr>
        <p:spPr>
          <a:xfrm>
            <a:off x="11606981" y="5512170"/>
            <a:ext cx="585018"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88">
                                            <p:txEl>
                                              <p:pRg st="0" end="0"/>
                                            </p:txEl>
                                          </p:spTgt>
                                        </p:tgtEl>
                                        <p:attrNameLst>
                                          <p:attrName>style.visibility</p:attrName>
                                        </p:attrNameLst>
                                      </p:cBhvr>
                                      <p:to>
                                        <p:strVal val="visible"/>
                                      </p:to>
                                    </p:set>
                                    <p:anim calcmode="lin" valueType="num">
                                      <p:cBhvr additive="base">
                                        <p:cTn id="7" dur="500"/>
                                        <p:tgtEl>
                                          <p:spTgt spid="78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8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88">
                                            <p:txEl>
                                              <p:pRg st="1" end="1"/>
                                            </p:txEl>
                                          </p:spTgt>
                                        </p:tgtEl>
                                        <p:attrNameLst>
                                          <p:attrName>style.visibility</p:attrName>
                                        </p:attrNameLst>
                                      </p:cBhvr>
                                      <p:to>
                                        <p:strVal val="visible"/>
                                      </p:to>
                                    </p:set>
                                    <p:anim calcmode="lin" valueType="num">
                                      <p:cBhvr additive="base">
                                        <p:cTn id="11" dur="500"/>
                                        <p:tgtEl>
                                          <p:spTgt spid="78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8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88">
                                            <p:txEl>
                                              <p:pRg st="2" end="2"/>
                                            </p:txEl>
                                          </p:spTgt>
                                        </p:tgtEl>
                                        <p:attrNameLst>
                                          <p:attrName>style.visibility</p:attrName>
                                        </p:attrNameLst>
                                      </p:cBhvr>
                                      <p:to>
                                        <p:strVal val="visible"/>
                                      </p:to>
                                    </p:set>
                                    <p:anim calcmode="lin" valueType="num">
                                      <p:cBhvr additive="base">
                                        <p:cTn id="15" dur="500"/>
                                        <p:tgtEl>
                                          <p:spTgt spid="78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8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88">
                                            <p:txEl>
                                              <p:pRg st="3" end="3"/>
                                            </p:txEl>
                                          </p:spTgt>
                                        </p:tgtEl>
                                        <p:attrNameLst>
                                          <p:attrName>style.visibility</p:attrName>
                                        </p:attrNameLst>
                                      </p:cBhvr>
                                      <p:to>
                                        <p:strVal val="visible"/>
                                      </p:to>
                                    </p:set>
                                    <p:anim calcmode="lin" valueType="num">
                                      <p:cBhvr additive="base">
                                        <p:cTn id="19" dur="500"/>
                                        <p:tgtEl>
                                          <p:spTgt spid="78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88">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88">
                                            <p:txEl>
                                              <p:pRg st="4" end="4"/>
                                            </p:txEl>
                                          </p:spTgt>
                                        </p:tgtEl>
                                        <p:attrNameLst>
                                          <p:attrName>style.visibility</p:attrName>
                                        </p:attrNameLst>
                                      </p:cBhvr>
                                      <p:to>
                                        <p:strVal val="visible"/>
                                      </p:to>
                                    </p:set>
                                    <p:anim calcmode="lin" valueType="num">
                                      <p:cBhvr additive="base">
                                        <p:cTn id="23" dur="500"/>
                                        <p:tgtEl>
                                          <p:spTgt spid="788">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88">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88">
                                            <p:txEl>
                                              <p:pRg st="5" end="5"/>
                                            </p:txEl>
                                          </p:spTgt>
                                        </p:tgtEl>
                                        <p:attrNameLst>
                                          <p:attrName>style.visibility</p:attrName>
                                        </p:attrNameLst>
                                      </p:cBhvr>
                                      <p:to>
                                        <p:strVal val="visible"/>
                                      </p:to>
                                    </p:set>
                                    <p:anim calcmode="lin" valueType="num">
                                      <p:cBhvr additive="base">
                                        <p:cTn id="27" dur="500"/>
                                        <p:tgtEl>
                                          <p:spTgt spid="788">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88">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88">
                                            <p:txEl>
                                              <p:pRg st="6" end="6"/>
                                            </p:txEl>
                                          </p:spTgt>
                                        </p:tgtEl>
                                        <p:attrNameLst>
                                          <p:attrName>style.visibility</p:attrName>
                                        </p:attrNameLst>
                                      </p:cBhvr>
                                      <p:to>
                                        <p:strVal val="visible"/>
                                      </p:to>
                                    </p:set>
                                    <p:anim calcmode="lin" valueType="num">
                                      <p:cBhvr additive="base">
                                        <p:cTn id="31" dur="500"/>
                                        <p:tgtEl>
                                          <p:spTgt spid="788">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788">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793"/>
        <p:cNvGrpSpPr/>
        <p:nvPr/>
      </p:nvGrpSpPr>
      <p:grpSpPr>
        <a:xfrm>
          <a:off x="0" y="0"/>
          <a:ext cx="0" cy="0"/>
          <a:chOff x="0" y="0"/>
          <a:chExt cx="0" cy="0"/>
        </a:xfrm>
      </p:grpSpPr>
      <p:sp>
        <p:nvSpPr>
          <p:cNvPr id="794" name="Google Shape;794;p102"/>
          <p:cNvSpPr txBox="1">
            <a:spLocks noGrp="1"/>
          </p:cNvSpPr>
          <p:nvPr>
            <p:ph type="title"/>
          </p:nvPr>
        </p:nvSpPr>
        <p:spPr>
          <a:xfrm>
            <a:off x="0" y="681318"/>
            <a:ext cx="3408217" cy="484023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 </a:t>
            </a:r>
            <a:endParaRPr/>
          </a:p>
        </p:txBody>
      </p:sp>
      <p:sp>
        <p:nvSpPr>
          <p:cNvPr id="795" name="Google Shape;795;p102"/>
          <p:cNvSpPr txBox="1">
            <a:spLocks noGrp="1"/>
          </p:cNvSpPr>
          <p:nvPr>
            <p:ph type="body" idx="1"/>
          </p:nvPr>
        </p:nvSpPr>
        <p:spPr>
          <a:xfrm>
            <a:off x="3408218" y="270164"/>
            <a:ext cx="8783781" cy="6338452"/>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The Change in Travel Plans (1:1—2:13):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At the beginning, Paul reviews the dangerous circumstances of his present location in Ephesus and explains why he changed his travel plans. In particular, he is concerned to defend his integrity.</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also speaks of the “tearful letter” he sent via Titus (probably a lost letter).</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New Covenant (2:14—7:4):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Breaking off from his itinerary, Paul now offers an extensive interlude about Christian ministry under the new covenant.</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served as a missionary-apostle, but always as one commissioned by Christ himself.</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glory of new covenant ministry is to reveal Christ unveiled, even though that ministry often involves suffering.</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95">
                                            <p:txEl>
                                              <p:pRg st="0" end="0"/>
                                            </p:txEl>
                                          </p:spTgt>
                                        </p:tgtEl>
                                        <p:attrNameLst>
                                          <p:attrName>style.visibility</p:attrName>
                                        </p:attrNameLst>
                                      </p:cBhvr>
                                      <p:to>
                                        <p:strVal val="visible"/>
                                      </p:to>
                                    </p:set>
                                    <p:anim calcmode="lin" valueType="num">
                                      <p:cBhvr additive="base">
                                        <p:cTn id="7" dur="500"/>
                                        <p:tgtEl>
                                          <p:spTgt spid="79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9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95">
                                            <p:txEl>
                                              <p:pRg st="1" end="1"/>
                                            </p:txEl>
                                          </p:spTgt>
                                        </p:tgtEl>
                                        <p:attrNameLst>
                                          <p:attrName>style.visibility</p:attrName>
                                        </p:attrNameLst>
                                      </p:cBhvr>
                                      <p:to>
                                        <p:strVal val="visible"/>
                                      </p:to>
                                    </p:set>
                                    <p:anim calcmode="lin" valueType="num">
                                      <p:cBhvr additive="base">
                                        <p:cTn id="11" dur="500"/>
                                        <p:tgtEl>
                                          <p:spTgt spid="79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9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95">
                                            <p:txEl>
                                              <p:pRg st="2" end="2"/>
                                            </p:txEl>
                                          </p:spTgt>
                                        </p:tgtEl>
                                        <p:attrNameLst>
                                          <p:attrName>style.visibility</p:attrName>
                                        </p:attrNameLst>
                                      </p:cBhvr>
                                      <p:to>
                                        <p:strVal val="visible"/>
                                      </p:to>
                                    </p:set>
                                    <p:anim calcmode="lin" valueType="num">
                                      <p:cBhvr additive="base">
                                        <p:cTn id="15" dur="500"/>
                                        <p:tgtEl>
                                          <p:spTgt spid="79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9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95">
                                            <p:txEl>
                                              <p:pRg st="3" end="3"/>
                                            </p:txEl>
                                          </p:spTgt>
                                        </p:tgtEl>
                                        <p:attrNameLst>
                                          <p:attrName>style.visibility</p:attrName>
                                        </p:attrNameLst>
                                      </p:cBhvr>
                                      <p:to>
                                        <p:strVal val="visible"/>
                                      </p:to>
                                    </p:set>
                                    <p:anim calcmode="lin" valueType="num">
                                      <p:cBhvr additive="base">
                                        <p:cTn id="19" dur="500"/>
                                        <p:tgtEl>
                                          <p:spTgt spid="79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9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95">
                                            <p:txEl>
                                              <p:pRg st="4" end="4"/>
                                            </p:txEl>
                                          </p:spTgt>
                                        </p:tgtEl>
                                        <p:attrNameLst>
                                          <p:attrName>style.visibility</p:attrName>
                                        </p:attrNameLst>
                                      </p:cBhvr>
                                      <p:to>
                                        <p:strVal val="visible"/>
                                      </p:to>
                                    </p:set>
                                    <p:anim calcmode="lin" valueType="num">
                                      <p:cBhvr additive="base">
                                        <p:cTn id="23" dur="500"/>
                                        <p:tgtEl>
                                          <p:spTgt spid="79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9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95">
                                            <p:txEl>
                                              <p:pRg st="5" end="5"/>
                                            </p:txEl>
                                          </p:spTgt>
                                        </p:tgtEl>
                                        <p:attrNameLst>
                                          <p:attrName>style.visibility</p:attrName>
                                        </p:attrNameLst>
                                      </p:cBhvr>
                                      <p:to>
                                        <p:strVal val="visible"/>
                                      </p:to>
                                    </p:set>
                                    <p:anim calcmode="lin" valueType="num">
                                      <p:cBhvr additive="base">
                                        <p:cTn id="27" dur="500"/>
                                        <p:tgtEl>
                                          <p:spTgt spid="79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95">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95">
                                            <p:txEl>
                                              <p:pRg st="6" end="6"/>
                                            </p:txEl>
                                          </p:spTgt>
                                        </p:tgtEl>
                                        <p:attrNameLst>
                                          <p:attrName>style.visibility</p:attrName>
                                        </p:attrNameLst>
                                      </p:cBhvr>
                                      <p:to>
                                        <p:strVal val="visible"/>
                                      </p:to>
                                    </p:set>
                                    <p:anim calcmode="lin" valueType="num">
                                      <p:cBhvr additive="base">
                                        <p:cTn id="31" dur="500"/>
                                        <p:tgtEl>
                                          <p:spTgt spid="795">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795">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799"/>
        <p:cNvGrpSpPr/>
        <p:nvPr/>
      </p:nvGrpSpPr>
      <p:grpSpPr>
        <a:xfrm>
          <a:off x="0" y="0"/>
          <a:ext cx="0" cy="0"/>
          <a:chOff x="0" y="0"/>
          <a:chExt cx="0" cy="0"/>
        </a:xfrm>
      </p:grpSpPr>
      <p:sp>
        <p:nvSpPr>
          <p:cNvPr id="800" name="Google Shape;800;p103"/>
          <p:cNvSpPr txBox="1">
            <a:spLocks noGrp="1"/>
          </p:cNvSpPr>
          <p:nvPr>
            <p:ph type="body" idx="1"/>
          </p:nvPr>
        </p:nvSpPr>
        <p:spPr>
          <a:xfrm>
            <a:off x="3429000" y="62344"/>
            <a:ext cx="8541327" cy="6712528"/>
          </a:xfrm>
          <a:prstGeom prst="rect">
            <a:avLst/>
          </a:prstGeom>
          <a:solidFill>
            <a:srgbClr val="AEBDC9"/>
          </a:solid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chemeClr val="dk1"/>
              </a:buClr>
              <a:buSzPts val="2400"/>
              <a:buChar char="•"/>
            </a:pPr>
            <a:r>
              <a:rPr lang="en-US" sz="2400" i="1">
                <a:solidFill>
                  <a:schemeClr val="dk1"/>
                </a:solidFill>
              </a:rPr>
              <a:t>Still, all suffering must be endured in light of the eternal reward.</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New covenant ministry concerns reconciliation with God, and the ethics of such ministry must be grounded in true holiness. If this is the nature of Christian ministry, the Corinthians should now become reconciled to Paul.</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Travel Plans Resumed (7:5-16):</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now picks up where he left off earlier. In the light of covenant ministry, Paul explains why his stinging letter carried by Titus was necessary.</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also explains how relieved he was when he finally intercepted Titus as his colleague was on his way back from Corinth.</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Relief Offering (8-9):</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now urges the Corinthians to participate in the relief fund being gathered for the impoverished Christians in Jerusalem.</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00">
                                            <p:txEl>
                                              <p:pRg st="0" end="0"/>
                                            </p:txEl>
                                          </p:spTgt>
                                        </p:tgtEl>
                                        <p:attrNameLst>
                                          <p:attrName>style.visibility</p:attrName>
                                        </p:attrNameLst>
                                      </p:cBhvr>
                                      <p:to>
                                        <p:strVal val="visible"/>
                                      </p:to>
                                    </p:set>
                                    <p:anim calcmode="lin" valueType="num">
                                      <p:cBhvr additive="base">
                                        <p:cTn id="7" dur="500"/>
                                        <p:tgtEl>
                                          <p:spTgt spid="800">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00">
                                            <p:txEl>
                                              <p:pRg st="1" end="1"/>
                                            </p:txEl>
                                          </p:spTgt>
                                        </p:tgtEl>
                                        <p:attrNameLst>
                                          <p:attrName>style.visibility</p:attrName>
                                        </p:attrNameLst>
                                      </p:cBhvr>
                                      <p:to>
                                        <p:strVal val="visible"/>
                                      </p:to>
                                    </p:set>
                                    <p:anim calcmode="lin" valueType="num">
                                      <p:cBhvr additive="base">
                                        <p:cTn id="10" dur="500"/>
                                        <p:tgtEl>
                                          <p:spTgt spid="800">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00">
                                            <p:txEl>
                                              <p:pRg st="2" end="2"/>
                                            </p:txEl>
                                          </p:spTgt>
                                        </p:tgtEl>
                                        <p:attrNameLst>
                                          <p:attrName>style.visibility</p:attrName>
                                        </p:attrNameLst>
                                      </p:cBhvr>
                                      <p:to>
                                        <p:strVal val="visible"/>
                                      </p:to>
                                    </p:set>
                                    <p:anim calcmode="lin" valueType="num">
                                      <p:cBhvr additive="base">
                                        <p:cTn id="13" dur="500"/>
                                        <p:tgtEl>
                                          <p:spTgt spid="800">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00">
                                            <p:txEl>
                                              <p:pRg st="3" end="3"/>
                                            </p:txEl>
                                          </p:spTgt>
                                        </p:tgtEl>
                                        <p:attrNameLst>
                                          <p:attrName>style.visibility</p:attrName>
                                        </p:attrNameLst>
                                      </p:cBhvr>
                                      <p:to>
                                        <p:strVal val="visible"/>
                                      </p:to>
                                    </p:set>
                                    <p:anim calcmode="lin" valueType="num">
                                      <p:cBhvr additive="base">
                                        <p:cTn id="16" dur="500"/>
                                        <p:tgtEl>
                                          <p:spTgt spid="800">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00">
                                            <p:txEl>
                                              <p:pRg st="4" end="4"/>
                                            </p:txEl>
                                          </p:spTgt>
                                        </p:tgtEl>
                                        <p:attrNameLst>
                                          <p:attrName>style.visibility</p:attrName>
                                        </p:attrNameLst>
                                      </p:cBhvr>
                                      <p:to>
                                        <p:strVal val="visible"/>
                                      </p:to>
                                    </p:set>
                                    <p:anim calcmode="lin" valueType="num">
                                      <p:cBhvr additive="base">
                                        <p:cTn id="19" dur="500"/>
                                        <p:tgtEl>
                                          <p:spTgt spid="800">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00">
                                            <p:txEl>
                                              <p:pRg st="5" end="5"/>
                                            </p:txEl>
                                          </p:spTgt>
                                        </p:tgtEl>
                                        <p:attrNameLst>
                                          <p:attrName>style.visibility</p:attrName>
                                        </p:attrNameLst>
                                      </p:cBhvr>
                                      <p:to>
                                        <p:strVal val="visible"/>
                                      </p:to>
                                    </p:set>
                                    <p:anim calcmode="lin" valueType="num">
                                      <p:cBhvr additive="base">
                                        <p:cTn id="22" dur="500"/>
                                        <p:tgtEl>
                                          <p:spTgt spid="800">
                                            <p:txEl>
                                              <p:pRg st="5" end="5"/>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00">
                                            <p:txEl>
                                              <p:pRg st="6" end="6"/>
                                            </p:txEl>
                                          </p:spTgt>
                                        </p:tgtEl>
                                        <p:attrNameLst>
                                          <p:attrName>style.visibility</p:attrName>
                                        </p:attrNameLst>
                                      </p:cBhvr>
                                      <p:to>
                                        <p:strVal val="visible"/>
                                      </p:to>
                                    </p:set>
                                    <p:anim calcmode="lin" valueType="num">
                                      <p:cBhvr additive="base">
                                        <p:cTn id="25" dur="500"/>
                                        <p:tgtEl>
                                          <p:spTgt spid="8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804"/>
        <p:cNvGrpSpPr/>
        <p:nvPr/>
      </p:nvGrpSpPr>
      <p:grpSpPr>
        <a:xfrm>
          <a:off x="0" y="0"/>
          <a:ext cx="0" cy="0"/>
          <a:chOff x="0" y="0"/>
          <a:chExt cx="0" cy="0"/>
        </a:xfrm>
      </p:grpSpPr>
      <p:sp>
        <p:nvSpPr>
          <p:cNvPr id="805" name="Google Shape;805;p104"/>
          <p:cNvSpPr txBox="1">
            <a:spLocks noGrp="1"/>
          </p:cNvSpPr>
          <p:nvPr>
            <p:ph type="body" idx="1"/>
          </p:nvPr>
        </p:nvSpPr>
        <p:spPr>
          <a:xfrm>
            <a:off x="3429000" y="62344"/>
            <a:ext cx="8541327" cy="6712528"/>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An Abrupt Change in Tone (10:1—11:15):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now begins to defend his ministry and ethics in highly rhetorical language, using sarcasm and hyperbole.</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Especially, he addresses his deep concern over false leaders who distort the gospel. </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Suffering in Ministry (11:16—12:10):</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true test of apostolic ministry is suffering, and Paul’s ministry was a ministry of hardship and danger.</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Especially, Paul struggled with some personal “thorn”, an unexplained malady which God refused to remove.</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Closing (12:11—13:14):</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At the end, Paul pleads for mutual respect, and  he promises to visit Corinth a third time. He warns, however, that he may have to exercise discipline, though he hopes this will not be the case.</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05">
                                            <p:txEl>
                                              <p:pRg st="0" end="0"/>
                                            </p:txEl>
                                          </p:spTgt>
                                        </p:tgtEl>
                                        <p:attrNameLst>
                                          <p:attrName>style.visibility</p:attrName>
                                        </p:attrNameLst>
                                      </p:cBhvr>
                                      <p:to>
                                        <p:strVal val="visible"/>
                                      </p:to>
                                    </p:set>
                                    <p:anim calcmode="lin" valueType="num">
                                      <p:cBhvr additive="base">
                                        <p:cTn id="7" dur="500"/>
                                        <p:tgtEl>
                                          <p:spTgt spid="80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0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05">
                                            <p:txEl>
                                              <p:pRg st="1" end="1"/>
                                            </p:txEl>
                                          </p:spTgt>
                                        </p:tgtEl>
                                        <p:attrNameLst>
                                          <p:attrName>style.visibility</p:attrName>
                                        </p:attrNameLst>
                                      </p:cBhvr>
                                      <p:to>
                                        <p:strVal val="visible"/>
                                      </p:to>
                                    </p:set>
                                    <p:anim calcmode="lin" valueType="num">
                                      <p:cBhvr additive="base">
                                        <p:cTn id="11" dur="500"/>
                                        <p:tgtEl>
                                          <p:spTgt spid="80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0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05">
                                            <p:txEl>
                                              <p:pRg st="2" end="2"/>
                                            </p:txEl>
                                          </p:spTgt>
                                        </p:tgtEl>
                                        <p:attrNameLst>
                                          <p:attrName>style.visibility</p:attrName>
                                        </p:attrNameLst>
                                      </p:cBhvr>
                                      <p:to>
                                        <p:strVal val="visible"/>
                                      </p:to>
                                    </p:set>
                                    <p:anim calcmode="lin" valueType="num">
                                      <p:cBhvr additive="base">
                                        <p:cTn id="15" dur="500"/>
                                        <p:tgtEl>
                                          <p:spTgt spid="80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0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05">
                                            <p:txEl>
                                              <p:pRg st="3" end="3"/>
                                            </p:txEl>
                                          </p:spTgt>
                                        </p:tgtEl>
                                        <p:attrNameLst>
                                          <p:attrName>style.visibility</p:attrName>
                                        </p:attrNameLst>
                                      </p:cBhvr>
                                      <p:to>
                                        <p:strVal val="visible"/>
                                      </p:to>
                                    </p:set>
                                    <p:anim calcmode="lin" valueType="num">
                                      <p:cBhvr additive="base">
                                        <p:cTn id="19" dur="500"/>
                                        <p:tgtEl>
                                          <p:spTgt spid="80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0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05">
                                            <p:txEl>
                                              <p:pRg st="4" end="4"/>
                                            </p:txEl>
                                          </p:spTgt>
                                        </p:tgtEl>
                                        <p:attrNameLst>
                                          <p:attrName>style.visibility</p:attrName>
                                        </p:attrNameLst>
                                      </p:cBhvr>
                                      <p:to>
                                        <p:strVal val="visible"/>
                                      </p:to>
                                    </p:set>
                                    <p:anim calcmode="lin" valueType="num">
                                      <p:cBhvr additive="base">
                                        <p:cTn id="23" dur="500"/>
                                        <p:tgtEl>
                                          <p:spTgt spid="80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80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05">
                                            <p:txEl>
                                              <p:pRg st="5" end="5"/>
                                            </p:txEl>
                                          </p:spTgt>
                                        </p:tgtEl>
                                        <p:attrNameLst>
                                          <p:attrName>style.visibility</p:attrName>
                                        </p:attrNameLst>
                                      </p:cBhvr>
                                      <p:to>
                                        <p:strVal val="visible"/>
                                      </p:to>
                                    </p:set>
                                    <p:anim calcmode="lin" valueType="num">
                                      <p:cBhvr additive="base">
                                        <p:cTn id="27" dur="500"/>
                                        <p:tgtEl>
                                          <p:spTgt spid="80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805">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05">
                                            <p:txEl>
                                              <p:pRg st="6" end="6"/>
                                            </p:txEl>
                                          </p:spTgt>
                                        </p:tgtEl>
                                        <p:attrNameLst>
                                          <p:attrName>style.visibility</p:attrName>
                                        </p:attrNameLst>
                                      </p:cBhvr>
                                      <p:to>
                                        <p:strVal val="visible"/>
                                      </p:to>
                                    </p:set>
                                    <p:anim calcmode="lin" valueType="num">
                                      <p:cBhvr additive="base">
                                        <p:cTn id="31" dur="500"/>
                                        <p:tgtEl>
                                          <p:spTgt spid="805">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805">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805">
                                            <p:txEl>
                                              <p:pRg st="7" end="7"/>
                                            </p:txEl>
                                          </p:spTgt>
                                        </p:tgtEl>
                                        <p:attrNameLst>
                                          <p:attrName>style.visibility</p:attrName>
                                        </p:attrNameLst>
                                      </p:cBhvr>
                                      <p:to>
                                        <p:strVal val="visible"/>
                                      </p:to>
                                    </p:set>
                                    <p:anim calcmode="lin" valueType="num">
                                      <p:cBhvr additive="base">
                                        <p:cTn id="35" dur="500"/>
                                        <p:tgtEl>
                                          <p:spTgt spid="805">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805">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809"/>
        <p:cNvGrpSpPr/>
        <p:nvPr/>
      </p:nvGrpSpPr>
      <p:grpSpPr>
        <a:xfrm>
          <a:off x="0" y="0"/>
          <a:ext cx="0" cy="0"/>
          <a:chOff x="0" y="0"/>
          <a:chExt cx="0" cy="0"/>
        </a:xfrm>
      </p:grpSpPr>
      <p:sp>
        <p:nvSpPr>
          <p:cNvPr id="810" name="Google Shape;810;p105"/>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811" name="Google Shape;811;p105"/>
          <p:cNvSpPr txBox="1">
            <a:spLocks noGrp="1"/>
          </p:cNvSpPr>
          <p:nvPr>
            <p:ph type="body" idx="4294967295"/>
          </p:nvPr>
        </p:nvSpPr>
        <p:spPr>
          <a:xfrm>
            <a:off x="4495800" y="273925"/>
            <a:ext cx="7294500" cy="6298200"/>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Paul’s relationship with the Christians in Corinth can only be described as difficult. What can we glean from these two letters about handling difficult relationships between Christians?</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On one occasion, Paul suggests that the Corinthians are living more like Corinthians than Christians (1 Co. 3:1). How might Greek cultural factors have influenced the way the Corinthians tried to live out the Christian life?</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11">
                                            <p:txEl>
                                              <p:pRg st="0" end="0"/>
                                            </p:txEl>
                                          </p:spTgt>
                                        </p:tgtEl>
                                        <p:attrNameLst>
                                          <p:attrName>style.visibility</p:attrName>
                                        </p:attrNameLst>
                                      </p:cBhvr>
                                      <p:to>
                                        <p:strVal val="visible"/>
                                      </p:to>
                                    </p:set>
                                    <p:anim calcmode="lin" valueType="num">
                                      <p:cBhvr additive="base">
                                        <p:cTn id="7" dur="500"/>
                                        <p:tgtEl>
                                          <p:spTgt spid="81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1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11">
                                            <p:txEl>
                                              <p:pRg st="1" end="1"/>
                                            </p:txEl>
                                          </p:spTgt>
                                        </p:tgtEl>
                                        <p:attrNameLst>
                                          <p:attrName>style.visibility</p:attrName>
                                        </p:attrNameLst>
                                      </p:cBhvr>
                                      <p:to>
                                        <p:strVal val="visible"/>
                                      </p:to>
                                    </p:set>
                                    <p:anim calcmode="lin" valueType="num">
                                      <p:cBhvr additive="base">
                                        <p:cTn id="11" dur="500"/>
                                        <p:tgtEl>
                                          <p:spTgt spid="81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1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11">
                                            <p:txEl>
                                              <p:pRg st="2" end="2"/>
                                            </p:txEl>
                                          </p:spTgt>
                                        </p:tgtEl>
                                        <p:attrNameLst>
                                          <p:attrName>style.visibility</p:attrName>
                                        </p:attrNameLst>
                                      </p:cBhvr>
                                      <p:to>
                                        <p:strVal val="visible"/>
                                      </p:to>
                                    </p:set>
                                    <p:anim calcmode="lin" valueType="num">
                                      <p:cBhvr additive="base">
                                        <p:cTn id="15" dur="500"/>
                                        <p:tgtEl>
                                          <p:spTgt spid="81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11">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815"/>
        <p:cNvGrpSpPr/>
        <p:nvPr/>
      </p:nvGrpSpPr>
      <p:grpSpPr>
        <a:xfrm>
          <a:off x="0" y="0"/>
          <a:ext cx="0" cy="0"/>
          <a:chOff x="0" y="0"/>
          <a:chExt cx="0" cy="0"/>
        </a:xfrm>
      </p:grpSpPr>
      <p:sp>
        <p:nvSpPr>
          <p:cNvPr id="816" name="Google Shape;816;p106"/>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Romans</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로마서</a:t>
            </a:r>
            <a:endParaRPr b="1">
              <a:solidFill>
                <a:srgbClr val="FFC000"/>
              </a:solidFill>
            </a:endParaRPr>
          </a:p>
        </p:txBody>
      </p:sp>
    </p:spTree>
  </p:cSld>
  <p:clrMapOvr>
    <a:masterClrMapping/>
  </p:clrMapOvr>
  <p:transition>
    <p:split orient="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0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The Roman Church</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로마 교회</a:t>
            </a:r>
            <a:endParaRPr sz="4800" b="1">
              <a:solidFill>
                <a:srgbClr val="FFC000"/>
              </a:solidFill>
            </a:endParaRPr>
          </a:p>
        </p:txBody>
      </p:sp>
      <p:sp>
        <p:nvSpPr>
          <p:cNvPr id="822" name="Google Shape;822;p107"/>
          <p:cNvSpPr txBox="1">
            <a:spLocks noGrp="1"/>
          </p:cNvSpPr>
          <p:nvPr>
            <p:ph type="body" idx="1"/>
          </p:nvPr>
        </p:nvSpPr>
        <p:spPr>
          <a:xfrm>
            <a:off x="5181599" y="569065"/>
            <a:ext cx="6393873" cy="6143461"/>
          </a:xfrm>
          <a:prstGeom prst="rect">
            <a:avLst/>
          </a:prstGeom>
          <a:noFill/>
          <a:ln>
            <a:noFill/>
          </a:ln>
        </p:spPr>
        <p:txBody>
          <a:bodyPr spcFirstLastPara="1" wrap="square" lIns="91425" tIns="45700" rIns="91425" bIns="45700" anchor="t" anchorCtr="0">
            <a:normAutofit fontScale="92500" lnSpcReduction="10000"/>
          </a:bodyPr>
          <a:lstStyle/>
          <a:p>
            <a:pPr marL="283464" lvl="0" indent="-283464" algn="l" rtl="0">
              <a:lnSpc>
                <a:spcPct val="112000"/>
              </a:lnSpc>
              <a:spcBef>
                <a:spcPts val="0"/>
              </a:spcBef>
              <a:spcAft>
                <a:spcPts val="0"/>
              </a:spcAft>
              <a:buClr>
                <a:srgbClr val="FF0000"/>
              </a:buClr>
              <a:buSzPct val="100000"/>
              <a:buFont typeface="Noto Sans Symbols"/>
              <a:buNone/>
            </a:pPr>
            <a:r>
              <a:rPr lang="en-US" sz="3000" b="1">
                <a:solidFill>
                  <a:srgbClr val="FF0000"/>
                </a:solidFill>
              </a:rPr>
              <a:t>We know Christians were in Rome by AD 64, because Nero blamed the great fire on them (Tacitus, </a:t>
            </a:r>
            <a:r>
              <a:rPr lang="en-US" sz="3000" b="1" i="1">
                <a:solidFill>
                  <a:srgbClr val="FF0000"/>
                </a:solidFill>
              </a:rPr>
              <a:t>Annals</a:t>
            </a:r>
            <a:r>
              <a:rPr lang="en-US" sz="3000" b="1">
                <a:solidFill>
                  <a:srgbClr val="FF0000"/>
                </a:solidFill>
              </a:rPr>
              <a:t> 15:44).</a:t>
            </a:r>
            <a:endParaRPr/>
          </a:p>
          <a:p>
            <a:pPr marL="283464" lvl="0" indent="-283464" algn="l" rtl="0">
              <a:lnSpc>
                <a:spcPct val="112000"/>
              </a:lnSpc>
              <a:spcBef>
                <a:spcPts val="900"/>
              </a:spcBef>
              <a:spcAft>
                <a:spcPts val="0"/>
              </a:spcAft>
              <a:buClr>
                <a:srgbClr val="262626"/>
              </a:buClr>
              <a:buSzPct val="100000"/>
              <a:buChar char="•"/>
            </a:pPr>
            <a:r>
              <a:rPr lang="en-US" sz="2600" i="1"/>
              <a:t>When Paul came to Rome as a prisoner, ca. AD 60-62, a community of Christians was already present (Ac. 28:14b-16).</a:t>
            </a:r>
            <a:endParaRPr/>
          </a:p>
          <a:p>
            <a:pPr marL="283464" lvl="0" indent="-283464" algn="l" rtl="0">
              <a:lnSpc>
                <a:spcPct val="112000"/>
              </a:lnSpc>
              <a:spcBef>
                <a:spcPts val="900"/>
              </a:spcBef>
              <a:spcAft>
                <a:spcPts val="0"/>
              </a:spcAft>
              <a:buClr>
                <a:srgbClr val="262626"/>
              </a:buClr>
              <a:buSzPct val="100000"/>
              <a:buChar char="•"/>
            </a:pPr>
            <a:r>
              <a:rPr lang="en-US" sz="2600" i="1"/>
              <a:t>Paul’s Roman letter was written about AD 58, and he conceded he had wanted to visit “for many years” (Rom. 15:23; cf. 1:8).</a:t>
            </a:r>
            <a:endParaRPr/>
          </a:p>
          <a:p>
            <a:pPr marL="283464" lvl="0" indent="-283464" algn="l" rtl="0">
              <a:lnSpc>
                <a:spcPct val="112000"/>
              </a:lnSpc>
              <a:spcBef>
                <a:spcPts val="900"/>
              </a:spcBef>
              <a:spcAft>
                <a:spcPts val="0"/>
              </a:spcAft>
              <a:buClr>
                <a:srgbClr val="262626"/>
              </a:buClr>
              <a:buSzPct val="100000"/>
              <a:buChar char="•"/>
            </a:pPr>
            <a:r>
              <a:rPr lang="en-US" sz="2600" i="1"/>
              <a:t>A Jewish Christian couple had left Rome under Claudius’ expulsion of Jews in AD 49 (Ac. 18:1-3).</a:t>
            </a:r>
            <a:endParaRPr/>
          </a:p>
          <a:p>
            <a:pPr marL="283464" lvl="0" indent="-283464" algn="l" rtl="0">
              <a:lnSpc>
                <a:spcPct val="112000"/>
              </a:lnSpc>
              <a:spcBef>
                <a:spcPts val="900"/>
              </a:spcBef>
              <a:spcAft>
                <a:spcPts val="0"/>
              </a:spcAft>
              <a:buClr>
                <a:srgbClr val="262626"/>
              </a:buClr>
              <a:buSzPct val="100000"/>
              <a:buChar char="•"/>
            </a:pPr>
            <a:r>
              <a:rPr lang="en-US" sz="2600" i="1"/>
              <a:t>Hence, we assume the Roman church was established some time in the 40s by persons unknown.</a:t>
            </a:r>
            <a:endParaRPr/>
          </a:p>
        </p:txBody>
      </p:sp>
      <p:sp>
        <p:nvSpPr>
          <p:cNvPr id="823" name="Google Shape;823;p107"/>
          <p:cNvSpPr txBox="1">
            <a:spLocks noGrp="1"/>
          </p:cNvSpPr>
          <p:nvPr>
            <p:ph type="sldNum" idx="12"/>
          </p:nvPr>
        </p:nvSpPr>
        <p:spPr>
          <a:xfrm>
            <a:off x="11701670" y="5645426"/>
            <a:ext cx="490329" cy="32729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22">
                                            <p:txEl>
                                              <p:pRg st="0" end="0"/>
                                            </p:txEl>
                                          </p:spTgt>
                                        </p:tgtEl>
                                        <p:attrNameLst>
                                          <p:attrName>style.visibility</p:attrName>
                                        </p:attrNameLst>
                                      </p:cBhvr>
                                      <p:to>
                                        <p:strVal val="visible"/>
                                      </p:to>
                                    </p:set>
                                    <p:anim calcmode="lin" valueType="num">
                                      <p:cBhvr additive="base">
                                        <p:cTn id="7" dur="500"/>
                                        <p:tgtEl>
                                          <p:spTgt spid="82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2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22">
                                            <p:txEl>
                                              <p:pRg st="1" end="1"/>
                                            </p:txEl>
                                          </p:spTgt>
                                        </p:tgtEl>
                                        <p:attrNameLst>
                                          <p:attrName>style.visibility</p:attrName>
                                        </p:attrNameLst>
                                      </p:cBhvr>
                                      <p:to>
                                        <p:strVal val="visible"/>
                                      </p:to>
                                    </p:set>
                                    <p:anim calcmode="lin" valueType="num">
                                      <p:cBhvr additive="base">
                                        <p:cTn id="11" dur="500"/>
                                        <p:tgtEl>
                                          <p:spTgt spid="82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2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22">
                                            <p:txEl>
                                              <p:pRg st="2" end="2"/>
                                            </p:txEl>
                                          </p:spTgt>
                                        </p:tgtEl>
                                        <p:attrNameLst>
                                          <p:attrName>style.visibility</p:attrName>
                                        </p:attrNameLst>
                                      </p:cBhvr>
                                      <p:to>
                                        <p:strVal val="visible"/>
                                      </p:to>
                                    </p:set>
                                    <p:anim calcmode="lin" valueType="num">
                                      <p:cBhvr additive="base">
                                        <p:cTn id="15" dur="500"/>
                                        <p:tgtEl>
                                          <p:spTgt spid="82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2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22">
                                            <p:txEl>
                                              <p:pRg st="3" end="3"/>
                                            </p:txEl>
                                          </p:spTgt>
                                        </p:tgtEl>
                                        <p:attrNameLst>
                                          <p:attrName>style.visibility</p:attrName>
                                        </p:attrNameLst>
                                      </p:cBhvr>
                                      <p:to>
                                        <p:strVal val="visible"/>
                                      </p:to>
                                    </p:set>
                                    <p:anim calcmode="lin" valueType="num">
                                      <p:cBhvr additive="base">
                                        <p:cTn id="19" dur="500"/>
                                        <p:tgtEl>
                                          <p:spTgt spid="82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22">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22">
                                            <p:txEl>
                                              <p:pRg st="4" end="4"/>
                                            </p:txEl>
                                          </p:spTgt>
                                        </p:tgtEl>
                                        <p:attrNameLst>
                                          <p:attrName>style.visibility</p:attrName>
                                        </p:attrNameLst>
                                      </p:cBhvr>
                                      <p:to>
                                        <p:strVal val="visible"/>
                                      </p:to>
                                    </p:set>
                                    <p:anim calcmode="lin" valueType="num">
                                      <p:cBhvr additive="base">
                                        <p:cTn id="23" dur="500"/>
                                        <p:tgtEl>
                                          <p:spTgt spid="822">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822">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08"/>
          <p:cNvSpPr txBox="1">
            <a:spLocks noGrp="1"/>
          </p:cNvSpPr>
          <p:nvPr>
            <p:ph type="title"/>
          </p:nvPr>
        </p:nvSpPr>
        <p:spPr>
          <a:xfrm>
            <a:off x="477982" y="569064"/>
            <a:ext cx="4117924" cy="4943105"/>
          </a:xfrm>
          <a:prstGeom prst="rect">
            <a:avLst/>
          </a:prstGeom>
          <a:noFill/>
          <a:ln>
            <a:noFill/>
          </a:ln>
        </p:spPr>
        <p:txBody>
          <a:bodyPr spcFirstLastPara="1" wrap="square" lIns="91425" tIns="45700" rIns="91425" bIns="45700" anchor="t" anchorCtr="0">
            <a:normAutofit fontScale="90000"/>
          </a:bodyPr>
          <a:lstStyle/>
          <a:p>
            <a:pPr marL="0" lvl="0" indent="0" algn="r" rtl="0">
              <a:spcBef>
                <a:spcPts val="0"/>
              </a:spcBef>
              <a:spcAft>
                <a:spcPts val="0"/>
              </a:spcAft>
              <a:buClr>
                <a:srgbClr val="FFC000"/>
              </a:buClr>
              <a:buSzPct val="100000"/>
              <a:buFont typeface="Century Schoolbook"/>
              <a:buNone/>
            </a:pPr>
            <a:r>
              <a:rPr lang="en-US" sz="4800" b="1">
                <a:solidFill>
                  <a:srgbClr val="FFC000"/>
                </a:solidFill>
              </a:rPr>
              <a:t>When and Why Paul Wrote Romans</a:t>
            </a:r>
            <a:endParaRPr sz="4800" b="1">
              <a:solidFill>
                <a:srgbClr val="FFC000"/>
              </a:solidFill>
            </a:endParaRPr>
          </a:p>
          <a:p>
            <a:pPr marL="0" lvl="0" indent="0" algn="r" rtl="0">
              <a:spcBef>
                <a:spcPts val="0"/>
              </a:spcBef>
              <a:spcAft>
                <a:spcPts val="0"/>
              </a:spcAft>
              <a:buClr>
                <a:srgbClr val="FFC000"/>
              </a:buClr>
              <a:buSzPct val="106666"/>
              <a:buFont typeface="Century Schoolbook"/>
              <a:buNone/>
            </a:pPr>
            <a:r>
              <a:rPr lang="en-US" sz="4500" b="1">
                <a:solidFill>
                  <a:srgbClr val="FFC000"/>
                </a:solidFill>
              </a:rPr>
              <a:t>바울이 로마서를 언제, 왜 썼는지</a:t>
            </a:r>
            <a:endParaRPr sz="4500" b="1">
              <a:solidFill>
                <a:srgbClr val="FFC000"/>
              </a:solidFill>
            </a:endParaRPr>
          </a:p>
          <a:p>
            <a:pPr marL="0" lvl="0" indent="0" algn="l" rtl="0">
              <a:lnSpc>
                <a:spcPct val="90000"/>
              </a:lnSpc>
              <a:spcBef>
                <a:spcPts val="0"/>
              </a:spcBef>
              <a:spcAft>
                <a:spcPts val="0"/>
              </a:spcAft>
              <a:buClr>
                <a:srgbClr val="FFC000"/>
              </a:buClr>
              <a:buSzPct val="100000"/>
              <a:buFont typeface="Century Schoolbook"/>
              <a:buNone/>
            </a:pPr>
            <a:endParaRPr sz="4800" b="1">
              <a:solidFill>
                <a:srgbClr val="FFC000"/>
              </a:solidFill>
            </a:endParaRPr>
          </a:p>
        </p:txBody>
      </p:sp>
      <p:sp>
        <p:nvSpPr>
          <p:cNvPr id="829" name="Google Shape;829;p108"/>
          <p:cNvSpPr txBox="1">
            <a:spLocks noGrp="1"/>
          </p:cNvSpPr>
          <p:nvPr>
            <p:ph type="body" idx="1"/>
          </p:nvPr>
        </p:nvSpPr>
        <p:spPr>
          <a:xfrm>
            <a:off x="5181599" y="569065"/>
            <a:ext cx="6580909" cy="6122680"/>
          </a:xfrm>
          <a:prstGeom prst="rect">
            <a:avLst/>
          </a:prstGeom>
          <a:noFill/>
          <a:ln>
            <a:noFill/>
          </a:ln>
        </p:spPr>
        <p:txBody>
          <a:bodyPr spcFirstLastPara="1" wrap="square" lIns="91425" tIns="45700" rIns="91425" bIns="45700" anchor="t" anchorCtr="0">
            <a:normAutofit fontScale="92500"/>
          </a:bodyPr>
          <a:lstStyle/>
          <a:p>
            <a:pPr marL="283464" lvl="0" indent="-283464" algn="l" rtl="0">
              <a:lnSpc>
                <a:spcPct val="90000"/>
              </a:lnSpc>
              <a:spcBef>
                <a:spcPts val="0"/>
              </a:spcBef>
              <a:spcAft>
                <a:spcPts val="0"/>
              </a:spcAft>
              <a:buClr>
                <a:srgbClr val="FF0000"/>
              </a:buClr>
              <a:buSzPct val="100000"/>
              <a:buFont typeface="Noto Sans Symbols"/>
              <a:buNone/>
            </a:pPr>
            <a:r>
              <a:rPr lang="en-US" sz="2800" b="1">
                <a:solidFill>
                  <a:srgbClr val="FF0000"/>
                </a:solidFill>
              </a:rPr>
              <a:t>The Roman letter was written during Paul’s final stay at Corinth (ca. AD 57-58), when he had completed the collection of funds for Jerusalem (Ac. 20:2-3; Rom. 15:25-26; cf. 1 Cor. 16:1-3; 2 Cor. 8-9).</a:t>
            </a:r>
            <a:endParaRPr/>
          </a:p>
          <a:p>
            <a:pPr marL="283464" lvl="0" indent="-283464" algn="l" rtl="0">
              <a:lnSpc>
                <a:spcPct val="90000"/>
              </a:lnSpc>
              <a:spcBef>
                <a:spcPts val="900"/>
              </a:spcBef>
              <a:spcAft>
                <a:spcPts val="0"/>
              </a:spcAft>
              <a:buClr>
                <a:srgbClr val="262626"/>
              </a:buClr>
              <a:buSzPct val="100000"/>
              <a:buChar char="•"/>
            </a:pPr>
            <a:r>
              <a:rPr lang="en-US" sz="2400" i="1"/>
              <a:t>The letter was carried by Phoebe, a delegate from Cenchreae, the eastern port of Corinth (Rom. 16:23).</a:t>
            </a:r>
            <a:endParaRPr/>
          </a:p>
          <a:p>
            <a:pPr marL="283464" lvl="0" indent="-283464" algn="l" rtl="0">
              <a:lnSpc>
                <a:spcPct val="90000"/>
              </a:lnSpc>
              <a:spcBef>
                <a:spcPts val="900"/>
              </a:spcBef>
              <a:spcAft>
                <a:spcPts val="0"/>
              </a:spcAft>
              <a:buClr>
                <a:srgbClr val="262626"/>
              </a:buClr>
              <a:buSzPct val="100000"/>
              <a:buChar char="•"/>
            </a:pPr>
            <a:r>
              <a:rPr lang="en-US" sz="2400" i="1"/>
              <a:t>Ostensibly, Paul’s letter was an overture to the Roman Christians concerning his long-held desire to do missions work further west (Rom. 15:19-24).</a:t>
            </a:r>
            <a:endParaRPr/>
          </a:p>
          <a:p>
            <a:pPr marL="283464" lvl="0" indent="-283464" algn="l" rtl="0">
              <a:lnSpc>
                <a:spcPct val="90000"/>
              </a:lnSpc>
              <a:spcBef>
                <a:spcPts val="900"/>
              </a:spcBef>
              <a:spcAft>
                <a:spcPts val="0"/>
              </a:spcAft>
              <a:buClr>
                <a:srgbClr val="262626"/>
              </a:buClr>
              <a:buSzPct val="100000"/>
              <a:buChar char="•"/>
            </a:pPr>
            <a:r>
              <a:rPr lang="en-US" sz="2400" i="1"/>
              <a:t>At a deeper level, he seems to have intended an introduction of his own essential understanding of the gospel, especially in light of his ongoing polemics with others (Rom. 2:17; 3:1ff.; 4:1; 11:1; 14:1ff.; 15:7ff.). If the Romans were to support his mission to the west, they needed to know what his message would be.</a:t>
            </a:r>
            <a:endParaRPr/>
          </a:p>
        </p:txBody>
      </p:sp>
      <p:sp>
        <p:nvSpPr>
          <p:cNvPr id="830" name="Google Shape;830;p108"/>
          <p:cNvSpPr txBox="1">
            <a:spLocks noGrp="1"/>
          </p:cNvSpPr>
          <p:nvPr>
            <p:ph type="sldNum" idx="12"/>
          </p:nvPr>
        </p:nvSpPr>
        <p:spPr>
          <a:xfrm>
            <a:off x="11608904" y="5618922"/>
            <a:ext cx="583095" cy="35379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29">
                                            <p:txEl>
                                              <p:pRg st="0" end="0"/>
                                            </p:txEl>
                                          </p:spTgt>
                                        </p:tgtEl>
                                        <p:attrNameLst>
                                          <p:attrName>style.visibility</p:attrName>
                                        </p:attrNameLst>
                                      </p:cBhvr>
                                      <p:to>
                                        <p:strVal val="visible"/>
                                      </p:to>
                                    </p:set>
                                    <p:anim calcmode="lin" valueType="num">
                                      <p:cBhvr additive="base">
                                        <p:cTn id="7" dur="500"/>
                                        <p:tgtEl>
                                          <p:spTgt spid="82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2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29">
                                            <p:txEl>
                                              <p:pRg st="1" end="1"/>
                                            </p:txEl>
                                          </p:spTgt>
                                        </p:tgtEl>
                                        <p:attrNameLst>
                                          <p:attrName>style.visibility</p:attrName>
                                        </p:attrNameLst>
                                      </p:cBhvr>
                                      <p:to>
                                        <p:strVal val="visible"/>
                                      </p:to>
                                    </p:set>
                                    <p:anim calcmode="lin" valueType="num">
                                      <p:cBhvr additive="base">
                                        <p:cTn id="11" dur="500"/>
                                        <p:tgtEl>
                                          <p:spTgt spid="82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2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29">
                                            <p:txEl>
                                              <p:pRg st="2" end="2"/>
                                            </p:txEl>
                                          </p:spTgt>
                                        </p:tgtEl>
                                        <p:attrNameLst>
                                          <p:attrName>style.visibility</p:attrName>
                                        </p:attrNameLst>
                                      </p:cBhvr>
                                      <p:to>
                                        <p:strVal val="visible"/>
                                      </p:to>
                                    </p:set>
                                    <p:anim calcmode="lin" valueType="num">
                                      <p:cBhvr additive="base">
                                        <p:cTn id="15" dur="500"/>
                                        <p:tgtEl>
                                          <p:spTgt spid="82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2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29">
                                            <p:txEl>
                                              <p:pRg st="3" end="3"/>
                                            </p:txEl>
                                          </p:spTgt>
                                        </p:tgtEl>
                                        <p:attrNameLst>
                                          <p:attrName>style.visibility</p:attrName>
                                        </p:attrNameLst>
                                      </p:cBhvr>
                                      <p:to>
                                        <p:strVal val="visible"/>
                                      </p:to>
                                    </p:set>
                                    <p:anim calcmode="lin" valueType="num">
                                      <p:cBhvr additive="base">
                                        <p:cTn id="19" dur="500"/>
                                        <p:tgtEl>
                                          <p:spTgt spid="82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29">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rgbClr val="C69FAB"/>
        </a:solidFill>
        <a:effectLst/>
      </p:bgPr>
    </p:bg>
    <p:spTree>
      <p:nvGrpSpPr>
        <p:cNvPr id="1" name="Shape 834"/>
        <p:cNvGrpSpPr/>
        <p:nvPr/>
      </p:nvGrpSpPr>
      <p:grpSpPr>
        <a:xfrm>
          <a:off x="0" y="0"/>
          <a:ext cx="0" cy="0"/>
          <a:chOff x="0" y="0"/>
          <a:chExt cx="0" cy="0"/>
        </a:xfrm>
      </p:grpSpPr>
      <p:sp>
        <p:nvSpPr>
          <p:cNvPr id="835" name="Google Shape;835;p109"/>
          <p:cNvSpPr txBox="1">
            <a:spLocks noGrp="1"/>
          </p:cNvSpPr>
          <p:nvPr>
            <p:ph type="title" idx="4294967295"/>
          </p:nvPr>
        </p:nvSpPr>
        <p:spPr>
          <a:xfrm>
            <a:off x="6467576" y="685800"/>
            <a:ext cx="5287200" cy="2068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CC00"/>
              </a:buClr>
              <a:buSzPts val="4000"/>
              <a:buFont typeface="Century Schoolbook"/>
              <a:buNone/>
            </a:pPr>
            <a:r>
              <a:rPr lang="en-US" sz="4000">
                <a:solidFill>
                  <a:srgbClr val="FFCC00"/>
                </a:solidFill>
              </a:rPr>
              <a:t>Romans 11:36—12:8</a:t>
            </a:r>
            <a:endParaRPr sz="4000">
              <a:solidFill>
                <a:srgbClr val="FFCC00"/>
              </a:solidFill>
            </a:endParaRPr>
          </a:p>
          <a:p>
            <a:pPr marL="0" lvl="0" indent="0" algn="l" rtl="0">
              <a:lnSpc>
                <a:spcPct val="90000"/>
              </a:lnSpc>
              <a:spcBef>
                <a:spcPts val="0"/>
              </a:spcBef>
              <a:spcAft>
                <a:spcPts val="0"/>
              </a:spcAft>
              <a:buClr>
                <a:srgbClr val="FFCC00"/>
              </a:buClr>
              <a:buSzPts val="4000"/>
              <a:buFont typeface="Century Schoolbook"/>
              <a:buNone/>
            </a:pPr>
            <a:r>
              <a:rPr lang="en-US" sz="4000">
                <a:solidFill>
                  <a:srgbClr val="FFCC00"/>
                </a:solidFill>
              </a:rPr>
              <a:t>로마서</a:t>
            </a:r>
            <a:endParaRPr sz="4000">
              <a:solidFill>
                <a:srgbClr val="FFCC00"/>
              </a:solidFill>
            </a:endParaRPr>
          </a:p>
        </p:txBody>
      </p:sp>
      <p:sp>
        <p:nvSpPr>
          <p:cNvPr id="836" name="Google Shape;836;p109"/>
          <p:cNvSpPr txBox="1">
            <a:spLocks noGrp="1"/>
          </p:cNvSpPr>
          <p:nvPr>
            <p:ph type="body" idx="4294967295"/>
          </p:nvPr>
        </p:nvSpPr>
        <p:spPr>
          <a:xfrm>
            <a:off x="6035900" y="2120150"/>
            <a:ext cx="6156300" cy="4548900"/>
          </a:xfrm>
          <a:prstGeom prst="rect">
            <a:avLst/>
          </a:prstGeom>
          <a:noFill/>
          <a:ln>
            <a:noFill/>
          </a:ln>
        </p:spPr>
        <p:txBody>
          <a:bodyPr spcFirstLastPara="1" wrap="square" lIns="91425" tIns="45700" rIns="91425" bIns="45700" anchor="t" anchorCtr="0">
            <a:normAutofit/>
          </a:bodyPr>
          <a:lstStyle/>
          <a:p>
            <a:pPr marL="283464" lvl="0" indent="-283464" algn="l" rtl="0">
              <a:lnSpc>
                <a:spcPct val="100000"/>
              </a:lnSpc>
              <a:spcBef>
                <a:spcPts val="0"/>
              </a:spcBef>
              <a:spcAft>
                <a:spcPts val="0"/>
              </a:spcAft>
              <a:buClr>
                <a:srgbClr val="262626"/>
              </a:buClr>
              <a:buSzPts val="2800"/>
              <a:buFont typeface="Noto Sans Symbols"/>
              <a:buNone/>
            </a:pPr>
            <a:r>
              <a:rPr lang="en-US" sz="2800"/>
              <a:t>Chester Beatty Papyri</a:t>
            </a:r>
            <a:endParaRPr/>
          </a:p>
          <a:p>
            <a:pPr marL="283464" lvl="0" indent="-283464" algn="l" rtl="0">
              <a:lnSpc>
                <a:spcPct val="100000"/>
              </a:lnSpc>
              <a:spcBef>
                <a:spcPts val="900"/>
              </a:spcBef>
              <a:spcAft>
                <a:spcPts val="0"/>
              </a:spcAft>
              <a:buClr>
                <a:srgbClr val="262626"/>
              </a:buClr>
              <a:buSzPts val="2800"/>
              <a:buFont typeface="Noto Sans Symbols"/>
              <a:buNone/>
            </a:pPr>
            <a:r>
              <a:rPr lang="en-US" sz="2800">
                <a:latin typeface="Arial"/>
                <a:ea typeface="Arial"/>
                <a:cs typeface="Arial"/>
                <a:sym typeface="Arial"/>
              </a:rPr>
              <a:t>p</a:t>
            </a:r>
            <a:r>
              <a:rPr lang="en-US" sz="2800" baseline="30000"/>
              <a:t>46 </a:t>
            </a:r>
            <a:r>
              <a:rPr lang="en-US" sz="2800">
                <a:solidFill>
                  <a:schemeClr val="dk1"/>
                </a:solidFill>
              </a:rPr>
              <a:t>(the earliest extant copy of this letter)</a:t>
            </a:r>
            <a:endParaRPr sz="2800" baseline="30000">
              <a:solidFill>
                <a:schemeClr val="dk1"/>
              </a:solidFill>
            </a:endParaRPr>
          </a:p>
          <a:p>
            <a:pPr marL="283464" lvl="0" indent="-283464" algn="l" rtl="0">
              <a:lnSpc>
                <a:spcPct val="100000"/>
              </a:lnSpc>
              <a:spcBef>
                <a:spcPts val="900"/>
              </a:spcBef>
              <a:spcAft>
                <a:spcPts val="0"/>
              </a:spcAft>
              <a:buClr>
                <a:srgbClr val="262626"/>
              </a:buClr>
              <a:buSzPts val="2800"/>
              <a:buFont typeface="Noto Sans Symbols"/>
              <a:buNone/>
            </a:pPr>
            <a:r>
              <a:rPr lang="en-US" sz="2800"/>
              <a:t>University of Michigan</a:t>
            </a:r>
            <a:endParaRPr/>
          </a:p>
          <a:p>
            <a:pPr marL="283464" lvl="0" indent="-283464" algn="l" rtl="0">
              <a:lnSpc>
                <a:spcPct val="100000"/>
              </a:lnSpc>
              <a:spcBef>
                <a:spcPts val="900"/>
              </a:spcBef>
              <a:spcAft>
                <a:spcPts val="0"/>
              </a:spcAft>
              <a:buClr>
                <a:srgbClr val="262626"/>
              </a:buClr>
              <a:buSzPts val="2800"/>
              <a:buFont typeface="Noto Sans Symbols"/>
              <a:buNone/>
            </a:pPr>
            <a:r>
              <a:rPr lang="en-US" sz="2800"/>
              <a:t>ca. AD 200</a:t>
            </a:r>
            <a:endParaRPr sz="2800"/>
          </a:p>
          <a:p>
            <a:pPr marL="283464" lvl="0" indent="-283464" algn="l" rtl="0">
              <a:lnSpc>
                <a:spcPct val="100000"/>
              </a:lnSpc>
              <a:spcBef>
                <a:spcPts val="900"/>
              </a:spcBef>
              <a:spcAft>
                <a:spcPts val="0"/>
              </a:spcAft>
              <a:buClr>
                <a:srgbClr val="262626"/>
              </a:buClr>
              <a:buSzPts val="2800"/>
              <a:buFont typeface="Noto Sans Symbols"/>
              <a:buNone/>
            </a:pPr>
            <a:endParaRPr sz="2800"/>
          </a:p>
          <a:p>
            <a:pPr marL="0" lvl="0" indent="0" algn="l" rtl="0">
              <a:lnSpc>
                <a:spcPct val="100000"/>
              </a:lnSpc>
              <a:spcBef>
                <a:spcPts val="0"/>
              </a:spcBef>
              <a:spcAft>
                <a:spcPts val="0"/>
              </a:spcAft>
              <a:buClr>
                <a:schemeClr val="dk1"/>
              </a:buClr>
              <a:buSzPts val="1100"/>
              <a:buFont typeface="Arial"/>
              <a:buNone/>
            </a:pPr>
            <a:r>
              <a:rPr lang="en-US" sz="2800"/>
              <a:t>체스터 비티 파피루스</a:t>
            </a:r>
            <a:endParaRPr sz="2800"/>
          </a:p>
          <a:p>
            <a:pPr marL="0" lvl="0" indent="0" algn="l" rtl="0">
              <a:lnSpc>
                <a:spcPct val="100000"/>
              </a:lnSpc>
              <a:spcBef>
                <a:spcPts val="0"/>
              </a:spcBef>
              <a:spcAft>
                <a:spcPts val="0"/>
              </a:spcAft>
              <a:buClr>
                <a:schemeClr val="dk1"/>
              </a:buClr>
              <a:buSzPts val="1100"/>
              <a:buFont typeface="Arial"/>
              <a:buNone/>
            </a:pPr>
            <a:r>
              <a:rPr lang="en-US" sz="2800"/>
              <a:t>p46 (이 편지의 현존하는 가장 오래된 사본)</a:t>
            </a:r>
            <a:endParaRPr sz="2800"/>
          </a:p>
          <a:p>
            <a:pPr marL="0" lvl="0" indent="0" algn="l" rtl="0">
              <a:lnSpc>
                <a:spcPct val="100000"/>
              </a:lnSpc>
              <a:spcBef>
                <a:spcPts val="0"/>
              </a:spcBef>
              <a:spcAft>
                <a:spcPts val="0"/>
              </a:spcAft>
              <a:buClr>
                <a:schemeClr val="dk1"/>
              </a:buClr>
              <a:buSzPts val="1100"/>
              <a:buFont typeface="Arial"/>
              <a:buNone/>
            </a:pPr>
            <a:r>
              <a:rPr lang="en-US" sz="2800"/>
              <a:t>미시간대학교</a:t>
            </a:r>
            <a:endParaRPr sz="2800"/>
          </a:p>
          <a:p>
            <a:pPr marL="0" lvl="0" indent="0" algn="l" rtl="0">
              <a:lnSpc>
                <a:spcPct val="100000"/>
              </a:lnSpc>
              <a:spcBef>
                <a:spcPts val="0"/>
              </a:spcBef>
              <a:spcAft>
                <a:spcPts val="0"/>
              </a:spcAft>
              <a:buClr>
                <a:schemeClr val="dk1"/>
              </a:buClr>
              <a:buSzPts val="1100"/>
              <a:buFont typeface="Arial"/>
              <a:buNone/>
            </a:pPr>
            <a:r>
              <a:rPr lang="en-US" sz="2800"/>
              <a:t>ca. 서기 200년</a:t>
            </a:r>
            <a:endParaRPr sz="2800"/>
          </a:p>
        </p:txBody>
      </p:sp>
      <p:pic>
        <p:nvPicPr>
          <p:cNvPr id="837" name="Google Shape;837;p109" descr="uncroppedimage1"/>
          <p:cNvPicPr preferRelativeResize="0"/>
          <p:nvPr/>
        </p:nvPicPr>
        <p:blipFill rotWithShape="1">
          <a:blip r:embed="rId3">
            <a:alphaModFix/>
          </a:blip>
          <a:srcRect/>
          <a:stretch/>
        </p:blipFill>
        <p:spPr>
          <a:xfrm>
            <a:off x="968450" y="0"/>
            <a:ext cx="4687888" cy="6858001"/>
          </a:xfrm>
          <a:prstGeom prst="rect">
            <a:avLst/>
          </a:prstGeom>
          <a:noFill/>
          <a:ln>
            <a:noFill/>
          </a:ln>
        </p:spPr>
      </p:pic>
      <p:sp>
        <p:nvSpPr>
          <p:cNvPr id="838" name="Google Shape;838;p109"/>
          <p:cNvSpPr/>
          <p:nvPr/>
        </p:nvSpPr>
        <p:spPr>
          <a:xfrm>
            <a:off x="4495788" y="5949900"/>
            <a:ext cx="1152600" cy="719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Open Sans"/>
              <a:ea typeface="Open Sans"/>
              <a:cs typeface="Open Sans"/>
              <a:sym typeface="Open Sans"/>
            </a:endParaRPr>
          </a:p>
        </p:txBody>
      </p:sp>
      <p:cxnSp>
        <p:nvCxnSpPr>
          <p:cNvPr id="839" name="Google Shape;839;p109"/>
          <p:cNvCxnSpPr/>
          <p:nvPr/>
        </p:nvCxnSpPr>
        <p:spPr>
          <a:xfrm>
            <a:off x="5695913" y="0"/>
            <a:ext cx="0" cy="6858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762000" y="809062"/>
            <a:ext cx="10688782" cy="1082086"/>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C000"/>
              </a:buClr>
              <a:buSzPct val="100000"/>
              <a:buFont typeface="Century Schoolbook"/>
              <a:buNone/>
            </a:pPr>
            <a:r>
              <a:rPr lang="en-US" sz="4400">
                <a:solidFill>
                  <a:srgbClr val="FFC000"/>
                </a:solidFill>
              </a:rPr>
              <a:t>Only Physical Description from Antiquity</a:t>
            </a:r>
            <a:endParaRPr/>
          </a:p>
        </p:txBody>
      </p:sp>
      <p:sp>
        <p:nvSpPr>
          <p:cNvPr id="198" name="Google Shape;198;p11"/>
          <p:cNvSpPr txBox="1">
            <a:spLocks noGrp="1"/>
          </p:cNvSpPr>
          <p:nvPr>
            <p:ph type="body" idx="1"/>
          </p:nvPr>
        </p:nvSpPr>
        <p:spPr>
          <a:xfrm>
            <a:off x="1038425" y="1932700"/>
            <a:ext cx="9756900" cy="4696800"/>
          </a:xfrm>
          <a:prstGeom prst="rect">
            <a:avLst/>
          </a:prstGeom>
          <a:noFill/>
          <a:ln>
            <a:noFill/>
          </a:ln>
        </p:spPr>
        <p:txBody>
          <a:bodyPr spcFirstLastPara="1" wrap="square" lIns="91425" tIns="45700" rIns="91425" bIns="45700" anchor="t" anchorCtr="0">
            <a:normAutofit fontScale="92500" lnSpcReduction="10000"/>
          </a:bodyPr>
          <a:lstStyle/>
          <a:p>
            <a:pPr marL="283464" lvl="0" indent="-283464" algn="l" rtl="0">
              <a:lnSpc>
                <a:spcPct val="112000"/>
              </a:lnSpc>
              <a:spcBef>
                <a:spcPts val="0"/>
              </a:spcBef>
              <a:spcAft>
                <a:spcPts val="0"/>
              </a:spcAft>
              <a:buClr>
                <a:srgbClr val="262626"/>
              </a:buClr>
              <a:buSzPct val="100000"/>
              <a:buFont typeface="Noto Sans Symbols"/>
              <a:buNone/>
            </a:pPr>
            <a:r>
              <a:rPr lang="en-US" sz="4000">
                <a:latin typeface="Bad Script"/>
                <a:ea typeface="Bad Script"/>
                <a:cs typeface="Bad Script"/>
                <a:sym typeface="Bad Script"/>
              </a:rPr>
              <a:t>		</a:t>
            </a:r>
            <a:r>
              <a:rPr lang="en-US" sz="4000">
                <a:solidFill>
                  <a:srgbClr val="FFFF00"/>
                </a:solidFill>
                <a:latin typeface="Bad Script"/>
                <a:ea typeface="Bad Script"/>
                <a:cs typeface="Bad Script"/>
                <a:sym typeface="Bad Script"/>
              </a:rPr>
              <a:t>“</a:t>
            </a:r>
            <a:r>
              <a:rPr lang="en-US" sz="4400">
                <a:solidFill>
                  <a:srgbClr val="FFFF00"/>
                </a:solidFill>
                <a:latin typeface="Bad Script"/>
                <a:ea typeface="Bad Script"/>
                <a:cs typeface="Bad Script"/>
                <a:sym typeface="Bad Script"/>
              </a:rPr>
              <a:t>And he (Onesiphorus) saw Paul coming, a man small in size, bald-headed, bandy-legged, well-built [i.e., healthy], with eyebrows meeting, rather long-nosed, full of grace. For sometimes he seemed like a man, and sometimes he had the countenance of an angel.”</a:t>
            </a:r>
            <a:endParaRPr sz="2400">
              <a:solidFill>
                <a:srgbClr val="FFFF00"/>
              </a:solidFill>
              <a:latin typeface="Bad Script"/>
              <a:ea typeface="Bad Script"/>
              <a:cs typeface="Bad Script"/>
              <a:sym typeface="Bad Script"/>
            </a:endParaRPr>
          </a:p>
          <a:p>
            <a:pPr marL="283464" lvl="0" indent="-283464" algn="r" rtl="0">
              <a:lnSpc>
                <a:spcPct val="112000"/>
              </a:lnSpc>
              <a:spcBef>
                <a:spcPts val="900"/>
              </a:spcBef>
              <a:spcAft>
                <a:spcPts val="0"/>
              </a:spcAft>
              <a:buClr>
                <a:srgbClr val="FFFF00"/>
              </a:buClr>
              <a:buSzPct val="100000"/>
              <a:buFont typeface="Noto Sans Symbols"/>
              <a:buNone/>
            </a:pPr>
            <a:r>
              <a:rPr lang="en-US" sz="2400" i="1">
                <a:solidFill>
                  <a:srgbClr val="FFFF00"/>
                </a:solidFill>
                <a:latin typeface="Arial Narrow"/>
                <a:ea typeface="Arial Narrow"/>
                <a:cs typeface="Arial Narrow"/>
                <a:sym typeface="Arial Narrow"/>
              </a:rPr>
              <a:t>Acts of Paul and Thecla</a:t>
            </a:r>
            <a:r>
              <a:rPr lang="en-US" sz="2400">
                <a:solidFill>
                  <a:srgbClr val="FFFF00"/>
                </a:solidFill>
                <a:latin typeface="Arial Narrow"/>
                <a:ea typeface="Arial Narrow"/>
                <a:cs typeface="Arial Narrow"/>
                <a:sym typeface="Arial Narrow"/>
              </a:rPr>
              <a:t> (c. AD 160-180)</a:t>
            </a:r>
            <a:endParaRPr/>
          </a:p>
        </p:txBody>
      </p:sp>
    </p:spTree>
  </p:cSld>
  <p:clrMapOvr>
    <a:masterClrMapping/>
  </p:clrMapOvr>
  <p:transition>
    <p:split orient="vert"/>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843"/>
        <p:cNvGrpSpPr/>
        <p:nvPr/>
      </p:nvGrpSpPr>
      <p:grpSpPr>
        <a:xfrm>
          <a:off x="0" y="0"/>
          <a:ext cx="0" cy="0"/>
          <a:chOff x="0" y="0"/>
          <a:chExt cx="0" cy="0"/>
        </a:xfrm>
      </p:grpSpPr>
      <p:sp>
        <p:nvSpPr>
          <p:cNvPr id="844" name="Google Shape;844;p110"/>
          <p:cNvSpPr txBox="1">
            <a:spLocks noGrp="1"/>
          </p:cNvSpPr>
          <p:nvPr>
            <p:ph type="title"/>
          </p:nvPr>
        </p:nvSpPr>
        <p:spPr>
          <a:xfrm>
            <a:off x="0" y="645458"/>
            <a:ext cx="3408217" cy="487609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 </a:t>
            </a:r>
            <a:endParaRPr/>
          </a:p>
        </p:txBody>
      </p:sp>
      <p:sp>
        <p:nvSpPr>
          <p:cNvPr id="845" name="Google Shape;845;p110"/>
          <p:cNvSpPr txBox="1">
            <a:spLocks noGrp="1"/>
          </p:cNvSpPr>
          <p:nvPr>
            <p:ph type="body" idx="1"/>
          </p:nvPr>
        </p:nvSpPr>
        <p:spPr>
          <a:xfrm>
            <a:off x="3543300" y="163286"/>
            <a:ext cx="8648699" cy="6362202"/>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The Opening (1:1-17):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immediately voices his desire to visit Rome and states his thesis of the gospel upon which the whole letter depends.</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Message Paul Preached (1:18—8:39):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At length, Paul now outlines his understanding of the Christian message, what he calls “the gospel of God’s Son”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God expresses himself against evil by his divine wrath, but he also is fair. Still, the basic problem of the human race is not ignorance, but outright rebellion. Both Jew and non-Jew are equally culpable and both stand guilty as sinners (1:18—3:31).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gospel, then, is the message about grace and faith, and the ancient paradigm for faith is Abraham, who was credited with righteousness because he simply believed God’s promise. He is the father of all who believe the good news (4:1-25).</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5">
                                            <p:txEl>
                                              <p:pRg st="0" end="0"/>
                                            </p:txEl>
                                          </p:spTgt>
                                        </p:tgtEl>
                                        <p:attrNameLst>
                                          <p:attrName>style.visibility</p:attrName>
                                        </p:attrNameLst>
                                      </p:cBhvr>
                                      <p:to>
                                        <p:strVal val="visible"/>
                                      </p:to>
                                    </p:set>
                                    <p:anim calcmode="lin" valueType="num">
                                      <p:cBhvr additive="base">
                                        <p:cTn id="7" dur="500"/>
                                        <p:tgtEl>
                                          <p:spTgt spid="84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4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45">
                                            <p:txEl>
                                              <p:pRg st="1" end="1"/>
                                            </p:txEl>
                                          </p:spTgt>
                                        </p:tgtEl>
                                        <p:attrNameLst>
                                          <p:attrName>style.visibility</p:attrName>
                                        </p:attrNameLst>
                                      </p:cBhvr>
                                      <p:to>
                                        <p:strVal val="visible"/>
                                      </p:to>
                                    </p:set>
                                    <p:anim calcmode="lin" valueType="num">
                                      <p:cBhvr additive="base">
                                        <p:cTn id="11" dur="500"/>
                                        <p:tgtEl>
                                          <p:spTgt spid="84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4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45">
                                            <p:txEl>
                                              <p:pRg st="2" end="2"/>
                                            </p:txEl>
                                          </p:spTgt>
                                        </p:tgtEl>
                                        <p:attrNameLst>
                                          <p:attrName>style.visibility</p:attrName>
                                        </p:attrNameLst>
                                      </p:cBhvr>
                                      <p:to>
                                        <p:strVal val="visible"/>
                                      </p:to>
                                    </p:set>
                                    <p:anim calcmode="lin" valueType="num">
                                      <p:cBhvr additive="base">
                                        <p:cTn id="15" dur="500"/>
                                        <p:tgtEl>
                                          <p:spTgt spid="84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4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45">
                                            <p:txEl>
                                              <p:pRg st="3" end="3"/>
                                            </p:txEl>
                                          </p:spTgt>
                                        </p:tgtEl>
                                        <p:attrNameLst>
                                          <p:attrName>style.visibility</p:attrName>
                                        </p:attrNameLst>
                                      </p:cBhvr>
                                      <p:to>
                                        <p:strVal val="visible"/>
                                      </p:to>
                                    </p:set>
                                    <p:anim calcmode="lin" valueType="num">
                                      <p:cBhvr additive="base">
                                        <p:cTn id="19" dur="500"/>
                                        <p:tgtEl>
                                          <p:spTgt spid="84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4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45">
                                            <p:txEl>
                                              <p:pRg st="4" end="4"/>
                                            </p:txEl>
                                          </p:spTgt>
                                        </p:tgtEl>
                                        <p:attrNameLst>
                                          <p:attrName>style.visibility</p:attrName>
                                        </p:attrNameLst>
                                      </p:cBhvr>
                                      <p:to>
                                        <p:strVal val="visible"/>
                                      </p:to>
                                    </p:set>
                                    <p:anim calcmode="lin" valueType="num">
                                      <p:cBhvr additive="base">
                                        <p:cTn id="23" dur="500"/>
                                        <p:tgtEl>
                                          <p:spTgt spid="84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84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45">
                                            <p:txEl>
                                              <p:pRg st="5" end="5"/>
                                            </p:txEl>
                                          </p:spTgt>
                                        </p:tgtEl>
                                        <p:attrNameLst>
                                          <p:attrName>style.visibility</p:attrName>
                                        </p:attrNameLst>
                                      </p:cBhvr>
                                      <p:to>
                                        <p:strVal val="visible"/>
                                      </p:to>
                                    </p:set>
                                    <p:anim calcmode="lin" valueType="num">
                                      <p:cBhvr additive="base">
                                        <p:cTn id="27" dur="500"/>
                                        <p:tgtEl>
                                          <p:spTgt spid="84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845">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849"/>
        <p:cNvGrpSpPr/>
        <p:nvPr/>
      </p:nvGrpSpPr>
      <p:grpSpPr>
        <a:xfrm>
          <a:off x="0" y="0"/>
          <a:ext cx="0" cy="0"/>
          <a:chOff x="0" y="0"/>
          <a:chExt cx="0" cy="0"/>
        </a:xfrm>
      </p:grpSpPr>
      <p:sp>
        <p:nvSpPr>
          <p:cNvPr id="850" name="Google Shape;850;p111"/>
          <p:cNvSpPr txBox="1">
            <a:spLocks noGrp="1"/>
          </p:cNvSpPr>
          <p:nvPr>
            <p:ph type="body" idx="1"/>
          </p:nvPr>
        </p:nvSpPr>
        <p:spPr>
          <a:xfrm>
            <a:off x="2704250" y="289550"/>
            <a:ext cx="9487800" cy="6485400"/>
          </a:xfrm>
          <a:prstGeom prst="rect">
            <a:avLst/>
          </a:prstGeom>
          <a:solidFill>
            <a:srgbClr val="AEBDC9"/>
          </a:solid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chemeClr val="dk1"/>
              </a:buClr>
              <a:buSzPts val="2400"/>
              <a:buChar char="•"/>
            </a:pPr>
            <a:r>
              <a:rPr lang="en-US" sz="2400" i="1">
                <a:solidFill>
                  <a:schemeClr val="dk1"/>
                </a:solidFill>
              </a:rPr>
              <a:t>With the word “therefore” in 5:1, Paul now draws out the implications of the gospel: on the basis of grace and faith, and due to God’s love demonstrated in Christ’s sacrificial death, believers now enjoy peace with God through Christ (5:1-11).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As a second Adam, Christ is now the head of a new creation (5:12-21).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Still, divine grace does not mean Christians can sin with impunity. Rather, in this new creation they must live a new life. Formerly, they were slaves to sin; now, they are slaves of righteousness (6).</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For Jews, formerly they were married to the Torah; now, they are married to Christ (7:1-6).</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To be sure, there still is struggle with sin, so the believer is obliged to depend upon the power of the Spirit to live out God’s laws (7:7-25).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At the same time, the believer is assured of final acceptance, for nothing cannot separate him from God’s redeeming love (8).</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50">
                                            <p:txEl>
                                              <p:pRg st="0" end="0"/>
                                            </p:txEl>
                                          </p:spTgt>
                                        </p:tgtEl>
                                        <p:attrNameLst>
                                          <p:attrName>style.visibility</p:attrName>
                                        </p:attrNameLst>
                                      </p:cBhvr>
                                      <p:to>
                                        <p:strVal val="visible"/>
                                      </p:to>
                                    </p:set>
                                    <p:anim calcmode="lin" valueType="num">
                                      <p:cBhvr additive="base">
                                        <p:cTn id="7" dur="500"/>
                                        <p:tgtEl>
                                          <p:spTgt spid="850">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50">
                                            <p:txEl>
                                              <p:pRg st="1" end="1"/>
                                            </p:txEl>
                                          </p:spTgt>
                                        </p:tgtEl>
                                        <p:attrNameLst>
                                          <p:attrName>style.visibility</p:attrName>
                                        </p:attrNameLst>
                                      </p:cBhvr>
                                      <p:to>
                                        <p:strVal val="visible"/>
                                      </p:to>
                                    </p:set>
                                    <p:anim calcmode="lin" valueType="num">
                                      <p:cBhvr additive="base">
                                        <p:cTn id="10" dur="500"/>
                                        <p:tgtEl>
                                          <p:spTgt spid="850">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50">
                                            <p:txEl>
                                              <p:pRg st="2" end="2"/>
                                            </p:txEl>
                                          </p:spTgt>
                                        </p:tgtEl>
                                        <p:attrNameLst>
                                          <p:attrName>style.visibility</p:attrName>
                                        </p:attrNameLst>
                                      </p:cBhvr>
                                      <p:to>
                                        <p:strVal val="visible"/>
                                      </p:to>
                                    </p:set>
                                    <p:anim calcmode="lin" valueType="num">
                                      <p:cBhvr additive="base">
                                        <p:cTn id="13" dur="500"/>
                                        <p:tgtEl>
                                          <p:spTgt spid="850">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50">
                                            <p:txEl>
                                              <p:pRg st="3" end="3"/>
                                            </p:txEl>
                                          </p:spTgt>
                                        </p:tgtEl>
                                        <p:attrNameLst>
                                          <p:attrName>style.visibility</p:attrName>
                                        </p:attrNameLst>
                                      </p:cBhvr>
                                      <p:to>
                                        <p:strVal val="visible"/>
                                      </p:to>
                                    </p:set>
                                    <p:anim calcmode="lin" valueType="num">
                                      <p:cBhvr additive="base">
                                        <p:cTn id="16" dur="500"/>
                                        <p:tgtEl>
                                          <p:spTgt spid="850">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50">
                                            <p:txEl>
                                              <p:pRg st="4" end="4"/>
                                            </p:txEl>
                                          </p:spTgt>
                                        </p:tgtEl>
                                        <p:attrNameLst>
                                          <p:attrName>style.visibility</p:attrName>
                                        </p:attrNameLst>
                                      </p:cBhvr>
                                      <p:to>
                                        <p:strVal val="visible"/>
                                      </p:to>
                                    </p:set>
                                    <p:anim calcmode="lin" valueType="num">
                                      <p:cBhvr additive="base">
                                        <p:cTn id="19" dur="500"/>
                                        <p:tgtEl>
                                          <p:spTgt spid="850">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50">
                                            <p:txEl>
                                              <p:pRg st="5" end="5"/>
                                            </p:txEl>
                                          </p:spTgt>
                                        </p:tgtEl>
                                        <p:attrNameLst>
                                          <p:attrName>style.visibility</p:attrName>
                                        </p:attrNameLst>
                                      </p:cBhvr>
                                      <p:to>
                                        <p:strVal val="visible"/>
                                      </p:to>
                                    </p:set>
                                    <p:anim calcmode="lin" valueType="num">
                                      <p:cBhvr additive="base">
                                        <p:cTn id="22" dur="500"/>
                                        <p:tgtEl>
                                          <p:spTgt spid="85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854"/>
        <p:cNvGrpSpPr/>
        <p:nvPr/>
      </p:nvGrpSpPr>
      <p:grpSpPr>
        <a:xfrm>
          <a:off x="0" y="0"/>
          <a:ext cx="0" cy="0"/>
          <a:chOff x="0" y="0"/>
          <a:chExt cx="0" cy="0"/>
        </a:xfrm>
      </p:grpSpPr>
      <p:sp>
        <p:nvSpPr>
          <p:cNvPr id="855" name="Google Shape;855;p112"/>
          <p:cNvSpPr txBox="1">
            <a:spLocks noGrp="1"/>
          </p:cNvSpPr>
          <p:nvPr>
            <p:ph type="body" idx="1"/>
          </p:nvPr>
        </p:nvSpPr>
        <p:spPr>
          <a:xfrm>
            <a:off x="3449782" y="145472"/>
            <a:ext cx="8520545" cy="6650184"/>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God’s Purpose in Salvation-History (9-11):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Here, Paul addresses Israel in God’s eternal plan. He begins with his acute grief over the fact that most Jews have not accepted salvation in Christ, despite the fact that God chose the Israelite nation as the means through which salvation would come (9-10).</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Nevertheless, God has not rejected his ancient people, for there yet is a remnant chosen by grace, and the general unbelief of Israel is simply God’s means of allowing non-Jews to be included among God’s chosen people. The “hardening” of God’s ancient people is partial and temporary (11).</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Christian Ethics (12:1—15:13):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true center of worship, then, is spiritual and internal, but it works outwardly in behaviors motivated by love (12-13).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strong must bear with the failures of the weak (14:1—15:13).</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55">
                                            <p:txEl>
                                              <p:pRg st="0" end="0"/>
                                            </p:txEl>
                                          </p:spTgt>
                                        </p:tgtEl>
                                        <p:attrNameLst>
                                          <p:attrName>style.visibility</p:attrName>
                                        </p:attrNameLst>
                                      </p:cBhvr>
                                      <p:to>
                                        <p:strVal val="visible"/>
                                      </p:to>
                                    </p:set>
                                    <p:anim calcmode="lin" valueType="num">
                                      <p:cBhvr additive="base">
                                        <p:cTn id="7" dur="500"/>
                                        <p:tgtEl>
                                          <p:spTgt spid="85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5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55">
                                            <p:txEl>
                                              <p:pRg st="1" end="1"/>
                                            </p:txEl>
                                          </p:spTgt>
                                        </p:tgtEl>
                                        <p:attrNameLst>
                                          <p:attrName>style.visibility</p:attrName>
                                        </p:attrNameLst>
                                      </p:cBhvr>
                                      <p:to>
                                        <p:strVal val="visible"/>
                                      </p:to>
                                    </p:set>
                                    <p:anim calcmode="lin" valueType="num">
                                      <p:cBhvr additive="base">
                                        <p:cTn id="11" dur="500"/>
                                        <p:tgtEl>
                                          <p:spTgt spid="85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5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55">
                                            <p:txEl>
                                              <p:pRg st="2" end="2"/>
                                            </p:txEl>
                                          </p:spTgt>
                                        </p:tgtEl>
                                        <p:attrNameLst>
                                          <p:attrName>style.visibility</p:attrName>
                                        </p:attrNameLst>
                                      </p:cBhvr>
                                      <p:to>
                                        <p:strVal val="visible"/>
                                      </p:to>
                                    </p:set>
                                    <p:anim calcmode="lin" valueType="num">
                                      <p:cBhvr additive="base">
                                        <p:cTn id="15" dur="500"/>
                                        <p:tgtEl>
                                          <p:spTgt spid="85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5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55">
                                            <p:txEl>
                                              <p:pRg st="3" end="3"/>
                                            </p:txEl>
                                          </p:spTgt>
                                        </p:tgtEl>
                                        <p:attrNameLst>
                                          <p:attrName>style.visibility</p:attrName>
                                        </p:attrNameLst>
                                      </p:cBhvr>
                                      <p:to>
                                        <p:strVal val="visible"/>
                                      </p:to>
                                    </p:set>
                                    <p:anim calcmode="lin" valueType="num">
                                      <p:cBhvr additive="base">
                                        <p:cTn id="19" dur="500"/>
                                        <p:tgtEl>
                                          <p:spTgt spid="85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5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55">
                                            <p:txEl>
                                              <p:pRg st="4" end="4"/>
                                            </p:txEl>
                                          </p:spTgt>
                                        </p:tgtEl>
                                        <p:attrNameLst>
                                          <p:attrName>style.visibility</p:attrName>
                                        </p:attrNameLst>
                                      </p:cBhvr>
                                      <p:to>
                                        <p:strVal val="visible"/>
                                      </p:to>
                                    </p:set>
                                    <p:anim calcmode="lin" valueType="num">
                                      <p:cBhvr additive="base">
                                        <p:cTn id="23" dur="500"/>
                                        <p:tgtEl>
                                          <p:spTgt spid="85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85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55">
                                            <p:txEl>
                                              <p:pRg st="5" end="5"/>
                                            </p:txEl>
                                          </p:spTgt>
                                        </p:tgtEl>
                                        <p:attrNameLst>
                                          <p:attrName>style.visibility</p:attrName>
                                        </p:attrNameLst>
                                      </p:cBhvr>
                                      <p:to>
                                        <p:strVal val="visible"/>
                                      </p:to>
                                    </p:set>
                                    <p:anim calcmode="lin" valueType="num">
                                      <p:cBhvr additive="base">
                                        <p:cTn id="27" dur="500"/>
                                        <p:tgtEl>
                                          <p:spTgt spid="85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855">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859"/>
        <p:cNvGrpSpPr/>
        <p:nvPr/>
      </p:nvGrpSpPr>
      <p:grpSpPr>
        <a:xfrm>
          <a:off x="0" y="0"/>
          <a:ext cx="0" cy="0"/>
          <a:chOff x="0" y="0"/>
          <a:chExt cx="0" cy="0"/>
        </a:xfrm>
      </p:grpSpPr>
      <p:sp>
        <p:nvSpPr>
          <p:cNvPr id="860" name="Google Shape;860;p113"/>
          <p:cNvSpPr txBox="1">
            <a:spLocks noGrp="1"/>
          </p:cNvSpPr>
          <p:nvPr>
            <p:ph type="body" idx="1"/>
          </p:nvPr>
        </p:nvSpPr>
        <p:spPr>
          <a:xfrm>
            <a:off x="3449782" y="145472"/>
            <a:ext cx="8520545" cy="6650184"/>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Future Plans (15:14—16:27):</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Returning to what he said at the beginning, Paul now explains his travel plans to the west, hoping to go as far as Spain (15:14-33).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closes with a lengthy list of personal greetings to people he had met in his missionary travels and who now were living in Rome (16).</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0">
                                            <p:txEl>
                                              <p:pRg st="0" end="0"/>
                                            </p:txEl>
                                          </p:spTgt>
                                        </p:tgtEl>
                                        <p:attrNameLst>
                                          <p:attrName>style.visibility</p:attrName>
                                        </p:attrNameLst>
                                      </p:cBhvr>
                                      <p:to>
                                        <p:strVal val="visible"/>
                                      </p:to>
                                    </p:set>
                                    <p:anim calcmode="lin" valueType="num">
                                      <p:cBhvr additive="base">
                                        <p:cTn id="7" dur="500"/>
                                        <p:tgtEl>
                                          <p:spTgt spid="86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6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60">
                                            <p:txEl>
                                              <p:pRg st="1" end="1"/>
                                            </p:txEl>
                                          </p:spTgt>
                                        </p:tgtEl>
                                        <p:attrNameLst>
                                          <p:attrName>style.visibility</p:attrName>
                                        </p:attrNameLst>
                                      </p:cBhvr>
                                      <p:to>
                                        <p:strVal val="visible"/>
                                      </p:to>
                                    </p:set>
                                    <p:anim calcmode="lin" valueType="num">
                                      <p:cBhvr additive="base">
                                        <p:cTn id="11" dur="500"/>
                                        <p:tgtEl>
                                          <p:spTgt spid="86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6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60">
                                            <p:txEl>
                                              <p:pRg st="2" end="2"/>
                                            </p:txEl>
                                          </p:spTgt>
                                        </p:tgtEl>
                                        <p:attrNameLst>
                                          <p:attrName>style.visibility</p:attrName>
                                        </p:attrNameLst>
                                      </p:cBhvr>
                                      <p:to>
                                        <p:strVal val="visible"/>
                                      </p:to>
                                    </p:set>
                                    <p:anim calcmode="lin" valueType="num">
                                      <p:cBhvr additive="base">
                                        <p:cTn id="15" dur="500"/>
                                        <p:tgtEl>
                                          <p:spTgt spid="86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60">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864"/>
        <p:cNvGrpSpPr/>
        <p:nvPr/>
      </p:nvGrpSpPr>
      <p:grpSpPr>
        <a:xfrm>
          <a:off x="0" y="0"/>
          <a:ext cx="0" cy="0"/>
          <a:chOff x="0" y="0"/>
          <a:chExt cx="0" cy="0"/>
        </a:xfrm>
      </p:grpSpPr>
      <p:sp>
        <p:nvSpPr>
          <p:cNvPr id="865" name="Google Shape;865;p114"/>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866" name="Google Shape;866;p114"/>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The Roman Letter is sometimes considered to be Paul’s </a:t>
            </a:r>
            <a:r>
              <a:rPr lang="en-US" sz="3200" i="1">
                <a:solidFill>
                  <a:srgbClr val="FFFF99"/>
                </a:solidFill>
              </a:rPr>
              <a:t>magnum opus</a:t>
            </a:r>
            <a:r>
              <a:rPr lang="en-US" sz="3200">
                <a:solidFill>
                  <a:srgbClr val="FFFF99"/>
                </a:solidFill>
              </a:rPr>
              <a:t>, the most complete explanation and summary of his thought: would you agree? Why or why not?</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Romans became the single most important document in the New Testament with respect to the Protestant Reformation. Why do you think this was the case?</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6">
                                            <p:txEl>
                                              <p:pRg st="0" end="0"/>
                                            </p:txEl>
                                          </p:spTgt>
                                        </p:tgtEl>
                                        <p:attrNameLst>
                                          <p:attrName>style.visibility</p:attrName>
                                        </p:attrNameLst>
                                      </p:cBhvr>
                                      <p:to>
                                        <p:strVal val="visible"/>
                                      </p:to>
                                    </p:set>
                                    <p:anim calcmode="lin" valueType="num">
                                      <p:cBhvr additive="base">
                                        <p:cTn id="7" dur="500"/>
                                        <p:tgtEl>
                                          <p:spTgt spid="86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6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66">
                                            <p:txEl>
                                              <p:pRg st="1" end="1"/>
                                            </p:txEl>
                                          </p:spTgt>
                                        </p:tgtEl>
                                        <p:attrNameLst>
                                          <p:attrName>style.visibility</p:attrName>
                                        </p:attrNameLst>
                                      </p:cBhvr>
                                      <p:to>
                                        <p:strVal val="visible"/>
                                      </p:to>
                                    </p:set>
                                    <p:anim calcmode="lin" valueType="num">
                                      <p:cBhvr additive="base">
                                        <p:cTn id="11" dur="500"/>
                                        <p:tgtEl>
                                          <p:spTgt spid="86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6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66">
                                            <p:txEl>
                                              <p:pRg st="2" end="2"/>
                                            </p:txEl>
                                          </p:spTgt>
                                        </p:tgtEl>
                                        <p:attrNameLst>
                                          <p:attrName>style.visibility</p:attrName>
                                        </p:attrNameLst>
                                      </p:cBhvr>
                                      <p:to>
                                        <p:strVal val="visible"/>
                                      </p:to>
                                    </p:set>
                                    <p:anim calcmode="lin" valueType="num">
                                      <p:cBhvr additive="base">
                                        <p:cTn id="15" dur="500"/>
                                        <p:tgtEl>
                                          <p:spTgt spid="86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66">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870"/>
        <p:cNvGrpSpPr/>
        <p:nvPr/>
      </p:nvGrpSpPr>
      <p:grpSpPr>
        <a:xfrm>
          <a:off x="0" y="0"/>
          <a:ext cx="0" cy="0"/>
          <a:chOff x="0" y="0"/>
          <a:chExt cx="0" cy="0"/>
        </a:xfrm>
      </p:grpSpPr>
      <p:sp>
        <p:nvSpPr>
          <p:cNvPr id="871" name="Google Shape;871;p115"/>
          <p:cNvSpPr txBox="1">
            <a:spLocks noGrp="1"/>
          </p:cNvSpPr>
          <p:nvPr>
            <p:ph type="title"/>
          </p:nvPr>
        </p:nvSpPr>
        <p:spPr>
          <a:xfrm>
            <a:off x="374073" y="571500"/>
            <a:ext cx="4753098" cy="494066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Prison Letters</a:t>
            </a:r>
            <a:br>
              <a:rPr lang="en-US" b="1">
                <a:solidFill>
                  <a:srgbClr val="FFC000"/>
                </a:solidFill>
              </a:rPr>
            </a:br>
            <a:br>
              <a:rPr lang="en-US" sz="3200" b="1">
                <a:solidFill>
                  <a:srgbClr val="FFC000"/>
                </a:solidFill>
              </a:rPr>
            </a:br>
            <a:r>
              <a:rPr lang="en-US" sz="3200" b="1">
                <a:solidFill>
                  <a:srgbClr val="FFC000"/>
                </a:solidFill>
              </a:rPr>
              <a:t>Colossians</a:t>
            </a:r>
            <a:br>
              <a:rPr lang="en-US" sz="3200" b="1">
                <a:solidFill>
                  <a:srgbClr val="FFC000"/>
                </a:solidFill>
              </a:rPr>
            </a:br>
            <a:r>
              <a:rPr lang="en-US" sz="3200" b="1">
                <a:solidFill>
                  <a:srgbClr val="FFC000"/>
                </a:solidFill>
              </a:rPr>
              <a:t>Philemon</a:t>
            </a:r>
            <a:br>
              <a:rPr lang="en-US" sz="3200" b="1">
                <a:solidFill>
                  <a:srgbClr val="FFC000"/>
                </a:solidFill>
              </a:rPr>
            </a:br>
            <a:r>
              <a:rPr lang="en-US" sz="3200" b="1">
                <a:solidFill>
                  <a:srgbClr val="FFC000"/>
                </a:solidFill>
              </a:rPr>
              <a:t>Ephesians</a:t>
            </a:r>
            <a:br>
              <a:rPr lang="en-US" sz="3200" b="1">
                <a:solidFill>
                  <a:srgbClr val="FFC000"/>
                </a:solidFill>
              </a:rPr>
            </a:br>
            <a:r>
              <a:rPr lang="en-US" sz="3200" b="1">
                <a:solidFill>
                  <a:srgbClr val="FFC000"/>
                </a:solidFill>
              </a:rPr>
              <a:t>Philippians</a:t>
            </a:r>
            <a:endParaRPr b="1">
              <a:solidFill>
                <a:srgbClr val="FFC000"/>
              </a:solidFill>
            </a:endParaRPr>
          </a:p>
        </p:txBody>
      </p:sp>
      <p:sp>
        <p:nvSpPr>
          <p:cNvPr id="872" name="Google Shape;872;p115"/>
          <p:cNvSpPr txBox="1"/>
          <p:nvPr/>
        </p:nvSpPr>
        <p:spPr>
          <a:xfrm>
            <a:off x="7638500" y="1605600"/>
            <a:ext cx="3696000" cy="2592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1" i="1" u="none" strike="noStrike" cap="none">
                <a:solidFill>
                  <a:srgbClr val="FFC000"/>
                </a:solidFill>
                <a:latin typeface="Century Schoolbook"/>
                <a:ea typeface="Century Schoolbook"/>
                <a:cs typeface="Century Schoolbook"/>
                <a:sym typeface="Century Schoolbook"/>
              </a:rPr>
              <a:t>골로새서</a:t>
            </a:r>
            <a:endParaRPr sz="3000" b="1" i="1" u="none" strike="noStrike" cap="none">
              <a:solidFill>
                <a:srgbClr val="FFC000"/>
              </a:solidFill>
              <a:latin typeface="Century Schoolbook"/>
              <a:ea typeface="Century Schoolbook"/>
              <a:cs typeface="Century Schoolbook"/>
              <a:sym typeface="Century Schoolbook"/>
            </a:endParaRPr>
          </a:p>
          <a:p>
            <a:pPr marL="0" marR="0" lvl="0" indent="0" algn="l" rtl="0">
              <a:lnSpc>
                <a:spcPct val="90000"/>
              </a:lnSpc>
              <a:spcBef>
                <a:spcPts val="0"/>
              </a:spcBef>
              <a:spcAft>
                <a:spcPts val="0"/>
              </a:spcAft>
              <a:buClr>
                <a:srgbClr val="000000"/>
              </a:buClr>
              <a:buSzPts val="3000"/>
              <a:buFont typeface="Arial"/>
              <a:buNone/>
            </a:pPr>
            <a:r>
              <a:rPr lang="en-US" sz="3000" b="1" i="1" u="none" strike="noStrike" cap="none">
                <a:solidFill>
                  <a:srgbClr val="FFC000"/>
                </a:solidFill>
                <a:latin typeface="Century Schoolbook"/>
                <a:ea typeface="Century Schoolbook"/>
                <a:cs typeface="Century Schoolbook"/>
                <a:sym typeface="Century Schoolbook"/>
              </a:rPr>
              <a:t>빌레몬서</a:t>
            </a:r>
            <a:endParaRPr sz="3000" b="1" i="1" u="none" strike="noStrike" cap="none">
              <a:solidFill>
                <a:srgbClr val="FFC000"/>
              </a:solidFill>
              <a:latin typeface="Century Schoolbook"/>
              <a:ea typeface="Century Schoolbook"/>
              <a:cs typeface="Century Schoolbook"/>
              <a:sym typeface="Century Schoolbook"/>
            </a:endParaRPr>
          </a:p>
          <a:p>
            <a:pPr marL="0" marR="0" lvl="0" indent="0" algn="l" rtl="0">
              <a:lnSpc>
                <a:spcPct val="90000"/>
              </a:lnSpc>
              <a:spcBef>
                <a:spcPts val="0"/>
              </a:spcBef>
              <a:spcAft>
                <a:spcPts val="0"/>
              </a:spcAft>
              <a:buClr>
                <a:srgbClr val="000000"/>
              </a:buClr>
              <a:buSzPts val="3000"/>
              <a:buFont typeface="Arial"/>
              <a:buNone/>
            </a:pPr>
            <a:r>
              <a:rPr lang="en-US" sz="3000" b="1" i="1" u="none" strike="noStrike" cap="none">
                <a:solidFill>
                  <a:srgbClr val="FFC000"/>
                </a:solidFill>
                <a:latin typeface="Century Schoolbook"/>
                <a:ea typeface="Century Schoolbook"/>
                <a:cs typeface="Century Schoolbook"/>
                <a:sym typeface="Century Schoolbook"/>
              </a:rPr>
              <a:t>에베소서</a:t>
            </a:r>
            <a:endParaRPr sz="3000" b="1" i="1" u="none" strike="noStrike" cap="none">
              <a:solidFill>
                <a:srgbClr val="FFC000"/>
              </a:solidFill>
              <a:latin typeface="Century Schoolbook"/>
              <a:ea typeface="Century Schoolbook"/>
              <a:cs typeface="Century Schoolbook"/>
              <a:sym typeface="Century Schoolbook"/>
            </a:endParaRPr>
          </a:p>
          <a:p>
            <a:pPr marL="0" marR="0" lvl="0" indent="0" algn="l" rtl="0">
              <a:lnSpc>
                <a:spcPct val="90000"/>
              </a:lnSpc>
              <a:spcBef>
                <a:spcPts val="0"/>
              </a:spcBef>
              <a:spcAft>
                <a:spcPts val="0"/>
              </a:spcAft>
              <a:buClr>
                <a:srgbClr val="000000"/>
              </a:buClr>
              <a:buSzPts val="3000"/>
              <a:buFont typeface="Arial"/>
              <a:buNone/>
            </a:pPr>
            <a:r>
              <a:rPr lang="en-US" sz="3000" b="1" i="1" u="none" strike="noStrike" cap="none">
                <a:solidFill>
                  <a:srgbClr val="FFC000"/>
                </a:solidFill>
                <a:latin typeface="Century Schoolbook"/>
                <a:ea typeface="Century Schoolbook"/>
                <a:cs typeface="Century Schoolbook"/>
                <a:sym typeface="Century Schoolbook"/>
              </a:rPr>
              <a:t>빌립보서</a:t>
            </a:r>
            <a:endParaRPr sz="3000" b="1" i="1" u="none" strike="noStrike" cap="none">
              <a:solidFill>
                <a:srgbClr val="FFC000"/>
              </a:solidFill>
              <a:latin typeface="Century Schoolbook"/>
              <a:ea typeface="Century Schoolbook"/>
              <a:cs typeface="Century Schoolbook"/>
              <a:sym typeface="Century Schoolbook"/>
            </a:endParaRPr>
          </a:p>
        </p:txBody>
      </p:sp>
      <p:sp>
        <p:nvSpPr>
          <p:cNvPr id="873" name="Google Shape;873;p115"/>
          <p:cNvSpPr txBox="1"/>
          <p:nvPr/>
        </p:nvSpPr>
        <p:spPr>
          <a:xfrm>
            <a:off x="5954550" y="685800"/>
            <a:ext cx="3000000" cy="9198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rgbClr val="000000"/>
              </a:buClr>
              <a:buSzPts val="4500"/>
              <a:buFont typeface="Arial"/>
              <a:buNone/>
            </a:pPr>
            <a:r>
              <a:rPr lang="en-US" sz="4500" b="1" i="1" u="none" strike="noStrike" cap="none">
                <a:solidFill>
                  <a:srgbClr val="FFC000"/>
                </a:solidFill>
                <a:latin typeface="Century Schoolbook"/>
                <a:ea typeface="Century Schoolbook"/>
                <a:cs typeface="Century Schoolbook"/>
                <a:sym typeface="Century Schoolbook"/>
              </a:rPr>
              <a:t>옥중서신</a:t>
            </a:r>
            <a:endParaRPr sz="1400" b="0" i="0" u="none" strike="noStrike" cap="none">
              <a:solidFill>
                <a:srgbClr val="000000"/>
              </a:solidFill>
              <a:latin typeface="Arial"/>
              <a:ea typeface="Arial"/>
              <a:cs typeface="Arial"/>
              <a:sym typeface="Arial"/>
            </a:endParaRPr>
          </a:p>
        </p:txBody>
      </p:sp>
    </p:spTree>
  </p:cSld>
  <p:clrMapOvr>
    <a:masterClrMapping/>
  </p:clrMapOvr>
  <p:transition>
    <p:split orient="ver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1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Paul, the Prisoner</a:t>
            </a:r>
            <a:endParaRPr sz="5400" b="1">
              <a:solidFill>
                <a:srgbClr val="FFC000"/>
              </a:solidFill>
            </a:endParaRPr>
          </a:p>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죄수 바울</a:t>
            </a:r>
            <a:endParaRPr sz="5400" b="1">
              <a:solidFill>
                <a:srgbClr val="FFC000"/>
              </a:solidFill>
            </a:endParaRPr>
          </a:p>
        </p:txBody>
      </p:sp>
      <p:sp>
        <p:nvSpPr>
          <p:cNvPr id="879" name="Google Shape;879;p116"/>
          <p:cNvSpPr txBox="1">
            <a:spLocks noGrp="1"/>
          </p:cNvSpPr>
          <p:nvPr>
            <p:ph type="body" idx="1"/>
          </p:nvPr>
        </p:nvSpPr>
        <p:spPr>
          <a:xfrm>
            <a:off x="5181599" y="319682"/>
            <a:ext cx="6601692" cy="6538318"/>
          </a:xfrm>
          <a:prstGeom prst="rect">
            <a:avLst/>
          </a:prstGeom>
          <a:noFill/>
          <a:ln>
            <a:noFill/>
          </a:ln>
        </p:spPr>
        <p:txBody>
          <a:bodyPr spcFirstLastPara="1" wrap="square" lIns="91425" tIns="45700" rIns="91425" bIns="45700" anchor="t" anchorCtr="0">
            <a:normAutofit fontScale="92500" lnSpcReduction="10000"/>
          </a:bodyPr>
          <a:lstStyle/>
          <a:p>
            <a:pPr marL="283464" lvl="0" indent="-283464" algn="l" rtl="0">
              <a:lnSpc>
                <a:spcPct val="90000"/>
              </a:lnSpc>
              <a:spcBef>
                <a:spcPts val="0"/>
              </a:spcBef>
              <a:spcAft>
                <a:spcPts val="0"/>
              </a:spcAft>
              <a:buClr>
                <a:srgbClr val="FF0000"/>
              </a:buClr>
              <a:buSzPct val="100000"/>
              <a:buFont typeface="Noto Sans Symbols"/>
              <a:buNone/>
            </a:pPr>
            <a:r>
              <a:rPr lang="en-US" sz="3000" b="1">
                <a:solidFill>
                  <a:srgbClr val="FF0000"/>
                </a:solidFill>
                <a:latin typeface="Calibri"/>
                <a:ea typeface="Calibri"/>
                <a:cs typeface="Calibri"/>
                <a:sym typeface="Calibri"/>
              </a:rPr>
              <a:t>In each of four letters, Paul describes himself as a “prisoner” (Col. 4:3, 18; Phlmn. 1:1, 10, 23; Eph. 3:1; 4:1; Phil. 1:7, 13, 17).</a:t>
            </a:r>
            <a:endParaRPr/>
          </a:p>
          <a:p>
            <a:pPr marL="283464" lvl="0" indent="-283464" algn="l" rtl="0">
              <a:lnSpc>
                <a:spcPct val="90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In none of them does Paul given details about his situation other than to say that he was “in chains.”</a:t>
            </a:r>
            <a:endParaRPr/>
          </a:p>
          <a:p>
            <a:pPr marL="283464" lvl="0" indent="-283464" algn="l" rtl="0">
              <a:lnSpc>
                <a:spcPct val="90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Traditionally, the assumption has been that this imprisonment was in Rome (Ac. 28:16, 30), though it could have been in Caesarea, where Paul also was incarcerated for two years (Ac. 23:23-35; 24:27; 26:29), or even elsewhere (cf. 2 Co. 6:5; 11:23).</a:t>
            </a:r>
            <a:endParaRPr/>
          </a:p>
          <a:p>
            <a:pPr marL="283464" lvl="0" indent="-283464" algn="l" rtl="0">
              <a:lnSpc>
                <a:spcPct val="90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It seems that Paul’s circumstances of imprisonment may not have been the same for all four letters inasmuch as the people he mentions as being with him are different (Col. 4:7, 10-14; Phil. 2:19-21, 25-30).</a:t>
            </a:r>
            <a:endParaRPr/>
          </a:p>
          <a:p>
            <a:pPr marL="283464" lvl="0" indent="-165989" algn="l" rtl="0">
              <a:lnSpc>
                <a:spcPct val="90000"/>
              </a:lnSpc>
              <a:spcBef>
                <a:spcPts val="900"/>
              </a:spcBef>
              <a:spcAft>
                <a:spcPts val="0"/>
              </a:spcAft>
              <a:buClr>
                <a:srgbClr val="262626"/>
              </a:buClr>
              <a:buSzPct val="100000"/>
              <a:buNone/>
            </a:pPr>
            <a:endParaRPr i="1">
              <a:solidFill>
                <a:schemeClr val="dk1"/>
              </a:solidFill>
            </a:endParaRPr>
          </a:p>
        </p:txBody>
      </p:sp>
      <p:sp>
        <p:nvSpPr>
          <p:cNvPr id="880" name="Google Shape;880;p116"/>
          <p:cNvSpPr txBox="1">
            <a:spLocks noGrp="1"/>
          </p:cNvSpPr>
          <p:nvPr>
            <p:ph type="sldNum" idx="12"/>
          </p:nvPr>
        </p:nvSpPr>
        <p:spPr>
          <a:xfrm>
            <a:off x="11608904" y="5658678"/>
            <a:ext cx="583095" cy="31403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79">
                                            <p:txEl>
                                              <p:pRg st="0" end="0"/>
                                            </p:txEl>
                                          </p:spTgt>
                                        </p:tgtEl>
                                        <p:attrNameLst>
                                          <p:attrName>style.visibility</p:attrName>
                                        </p:attrNameLst>
                                      </p:cBhvr>
                                      <p:to>
                                        <p:strVal val="visible"/>
                                      </p:to>
                                    </p:set>
                                    <p:anim calcmode="lin" valueType="num">
                                      <p:cBhvr additive="base">
                                        <p:cTn id="7" dur="500"/>
                                        <p:tgtEl>
                                          <p:spTgt spid="87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87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9">
                                            <p:txEl>
                                              <p:pRg st="1" end="1"/>
                                            </p:txEl>
                                          </p:spTgt>
                                        </p:tgtEl>
                                        <p:attrNameLst>
                                          <p:attrName>style.visibility</p:attrName>
                                        </p:attrNameLst>
                                      </p:cBhvr>
                                      <p:to>
                                        <p:strVal val="visible"/>
                                      </p:to>
                                    </p:set>
                                    <p:anim calcmode="lin" valueType="num">
                                      <p:cBhvr additive="base">
                                        <p:cTn id="11" dur="500"/>
                                        <p:tgtEl>
                                          <p:spTgt spid="87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87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9">
                                            <p:txEl>
                                              <p:pRg st="2" end="2"/>
                                            </p:txEl>
                                          </p:spTgt>
                                        </p:tgtEl>
                                        <p:attrNameLst>
                                          <p:attrName>style.visibility</p:attrName>
                                        </p:attrNameLst>
                                      </p:cBhvr>
                                      <p:to>
                                        <p:strVal val="visible"/>
                                      </p:to>
                                    </p:set>
                                    <p:anim calcmode="lin" valueType="num">
                                      <p:cBhvr additive="base">
                                        <p:cTn id="15" dur="500"/>
                                        <p:tgtEl>
                                          <p:spTgt spid="87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87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79">
                                            <p:txEl>
                                              <p:pRg st="3" end="3"/>
                                            </p:txEl>
                                          </p:spTgt>
                                        </p:tgtEl>
                                        <p:attrNameLst>
                                          <p:attrName>style.visibility</p:attrName>
                                        </p:attrNameLst>
                                      </p:cBhvr>
                                      <p:to>
                                        <p:strVal val="visible"/>
                                      </p:to>
                                    </p:set>
                                    <p:anim calcmode="lin" valueType="num">
                                      <p:cBhvr additive="base">
                                        <p:cTn id="19" dur="500"/>
                                        <p:tgtEl>
                                          <p:spTgt spid="87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87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9">
                                            <p:txEl>
                                              <p:pRg st="4" end="4"/>
                                            </p:txEl>
                                          </p:spTgt>
                                        </p:tgtEl>
                                        <p:attrNameLst>
                                          <p:attrName>style.visibility</p:attrName>
                                        </p:attrNameLst>
                                      </p:cBhvr>
                                      <p:to>
                                        <p:strVal val="visible"/>
                                      </p:to>
                                    </p:set>
                                    <p:anim calcmode="lin" valueType="num">
                                      <p:cBhvr additive="base">
                                        <p:cTn id="23" dur="500"/>
                                        <p:tgtEl>
                                          <p:spTgt spid="87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879">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884"/>
        <p:cNvGrpSpPr/>
        <p:nvPr/>
      </p:nvGrpSpPr>
      <p:grpSpPr>
        <a:xfrm>
          <a:off x="0" y="0"/>
          <a:ext cx="0" cy="0"/>
          <a:chOff x="0" y="0"/>
          <a:chExt cx="0" cy="0"/>
        </a:xfrm>
      </p:grpSpPr>
      <p:sp>
        <p:nvSpPr>
          <p:cNvPr id="885" name="Google Shape;885;p117"/>
          <p:cNvSpPr txBox="1">
            <a:spLocks noGrp="1"/>
          </p:cNvSpPr>
          <p:nvPr>
            <p:ph type="title"/>
          </p:nvPr>
        </p:nvSpPr>
        <p:spPr>
          <a:xfrm>
            <a:off x="249381" y="5597240"/>
            <a:ext cx="11430001" cy="111529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99"/>
              </a:buClr>
              <a:buSzPts val="2400"/>
              <a:buFont typeface="Arial Narrow"/>
              <a:buNone/>
            </a:pPr>
            <a:r>
              <a:rPr lang="en-US" sz="2400">
                <a:solidFill>
                  <a:srgbClr val="FFFF99"/>
                </a:solidFill>
                <a:latin typeface="Arial Narrow"/>
                <a:ea typeface="Arial Narrow"/>
                <a:cs typeface="Arial Narrow"/>
                <a:sym typeface="Arial Narrow"/>
              </a:rPr>
              <a:t>Near the Forum, at the base of the Capitoline Hill, is the dungeon of the Mamertine Prison. This was the state prison of Rome, and Paul may have been incarcerated here at the end of his life. Originally, this 30-foot diameter room could be reached only through the hole visible in its ceiling.</a:t>
            </a:r>
            <a:r>
              <a:rPr lang="en-US" sz="2400">
                <a:latin typeface="Arial Narrow"/>
                <a:ea typeface="Arial Narrow"/>
                <a:cs typeface="Arial Narrow"/>
                <a:sym typeface="Arial Narrow"/>
              </a:rPr>
              <a:t> </a:t>
            </a:r>
            <a:endParaRPr sz="4000"/>
          </a:p>
        </p:txBody>
      </p:sp>
      <p:pic>
        <p:nvPicPr>
          <p:cNvPr id="886" name="Google Shape;886;p117" descr="NTA156"/>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929247" y="0"/>
            <a:ext cx="8198427" cy="5465618"/>
          </a:xfrm>
          <a:prstGeom prst="rect">
            <a:avLst/>
          </a:prstGeom>
          <a:noFill/>
          <a:ln>
            <a:noFill/>
          </a:ln>
        </p:spPr>
      </p:pic>
    </p:spTree>
  </p:cSld>
  <p:clrMapOvr>
    <a:masterClrMapping/>
  </p:clrMapOvr>
  <p:transition>
    <p:split orient="vert"/>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890"/>
        <p:cNvGrpSpPr/>
        <p:nvPr/>
      </p:nvGrpSpPr>
      <p:grpSpPr>
        <a:xfrm>
          <a:off x="0" y="0"/>
          <a:ext cx="0" cy="0"/>
          <a:chOff x="0" y="0"/>
          <a:chExt cx="0" cy="0"/>
        </a:xfrm>
      </p:grpSpPr>
      <p:sp>
        <p:nvSpPr>
          <p:cNvPr id="891" name="Google Shape;891;p118"/>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Colossians</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골로새서</a:t>
            </a:r>
            <a:endParaRPr sz="4800" b="1">
              <a:solidFill>
                <a:srgbClr val="FFC000"/>
              </a:solidFill>
            </a:endParaRPr>
          </a:p>
        </p:txBody>
      </p:sp>
    </p:spTree>
  </p:cSld>
  <p:clrMapOvr>
    <a:masterClrMapping/>
  </p:clrMapOvr>
  <p:transition>
    <p:split orient="vert"/>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895"/>
        <p:cNvGrpSpPr/>
        <p:nvPr/>
      </p:nvGrpSpPr>
      <p:grpSpPr>
        <a:xfrm>
          <a:off x="0" y="0"/>
          <a:ext cx="0" cy="0"/>
          <a:chOff x="0" y="0"/>
          <a:chExt cx="0" cy="0"/>
        </a:xfrm>
      </p:grpSpPr>
      <p:sp>
        <p:nvSpPr>
          <p:cNvPr id="896" name="Google Shape;896;p119"/>
          <p:cNvSpPr txBox="1">
            <a:spLocks noGrp="1"/>
          </p:cNvSpPr>
          <p:nvPr>
            <p:ph type="title"/>
          </p:nvPr>
        </p:nvSpPr>
        <p:spPr>
          <a:xfrm>
            <a:off x="235528" y="5929891"/>
            <a:ext cx="11720944" cy="8657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66"/>
              </a:buClr>
              <a:buSzPts val="2400"/>
              <a:buFont typeface="Arial Narrow"/>
              <a:buNone/>
            </a:pPr>
            <a:r>
              <a:rPr lang="en-US" sz="2400">
                <a:solidFill>
                  <a:srgbClr val="FFFF66"/>
                </a:solidFill>
                <a:latin typeface="Arial Narrow"/>
                <a:ea typeface="Arial Narrow"/>
                <a:cs typeface="Arial Narrow"/>
                <a:sym typeface="Arial Narrow"/>
              </a:rPr>
              <a:t>While the ancient ruins of Colossae have been clearly identified, no major excavation has yet been conducted by professional archaeologists. Ruins from the ancient city, however, are still standing.</a:t>
            </a:r>
            <a:endParaRPr/>
          </a:p>
        </p:txBody>
      </p:sp>
      <p:pic>
        <p:nvPicPr>
          <p:cNvPr id="897" name="Google Shape;897;p119"/>
          <p:cNvPicPr preferRelativeResize="0">
            <a:picLocks noGrp="1"/>
          </p:cNvPicPr>
          <p:nvPr>
            <p:ph type="body" idx="1"/>
          </p:nvPr>
        </p:nvPicPr>
        <p:blipFill rotWithShape="1">
          <a:blip r:embed="rId3">
            <a:alphaModFix/>
          </a:blip>
          <a:srcRect/>
          <a:stretch/>
        </p:blipFill>
        <p:spPr>
          <a:xfrm>
            <a:off x="1194954" y="0"/>
            <a:ext cx="9802091" cy="5777448"/>
          </a:xfrm>
          <a:prstGeom prst="rect">
            <a:avLst/>
          </a:prstGeom>
          <a:noFill/>
          <a:ln>
            <a:noFill/>
          </a:ln>
        </p:spPr>
      </p:pic>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202"/>
        <p:cNvGrpSpPr/>
        <p:nvPr/>
      </p:nvGrpSpPr>
      <p:grpSpPr>
        <a:xfrm>
          <a:off x="0" y="0"/>
          <a:ext cx="0" cy="0"/>
          <a:chOff x="0" y="0"/>
          <a:chExt cx="0" cy="0"/>
        </a:xfrm>
      </p:grpSpPr>
      <p:sp>
        <p:nvSpPr>
          <p:cNvPr id="203" name="Google Shape;203;p12"/>
          <p:cNvSpPr txBox="1">
            <a:spLocks noGrp="1"/>
          </p:cNvSpPr>
          <p:nvPr>
            <p:ph type="title" idx="4294967295"/>
          </p:nvPr>
        </p:nvSpPr>
        <p:spPr>
          <a:xfrm>
            <a:off x="221150" y="389425"/>
            <a:ext cx="3834000" cy="4755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204" name="Google Shape;204;p12"/>
          <p:cNvSpPr txBox="1">
            <a:spLocks noGrp="1"/>
          </p:cNvSpPr>
          <p:nvPr>
            <p:ph type="body" idx="4294967295"/>
          </p:nvPr>
        </p:nvSpPr>
        <p:spPr>
          <a:xfrm>
            <a:off x="367775" y="1427850"/>
            <a:ext cx="11574300" cy="5076900"/>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2900">
                <a:solidFill>
                  <a:srgbClr val="FFFF99"/>
                </a:solidFill>
              </a:rPr>
              <a:t>Paul consistently regards himself as an apostle in his letters. He obviously was not one of the Twelve, so in what sense was he an apostle?</a:t>
            </a:r>
            <a:br>
              <a:rPr lang="en-US" sz="2900">
                <a:solidFill>
                  <a:srgbClr val="FFFF99"/>
                </a:solidFill>
              </a:rPr>
            </a:br>
            <a:r>
              <a:rPr lang="en-US" sz="2900">
                <a:solidFill>
                  <a:srgbClr val="FFFF99"/>
                </a:solidFill>
              </a:rPr>
              <a:t>바울은 자신의 서신에서 일관되게 자신을 사도로 간주합니다. 그는 분명 열두 제자 중 한 사람이 아니었습니다. 그렇다면 그는 어떤 의미에서 사도였습니까?</a:t>
            </a:r>
            <a:endParaRPr sz="2900">
              <a:solidFill>
                <a:srgbClr val="FFFF99"/>
              </a:solidFill>
            </a:endParaRPr>
          </a:p>
          <a:p>
            <a:pPr marL="283464" lvl="0" indent="-283464" algn="l" rtl="0">
              <a:spcBef>
                <a:spcPts val="0"/>
              </a:spcBef>
              <a:spcAft>
                <a:spcPts val="0"/>
              </a:spcAft>
              <a:buClr>
                <a:schemeClr val="dk1"/>
              </a:buClr>
              <a:buSzPts val="1100"/>
              <a:buFont typeface="Arial"/>
              <a:buNone/>
            </a:pPr>
            <a:endParaRPr sz="2900">
              <a:solidFill>
                <a:srgbClr val="FFFF99"/>
              </a:solidFill>
            </a:endParaRPr>
          </a:p>
          <a:p>
            <a:pPr marL="0" lvl="0" indent="0" algn="l" rtl="0">
              <a:lnSpc>
                <a:spcPct val="112000"/>
              </a:lnSpc>
              <a:spcBef>
                <a:spcPts val="900"/>
              </a:spcBef>
              <a:spcAft>
                <a:spcPts val="0"/>
              </a:spcAft>
              <a:buClr>
                <a:srgbClr val="FFFF99"/>
              </a:buClr>
              <a:buSzPts val="3200"/>
              <a:buFont typeface="Noto Sans Symbols"/>
              <a:buNone/>
            </a:pPr>
            <a:r>
              <a:rPr lang="en-US" sz="2900">
                <a:solidFill>
                  <a:srgbClr val="FFFF99"/>
                </a:solidFill>
              </a:rPr>
              <a:t>While the answer is entirely speculative, why do you think God may have chosen Paul to fulfill such an important role in the early church?</a:t>
            </a:r>
            <a:br>
              <a:rPr lang="en-US" sz="2900">
                <a:solidFill>
                  <a:srgbClr val="FFFF99"/>
                </a:solidFill>
              </a:rPr>
            </a:br>
            <a:r>
              <a:rPr lang="en-US" sz="2900">
                <a:solidFill>
                  <a:srgbClr val="FFFF99"/>
                </a:solidFill>
              </a:rPr>
              <a:t>대답은 전적으로 추측에 불과하지만, 왜 하나님께서 초대 교회에서 그토록 중요한 역할을 수행하도록 바울을 선택하셨을 것이라고 생각합니까?</a:t>
            </a:r>
            <a:endParaRPr sz="2900">
              <a:solidFill>
                <a:srgbClr val="FFFF99"/>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 calcmode="lin" valueType="num">
                                      <p:cBhvr additive="base">
                                        <p:cTn id="7" dur="500"/>
                                        <p:tgtEl>
                                          <p:spTgt spid="204">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04">
                                            <p:txEl>
                                              <p:pRg st="1" end="1"/>
                                            </p:txEl>
                                          </p:spTgt>
                                        </p:tgtEl>
                                        <p:attrNameLst>
                                          <p:attrName>style.visibility</p:attrName>
                                        </p:attrNameLst>
                                      </p:cBhvr>
                                      <p:to>
                                        <p:strVal val="visible"/>
                                      </p:to>
                                    </p:set>
                                    <p:anim calcmode="lin" valueType="num">
                                      <p:cBhvr additive="base">
                                        <p:cTn id="10" dur="500"/>
                                        <p:tgtEl>
                                          <p:spTgt spid="204">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04">
                                            <p:txEl>
                                              <p:pRg st="2" end="2"/>
                                            </p:txEl>
                                          </p:spTgt>
                                        </p:tgtEl>
                                        <p:attrNameLst>
                                          <p:attrName>style.visibility</p:attrName>
                                        </p:attrNameLst>
                                      </p:cBhvr>
                                      <p:to>
                                        <p:strVal val="visible"/>
                                      </p:to>
                                    </p:set>
                                    <p:anim calcmode="lin" valueType="num">
                                      <p:cBhvr additive="base">
                                        <p:cTn id="13" dur="500"/>
                                        <p:tgtEl>
                                          <p:spTgt spid="20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20"/>
          <p:cNvSpPr txBox="1">
            <a:spLocks noGrp="1"/>
          </p:cNvSpPr>
          <p:nvPr>
            <p:ph type="title"/>
          </p:nvPr>
        </p:nvSpPr>
        <p:spPr>
          <a:xfrm>
            <a:off x="0" y="569066"/>
            <a:ext cx="502058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Date and Circumstances</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날짜와 상황들</a:t>
            </a:r>
            <a:endParaRPr sz="4800" b="1">
              <a:solidFill>
                <a:srgbClr val="FFC000"/>
              </a:solidFill>
            </a:endParaRPr>
          </a:p>
        </p:txBody>
      </p:sp>
      <p:sp>
        <p:nvSpPr>
          <p:cNvPr id="903" name="Google Shape;903;p120"/>
          <p:cNvSpPr txBox="1">
            <a:spLocks noGrp="1"/>
          </p:cNvSpPr>
          <p:nvPr>
            <p:ph type="body" idx="1"/>
          </p:nvPr>
        </p:nvSpPr>
        <p:spPr>
          <a:xfrm>
            <a:off x="5181600" y="586995"/>
            <a:ext cx="6385560" cy="6136534"/>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rgbClr val="FF0000"/>
              </a:buClr>
              <a:buSzPct val="100000"/>
              <a:buFont typeface="Noto Sans Symbols"/>
              <a:buNone/>
            </a:pPr>
            <a:r>
              <a:rPr lang="en-US" sz="3000" b="1">
                <a:solidFill>
                  <a:srgbClr val="FF0000"/>
                </a:solidFill>
                <a:latin typeface="Calibri"/>
                <a:ea typeface="Calibri"/>
                <a:cs typeface="Calibri"/>
                <a:sym typeface="Calibri"/>
              </a:rPr>
              <a:t>The traditional view is that Paul wrote Colossians during the earlier part of his detention.</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He was imprisoned two years at Caesarea (Ac. 23:23-35; 24:27) and two more years under house arrest in Rome (Ac. 25:9-12; 28:16, 30).</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If, as one tradition suggests, Paul was imprisoned twice in Rome with a temporary release between the two imprisonments, then Colossians may have belonged to the earlier imprisonment.</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In general, the Colossian letter can be placed in the period of about AD 58-64. The final years of Paul’s life after his arrest in Jerusalem and incarceration in Rome are largely unclear.</a:t>
            </a:r>
            <a:endParaRPr/>
          </a:p>
        </p:txBody>
      </p:sp>
      <p:sp>
        <p:nvSpPr>
          <p:cNvPr id="904" name="Google Shape;904;p120"/>
          <p:cNvSpPr txBox="1">
            <a:spLocks noGrp="1"/>
          </p:cNvSpPr>
          <p:nvPr>
            <p:ph type="sldNum" idx="12"/>
          </p:nvPr>
        </p:nvSpPr>
        <p:spPr>
          <a:xfrm>
            <a:off x="11728174" y="5632174"/>
            <a:ext cx="463825" cy="34054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03">
                                            <p:txEl>
                                              <p:pRg st="0" end="0"/>
                                            </p:txEl>
                                          </p:spTgt>
                                        </p:tgtEl>
                                        <p:attrNameLst>
                                          <p:attrName>style.visibility</p:attrName>
                                        </p:attrNameLst>
                                      </p:cBhvr>
                                      <p:to>
                                        <p:strVal val="visible"/>
                                      </p:to>
                                    </p:set>
                                    <p:anim calcmode="lin" valueType="num">
                                      <p:cBhvr additive="base">
                                        <p:cTn id="7" dur="500"/>
                                        <p:tgtEl>
                                          <p:spTgt spid="90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0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03">
                                            <p:txEl>
                                              <p:pRg st="1" end="1"/>
                                            </p:txEl>
                                          </p:spTgt>
                                        </p:tgtEl>
                                        <p:attrNameLst>
                                          <p:attrName>style.visibility</p:attrName>
                                        </p:attrNameLst>
                                      </p:cBhvr>
                                      <p:to>
                                        <p:strVal val="visible"/>
                                      </p:to>
                                    </p:set>
                                    <p:anim calcmode="lin" valueType="num">
                                      <p:cBhvr additive="base">
                                        <p:cTn id="11" dur="500"/>
                                        <p:tgtEl>
                                          <p:spTgt spid="90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0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03">
                                            <p:txEl>
                                              <p:pRg st="2" end="2"/>
                                            </p:txEl>
                                          </p:spTgt>
                                        </p:tgtEl>
                                        <p:attrNameLst>
                                          <p:attrName>style.visibility</p:attrName>
                                        </p:attrNameLst>
                                      </p:cBhvr>
                                      <p:to>
                                        <p:strVal val="visible"/>
                                      </p:to>
                                    </p:set>
                                    <p:anim calcmode="lin" valueType="num">
                                      <p:cBhvr additive="base">
                                        <p:cTn id="15" dur="500"/>
                                        <p:tgtEl>
                                          <p:spTgt spid="90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0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03">
                                            <p:txEl>
                                              <p:pRg st="3" end="3"/>
                                            </p:txEl>
                                          </p:spTgt>
                                        </p:tgtEl>
                                        <p:attrNameLst>
                                          <p:attrName>style.visibility</p:attrName>
                                        </p:attrNameLst>
                                      </p:cBhvr>
                                      <p:to>
                                        <p:strVal val="visible"/>
                                      </p:to>
                                    </p:set>
                                    <p:anim calcmode="lin" valueType="num">
                                      <p:cBhvr additive="base">
                                        <p:cTn id="19" dur="500"/>
                                        <p:tgtEl>
                                          <p:spTgt spid="90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03">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21"/>
          <p:cNvSpPr txBox="1">
            <a:spLocks noGrp="1"/>
          </p:cNvSpPr>
          <p:nvPr>
            <p:ph type="title"/>
          </p:nvPr>
        </p:nvSpPr>
        <p:spPr>
          <a:xfrm>
            <a:off x="498764" y="569066"/>
            <a:ext cx="4097142"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The Colossian Heresy</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골로새 이단</a:t>
            </a:r>
            <a:endParaRPr sz="4800" b="1">
              <a:solidFill>
                <a:srgbClr val="FFC000"/>
              </a:solidFill>
            </a:endParaRPr>
          </a:p>
        </p:txBody>
      </p:sp>
      <p:sp>
        <p:nvSpPr>
          <p:cNvPr id="910" name="Google Shape;910;p121"/>
          <p:cNvSpPr txBox="1">
            <a:spLocks noGrp="1"/>
          </p:cNvSpPr>
          <p:nvPr>
            <p:ph type="body" idx="1"/>
          </p:nvPr>
        </p:nvSpPr>
        <p:spPr>
          <a:xfrm>
            <a:off x="5195455" y="569065"/>
            <a:ext cx="6463146" cy="5436880"/>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rgbClr val="FF0000"/>
              </a:buClr>
              <a:buSzPct val="100000"/>
              <a:buFont typeface="Noto Sans Symbols"/>
              <a:buNone/>
            </a:pPr>
            <a:r>
              <a:rPr lang="en-US" sz="3000" b="1">
                <a:solidFill>
                  <a:srgbClr val="FF0000"/>
                </a:solidFill>
                <a:latin typeface="Calibri"/>
                <a:ea typeface="Calibri"/>
                <a:cs typeface="Calibri"/>
                <a:sym typeface="Calibri"/>
              </a:rPr>
              <a:t>Deciphering the Colossian heresy must be inferred from Paul’s polemics.</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It seems obvious that he combats what he considers to be a perversion of the gospel in which the Christian message was being mixed with other religious and philosophical thought (2:8).</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Central to this thought was the notion that religious fullness and knowledge were dependent upon mystical experience (2:18).</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Further, there seems to have been a strong Jewish component demanding conformity to Jewish celebrations and the Jewish calendar (2:16-17).</a:t>
            </a:r>
            <a:endParaRPr/>
          </a:p>
        </p:txBody>
      </p:sp>
      <p:sp>
        <p:nvSpPr>
          <p:cNvPr id="911" name="Google Shape;911;p121"/>
          <p:cNvSpPr txBox="1">
            <a:spLocks noGrp="1"/>
          </p:cNvSpPr>
          <p:nvPr>
            <p:ph type="sldNum" idx="12"/>
          </p:nvPr>
        </p:nvSpPr>
        <p:spPr>
          <a:xfrm>
            <a:off x="11658601" y="5632174"/>
            <a:ext cx="533398" cy="34054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10">
                                            <p:txEl>
                                              <p:pRg st="0" end="0"/>
                                            </p:txEl>
                                          </p:spTgt>
                                        </p:tgtEl>
                                        <p:attrNameLst>
                                          <p:attrName>style.visibility</p:attrName>
                                        </p:attrNameLst>
                                      </p:cBhvr>
                                      <p:to>
                                        <p:strVal val="visible"/>
                                      </p:to>
                                    </p:set>
                                    <p:anim calcmode="lin" valueType="num">
                                      <p:cBhvr additive="base">
                                        <p:cTn id="7" dur="500"/>
                                        <p:tgtEl>
                                          <p:spTgt spid="91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1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10">
                                            <p:txEl>
                                              <p:pRg st="1" end="1"/>
                                            </p:txEl>
                                          </p:spTgt>
                                        </p:tgtEl>
                                        <p:attrNameLst>
                                          <p:attrName>style.visibility</p:attrName>
                                        </p:attrNameLst>
                                      </p:cBhvr>
                                      <p:to>
                                        <p:strVal val="visible"/>
                                      </p:to>
                                    </p:set>
                                    <p:anim calcmode="lin" valueType="num">
                                      <p:cBhvr additive="base">
                                        <p:cTn id="11" dur="500"/>
                                        <p:tgtEl>
                                          <p:spTgt spid="91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1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10">
                                            <p:txEl>
                                              <p:pRg st="2" end="2"/>
                                            </p:txEl>
                                          </p:spTgt>
                                        </p:tgtEl>
                                        <p:attrNameLst>
                                          <p:attrName>style.visibility</p:attrName>
                                        </p:attrNameLst>
                                      </p:cBhvr>
                                      <p:to>
                                        <p:strVal val="visible"/>
                                      </p:to>
                                    </p:set>
                                    <p:anim calcmode="lin" valueType="num">
                                      <p:cBhvr additive="base">
                                        <p:cTn id="15" dur="500"/>
                                        <p:tgtEl>
                                          <p:spTgt spid="91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1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10">
                                            <p:txEl>
                                              <p:pRg st="3" end="3"/>
                                            </p:txEl>
                                          </p:spTgt>
                                        </p:tgtEl>
                                        <p:attrNameLst>
                                          <p:attrName>style.visibility</p:attrName>
                                        </p:attrNameLst>
                                      </p:cBhvr>
                                      <p:to>
                                        <p:strVal val="visible"/>
                                      </p:to>
                                    </p:set>
                                    <p:anim calcmode="lin" valueType="num">
                                      <p:cBhvr additive="base">
                                        <p:cTn id="19" dur="500"/>
                                        <p:tgtEl>
                                          <p:spTgt spid="91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10">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915"/>
        <p:cNvGrpSpPr/>
        <p:nvPr/>
      </p:nvGrpSpPr>
      <p:grpSpPr>
        <a:xfrm>
          <a:off x="0" y="0"/>
          <a:ext cx="0" cy="0"/>
          <a:chOff x="0" y="0"/>
          <a:chExt cx="0" cy="0"/>
        </a:xfrm>
      </p:grpSpPr>
      <p:sp>
        <p:nvSpPr>
          <p:cNvPr id="916" name="Google Shape;916;p122"/>
          <p:cNvSpPr txBox="1">
            <a:spLocks noGrp="1"/>
          </p:cNvSpPr>
          <p:nvPr>
            <p:ph type="title"/>
          </p:nvPr>
        </p:nvSpPr>
        <p:spPr>
          <a:xfrm>
            <a:off x="0" y="663388"/>
            <a:ext cx="3408217" cy="485816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 </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endParaRPr sz="4800" b="1">
              <a:solidFill>
                <a:srgbClr val="FF9900"/>
              </a:solidFill>
            </a:endParaRPr>
          </a:p>
        </p:txBody>
      </p:sp>
      <p:sp>
        <p:nvSpPr>
          <p:cNvPr id="917" name="Google Shape;917;p122"/>
          <p:cNvSpPr txBox="1">
            <a:spLocks noGrp="1"/>
          </p:cNvSpPr>
          <p:nvPr>
            <p:ph type="body" idx="1"/>
          </p:nvPr>
        </p:nvSpPr>
        <p:spPr>
          <a:xfrm>
            <a:off x="3408218" y="81020"/>
            <a:ext cx="8783781" cy="6670964"/>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Fullness in Christ  (1:1—2:5):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After emphasizing that there are only two kingdoms, darkness and light, Paul argues that Christ is the sovereign Lord of all creation. He is the pre-existent Agent by whom God created the universe, the visible image of the invisible God, he holds primacy over all things and he has reconciled humans to himself through the cross.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As an apostle-missionary, Paul was a herald of this gospel in all its fullness, commissioned to preach while fully accepting his part in the sufferings of Christ through his apostolic ministry.</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Practical Goal  (2:6-23):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practical end of this message is that believers should live in light of Christ’s lordship.</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Whatever the background of the Colossian heresy, either incipient Gnosticism or Jewish mysticism, true fullness was in Christ alone.</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17">
                                            <p:txEl>
                                              <p:pRg st="0" end="0"/>
                                            </p:txEl>
                                          </p:spTgt>
                                        </p:tgtEl>
                                        <p:attrNameLst>
                                          <p:attrName>style.visibility</p:attrName>
                                        </p:attrNameLst>
                                      </p:cBhvr>
                                      <p:to>
                                        <p:strVal val="visible"/>
                                      </p:to>
                                    </p:set>
                                    <p:anim calcmode="lin" valueType="num">
                                      <p:cBhvr additive="base">
                                        <p:cTn id="7" dur="500"/>
                                        <p:tgtEl>
                                          <p:spTgt spid="91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1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17">
                                            <p:txEl>
                                              <p:pRg st="1" end="1"/>
                                            </p:txEl>
                                          </p:spTgt>
                                        </p:tgtEl>
                                        <p:attrNameLst>
                                          <p:attrName>style.visibility</p:attrName>
                                        </p:attrNameLst>
                                      </p:cBhvr>
                                      <p:to>
                                        <p:strVal val="visible"/>
                                      </p:to>
                                    </p:set>
                                    <p:anim calcmode="lin" valueType="num">
                                      <p:cBhvr additive="base">
                                        <p:cTn id="11" dur="500"/>
                                        <p:tgtEl>
                                          <p:spTgt spid="91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1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17">
                                            <p:txEl>
                                              <p:pRg st="2" end="2"/>
                                            </p:txEl>
                                          </p:spTgt>
                                        </p:tgtEl>
                                        <p:attrNameLst>
                                          <p:attrName>style.visibility</p:attrName>
                                        </p:attrNameLst>
                                      </p:cBhvr>
                                      <p:to>
                                        <p:strVal val="visible"/>
                                      </p:to>
                                    </p:set>
                                    <p:anim calcmode="lin" valueType="num">
                                      <p:cBhvr additive="base">
                                        <p:cTn id="15" dur="500"/>
                                        <p:tgtEl>
                                          <p:spTgt spid="91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1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17">
                                            <p:txEl>
                                              <p:pRg st="3" end="3"/>
                                            </p:txEl>
                                          </p:spTgt>
                                        </p:tgtEl>
                                        <p:attrNameLst>
                                          <p:attrName>style.visibility</p:attrName>
                                        </p:attrNameLst>
                                      </p:cBhvr>
                                      <p:to>
                                        <p:strVal val="visible"/>
                                      </p:to>
                                    </p:set>
                                    <p:anim calcmode="lin" valueType="num">
                                      <p:cBhvr additive="base">
                                        <p:cTn id="19" dur="500"/>
                                        <p:tgtEl>
                                          <p:spTgt spid="91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1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17">
                                            <p:txEl>
                                              <p:pRg st="4" end="4"/>
                                            </p:txEl>
                                          </p:spTgt>
                                        </p:tgtEl>
                                        <p:attrNameLst>
                                          <p:attrName>style.visibility</p:attrName>
                                        </p:attrNameLst>
                                      </p:cBhvr>
                                      <p:to>
                                        <p:strVal val="visible"/>
                                      </p:to>
                                    </p:set>
                                    <p:anim calcmode="lin" valueType="num">
                                      <p:cBhvr additive="base">
                                        <p:cTn id="23" dur="500"/>
                                        <p:tgtEl>
                                          <p:spTgt spid="91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917">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17">
                                            <p:txEl>
                                              <p:pRg st="5" end="5"/>
                                            </p:txEl>
                                          </p:spTgt>
                                        </p:tgtEl>
                                        <p:attrNameLst>
                                          <p:attrName>style.visibility</p:attrName>
                                        </p:attrNameLst>
                                      </p:cBhvr>
                                      <p:to>
                                        <p:strVal val="visible"/>
                                      </p:to>
                                    </p:set>
                                    <p:anim calcmode="lin" valueType="num">
                                      <p:cBhvr additive="base">
                                        <p:cTn id="27" dur="500"/>
                                        <p:tgtEl>
                                          <p:spTgt spid="917">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917">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921"/>
        <p:cNvGrpSpPr/>
        <p:nvPr/>
      </p:nvGrpSpPr>
      <p:grpSpPr>
        <a:xfrm>
          <a:off x="0" y="0"/>
          <a:ext cx="0" cy="0"/>
          <a:chOff x="0" y="0"/>
          <a:chExt cx="0" cy="0"/>
        </a:xfrm>
      </p:grpSpPr>
      <p:sp>
        <p:nvSpPr>
          <p:cNvPr id="922" name="Google Shape;922;p123"/>
          <p:cNvSpPr txBox="1">
            <a:spLocks noGrp="1"/>
          </p:cNvSpPr>
          <p:nvPr>
            <p:ph type="body" idx="1"/>
          </p:nvPr>
        </p:nvSpPr>
        <p:spPr>
          <a:xfrm>
            <a:off x="3480619" y="396190"/>
            <a:ext cx="8489708" cy="6093096"/>
          </a:xfrm>
          <a:prstGeom prst="rect">
            <a:avLst/>
          </a:prstGeom>
          <a:solidFill>
            <a:srgbClr val="AEBDC9"/>
          </a:solid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chemeClr val="dk1"/>
              </a:buClr>
              <a:buSzPts val="2400"/>
              <a:buChar char="•"/>
            </a:pPr>
            <a:r>
              <a:rPr lang="en-US" sz="2400" i="1">
                <a:solidFill>
                  <a:schemeClr val="dk1"/>
                </a:solidFill>
              </a:rPr>
              <a:t>As baptized believers, the Colossians had entered a new reality, no longer subject to the weakness of fleshly life nor the condemnation of Mosaic law.</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Colossians must never allow this new reality in Christ to be subverted by worldly philosophies, mysticism and Jewish ritual.</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Christian Alternative (3:1—4:6):</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alternative to mysticism, ritualism and prohibitionism is full devotion to Christ himself, who is the true center of spiritual life.</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Believers are part of a new social order, where their old self has died with Christ and a new self has risen with Christ through his resurrection.</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This means that new behaviors are in order for family life, working life, and all social relationships.</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
                                            <p:txEl>
                                              <p:pRg st="0" end="0"/>
                                            </p:txEl>
                                          </p:spTgt>
                                        </p:tgtEl>
                                        <p:attrNameLst>
                                          <p:attrName>style.visibility</p:attrName>
                                        </p:attrNameLst>
                                      </p:cBhvr>
                                      <p:to>
                                        <p:strVal val="visible"/>
                                      </p:to>
                                    </p:set>
                                    <p:anim calcmode="lin" valueType="num">
                                      <p:cBhvr additive="base">
                                        <p:cTn id="7" dur="500"/>
                                        <p:tgtEl>
                                          <p:spTgt spid="922">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922">
                                            <p:txEl>
                                              <p:pRg st="1" end="1"/>
                                            </p:txEl>
                                          </p:spTgt>
                                        </p:tgtEl>
                                        <p:attrNameLst>
                                          <p:attrName>style.visibility</p:attrName>
                                        </p:attrNameLst>
                                      </p:cBhvr>
                                      <p:to>
                                        <p:strVal val="visible"/>
                                      </p:to>
                                    </p:set>
                                    <p:anim calcmode="lin" valueType="num">
                                      <p:cBhvr additive="base">
                                        <p:cTn id="10" dur="500"/>
                                        <p:tgtEl>
                                          <p:spTgt spid="922">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922">
                                            <p:txEl>
                                              <p:pRg st="2" end="2"/>
                                            </p:txEl>
                                          </p:spTgt>
                                        </p:tgtEl>
                                        <p:attrNameLst>
                                          <p:attrName>style.visibility</p:attrName>
                                        </p:attrNameLst>
                                      </p:cBhvr>
                                      <p:to>
                                        <p:strVal val="visible"/>
                                      </p:to>
                                    </p:set>
                                    <p:anim calcmode="lin" valueType="num">
                                      <p:cBhvr additive="base">
                                        <p:cTn id="13" dur="500"/>
                                        <p:tgtEl>
                                          <p:spTgt spid="922">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22">
                                            <p:txEl>
                                              <p:pRg st="3" end="3"/>
                                            </p:txEl>
                                          </p:spTgt>
                                        </p:tgtEl>
                                        <p:attrNameLst>
                                          <p:attrName>style.visibility</p:attrName>
                                        </p:attrNameLst>
                                      </p:cBhvr>
                                      <p:to>
                                        <p:strVal val="visible"/>
                                      </p:to>
                                    </p:set>
                                    <p:anim calcmode="lin" valueType="num">
                                      <p:cBhvr additive="base">
                                        <p:cTn id="16" dur="500"/>
                                        <p:tgtEl>
                                          <p:spTgt spid="922">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2">
                                            <p:txEl>
                                              <p:pRg st="4" end="4"/>
                                            </p:txEl>
                                          </p:spTgt>
                                        </p:tgtEl>
                                        <p:attrNameLst>
                                          <p:attrName>style.visibility</p:attrName>
                                        </p:attrNameLst>
                                      </p:cBhvr>
                                      <p:to>
                                        <p:strVal val="visible"/>
                                      </p:to>
                                    </p:set>
                                    <p:anim calcmode="lin" valueType="num">
                                      <p:cBhvr additive="base">
                                        <p:cTn id="19" dur="500"/>
                                        <p:tgtEl>
                                          <p:spTgt spid="922">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22">
                                            <p:txEl>
                                              <p:pRg st="5" end="5"/>
                                            </p:txEl>
                                          </p:spTgt>
                                        </p:tgtEl>
                                        <p:attrNameLst>
                                          <p:attrName>style.visibility</p:attrName>
                                        </p:attrNameLst>
                                      </p:cBhvr>
                                      <p:to>
                                        <p:strVal val="visible"/>
                                      </p:to>
                                    </p:set>
                                    <p:anim calcmode="lin" valueType="num">
                                      <p:cBhvr additive="base">
                                        <p:cTn id="22" dur="500"/>
                                        <p:tgtEl>
                                          <p:spTgt spid="9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926"/>
        <p:cNvGrpSpPr/>
        <p:nvPr/>
      </p:nvGrpSpPr>
      <p:grpSpPr>
        <a:xfrm>
          <a:off x="0" y="0"/>
          <a:ext cx="0" cy="0"/>
          <a:chOff x="0" y="0"/>
          <a:chExt cx="0" cy="0"/>
        </a:xfrm>
      </p:grpSpPr>
      <p:sp>
        <p:nvSpPr>
          <p:cNvPr id="927" name="Google Shape;927;p124"/>
          <p:cNvSpPr txBox="1">
            <a:spLocks noGrp="1"/>
          </p:cNvSpPr>
          <p:nvPr>
            <p:ph type="body" idx="1"/>
          </p:nvPr>
        </p:nvSpPr>
        <p:spPr>
          <a:xfrm>
            <a:off x="3449782" y="145472"/>
            <a:ext cx="8520545" cy="6650184"/>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The Closing (4:7-18):</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Though Paul would not be able to visit the Colossians, due to his circumstances, he was sending Tychicus and Onesimus as his representatives.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Mutual greetings close the letter.</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27">
                                            <p:txEl>
                                              <p:pRg st="0" end="0"/>
                                            </p:txEl>
                                          </p:spTgt>
                                        </p:tgtEl>
                                        <p:attrNameLst>
                                          <p:attrName>style.visibility</p:attrName>
                                        </p:attrNameLst>
                                      </p:cBhvr>
                                      <p:to>
                                        <p:strVal val="visible"/>
                                      </p:to>
                                    </p:set>
                                    <p:anim calcmode="lin" valueType="num">
                                      <p:cBhvr additive="base">
                                        <p:cTn id="7" dur="500"/>
                                        <p:tgtEl>
                                          <p:spTgt spid="92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2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27">
                                            <p:txEl>
                                              <p:pRg st="1" end="1"/>
                                            </p:txEl>
                                          </p:spTgt>
                                        </p:tgtEl>
                                        <p:attrNameLst>
                                          <p:attrName>style.visibility</p:attrName>
                                        </p:attrNameLst>
                                      </p:cBhvr>
                                      <p:to>
                                        <p:strVal val="visible"/>
                                      </p:to>
                                    </p:set>
                                    <p:anim calcmode="lin" valueType="num">
                                      <p:cBhvr additive="base">
                                        <p:cTn id="11" dur="500"/>
                                        <p:tgtEl>
                                          <p:spTgt spid="92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2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27">
                                            <p:txEl>
                                              <p:pRg st="2" end="2"/>
                                            </p:txEl>
                                          </p:spTgt>
                                        </p:tgtEl>
                                        <p:attrNameLst>
                                          <p:attrName>style.visibility</p:attrName>
                                        </p:attrNameLst>
                                      </p:cBhvr>
                                      <p:to>
                                        <p:strVal val="visible"/>
                                      </p:to>
                                    </p:set>
                                    <p:anim calcmode="lin" valueType="num">
                                      <p:cBhvr additive="base">
                                        <p:cTn id="15" dur="500"/>
                                        <p:tgtEl>
                                          <p:spTgt spid="92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27">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931"/>
        <p:cNvGrpSpPr/>
        <p:nvPr/>
      </p:nvGrpSpPr>
      <p:grpSpPr>
        <a:xfrm>
          <a:off x="0" y="0"/>
          <a:ext cx="0" cy="0"/>
          <a:chOff x="0" y="0"/>
          <a:chExt cx="0" cy="0"/>
        </a:xfrm>
      </p:grpSpPr>
      <p:sp>
        <p:nvSpPr>
          <p:cNvPr id="932" name="Google Shape;932;p125"/>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Philemon</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빌레몬서</a:t>
            </a:r>
            <a:endParaRPr sz="4800" b="1">
              <a:solidFill>
                <a:srgbClr val="FFC000"/>
              </a:solidFill>
            </a:endParaRPr>
          </a:p>
        </p:txBody>
      </p:sp>
    </p:spTree>
  </p:cSld>
  <p:clrMapOvr>
    <a:masterClrMapping/>
  </p:clrMapOvr>
  <p:transition>
    <p:split orient="ver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2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4800"/>
              <a:buFont typeface="Century Schoolbook"/>
              <a:buNone/>
            </a:pPr>
            <a:r>
              <a:rPr lang="en-US" sz="4800" b="1">
                <a:solidFill>
                  <a:srgbClr val="FFC000"/>
                </a:solidFill>
              </a:rPr>
              <a:t>Occasion for Writing</a:t>
            </a:r>
            <a:endParaRPr sz="4800" b="1">
              <a:solidFill>
                <a:srgbClr val="FFC000"/>
              </a:solidFill>
            </a:endParaRPr>
          </a:p>
          <a:p>
            <a:pPr marL="0" lvl="0" indent="0" algn="r" rtl="0">
              <a:spcBef>
                <a:spcPts val="0"/>
              </a:spcBef>
              <a:spcAft>
                <a:spcPts val="0"/>
              </a:spcAft>
              <a:buClr>
                <a:srgbClr val="FFC000"/>
              </a:buClr>
              <a:buSzPts val="4800"/>
              <a:buFont typeface="Century Schoolbook"/>
              <a:buNone/>
            </a:pPr>
            <a:endParaRPr sz="2000" b="1">
              <a:solidFill>
                <a:srgbClr val="FFC000"/>
              </a:solidFill>
            </a:endParaRPr>
          </a:p>
          <a:p>
            <a:pPr marL="0" lvl="0" indent="0" algn="r" rtl="0">
              <a:spcBef>
                <a:spcPts val="0"/>
              </a:spcBef>
              <a:spcAft>
                <a:spcPts val="0"/>
              </a:spcAft>
              <a:buClr>
                <a:srgbClr val="FFC000"/>
              </a:buClr>
              <a:buSzPts val="4800"/>
              <a:buFont typeface="Century Schoolbook"/>
              <a:buNone/>
            </a:pPr>
            <a:r>
              <a:rPr lang="en-US" sz="4800" b="1">
                <a:solidFill>
                  <a:srgbClr val="FFC000"/>
                </a:solidFill>
              </a:rPr>
              <a:t>쓰여진 시기</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938" name="Google Shape;938;p126"/>
          <p:cNvSpPr txBox="1">
            <a:spLocks noGrp="1"/>
          </p:cNvSpPr>
          <p:nvPr>
            <p:ph type="body" idx="1"/>
          </p:nvPr>
        </p:nvSpPr>
        <p:spPr>
          <a:xfrm>
            <a:off x="5181599" y="569066"/>
            <a:ext cx="6539345" cy="6288934"/>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This, the smallest of Paul’s known letters, addresses the conflict between accepted  Greco-Roman custom concerning slavery and the liberating dimensions of the gospel.</a:t>
            </a:r>
            <a:endParaRPr/>
          </a:p>
          <a:p>
            <a:pPr marL="283464" lvl="0" indent="-283464" algn="l" rtl="0">
              <a:lnSpc>
                <a:spcPct val="112000"/>
              </a:lnSpc>
              <a:spcBef>
                <a:spcPts val="900"/>
              </a:spcBef>
              <a:spcAft>
                <a:spcPts val="0"/>
              </a:spcAft>
              <a:buClr>
                <a:srgbClr val="262626"/>
              </a:buClr>
              <a:buSzPts val="2400"/>
              <a:buChar char="•"/>
            </a:pPr>
            <a:r>
              <a:rPr lang="en-US" sz="2400" i="1">
                <a:latin typeface="Calibri"/>
                <a:ea typeface="Calibri"/>
                <a:cs typeface="Calibri"/>
                <a:sym typeface="Calibri"/>
              </a:rPr>
              <a:t>It was almost certainly written at about the same time as the Colossian letter, written to Philemon, a member of the Colossian church, and there is a marked overlap of names between the two letters.</a:t>
            </a:r>
            <a:endParaRPr/>
          </a:p>
          <a:p>
            <a:pPr marL="283464" lvl="0" indent="-283464" algn="l" rtl="0">
              <a:lnSpc>
                <a:spcPct val="112000"/>
              </a:lnSpc>
              <a:spcBef>
                <a:spcPts val="900"/>
              </a:spcBef>
              <a:spcAft>
                <a:spcPts val="0"/>
              </a:spcAft>
              <a:buClr>
                <a:srgbClr val="262626"/>
              </a:buClr>
              <a:buSzPts val="2400"/>
              <a:buChar char="•"/>
            </a:pPr>
            <a:r>
              <a:rPr lang="en-US" sz="2400" i="1">
                <a:latin typeface="Calibri"/>
                <a:ea typeface="Calibri"/>
                <a:cs typeface="Calibri"/>
                <a:sym typeface="Calibri"/>
              </a:rPr>
              <a:t>The letter concerns the slave, Onesimus, who, while away from home, became a Christian under Paul’s influence, but who legally belonged to this Colossian church member. Paul argues for a new relationship between slave and master.</a:t>
            </a:r>
            <a:endParaRPr/>
          </a:p>
        </p:txBody>
      </p:sp>
      <p:sp>
        <p:nvSpPr>
          <p:cNvPr id="939" name="Google Shape;939;p126"/>
          <p:cNvSpPr txBox="1">
            <a:spLocks noGrp="1"/>
          </p:cNvSpPr>
          <p:nvPr>
            <p:ph type="sldNum" idx="12"/>
          </p:nvPr>
        </p:nvSpPr>
        <p:spPr>
          <a:xfrm>
            <a:off x="11720944" y="5512170"/>
            <a:ext cx="471055"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38">
                                            <p:txEl>
                                              <p:pRg st="0" end="0"/>
                                            </p:txEl>
                                          </p:spTgt>
                                        </p:tgtEl>
                                        <p:attrNameLst>
                                          <p:attrName>style.visibility</p:attrName>
                                        </p:attrNameLst>
                                      </p:cBhvr>
                                      <p:to>
                                        <p:strVal val="visible"/>
                                      </p:to>
                                    </p:set>
                                    <p:anim calcmode="lin" valueType="num">
                                      <p:cBhvr additive="base">
                                        <p:cTn id="7" dur="500"/>
                                        <p:tgtEl>
                                          <p:spTgt spid="93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3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38">
                                            <p:txEl>
                                              <p:pRg st="1" end="1"/>
                                            </p:txEl>
                                          </p:spTgt>
                                        </p:tgtEl>
                                        <p:attrNameLst>
                                          <p:attrName>style.visibility</p:attrName>
                                        </p:attrNameLst>
                                      </p:cBhvr>
                                      <p:to>
                                        <p:strVal val="visible"/>
                                      </p:to>
                                    </p:set>
                                    <p:anim calcmode="lin" valueType="num">
                                      <p:cBhvr additive="base">
                                        <p:cTn id="11" dur="500"/>
                                        <p:tgtEl>
                                          <p:spTgt spid="93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3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38">
                                            <p:txEl>
                                              <p:pRg st="2" end="2"/>
                                            </p:txEl>
                                          </p:spTgt>
                                        </p:tgtEl>
                                        <p:attrNameLst>
                                          <p:attrName>style.visibility</p:attrName>
                                        </p:attrNameLst>
                                      </p:cBhvr>
                                      <p:to>
                                        <p:strVal val="visible"/>
                                      </p:to>
                                    </p:set>
                                    <p:anim calcmode="lin" valueType="num">
                                      <p:cBhvr additive="base">
                                        <p:cTn id="15" dur="500"/>
                                        <p:tgtEl>
                                          <p:spTgt spid="93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38">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2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The Situation</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당시 상황</a:t>
            </a:r>
            <a:endParaRPr sz="4800" b="1">
              <a:solidFill>
                <a:srgbClr val="FFC000"/>
              </a:solidFill>
            </a:endParaRPr>
          </a:p>
        </p:txBody>
      </p:sp>
      <p:sp>
        <p:nvSpPr>
          <p:cNvPr id="945" name="Google Shape;945;p127"/>
          <p:cNvSpPr txBox="1">
            <a:spLocks noGrp="1"/>
          </p:cNvSpPr>
          <p:nvPr>
            <p:ph type="body" idx="1"/>
          </p:nvPr>
        </p:nvSpPr>
        <p:spPr>
          <a:xfrm>
            <a:off x="5181599" y="569066"/>
            <a:ext cx="6539345" cy="6288934"/>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Onesimus clearly is a slave and equally clearly he is coming back to Colossae under question</a:t>
            </a:r>
            <a:r>
              <a:rPr lang="en-US" sz="2800" b="1">
                <a:solidFill>
                  <a:srgbClr val="FF0000"/>
                </a:solidFill>
                <a:latin typeface="Open Sans"/>
                <a:ea typeface="Open Sans"/>
                <a:cs typeface="Open Sans"/>
                <a:sym typeface="Open Sans"/>
              </a:rPr>
              <a:t>.</a:t>
            </a:r>
            <a:endParaRPr/>
          </a:p>
          <a:p>
            <a:pPr marL="283464" lvl="0" indent="-283464" algn="l" rtl="0">
              <a:lnSpc>
                <a:spcPct val="112000"/>
              </a:lnSpc>
              <a:spcBef>
                <a:spcPts val="900"/>
              </a:spcBef>
              <a:spcAft>
                <a:spcPts val="0"/>
              </a:spcAft>
              <a:buClr>
                <a:srgbClr val="262626"/>
              </a:buClr>
              <a:buSzPts val="2400"/>
              <a:buChar char="•"/>
            </a:pPr>
            <a:r>
              <a:rPr lang="en-US" sz="2400" i="1">
                <a:latin typeface="Calibri"/>
                <a:ea typeface="Calibri"/>
                <a:cs typeface="Calibri"/>
                <a:sym typeface="Calibri"/>
              </a:rPr>
              <a:t>Why he was absent longer than anticipated is unknown, and while it often is assumed he was a runaway, this is never stated in the letter (slaves also could be sent by their masters on legitimate trips).</a:t>
            </a:r>
            <a:endParaRPr/>
          </a:p>
          <a:p>
            <a:pPr marL="283464" lvl="0" indent="-283464" algn="l" rtl="0">
              <a:lnSpc>
                <a:spcPct val="112000"/>
              </a:lnSpc>
              <a:spcBef>
                <a:spcPts val="900"/>
              </a:spcBef>
              <a:spcAft>
                <a:spcPts val="0"/>
              </a:spcAft>
              <a:buClr>
                <a:srgbClr val="262626"/>
              </a:buClr>
              <a:buSzPts val="2400"/>
              <a:buChar char="•"/>
            </a:pPr>
            <a:r>
              <a:rPr lang="en-US" sz="2400" i="1">
                <a:latin typeface="Calibri"/>
                <a:ea typeface="Calibri"/>
                <a:cs typeface="Calibri"/>
                <a:sym typeface="Calibri"/>
              </a:rPr>
              <a:t>Paul wants reconciliation between Philemon, the owner, and Onesimus, the slave, particularly since Philemon also is the host of a house church in Colossae.</a:t>
            </a:r>
            <a:endParaRPr/>
          </a:p>
        </p:txBody>
      </p:sp>
      <p:sp>
        <p:nvSpPr>
          <p:cNvPr id="946" name="Google Shape;946;p127"/>
          <p:cNvSpPr txBox="1">
            <a:spLocks noGrp="1"/>
          </p:cNvSpPr>
          <p:nvPr>
            <p:ph type="sldNum" idx="12"/>
          </p:nvPr>
        </p:nvSpPr>
        <p:spPr>
          <a:xfrm>
            <a:off x="11720944" y="5512170"/>
            <a:ext cx="471055"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45">
                                            <p:txEl>
                                              <p:pRg st="0" end="0"/>
                                            </p:txEl>
                                          </p:spTgt>
                                        </p:tgtEl>
                                        <p:attrNameLst>
                                          <p:attrName>style.visibility</p:attrName>
                                        </p:attrNameLst>
                                      </p:cBhvr>
                                      <p:to>
                                        <p:strVal val="visible"/>
                                      </p:to>
                                    </p:set>
                                    <p:anim calcmode="lin" valueType="num">
                                      <p:cBhvr additive="base">
                                        <p:cTn id="7" dur="500"/>
                                        <p:tgtEl>
                                          <p:spTgt spid="94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4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45">
                                            <p:txEl>
                                              <p:pRg st="1" end="1"/>
                                            </p:txEl>
                                          </p:spTgt>
                                        </p:tgtEl>
                                        <p:attrNameLst>
                                          <p:attrName>style.visibility</p:attrName>
                                        </p:attrNameLst>
                                      </p:cBhvr>
                                      <p:to>
                                        <p:strVal val="visible"/>
                                      </p:to>
                                    </p:set>
                                    <p:anim calcmode="lin" valueType="num">
                                      <p:cBhvr additive="base">
                                        <p:cTn id="11" dur="500"/>
                                        <p:tgtEl>
                                          <p:spTgt spid="94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4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45">
                                            <p:txEl>
                                              <p:pRg st="2" end="2"/>
                                            </p:txEl>
                                          </p:spTgt>
                                        </p:tgtEl>
                                        <p:attrNameLst>
                                          <p:attrName>style.visibility</p:attrName>
                                        </p:attrNameLst>
                                      </p:cBhvr>
                                      <p:to>
                                        <p:strVal val="visible"/>
                                      </p:to>
                                    </p:set>
                                    <p:anim calcmode="lin" valueType="num">
                                      <p:cBhvr additive="base">
                                        <p:cTn id="15" dur="500"/>
                                        <p:tgtEl>
                                          <p:spTgt spid="94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45">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950"/>
        <p:cNvGrpSpPr/>
        <p:nvPr/>
      </p:nvGrpSpPr>
      <p:grpSpPr>
        <a:xfrm>
          <a:off x="0" y="0"/>
          <a:ext cx="0" cy="0"/>
          <a:chOff x="0" y="0"/>
          <a:chExt cx="0" cy="0"/>
        </a:xfrm>
      </p:grpSpPr>
      <p:sp>
        <p:nvSpPr>
          <p:cNvPr id="951" name="Google Shape;951;p128"/>
          <p:cNvSpPr txBox="1">
            <a:spLocks noGrp="1"/>
          </p:cNvSpPr>
          <p:nvPr>
            <p:ph type="title"/>
          </p:nvPr>
        </p:nvSpPr>
        <p:spPr>
          <a:xfrm>
            <a:off x="0" y="663388"/>
            <a:ext cx="3392557" cy="485816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 </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a:t>
            </a:r>
            <a:endParaRPr sz="4800" b="1">
              <a:solidFill>
                <a:srgbClr val="FF9900"/>
              </a:solidFill>
            </a:endParaRPr>
          </a:p>
        </p:txBody>
      </p:sp>
      <p:sp>
        <p:nvSpPr>
          <p:cNvPr id="952" name="Google Shape;952;p128"/>
          <p:cNvSpPr txBox="1">
            <a:spLocks noGrp="1"/>
          </p:cNvSpPr>
          <p:nvPr>
            <p:ph type="body" idx="1"/>
          </p:nvPr>
        </p:nvSpPr>
        <p:spPr>
          <a:xfrm>
            <a:off x="3392558" y="81020"/>
            <a:ext cx="8799442" cy="677698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appeals to Philemon on the basis of love: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appeal contains an elegant pun based on Onesimus’ name, which means “useful” or “profitable”: “I appeal to you for my son Profitable. Formerly he was unprofitable, but now he has become profitable” (11).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also uses the repeating metaphor of “bowels”, drawn from the Greco-Roman idea that the bowels were the source of human compassion (7, 12, 20).</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Diplomatic Appeal: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is both gentlemanly and sensitive to Philemon. As an apostle, he could order him, but he appeals on the basis of compassion and love—the new relationship that is presupposed by the gospel.</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asks Philemon to accept Onesimus just as he would accept Paul himself. If anything was owed, Paul would repay it himself.</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52">
                                            <p:txEl>
                                              <p:pRg st="0" end="0"/>
                                            </p:txEl>
                                          </p:spTgt>
                                        </p:tgtEl>
                                        <p:attrNameLst>
                                          <p:attrName>style.visibility</p:attrName>
                                        </p:attrNameLst>
                                      </p:cBhvr>
                                      <p:to>
                                        <p:strVal val="visible"/>
                                      </p:to>
                                    </p:set>
                                    <p:anim calcmode="lin" valueType="num">
                                      <p:cBhvr additive="base">
                                        <p:cTn id="7" dur="500"/>
                                        <p:tgtEl>
                                          <p:spTgt spid="95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5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52">
                                            <p:txEl>
                                              <p:pRg st="1" end="1"/>
                                            </p:txEl>
                                          </p:spTgt>
                                        </p:tgtEl>
                                        <p:attrNameLst>
                                          <p:attrName>style.visibility</p:attrName>
                                        </p:attrNameLst>
                                      </p:cBhvr>
                                      <p:to>
                                        <p:strVal val="visible"/>
                                      </p:to>
                                    </p:set>
                                    <p:anim calcmode="lin" valueType="num">
                                      <p:cBhvr additive="base">
                                        <p:cTn id="11" dur="500"/>
                                        <p:tgtEl>
                                          <p:spTgt spid="95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5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52">
                                            <p:txEl>
                                              <p:pRg st="2" end="2"/>
                                            </p:txEl>
                                          </p:spTgt>
                                        </p:tgtEl>
                                        <p:attrNameLst>
                                          <p:attrName>style.visibility</p:attrName>
                                        </p:attrNameLst>
                                      </p:cBhvr>
                                      <p:to>
                                        <p:strVal val="visible"/>
                                      </p:to>
                                    </p:set>
                                    <p:anim calcmode="lin" valueType="num">
                                      <p:cBhvr additive="base">
                                        <p:cTn id="15" dur="500"/>
                                        <p:tgtEl>
                                          <p:spTgt spid="95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5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52">
                                            <p:txEl>
                                              <p:pRg st="3" end="3"/>
                                            </p:txEl>
                                          </p:spTgt>
                                        </p:tgtEl>
                                        <p:attrNameLst>
                                          <p:attrName>style.visibility</p:attrName>
                                        </p:attrNameLst>
                                      </p:cBhvr>
                                      <p:to>
                                        <p:strVal val="visible"/>
                                      </p:to>
                                    </p:set>
                                    <p:anim calcmode="lin" valueType="num">
                                      <p:cBhvr additive="base">
                                        <p:cTn id="19" dur="500"/>
                                        <p:tgtEl>
                                          <p:spTgt spid="95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52">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52">
                                            <p:txEl>
                                              <p:pRg st="4" end="4"/>
                                            </p:txEl>
                                          </p:spTgt>
                                        </p:tgtEl>
                                        <p:attrNameLst>
                                          <p:attrName>style.visibility</p:attrName>
                                        </p:attrNameLst>
                                      </p:cBhvr>
                                      <p:to>
                                        <p:strVal val="visible"/>
                                      </p:to>
                                    </p:set>
                                    <p:anim calcmode="lin" valueType="num">
                                      <p:cBhvr additive="base">
                                        <p:cTn id="23" dur="500"/>
                                        <p:tgtEl>
                                          <p:spTgt spid="952">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952">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52">
                                            <p:txEl>
                                              <p:pRg st="5" end="5"/>
                                            </p:txEl>
                                          </p:spTgt>
                                        </p:tgtEl>
                                        <p:attrNameLst>
                                          <p:attrName>style.visibility</p:attrName>
                                        </p:attrNameLst>
                                      </p:cBhvr>
                                      <p:to>
                                        <p:strVal val="visible"/>
                                      </p:to>
                                    </p:set>
                                    <p:anim calcmode="lin" valueType="num">
                                      <p:cBhvr additive="base">
                                        <p:cTn id="27" dur="500"/>
                                        <p:tgtEl>
                                          <p:spTgt spid="952">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952">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956"/>
        <p:cNvGrpSpPr/>
        <p:nvPr/>
      </p:nvGrpSpPr>
      <p:grpSpPr>
        <a:xfrm>
          <a:off x="0" y="0"/>
          <a:ext cx="0" cy="0"/>
          <a:chOff x="0" y="0"/>
          <a:chExt cx="0" cy="0"/>
        </a:xfrm>
      </p:grpSpPr>
      <p:sp>
        <p:nvSpPr>
          <p:cNvPr id="957" name="Google Shape;957;p129"/>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Ephesians</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에베소서</a:t>
            </a:r>
            <a:endParaRPr sz="4800" b="1">
              <a:solidFill>
                <a:srgbClr val="FFC000"/>
              </a:solidFill>
            </a:endParaRPr>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762000" y="602672"/>
            <a:ext cx="10647218" cy="49094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C000"/>
              </a:buClr>
              <a:buSzPts val="8000"/>
              <a:buFont typeface="Century Schoolbook"/>
              <a:buNone/>
            </a:pPr>
            <a:r>
              <a:rPr lang="en-US" sz="8000" b="1">
                <a:solidFill>
                  <a:srgbClr val="FFC000"/>
                </a:solidFill>
              </a:rPr>
              <a:t>Paul the Missionary and Martyr </a:t>
            </a:r>
            <a:br>
              <a:rPr lang="en-US" sz="8000" b="1">
                <a:solidFill>
                  <a:srgbClr val="FFC000"/>
                </a:solidFill>
              </a:rPr>
            </a:br>
            <a:r>
              <a:rPr lang="en-US" sz="8000" b="1" i="0" u="none" strike="noStrike">
                <a:solidFill>
                  <a:srgbClr val="FFC000"/>
                </a:solidFill>
                <a:latin typeface="Century Schoolbook"/>
                <a:ea typeface="Century Schoolbook"/>
                <a:cs typeface="Century Schoolbook"/>
                <a:sym typeface="Century Schoolbook"/>
              </a:rPr>
              <a:t>선교사와 순교자 바울</a:t>
            </a:r>
            <a:endParaRPr sz="8000" b="1">
              <a:solidFill>
                <a:srgbClr val="FFC000"/>
              </a:solidFill>
            </a:endParaRPr>
          </a:p>
        </p:txBody>
      </p:sp>
    </p:spTree>
  </p:cSld>
  <p:clrMapOvr>
    <a:masterClrMapping/>
  </p:clrMapOvr>
  <p:transition>
    <p:split orient="ver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3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Theme</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주제</a:t>
            </a:r>
            <a:endParaRPr sz="4800" b="1">
              <a:solidFill>
                <a:srgbClr val="FFC000"/>
              </a:solidFill>
            </a:endParaRPr>
          </a:p>
        </p:txBody>
      </p:sp>
      <p:sp>
        <p:nvSpPr>
          <p:cNvPr id="963" name="Google Shape;963;p130"/>
          <p:cNvSpPr txBox="1">
            <a:spLocks noGrp="1"/>
          </p:cNvSpPr>
          <p:nvPr>
            <p:ph type="body" idx="1"/>
          </p:nvPr>
        </p:nvSpPr>
        <p:spPr>
          <a:xfrm>
            <a:off x="5181600" y="462386"/>
            <a:ext cx="6400800" cy="628893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More than any other of Paul’s letters, Ephesians addresses the nature and character of the Christian church.</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The church was planned by God before the creation of the universe, established through the death and resurrection of Christ, and is being brought to unity and maturity through the ongoing work of the Spirit.</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This church is God’s temple (2:21), a counterpart to the Ephesian Temple of Artemis.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Unlike some of his letters, this one does not combat a heresy; rather, it displays the church as combatting the powers of evil in the world while serving as the showpiece of God’s wisdom to the whole universe (3:10-11).</a:t>
            </a:r>
            <a:endParaRPr/>
          </a:p>
        </p:txBody>
      </p:sp>
      <p:sp>
        <p:nvSpPr>
          <p:cNvPr id="964" name="Google Shape;964;p130"/>
          <p:cNvSpPr txBox="1">
            <a:spLocks noGrp="1"/>
          </p:cNvSpPr>
          <p:nvPr>
            <p:ph type="sldNum" idx="12"/>
          </p:nvPr>
        </p:nvSpPr>
        <p:spPr>
          <a:xfrm>
            <a:off x="11719560" y="5512170"/>
            <a:ext cx="47243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63">
                                            <p:txEl>
                                              <p:pRg st="0" end="0"/>
                                            </p:txEl>
                                          </p:spTgt>
                                        </p:tgtEl>
                                        <p:attrNameLst>
                                          <p:attrName>style.visibility</p:attrName>
                                        </p:attrNameLst>
                                      </p:cBhvr>
                                      <p:to>
                                        <p:strVal val="visible"/>
                                      </p:to>
                                    </p:set>
                                    <p:anim calcmode="lin" valueType="num">
                                      <p:cBhvr additive="base">
                                        <p:cTn id="7" dur="500"/>
                                        <p:tgtEl>
                                          <p:spTgt spid="96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6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63">
                                            <p:txEl>
                                              <p:pRg st="1" end="1"/>
                                            </p:txEl>
                                          </p:spTgt>
                                        </p:tgtEl>
                                        <p:attrNameLst>
                                          <p:attrName>style.visibility</p:attrName>
                                        </p:attrNameLst>
                                      </p:cBhvr>
                                      <p:to>
                                        <p:strVal val="visible"/>
                                      </p:to>
                                    </p:set>
                                    <p:anim calcmode="lin" valueType="num">
                                      <p:cBhvr additive="base">
                                        <p:cTn id="11" dur="500"/>
                                        <p:tgtEl>
                                          <p:spTgt spid="96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6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63">
                                            <p:txEl>
                                              <p:pRg st="2" end="2"/>
                                            </p:txEl>
                                          </p:spTgt>
                                        </p:tgtEl>
                                        <p:attrNameLst>
                                          <p:attrName>style.visibility</p:attrName>
                                        </p:attrNameLst>
                                      </p:cBhvr>
                                      <p:to>
                                        <p:strVal val="visible"/>
                                      </p:to>
                                    </p:set>
                                    <p:anim calcmode="lin" valueType="num">
                                      <p:cBhvr additive="base">
                                        <p:cTn id="15" dur="500"/>
                                        <p:tgtEl>
                                          <p:spTgt spid="96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6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63">
                                            <p:txEl>
                                              <p:pRg st="3" end="3"/>
                                            </p:txEl>
                                          </p:spTgt>
                                        </p:tgtEl>
                                        <p:attrNameLst>
                                          <p:attrName>style.visibility</p:attrName>
                                        </p:attrNameLst>
                                      </p:cBhvr>
                                      <p:to>
                                        <p:strVal val="visible"/>
                                      </p:to>
                                    </p:set>
                                    <p:anim calcmode="lin" valueType="num">
                                      <p:cBhvr additive="base">
                                        <p:cTn id="19" dur="500"/>
                                        <p:tgtEl>
                                          <p:spTgt spid="96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63">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31"/>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Audience</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청중</a:t>
            </a:r>
            <a:endParaRPr sz="4800" b="1">
              <a:solidFill>
                <a:srgbClr val="FFC000"/>
              </a:solidFill>
            </a:endParaRPr>
          </a:p>
        </p:txBody>
      </p:sp>
      <p:sp>
        <p:nvSpPr>
          <p:cNvPr id="970" name="Google Shape;970;p131"/>
          <p:cNvSpPr txBox="1">
            <a:spLocks noGrp="1"/>
          </p:cNvSpPr>
          <p:nvPr>
            <p:ph type="body" idx="1"/>
          </p:nvPr>
        </p:nvSpPr>
        <p:spPr>
          <a:xfrm>
            <a:off x="5181600" y="422518"/>
            <a:ext cx="6507480" cy="6145922"/>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Ephesians is less personal than Paul’s other letters. Indeed, other than Paul himself, the only other name in the letter is Tychicus (6:21), the same courier as for the Colossian letter (cf. Col. 4:7-9).</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One possible reason for this generality may be that the letter was intended for multiple recipients, possibly all of them in Asia and probably only one of them the Ephesians.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This speculation derives from the fact that in some of the earliest manuscripts, the words “in Ephesus” are missing from the introduction (1:1).</a:t>
            </a:r>
            <a:endParaRPr/>
          </a:p>
        </p:txBody>
      </p:sp>
      <p:sp>
        <p:nvSpPr>
          <p:cNvPr id="971" name="Google Shape;971;p131"/>
          <p:cNvSpPr txBox="1">
            <a:spLocks noGrp="1"/>
          </p:cNvSpPr>
          <p:nvPr>
            <p:ph type="sldNum" idx="12"/>
          </p:nvPr>
        </p:nvSpPr>
        <p:spPr>
          <a:xfrm>
            <a:off x="11689080" y="5512170"/>
            <a:ext cx="50291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70">
                                            <p:txEl>
                                              <p:pRg st="0" end="0"/>
                                            </p:txEl>
                                          </p:spTgt>
                                        </p:tgtEl>
                                        <p:attrNameLst>
                                          <p:attrName>style.visibility</p:attrName>
                                        </p:attrNameLst>
                                      </p:cBhvr>
                                      <p:to>
                                        <p:strVal val="visible"/>
                                      </p:to>
                                    </p:set>
                                    <p:anim calcmode="lin" valueType="num">
                                      <p:cBhvr additive="base">
                                        <p:cTn id="7" dur="500"/>
                                        <p:tgtEl>
                                          <p:spTgt spid="97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7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70">
                                            <p:txEl>
                                              <p:pRg st="1" end="1"/>
                                            </p:txEl>
                                          </p:spTgt>
                                        </p:tgtEl>
                                        <p:attrNameLst>
                                          <p:attrName>style.visibility</p:attrName>
                                        </p:attrNameLst>
                                      </p:cBhvr>
                                      <p:to>
                                        <p:strVal val="visible"/>
                                      </p:to>
                                    </p:set>
                                    <p:anim calcmode="lin" valueType="num">
                                      <p:cBhvr additive="base">
                                        <p:cTn id="11" dur="500"/>
                                        <p:tgtEl>
                                          <p:spTgt spid="97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7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70">
                                            <p:txEl>
                                              <p:pRg st="2" end="2"/>
                                            </p:txEl>
                                          </p:spTgt>
                                        </p:tgtEl>
                                        <p:attrNameLst>
                                          <p:attrName>style.visibility</p:attrName>
                                        </p:attrNameLst>
                                      </p:cBhvr>
                                      <p:to>
                                        <p:strVal val="visible"/>
                                      </p:to>
                                    </p:set>
                                    <p:anim calcmode="lin" valueType="num">
                                      <p:cBhvr additive="base">
                                        <p:cTn id="15" dur="500"/>
                                        <p:tgtEl>
                                          <p:spTgt spid="97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70">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975"/>
        <p:cNvGrpSpPr/>
        <p:nvPr/>
      </p:nvGrpSpPr>
      <p:grpSpPr>
        <a:xfrm>
          <a:off x="0" y="0"/>
          <a:ext cx="0" cy="0"/>
          <a:chOff x="0" y="0"/>
          <a:chExt cx="0" cy="0"/>
        </a:xfrm>
      </p:grpSpPr>
      <p:sp>
        <p:nvSpPr>
          <p:cNvPr id="976" name="Google Shape;976;p132"/>
          <p:cNvSpPr txBox="1">
            <a:spLocks noGrp="1"/>
          </p:cNvSpPr>
          <p:nvPr>
            <p:ph type="title"/>
          </p:nvPr>
        </p:nvSpPr>
        <p:spPr>
          <a:xfrm>
            <a:off x="365759" y="748145"/>
            <a:ext cx="6887096" cy="476402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Ephesians 1:1</a:t>
            </a:r>
            <a:br>
              <a:rPr lang="en-US" sz="4800" b="1">
                <a:solidFill>
                  <a:srgbClr val="FFC000"/>
                </a:solidFill>
              </a:rPr>
            </a:br>
            <a:r>
              <a:rPr lang="en-US" sz="2800" b="1" i="0">
                <a:solidFill>
                  <a:srgbClr val="FFFF66"/>
                </a:solidFill>
                <a:latin typeface="Arial"/>
                <a:ea typeface="Arial"/>
                <a:cs typeface="Arial"/>
                <a:sym typeface="Arial"/>
              </a:rPr>
              <a:t>p</a:t>
            </a:r>
            <a:r>
              <a:rPr lang="en-US" sz="2800" b="1" i="0">
                <a:solidFill>
                  <a:srgbClr val="FFFF66"/>
                </a:solidFill>
              </a:rPr>
              <a:t>46</a:t>
            </a:r>
            <a:br>
              <a:rPr lang="en-US" sz="2800" b="1">
                <a:solidFill>
                  <a:srgbClr val="FFFF66"/>
                </a:solidFill>
              </a:rPr>
            </a:br>
            <a:r>
              <a:rPr lang="en-US" sz="2800" b="1">
                <a:solidFill>
                  <a:srgbClr val="FFFF66"/>
                </a:solidFill>
              </a:rPr>
              <a:t>Chester Beatty Papyri</a:t>
            </a:r>
            <a:br>
              <a:rPr lang="en-US" sz="2800" b="1">
                <a:solidFill>
                  <a:srgbClr val="FFFF66"/>
                </a:solidFill>
              </a:rPr>
            </a:br>
            <a:r>
              <a:rPr lang="en-US" sz="2800" b="1">
                <a:solidFill>
                  <a:srgbClr val="FFFF66"/>
                </a:solidFill>
              </a:rPr>
              <a:t>ca. AD 200</a:t>
            </a:r>
            <a:br>
              <a:rPr lang="en-US" sz="2800" b="1">
                <a:solidFill>
                  <a:srgbClr val="FFFF66"/>
                </a:solidFill>
              </a:rPr>
            </a:br>
            <a:r>
              <a:rPr lang="en-US" sz="2800" b="1">
                <a:solidFill>
                  <a:srgbClr val="FFFF66"/>
                </a:solidFill>
              </a:rPr>
              <a:t>earliest copy of the Ephesian letter</a:t>
            </a:r>
            <a:br>
              <a:rPr lang="en-US" sz="2800" b="1">
                <a:solidFill>
                  <a:srgbClr val="FFFF66"/>
                </a:solidFill>
              </a:rPr>
            </a:br>
            <a:r>
              <a:rPr lang="en-US" sz="1800" b="1">
                <a:solidFill>
                  <a:srgbClr val="FFFF66"/>
                </a:solidFill>
              </a:rPr>
              <a:t>(University of Michigan, Hatcher Library)</a:t>
            </a:r>
            <a:endParaRPr/>
          </a:p>
        </p:txBody>
      </p:sp>
      <p:sp>
        <p:nvSpPr>
          <p:cNvPr id="977" name="Google Shape;977;p132"/>
          <p:cNvSpPr txBox="1">
            <a:spLocks noGrp="1"/>
          </p:cNvSpPr>
          <p:nvPr>
            <p:ph type="sldNum" idx="12"/>
          </p:nvPr>
        </p:nvSpPr>
        <p:spPr>
          <a:xfrm>
            <a:off x="11658600" y="5512170"/>
            <a:ext cx="53339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132</a:t>
            </a:fld>
            <a:endParaRPr/>
          </a:p>
        </p:txBody>
      </p:sp>
      <p:pic>
        <p:nvPicPr>
          <p:cNvPr id="978" name="Google Shape;978;p132" descr="p46 Ephesians 6:20-24 (page 1)">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74280" y="0"/>
            <a:ext cx="4084320" cy="6858000"/>
          </a:xfrm>
          <a:prstGeom prst="rect">
            <a:avLst/>
          </a:prstGeom>
          <a:noFill/>
          <a:ln>
            <a:noFill/>
          </a:ln>
        </p:spPr>
      </p:pic>
      <p:pic>
        <p:nvPicPr>
          <p:cNvPr id="979" name="Google Shape;979;p132" descr="p46 Ephesians 6:20-24 (page 1)">
            <a:hlinkClick r:id="rId3"/>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7036" y="3476525"/>
            <a:ext cx="10286999" cy="2065055"/>
          </a:xfrm>
          <a:prstGeom prst="rect">
            <a:avLst/>
          </a:prstGeom>
          <a:noFill/>
          <a:ln w="9525" cap="flat" cmpd="sng">
            <a:solidFill>
              <a:schemeClr val="dk1"/>
            </a:solidFill>
            <a:prstDash val="solid"/>
            <a:round/>
            <a:headEnd type="none" w="sm" len="sm"/>
            <a:tailEnd type="none" w="sm" len="sm"/>
          </a:ln>
        </p:spPr>
      </p:pic>
      <p:sp>
        <p:nvSpPr>
          <p:cNvPr id="980" name="Google Shape;980;p132"/>
          <p:cNvSpPr txBox="1"/>
          <p:nvPr/>
        </p:nvSpPr>
        <p:spPr>
          <a:xfrm>
            <a:off x="259080" y="5715000"/>
            <a:ext cx="73152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a:solidFill>
                  <a:schemeClr val="lt1"/>
                </a:solidFill>
                <a:latin typeface="Corbel"/>
                <a:ea typeface="Corbel"/>
                <a:cs typeface="Corbel"/>
                <a:sym typeface="Corbel"/>
              </a:rPr>
              <a:t>“Paul, an apostle of Christ Jesus through [the] will of God to the holy ones who are also faithful in Christ…” (1:1)</a:t>
            </a:r>
            <a:endParaRPr/>
          </a:p>
        </p:txBody>
      </p:sp>
      <p:sp>
        <p:nvSpPr>
          <p:cNvPr id="981" name="Google Shape;981;p132"/>
          <p:cNvSpPr/>
          <p:nvPr/>
        </p:nvSpPr>
        <p:spPr>
          <a:xfrm>
            <a:off x="7985760" y="1051560"/>
            <a:ext cx="3002280" cy="44196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79"/>
                                        </p:tgtEl>
                                        <p:attrNameLst>
                                          <p:attrName>style.visibility</p:attrName>
                                        </p:attrNameLst>
                                      </p:cBhvr>
                                      <p:to>
                                        <p:strVal val="visible"/>
                                      </p:to>
                                    </p:set>
                                    <p:anim calcmode="lin" valueType="num">
                                      <p:cBhvr additive="base">
                                        <p:cTn id="7" dur="500"/>
                                        <p:tgtEl>
                                          <p:spTgt spid="979"/>
                                        </p:tgtEl>
                                        <p:attrNameLst>
                                          <p:attrName>ppt_w</p:attrName>
                                        </p:attrNameLst>
                                      </p:cBhvr>
                                      <p:tavLst>
                                        <p:tav tm="0">
                                          <p:val>
                                            <p:strVal val="0"/>
                                          </p:val>
                                        </p:tav>
                                        <p:tav tm="100000">
                                          <p:val>
                                            <p:strVal val="#ppt_w"/>
                                          </p:val>
                                        </p:tav>
                                      </p:tavLst>
                                    </p:anim>
                                    <p:anim calcmode="lin" valueType="num">
                                      <p:cBhvr additive="base">
                                        <p:cTn id="8" dur="500"/>
                                        <p:tgtEl>
                                          <p:spTgt spid="97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80">
                                            <p:txEl>
                                              <p:pRg st="0" end="0"/>
                                            </p:txEl>
                                          </p:spTgt>
                                        </p:tgtEl>
                                        <p:attrNameLst>
                                          <p:attrName>style.visibility</p:attrName>
                                        </p:attrNameLst>
                                      </p:cBhvr>
                                      <p:to>
                                        <p:strVal val="visible"/>
                                      </p:to>
                                    </p:set>
                                    <p:anim calcmode="lin" valueType="num">
                                      <p:cBhvr additive="base">
                                        <p:cTn id="11" dur="500"/>
                                        <p:tgtEl>
                                          <p:spTgt spid="980">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980">
                                            <p:txEl>
                                              <p:pRg st="0" end="0"/>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81"/>
                                        </p:tgtEl>
                                        <p:attrNameLst>
                                          <p:attrName>style.visibility</p:attrName>
                                        </p:attrNameLst>
                                      </p:cBhvr>
                                      <p:to>
                                        <p:strVal val="visible"/>
                                      </p:to>
                                    </p:set>
                                    <p:anim calcmode="lin" valueType="num">
                                      <p:cBhvr additive="base">
                                        <p:cTn id="15" dur="500"/>
                                        <p:tgtEl>
                                          <p:spTgt spid="981"/>
                                        </p:tgtEl>
                                        <p:attrNameLst>
                                          <p:attrName>ppt_w</p:attrName>
                                        </p:attrNameLst>
                                      </p:cBhvr>
                                      <p:tavLst>
                                        <p:tav tm="0">
                                          <p:val>
                                            <p:strVal val="0"/>
                                          </p:val>
                                        </p:tav>
                                        <p:tav tm="100000">
                                          <p:val>
                                            <p:strVal val="#ppt_w"/>
                                          </p:val>
                                        </p:tav>
                                      </p:tavLst>
                                    </p:anim>
                                    <p:anim calcmode="lin" valueType="num">
                                      <p:cBhvr additive="base">
                                        <p:cTn id="16" dur="500"/>
                                        <p:tgtEl>
                                          <p:spTgt spid="9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985"/>
        <p:cNvGrpSpPr/>
        <p:nvPr/>
      </p:nvGrpSpPr>
      <p:grpSpPr>
        <a:xfrm>
          <a:off x="0" y="0"/>
          <a:ext cx="0" cy="0"/>
          <a:chOff x="0" y="0"/>
          <a:chExt cx="0" cy="0"/>
        </a:xfrm>
      </p:grpSpPr>
      <p:sp>
        <p:nvSpPr>
          <p:cNvPr id="986" name="Google Shape;986;p13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133</a:t>
            </a:fld>
            <a:endParaRPr/>
          </a:p>
        </p:txBody>
      </p:sp>
      <p:pic>
        <p:nvPicPr>
          <p:cNvPr id="987" name="Google Shape;987;p1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0" y="0"/>
            <a:ext cx="9144000" cy="6858000"/>
          </a:xfrm>
          <a:prstGeom prst="rect">
            <a:avLst/>
          </a:prstGeom>
          <a:noFill/>
          <a:ln>
            <a:noFill/>
          </a:ln>
        </p:spPr>
      </p:pic>
      <p:sp>
        <p:nvSpPr>
          <p:cNvPr id="988" name="Google Shape;988;p133"/>
          <p:cNvSpPr txBox="1"/>
          <p:nvPr/>
        </p:nvSpPr>
        <p:spPr>
          <a:xfrm>
            <a:off x="32085" y="243512"/>
            <a:ext cx="2855495" cy="63709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a:solidFill>
                  <a:srgbClr val="FFFF99"/>
                </a:solidFill>
                <a:latin typeface="Corbel"/>
                <a:ea typeface="Corbel"/>
                <a:cs typeface="Corbel"/>
                <a:sym typeface="Corbel"/>
              </a:rPr>
              <a:t>Though only sculptural fragments and foundation stones remain, the Temple of Artemis was named by Antipas of Sidon as one of the seven wonders of the ancient world.</a:t>
            </a:r>
            <a:endParaRPr/>
          </a:p>
          <a:p>
            <a:pPr marL="0" marR="0" lvl="0" indent="0" algn="r" rtl="0">
              <a:spcBef>
                <a:spcPts val="0"/>
              </a:spcBef>
              <a:spcAft>
                <a:spcPts val="0"/>
              </a:spcAft>
              <a:buNone/>
            </a:pPr>
            <a:r>
              <a:rPr lang="en-US" sz="2400">
                <a:solidFill>
                  <a:srgbClr val="FFFF99"/>
                </a:solidFill>
                <a:latin typeface="Corbel"/>
                <a:ea typeface="Corbel"/>
                <a:cs typeface="Corbel"/>
                <a:sym typeface="Corbel"/>
              </a:rPr>
              <a:t>Though destroyed in the late Roman Period, it’s ruins were rediscovered by scholars from the British Museum in 1869.</a:t>
            </a:r>
            <a:endParaRPr/>
          </a:p>
        </p:txBody>
      </p:sp>
      <p:sp>
        <p:nvSpPr>
          <p:cNvPr id="989" name="Google Shape;989;p133"/>
          <p:cNvSpPr txBox="1"/>
          <p:nvPr/>
        </p:nvSpPr>
        <p:spPr>
          <a:xfrm>
            <a:off x="3288632" y="5839326"/>
            <a:ext cx="38340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chemeClr val="lt1"/>
                </a:solidFill>
                <a:latin typeface="Corbel"/>
                <a:ea typeface="Corbel"/>
                <a:cs typeface="Corbel"/>
                <a:sym typeface="Corbel"/>
              </a:rPr>
              <a:t>Model of the Temple of Artemis</a:t>
            </a:r>
            <a:endParaRPr/>
          </a:p>
        </p:txBody>
      </p:sp>
    </p:spTree>
  </p:cSld>
  <p:clrMapOvr>
    <a:masterClrMapping/>
  </p:clrMapOvr>
  <p:transition>
    <p:split orient="vert"/>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993"/>
        <p:cNvGrpSpPr/>
        <p:nvPr/>
      </p:nvGrpSpPr>
      <p:grpSpPr>
        <a:xfrm>
          <a:off x="0" y="0"/>
          <a:ext cx="0" cy="0"/>
          <a:chOff x="0" y="0"/>
          <a:chExt cx="0" cy="0"/>
        </a:xfrm>
      </p:grpSpPr>
      <p:sp>
        <p:nvSpPr>
          <p:cNvPr id="994" name="Google Shape;994;p134"/>
          <p:cNvSpPr txBox="1">
            <a:spLocks noGrp="1"/>
          </p:cNvSpPr>
          <p:nvPr>
            <p:ph type="title"/>
          </p:nvPr>
        </p:nvSpPr>
        <p:spPr>
          <a:xfrm>
            <a:off x="0" y="681318"/>
            <a:ext cx="3370729" cy="484023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 </a:t>
            </a:r>
            <a:endParaRPr/>
          </a:p>
        </p:txBody>
      </p:sp>
      <p:sp>
        <p:nvSpPr>
          <p:cNvPr id="995" name="Google Shape;995;p134"/>
          <p:cNvSpPr txBox="1">
            <a:spLocks noGrp="1"/>
          </p:cNvSpPr>
          <p:nvPr>
            <p:ph type="body" idx="1"/>
          </p:nvPr>
        </p:nvSpPr>
        <p:spPr>
          <a:xfrm>
            <a:off x="3648894" y="0"/>
            <a:ext cx="8519160" cy="687324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The church is the climax of God’s eternal purpose (1):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Before the creation of the universe, the Father planned to have a body of people adopted as his children.</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provided redemption and forgiveness through his Son, working everything out according to his sovereign will.</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Through the Holy Spirit, he guaranteed the final outcome of this blessing.</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Ephesians themselves were examples of this mystical “body”, over whom is Christ the “head”.</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Grace and unity are the enduring qualities of God’s redemptive work (2):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Believers are saved by grace through faith.</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Unity between Jews and Gentiles in a single body through the cross has resulted in a holy temple where God lives by his Spirit.</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95">
                                            <p:txEl>
                                              <p:pRg st="0" end="0"/>
                                            </p:txEl>
                                          </p:spTgt>
                                        </p:tgtEl>
                                        <p:attrNameLst>
                                          <p:attrName>style.visibility</p:attrName>
                                        </p:attrNameLst>
                                      </p:cBhvr>
                                      <p:to>
                                        <p:strVal val="visible"/>
                                      </p:to>
                                    </p:set>
                                    <p:anim calcmode="lin" valueType="num">
                                      <p:cBhvr additive="base">
                                        <p:cTn id="7" dur="500"/>
                                        <p:tgtEl>
                                          <p:spTgt spid="99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9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95">
                                            <p:txEl>
                                              <p:pRg st="1" end="1"/>
                                            </p:txEl>
                                          </p:spTgt>
                                        </p:tgtEl>
                                        <p:attrNameLst>
                                          <p:attrName>style.visibility</p:attrName>
                                        </p:attrNameLst>
                                      </p:cBhvr>
                                      <p:to>
                                        <p:strVal val="visible"/>
                                      </p:to>
                                    </p:set>
                                    <p:anim calcmode="lin" valueType="num">
                                      <p:cBhvr additive="base">
                                        <p:cTn id="11" dur="500"/>
                                        <p:tgtEl>
                                          <p:spTgt spid="99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99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95">
                                            <p:txEl>
                                              <p:pRg st="2" end="2"/>
                                            </p:txEl>
                                          </p:spTgt>
                                        </p:tgtEl>
                                        <p:attrNameLst>
                                          <p:attrName>style.visibility</p:attrName>
                                        </p:attrNameLst>
                                      </p:cBhvr>
                                      <p:to>
                                        <p:strVal val="visible"/>
                                      </p:to>
                                    </p:set>
                                    <p:anim calcmode="lin" valueType="num">
                                      <p:cBhvr additive="base">
                                        <p:cTn id="15" dur="500"/>
                                        <p:tgtEl>
                                          <p:spTgt spid="99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99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95">
                                            <p:txEl>
                                              <p:pRg st="3" end="3"/>
                                            </p:txEl>
                                          </p:spTgt>
                                        </p:tgtEl>
                                        <p:attrNameLst>
                                          <p:attrName>style.visibility</p:attrName>
                                        </p:attrNameLst>
                                      </p:cBhvr>
                                      <p:to>
                                        <p:strVal val="visible"/>
                                      </p:to>
                                    </p:set>
                                    <p:anim calcmode="lin" valueType="num">
                                      <p:cBhvr additive="base">
                                        <p:cTn id="19" dur="500"/>
                                        <p:tgtEl>
                                          <p:spTgt spid="99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99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95">
                                            <p:txEl>
                                              <p:pRg st="4" end="4"/>
                                            </p:txEl>
                                          </p:spTgt>
                                        </p:tgtEl>
                                        <p:attrNameLst>
                                          <p:attrName>style.visibility</p:attrName>
                                        </p:attrNameLst>
                                      </p:cBhvr>
                                      <p:to>
                                        <p:strVal val="visible"/>
                                      </p:to>
                                    </p:set>
                                    <p:anim calcmode="lin" valueType="num">
                                      <p:cBhvr additive="base">
                                        <p:cTn id="23" dur="500"/>
                                        <p:tgtEl>
                                          <p:spTgt spid="99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99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95">
                                            <p:txEl>
                                              <p:pRg st="5" end="5"/>
                                            </p:txEl>
                                          </p:spTgt>
                                        </p:tgtEl>
                                        <p:attrNameLst>
                                          <p:attrName>style.visibility</p:attrName>
                                        </p:attrNameLst>
                                      </p:cBhvr>
                                      <p:to>
                                        <p:strVal val="visible"/>
                                      </p:to>
                                    </p:set>
                                    <p:anim calcmode="lin" valueType="num">
                                      <p:cBhvr additive="base">
                                        <p:cTn id="27" dur="500"/>
                                        <p:tgtEl>
                                          <p:spTgt spid="99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995">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995">
                                            <p:txEl>
                                              <p:pRg st="6" end="6"/>
                                            </p:txEl>
                                          </p:spTgt>
                                        </p:tgtEl>
                                        <p:attrNameLst>
                                          <p:attrName>style.visibility</p:attrName>
                                        </p:attrNameLst>
                                      </p:cBhvr>
                                      <p:to>
                                        <p:strVal val="visible"/>
                                      </p:to>
                                    </p:set>
                                    <p:anim calcmode="lin" valueType="num">
                                      <p:cBhvr additive="base">
                                        <p:cTn id="31" dur="500"/>
                                        <p:tgtEl>
                                          <p:spTgt spid="995">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995">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995">
                                            <p:txEl>
                                              <p:pRg st="7" end="7"/>
                                            </p:txEl>
                                          </p:spTgt>
                                        </p:tgtEl>
                                        <p:attrNameLst>
                                          <p:attrName>style.visibility</p:attrName>
                                        </p:attrNameLst>
                                      </p:cBhvr>
                                      <p:to>
                                        <p:strVal val="visible"/>
                                      </p:to>
                                    </p:set>
                                    <p:anim calcmode="lin" valueType="num">
                                      <p:cBhvr additive="base">
                                        <p:cTn id="35" dur="500"/>
                                        <p:tgtEl>
                                          <p:spTgt spid="995">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995">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999"/>
        <p:cNvGrpSpPr/>
        <p:nvPr/>
      </p:nvGrpSpPr>
      <p:grpSpPr>
        <a:xfrm>
          <a:off x="0" y="0"/>
          <a:ext cx="0" cy="0"/>
          <a:chOff x="0" y="0"/>
          <a:chExt cx="0" cy="0"/>
        </a:xfrm>
      </p:grpSpPr>
      <p:sp>
        <p:nvSpPr>
          <p:cNvPr id="1000" name="Google Shape;1000;p135"/>
          <p:cNvSpPr txBox="1">
            <a:spLocks noGrp="1"/>
          </p:cNvSpPr>
          <p:nvPr>
            <p:ph type="body" idx="1"/>
          </p:nvPr>
        </p:nvSpPr>
        <p:spPr>
          <a:xfrm>
            <a:off x="3449782" y="182880"/>
            <a:ext cx="8452658" cy="667512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was himself a servant of this gospel (3):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This eternal purpose of God—the “mystery”—was kept hidden for long ages, but now God has made it known.</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It was Paul’s privilege and burden to be the bearer of this good news to Gentiles.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His continual prayer was that the Ephesians would be able to fully grasp Christ’s immeasurable love.</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practical implications of this universal gospel aimed toward unity and spiritual maturity (4:1—5:20):</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Since God has now united both Jew and Gentile, Christians must live in unity with each other, using the gifts God has given for the spiritual growth of the body.</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As God’s children, they must be characterized by moral behavior.</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00">
                                            <p:txEl>
                                              <p:pRg st="0" end="0"/>
                                            </p:txEl>
                                          </p:spTgt>
                                        </p:tgtEl>
                                        <p:attrNameLst>
                                          <p:attrName>style.visibility</p:attrName>
                                        </p:attrNameLst>
                                      </p:cBhvr>
                                      <p:to>
                                        <p:strVal val="visible"/>
                                      </p:to>
                                    </p:set>
                                    <p:anim calcmode="lin" valueType="num">
                                      <p:cBhvr additive="base">
                                        <p:cTn id="7" dur="500"/>
                                        <p:tgtEl>
                                          <p:spTgt spid="100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0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00">
                                            <p:txEl>
                                              <p:pRg st="1" end="1"/>
                                            </p:txEl>
                                          </p:spTgt>
                                        </p:tgtEl>
                                        <p:attrNameLst>
                                          <p:attrName>style.visibility</p:attrName>
                                        </p:attrNameLst>
                                      </p:cBhvr>
                                      <p:to>
                                        <p:strVal val="visible"/>
                                      </p:to>
                                    </p:set>
                                    <p:anim calcmode="lin" valueType="num">
                                      <p:cBhvr additive="base">
                                        <p:cTn id="11" dur="500"/>
                                        <p:tgtEl>
                                          <p:spTgt spid="100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0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00">
                                            <p:txEl>
                                              <p:pRg st="2" end="2"/>
                                            </p:txEl>
                                          </p:spTgt>
                                        </p:tgtEl>
                                        <p:attrNameLst>
                                          <p:attrName>style.visibility</p:attrName>
                                        </p:attrNameLst>
                                      </p:cBhvr>
                                      <p:to>
                                        <p:strVal val="visible"/>
                                      </p:to>
                                    </p:set>
                                    <p:anim calcmode="lin" valueType="num">
                                      <p:cBhvr additive="base">
                                        <p:cTn id="15" dur="500"/>
                                        <p:tgtEl>
                                          <p:spTgt spid="100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0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00">
                                            <p:txEl>
                                              <p:pRg st="3" end="3"/>
                                            </p:txEl>
                                          </p:spTgt>
                                        </p:tgtEl>
                                        <p:attrNameLst>
                                          <p:attrName>style.visibility</p:attrName>
                                        </p:attrNameLst>
                                      </p:cBhvr>
                                      <p:to>
                                        <p:strVal val="visible"/>
                                      </p:to>
                                    </p:set>
                                    <p:anim calcmode="lin" valueType="num">
                                      <p:cBhvr additive="base">
                                        <p:cTn id="19" dur="500"/>
                                        <p:tgtEl>
                                          <p:spTgt spid="100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00">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00">
                                            <p:txEl>
                                              <p:pRg st="4" end="4"/>
                                            </p:txEl>
                                          </p:spTgt>
                                        </p:tgtEl>
                                        <p:attrNameLst>
                                          <p:attrName>style.visibility</p:attrName>
                                        </p:attrNameLst>
                                      </p:cBhvr>
                                      <p:to>
                                        <p:strVal val="visible"/>
                                      </p:to>
                                    </p:set>
                                    <p:anim calcmode="lin" valueType="num">
                                      <p:cBhvr additive="base">
                                        <p:cTn id="23" dur="500"/>
                                        <p:tgtEl>
                                          <p:spTgt spid="1000">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00">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00">
                                            <p:txEl>
                                              <p:pRg st="5" end="5"/>
                                            </p:txEl>
                                          </p:spTgt>
                                        </p:tgtEl>
                                        <p:attrNameLst>
                                          <p:attrName>style.visibility</p:attrName>
                                        </p:attrNameLst>
                                      </p:cBhvr>
                                      <p:to>
                                        <p:strVal val="visible"/>
                                      </p:to>
                                    </p:set>
                                    <p:anim calcmode="lin" valueType="num">
                                      <p:cBhvr additive="base">
                                        <p:cTn id="27" dur="500"/>
                                        <p:tgtEl>
                                          <p:spTgt spid="1000">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00">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00">
                                            <p:txEl>
                                              <p:pRg st="6" end="6"/>
                                            </p:txEl>
                                          </p:spTgt>
                                        </p:tgtEl>
                                        <p:attrNameLst>
                                          <p:attrName>style.visibility</p:attrName>
                                        </p:attrNameLst>
                                      </p:cBhvr>
                                      <p:to>
                                        <p:strVal val="visible"/>
                                      </p:to>
                                    </p:set>
                                    <p:anim calcmode="lin" valueType="num">
                                      <p:cBhvr additive="base">
                                        <p:cTn id="31" dur="500"/>
                                        <p:tgtEl>
                                          <p:spTgt spid="1000">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00">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04"/>
        <p:cNvGrpSpPr/>
        <p:nvPr/>
      </p:nvGrpSpPr>
      <p:grpSpPr>
        <a:xfrm>
          <a:off x="0" y="0"/>
          <a:ext cx="0" cy="0"/>
          <a:chOff x="0" y="0"/>
          <a:chExt cx="0" cy="0"/>
        </a:xfrm>
      </p:grpSpPr>
      <p:sp>
        <p:nvSpPr>
          <p:cNvPr id="1005" name="Google Shape;1005;p136"/>
          <p:cNvSpPr txBox="1">
            <a:spLocks noGrp="1"/>
          </p:cNvSpPr>
          <p:nvPr>
            <p:ph type="body" idx="1"/>
          </p:nvPr>
        </p:nvSpPr>
        <p:spPr>
          <a:xfrm>
            <a:off x="3449782" y="76200"/>
            <a:ext cx="8589818" cy="678180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Family life must be follow the lead of Christ as the “husband” of the church, his “bride” (5:21—6:9).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This meant sacrifice and submission between husbands and wives.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It also meant respectful obedience on the part of children.</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It meant that Christians who were slaves and Christians who were masters must see themselves as serving Christ, not the expectations of the surrounding culture. </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church faces an intractable and threatening world (6:10-24):</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Still, though the church engages in warfare, its warfare is not conducted with physical violence, but rather, spiritual weaponry.</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Prayers for Paul as Christ’s ambassador were in order, and peace, love and grace were the enduring virtues of God’s new society, the church.</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05">
                                            <p:txEl>
                                              <p:pRg st="0" end="0"/>
                                            </p:txEl>
                                          </p:spTgt>
                                        </p:tgtEl>
                                        <p:attrNameLst>
                                          <p:attrName>style.visibility</p:attrName>
                                        </p:attrNameLst>
                                      </p:cBhvr>
                                      <p:to>
                                        <p:strVal val="visible"/>
                                      </p:to>
                                    </p:set>
                                    <p:anim calcmode="lin" valueType="num">
                                      <p:cBhvr additive="base">
                                        <p:cTn id="7" dur="500"/>
                                        <p:tgtEl>
                                          <p:spTgt spid="100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0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05">
                                            <p:txEl>
                                              <p:pRg st="1" end="1"/>
                                            </p:txEl>
                                          </p:spTgt>
                                        </p:tgtEl>
                                        <p:attrNameLst>
                                          <p:attrName>style.visibility</p:attrName>
                                        </p:attrNameLst>
                                      </p:cBhvr>
                                      <p:to>
                                        <p:strVal val="visible"/>
                                      </p:to>
                                    </p:set>
                                    <p:anim calcmode="lin" valueType="num">
                                      <p:cBhvr additive="base">
                                        <p:cTn id="11" dur="500"/>
                                        <p:tgtEl>
                                          <p:spTgt spid="100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0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05">
                                            <p:txEl>
                                              <p:pRg st="2" end="2"/>
                                            </p:txEl>
                                          </p:spTgt>
                                        </p:tgtEl>
                                        <p:attrNameLst>
                                          <p:attrName>style.visibility</p:attrName>
                                        </p:attrNameLst>
                                      </p:cBhvr>
                                      <p:to>
                                        <p:strVal val="visible"/>
                                      </p:to>
                                    </p:set>
                                    <p:anim calcmode="lin" valueType="num">
                                      <p:cBhvr additive="base">
                                        <p:cTn id="15" dur="500"/>
                                        <p:tgtEl>
                                          <p:spTgt spid="100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0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05">
                                            <p:txEl>
                                              <p:pRg st="3" end="3"/>
                                            </p:txEl>
                                          </p:spTgt>
                                        </p:tgtEl>
                                        <p:attrNameLst>
                                          <p:attrName>style.visibility</p:attrName>
                                        </p:attrNameLst>
                                      </p:cBhvr>
                                      <p:to>
                                        <p:strVal val="visible"/>
                                      </p:to>
                                    </p:set>
                                    <p:anim calcmode="lin" valueType="num">
                                      <p:cBhvr additive="base">
                                        <p:cTn id="19" dur="500"/>
                                        <p:tgtEl>
                                          <p:spTgt spid="100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0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05">
                                            <p:txEl>
                                              <p:pRg st="4" end="4"/>
                                            </p:txEl>
                                          </p:spTgt>
                                        </p:tgtEl>
                                        <p:attrNameLst>
                                          <p:attrName>style.visibility</p:attrName>
                                        </p:attrNameLst>
                                      </p:cBhvr>
                                      <p:to>
                                        <p:strVal val="visible"/>
                                      </p:to>
                                    </p:set>
                                    <p:anim calcmode="lin" valueType="num">
                                      <p:cBhvr additive="base">
                                        <p:cTn id="23" dur="500"/>
                                        <p:tgtEl>
                                          <p:spTgt spid="100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0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05">
                                            <p:txEl>
                                              <p:pRg st="5" end="5"/>
                                            </p:txEl>
                                          </p:spTgt>
                                        </p:tgtEl>
                                        <p:attrNameLst>
                                          <p:attrName>style.visibility</p:attrName>
                                        </p:attrNameLst>
                                      </p:cBhvr>
                                      <p:to>
                                        <p:strVal val="visible"/>
                                      </p:to>
                                    </p:set>
                                    <p:anim calcmode="lin" valueType="num">
                                      <p:cBhvr additive="base">
                                        <p:cTn id="27" dur="500"/>
                                        <p:tgtEl>
                                          <p:spTgt spid="100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05">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05">
                                            <p:txEl>
                                              <p:pRg st="6" end="6"/>
                                            </p:txEl>
                                          </p:spTgt>
                                        </p:tgtEl>
                                        <p:attrNameLst>
                                          <p:attrName>style.visibility</p:attrName>
                                        </p:attrNameLst>
                                      </p:cBhvr>
                                      <p:to>
                                        <p:strVal val="visible"/>
                                      </p:to>
                                    </p:set>
                                    <p:anim calcmode="lin" valueType="num">
                                      <p:cBhvr additive="base">
                                        <p:cTn id="31" dur="500"/>
                                        <p:tgtEl>
                                          <p:spTgt spid="1005">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05">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009"/>
        <p:cNvGrpSpPr/>
        <p:nvPr/>
      </p:nvGrpSpPr>
      <p:grpSpPr>
        <a:xfrm>
          <a:off x="0" y="0"/>
          <a:ext cx="0" cy="0"/>
          <a:chOff x="0" y="0"/>
          <a:chExt cx="0" cy="0"/>
        </a:xfrm>
      </p:grpSpPr>
      <p:sp>
        <p:nvSpPr>
          <p:cNvPr id="1010" name="Google Shape;1010;p137"/>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Philippians</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빌립보서</a:t>
            </a:r>
            <a:endParaRPr sz="4800" b="1">
              <a:solidFill>
                <a:srgbClr val="FFC000"/>
              </a:solidFill>
            </a:endParaRPr>
          </a:p>
        </p:txBody>
      </p:sp>
    </p:spTree>
  </p:cSld>
  <p:clrMapOvr>
    <a:masterClrMapping/>
  </p:clrMapOvr>
  <p:transition>
    <p:split orient="vert"/>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014"/>
        <p:cNvGrpSpPr/>
        <p:nvPr/>
      </p:nvGrpSpPr>
      <p:grpSpPr>
        <a:xfrm>
          <a:off x="0" y="0"/>
          <a:ext cx="0" cy="0"/>
          <a:chOff x="0" y="0"/>
          <a:chExt cx="0" cy="0"/>
        </a:xfrm>
      </p:grpSpPr>
      <p:pic>
        <p:nvPicPr>
          <p:cNvPr id="1015" name="Google Shape;1015;p138" descr="NTA126"/>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524000" y="0"/>
            <a:ext cx="9144000" cy="6032500"/>
          </a:xfrm>
          <a:prstGeom prst="rect">
            <a:avLst/>
          </a:prstGeom>
          <a:noFill/>
          <a:ln>
            <a:noFill/>
          </a:ln>
        </p:spPr>
      </p:pic>
      <p:sp>
        <p:nvSpPr>
          <p:cNvPr id="1016" name="Google Shape;1016;p138"/>
          <p:cNvSpPr txBox="1"/>
          <p:nvPr/>
        </p:nvSpPr>
        <p:spPr>
          <a:xfrm>
            <a:off x="1981200" y="6032500"/>
            <a:ext cx="8305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99"/>
                </a:solidFill>
                <a:latin typeface="Arial Narrow"/>
                <a:ea typeface="Arial Narrow"/>
                <a:cs typeface="Arial Narrow"/>
                <a:sym typeface="Arial Narrow"/>
              </a:rPr>
              <a:t>Archaeological remains of ancient Philippi.</a:t>
            </a:r>
            <a:endParaRPr sz="2400">
              <a:solidFill>
                <a:srgbClr val="FFFF99"/>
              </a:solidFill>
              <a:latin typeface="Arial Narrow"/>
              <a:ea typeface="Arial Narrow"/>
              <a:cs typeface="Arial Narrow"/>
              <a:sym typeface="Arial Narrow"/>
            </a:endParaRPr>
          </a:p>
          <a:p>
            <a:pPr marL="0" marR="0" lvl="0" indent="0" algn="ctr" rtl="0">
              <a:spcBef>
                <a:spcPts val="0"/>
              </a:spcBef>
              <a:spcAft>
                <a:spcPts val="0"/>
              </a:spcAft>
              <a:buNone/>
            </a:pPr>
            <a:r>
              <a:rPr lang="en-US" sz="2400">
                <a:solidFill>
                  <a:srgbClr val="FFFF99"/>
                </a:solidFill>
                <a:latin typeface="Arial Narrow"/>
                <a:ea typeface="Arial Narrow"/>
                <a:cs typeface="Arial Narrow"/>
                <a:sym typeface="Arial Narrow"/>
              </a:rPr>
              <a:t>고대 빌립보의 고고학 유적.</a:t>
            </a:r>
            <a:endParaRPr sz="2400">
              <a:solidFill>
                <a:srgbClr val="FFFF99"/>
              </a:solidFill>
              <a:latin typeface="Arial Narrow"/>
              <a:ea typeface="Arial Narrow"/>
              <a:cs typeface="Arial Narrow"/>
              <a:sym typeface="Arial Narrow"/>
            </a:endParaRPr>
          </a:p>
        </p:txBody>
      </p:sp>
      <p:sp>
        <p:nvSpPr>
          <p:cNvPr id="1017" name="Google Shape;1017;p138"/>
          <p:cNvSpPr txBox="1">
            <a:spLocks noGrp="1"/>
          </p:cNvSpPr>
          <p:nvPr>
            <p:ph type="sldNum" idx="12"/>
          </p:nvPr>
        </p:nvSpPr>
        <p:spPr>
          <a:xfrm>
            <a:off x="11704320" y="5608320"/>
            <a:ext cx="487679" cy="36439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138</a:t>
            </a:fld>
            <a:endParaRPr/>
          </a:p>
        </p:txBody>
      </p:sp>
    </p:spTree>
  </p:cSld>
  <p:clrMapOvr>
    <a:masterClrMapping/>
  </p:clrMapOvr>
  <p:transition>
    <p:split orient="vert"/>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39"/>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Occasion of the Letter</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쓰여진 시기</a:t>
            </a:r>
            <a:endParaRPr sz="4800" b="1">
              <a:solidFill>
                <a:srgbClr val="FFC000"/>
              </a:solidFill>
            </a:endParaRPr>
          </a:p>
        </p:txBody>
      </p:sp>
      <p:sp>
        <p:nvSpPr>
          <p:cNvPr id="1023" name="Google Shape;1023;p139"/>
          <p:cNvSpPr txBox="1">
            <a:spLocks noGrp="1"/>
          </p:cNvSpPr>
          <p:nvPr>
            <p:ph type="body" idx="1"/>
          </p:nvPr>
        </p:nvSpPr>
        <p:spPr>
          <a:xfrm>
            <a:off x="5151120" y="569066"/>
            <a:ext cx="6278878" cy="5968894"/>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latin typeface="Calibri"/>
                <a:ea typeface="Calibri"/>
                <a:cs typeface="Calibri"/>
                <a:sym typeface="Calibri"/>
              </a:rPr>
              <a:t>The Philippians had sent a monetary gift to Paul by Epaphroditus, one of their members (2:25-30).</a:t>
            </a:r>
            <a:endParaRPr/>
          </a:p>
          <a:p>
            <a:pPr marL="283464" lvl="0" indent="-283464" algn="l" rtl="0">
              <a:lnSpc>
                <a:spcPct val="90000"/>
              </a:lnSpc>
              <a:spcBef>
                <a:spcPts val="900"/>
              </a:spcBef>
              <a:spcAft>
                <a:spcPts val="0"/>
              </a:spcAft>
              <a:buClr>
                <a:srgbClr val="262626"/>
              </a:buClr>
              <a:buSzPts val="2400"/>
              <a:buChar char="•"/>
            </a:pPr>
            <a:r>
              <a:rPr lang="en-US" sz="2400" i="1">
                <a:latin typeface="Calibri"/>
                <a:ea typeface="Calibri"/>
                <a:cs typeface="Calibri"/>
                <a:sym typeface="Calibri"/>
              </a:rPr>
              <a:t>This brother had become seriously ill, an illness that nearly resulted in his death. Paul was sending him back to Philippi as the courier of the letter.</a:t>
            </a:r>
            <a:endParaRPr/>
          </a:p>
          <a:p>
            <a:pPr marL="283464" lvl="0" indent="-283464" algn="l" rtl="0">
              <a:lnSpc>
                <a:spcPct val="90000"/>
              </a:lnSpc>
              <a:spcBef>
                <a:spcPts val="900"/>
              </a:spcBef>
              <a:spcAft>
                <a:spcPts val="0"/>
              </a:spcAft>
              <a:buClr>
                <a:srgbClr val="262626"/>
              </a:buClr>
              <a:buSzPts val="2400"/>
              <a:buChar char="•"/>
            </a:pPr>
            <a:r>
              <a:rPr lang="en-US" sz="2400" i="1">
                <a:latin typeface="Calibri"/>
                <a:ea typeface="Calibri"/>
                <a:cs typeface="Calibri"/>
                <a:sym typeface="Calibri"/>
              </a:rPr>
              <a:t>Shortly, Paul also intended to send Timothy to minister to the congregation (2:19-23), and soon he hoped to come himself (2:24).</a:t>
            </a:r>
            <a:endParaRPr/>
          </a:p>
          <a:p>
            <a:pPr marL="283464" lvl="0" indent="-283464" algn="l" rtl="0">
              <a:lnSpc>
                <a:spcPct val="90000"/>
              </a:lnSpc>
              <a:spcBef>
                <a:spcPts val="900"/>
              </a:spcBef>
              <a:spcAft>
                <a:spcPts val="0"/>
              </a:spcAft>
              <a:buClr>
                <a:srgbClr val="262626"/>
              </a:buClr>
              <a:buSzPts val="2400"/>
              <a:buChar char="•"/>
            </a:pPr>
            <a:r>
              <a:rPr lang="en-US" sz="2400" i="1">
                <a:latin typeface="Calibri"/>
                <a:ea typeface="Calibri"/>
                <a:cs typeface="Calibri"/>
                <a:sym typeface="Calibri"/>
              </a:rPr>
              <a:t>In the meantime, he was concerned about outside opposition (1:27-30) as well as the influence of Judaizers who might distort the gospel (3:2).</a:t>
            </a:r>
            <a:endParaRPr/>
          </a:p>
          <a:p>
            <a:pPr marL="283464" lvl="0" indent="-283464" algn="l" rtl="0">
              <a:lnSpc>
                <a:spcPct val="90000"/>
              </a:lnSpc>
              <a:spcBef>
                <a:spcPts val="900"/>
              </a:spcBef>
              <a:spcAft>
                <a:spcPts val="0"/>
              </a:spcAft>
              <a:buClr>
                <a:srgbClr val="262626"/>
              </a:buClr>
              <a:buSzPts val="2400"/>
              <a:buChar char="•"/>
            </a:pPr>
            <a:r>
              <a:rPr lang="en-US" sz="2400" i="1">
                <a:latin typeface="Calibri"/>
                <a:ea typeface="Calibri"/>
                <a:cs typeface="Calibri"/>
                <a:sym typeface="Calibri"/>
              </a:rPr>
              <a:t>He also was concerned about perfectionists (3:15), materialists (3:18-19) and a dispute between two church members (4:2).</a:t>
            </a:r>
            <a:endParaRPr/>
          </a:p>
        </p:txBody>
      </p:sp>
      <p:sp>
        <p:nvSpPr>
          <p:cNvPr id="1024" name="Google Shape;1024;p139"/>
          <p:cNvSpPr txBox="1">
            <a:spLocks noGrp="1"/>
          </p:cNvSpPr>
          <p:nvPr>
            <p:ph type="sldNum" idx="12"/>
          </p:nvPr>
        </p:nvSpPr>
        <p:spPr>
          <a:xfrm>
            <a:off x="11704320" y="5512170"/>
            <a:ext cx="48767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23">
                                            <p:txEl>
                                              <p:pRg st="0" end="0"/>
                                            </p:txEl>
                                          </p:spTgt>
                                        </p:tgtEl>
                                        <p:attrNameLst>
                                          <p:attrName>style.visibility</p:attrName>
                                        </p:attrNameLst>
                                      </p:cBhvr>
                                      <p:to>
                                        <p:strVal val="visible"/>
                                      </p:to>
                                    </p:set>
                                    <p:anim calcmode="lin" valueType="num">
                                      <p:cBhvr additive="base">
                                        <p:cTn id="7" dur="500"/>
                                        <p:tgtEl>
                                          <p:spTgt spid="102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2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23">
                                            <p:txEl>
                                              <p:pRg st="1" end="1"/>
                                            </p:txEl>
                                          </p:spTgt>
                                        </p:tgtEl>
                                        <p:attrNameLst>
                                          <p:attrName>style.visibility</p:attrName>
                                        </p:attrNameLst>
                                      </p:cBhvr>
                                      <p:to>
                                        <p:strVal val="visible"/>
                                      </p:to>
                                    </p:set>
                                    <p:anim calcmode="lin" valueType="num">
                                      <p:cBhvr additive="base">
                                        <p:cTn id="11" dur="500"/>
                                        <p:tgtEl>
                                          <p:spTgt spid="102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2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23">
                                            <p:txEl>
                                              <p:pRg st="2" end="2"/>
                                            </p:txEl>
                                          </p:spTgt>
                                        </p:tgtEl>
                                        <p:attrNameLst>
                                          <p:attrName>style.visibility</p:attrName>
                                        </p:attrNameLst>
                                      </p:cBhvr>
                                      <p:to>
                                        <p:strVal val="visible"/>
                                      </p:to>
                                    </p:set>
                                    <p:anim calcmode="lin" valueType="num">
                                      <p:cBhvr additive="base">
                                        <p:cTn id="15" dur="500"/>
                                        <p:tgtEl>
                                          <p:spTgt spid="102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2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23">
                                            <p:txEl>
                                              <p:pRg st="3" end="3"/>
                                            </p:txEl>
                                          </p:spTgt>
                                        </p:tgtEl>
                                        <p:attrNameLst>
                                          <p:attrName>style.visibility</p:attrName>
                                        </p:attrNameLst>
                                      </p:cBhvr>
                                      <p:to>
                                        <p:strVal val="visible"/>
                                      </p:to>
                                    </p:set>
                                    <p:anim calcmode="lin" valueType="num">
                                      <p:cBhvr additive="base">
                                        <p:cTn id="19" dur="500"/>
                                        <p:tgtEl>
                                          <p:spTgt spid="102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23">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23">
                                            <p:txEl>
                                              <p:pRg st="4" end="4"/>
                                            </p:txEl>
                                          </p:spTgt>
                                        </p:tgtEl>
                                        <p:attrNameLst>
                                          <p:attrName>style.visibility</p:attrName>
                                        </p:attrNameLst>
                                      </p:cBhvr>
                                      <p:to>
                                        <p:strVal val="visible"/>
                                      </p:to>
                                    </p:set>
                                    <p:anim calcmode="lin" valueType="num">
                                      <p:cBhvr additive="base">
                                        <p:cTn id="23" dur="500"/>
                                        <p:tgtEl>
                                          <p:spTgt spid="1023">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23">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213"/>
        <p:cNvGrpSpPr/>
        <p:nvPr/>
      </p:nvGrpSpPr>
      <p:grpSpPr>
        <a:xfrm>
          <a:off x="0" y="0"/>
          <a:ext cx="0" cy="0"/>
          <a:chOff x="0" y="0"/>
          <a:chExt cx="0" cy="0"/>
        </a:xfrm>
      </p:grpSpPr>
      <p:sp>
        <p:nvSpPr>
          <p:cNvPr id="214" name="Google Shape;214;p14"/>
          <p:cNvSpPr txBox="1">
            <a:spLocks noGrp="1"/>
          </p:cNvSpPr>
          <p:nvPr>
            <p:ph type="title"/>
          </p:nvPr>
        </p:nvSpPr>
        <p:spPr>
          <a:xfrm>
            <a:off x="762000" y="559678"/>
            <a:ext cx="3833906" cy="4952492"/>
          </a:xfrm>
          <a:prstGeom prst="rect">
            <a:avLst/>
          </a:prstGeom>
          <a:solidFill>
            <a:srgbClr val="321C24"/>
          </a:solid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 The First Missions Tour</a:t>
            </a:r>
            <a:br>
              <a:rPr lang="en-US" b="1">
                <a:solidFill>
                  <a:srgbClr val="FFC000"/>
                </a:solidFill>
              </a:rPr>
            </a:br>
            <a:r>
              <a:rPr lang="en-US" b="1">
                <a:solidFill>
                  <a:srgbClr val="FFC000"/>
                </a:solidFill>
              </a:rPr>
              <a:t>첫번째 선교여행</a:t>
            </a:r>
            <a:endParaRPr b="1">
              <a:solidFill>
                <a:srgbClr val="FFC000"/>
              </a:solidFill>
            </a:endParaRPr>
          </a:p>
        </p:txBody>
      </p:sp>
    </p:spTree>
  </p:cSld>
  <p:clrMapOvr>
    <a:masterClrMapping/>
  </p:clrMapOvr>
  <p:transition>
    <p:split orient="ver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4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4800"/>
              <a:buFont typeface="Century Schoolbook"/>
              <a:buNone/>
            </a:pPr>
            <a:r>
              <a:rPr lang="en-US" sz="4800" b="1">
                <a:solidFill>
                  <a:srgbClr val="FFC000"/>
                </a:solidFill>
              </a:rPr>
              <a:t>Personal Character of the Letter</a:t>
            </a:r>
            <a:endParaRPr sz="4800" b="1">
              <a:solidFill>
                <a:srgbClr val="FFC000"/>
              </a:solidFill>
            </a:endParaRPr>
          </a:p>
          <a:p>
            <a:pPr marL="0" lvl="0" indent="0" algn="r" rtl="0">
              <a:spcBef>
                <a:spcPts val="0"/>
              </a:spcBef>
              <a:spcAft>
                <a:spcPts val="0"/>
              </a:spcAft>
              <a:buClr>
                <a:srgbClr val="FFC000"/>
              </a:buClr>
              <a:buSzPts val="4800"/>
              <a:buFont typeface="Century Schoolbook"/>
              <a:buNone/>
            </a:pPr>
            <a:endParaRPr sz="2000" b="1">
              <a:solidFill>
                <a:srgbClr val="FFC000"/>
              </a:solidFill>
            </a:endParaRPr>
          </a:p>
          <a:p>
            <a:pPr marL="0" lvl="0" indent="0" algn="r" rtl="0">
              <a:spcBef>
                <a:spcPts val="0"/>
              </a:spcBef>
              <a:spcAft>
                <a:spcPts val="0"/>
              </a:spcAft>
              <a:buClr>
                <a:srgbClr val="FFC000"/>
              </a:buClr>
              <a:buSzPts val="4800"/>
              <a:buFont typeface="Century Schoolbook"/>
              <a:buNone/>
            </a:pPr>
            <a:r>
              <a:rPr lang="en-US" sz="4800" b="1">
                <a:solidFill>
                  <a:srgbClr val="FFC000"/>
                </a:solidFill>
              </a:rPr>
              <a:t>편지의 </a:t>
            </a:r>
            <a:br>
              <a:rPr lang="en-US" sz="4800" b="1">
                <a:solidFill>
                  <a:srgbClr val="FFC000"/>
                </a:solidFill>
              </a:rPr>
            </a:br>
            <a:r>
              <a:rPr lang="en-US" sz="4800" b="1">
                <a:solidFill>
                  <a:srgbClr val="FFC000"/>
                </a:solidFill>
              </a:rPr>
              <a:t>개인 특성</a:t>
            </a:r>
            <a:endParaRPr sz="4800" b="1">
              <a:solidFill>
                <a:srgbClr val="FFC000"/>
              </a:solidFill>
            </a:endParaRPr>
          </a:p>
        </p:txBody>
      </p:sp>
      <p:sp>
        <p:nvSpPr>
          <p:cNvPr id="1030" name="Google Shape;1030;p140"/>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rgbClr val="FF0000"/>
              </a:buClr>
              <a:buSzPct val="100000"/>
              <a:buFont typeface="Noto Sans Symbols"/>
              <a:buNone/>
            </a:pPr>
            <a:r>
              <a:rPr lang="en-US" sz="3000" b="1">
                <a:solidFill>
                  <a:srgbClr val="FF0000"/>
                </a:solidFill>
                <a:latin typeface="Calibri"/>
                <a:ea typeface="Calibri"/>
                <a:cs typeface="Calibri"/>
                <a:sym typeface="Calibri"/>
              </a:rPr>
              <a:t>Paul’s uses extensive “friendship language” in this letter.</a:t>
            </a:r>
            <a:endParaRPr/>
          </a:p>
          <a:p>
            <a:pPr marL="283464" lvl="0" indent="-283464" algn="l" rtl="0">
              <a:lnSpc>
                <a:spcPct val="112000"/>
              </a:lnSpc>
              <a:spcBef>
                <a:spcPts val="900"/>
              </a:spcBef>
              <a:spcAft>
                <a:spcPts val="0"/>
              </a:spcAft>
              <a:buClr>
                <a:srgbClr val="262626"/>
              </a:buClr>
              <a:buSzPct val="100000"/>
              <a:buChar char="•"/>
            </a:pPr>
            <a:r>
              <a:rPr lang="en-US" sz="2600" i="1">
                <a:latin typeface="Calibri"/>
                <a:ea typeface="Calibri"/>
                <a:cs typeface="Calibri"/>
                <a:sym typeface="Calibri"/>
              </a:rPr>
              <a:t>The idea of </a:t>
            </a:r>
            <a:r>
              <a:rPr lang="en-US" sz="2600">
                <a:latin typeface="Arial"/>
                <a:ea typeface="Arial"/>
                <a:cs typeface="Arial"/>
                <a:sym typeface="Arial"/>
              </a:rPr>
              <a:t>koinwni&lt;a</a:t>
            </a:r>
            <a:r>
              <a:rPr lang="en-US" sz="2600" i="1">
                <a:latin typeface="Arial"/>
                <a:ea typeface="Arial"/>
                <a:cs typeface="Arial"/>
                <a:sym typeface="Arial"/>
              </a:rPr>
              <a:t> </a:t>
            </a:r>
            <a:r>
              <a:rPr lang="en-US" sz="2600" i="1">
                <a:latin typeface="Calibri"/>
                <a:ea typeface="Calibri"/>
                <a:cs typeface="Calibri"/>
                <a:sym typeface="Calibri"/>
              </a:rPr>
              <a:t>(= fellowship) is prominent (1:5; 2:1; 3:10; 4:15).</a:t>
            </a:r>
            <a:endParaRPr/>
          </a:p>
          <a:p>
            <a:pPr marL="283464" lvl="0" indent="-283464" algn="l" rtl="0">
              <a:lnSpc>
                <a:spcPct val="112000"/>
              </a:lnSpc>
              <a:spcBef>
                <a:spcPts val="900"/>
              </a:spcBef>
              <a:spcAft>
                <a:spcPts val="0"/>
              </a:spcAft>
              <a:buClr>
                <a:srgbClr val="262626"/>
              </a:buClr>
              <a:buSzPct val="100000"/>
              <a:buChar char="•"/>
            </a:pPr>
            <a:r>
              <a:rPr lang="en-US" sz="2600" i="1">
                <a:latin typeface="Calibri"/>
                <a:ea typeface="Calibri"/>
                <a:cs typeface="Calibri"/>
                <a:sym typeface="Calibri"/>
              </a:rPr>
              <a:t>Paul attaches the prefix </a:t>
            </a:r>
            <a:r>
              <a:rPr lang="en-US" sz="2600">
                <a:latin typeface="Arial"/>
                <a:ea typeface="Arial"/>
                <a:cs typeface="Arial"/>
                <a:sym typeface="Arial"/>
              </a:rPr>
              <a:t>sun-</a:t>
            </a:r>
            <a:r>
              <a:rPr lang="en-US" sz="2600" i="1">
                <a:latin typeface="Calibri"/>
                <a:ea typeface="Calibri"/>
                <a:cs typeface="Calibri"/>
                <a:sym typeface="Calibri"/>
              </a:rPr>
              <a:t> (= together with) to many words (1:7, 27; 2:2, 17, 18, 25; 3:10, 17, 21; 4:3, 14) which, although not always apparent in the English versions, is quite apparent in the Greek text.</a:t>
            </a:r>
            <a:endParaRPr/>
          </a:p>
          <a:p>
            <a:pPr marL="283464" lvl="0" indent="-283464" algn="l" rtl="0">
              <a:lnSpc>
                <a:spcPct val="112000"/>
              </a:lnSpc>
              <a:spcBef>
                <a:spcPts val="900"/>
              </a:spcBef>
              <a:spcAft>
                <a:spcPts val="0"/>
              </a:spcAft>
              <a:buClr>
                <a:srgbClr val="262626"/>
              </a:buClr>
              <a:buSzPct val="100000"/>
              <a:buChar char="•"/>
            </a:pPr>
            <a:r>
              <a:rPr lang="en-US" sz="2600" i="1">
                <a:latin typeface="Calibri"/>
                <a:ea typeface="Calibri"/>
                <a:cs typeface="Calibri"/>
                <a:sym typeface="Calibri"/>
              </a:rPr>
              <a:t>He uses a variety of tender phrases (1:7, 8; 2:18; 4:1, 14).</a:t>
            </a:r>
            <a:endParaRPr/>
          </a:p>
          <a:p>
            <a:pPr marL="283464" lvl="0" indent="-283464" algn="l" rtl="0">
              <a:lnSpc>
                <a:spcPct val="112000"/>
              </a:lnSpc>
              <a:spcBef>
                <a:spcPts val="900"/>
              </a:spcBef>
              <a:spcAft>
                <a:spcPts val="0"/>
              </a:spcAft>
              <a:buClr>
                <a:srgbClr val="262626"/>
              </a:buClr>
              <a:buSzPct val="100000"/>
              <a:buChar char="•"/>
            </a:pPr>
            <a:r>
              <a:rPr lang="en-US" sz="2600" i="1">
                <a:latin typeface="Calibri"/>
                <a:ea typeface="Calibri"/>
                <a:cs typeface="Calibri"/>
                <a:sym typeface="Calibri"/>
              </a:rPr>
              <a:t>He uses the first person “I” some 52 times in the Greek text, far more than is typical in his other letters.</a:t>
            </a:r>
            <a:endParaRPr/>
          </a:p>
        </p:txBody>
      </p:sp>
      <p:sp>
        <p:nvSpPr>
          <p:cNvPr id="1031" name="Google Shape;1031;p140"/>
          <p:cNvSpPr txBox="1">
            <a:spLocks noGrp="1"/>
          </p:cNvSpPr>
          <p:nvPr>
            <p:ph type="sldNum" idx="12"/>
          </p:nvPr>
        </p:nvSpPr>
        <p:spPr>
          <a:xfrm>
            <a:off x="11429998" y="5673436"/>
            <a:ext cx="762001" cy="29928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 calcmode="lin" valueType="num">
                                      <p:cBhvr additive="base">
                                        <p:cTn id="7" dur="500"/>
                                        <p:tgtEl>
                                          <p:spTgt spid="103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3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30">
                                            <p:txEl>
                                              <p:pRg st="1" end="1"/>
                                            </p:txEl>
                                          </p:spTgt>
                                        </p:tgtEl>
                                        <p:attrNameLst>
                                          <p:attrName>style.visibility</p:attrName>
                                        </p:attrNameLst>
                                      </p:cBhvr>
                                      <p:to>
                                        <p:strVal val="visible"/>
                                      </p:to>
                                    </p:set>
                                    <p:anim calcmode="lin" valueType="num">
                                      <p:cBhvr additive="base">
                                        <p:cTn id="11" dur="500"/>
                                        <p:tgtEl>
                                          <p:spTgt spid="103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3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30">
                                            <p:txEl>
                                              <p:pRg st="2" end="2"/>
                                            </p:txEl>
                                          </p:spTgt>
                                        </p:tgtEl>
                                        <p:attrNameLst>
                                          <p:attrName>style.visibility</p:attrName>
                                        </p:attrNameLst>
                                      </p:cBhvr>
                                      <p:to>
                                        <p:strVal val="visible"/>
                                      </p:to>
                                    </p:set>
                                    <p:anim calcmode="lin" valueType="num">
                                      <p:cBhvr additive="base">
                                        <p:cTn id="15" dur="500"/>
                                        <p:tgtEl>
                                          <p:spTgt spid="103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3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30">
                                            <p:txEl>
                                              <p:pRg st="3" end="3"/>
                                            </p:txEl>
                                          </p:spTgt>
                                        </p:tgtEl>
                                        <p:attrNameLst>
                                          <p:attrName>style.visibility</p:attrName>
                                        </p:attrNameLst>
                                      </p:cBhvr>
                                      <p:to>
                                        <p:strVal val="visible"/>
                                      </p:to>
                                    </p:set>
                                    <p:anim calcmode="lin" valueType="num">
                                      <p:cBhvr additive="base">
                                        <p:cTn id="19" dur="500"/>
                                        <p:tgtEl>
                                          <p:spTgt spid="103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30">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30">
                                            <p:txEl>
                                              <p:pRg st="4" end="4"/>
                                            </p:txEl>
                                          </p:spTgt>
                                        </p:tgtEl>
                                        <p:attrNameLst>
                                          <p:attrName>style.visibility</p:attrName>
                                        </p:attrNameLst>
                                      </p:cBhvr>
                                      <p:to>
                                        <p:strVal val="visible"/>
                                      </p:to>
                                    </p:set>
                                    <p:anim calcmode="lin" valueType="num">
                                      <p:cBhvr additive="base">
                                        <p:cTn id="23" dur="500"/>
                                        <p:tgtEl>
                                          <p:spTgt spid="1030">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30">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35"/>
        <p:cNvGrpSpPr/>
        <p:nvPr/>
      </p:nvGrpSpPr>
      <p:grpSpPr>
        <a:xfrm>
          <a:off x="0" y="0"/>
          <a:ext cx="0" cy="0"/>
          <a:chOff x="0" y="0"/>
          <a:chExt cx="0" cy="0"/>
        </a:xfrm>
      </p:grpSpPr>
      <p:sp>
        <p:nvSpPr>
          <p:cNvPr id="1036" name="Google Shape;1036;p141"/>
          <p:cNvSpPr txBox="1">
            <a:spLocks noGrp="1"/>
          </p:cNvSpPr>
          <p:nvPr>
            <p:ph type="title"/>
          </p:nvPr>
        </p:nvSpPr>
        <p:spPr>
          <a:xfrm>
            <a:off x="145470" y="699247"/>
            <a:ext cx="3390209" cy="482231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a:t>
            </a:r>
            <a:endParaRPr sz="4800" b="1">
              <a:solidFill>
                <a:srgbClr val="FF9900"/>
              </a:solidFill>
            </a:endParaRPr>
          </a:p>
        </p:txBody>
      </p:sp>
      <p:sp>
        <p:nvSpPr>
          <p:cNvPr id="1037" name="Google Shape;1037;p141"/>
          <p:cNvSpPr txBox="1">
            <a:spLocks noGrp="1"/>
          </p:cNvSpPr>
          <p:nvPr>
            <p:ph type="body" idx="1"/>
          </p:nvPr>
        </p:nvSpPr>
        <p:spPr>
          <a:xfrm>
            <a:off x="3649983" y="213360"/>
            <a:ext cx="8534400" cy="64008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From his prison cell, Paul expresses joy because of the Philippians’ loyalty (1:1-11): </a:t>
            </a:r>
            <a:endParaRPr sz="2400" i="1">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He frankly admits the real possibility that his imprisonment might end in execution (1:12-30):</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seems torn between his desire to be with Christ after death and the importance of continuing his ministry.</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Whatever might happen to him personally, he urges the Philippians to stand firm in Christian solidarity against any opposition.</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He urges imitating Christ’s humility (2:1-18):</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ultimate Christian ethic is to think of others, not oneself.</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Christ’s humility in the incarnation is the model to follow.</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Lives of godliness shine like stars against a black world.</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37">
                                            <p:txEl>
                                              <p:pRg st="0" end="0"/>
                                            </p:txEl>
                                          </p:spTgt>
                                        </p:tgtEl>
                                        <p:attrNameLst>
                                          <p:attrName>style.visibility</p:attrName>
                                        </p:attrNameLst>
                                      </p:cBhvr>
                                      <p:to>
                                        <p:strVal val="visible"/>
                                      </p:to>
                                    </p:set>
                                    <p:anim calcmode="lin" valueType="num">
                                      <p:cBhvr additive="base">
                                        <p:cTn id="7" dur="500"/>
                                        <p:tgtEl>
                                          <p:spTgt spid="103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3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37">
                                            <p:txEl>
                                              <p:pRg st="1" end="1"/>
                                            </p:txEl>
                                          </p:spTgt>
                                        </p:tgtEl>
                                        <p:attrNameLst>
                                          <p:attrName>style.visibility</p:attrName>
                                        </p:attrNameLst>
                                      </p:cBhvr>
                                      <p:to>
                                        <p:strVal val="visible"/>
                                      </p:to>
                                    </p:set>
                                    <p:anim calcmode="lin" valueType="num">
                                      <p:cBhvr additive="base">
                                        <p:cTn id="11" dur="500"/>
                                        <p:tgtEl>
                                          <p:spTgt spid="103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3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37">
                                            <p:txEl>
                                              <p:pRg st="2" end="2"/>
                                            </p:txEl>
                                          </p:spTgt>
                                        </p:tgtEl>
                                        <p:attrNameLst>
                                          <p:attrName>style.visibility</p:attrName>
                                        </p:attrNameLst>
                                      </p:cBhvr>
                                      <p:to>
                                        <p:strVal val="visible"/>
                                      </p:to>
                                    </p:set>
                                    <p:anim calcmode="lin" valueType="num">
                                      <p:cBhvr additive="base">
                                        <p:cTn id="15" dur="500"/>
                                        <p:tgtEl>
                                          <p:spTgt spid="103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3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37">
                                            <p:txEl>
                                              <p:pRg st="3" end="3"/>
                                            </p:txEl>
                                          </p:spTgt>
                                        </p:tgtEl>
                                        <p:attrNameLst>
                                          <p:attrName>style.visibility</p:attrName>
                                        </p:attrNameLst>
                                      </p:cBhvr>
                                      <p:to>
                                        <p:strVal val="visible"/>
                                      </p:to>
                                    </p:set>
                                    <p:anim calcmode="lin" valueType="num">
                                      <p:cBhvr additive="base">
                                        <p:cTn id="19" dur="500"/>
                                        <p:tgtEl>
                                          <p:spTgt spid="103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3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37">
                                            <p:txEl>
                                              <p:pRg st="4" end="4"/>
                                            </p:txEl>
                                          </p:spTgt>
                                        </p:tgtEl>
                                        <p:attrNameLst>
                                          <p:attrName>style.visibility</p:attrName>
                                        </p:attrNameLst>
                                      </p:cBhvr>
                                      <p:to>
                                        <p:strVal val="visible"/>
                                      </p:to>
                                    </p:set>
                                    <p:anim calcmode="lin" valueType="num">
                                      <p:cBhvr additive="base">
                                        <p:cTn id="23" dur="500"/>
                                        <p:tgtEl>
                                          <p:spTgt spid="103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37">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37">
                                            <p:txEl>
                                              <p:pRg st="5" end="5"/>
                                            </p:txEl>
                                          </p:spTgt>
                                        </p:tgtEl>
                                        <p:attrNameLst>
                                          <p:attrName>style.visibility</p:attrName>
                                        </p:attrNameLst>
                                      </p:cBhvr>
                                      <p:to>
                                        <p:strVal val="visible"/>
                                      </p:to>
                                    </p:set>
                                    <p:anim calcmode="lin" valueType="num">
                                      <p:cBhvr additive="base">
                                        <p:cTn id="27" dur="500"/>
                                        <p:tgtEl>
                                          <p:spTgt spid="1037">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37">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37">
                                            <p:txEl>
                                              <p:pRg st="6" end="6"/>
                                            </p:txEl>
                                          </p:spTgt>
                                        </p:tgtEl>
                                        <p:attrNameLst>
                                          <p:attrName>style.visibility</p:attrName>
                                        </p:attrNameLst>
                                      </p:cBhvr>
                                      <p:to>
                                        <p:strVal val="visible"/>
                                      </p:to>
                                    </p:set>
                                    <p:anim calcmode="lin" valueType="num">
                                      <p:cBhvr additive="base">
                                        <p:cTn id="31" dur="500"/>
                                        <p:tgtEl>
                                          <p:spTgt spid="1037">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37">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37">
                                            <p:txEl>
                                              <p:pRg st="7" end="7"/>
                                            </p:txEl>
                                          </p:spTgt>
                                        </p:tgtEl>
                                        <p:attrNameLst>
                                          <p:attrName>style.visibility</p:attrName>
                                        </p:attrNameLst>
                                      </p:cBhvr>
                                      <p:to>
                                        <p:strVal val="visible"/>
                                      </p:to>
                                    </p:set>
                                    <p:anim calcmode="lin" valueType="num">
                                      <p:cBhvr additive="base">
                                        <p:cTn id="35" dur="500"/>
                                        <p:tgtEl>
                                          <p:spTgt spid="1037">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1037">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41"/>
        <p:cNvGrpSpPr/>
        <p:nvPr/>
      </p:nvGrpSpPr>
      <p:grpSpPr>
        <a:xfrm>
          <a:off x="0" y="0"/>
          <a:ext cx="0" cy="0"/>
          <a:chOff x="0" y="0"/>
          <a:chExt cx="0" cy="0"/>
        </a:xfrm>
      </p:grpSpPr>
      <p:sp>
        <p:nvSpPr>
          <p:cNvPr id="1042" name="Google Shape;1042;p142"/>
          <p:cNvSpPr txBox="1">
            <a:spLocks noGrp="1"/>
          </p:cNvSpPr>
          <p:nvPr>
            <p:ph type="body" idx="1"/>
          </p:nvPr>
        </p:nvSpPr>
        <p:spPr>
          <a:xfrm>
            <a:off x="3449782" y="182880"/>
            <a:ext cx="8452658" cy="667512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intended to send Timothy and Epaphroditus to Philippi (2:19-30):</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Timothy would represent Paul well.</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Epaphroditus had endangered his own life in order to minister to Paul in prison. </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Now, Paul extends a warning and encouragement (3:1—4:1):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warns them against Judaizers who distort the gospel. In doing so, he recounts what he gave up in Judaism in order to gain Christ.</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encourages them to press onward toward maturity.</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He closes the letter with final exhortations (4:2-23):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First, he seeks to reconcile two women workers who were at odds.</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2">
                                            <p:txEl>
                                              <p:pRg st="0" end="0"/>
                                            </p:txEl>
                                          </p:spTgt>
                                        </p:tgtEl>
                                        <p:attrNameLst>
                                          <p:attrName>style.visibility</p:attrName>
                                        </p:attrNameLst>
                                      </p:cBhvr>
                                      <p:to>
                                        <p:strVal val="visible"/>
                                      </p:to>
                                    </p:set>
                                    <p:anim calcmode="lin" valueType="num">
                                      <p:cBhvr additive="base">
                                        <p:cTn id="7" dur="500"/>
                                        <p:tgtEl>
                                          <p:spTgt spid="104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4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42">
                                            <p:txEl>
                                              <p:pRg st="1" end="1"/>
                                            </p:txEl>
                                          </p:spTgt>
                                        </p:tgtEl>
                                        <p:attrNameLst>
                                          <p:attrName>style.visibility</p:attrName>
                                        </p:attrNameLst>
                                      </p:cBhvr>
                                      <p:to>
                                        <p:strVal val="visible"/>
                                      </p:to>
                                    </p:set>
                                    <p:anim calcmode="lin" valueType="num">
                                      <p:cBhvr additive="base">
                                        <p:cTn id="11" dur="500"/>
                                        <p:tgtEl>
                                          <p:spTgt spid="104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4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42">
                                            <p:txEl>
                                              <p:pRg st="2" end="2"/>
                                            </p:txEl>
                                          </p:spTgt>
                                        </p:tgtEl>
                                        <p:attrNameLst>
                                          <p:attrName>style.visibility</p:attrName>
                                        </p:attrNameLst>
                                      </p:cBhvr>
                                      <p:to>
                                        <p:strVal val="visible"/>
                                      </p:to>
                                    </p:set>
                                    <p:anim calcmode="lin" valueType="num">
                                      <p:cBhvr additive="base">
                                        <p:cTn id="15" dur="500"/>
                                        <p:tgtEl>
                                          <p:spTgt spid="104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4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42">
                                            <p:txEl>
                                              <p:pRg st="3" end="3"/>
                                            </p:txEl>
                                          </p:spTgt>
                                        </p:tgtEl>
                                        <p:attrNameLst>
                                          <p:attrName>style.visibility</p:attrName>
                                        </p:attrNameLst>
                                      </p:cBhvr>
                                      <p:to>
                                        <p:strVal val="visible"/>
                                      </p:to>
                                    </p:set>
                                    <p:anim calcmode="lin" valueType="num">
                                      <p:cBhvr additive="base">
                                        <p:cTn id="19" dur="500"/>
                                        <p:tgtEl>
                                          <p:spTgt spid="104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42">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42">
                                            <p:txEl>
                                              <p:pRg st="4" end="4"/>
                                            </p:txEl>
                                          </p:spTgt>
                                        </p:tgtEl>
                                        <p:attrNameLst>
                                          <p:attrName>style.visibility</p:attrName>
                                        </p:attrNameLst>
                                      </p:cBhvr>
                                      <p:to>
                                        <p:strVal val="visible"/>
                                      </p:to>
                                    </p:set>
                                    <p:anim calcmode="lin" valueType="num">
                                      <p:cBhvr additive="base">
                                        <p:cTn id="23" dur="500"/>
                                        <p:tgtEl>
                                          <p:spTgt spid="1042">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42">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42">
                                            <p:txEl>
                                              <p:pRg st="5" end="5"/>
                                            </p:txEl>
                                          </p:spTgt>
                                        </p:tgtEl>
                                        <p:attrNameLst>
                                          <p:attrName>style.visibility</p:attrName>
                                        </p:attrNameLst>
                                      </p:cBhvr>
                                      <p:to>
                                        <p:strVal val="visible"/>
                                      </p:to>
                                    </p:set>
                                    <p:anim calcmode="lin" valueType="num">
                                      <p:cBhvr additive="base">
                                        <p:cTn id="27" dur="500"/>
                                        <p:tgtEl>
                                          <p:spTgt spid="1042">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42">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42">
                                            <p:txEl>
                                              <p:pRg st="6" end="6"/>
                                            </p:txEl>
                                          </p:spTgt>
                                        </p:tgtEl>
                                        <p:attrNameLst>
                                          <p:attrName>style.visibility</p:attrName>
                                        </p:attrNameLst>
                                      </p:cBhvr>
                                      <p:to>
                                        <p:strVal val="visible"/>
                                      </p:to>
                                    </p:set>
                                    <p:anim calcmode="lin" valueType="num">
                                      <p:cBhvr additive="base">
                                        <p:cTn id="31" dur="500"/>
                                        <p:tgtEl>
                                          <p:spTgt spid="1042">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42">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42">
                                            <p:txEl>
                                              <p:pRg st="7" end="7"/>
                                            </p:txEl>
                                          </p:spTgt>
                                        </p:tgtEl>
                                        <p:attrNameLst>
                                          <p:attrName>style.visibility</p:attrName>
                                        </p:attrNameLst>
                                      </p:cBhvr>
                                      <p:to>
                                        <p:strVal val="visible"/>
                                      </p:to>
                                    </p:set>
                                    <p:anim calcmode="lin" valueType="num">
                                      <p:cBhvr additive="base">
                                        <p:cTn id="35" dur="500"/>
                                        <p:tgtEl>
                                          <p:spTgt spid="1042">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1042">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46"/>
        <p:cNvGrpSpPr/>
        <p:nvPr/>
      </p:nvGrpSpPr>
      <p:grpSpPr>
        <a:xfrm>
          <a:off x="0" y="0"/>
          <a:ext cx="0" cy="0"/>
          <a:chOff x="0" y="0"/>
          <a:chExt cx="0" cy="0"/>
        </a:xfrm>
      </p:grpSpPr>
      <p:sp>
        <p:nvSpPr>
          <p:cNvPr id="1047" name="Google Shape;1047;p143"/>
          <p:cNvSpPr txBox="1">
            <a:spLocks noGrp="1"/>
          </p:cNvSpPr>
          <p:nvPr>
            <p:ph type="body" idx="1"/>
          </p:nvPr>
        </p:nvSpPr>
        <p:spPr>
          <a:xfrm>
            <a:off x="3449782" y="182880"/>
            <a:ext cx="8452658" cy="6675120"/>
          </a:xfrm>
          <a:prstGeom prst="rect">
            <a:avLst/>
          </a:prstGeom>
          <a:solidFill>
            <a:srgbClr val="AEBDC9"/>
          </a:solid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chemeClr val="dk1"/>
              </a:buClr>
              <a:buSzPts val="2400"/>
              <a:buChar char="•"/>
            </a:pPr>
            <a:r>
              <a:rPr lang="en-US" sz="2400" i="1">
                <a:solidFill>
                  <a:schemeClr val="dk1"/>
                </a:solidFill>
              </a:rPr>
              <a:t>He enumerates the marks of the Christian life.</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saves until last his profound thanks for the Philippians’ financial gifts. </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47">
                                            <p:txEl>
                                              <p:pRg st="0" end="0"/>
                                            </p:txEl>
                                          </p:spTgt>
                                        </p:tgtEl>
                                        <p:attrNameLst>
                                          <p:attrName>style.visibility</p:attrName>
                                        </p:attrNameLst>
                                      </p:cBhvr>
                                      <p:to>
                                        <p:strVal val="visible"/>
                                      </p:to>
                                    </p:set>
                                    <p:anim calcmode="lin" valueType="num">
                                      <p:cBhvr additive="base">
                                        <p:cTn id="7" dur="500"/>
                                        <p:tgtEl>
                                          <p:spTgt spid="1047">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47">
                                            <p:txEl>
                                              <p:pRg st="1" end="1"/>
                                            </p:txEl>
                                          </p:spTgt>
                                        </p:tgtEl>
                                        <p:attrNameLst>
                                          <p:attrName>style.visibility</p:attrName>
                                        </p:attrNameLst>
                                      </p:cBhvr>
                                      <p:to>
                                        <p:strVal val="visible"/>
                                      </p:to>
                                    </p:set>
                                    <p:anim calcmode="lin" valueType="num">
                                      <p:cBhvr additive="base">
                                        <p:cTn id="10" dur="500"/>
                                        <p:tgtEl>
                                          <p:spTgt spid="104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1051"/>
        <p:cNvGrpSpPr/>
        <p:nvPr/>
      </p:nvGrpSpPr>
      <p:grpSpPr>
        <a:xfrm>
          <a:off x="0" y="0"/>
          <a:ext cx="0" cy="0"/>
          <a:chOff x="0" y="0"/>
          <a:chExt cx="0" cy="0"/>
        </a:xfrm>
      </p:grpSpPr>
      <p:sp>
        <p:nvSpPr>
          <p:cNvPr id="1052" name="Google Shape;1052;p144"/>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1053" name="Google Shape;1053;p144"/>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In three of the prison letters (Colossians, Philemon and Ephesians), Paul addresses slaves. How do you think Paul thought of slavery in the context of the Christian message?</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In his prison letters, Paul is frank about his suffering for Christ. What is the role of suffering in the Christian life, and what does Paul say about it?</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53">
                                            <p:txEl>
                                              <p:pRg st="0" end="0"/>
                                            </p:txEl>
                                          </p:spTgt>
                                        </p:tgtEl>
                                        <p:attrNameLst>
                                          <p:attrName>style.visibility</p:attrName>
                                        </p:attrNameLst>
                                      </p:cBhvr>
                                      <p:to>
                                        <p:strVal val="visible"/>
                                      </p:to>
                                    </p:set>
                                    <p:anim calcmode="lin" valueType="num">
                                      <p:cBhvr additive="base">
                                        <p:cTn id="7" dur="500"/>
                                        <p:tgtEl>
                                          <p:spTgt spid="105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5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53">
                                            <p:txEl>
                                              <p:pRg st="1" end="1"/>
                                            </p:txEl>
                                          </p:spTgt>
                                        </p:tgtEl>
                                        <p:attrNameLst>
                                          <p:attrName>style.visibility</p:attrName>
                                        </p:attrNameLst>
                                      </p:cBhvr>
                                      <p:to>
                                        <p:strVal val="visible"/>
                                      </p:to>
                                    </p:set>
                                    <p:anim calcmode="lin" valueType="num">
                                      <p:cBhvr additive="base">
                                        <p:cTn id="11" dur="500"/>
                                        <p:tgtEl>
                                          <p:spTgt spid="105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5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53">
                                            <p:txEl>
                                              <p:pRg st="2" end="2"/>
                                            </p:txEl>
                                          </p:spTgt>
                                        </p:tgtEl>
                                        <p:attrNameLst>
                                          <p:attrName>style.visibility</p:attrName>
                                        </p:attrNameLst>
                                      </p:cBhvr>
                                      <p:to>
                                        <p:strVal val="visible"/>
                                      </p:to>
                                    </p:set>
                                    <p:anim calcmode="lin" valueType="num">
                                      <p:cBhvr additive="base">
                                        <p:cTn id="15" dur="500"/>
                                        <p:tgtEl>
                                          <p:spTgt spid="105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53">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1057"/>
        <p:cNvGrpSpPr/>
        <p:nvPr/>
      </p:nvGrpSpPr>
      <p:grpSpPr>
        <a:xfrm>
          <a:off x="0" y="0"/>
          <a:ext cx="0" cy="0"/>
          <a:chOff x="0" y="0"/>
          <a:chExt cx="0" cy="0"/>
        </a:xfrm>
      </p:grpSpPr>
      <p:sp>
        <p:nvSpPr>
          <p:cNvPr id="1058" name="Google Shape;1058;p145"/>
          <p:cNvSpPr txBox="1">
            <a:spLocks noGrp="1"/>
          </p:cNvSpPr>
          <p:nvPr>
            <p:ph type="title"/>
          </p:nvPr>
        </p:nvSpPr>
        <p:spPr>
          <a:xfrm>
            <a:off x="145473" y="653143"/>
            <a:ext cx="5422570" cy="487535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Pastoral Letters</a:t>
            </a:r>
            <a:br>
              <a:rPr lang="en-US" b="1">
                <a:solidFill>
                  <a:srgbClr val="FFC000"/>
                </a:solidFill>
              </a:rPr>
            </a:br>
            <a:br>
              <a:rPr lang="en-US" sz="3200" b="1">
                <a:solidFill>
                  <a:srgbClr val="FFC000"/>
                </a:solidFill>
              </a:rPr>
            </a:br>
            <a:r>
              <a:rPr lang="en-US" sz="3200" b="1">
                <a:solidFill>
                  <a:srgbClr val="FFC000"/>
                </a:solidFill>
              </a:rPr>
              <a:t>1 Timothy</a:t>
            </a:r>
            <a:br>
              <a:rPr lang="en-US" sz="3200" b="1">
                <a:solidFill>
                  <a:srgbClr val="FFC000"/>
                </a:solidFill>
              </a:rPr>
            </a:br>
            <a:r>
              <a:rPr lang="en-US" sz="3200" b="1">
                <a:solidFill>
                  <a:srgbClr val="FFC000"/>
                </a:solidFill>
              </a:rPr>
              <a:t>Titus </a:t>
            </a:r>
            <a:br>
              <a:rPr lang="en-US" sz="3200" b="1">
                <a:solidFill>
                  <a:srgbClr val="FFC000"/>
                </a:solidFill>
              </a:rPr>
            </a:br>
            <a:r>
              <a:rPr lang="en-US" sz="3200" b="1">
                <a:solidFill>
                  <a:srgbClr val="FFC000"/>
                </a:solidFill>
              </a:rPr>
              <a:t>2 Timothy</a:t>
            </a:r>
            <a:endParaRPr b="1">
              <a:solidFill>
                <a:srgbClr val="FFC000"/>
              </a:solidFill>
            </a:endParaRPr>
          </a:p>
        </p:txBody>
      </p:sp>
      <p:sp>
        <p:nvSpPr>
          <p:cNvPr id="1059" name="Google Shape;1059;p145"/>
          <p:cNvSpPr txBox="1"/>
          <p:nvPr/>
        </p:nvSpPr>
        <p:spPr>
          <a:xfrm>
            <a:off x="6033025" y="1216275"/>
            <a:ext cx="3905100" cy="27348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rgbClr val="000000"/>
              </a:buClr>
              <a:buSzPts val="3200"/>
              <a:buFont typeface="Arial"/>
              <a:buNone/>
            </a:pPr>
            <a:br>
              <a:rPr lang="en-US" sz="3200" b="1" i="1" u="none" strike="noStrike" cap="none">
                <a:solidFill>
                  <a:srgbClr val="FFC000"/>
                </a:solidFill>
                <a:latin typeface="Century Schoolbook"/>
                <a:ea typeface="Century Schoolbook"/>
                <a:cs typeface="Century Schoolbook"/>
                <a:sym typeface="Century Schoolbook"/>
              </a:rPr>
            </a:br>
            <a:r>
              <a:rPr lang="en-US" sz="3200" b="1" i="1" u="none" strike="noStrike" cap="none">
                <a:solidFill>
                  <a:srgbClr val="FFC000"/>
                </a:solidFill>
                <a:latin typeface="Century Schoolbook"/>
                <a:ea typeface="Century Schoolbook"/>
                <a:cs typeface="Century Schoolbook"/>
                <a:sym typeface="Century Schoolbook"/>
              </a:rPr>
              <a:t>디모데 전서</a:t>
            </a:r>
            <a:endParaRPr sz="3200" b="1" i="1" u="none" strike="noStrike" cap="none">
              <a:solidFill>
                <a:srgbClr val="FFC000"/>
              </a:solidFill>
              <a:latin typeface="Century Schoolbook"/>
              <a:ea typeface="Century Schoolbook"/>
              <a:cs typeface="Century Schoolbook"/>
              <a:sym typeface="Century Schoolbook"/>
            </a:endParaRPr>
          </a:p>
          <a:p>
            <a:pPr marL="0" marR="0" lvl="0" indent="0" algn="r" rtl="0">
              <a:lnSpc>
                <a:spcPct val="90000"/>
              </a:lnSpc>
              <a:spcBef>
                <a:spcPts val="0"/>
              </a:spcBef>
              <a:spcAft>
                <a:spcPts val="0"/>
              </a:spcAft>
              <a:buClr>
                <a:srgbClr val="000000"/>
              </a:buClr>
              <a:buSzPts val="3200"/>
              <a:buFont typeface="Arial"/>
              <a:buNone/>
            </a:pPr>
            <a:r>
              <a:rPr lang="en-US" sz="3200" b="1" i="1" u="none" strike="noStrike" cap="none">
                <a:solidFill>
                  <a:srgbClr val="FFC000"/>
                </a:solidFill>
                <a:latin typeface="Century Schoolbook"/>
                <a:ea typeface="Century Schoolbook"/>
                <a:cs typeface="Century Schoolbook"/>
                <a:sym typeface="Century Schoolbook"/>
              </a:rPr>
              <a:t>디도서</a:t>
            </a:r>
            <a:endParaRPr sz="3200" b="1" i="1" u="none" strike="noStrike" cap="none">
              <a:solidFill>
                <a:srgbClr val="FFC000"/>
              </a:solidFill>
              <a:latin typeface="Century Schoolbook"/>
              <a:ea typeface="Century Schoolbook"/>
              <a:cs typeface="Century Schoolbook"/>
              <a:sym typeface="Century Schoolbook"/>
            </a:endParaRPr>
          </a:p>
          <a:p>
            <a:pPr marL="0" marR="0" lvl="0" indent="0" algn="r" rtl="0">
              <a:lnSpc>
                <a:spcPct val="90000"/>
              </a:lnSpc>
              <a:spcBef>
                <a:spcPts val="0"/>
              </a:spcBef>
              <a:spcAft>
                <a:spcPts val="0"/>
              </a:spcAft>
              <a:buClr>
                <a:srgbClr val="000000"/>
              </a:buClr>
              <a:buSzPts val="3200"/>
              <a:buFont typeface="Arial"/>
              <a:buNone/>
            </a:pPr>
            <a:r>
              <a:rPr lang="en-US" sz="3200" b="1" i="1" u="none" strike="noStrike" cap="none">
                <a:solidFill>
                  <a:srgbClr val="FFC000"/>
                </a:solidFill>
                <a:latin typeface="Century Schoolbook"/>
                <a:ea typeface="Century Schoolbook"/>
                <a:cs typeface="Century Schoolbook"/>
                <a:sym typeface="Century Schoolbook"/>
              </a:rPr>
              <a:t>디모데 후서</a:t>
            </a:r>
            <a:endParaRPr sz="3200" b="1" i="1" u="none" strike="noStrike" cap="none">
              <a:solidFill>
                <a:srgbClr val="FFC000"/>
              </a:solidFill>
              <a:latin typeface="Century Schoolbook"/>
              <a:ea typeface="Century Schoolbook"/>
              <a:cs typeface="Century Schoolbook"/>
              <a:sym typeface="Century Schoolbook"/>
            </a:endParaRPr>
          </a:p>
        </p:txBody>
      </p:sp>
      <p:sp>
        <p:nvSpPr>
          <p:cNvPr id="1060" name="Google Shape;1060;p145"/>
          <p:cNvSpPr txBox="1"/>
          <p:nvPr/>
        </p:nvSpPr>
        <p:spPr>
          <a:xfrm>
            <a:off x="6250225" y="653150"/>
            <a:ext cx="3000000" cy="30000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rgbClr val="000000"/>
              </a:buClr>
              <a:buSzPts val="4500"/>
              <a:buFont typeface="Arial"/>
              <a:buNone/>
            </a:pPr>
            <a:r>
              <a:rPr lang="en-US" sz="4500" b="1" i="1" u="none" strike="noStrike" cap="none">
                <a:solidFill>
                  <a:srgbClr val="FFC000"/>
                </a:solidFill>
                <a:latin typeface="Century Schoolbook"/>
                <a:ea typeface="Century Schoolbook"/>
                <a:cs typeface="Century Schoolbook"/>
                <a:sym typeface="Century Schoolbook"/>
              </a:rPr>
              <a:t>목회서신</a:t>
            </a:r>
            <a:endParaRPr sz="4500" b="1" i="1" u="none" strike="noStrike" cap="none">
              <a:solidFill>
                <a:srgbClr val="FFC000"/>
              </a:solidFill>
              <a:latin typeface="Century Schoolbook"/>
              <a:ea typeface="Century Schoolbook"/>
              <a:cs typeface="Century Schoolbook"/>
              <a:sym typeface="Century Schoolbook"/>
            </a:endParaRPr>
          </a:p>
          <a:p>
            <a:pPr marL="0" marR="0" lvl="0" indent="0" algn="r" rtl="0">
              <a:lnSpc>
                <a:spcPct val="90000"/>
              </a:lnSpc>
              <a:spcBef>
                <a:spcPts val="0"/>
              </a:spcBef>
              <a:spcAft>
                <a:spcPts val="0"/>
              </a:spcAft>
              <a:buClr>
                <a:srgbClr val="000000"/>
              </a:buClr>
              <a:buSzPts val="4500"/>
              <a:buFont typeface="Arial"/>
              <a:buNone/>
            </a:pPr>
            <a:br>
              <a:rPr lang="en-US" sz="4500" b="1" i="1" u="none" strike="noStrike" cap="none">
                <a:solidFill>
                  <a:srgbClr val="FFC000"/>
                </a:solidFill>
                <a:latin typeface="Century Schoolbook"/>
                <a:ea typeface="Century Schoolbook"/>
                <a:cs typeface="Century Schoolbook"/>
                <a:sym typeface="Century Schoolbook"/>
              </a:rPr>
            </a:br>
            <a:endParaRPr sz="4500" b="0" i="0" u="none" strike="noStrike" cap="none">
              <a:solidFill>
                <a:srgbClr val="000000"/>
              </a:solidFill>
              <a:latin typeface="Arial"/>
              <a:ea typeface="Arial"/>
              <a:cs typeface="Arial"/>
              <a:sym typeface="Arial"/>
            </a:endParaRPr>
          </a:p>
        </p:txBody>
      </p:sp>
    </p:spTree>
  </p:cSld>
  <p:clrMapOvr>
    <a:masterClrMapping/>
  </p:clrMapOvr>
  <p:transition>
    <p:split orient="vert"/>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4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The Context</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문맥</a:t>
            </a:r>
            <a:endParaRPr sz="4800" b="1">
              <a:solidFill>
                <a:srgbClr val="FFC000"/>
              </a:solidFill>
            </a:endParaRPr>
          </a:p>
        </p:txBody>
      </p:sp>
      <p:sp>
        <p:nvSpPr>
          <p:cNvPr id="1066" name="Google Shape;1066;p146"/>
          <p:cNvSpPr txBox="1">
            <a:spLocks noGrp="1"/>
          </p:cNvSpPr>
          <p:nvPr>
            <p:ph type="body" idx="1"/>
          </p:nvPr>
        </p:nvSpPr>
        <p:spPr>
          <a:xfrm>
            <a:off x="5181600" y="569066"/>
            <a:ext cx="6355080" cy="615177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Inasmuch as details about the closing years of Paul’s life are unclear, finding the context for the pastoral letters is difficult.</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1 Timothy and Titus offer little about Paul’s circumstances other than that he anticipated a continuing ministry (1 Ti. 3:14-15; Tit. 3:12).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In 2 Timothy he is clearly imprisoned (2 Ti. 1:8; 2:9), speaks about his “first defense” (2 Ti. 4:16), and anticipates the near certainty of his approaching death (2 Ti. 4:6-7, 18).</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Traditionally, it has been assumed that these details can be accounted for by a 1</a:t>
            </a:r>
            <a:r>
              <a:rPr lang="en-US" sz="2400" i="1" baseline="30000">
                <a:solidFill>
                  <a:schemeClr val="dk1"/>
                </a:solidFill>
              </a:rPr>
              <a:t>st</a:t>
            </a:r>
            <a:r>
              <a:rPr lang="en-US" sz="2400" i="1">
                <a:solidFill>
                  <a:schemeClr val="dk1"/>
                </a:solidFill>
              </a:rPr>
              <a:t> and 2</a:t>
            </a:r>
            <a:r>
              <a:rPr lang="en-US" sz="2400" i="1" baseline="30000">
                <a:solidFill>
                  <a:schemeClr val="dk1"/>
                </a:solidFill>
              </a:rPr>
              <a:t>nd</a:t>
            </a:r>
            <a:r>
              <a:rPr lang="en-US" sz="2400" i="1">
                <a:solidFill>
                  <a:schemeClr val="dk1"/>
                </a:solidFill>
              </a:rPr>
              <a:t> imprisonment in Rome for Paul.</a:t>
            </a:r>
            <a:endParaRPr/>
          </a:p>
        </p:txBody>
      </p:sp>
      <p:sp>
        <p:nvSpPr>
          <p:cNvPr id="1067" name="Google Shape;1067;p146"/>
          <p:cNvSpPr txBox="1">
            <a:spLocks noGrp="1"/>
          </p:cNvSpPr>
          <p:nvPr>
            <p:ph type="sldNum" idx="12"/>
          </p:nvPr>
        </p:nvSpPr>
        <p:spPr>
          <a:xfrm>
            <a:off x="11658600" y="5512170"/>
            <a:ext cx="53339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66">
                                            <p:txEl>
                                              <p:pRg st="0" end="0"/>
                                            </p:txEl>
                                          </p:spTgt>
                                        </p:tgtEl>
                                        <p:attrNameLst>
                                          <p:attrName>style.visibility</p:attrName>
                                        </p:attrNameLst>
                                      </p:cBhvr>
                                      <p:to>
                                        <p:strVal val="visible"/>
                                      </p:to>
                                    </p:set>
                                    <p:anim calcmode="lin" valueType="num">
                                      <p:cBhvr additive="base">
                                        <p:cTn id="7" dur="500"/>
                                        <p:tgtEl>
                                          <p:spTgt spid="106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6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66">
                                            <p:txEl>
                                              <p:pRg st="1" end="1"/>
                                            </p:txEl>
                                          </p:spTgt>
                                        </p:tgtEl>
                                        <p:attrNameLst>
                                          <p:attrName>style.visibility</p:attrName>
                                        </p:attrNameLst>
                                      </p:cBhvr>
                                      <p:to>
                                        <p:strVal val="visible"/>
                                      </p:to>
                                    </p:set>
                                    <p:anim calcmode="lin" valueType="num">
                                      <p:cBhvr additive="base">
                                        <p:cTn id="11" dur="500"/>
                                        <p:tgtEl>
                                          <p:spTgt spid="106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6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66">
                                            <p:txEl>
                                              <p:pRg st="2" end="2"/>
                                            </p:txEl>
                                          </p:spTgt>
                                        </p:tgtEl>
                                        <p:attrNameLst>
                                          <p:attrName>style.visibility</p:attrName>
                                        </p:attrNameLst>
                                      </p:cBhvr>
                                      <p:to>
                                        <p:strVal val="visible"/>
                                      </p:to>
                                    </p:set>
                                    <p:anim calcmode="lin" valueType="num">
                                      <p:cBhvr additive="base">
                                        <p:cTn id="15" dur="500"/>
                                        <p:tgtEl>
                                          <p:spTgt spid="106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66">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66">
                                            <p:txEl>
                                              <p:pRg st="3" end="3"/>
                                            </p:txEl>
                                          </p:spTgt>
                                        </p:tgtEl>
                                        <p:attrNameLst>
                                          <p:attrName>style.visibility</p:attrName>
                                        </p:attrNameLst>
                                      </p:cBhvr>
                                      <p:to>
                                        <p:strVal val="visible"/>
                                      </p:to>
                                    </p:set>
                                    <p:anim calcmode="lin" valueType="num">
                                      <p:cBhvr additive="base">
                                        <p:cTn id="19" dur="500"/>
                                        <p:tgtEl>
                                          <p:spTgt spid="1066">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66">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4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Authorshi원작자</a:t>
            </a:r>
            <a:endParaRPr/>
          </a:p>
        </p:txBody>
      </p:sp>
      <p:sp>
        <p:nvSpPr>
          <p:cNvPr id="1073" name="Google Shape;1073;p147"/>
          <p:cNvSpPr txBox="1">
            <a:spLocks noGrp="1"/>
          </p:cNvSpPr>
          <p:nvPr>
            <p:ph type="body" idx="1"/>
          </p:nvPr>
        </p:nvSpPr>
        <p:spPr>
          <a:xfrm>
            <a:off x="5181600" y="431906"/>
            <a:ext cx="6416040" cy="604509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While historical-critical scholars have questioned Pauline authorship for several of the letters in the Pauline corpus, the most aggressive doubts have arisen concerning the pastorals.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These doubts largely concern differences in literary style, vocabulary, the more ordered state of the church reflected in the letters, the ambiguity of the latter years of Paul’s life, the address of ideas that seem Gnostic, and the fact that the letters speak of “the faith” as an established orthodoxy.</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Conservative scholars remain unconvinced and give Paul full credit as the author.</a:t>
            </a:r>
            <a:endParaRPr/>
          </a:p>
        </p:txBody>
      </p:sp>
      <p:sp>
        <p:nvSpPr>
          <p:cNvPr id="1074" name="Google Shape;1074;p147"/>
          <p:cNvSpPr txBox="1">
            <a:spLocks noGrp="1"/>
          </p:cNvSpPr>
          <p:nvPr>
            <p:ph type="sldNum" idx="12"/>
          </p:nvPr>
        </p:nvSpPr>
        <p:spPr>
          <a:xfrm>
            <a:off x="11719560" y="5512170"/>
            <a:ext cx="47243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73">
                                            <p:txEl>
                                              <p:pRg st="0" end="0"/>
                                            </p:txEl>
                                          </p:spTgt>
                                        </p:tgtEl>
                                        <p:attrNameLst>
                                          <p:attrName>style.visibility</p:attrName>
                                        </p:attrNameLst>
                                      </p:cBhvr>
                                      <p:to>
                                        <p:strVal val="visible"/>
                                      </p:to>
                                    </p:set>
                                    <p:anim calcmode="lin" valueType="num">
                                      <p:cBhvr additive="base">
                                        <p:cTn id="7" dur="500"/>
                                        <p:tgtEl>
                                          <p:spTgt spid="107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7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73">
                                            <p:txEl>
                                              <p:pRg st="1" end="1"/>
                                            </p:txEl>
                                          </p:spTgt>
                                        </p:tgtEl>
                                        <p:attrNameLst>
                                          <p:attrName>style.visibility</p:attrName>
                                        </p:attrNameLst>
                                      </p:cBhvr>
                                      <p:to>
                                        <p:strVal val="visible"/>
                                      </p:to>
                                    </p:set>
                                    <p:anim calcmode="lin" valueType="num">
                                      <p:cBhvr additive="base">
                                        <p:cTn id="11" dur="500"/>
                                        <p:tgtEl>
                                          <p:spTgt spid="107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7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73">
                                            <p:txEl>
                                              <p:pRg st="2" end="2"/>
                                            </p:txEl>
                                          </p:spTgt>
                                        </p:tgtEl>
                                        <p:attrNameLst>
                                          <p:attrName>style.visibility</p:attrName>
                                        </p:attrNameLst>
                                      </p:cBhvr>
                                      <p:to>
                                        <p:strVal val="visible"/>
                                      </p:to>
                                    </p:set>
                                    <p:anim calcmode="lin" valueType="num">
                                      <p:cBhvr additive="base">
                                        <p:cTn id="15" dur="500"/>
                                        <p:tgtEl>
                                          <p:spTgt spid="107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73">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078"/>
        <p:cNvGrpSpPr/>
        <p:nvPr/>
      </p:nvGrpSpPr>
      <p:grpSpPr>
        <a:xfrm>
          <a:off x="0" y="0"/>
          <a:ext cx="0" cy="0"/>
          <a:chOff x="0" y="0"/>
          <a:chExt cx="0" cy="0"/>
        </a:xfrm>
      </p:grpSpPr>
      <p:sp>
        <p:nvSpPr>
          <p:cNvPr id="1079" name="Google Shape;1079;p148"/>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1 Timothy</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디모데 전서</a:t>
            </a:r>
            <a:endParaRPr sz="4800" b="1">
              <a:solidFill>
                <a:srgbClr val="FFC000"/>
              </a:solidFill>
            </a:endParaRPr>
          </a:p>
        </p:txBody>
      </p:sp>
    </p:spTree>
  </p:cSld>
  <p:clrMapOvr>
    <a:masterClrMapping/>
  </p:clrMapOvr>
  <p:transition>
    <p:split orient="vert"/>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49"/>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Situation</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상황</a:t>
            </a:r>
            <a:endParaRPr sz="4800" b="1">
              <a:solidFill>
                <a:srgbClr val="FFC000"/>
              </a:solidFill>
            </a:endParaRPr>
          </a:p>
        </p:txBody>
      </p:sp>
      <p:sp>
        <p:nvSpPr>
          <p:cNvPr id="1085" name="Google Shape;1085;p149"/>
          <p:cNvSpPr txBox="1">
            <a:spLocks noGrp="1"/>
          </p:cNvSpPr>
          <p:nvPr>
            <p:ph type="body" idx="1"/>
          </p:nvPr>
        </p:nvSpPr>
        <p:spPr>
          <a:xfrm>
            <a:off x="5181599" y="259080"/>
            <a:ext cx="6602412" cy="659892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Written to Timothy while he was at Ephesus (1:3), this letter addresses the challenge of  heretical teachers, two of whom are named (1 :20), who gave priority to myths and genealogies (1:4, 7).</a:t>
            </a:r>
            <a:endParaRPr/>
          </a:p>
          <a:p>
            <a:pPr marL="283464" lvl="0" indent="-283464" algn="l" rtl="0">
              <a:lnSpc>
                <a:spcPct val="112000"/>
              </a:lnSpc>
              <a:spcBef>
                <a:spcPts val="900"/>
              </a:spcBef>
              <a:spcAft>
                <a:spcPts val="0"/>
              </a:spcAft>
              <a:buClr>
                <a:srgbClr val="262626"/>
              </a:buClr>
              <a:buSzPts val="2400"/>
              <a:buChar char="•"/>
            </a:pPr>
            <a:r>
              <a:rPr lang="en-US" sz="2400" i="1"/>
              <a:t>They taught a theology of abstinence, including celibacy and dietary restrictions (4:3), and they believed they were the recipients of special knowledge (6:20-21).</a:t>
            </a:r>
            <a:endParaRPr/>
          </a:p>
          <a:p>
            <a:pPr marL="283464" lvl="0" indent="-283464" algn="l" rtl="0">
              <a:lnSpc>
                <a:spcPct val="112000"/>
              </a:lnSpc>
              <a:spcBef>
                <a:spcPts val="900"/>
              </a:spcBef>
              <a:spcAft>
                <a:spcPts val="0"/>
              </a:spcAft>
              <a:buClr>
                <a:srgbClr val="262626"/>
              </a:buClr>
              <a:buSzPts val="2400"/>
              <a:buChar char="•"/>
            </a:pPr>
            <a:r>
              <a:rPr lang="en-US" sz="2400" i="1"/>
              <a:t>Obviously, there is a Jewish flavor to this heresy, but the language of “false knowledge” smacks of early Gnostic thought as well.</a:t>
            </a:r>
            <a:endParaRPr/>
          </a:p>
          <a:p>
            <a:pPr marL="283464" lvl="0" indent="-283464" algn="l" rtl="0">
              <a:lnSpc>
                <a:spcPct val="112000"/>
              </a:lnSpc>
              <a:spcBef>
                <a:spcPts val="900"/>
              </a:spcBef>
              <a:spcAft>
                <a:spcPts val="0"/>
              </a:spcAft>
              <a:buClr>
                <a:srgbClr val="262626"/>
              </a:buClr>
              <a:buSzPts val="2400"/>
              <a:buChar char="•"/>
            </a:pPr>
            <a:r>
              <a:rPr lang="en-US" sz="2400" i="1"/>
              <a:t>Given the several mentions of women (2:9-12; 3:11; 5:13, 15), it seems likely that this heresy was strongly promoted by female teachers. </a:t>
            </a:r>
            <a:endParaRPr/>
          </a:p>
        </p:txBody>
      </p:sp>
      <p:sp>
        <p:nvSpPr>
          <p:cNvPr id="1086" name="Google Shape;1086;p149"/>
          <p:cNvSpPr txBox="1">
            <a:spLocks noGrp="1"/>
          </p:cNvSpPr>
          <p:nvPr>
            <p:ph type="sldNum" idx="12"/>
          </p:nvPr>
        </p:nvSpPr>
        <p:spPr>
          <a:xfrm>
            <a:off x="11658600" y="5512170"/>
            <a:ext cx="53339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85">
                                            <p:txEl>
                                              <p:pRg st="0" end="0"/>
                                            </p:txEl>
                                          </p:spTgt>
                                        </p:tgtEl>
                                        <p:attrNameLst>
                                          <p:attrName>style.visibility</p:attrName>
                                        </p:attrNameLst>
                                      </p:cBhvr>
                                      <p:to>
                                        <p:strVal val="visible"/>
                                      </p:to>
                                    </p:set>
                                    <p:anim calcmode="lin" valueType="num">
                                      <p:cBhvr additive="base">
                                        <p:cTn id="7" dur="500"/>
                                        <p:tgtEl>
                                          <p:spTgt spid="108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8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85">
                                            <p:txEl>
                                              <p:pRg st="1" end="1"/>
                                            </p:txEl>
                                          </p:spTgt>
                                        </p:tgtEl>
                                        <p:attrNameLst>
                                          <p:attrName>style.visibility</p:attrName>
                                        </p:attrNameLst>
                                      </p:cBhvr>
                                      <p:to>
                                        <p:strVal val="visible"/>
                                      </p:to>
                                    </p:set>
                                    <p:anim calcmode="lin" valueType="num">
                                      <p:cBhvr additive="base">
                                        <p:cTn id="11" dur="500"/>
                                        <p:tgtEl>
                                          <p:spTgt spid="108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8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85">
                                            <p:txEl>
                                              <p:pRg st="2" end="2"/>
                                            </p:txEl>
                                          </p:spTgt>
                                        </p:tgtEl>
                                        <p:attrNameLst>
                                          <p:attrName>style.visibility</p:attrName>
                                        </p:attrNameLst>
                                      </p:cBhvr>
                                      <p:to>
                                        <p:strVal val="visible"/>
                                      </p:to>
                                    </p:set>
                                    <p:anim calcmode="lin" valueType="num">
                                      <p:cBhvr additive="base">
                                        <p:cTn id="15" dur="500"/>
                                        <p:tgtEl>
                                          <p:spTgt spid="108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8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85">
                                            <p:txEl>
                                              <p:pRg st="3" end="3"/>
                                            </p:txEl>
                                          </p:spTgt>
                                        </p:tgtEl>
                                        <p:attrNameLst>
                                          <p:attrName>style.visibility</p:attrName>
                                        </p:attrNameLst>
                                      </p:cBhvr>
                                      <p:to>
                                        <p:strVal val="visible"/>
                                      </p:to>
                                    </p:set>
                                    <p:anim calcmode="lin" valueType="num">
                                      <p:cBhvr additive="base">
                                        <p:cTn id="19" dur="500"/>
                                        <p:tgtEl>
                                          <p:spTgt spid="108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85">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219"/>
        <p:cNvGrpSpPr/>
        <p:nvPr/>
      </p:nvGrpSpPr>
      <p:grpSpPr>
        <a:xfrm>
          <a:off x="0" y="0"/>
          <a:ext cx="0" cy="0"/>
          <a:chOff x="0" y="0"/>
          <a:chExt cx="0" cy="0"/>
        </a:xfrm>
      </p:grpSpPr>
      <p:sp>
        <p:nvSpPr>
          <p:cNvPr id="220" name="Google Shape;220;p15"/>
          <p:cNvSpPr txBox="1">
            <a:spLocks noGrp="1"/>
          </p:cNvSpPr>
          <p:nvPr>
            <p:ph type="title"/>
          </p:nvPr>
        </p:nvSpPr>
        <p:spPr>
          <a:xfrm>
            <a:off x="192506" y="1828800"/>
            <a:ext cx="1395657" cy="320842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99"/>
              </a:buClr>
              <a:buSzPts val="2800"/>
              <a:buFont typeface="Impact"/>
              <a:buNone/>
            </a:pPr>
            <a:r>
              <a:rPr lang="en-US" sz="2800">
                <a:solidFill>
                  <a:srgbClr val="FFFF99"/>
                </a:solidFill>
                <a:latin typeface="Impact"/>
                <a:ea typeface="Impact"/>
                <a:cs typeface="Impact"/>
                <a:sym typeface="Impact"/>
              </a:rPr>
              <a:t>The Roman World and the Gospel</a:t>
            </a:r>
            <a:br>
              <a:rPr lang="en-US" sz="2800">
                <a:solidFill>
                  <a:srgbClr val="FFFF99"/>
                </a:solidFill>
                <a:latin typeface="Impact"/>
                <a:ea typeface="Impact"/>
                <a:cs typeface="Impact"/>
                <a:sym typeface="Impact"/>
              </a:rPr>
            </a:br>
            <a:r>
              <a:rPr lang="en-US" sz="2800" b="1">
                <a:solidFill>
                  <a:srgbClr val="FFFF99"/>
                </a:solidFill>
                <a:latin typeface="Impact"/>
                <a:ea typeface="Impact"/>
                <a:cs typeface="Impact"/>
                <a:sym typeface="Impact"/>
              </a:rPr>
              <a:t>로마 세계와 복음</a:t>
            </a:r>
            <a:endParaRPr sz="2800" b="1">
              <a:solidFill>
                <a:srgbClr val="FFFF99"/>
              </a:solidFill>
              <a:latin typeface="Impact"/>
              <a:ea typeface="Impact"/>
              <a:cs typeface="Impact"/>
              <a:sym typeface="Impact"/>
            </a:endParaRPr>
          </a:p>
        </p:txBody>
      </p:sp>
      <p:pic>
        <p:nvPicPr>
          <p:cNvPr id="221" name="Google Shape;221;p15" descr="NTA110"/>
          <p:cNvPicPr preferRelativeResize="0"/>
          <p:nvPr/>
        </p:nvPicPr>
        <p:blipFill rotWithShape="1">
          <a:blip r:embed="rId3">
            <a:alphaModFix/>
          </a:blip>
          <a:srcRect/>
          <a:stretch/>
        </p:blipFill>
        <p:spPr>
          <a:xfrm>
            <a:off x="1668373" y="33586"/>
            <a:ext cx="9703330" cy="6792331"/>
          </a:xfrm>
          <a:prstGeom prst="rect">
            <a:avLst/>
          </a:prstGeom>
          <a:noFill/>
          <a:ln>
            <a:noFill/>
          </a:ln>
        </p:spPr>
      </p:pic>
    </p:spTree>
  </p:cSld>
  <p:clrMapOvr>
    <a:masterClrMapping/>
  </p:clrMapOvr>
  <p:transition>
    <p:split orient="vert"/>
  </p:transition>
</p:sld>
</file>

<file path=ppt/slides/slide150.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90"/>
        <p:cNvGrpSpPr/>
        <p:nvPr/>
      </p:nvGrpSpPr>
      <p:grpSpPr>
        <a:xfrm>
          <a:off x="0" y="0"/>
          <a:ext cx="0" cy="0"/>
          <a:chOff x="0" y="0"/>
          <a:chExt cx="0" cy="0"/>
        </a:xfrm>
      </p:grpSpPr>
      <p:sp>
        <p:nvSpPr>
          <p:cNvPr id="1091" name="Google Shape;1091;p150"/>
          <p:cNvSpPr txBox="1">
            <a:spLocks noGrp="1"/>
          </p:cNvSpPr>
          <p:nvPr>
            <p:ph type="title"/>
          </p:nvPr>
        </p:nvSpPr>
        <p:spPr>
          <a:xfrm>
            <a:off x="0" y="573742"/>
            <a:ext cx="3535680" cy="494781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a:t>
            </a:r>
            <a:endParaRPr sz="4800" b="1">
              <a:solidFill>
                <a:srgbClr val="FF9900"/>
              </a:solidFill>
            </a:endParaRPr>
          </a:p>
        </p:txBody>
      </p:sp>
      <p:sp>
        <p:nvSpPr>
          <p:cNvPr id="1092" name="Google Shape;1092;p150"/>
          <p:cNvSpPr txBox="1">
            <a:spLocks noGrp="1"/>
          </p:cNvSpPr>
          <p:nvPr>
            <p:ph type="body" idx="1"/>
          </p:nvPr>
        </p:nvSpPr>
        <p:spPr>
          <a:xfrm>
            <a:off x="3535680" y="45720"/>
            <a:ext cx="8656320" cy="676656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The false gospel versus the true (1):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issues a severe warning against false teachers who were distorting the gospel by emphasizing Mosaic legalism while deemphasizing faith.</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true gospel, which was epitomized in divine grace and mercy, had been demonstrated in the conversion of Paul himself.</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An order for Christian life, worship and leaders (2-3):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After offering a general comment about prayer, Paul gives an order for decorum in public worship, first for men, then for women.</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then gives an order for the traits that should characterize the lives of leaders, first for elders, then for deacons.</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coming apostasy (4):</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false teachers in Ephesus were merely part of a larger final apostasy, and Timothy must stand firm against it.</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92">
                                            <p:txEl>
                                              <p:pRg st="0" end="0"/>
                                            </p:txEl>
                                          </p:spTgt>
                                        </p:tgtEl>
                                        <p:attrNameLst>
                                          <p:attrName>style.visibility</p:attrName>
                                        </p:attrNameLst>
                                      </p:cBhvr>
                                      <p:to>
                                        <p:strVal val="visible"/>
                                      </p:to>
                                    </p:set>
                                    <p:anim calcmode="lin" valueType="num">
                                      <p:cBhvr additive="base">
                                        <p:cTn id="7" dur="500"/>
                                        <p:tgtEl>
                                          <p:spTgt spid="109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9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92">
                                            <p:txEl>
                                              <p:pRg st="1" end="1"/>
                                            </p:txEl>
                                          </p:spTgt>
                                        </p:tgtEl>
                                        <p:attrNameLst>
                                          <p:attrName>style.visibility</p:attrName>
                                        </p:attrNameLst>
                                      </p:cBhvr>
                                      <p:to>
                                        <p:strVal val="visible"/>
                                      </p:to>
                                    </p:set>
                                    <p:anim calcmode="lin" valueType="num">
                                      <p:cBhvr additive="base">
                                        <p:cTn id="11" dur="500"/>
                                        <p:tgtEl>
                                          <p:spTgt spid="109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9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92">
                                            <p:txEl>
                                              <p:pRg st="2" end="2"/>
                                            </p:txEl>
                                          </p:spTgt>
                                        </p:tgtEl>
                                        <p:attrNameLst>
                                          <p:attrName>style.visibility</p:attrName>
                                        </p:attrNameLst>
                                      </p:cBhvr>
                                      <p:to>
                                        <p:strVal val="visible"/>
                                      </p:to>
                                    </p:set>
                                    <p:anim calcmode="lin" valueType="num">
                                      <p:cBhvr additive="base">
                                        <p:cTn id="15" dur="500"/>
                                        <p:tgtEl>
                                          <p:spTgt spid="109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9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92">
                                            <p:txEl>
                                              <p:pRg st="3" end="3"/>
                                            </p:txEl>
                                          </p:spTgt>
                                        </p:tgtEl>
                                        <p:attrNameLst>
                                          <p:attrName>style.visibility</p:attrName>
                                        </p:attrNameLst>
                                      </p:cBhvr>
                                      <p:to>
                                        <p:strVal val="visible"/>
                                      </p:to>
                                    </p:set>
                                    <p:anim calcmode="lin" valueType="num">
                                      <p:cBhvr additive="base">
                                        <p:cTn id="19" dur="500"/>
                                        <p:tgtEl>
                                          <p:spTgt spid="109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92">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92">
                                            <p:txEl>
                                              <p:pRg st="4" end="4"/>
                                            </p:txEl>
                                          </p:spTgt>
                                        </p:tgtEl>
                                        <p:attrNameLst>
                                          <p:attrName>style.visibility</p:attrName>
                                        </p:attrNameLst>
                                      </p:cBhvr>
                                      <p:to>
                                        <p:strVal val="visible"/>
                                      </p:to>
                                    </p:set>
                                    <p:anim calcmode="lin" valueType="num">
                                      <p:cBhvr additive="base">
                                        <p:cTn id="23" dur="500"/>
                                        <p:tgtEl>
                                          <p:spTgt spid="1092">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92">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92">
                                            <p:txEl>
                                              <p:pRg st="5" end="5"/>
                                            </p:txEl>
                                          </p:spTgt>
                                        </p:tgtEl>
                                        <p:attrNameLst>
                                          <p:attrName>style.visibility</p:attrName>
                                        </p:attrNameLst>
                                      </p:cBhvr>
                                      <p:to>
                                        <p:strVal val="visible"/>
                                      </p:to>
                                    </p:set>
                                    <p:anim calcmode="lin" valueType="num">
                                      <p:cBhvr additive="base">
                                        <p:cTn id="27" dur="500"/>
                                        <p:tgtEl>
                                          <p:spTgt spid="1092">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92">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92">
                                            <p:txEl>
                                              <p:pRg st="6" end="6"/>
                                            </p:txEl>
                                          </p:spTgt>
                                        </p:tgtEl>
                                        <p:attrNameLst>
                                          <p:attrName>style.visibility</p:attrName>
                                        </p:attrNameLst>
                                      </p:cBhvr>
                                      <p:to>
                                        <p:strVal val="visible"/>
                                      </p:to>
                                    </p:set>
                                    <p:anim calcmode="lin" valueType="num">
                                      <p:cBhvr additive="base">
                                        <p:cTn id="31" dur="500"/>
                                        <p:tgtEl>
                                          <p:spTgt spid="1092">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92">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92">
                                            <p:txEl>
                                              <p:pRg st="7" end="7"/>
                                            </p:txEl>
                                          </p:spTgt>
                                        </p:tgtEl>
                                        <p:attrNameLst>
                                          <p:attrName>style.visibility</p:attrName>
                                        </p:attrNameLst>
                                      </p:cBhvr>
                                      <p:to>
                                        <p:strVal val="visible"/>
                                      </p:to>
                                    </p:set>
                                    <p:anim calcmode="lin" valueType="num">
                                      <p:cBhvr additive="base">
                                        <p:cTn id="35" dur="500"/>
                                        <p:tgtEl>
                                          <p:spTgt spid="1092">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1092">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096"/>
        <p:cNvGrpSpPr/>
        <p:nvPr/>
      </p:nvGrpSpPr>
      <p:grpSpPr>
        <a:xfrm>
          <a:off x="0" y="0"/>
          <a:ext cx="0" cy="0"/>
          <a:chOff x="0" y="0"/>
          <a:chExt cx="0" cy="0"/>
        </a:xfrm>
      </p:grpSpPr>
      <p:sp>
        <p:nvSpPr>
          <p:cNvPr id="1097" name="Google Shape;1097;p151"/>
          <p:cNvSpPr txBox="1">
            <a:spLocks noGrp="1"/>
          </p:cNvSpPr>
          <p:nvPr>
            <p:ph type="body" idx="1"/>
          </p:nvPr>
        </p:nvSpPr>
        <p:spPr>
          <a:xfrm>
            <a:off x="3449782" y="182880"/>
            <a:ext cx="8452658" cy="667512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Order for Christian relationships (5:1—6:2):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Here, Paul offers an order for the deference of the younger to the older and the church’s treatment of widows who are receiving support from the church.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also addresses the treatment of church leaders.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Finally, he addresses the relationship of slaves to masters.</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Final warnings and a charge (6:3-21):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As a final word against false teachers, he warns against the love of controversy, pride and greed.</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His parting charge to Timothy emphasizes true pastoral concern grounded in basic Christian virtue and faith.</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97">
                                            <p:txEl>
                                              <p:pRg st="0" end="0"/>
                                            </p:txEl>
                                          </p:spTgt>
                                        </p:tgtEl>
                                        <p:attrNameLst>
                                          <p:attrName>style.visibility</p:attrName>
                                        </p:attrNameLst>
                                      </p:cBhvr>
                                      <p:to>
                                        <p:strVal val="visible"/>
                                      </p:to>
                                    </p:set>
                                    <p:anim calcmode="lin" valueType="num">
                                      <p:cBhvr additive="base">
                                        <p:cTn id="7" dur="500"/>
                                        <p:tgtEl>
                                          <p:spTgt spid="109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09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97">
                                            <p:txEl>
                                              <p:pRg st="1" end="1"/>
                                            </p:txEl>
                                          </p:spTgt>
                                        </p:tgtEl>
                                        <p:attrNameLst>
                                          <p:attrName>style.visibility</p:attrName>
                                        </p:attrNameLst>
                                      </p:cBhvr>
                                      <p:to>
                                        <p:strVal val="visible"/>
                                      </p:to>
                                    </p:set>
                                    <p:anim calcmode="lin" valueType="num">
                                      <p:cBhvr additive="base">
                                        <p:cTn id="11" dur="500"/>
                                        <p:tgtEl>
                                          <p:spTgt spid="109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09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97">
                                            <p:txEl>
                                              <p:pRg st="2" end="2"/>
                                            </p:txEl>
                                          </p:spTgt>
                                        </p:tgtEl>
                                        <p:attrNameLst>
                                          <p:attrName>style.visibility</p:attrName>
                                        </p:attrNameLst>
                                      </p:cBhvr>
                                      <p:to>
                                        <p:strVal val="visible"/>
                                      </p:to>
                                    </p:set>
                                    <p:anim calcmode="lin" valueType="num">
                                      <p:cBhvr additive="base">
                                        <p:cTn id="15" dur="500"/>
                                        <p:tgtEl>
                                          <p:spTgt spid="109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09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97">
                                            <p:txEl>
                                              <p:pRg st="3" end="3"/>
                                            </p:txEl>
                                          </p:spTgt>
                                        </p:tgtEl>
                                        <p:attrNameLst>
                                          <p:attrName>style.visibility</p:attrName>
                                        </p:attrNameLst>
                                      </p:cBhvr>
                                      <p:to>
                                        <p:strVal val="visible"/>
                                      </p:to>
                                    </p:set>
                                    <p:anim calcmode="lin" valueType="num">
                                      <p:cBhvr additive="base">
                                        <p:cTn id="19" dur="500"/>
                                        <p:tgtEl>
                                          <p:spTgt spid="109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09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97">
                                            <p:txEl>
                                              <p:pRg st="4" end="4"/>
                                            </p:txEl>
                                          </p:spTgt>
                                        </p:tgtEl>
                                        <p:attrNameLst>
                                          <p:attrName>style.visibility</p:attrName>
                                        </p:attrNameLst>
                                      </p:cBhvr>
                                      <p:to>
                                        <p:strVal val="visible"/>
                                      </p:to>
                                    </p:set>
                                    <p:anim calcmode="lin" valueType="num">
                                      <p:cBhvr additive="base">
                                        <p:cTn id="23" dur="500"/>
                                        <p:tgtEl>
                                          <p:spTgt spid="109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097">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97">
                                            <p:txEl>
                                              <p:pRg st="5" end="5"/>
                                            </p:txEl>
                                          </p:spTgt>
                                        </p:tgtEl>
                                        <p:attrNameLst>
                                          <p:attrName>style.visibility</p:attrName>
                                        </p:attrNameLst>
                                      </p:cBhvr>
                                      <p:to>
                                        <p:strVal val="visible"/>
                                      </p:to>
                                    </p:set>
                                    <p:anim calcmode="lin" valueType="num">
                                      <p:cBhvr additive="base">
                                        <p:cTn id="27" dur="500"/>
                                        <p:tgtEl>
                                          <p:spTgt spid="1097">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097">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97">
                                            <p:txEl>
                                              <p:pRg st="6" end="6"/>
                                            </p:txEl>
                                          </p:spTgt>
                                        </p:tgtEl>
                                        <p:attrNameLst>
                                          <p:attrName>style.visibility</p:attrName>
                                        </p:attrNameLst>
                                      </p:cBhvr>
                                      <p:to>
                                        <p:strVal val="visible"/>
                                      </p:to>
                                    </p:set>
                                    <p:anim calcmode="lin" valueType="num">
                                      <p:cBhvr additive="base">
                                        <p:cTn id="31" dur="500"/>
                                        <p:tgtEl>
                                          <p:spTgt spid="1097">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097">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101"/>
        <p:cNvGrpSpPr/>
        <p:nvPr/>
      </p:nvGrpSpPr>
      <p:grpSpPr>
        <a:xfrm>
          <a:off x="0" y="0"/>
          <a:ext cx="0" cy="0"/>
          <a:chOff x="0" y="0"/>
          <a:chExt cx="0" cy="0"/>
        </a:xfrm>
      </p:grpSpPr>
      <p:sp>
        <p:nvSpPr>
          <p:cNvPr id="1102" name="Google Shape;1102;p152"/>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Titus</a:t>
            </a:r>
            <a:br>
              <a:rPr lang="en-US" sz="4800" b="1">
                <a:solidFill>
                  <a:srgbClr val="FFC000"/>
                </a:solidFill>
              </a:rPr>
            </a:br>
            <a:r>
              <a:rPr lang="en-US" sz="4800" b="1">
                <a:solidFill>
                  <a:srgbClr val="FFC000"/>
                </a:solidFill>
              </a:rPr>
              <a:t>디도서</a:t>
            </a:r>
            <a:endParaRPr/>
          </a:p>
        </p:txBody>
      </p:sp>
    </p:spTree>
  </p:cSld>
  <p:clrMapOvr>
    <a:masterClrMapping/>
  </p:clrMapOvr>
  <p:transition>
    <p:split orient="vert"/>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5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Situation</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상황</a:t>
            </a:r>
            <a:endParaRPr sz="4800" b="1">
              <a:solidFill>
                <a:srgbClr val="FFC000"/>
              </a:solidFill>
            </a:endParaRPr>
          </a:p>
        </p:txBody>
      </p:sp>
      <p:sp>
        <p:nvSpPr>
          <p:cNvPr id="1108" name="Google Shape;1108;p153"/>
          <p:cNvSpPr txBox="1">
            <a:spLocks noGrp="1"/>
          </p:cNvSpPr>
          <p:nvPr>
            <p:ph type="body" idx="1"/>
          </p:nvPr>
        </p:nvSpPr>
        <p:spPr>
          <a:xfrm>
            <a:off x="4922520" y="182880"/>
            <a:ext cx="6861491" cy="667512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2000"/>
              </a:lnSpc>
              <a:spcBef>
                <a:spcPts val="0"/>
              </a:spcBef>
              <a:spcAft>
                <a:spcPts val="0"/>
              </a:spcAft>
              <a:buClr>
                <a:srgbClr val="FF0000"/>
              </a:buClr>
              <a:buSzPct val="100000"/>
              <a:buNone/>
            </a:pPr>
            <a:r>
              <a:rPr lang="en-US" sz="3000" b="1">
                <a:solidFill>
                  <a:srgbClr val="FF0000"/>
                </a:solidFill>
              </a:rPr>
              <a:t>According to the Titus letter (1:5), Paul had visited Crete, leaving Titus there; the circumstances of this visit are not described by Luke in Acts, however, so it’s provenance can only be conjectured.</a:t>
            </a:r>
            <a:endParaRPr/>
          </a:p>
          <a:p>
            <a:pPr marL="283464" lvl="0" indent="-283464" algn="l" rtl="0">
              <a:lnSpc>
                <a:spcPct val="112000"/>
              </a:lnSpc>
              <a:spcBef>
                <a:spcPts val="900"/>
              </a:spcBef>
              <a:spcAft>
                <a:spcPts val="0"/>
              </a:spcAft>
              <a:buClr>
                <a:srgbClr val="262626"/>
              </a:buClr>
              <a:buSzPct val="100000"/>
              <a:buChar char="•"/>
            </a:pPr>
            <a:r>
              <a:rPr lang="en-US" sz="2600" i="1"/>
              <a:t>Titus was left in Crete to complete the work started by Paul, particularly appointing elders.</a:t>
            </a:r>
            <a:endParaRPr/>
          </a:p>
          <a:p>
            <a:pPr marL="283464" lvl="0" indent="-283464" algn="l" rtl="0">
              <a:lnSpc>
                <a:spcPct val="112000"/>
              </a:lnSpc>
              <a:spcBef>
                <a:spcPts val="900"/>
              </a:spcBef>
              <a:spcAft>
                <a:spcPts val="0"/>
              </a:spcAft>
              <a:buClr>
                <a:srgbClr val="262626"/>
              </a:buClr>
              <a:buSzPct val="100000"/>
              <a:buChar char="•"/>
            </a:pPr>
            <a:r>
              <a:rPr lang="en-US" sz="2600" i="1"/>
              <a:t>He hoped to relieve Titus by sending Artemas and Tychicus to replace him (3:12).</a:t>
            </a:r>
            <a:endParaRPr/>
          </a:p>
          <a:p>
            <a:pPr marL="283464" lvl="0" indent="-283464" algn="l" rtl="0">
              <a:lnSpc>
                <a:spcPct val="112000"/>
              </a:lnSpc>
              <a:spcBef>
                <a:spcPts val="900"/>
              </a:spcBef>
              <a:spcAft>
                <a:spcPts val="0"/>
              </a:spcAft>
              <a:buClr>
                <a:srgbClr val="262626"/>
              </a:buClr>
              <a:buSzPct val="100000"/>
              <a:buChar char="•"/>
            </a:pPr>
            <a:r>
              <a:rPr lang="en-US" sz="2600" i="1"/>
              <a:t>Paul’s primary concern was about false teachers, not only among the Cretans, but also among the Jews in what what he calls “the circumcision group” (1:10, 14-16).</a:t>
            </a:r>
            <a:endParaRPr/>
          </a:p>
          <a:p>
            <a:pPr marL="283464" lvl="0" indent="-283464" algn="l" rtl="0">
              <a:lnSpc>
                <a:spcPct val="112000"/>
              </a:lnSpc>
              <a:spcBef>
                <a:spcPts val="900"/>
              </a:spcBef>
              <a:spcAft>
                <a:spcPts val="0"/>
              </a:spcAft>
              <a:buClr>
                <a:srgbClr val="262626"/>
              </a:buClr>
              <a:buSzPct val="100000"/>
              <a:buChar char="•"/>
            </a:pPr>
            <a:r>
              <a:rPr lang="en-US" sz="2600" i="1"/>
              <a:t>He urges severe measures to silence these false voices (1:11), rebuking them sharply (1:13) while avoiding their controversies (3:9-11).</a:t>
            </a:r>
            <a:endParaRPr/>
          </a:p>
        </p:txBody>
      </p:sp>
      <p:sp>
        <p:nvSpPr>
          <p:cNvPr id="1109" name="Google Shape;1109;p153"/>
          <p:cNvSpPr txBox="1">
            <a:spLocks noGrp="1"/>
          </p:cNvSpPr>
          <p:nvPr>
            <p:ph type="sldNum" idx="12"/>
          </p:nvPr>
        </p:nvSpPr>
        <p:spPr>
          <a:xfrm>
            <a:off x="11658600" y="5512170"/>
            <a:ext cx="53339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153</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08">
                                            <p:txEl>
                                              <p:pRg st="0" end="0"/>
                                            </p:txEl>
                                          </p:spTgt>
                                        </p:tgtEl>
                                        <p:attrNameLst>
                                          <p:attrName>style.visibility</p:attrName>
                                        </p:attrNameLst>
                                      </p:cBhvr>
                                      <p:to>
                                        <p:strVal val="visible"/>
                                      </p:to>
                                    </p:set>
                                    <p:anim calcmode="lin" valueType="num">
                                      <p:cBhvr additive="base">
                                        <p:cTn id="7" dur="500"/>
                                        <p:tgtEl>
                                          <p:spTgt spid="110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0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08">
                                            <p:txEl>
                                              <p:pRg st="1" end="1"/>
                                            </p:txEl>
                                          </p:spTgt>
                                        </p:tgtEl>
                                        <p:attrNameLst>
                                          <p:attrName>style.visibility</p:attrName>
                                        </p:attrNameLst>
                                      </p:cBhvr>
                                      <p:to>
                                        <p:strVal val="visible"/>
                                      </p:to>
                                    </p:set>
                                    <p:anim calcmode="lin" valueType="num">
                                      <p:cBhvr additive="base">
                                        <p:cTn id="11" dur="500"/>
                                        <p:tgtEl>
                                          <p:spTgt spid="110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0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08">
                                            <p:txEl>
                                              <p:pRg st="2" end="2"/>
                                            </p:txEl>
                                          </p:spTgt>
                                        </p:tgtEl>
                                        <p:attrNameLst>
                                          <p:attrName>style.visibility</p:attrName>
                                        </p:attrNameLst>
                                      </p:cBhvr>
                                      <p:to>
                                        <p:strVal val="visible"/>
                                      </p:to>
                                    </p:set>
                                    <p:anim calcmode="lin" valueType="num">
                                      <p:cBhvr additive="base">
                                        <p:cTn id="15" dur="500"/>
                                        <p:tgtEl>
                                          <p:spTgt spid="110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0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08">
                                            <p:txEl>
                                              <p:pRg st="3" end="3"/>
                                            </p:txEl>
                                          </p:spTgt>
                                        </p:tgtEl>
                                        <p:attrNameLst>
                                          <p:attrName>style.visibility</p:attrName>
                                        </p:attrNameLst>
                                      </p:cBhvr>
                                      <p:to>
                                        <p:strVal val="visible"/>
                                      </p:to>
                                    </p:set>
                                    <p:anim calcmode="lin" valueType="num">
                                      <p:cBhvr additive="base">
                                        <p:cTn id="19" dur="500"/>
                                        <p:tgtEl>
                                          <p:spTgt spid="110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08">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108">
                                            <p:txEl>
                                              <p:pRg st="4" end="4"/>
                                            </p:txEl>
                                          </p:spTgt>
                                        </p:tgtEl>
                                        <p:attrNameLst>
                                          <p:attrName>style.visibility</p:attrName>
                                        </p:attrNameLst>
                                      </p:cBhvr>
                                      <p:to>
                                        <p:strVal val="visible"/>
                                      </p:to>
                                    </p:set>
                                    <p:anim calcmode="lin" valueType="num">
                                      <p:cBhvr additive="base">
                                        <p:cTn id="23" dur="500"/>
                                        <p:tgtEl>
                                          <p:spTgt spid="1108">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108">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113"/>
        <p:cNvGrpSpPr/>
        <p:nvPr/>
      </p:nvGrpSpPr>
      <p:grpSpPr>
        <a:xfrm>
          <a:off x="0" y="0"/>
          <a:ext cx="0" cy="0"/>
          <a:chOff x="0" y="0"/>
          <a:chExt cx="0" cy="0"/>
        </a:xfrm>
      </p:grpSpPr>
      <p:sp>
        <p:nvSpPr>
          <p:cNvPr id="1114" name="Google Shape;1114;p154"/>
          <p:cNvSpPr txBox="1">
            <a:spLocks noGrp="1"/>
          </p:cNvSpPr>
          <p:nvPr>
            <p:ph type="title"/>
          </p:nvPr>
        </p:nvSpPr>
        <p:spPr>
          <a:xfrm>
            <a:off x="0" y="735106"/>
            <a:ext cx="3478306" cy="478645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a:t>
            </a:r>
            <a:endParaRPr sz="4800" b="1">
              <a:solidFill>
                <a:srgbClr val="FF9900"/>
              </a:solidFill>
            </a:endParaRPr>
          </a:p>
        </p:txBody>
      </p:sp>
      <p:sp>
        <p:nvSpPr>
          <p:cNvPr id="1115" name="Google Shape;1115;p154"/>
          <p:cNvSpPr txBox="1">
            <a:spLocks noGrp="1"/>
          </p:cNvSpPr>
          <p:nvPr>
            <p:ph type="body" idx="1"/>
          </p:nvPr>
        </p:nvSpPr>
        <p:spPr>
          <a:xfrm>
            <a:off x="3657600" y="335280"/>
            <a:ext cx="8534400" cy="626364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Titus’ task in Crete (1):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Having left Titus to complete the work he had started, Paul instructed him to appoint elders, and he offers a list of character traits for leaders very similar to what one finds in 1 Timothy.</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Also as in 1 Timothy, Paul is concerned about false teachers, particularly the circumcision group (1:10).</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In various of his letters, Paul gives what has come to be known as a “household code”, that is, instructions for behavior to various groups (2):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As in 1 Timothy, he addresses the relationship between both older and younger believers as well as the behavior of slaves.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In general, he urges the importance of godly lives as believers await the “blessed hope” of the return of Christ.</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15">
                                            <p:txEl>
                                              <p:pRg st="0" end="0"/>
                                            </p:txEl>
                                          </p:spTgt>
                                        </p:tgtEl>
                                        <p:attrNameLst>
                                          <p:attrName>style.visibility</p:attrName>
                                        </p:attrNameLst>
                                      </p:cBhvr>
                                      <p:to>
                                        <p:strVal val="visible"/>
                                      </p:to>
                                    </p:set>
                                    <p:anim calcmode="lin" valueType="num">
                                      <p:cBhvr additive="base">
                                        <p:cTn id="7" dur="500"/>
                                        <p:tgtEl>
                                          <p:spTgt spid="111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1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15">
                                            <p:txEl>
                                              <p:pRg st="1" end="1"/>
                                            </p:txEl>
                                          </p:spTgt>
                                        </p:tgtEl>
                                        <p:attrNameLst>
                                          <p:attrName>style.visibility</p:attrName>
                                        </p:attrNameLst>
                                      </p:cBhvr>
                                      <p:to>
                                        <p:strVal val="visible"/>
                                      </p:to>
                                    </p:set>
                                    <p:anim calcmode="lin" valueType="num">
                                      <p:cBhvr additive="base">
                                        <p:cTn id="11" dur="500"/>
                                        <p:tgtEl>
                                          <p:spTgt spid="111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1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15">
                                            <p:txEl>
                                              <p:pRg st="2" end="2"/>
                                            </p:txEl>
                                          </p:spTgt>
                                        </p:tgtEl>
                                        <p:attrNameLst>
                                          <p:attrName>style.visibility</p:attrName>
                                        </p:attrNameLst>
                                      </p:cBhvr>
                                      <p:to>
                                        <p:strVal val="visible"/>
                                      </p:to>
                                    </p:set>
                                    <p:anim calcmode="lin" valueType="num">
                                      <p:cBhvr additive="base">
                                        <p:cTn id="15" dur="500"/>
                                        <p:tgtEl>
                                          <p:spTgt spid="111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1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15">
                                            <p:txEl>
                                              <p:pRg st="3" end="3"/>
                                            </p:txEl>
                                          </p:spTgt>
                                        </p:tgtEl>
                                        <p:attrNameLst>
                                          <p:attrName>style.visibility</p:attrName>
                                        </p:attrNameLst>
                                      </p:cBhvr>
                                      <p:to>
                                        <p:strVal val="visible"/>
                                      </p:to>
                                    </p:set>
                                    <p:anim calcmode="lin" valueType="num">
                                      <p:cBhvr additive="base">
                                        <p:cTn id="19" dur="500"/>
                                        <p:tgtEl>
                                          <p:spTgt spid="111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1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115">
                                            <p:txEl>
                                              <p:pRg st="4" end="4"/>
                                            </p:txEl>
                                          </p:spTgt>
                                        </p:tgtEl>
                                        <p:attrNameLst>
                                          <p:attrName>style.visibility</p:attrName>
                                        </p:attrNameLst>
                                      </p:cBhvr>
                                      <p:to>
                                        <p:strVal val="visible"/>
                                      </p:to>
                                    </p:set>
                                    <p:anim calcmode="lin" valueType="num">
                                      <p:cBhvr additive="base">
                                        <p:cTn id="23" dur="500"/>
                                        <p:tgtEl>
                                          <p:spTgt spid="111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11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115">
                                            <p:txEl>
                                              <p:pRg st="5" end="5"/>
                                            </p:txEl>
                                          </p:spTgt>
                                        </p:tgtEl>
                                        <p:attrNameLst>
                                          <p:attrName>style.visibility</p:attrName>
                                        </p:attrNameLst>
                                      </p:cBhvr>
                                      <p:to>
                                        <p:strVal val="visible"/>
                                      </p:to>
                                    </p:set>
                                    <p:anim calcmode="lin" valueType="num">
                                      <p:cBhvr additive="base">
                                        <p:cTn id="27" dur="500"/>
                                        <p:tgtEl>
                                          <p:spTgt spid="111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115">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119"/>
        <p:cNvGrpSpPr/>
        <p:nvPr/>
      </p:nvGrpSpPr>
      <p:grpSpPr>
        <a:xfrm>
          <a:off x="0" y="0"/>
          <a:ext cx="0" cy="0"/>
          <a:chOff x="0" y="0"/>
          <a:chExt cx="0" cy="0"/>
        </a:xfrm>
      </p:grpSpPr>
      <p:sp>
        <p:nvSpPr>
          <p:cNvPr id="1120" name="Google Shape;1120;p155"/>
          <p:cNvSpPr txBox="1">
            <a:spLocks noGrp="1"/>
          </p:cNvSpPr>
          <p:nvPr>
            <p:ph type="body" idx="1"/>
          </p:nvPr>
        </p:nvSpPr>
        <p:spPr>
          <a:xfrm>
            <a:off x="3449782" y="182880"/>
            <a:ext cx="8452658" cy="6675120"/>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Living as Christians in the larger community (3):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Because Christians live within the larger culture, they also must demonstrate peaceful obedience to the secular government.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Christian life should be a life of grace, mercy and love, following the example of God himself who generously saved believers by his grace.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Controversies and argumentation that cause division should be avoided.</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20">
                                            <p:txEl>
                                              <p:pRg st="0" end="0"/>
                                            </p:txEl>
                                          </p:spTgt>
                                        </p:tgtEl>
                                        <p:attrNameLst>
                                          <p:attrName>style.visibility</p:attrName>
                                        </p:attrNameLst>
                                      </p:cBhvr>
                                      <p:to>
                                        <p:strVal val="visible"/>
                                      </p:to>
                                    </p:set>
                                    <p:anim calcmode="lin" valueType="num">
                                      <p:cBhvr additive="base">
                                        <p:cTn id="7" dur="500"/>
                                        <p:tgtEl>
                                          <p:spTgt spid="112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2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20">
                                            <p:txEl>
                                              <p:pRg st="1" end="1"/>
                                            </p:txEl>
                                          </p:spTgt>
                                        </p:tgtEl>
                                        <p:attrNameLst>
                                          <p:attrName>style.visibility</p:attrName>
                                        </p:attrNameLst>
                                      </p:cBhvr>
                                      <p:to>
                                        <p:strVal val="visible"/>
                                      </p:to>
                                    </p:set>
                                    <p:anim calcmode="lin" valueType="num">
                                      <p:cBhvr additive="base">
                                        <p:cTn id="11" dur="500"/>
                                        <p:tgtEl>
                                          <p:spTgt spid="112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2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20">
                                            <p:txEl>
                                              <p:pRg st="2" end="2"/>
                                            </p:txEl>
                                          </p:spTgt>
                                        </p:tgtEl>
                                        <p:attrNameLst>
                                          <p:attrName>style.visibility</p:attrName>
                                        </p:attrNameLst>
                                      </p:cBhvr>
                                      <p:to>
                                        <p:strVal val="visible"/>
                                      </p:to>
                                    </p:set>
                                    <p:anim calcmode="lin" valueType="num">
                                      <p:cBhvr additive="base">
                                        <p:cTn id="15" dur="500"/>
                                        <p:tgtEl>
                                          <p:spTgt spid="112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2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20">
                                            <p:txEl>
                                              <p:pRg st="3" end="3"/>
                                            </p:txEl>
                                          </p:spTgt>
                                        </p:tgtEl>
                                        <p:attrNameLst>
                                          <p:attrName>style.visibility</p:attrName>
                                        </p:attrNameLst>
                                      </p:cBhvr>
                                      <p:to>
                                        <p:strVal val="visible"/>
                                      </p:to>
                                    </p:set>
                                    <p:anim calcmode="lin" valueType="num">
                                      <p:cBhvr additive="base">
                                        <p:cTn id="19" dur="500"/>
                                        <p:tgtEl>
                                          <p:spTgt spid="112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20">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124"/>
        <p:cNvGrpSpPr/>
        <p:nvPr/>
      </p:nvGrpSpPr>
      <p:grpSpPr>
        <a:xfrm>
          <a:off x="0" y="0"/>
          <a:ext cx="0" cy="0"/>
          <a:chOff x="0" y="0"/>
          <a:chExt cx="0" cy="0"/>
        </a:xfrm>
      </p:grpSpPr>
      <p:sp>
        <p:nvSpPr>
          <p:cNvPr id="1125" name="Google Shape;1125;p156"/>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2 Timothy</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디모데 후서</a:t>
            </a:r>
            <a:endParaRPr sz="4800" b="1">
              <a:solidFill>
                <a:srgbClr val="FFC000"/>
              </a:solidFill>
            </a:endParaRPr>
          </a:p>
        </p:txBody>
      </p:sp>
    </p:spTree>
  </p:cSld>
  <p:clrMapOvr>
    <a:masterClrMapping/>
  </p:clrMapOvr>
  <p:transition>
    <p:split orient="vert"/>
  </p:transition>
</p:sld>
</file>

<file path=ppt/slides/slide157.xml><?xml version="1.0" encoding="utf-8"?>
<p:sld xmlns:a="http://schemas.openxmlformats.org/drawingml/2006/main" xmlns:r="http://schemas.openxmlformats.org/officeDocument/2006/relationships" xmlns:p="http://schemas.openxmlformats.org/presentationml/2006/main" showMasterSp="0">
  <p:cSld>
    <p:bg>
      <p:bgPr>
        <a:solidFill>
          <a:srgbClr val="BCB1AC"/>
        </a:solidFill>
        <a:effectLst/>
      </p:bgPr>
    </p:bg>
    <p:spTree>
      <p:nvGrpSpPr>
        <p:cNvPr id="1" name="Shape 1129"/>
        <p:cNvGrpSpPr/>
        <p:nvPr/>
      </p:nvGrpSpPr>
      <p:grpSpPr>
        <a:xfrm>
          <a:off x="0" y="0"/>
          <a:ext cx="0" cy="0"/>
          <a:chOff x="0" y="0"/>
          <a:chExt cx="0" cy="0"/>
        </a:xfrm>
      </p:grpSpPr>
      <p:sp>
        <p:nvSpPr>
          <p:cNvPr id="1130" name="Google Shape;1130;p157"/>
          <p:cNvSpPr txBox="1">
            <a:spLocks noGrp="1"/>
          </p:cNvSpPr>
          <p:nvPr>
            <p:ph type="title"/>
          </p:nvPr>
        </p:nvSpPr>
        <p:spPr>
          <a:xfrm>
            <a:off x="152400" y="95898"/>
            <a:ext cx="11902440" cy="11667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2060"/>
              </a:buClr>
              <a:buSzPct val="100000"/>
              <a:buFont typeface="Century Schoolbook"/>
              <a:buNone/>
            </a:pPr>
            <a:r>
              <a:rPr lang="en-US" sz="4800" b="1">
                <a:solidFill>
                  <a:srgbClr val="002060"/>
                </a:solidFill>
              </a:rPr>
              <a:t>The Closing  Years of Paul’s Life</a:t>
            </a:r>
            <a:br>
              <a:rPr lang="en-US" sz="4800" b="1">
                <a:solidFill>
                  <a:srgbClr val="002060"/>
                </a:solidFill>
              </a:rPr>
            </a:br>
            <a:r>
              <a:rPr lang="en-US" sz="2800" b="1">
                <a:solidFill>
                  <a:srgbClr val="002060"/>
                </a:solidFill>
              </a:rPr>
              <a:t>Three scenarios are possible concerning the closing years of Paul’s life.</a:t>
            </a:r>
            <a:endParaRPr/>
          </a:p>
        </p:txBody>
      </p:sp>
      <p:sp>
        <p:nvSpPr>
          <p:cNvPr id="1131" name="Google Shape;1131;p157"/>
          <p:cNvSpPr txBox="1">
            <a:spLocks noGrp="1"/>
          </p:cNvSpPr>
          <p:nvPr>
            <p:ph type="body" idx="1"/>
          </p:nvPr>
        </p:nvSpPr>
        <p:spPr>
          <a:xfrm>
            <a:off x="154980" y="1402080"/>
            <a:ext cx="3709262" cy="5229978"/>
          </a:xfrm>
          <a:prstGeom prst="rect">
            <a:avLst/>
          </a:prstGeom>
          <a:solidFill>
            <a:srgbClr val="CBBB9A"/>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0" lvl="0" indent="0" algn="l" rtl="0">
              <a:lnSpc>
                <a:spcPct val="112000"/>
              </a:lnSpc>
              <a:spcBef>
                <a:spcPts val="0"/>
              </a:spcBef>
              <a:spcAft>
                <a:spcPts val="0"/>
              </a:spcAft>
              <a:buClr>
                <a:srgbClr val="C00000"/>
              </a:buClr>
              <a:buSzPct val="100000"/>
              <a:buNone/>
            </a:pPr>
            <a:r>
              <a:rPr lang="en-US" sz="3300" b="1">
                <a:solidFill>
                  <a:srgbClr val="C00000"/>
                </a:solidFill>
              </a:rPr>
              <a:t>TRADITIONAL</a:t>
            </a:r>
            <a:endParaRPr/>
          </a:p>
          <a:p>
            <a:pPr marL="283464" lvl="0" indent="-283464" algn="l" rtl="0">
              <a:lnSpc>
                <a:spcPct val="112000"/>
              </a:lnSpc>
              <a:spcBef>
                <a:spcPts val="900"/>
              </a:spcBef>
              <a:spcAft>
                <a:spcPts val="0"/>
              </a:spcAft>
              <a:buClr>
                <a:srgbClr val="262626"/>
              </a:buClr>
              <a:buSzPct val="100000"/>
              <a:buChar char="•"/>
            </a:pPr>
            <a:r>
              <a:rPr lang="en-US" sz="2800" i="1"/>
              <a:t>According to Eusebius and Jerome, Paul was released after his two-year house arrest in Rome (AD 62-64).</a:t>
            </a:r>
            <a:endParaRPr/>
          </a:p>
          <a:p>
            <a:pPr marL="283464" lvl="0" indent="-283464" algn="l" rtl="0">
              <a:lnSpc>
                <a:spcPct val="112000"/>
              </a:lnSpc>
              <a:spcBef>
                <a:spcPts val="900"/>
              </a:spcBef>
              <a:spcAft>
                <a:spcPts val="0"/>
              </a:spcAft>
              <a:buClr>
                <a:srgbClr val="262626"/>
              </a:buClr>
              <a:buSzPct val="100000"/>
              <a:buChar char="•"/>
            </a:pPr>
            <a:r>
              <a:rPr lang="en-US" sz="2800" i="1"/>
              <a:t>He continued his missionary work in the west (AD 64-68).</a:t>
            </a:r>
            <a:endParaRPr/>
          </a:p>
          <a:p>
            <a:pPr marL="283464" lvl="0" indent="-283464" algn="l" rtl="0">
              <a:lnSpc>
                <a:spcPct val="112000"/>
              </a:lnSpc>
              <a:spcBef>
                <a:spcPts val="900"/>
              </a:spcBef>
              <a:spcAft>
                <a:spcPts val="0"/>
              </a:spcAft>
              <a:buClr>
                <a:srgbClr val="262626"/>
              </a:buClr>
              <a:buSzPct val="100000"/>
              <a:buChar char="•"/>
            </a:pPr>
            <a:r>
              <a:rPr lang="en-US" sz="2800" i="1"/>
              <a:t>He was arrested a second time (AD 67-68).</a:t>
            </a:r>
            <a:endParaRPr/>
          </a:p>
          <a:p>
            <a:pPr marL="283464" lvl="0" indent="-283464" algn="l" rtl="0">
              <a:lnSpc>
                <a:spcPct val="112000"/>
              </a:lnSpc>
              <a:spcBef>
                <a:spcPts val="900"/>
              </a:spcBef>
              <a:spcAft>
                <a:spcPts val="0"/>
              </a:spcAft>
              <a:buClr>
                <a:srgbClr val="262626"/>
              </a:buClr>
              <a:buSzPct val="100000"/>
              <a:buChar char="•"/>
            </a:pPr>
            <a:r>
              <a:rPr lang="en-US" sz="2800" i="1"/>
              <a:t>During his second incarceration, he wrote all three pastoral letters. </a:t>
            </a:r>
            <a:endParaRPr/>
          </a:p>
        </p:txBody>
      </p:sp>
      <p:sp>
        <p:nvSpPr>
          <p:cNvPr id="1132" name="Google Shape;1132;p157"/>
          <p:cNvSpPr txBox="1">
            <a:spLocks noGrp="1"/>
          </p:cNvSpPr>
          <p:nvPr>
            <p:ph type="body" idx="2"/>
          </p:nvPr>
        </p:nvSpPr>
        <p:spPr>
          <a:xfrm>
            <a:off x="4014061" y="1402080"/>
            <a:ext cx="3575459" cy="5229978"/>
          </a:xfrm>
          <a:prstGeom prst="rect">
            <a:avLst/>
          </a:prstGeom>
          <a:solidFill>
            <a:srgbClr val="C59693"/>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0" lvl="0" indent="0" algn="l" rtl="0">
              <a:lnSpc>
                <a:spcPct val="112000"/>
              </a:lnSpc>
              <a:spcBef>
                <a:spcPts val="0"/>
              </a:spcBef>
              <a:spcAft>
                <a:spcPts val="0"/>
              </a:spcAft>
              <a:buClr>
                <a:srgbClr val="C00000"/>
              </a:buClr>
              <a:buSzPct val="100000"/>
              <a:buNone/>
            </a:pPr>
            <a:r>
              <a:rPr lang="en-US" sz="3300" b="1">
                <a:solidFill>
                  <a:srgbClr val="C00000"/>
                </a:solidFill>
              </a:rPr>
              <a:t>EARLY EXECUTION</a:t>
            </a:r>
            <a:endParaRPr/>
          </a:p>
          <a:p>
            <a:pPr marL="283464" lvl="0" indent="-283464" algn="l" rtl="0">
              <a:lnSpc>
                <a:spcPct val="112000"/>
              </a:lnSpc>
              <a:spcBef>
                <a:spcPts val="900"/>
              </a:spcBef>
              <a:spcAft>
                <a:spcPts val="0"/>
              </a:spcAft>
              <a:buClr>
                <a:srgbClr val="262626"/>
              </a:buClr>
              <a:buSzPct val="100000"/>
              <a:buChar char="•"/>
            </a:pPr>
            <a:r>
              <a:rPr lang="en-US" sz="2800" i="1"/>
              <a:t>The testimony of the early church is that both Peter and Paul were executed under Caesar Nero in AD 64.</a:t>
            </a:r>
            <a:endParaRPr/>
          </a:p>
          <a:p>
            <a:pPr marL="283464" lvl="0" indent="-283464" algn="l" rtl="0">
              <a:lnSpc>
                <a:spcPct val="112000"/>
              </a:lnSpc>
              <a:spcBef>
                <a:spcPts val="900"/>
              </a:spcBef>
              <a:spcAft>
                <a:spcPts val="0"/>
              </a:spcAft>
              <a:buClr>
                <a:srgbClr val="262626"/>
              </a:buClr>
              <a:buSzPct val="100000"/>
              <a:buChar char="•"/>
            </a:pPr>
            <a:r>
              <a:rPr lang="en-US" sz="2800" i="1"/>
              <a:t>Here, Paul was not released after his house arrest, but executed.</a:t>
            </a:r>
            <a:endParaRPr/>
          </a:p>
          <a:p>
            <a:pPr marL="283464" lvl="0" indent="-283464" algn="l" rtl="0">
              <a:lnSpc>
                <a:spcPct val="112000"/>
              </a:lnSpc>
              <a:spcBef>
                <a:spcPts val="900"/>
              </a:spcBef>
              <a:spcAft>
                <a:spcPts val="0"/>
              </a:spcAft>
              <a:buClr>
                <a:srgbClr val="262626"/>
              </a:buClr>
              <a:buSzPct val="100000"/>
              <a:buChar char="•"/>
            </a:pPr>
            <a:r>
              <a:rPr lang="en-US" sz="2800" i="1"/>
              <a:t>2 Timothy, at least, was written during the latter days of his Roman imprisonment.</a:t>
            </a:r>
            <a:endParaRPr/>
          </a:p>
        </p:txBody>
      </p:sp>
      <p:sp>
        <p:nvSpPr>
          <p:cNvPr id="1133" name="Google Shape;1133;p157"/>
          <p:cNvSpPr txBox="1"/>
          <p:nvPr/>
        </p:nvSpPr>
        <p:spPr>
          <a:xfrm>
            <a:off x="7739339" y="1402080"/>
            <a:ext cx="4315501" cy="5229978"/>
          </a:xfrm>
          <a:prstGeom prst="rect">
            <a:avLst/>
          </a:prstGeom>
          <a:solidFill>
            <a:srgbClr val="CCB1C2"/>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marR="0" lvl="0" indent="0" algn="l" rtl="0">
              <a:lnSpc>
                <a:spcPct val="100000"/>
              </a:lnSpc>
              <a:spcBef>
                <a:spcPts val="0"/>
              </a:spcBef>
              <a:spcAft>
                <a:spcPts val="0"/>
              </a:spcAft>
              <a:buClr>
                <a:srgbClr val="C00000"/>
              </a:buClr>
              <a:buSzPct val="100000"/>
              <a:buFont typeface="Arial"/>
              <a:buNone/>
            </a:pPr>
            <a:r>
              <a:rPr lang="en-US" sz="3000" b="1">
                <a:solidFill>
                  <a:srgbClr val="C00000"/>
                </a:solidFill>
                <a:latin typeface="Corbel"/>
                <a:ea typeface="Corbel"/>
                <a:cs typeface="Corbel"/>
                <a:sym typeface="Corbel"/>
              </a:rPr>
              <a:t>BANISHMENT</a:t>
            </a:r>
            <a:endParaRPr/>
          </a:p>
          <a:p>
            <a:pPr marL="283464" marR="0" lvl="0" indent="-283464" algn="l" rtl="0">
              <a:lnSpc>
                <a:spcPct val="112000"/>
              </a:lnSpc>
              <a:spcBef>
                <a:spcPts val="900"/>
              </a:spcBef>
              <a:spcAft>
                <a:spcPts val="0"/>
              </a:spcAft>
              <a:buClr>
                <a:srgbClr val="262626"/>
              </a:buClr>
              <a:buSzPct val="100000"/>
              <a:buFont typeface="Arial"/>
              <a:buChar char="•"/>
            </a:pPr>
            <a:r>
              <a:rPr lang="en-US" sz="2600" i="1">
                <a:solidFill>
                  <a:srgbClr val="262626"/>
                </a:solidFill>
                <a:latin typeface="Corbel"/>
                <a:ea typeface="Corbel"/>
                <a:cs typeface="Corbel"/>
                <a:sym typeface="Corbel"/>
              </a:rPr>
              <a:t>Paul’s hearing in AD 62 ended in banishment to Spain, enabling him to continue his missions work.</a:t>
            </a:r>
            <a:endParaRPr/>
          </a:p>
          <a:p>
            <a:pPr marL="283464" marR="0" lvl="0" indent="-283464" algn="l" rtl="0">
              <a:lnSpc>
                <a:spcPct val="112000"/>
              </a:lnSpc>
              <a:spcBef>
                <a:spcPts val="900"/>
              </a:spcBef>
              <a:spcAft>
                <a:spcPts val="0"/>
              </a:spcAft>
              <a:buClr>
                <a:srgbClr val="262626"/>
              </a:buClr>
              <a:buSzPct val="100000"/>
              <a:buFont typeface="Arial"/>
              <a:buChar char="•"/>
            </a:pPr>
            <a:r>
              <a:rPr lang="en-US" sz="2600" i="1">
                <a:solidFill>
                  <a:srgbClr val="262626"/>
                </a:solidFill>
                <a:latin typeface="Corbel"/>
                <a:ea typeface="Corbel"/>
                <a:cs typeface="Corbel"/>
                <a:sym typeface="Corbel"/>
              </a:rPr>
              <a:t>Hearing of the great fire in Rome and the persecution of Christians, he returned to be arrested again and executed.</a:t>
            </a:r>
            <a:endParaRPr/>
          </a:p>
          <a:p>
            <a:pPr marL="283464" marR="0" lvl="0" indent="-283464" algn="l" rtl="0">
              <a:lnSpc>
                <a:spcPct val="112000"/>
              </a:lnSpc>
              <a:spcBef>
                <a:spcPts val="900"/>
              </a:spcBef>
              <a:spcAft>
                <a:spcPts val="0"/>
              </a:spcAft>
              <a:buClr>
                <a:srgbClr val="262626"/>
              </a:buClr>
              <a:buSzPct val="100000"/>
              <a:buFont typeface="Arial"/>
              <a:buChar char="•"/>
            </a:pPr>
            <a:r>
              <a:rPr lang="en-US" sz="2600" i="1">
                <a:solidFill>
                  <a:srgbClr val="262626"/>
                </a:solidFill>
                <a:latin typeface="Corbel"/>
                <a:ea typeface="Corbel"/>
                <a:cs typeface="Corbel"/>
                <a:sym typeface="Corbel"/>
              </a:rPr>
              <a:t>1 Timothy and Titus were composed between his two imprisonments and 2 Timothy after his second arrest.</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1">
                                            <p:txEl>
                                              <p:pRg st="0" end="0"/>
                                            </p:txEl>
                                          </p:spTgt>
                                        </p:tgtEl>
                                        <p:attrNameLst>
                                          <p:attrName>style.visibility</p:attrName>
                                        </p:attrNameLst>
                                      </p:cBhvr>
                                      <p:to>
                                        <p:strVal val="visible"/>
                                      </p:to>
                                    </p:set>
                                    <p:animEffect transition="in" filter="fade">
                                      <p:cBhvr>
                                        <p:cTn id="7" dur="500"/>
                                        <p:tgtEl>
                                          <p:spTgt spid="1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1">
                                            <p:txEl>
                                              <p:pRg st="1" end="1"/>
                                            </p:txEl>
                                          </p:spTgt>
                                        </p:tgtEl>
                                        <p:attrNameLst>
                                          <p:attrName>style.visibility</p:attrName>
                                        </p:attrNameLst>
                                      </p:cBhvr>
                                      <p:to>
                                        <p:strVal val="visible"/>
                                      </p:to>
                                    </p:set>
                                    <p:animEffect transition="in" filter="fade">
                                      <p:cBhvr>
                                        <p:cTn id="12" dur="500"/>
                                        <p:tgtEl>
                                          <p:spTgt spid="1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1">
                                            <p:txEl>
                                              <p:pRg st="2" end="2"/>
                                            </p:txEl>
                                          </p:spTgt>
                                        </p:tgtEl>
                                        <p:attrNameLst>
                                          <p:attrName>style.visibility</p:attrName>
                                        </p:attrNameLst>
                                      </p:cBhvr>
                                      <p:to>
                                        <p:strVal val="visible"/>
                                      </p:to>
                                    </p:set>
                                    <p:animEffect transition="in" filter="fade">
                                      <p:cBhvr>
                                        <p:cTn id="17" dur="500"/>
                                        <p:tgtEl>
                                          <p:spTgt spid="1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1">
                                            <p:txEl>
                                              <p:pRg st="3" end="3"/>
                                            </p:txEl>
                                          </p:spTgt>
                                        </p:tgtEl>
                                        <p:attrNameLst>
                                          <p:attrName>style.visibility</p:attrName>
                                        </p:attrNameLst>
                                      </p:cBhvr>
                                      <p:to>
                                        <p:strVal val="visible"/>
                                      </p:to>
                                    </p:set>
                                    <p:animEffect transition="in" filter="fade">
                                      <p:cBhvr>
                                        <p:cTn id="22" dur="500"/>
                                        <p:tgtEl>
                                          <p:spTgt spid="1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1">
                                            <p:txEl>
                                              <p:pRg st="4" end="4"/>
                                            </p:txEl>
                                          </p:spTgt>
                                        </p:tgtEl>
                                        <p:attrNameLst>
                                          <p:attrName>style.visibility</p:attrName>
                                        </p:attrNameLst>
                                      </p:cBhvr>
                                      <p:to>
                                        <p:strVal val="visible"/>
                                      </p:to>
                                    </p:set>
                                    <p:animEffect transition="in" filter="fade">
                                      <p:cBhvr>
                                        <p:cTn id="27" dur="500"/>
                                        <p:tgtEl>
                                          <p:spTgt spid="1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32">
                                            <p:txEl>
                                              <p:pRg st="0" end="0"/>
                                            </p:txEl>
                                          </p:spTgt>
                                        </p:tgtEl>
                                        <p:attrNameLst>
                                          <p:attrName>style.visibility</p:attrName>
                                        </p:attrNameLst>
                                      </p:cBhvr>
                                      <p:to>
                                        <p:strVal val="visible"/>
                                      </p:to>
                                    </p:set>
                                    <p:animEffect transition="in" filter="fade">
                                      <p:cBhvr>
                                        <p:cTn id="32" dur="500"/>
                                        <p:tgtEl>
                                          <p:spTgt spid="113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32">
                                            <p:txEl>
                                              <p:pRg st="1" end="1"/>
                                            </p:txEl>
                                          </p:spTgt>
                                        </p:tgtEl>
                                        <p:attrNameLst>
                                          <p:attrName>style.visibility</p:attrName>
                                        </p:attrNameLst>
                                      </p:cBhvr>
                                      <p:to>
                                        <p:strVal val="visible"/>
                                      </p:to>
                                    </p:set>
                                    <p:animEffect transition="in" filter="fade">
                                      <p:cBhvr>
                                        <p:cTn id="37" dur="500"/>
                                        <p:tgtEl>
                                          <p:spTgt spid="113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32">
                                            <p:txEl>
                                              <p:pRg st="2" end="2"/>
                                            </p:txEl>
                                          </p:spTgt>
                                        </p:tgtEl>
                                        <p:attrNameLst>
                                          <p:attrName>style.visibility</p:attrName>
                                        </p:attrNameLst>
                                      </p:cBhvr>
                                      <p:to>
                                        <p:strVal val="visible"/>
                                      </p:to>
                                    </p:set>
                                    <p:animEffect transition="in" filter="fade">
                                      <p:cBhvr>
                                        <p:cTn id="42" dur="500"/>
                                        <p:tgtEl>
                                          <p:spTgt spid="113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32">
                                            <p:txEl>
                                              <p:pRg st="3" end="3"/>
                                            </p:txEl>
                                          </p:spTgt>
                                        </p:tgtEl>
                                        <p:attrNameLst>
                                          <p:attrName>style.visibility</p:attrName>
                                        </p:attrNameLst>
                                      </p:cBhvr>
                                      <p:to>
                                        <p:strVal val="visible"/>
                                      </p:to>
                                    </p:set>
                                    <p:animEffect transition="in" filter="fade">
                                      <p:cBhvr>
                                        <p:cTn id="47" dur="500"/>
                                        <p:tgtEl>
                                          <p:spTgt spid="113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33"/>
                                        </p:tgtEl>
                                        <p:attrNameLst>
                                          <p:attrName>style.visibility</p:attrName>
                                        </p:attrNameLst>
                                      </p:cBhvr>
                                      <p:to>
                                        <p:strVal val="visible"/>
                                      </p:to>
                                    </p:set>
                                    <p:animEffect transition="in" filter="fade">
                                      <p:cBhvr>
                                        <p:cTn id="52" dur="500"/>
                                        <p:tgtEl>
                                          <p:spTgt spid="1133"/>
                                        </p:tgtEl>
                                      </p:cBhvr>
                                    </p:animEffect>
                                  </p:childTnLst>
                                </p:cTn>
                              </p:par>
                              <p:par>
                                <p:cTn id="53" presetID="10" presetClass="entr" presetSubtype="0" fill="hold" nodeType="withEffect">
                                  <p:stCondLst>
                                    <p:cond delay="0"/>
                                  </p:stCondLst>
                                  <p:childTnLst>
                                    <p:set>
                                      <p:cBhvr>
                                        <p:cTn id="54" dur="1" fill="hold">
                                          <p:stCondLst>
                                            <p:cond delay="0"/>
                                          </p:stCondLst>
                                        </p:cTn>
                                        <p:tgtEl>
                                          <p:spTgt spid="1133">
                                            <p:txEl>
                                              <p:pRg st="0" end="0"/>
                                            </p:txEl>
                                          </p:spTgt>
                                        </p:tgtEl>
                                        <p:attrNameLst>
                                          <p:attrName>style.visibility</p:attrName>
                                        </p:attrNameLst>
                                      </p:cBhvr>
                                      <p:to>
                                        <p:strVal val="visible"/>
                                      </p:to>
                                    </p:set>
                                    <p:animEffect transition="in" filter="fade">
                                      <p:cBhvr>
                                        <p:cTn id="55" dur="500"/>
                                        <p:tgtEl>
                                          <p:spTgt spid="1133">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133">
                                            <p:txEl>
                                              <p:pRg st="1" end="1"/>
                                            </p:txEl>
                                          </p:spTgt>
                                        </p:tgtEl>
                                        <p:attrNameLst>
                                          <p:attrName>style.visibility</p:attrName>
                                        </p:attrNameLst>
                                      </p:cBhvr>
                                      <p:to>
                                        <p:strVal val="visible"/>
                                      </p:to>
                                    </p:set>
                                    <p:animEffect transition="in" filter="fade">
                                      <p:cBhvr>
                                        <p:cTn id="58" dur="500"/>
                                        <p:tgtEl>
                                          <p:spTgt spid="1133">
                                            <p:txEl>
                                              <p:pRg st="1" end="1"/>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133">
                                            <p:txEl>
                                              <p:pRg st="2" end="2"/>
                                            </p:txEl>
                                          </p:spTgt>
                                        </p:tgtEl>
                                        <p:attrNameLst>
                                          <p:attrName>style.visibility</p:attrName>
                                        </p:attrNameLst>
                                      </p:cBhvr>
                                      <p:to>
                                        <p:strVal val="visible"/>
                                      </p:to>
                                    </p:set>
                                    <p:animEffect transition="in" filter="fade">
                                      <p:cBhvr>
                                        <p:cTn id="61" dur="500"/>
                                        <p:tgtEl>
                                          <p:spTgt spid="1133">
                                            <p:txEl>
                                              <p:pRg st="2" end="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133">
                                            <p:txEl>
                                              <p:pRg st="3" end="3"/>
                                            </p:txEl>
                                          </p:spTgt>
                                        </p:tgtEl>
                                        <p:attrNameLst>
                                          <p:attrName>style.visibility</p:attrName>
                                        </p:attrNameLst>
                                      </p:cBhvr>
                                      <p:to>
                                        <p:strVal val="visible"/>
                                      </p:to>
                                    </p:set>
                                    <p:animEffect transition="in" filter="fade">
                                      <p:cBhvr>
                                        <p:cTn id="64" dur="500"/>
                                        <p:tgtEl>
                                          <p:spTgt spid="11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58"/>
          <p:cNvSpPr txBox="1">
            <a:spLocks noGrp="1"/>
          </p:cNvSpPr>
          <p:nvPr>
            <p:ph type="title"/>
          </p:nvPr>
        </p:nvSpPr>
        <p:spPr>
          <a:xfrm>
            <a:off x="-1" y="555812"/>
            <a:ext cx="4787153" cy="495635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400"/>
              <a:buFont typeface="Century Schoolbook"/>
              <a:buNone/>
            </a:pPr>
            <a:r>
              <a:rPr lang="en-US" sz="4400" b="1">
                <a:solidFill>
                  <a:srgbClr val="FFC000"/>
                </a:solidFill>
              </a:rPr>
              <a:t>Circumstances</a:t>
            </a:r>
            <a:endParaRPr sz="4400" b="1">
              <a:solidFill>
                <a:srgbClr val="FFC000"/>
              </a:solidFill>
            </a:endParaRPr>
          </a:p>
          <a:p>
            <a:pPr marL="0" lvl="0" indent="0" algn="r" rtl="0">
              <a:lnSpc>
                <a:spcPct val="90000"/>
              </a:lnSpc>
              <a:spcBef>
                <a:spcPts val="0"/>
              </a:spcBef>
              <a:spcAft>
                <a:spcPts val="0"/>
              </a:spcAft>
              <a:buClr>
                <a:srgbClr val="FFC000"/>
              </a:buClr>
              <a:buSzPts val="4400"/>
              <a:buFont typeface="Century Schoolbook"/>
              <a:buNone/>
            </a:pPr>
            <a:r>
              <a:rPr lang="en-US" sz="4400" b="1">
                <a:solidFill>
                  <a:srgbClr val="FFC000"/>
                </a:solidFill>
              </a:rPr>
              <a:t>상황들</a:t>
            </a:r>
            <a:endParaRPr sz="4400" b="1">
              <a:solidFill>
                <a:srgbClr val="FFC000"/>
              </a:solidFill>
            </a:endParaRPr>
          </a:p>
        </p:txBody>
      </p:sp>
      <p:sp>
        <p:nvSpPr>
          <p:cNvPr id="1139" name="Google Shape;1139;p158"/>
          <p:cNvSpPr txBox="1">
            <a:spLocks noGrp="1"/>
          </p:cNvSpPr>
          <p:nvPr>
            <p:ph type="body" idx="1"/>
          </p:nvPr>
        </p:nvSpPr>
        <p:spPr>
          <a:xfrm>
            <a:off x="5281758" y="182880"/>
            <a:ext cx="6861491" cy="667512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3000"/>
              <a:buNone/>
            </a:pPr>
            <a:r>
              <a:rPr lang="en-US" sz="3000" b="1">
                <a:solidFill>
                  <a:srgbClr val="FF0000"/>
                </a:solidFill>
              </a:rPr>
              <a:t>Clearly, the situation described in 2 Timothy was precarious.</a:t>
            </a:r>
            <a:endParaRPr/>
          </a:p>
          <a:p>
            <a:pPr marL="283464" lvl="0" indent="-283464" algn="l" rtl="0">
              <a:lnSpc>
                <a:spcPct val="112000"/>
              </a:lnSpc>
              <a:spcBef>
                <a:spcPts val="900"/>
              </a:spcBef>
              <a:spcAft>
                <a:spcPts val="0"/>
              </a:spcAft>
              <a:buClr>
                <a:srgbClr val="262626"/>
              </a:buClr>
              <a:buSzPts val="2400"/>
              <a:buChar char="•"/>
            </a:pPr>
            <a:r>
              <a:rPr lang="en-US" sz="2400" i="1"/>
              <a:t>Paul was incarcerated (1:16; 2:9; 4:16), denied the liberty of house arrest he had enjoyed earlier (Ac. 28:16, 30-31) and fully expected to die (4:6).</a:t>
            </a:r>
            <a:endParaRPr/>
          </a:p>
          <a:p>
            <a:pPr marL="283464" lvl="0" indent="-283464" algn="l" rtl="0">
              <a:lnSpc>
                <a:spcPct val="112000"/>
              </a:lnSpc>
              <a:spcBef>
                <a:spcPts val="900"/>
              </a:spcBef>
              <a:spcAft>
                <a:spcPts val="0"/>
              </a:spcAft>
              <a:buClr>
                <a:srgbClr val="262626"/>
              </a:buClr>
              <a:buSzPts val="2400"/>
              <a:buChar char="•"/>
            </a:pPr>
            <a:r>
              <a:rPr lang="en-US" sz="2400" i="1"/>
              <a:t>Still, in spite of his grim circumstances, Paul’s greater concern was for the continuity of his mission. He was grieved by the unfaithfulness of others (1:15; 4:10, 16), distressed because some of his co-workers were no longer available to assist him (4:20), yet hoping to continue his work though delegates (4:10-12), especially Timothy (1:6-8; 4:12).</a:t>
            </a:r>
            <a:endParaRPr/>
          </a:p>
        </p:txBody>
      </p:sp>
      <p:sp>
        <p:nvSpPr>
          <p:cNvPr id="1140" name="Google Shape;1140;p158"/>
          <p:cNvSpPr txBox="1">
            <a:spLocks noGrp="1"/>
          </p:cNvSpPr>
          <p:nvPr>
            <p:ph type="sldNum" idx="12"/>
          </p:nvPr>
        </p:nvSpPr>
        <p:spPr>
          <a:xfrm>
            <a:off x="11658600" y="5512170"/>
            <a:ext cx="533399"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39">
                                            <p:txEl>
                                              <p:pRg st="0" end="0"/>
                                            </p:txEl>
                                          </p:spTgt>
                                        </p:tgtEl>
                                        <p:attrNameLst>
                                          <p:attrName>style.visibility</p:attrName>
                                        </p:attrNameLst>
                                      </p:cBhvr>
                                      <p:to>
                                        <p:strVal val="visible"/>
                                      </p:to>
                                    </p:set>
                                    <p:anim calcmode="lin" valueType="num">
                                      <p:cBhvr additive="base">
                                        <p:cTn id="7" dur="500"/>
                                        <p:tgtEl>
                                          <p:spTgt spid="113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3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39">
                                            <p:txEl>
                                              <p:pRg st="1" end="1"/>
                                            </p:txEl>
                                          </p:spTgt>
                                        </p:tgtEl>
                                        <p:attrNameLst>
                                          <p:attrName>style.visibility</p:attrName>
                                        </p:attrNameLst>
                                      </p:cBhvr>
                                      <p:to>
                                        <p:strVal val="visible"/>
                                      </p:to>
                                    </p:set>
                                    <p:anim calcmode="lin" valueType="num">
                                      <p:cBhvr additive="base">
                                        <p:cTn id="11" dur="500"/>
                                        <p:tgtEl>
                                          <p:spTgt spid="113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3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39">
                                            <p:txEl>
                                              <p:pRg st="2" end="2"/>
                                            </p:txEl>
                                          </p:spTgt>
                                        </p:tgtEl>
                                        <p:attrNameLst>
                                          <p:attrName>style.visibility</p:attrName>
                                        </p:attrNameLst>
                                      </p:cBhvr>
                                      <p:to>
                                        <p:strVal val="visible"/>
                                      </p:to>
                                    </p:set>
                                    <p:anim calcmode="lin" valueType="num">
                                      <p:cBhvr additive="base">
                                        <p:cTn id="15" dur="500"/>
                                        <p:tgtEl>
                                          <p:spTgt spid="113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39">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59"/>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Purpose</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목적</a:t>
            </a:r>
            <a:endParaRPr sz="4800" b="1">
              <a:solidFill>
                <a:srgbClr val="FFC000"/>
              </a:solidFill>
            </a:endParaRPr>
          </a:p>
        </p:txBody>
      </p:sp>
      <p:sp>
        <p:nvSpPr>
          <p:cNvPr id="1146" name="Google Shape;1146;p159"/>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Above all, Paul was concerned about maintaining the purity of the Christian gospel.</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Repeatedly, he urges Timothy to “guard” the truth entrusted to him (1:13-14; 2:2, 8-9, 15; 3:14-17; 4:1-2, 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God had given Paul insight regarding the future, and he knew well the dangers of a distorted message (2:17-18; 3:6-8, 13; 4:3-4).</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Because of opposition, Timothy must be prepared to suffer for the gospel (1:8; 3:12)</a:t>
            </a:r>
            <a:endParaRPr/>
          </a:p>
        </p:txBody>
      </p:sp>
      <p:sp>
        <p:nvSpPr>
          <p:cNvPr id="1147" name="Google Shape;1147;p159"/>
          <p:cNvSpPr txBox="1">
            <a:spLocks noGrp="1"/>
          </p:cNvSpPr>
          <p:nvPr>
            <p:ph type="sldNum" idx="12"/>
          </p:nvPr>
        </p:nvSpPr>
        <p:spPr>
          <a:xfrm>
            <a:off x="11577234" y="5512170"/>
            <a:ext cx="614765"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46">
                                            <p:txEl>
                                              <p:pRg st="0" end="0"/>
                                            </p:txEl>
                                          </p:spTgt>
                                        </p:tgtEl>
                                        <p:attrNameLst>
                                          <p:attrName>style.visibility</p:attrName>
                                        </p:attrNameLst>
                                      </p:cBhvr>
                                      <p:to>
                                        <p:strVal val="visible"/>
                                      </p:to>
                                    </p:set>
                                    <p:anim calcmode="lin" valueType="num">
                                      <p:cBhvr additive="base">
                                        <p:cTn id="7" dur="500"/>
                                        <p:tgtEl>
                                          <p:spTgt spid="114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4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46">
                                            <p:txEl>
                                              <p:pRg st="1" end="1"/>
                                            </p:txEl>
                                          </p:spTgt>
                                        </p:tgtEl>
                                        <p:attrNameLst>
                                          <p:attrName>style.visibility</p:attrName>
                                        </p:attrNameLst>
                                      </p:cBhvr>
                                      <p:to>
                                        <p:strVal val="visible"/>
                                      </p:to>
                                    </p:set>
                                    <p:anim calcmode="lin" valueType="num">
                                      <p:cBhvr additive="base">
                                        <p:cTn id="11" dur="500"/>
                                        <p:tgtEl>
                                          <p:spTgt spid="114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4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46">
                                            <p:txEl>
                                              <p:pRg st="2" end="2"/>
                                            </p:txEl>
                                          </p:spTgt>
                                        </p:tgtEl>
                                        <p:attrNameLst>
                                          <p:attrName>style.visibility</p:attrName>
                                        </p:attrNameLst>
                                      </p:cBhvr>
                                      <p:to>
                                        <p:strVal val="visible"/>
                                      </p:to>
                                    </p:set>
                                    <p:anim calcmode="lin" valueType="num">
                                      <p:cBhvr additive="base">
                                        <p:cTn id="15" dur="500"/>
                                        <p:tgtEl>
                                          <p:spTgt spid="114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46">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46">
                                            <p:txEl>
                                              <p:pRg st="3" end="3"/>
                                            </p:txEl>
                                          </p:spTgt>
                                        </p:tgtEl>
                                        <p:attrNameLst>
                                          <p:attrName>style.visibility</p:attrName>
                                        </p:attrNameLst>
                                      </p:cBhvr>
                                      <p:to>
                                        <p:strVal val="visible"/>
                                      </p:to>
                                    </p:set>
                                    <p:anim calcmode="lin" valueType="num">
                                      <p:cBhvr additive="base">
                                        <p:cTn id="19" dur="500"/>
                                        <p:tgtEl>
                                          <p:spTgt spid="1146">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46">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FFC000"/>
              </a:buClr>
              <a:buSzPct val="111111"/>
              <a:buFont typeface="Century Schoolbook"/>
              <a:buNone/>
            </a:pPr>
            <a:r>
              <a:rPr lang="en-US" b="1">
                <a:solidFill>
                  <a:srgbClr val="FFC000"/>
                </a:solidFill>
              </a:rPr>
              <a:t> Christians in the Gentile World</a:t>
            </a:r>
            <a:br>
              <a:rPr lang="en-US" b="1">
                <a:solidFill>
                  <a:srgbClr val="FFC000"/>
                </a:solidFill>
              </a:rPr>
            </a:br>
            <a:r>
              <a:rPr lang="en-US" sz="4500" b="1" i="1" u="none" strike="noStrike">
                <a:solidFill>
                  <a:srgbClr val="FFC000"/>
                </a:solidFill>
                <a:latin typeface="Century Schoolbook"/>
                <a:ea typeface="Century Schoolbook"/>
                <a:cs typeface="Century Schoolbook"/>
                <a:sym typeface="Century Schoolbook"/>
              </a:rPr>
              <a:t>이방 세계에 있는 기독교인들</a:t>
            </a:r>
            <a:endParaRPr sz="4500" b="1">
              <a:solidFill>
                <a:srgbClr val="FFC000"/>
              </a:solidFill>
              <a:latin typeface="Impact"/>
              <a:ea typeface="Impact"/>
              <a:cs typeface="Impact"/>
              <a:sym typeface="Impact"/>
            </a:endParaRPr>
          </a:p>
        </p:txBody>
      </p:sp>
      <p:sp>
        <p:nvSpPr>
          <p:cNvPr id="227" name="Google Shape;227;p16"/>
          <p:cNvSpPr txBox="1">
            <a:spLocks noGrp="1"/>
          </p:cNvSpPr>
          <p:nvPr>
            <p:ph type="body" idx="1"/>
          </p:nvPr>
        </p:nvSpPr>
        <p:spPr>
          <a:xfrm>
            <a:off x="5181599" y="569066"/>
            <a:ext cx="6366387" cy="6126702"/>
          </a:xfrm>
          <a:prstGeom prst="rect">
            <a:avLst/>
          </a:prstGeom>
          <a:noFill/>
          <a:ln>
            <a:noFill/>
          </a:ln>
        </p:spPr>
        <p:txBody>
          <a:bodyPr spcFirstLastPara="1" wrap="square" lIns="91425" tIns="45700" rIns="91425" bIns="45700" anchor="t" anchorCtr="0">
            <a:normAutofit/>
          </a:bodyPr>
          <a:lstStyle/>
          <a:p>
            <a:pPr marL="283464" lvl="0" indent="-283464" algn="l" rtl="0">
              <a:lnSpc>
                <a:spcPct val="80000"/>
              </a:lnSpc>
              <a:spcBef>
                <a:spcPts val="0"/>
              </a:spcBef>
              <a:spcAft>
                <a:spcPts val="0"/>
              </a:spcAft>
              <a:buClr>
                <a:srgbClr val="FF0000"/>
              </a:buClr>
              <a:buSzPts val="2800"/>
              <a:buFont typeface="Noto Sans Symbols"/>
              <a:buNone/>
            </a:pPr>
            <a:r>
              <a:rPr lang="en-US" sz="2800" b="1">
                <a:solidFill>
                  <a:srgbClr val="FF0000"/>
                </a:solidFill>
                <a:latin typeface="Calibri"/>
                <a:ea typeface="Calibri"/>
                <a:cs typeface="Calibri"/>
                <a:sym typeface="Calibri"/>
              </a:rPr>
              <a:t>There may have been a few scattered Christians in the larger Roman world, presumably Jews, though no formal outreach had been conducted.</a:t>
            </a:r>
            <a:endParaRPr/>
          </a:p>
          <a:p>
            <a:pPr marL="283464" lvl="0" indent="-283464" algn="l" rtl="0">
              <a:lnSpc>
                <a:spcPct val="100000"/>
              </a:lnSpc>
              <a:spcBef>
                <a:spcPts val="900"/>
              </a:spcBef>
              <a:spcAft>
                <a:spcPts val="0"/>
              </a:spcAft>
              <a:buClr>
                <a:srgbClr val="262626"/>
              </a:buClr>
              <a:buSzPts val="2400"/>
              <a:buChar char="•"/>
            </a:pPr>
            <a:r>
              <a:rPr lang="en-US" sz="2400" i="1"/>
              <a:t>That there were Christians in Rome during the reign of Claudius (AD 41-54) is apparent, since the emperor expelled the Jews from the city over rioting connected with the “instigation of Chrestus”. Scholars generally agree that “Chrestus” is a misspelling of “Christus”, the Latin word for Christ, and the demonstrations probably were protests from the Jews against the Christian message.</a:t>
            </a:r>
            <a:endParaRPr/>
          </a:p>
          <a:p>
            <a:pPr marL="283464" lvl="0" indent="-283464" algn="l" rtl="0">
              <a:lnSpc>
                <a:spcPct val="100000"/>
              </a:lnSpc>
              <a:spcBef>
                <a:spcPts val="900"/>
              </a:spcBef>
              <a:spcAft>
                <a:spcPts val="0"/>
              </a:spcAft>
              <a:buClr>
                <a:srgbClr val="262626"/>
              </a:buClr>
              <a:buSzPts val="2400"/>
              <a:buChar char="•"/>
            </a:pPr>
            <a:r>
              <a:rPr lang="en-US" sz="2400" i="1"/>
              <a:t>It would now be Saul and Barnabas who would deliberately reach out to this larger Gentile world with the gospel.</a:t>
            </a:r>
            <a:endParaRPr/>
          </a:p>
        </p:txBody>
      </p:sp>
      <p:sp>
        <p:nvSpPr>
          <p:cNvPr id="228" name="Google Shape;228;p1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 calcmode="lin" valueType="num">
                                      <p:cBhvr additive="base">
                                        <p:cTn id="7" dur="500"/>
                                        <p:tgtEl>
                                          <p:spTgt spid="22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2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anim calcmode="lin" valueType="num">
                                      <p:cBhvr additive="base">
                                        <p:cTn id="11" dur="500"/>
                                        <p:tgtEl>
                                          <p:spTgt spid="22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2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anim calcmode="lin" valueType="num">
                                      <p:cBhvr additive="base">
                                        <p:cTn id="15" dur="500"/>
                                        <p:tgtEl>
                                          <p:spTgt spid="22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27">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151"/>
        <p:cNvGrpSpPr/>
        <p:nvPr/>
      </p:nvGrpSpPr>
      <p:grpSpPr>
        <a:xfrm>
          <a:off x="0" y="0"/>
          <a:ext cx="0" cy="0"/>
          <a:chOff x="0" y="0"/>
          <a:chExt cx="0" cy="0"/>
        </a:xfrm>
      </p:grpSpPr>
      <p:sp>
        <p:nvSpPr>
          <p:cNvPr id="1152" name="Google Shape;1152;p160"/>
          <p:cNvSpPr txBox="1">
            <a:spLocks noGrp="1"/>
          </p:cNvSpPr>
          <p:nvPr>
            <p:ph type="title"/>
          </p:nvPr>
        </p:nvSpPr>
        <p:spPr>
          <a:xfrm>
            <a:off x="0" y="681318"/>
            <a:ext cx="3532094" cy="484023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Argument논쟁</a:t>
            </a:r>
            <a:endParaRPr/>
          </a:p>
        </p:txBody>
      </p:sp>
      <p:sp>
        <p:nvSpPr>
          <p:cNvPr id="1153" name="Google Shape;1153;p160"/>
          <p:cNvSpPr txBox="1">
            <a:spLocks noGrp="1"/>
          </p:cNvSpPr>
          <p:nvPr>
            <p:ph type="body" idx="1"/>
          </p:nvPr>
        </p:nvSpPr>
        <p:spPr>
          <a:xfrm>
            <a:off x="3673098" y="164802"/>
            <a:ext cx="8518902" cy="6693198"/>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opens this final letter by urging Timothy toward fidelity to the gospel (1):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reminds Timothy of his heritage in the Scriptures.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urges him to guard the pattern of sound teaching he had received.</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He continues by encouraging Timothy toward diligence in ministry (2):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must be ready to endure hardship for the gospel.</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must avoid becoming mired in word battles and empty talk, cluttering his ministry with quarrels and endless arguments.</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Faithfulness is the most important ministry goal (3:1—4:5):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 great apostasy was on the horizon, and Timothy could expect it.</a:t>
            </a:r>
            <a:endParaRPr/>
          </a:p>
          <a:p>
            <a:pPr marL="0" lvl="0" indent="0" algn="l" rtl="0">
              <a:lnSpc>
                <a:spcPct val="112000"/>
              </a:lnSpc>
              <a:spcBef>
                <a:spcPts val="900"/>
              </a:spcBef>
              <a:spcAft>
                <a:spcPts val="0"/>
              </a:spcAft>
              <a:buClr>
                <a:srgbClr val="262626"/>
              </a:buClr>
              <a:buSzPts val="2400"/>
              <a:buNone/>
            </a:pPr>
            <a:endParaRPr sz="2400">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53">
                                            <p:txEl>
                                              <p:pRg st="0" end="0"/>
                                            </p:txEl>
                                          </p:spTgt>
                                        </p:tgtEl>
                                        <p:attrNameLst>
                                          <p:attrName>style.visibility</p:attrName>
                                        </p:attrNameLst>
                                      </p:cBhvr>
                                      <p:to>
                                        <p:strVal val="visible"/>
                                      </p:to>
                                    </p:set>
                                    <p:anim calcmode="lin" valueType="num">
                                      <p:cBhvr additive="base">
                                        <p:cTn id="7" dur="500"/>
                                        <p:tgtEl>
                                          <p:spTgt spid="115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5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53">
                                            <p:txEl>
                                              <p:pRg st="1" end="1"/>
                                            </p:txEl>
                                          </p:spTgt>
                                        </p:tgtEl>
                                        <p:attrNameLst>
                                          <p:attrName>style.visibility</p:attrName>
                                        </p:attrNameLst>
                                      </p:cBhvr>
                                      <p:to>
                                        <p:strVal val="visible"/>
                                      </p:to>
                                    </p:set>
                                    <p:anim calcmode="lin" valueType="num">
                                      <p:cBhvr additive="base">
                                        <p:cTn id="11" dur="500"/>
                                        <p:tgtEl>
                                          <p:spTgt spid="115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5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53">
                                            <p:txEl>
                                              <p:pRg st="2" end="2"/>
                                            </p:txEl>
                                          </p:spTgt>
                                        </p:tgtEl>
                                        <p:attrNameLst>
                                          <p:attrName>style.visibility</p:attrName>
                                        </p:attrNameLst>
                                      </p:cBhvr>
                                      <p:to>
                                        <p:strVal val="visible"/>
                                      </p:to>
                                    </p:set>
                                    <p:anim calcmode="lin" valueType="num">
                                      <p:cBhvr additive="base">
                                        <p:cTn id="15" dur="500"/>
                                        <p:tgtEl>
                                          <p:spTgt spid="115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5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53">
                                            <p:txEl>
                                              <p:pRg st="3" end="3"/>
                                            </p:txEl>
                                          </p:spTgt>
                                        </p:tgtEl>
                                        <p:attrNameLst>
                                          <p:attrName>style.visibility</p:attrName>
                                        </p:attrNameLst>
                                      </p:cBhvr>
                                      <p:to>
                                        <p:strVal val="visible"/>
                                      </p:to>
                                    </p:set>
                                    <p:anim calcmode="lin" valueType="num">
                                      <p:cBhvr additive="base">
                                        <p:cTn id="19" dur="500"/>
                                        <p:tgtEl>
                                          <p:spTgt spid="115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53">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153">
                                            <p:txEl>
                                              <p:pRg st="4" end="4"/>
                                            </p:txEl>
                                          </p:spTgt>
                                        </p:tgtEl>
                                        <p:attrNameLst>
                                          <p:attrName>style.visibility</p:attrName>
                                        </p:attrNameLst>
                                      </p:cBhvr>
                                      <p:to>
                                        <p:strVal val="visible"/>
                                      </p:to>
                                    </p:set>
                                    <p:anim calcmode="lin" valueType="num">
                                      <p:cBhvr additive="base">
                                        <p:cTn id="23" dur="500"/>
                                        <p:tgtEl>
                                          <p:spTgt spid="1153">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153">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153">
                                            <p:txEl>
                                              <p:pRg st="5" end="5"/>
                                            </p:txEl>
                                          </p:spTgt>
                                        </p:tgtEl>
                                        <p:attrNameLst>
                                          <p:attrName>style.visibility</p:attrName>
                                        </p:attrNameLst>
                                      </p:cBhvr>
                                      <p:to>
                                        <p:strVal val="visible"/>
                                      </p:to>
                                    </p:set>
                                    <p:anim calcmode="lin" valueType="num">
                                      <p:cBhvr additive="base">
                                        <p:cTn id="27" dur="500"/>
                                        <p:tgtEl>
                                          <p:spTgt spid="1153">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153">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153">
                                            <p:txEl>
                                              <p:pRg st="6" end="6"/>
                                            </p:txEl>
                                          </p:spTgt>
                                        </p:tgtEl>
                                        <p:attrNameLst>
                                          <p:attrName>style.visibility</p:attrName>
                                        </p:attrNameLst>
                                      </p:cBhvr>
                                      <p:to>
                                        <p:strVal val="visible"/>
                                      </p:to>
                                    </p:set>
                                    <p:anim calcmode="lin" valueType="num">
                                      <p:cBhvr additive="base">
                                        <p:cTn id="31" dur="500"/>
                                        <p:tgtEl>
                                          <p:spTgt spid="1153">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153">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153">
                                            <p:txEl>
                                              <p:pRg st="7" end="7"/>
                                            </p:txEl>
                                          </p:spTgt>
                                        </p:tgtEl>
                                        <p:attrNameLst>
                                          <p:attrName>style.visibility</p:attrName>
                                        </p:attrNameLst>
                                      </p:cBhvr>
                                      <p:to>
                                        <p:strVal val="visible"/>
                                      </p:to>
                                    </p:set>
                                    <p:anim calcmode="lin" valueType="num">
                                      <p:cBhvr additive="base">
                                        <p:cTn id="35" dur="500"/>
                                        <p:tgtEl>
                                          <p:spTgt spid="1153">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1153">
                                            <p:txEl>
                                              <p:pRg st="7" end="7"/>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153">
                                            <p:txEl>
                                              <p:pRg st="8" end="8"/>
                                            </p:txEl>
                                          </p:spTgt>
                                        </p:tgtEl>
                                        <p:attrNameLst>
                                          <p:attrName>style.visibility</p:attrName>
                                        </p:attrNameLst>
                                      </p:cBhvr>
                                      <p:to>
                                        <p:strVal val="visible"/>
                                      </p:to>
                                    </p:set>
                                    <p:anim calcmode="lin" valueType="num">
                                      <p:cBhvr additive="base">
                                        <p:cTn id="39" dur="500"/>
                                        <p:tgtEl>
                                          <p:spTgt spid="1153">
                                            <p:txEl>
                                              <p:pRg st="8" end="8"/>
                                            </p:txEl>
                                          </p:spTgt>
                                        </p:tgtEl>
                                        <p:attrNameLst>
                                          <p:attrName>ppt_w</p:attrName>
                                        </p:attrNameLst>
                                      </p:cBhvr>
                                      <p:tavLst>
                                        <p:tav tm="0">
                                          <p:val>
                                            <p:strVal val="0"/>
                                          </p:val>
                                        </p:tav>
                                        <p:tav tm="100000">
                                          <p:val>
                                            <p:strVal val="#ppt_w"/>
                                          </p:val>
                                        </p:tav>
                                      </p:tavLst>
                                    </p:anim>
                                    <p:anim calcmode="lin" valueType="num">
                                      <p:cBhvr additive="base">
                                        <p:cTn id="40" dur="500"/>
                                        <p:tgtEl>
                                          <p:spTgt spid="1153">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157"/>
        <p:cNvGrpSpPr/>
        <p:nvPr/>
      </p:nvGrpSpPr>
      <p:grpSpPr>
        <a:xfrm>
          <a:off x="0" y="0"/>
          <a:ext cx="0" cy="0"/>
          <a:chOff x="0" y="0"/>
          <a:chExt cx="0" cy="0"/>
        </a:xfrm>
      </p:grpSpPr>
      <p:sp>
        <p:nvSpPr>
          <p:cNvPr id="1158" name="Google Shape;1158;p161"/>
          <p:cNvSpPr txBox="1">
            <a:spLocks noGrp="1"/>
          </p:cNvSpPr>
          <p:nvPr>
            <p:ph type="body" idx="1"/>
          </p:nvPr>
        </p:nvSpPr>
        <p:spPr>
          <a:xfrm>
            <a:off x="3449782" y="182880"/>
            <a:ext cx="8452658" cy="6675120"/>
          </a:xfrm>
          <a:prstGeom prst="rect">
            <a:avLst/>
          </a:prstGeom>
          <a:solidFill>
            <a:srgbClr val="AEBDC9"/>
          </a:solid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chemeClr val="dk1"/>
              </a:buClr>
              <a:buSzPts val="2400"/>
              <a:buChar char="•"/>
            </a:pPr>
            <a:r>
              <a:rPr lang="en-US" sz="2400" i="1">
                <a:solidFill>
                  <a:schemeClr val="dk1"/>
                </a:solidFill>
              </a:rPr>
              <a:t>Paul’s charge, therefore, was that Timothy should imitate Paul’s integrity in ministry, being willing to suffer but holding tightly to the Holy Word.</a:t>
            </a:r>
            <a:endParaRPr sz="2800" b="1">
              <a:solidFill>
                <a:srgbClr val="FF0000"/>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As for Paul himself, his death was imminent, but so also was his reward (4:6-22):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hoped for Timothy to be able to visit him, especially before winter, in order to bring extra clothing for warmth as well as his manuscripts of the Scriptures.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closes by enumerating both his friends and his enemies, but he is certain that whatever the outcome of his imprisonment, he would be safely borne to God’s heavenly kingdom.</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58">
                                            <p:txEl>
                                              <p:pRg st="0" end="0"/>
                                            </p:txEl>
                                          </p:spTgt>
                                        </p:tgtEl>
                                        <p:attrNameLst>
                                          <p:attrName>style.visibility</p:attrName>
                                        </p:attrNameLst>
                                      </p:cBhvr>
                                      <p:to>
                                        <p:strVal val="visible"/>
                                      </p:to>
                                    </p:set>
                                    <p:anim calcmode="lin" valueType="num">
                                      <p:cBhvr additive="base">
                                        <p:cTn id="7" dur="500"/>
                                        <p:tgtEl>
                                          <p:spTgt spid="115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5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58">
                                            <p:txEl>
                                              <p:pRg st="1" end="1"/>
                                            </p:txEl>
                                          </p:spTgt>
                                        </p:tgtEl>
                                        <p:attrNameLst>
                                          <p:attrName>style.visibility</p:attrName>
                                        </p:attrNameLst>
                                      </p:cBhvr>
                                      <p:to>
                                        <p:strVal val="visible"/>
                                      </p:to>
                                    </p:set>
                                    <p:anim calcmode="lin" valueType="num">
                                      <p:cBhvr additive="base">
                                        <p:cTn id="11" dur="500"/>
                                        <p:tgtEl>
                                          <p:spTgt spid="115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5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58">
                                            <p:txEl>
                                              <p:pRg st="2" end="2"/>
                                            </p:txEl>
                                          </p:spTgt>
                                        </p:tgtEl>
                                        <p:attrNameLst>
                                          <p:attrName>style.visibility</p:attrName>
                                        </p:attrNameLst>
                                      </p:cBhvr>
                                      <p:to>
                                        <p:strVal val="visible"/>
                                      </p:to>
                                    </p:set>
                                    <p:anim calcmode="lin" valueType="num">
                                      <p:cBhvr additive="base">
                                        <p:cTn id="15" dur="500"/>
                                        <p:tgtEl>
                                          <p:spTgt spid="115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5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58">
                                            <p:txEl>
                                              <p:pRg st="3" end="3"/>
                                            </p:txEl>
                                          </p:spTgt>
                                        </p:tgtEl>
                                        <p:attrNameLst>
                                          <p:attrName>style.visibility</p:attrName>
                                        </p:attrNameLst>
                                      </p:cBhvr>
                                      <p:to>
                                        <p:strVal val="visible"/>
                                      </p:to>
                                    </p:set>
                                    <p:anim calcmode="lin" valueType="num">
                                      <p:cBhvr additive="base">
                                        <p:cTn id="19" dur="500"/>
                                        <p:tgtEl>
                                          <p:spTgt spid="115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5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1162"/>
        <p:cNvGrpSpPr/>
        <p:nvPr/>
      </p:nvGrpSpPr>
      <p:grpSpPr>
        <a:xfrm>
          <a:off x="0" y="0"/>
          <a:ext cx="0" cy="0"/>
          <a:chOff x="0" y="0"/>
          <a:chExt cx="0" cy="0"/>
        </a:xfrm>
      </p:grpSpPr>
      <p:sp>
        <p:nvSpPr>
          <p:cNvPr id="1163" name="Google Shape;1163;p162"/>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1164" name="Google Shape;1164;p162"/>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Paul’s order for church leaders is rather simple, consisting of “elders” and “deacons”. How does this compare with the various roles one finds in the branches of the Christian church today?</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64">
                                            <p:txEl>
                                              <p:pRg st="0" end="0"/>
                                            </p:txEl>
                                          </p:spTgt>
                                        </p:tgtEl>
                                        <p:attrNameLst>
                                          <p:attrName>style.visibility</p:attrName>
                                        </p:attrNameLst>
                                      </p:cBhvr>
                                      <p:to>
                                        <p:strVal val="visible"/>
                                      </p:to>
                                    </p:set>
                                    <p:anim calcmode="lin" valueType="num">
                                      <p:cBhvr additive="base">
                                        <p:cTn id="7" dur="500"/>
                                        <p:tgtEl>
                                          <p:spTgt spid="116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64">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1168"/>
        <p:cNvGrpSpPr/>
        <p:nvPr/>
      </p:nvGrpSpPr>
      <p:grpSpPr>
        <a:xfrm>
          <a:off x="0" y="0"/>
          <a:ext cx="0" cy="0"/>
          <a:chOff x="0" y="0"/>
          <a:chExt cx="0" cy="0"/>
        </a:xfrm>
      </p:grpSpPr>
      <p:sp>
        <p:nvSpPr>
          <p:cNvPr id="1169" name="Google Shape;1169;p163"/>
          <p:cNvSpPr txBox="1">
            <a:spLocks noGrp="1"/>
          </p:cNvSpPr>
          <p:nvPr>
            <p:ph type="title"/>
          </p:nvPr>
        </p:nvSpPr>
        <p:spPr>
          <a:xfrm>
            <a:off x="415635" y="561109"/>
            <a:ext cx="11139056" cy="4951060"/>
          </a:xfrm>
          <a:prstGeom prst="rect">
            <a:avLst/>
          </a:prstGeom>
          <a:solidFill>
            <a:srgbClr val="321C24"/>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C000"/>
              </a:buClr>
              <a:buSzPts val="9600"/>
              <a:buFont typeface="Century Schoolbook"/>
              <a:buNone/>
            </a:pPr>
            <a:r>
              <a:rPr lang="en-US" sz="9600" b="1">
                <a:solidFill>
                  <a:srgbClr val="FFC000"/>
                </a:solidFill>
              </a:rPr>
              <a:t>Paul’s Theology</a:t>
            </a:r>
            <a:endParaRPr sz="9600" b="1">
              <a:solidFill>
                <a:srgbClr val="FFC000"/>
              </a:solidFill>
            </a:endParaRPr>
          </a:p>
          <a:p>
            <a:pPr marL="0" lvl="0" indent="0" algn="l" rtl="0">
              <a:lnSpc>
                <a:spcPct val="90000"/>
              </a:lnSpc>
              <a:spcBef>
                <a:spcPts val="0"/>
              </a:spcBef>
              <a:spcAft>
                <a:spcPts val="0"/>
              </a:spcAft>
              <a:buClr>
                <a:srgbClr val="FFC000"/>
              </a:buClr>
              <a:buSzPts val="9600"/>
              <a:buFont typeface="Century Schoolbook"/>
              <a:buNone/>
            </a:pPr>
            <a:r>
              <a:rPr lang="en-US" sz="9600" b="1">
                <a:solidFill>
                  <a:srgbClr val="FFC000"/>
                </a:solidFill>
              </a:rPr>
              <a:t>바울의 신학</a:t>
            </a:r>
            <a:endParaRPr sz="9600" b="1">
              <a:solidFill>
                <a:srgbClr val="FFC000"/>
              </a:solidFill>
            </a:endParaRPr>
          </a:p>
        </p:txBody>
      </p:sp>
    </p:spTree>
  </p:cSld>
  <p:clrMapOvr>
    <a:masterClrMapping/>
  </p:clrMapOvr>
  <p:transition>
    <p:split orient="vert"/>
  </p:transition>
</p:sld>
</file>

<file path=ppt/slides/slide164.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173"/>
        <p:cNvGrpSpPr/>
        <p:nvPr/>
      </p:nvGrpSpPr>
      <p:grpSpPr>
        <a:xfrm>
          <a:off x="0" y="0"/>
          <a:ext cx="0" cy="0"/>
          <a:chOff x="0" y="0"/>
          <a:chExt cx="0" cy="0"/>
        </a:xfrm>
      </p:grpSpPr>
      <p:sp>
        <p:nvSpPr>
          <p:cNvPr id="1174" name="Google Shape;1174;p164"/>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Paul and Jesus</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바울과 예수</a:t>
            </a:r>
            <a:endParaRPr sz="4800" b="1">
              <a:solidFill>
                <a:srgbClr val="FFC000"/>
              </a:solidFill>
            </a:endParaRPr>
          </a:p>
        </p:txBody>
      </p:sp>
    </p:spTree>
  </p:cSld>
  <p:clrMapOvr>
    <a:masterClrMapping/>
  </p:clrMapOvr>
  <p:transition>
    <p:split orient="vert"/>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165"/>
          <p:cNvSpPr txBox="1">
            <a:spLocks noGrp="1"/>
          </p:cNvSpPr>
          <p:nvPr>
            <p:ph type="title"/>
          </p:nvPr>
        </p:nvSpPr>
        <p:spPr>
          <a:xfrm>
            <a:off x="326571" y="762000"/>
            <a:ext cx="4269335" cy="475017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Paul and the Historical Jesus</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바울과 역사적인 예수님</a:t>
            </a:r>
            <a:endParaRPr sz="4800" b="1">
              <a:solidFill>
                <a:srgbClr val="FFC000"/>
              </a:solidFill>
            </a:endParaRPr>
          </a:p>
        </p:txBody>
      </p:sp>
      <p:sp>
        <p:nvSpPr>
          <p:cNvPr id="1180" name="Google Shape;1180;p165"/>
          <p:cNvSpPr txBox="1">
            <a:spLocks noGrp="1"/>
          </p:cNvSpPr>
          <p:nvPr>
            <p:ph type="body" idx="1"/>
          </p:nvPr>
        </p:nvSpPr>
        <p:spPr>
          <a:xfrm>
            <a:off x="5181599" y="569066"/>
            <a:ext cx="6426631" cy="6157198"/>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Since Paul’s letters were composed prior to any of the gospels, he becomes the earliest extant written Christian witness to the historical Jesus.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For Paul, the central aspect of Jesus’ life and ministry are the cross and the resurrection.</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Indeed Paul offers only minimal information about Jesus’ earthly life, what he describes as “Christ according to the flesh” (2 Co. 5:16).</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Though Paul offers no narratives from Jesus’ life, nor does he describe Jesus’ baptism, miracles or disputes, in bits and pieces he shows that he is familiar with the story of Jesus.</a:t>
            </a:r>
            <a:endParaRPr/>
          </a:p>
        </p:txBody>
      </p:sp>
      <p:sp>
        <p:nvSpPr>
          <p:cNvPr id="1181" name="Google Shape;1181;p165"/>
          <p:cNvSpPr txBox="1">
            <a:spLocks noGrp="1"/>
          </p:cNvSpPr>
          <p:nvPr>
            <p:ph type="sldNum" idx="12"/>
          </p:nvPr>
        </p:nvSpPr>
        <p:spPr>
          <a:xfrm>
            <a:off x="11608230" y="5656881"/>
            <a:ext cx="583769" cy="3158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80">
                                            <p:txEl>
                                              <p:pRg st="0" end="0"/>
                                            </p:txEl>
                                          </p:spTgt>
                                        </p:tgtEl>
                                        <p:attrNameLst>
                                          <p:attrName>style.visibility</p:attrName>
                                        </p:attrNameLst>
                                      </p:cBhvr>
                                      <p:to>
                                        <p:strVal val="visible"/>
                                      </p:to>
                                    </p:set>
                                    <p:anim calcmode="lin" valueType="num">
                                      <p:cBhvr additive="base">
                                        <p:cTn id="7" dur="500"/>
                                        <p:tgtEl>
                                          <p:spTgt spid="118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8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80">
                                            <p:txEl>
                                              <p:pRg st="1" end="1"/>
                                            </p:txEl>
                                          </p:spTgt>
                                        </p:tgtEl>
                                        <p:attrNameLst>
                                          <p:attrName>style.visibility</p:attrName>
                                        </p:attrNameLst>
                                      </p:cBhvr>
                                      <p:to>
                                        <p:strVal val="visible"/>
                                      </p:to>
                                    </p:set>
                                    <p:anim calcmode="lin" valueType="num">
                                      <p:cBhvr additive="base">
                                        <p:cTn id="11" dur="500"/>
                                        <p:tgtEl>
                                          <p:spTgt spid="118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8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80">
                                            <p:txEl>
                                              <p:pRg st="2" end="2"/>
                                            </p:txEl>
                                          </p:spTgt>
                                        </p:tgtEl>
                                        <p:attrNameLst>
                                          <p:attrName>style.visibility</p:attrName>
                                        </p:attrNameLst>
                                      </p:cBhvr>
                                      <p:to>
                                        <p:strVal val="visible"/>
                                      </p:to>
                                    </p:set>
                                    <p:anim calcmode="lin" valueType="num">
                                      <p:cBhvr additive="base">
                                        <p:cTn id="15" dur="500"/>
                                        <p:tgtEl>
                                          <p:spTgt spid="118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8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80">
                                            <p:txEl>
                                              <p:pRg st="3" end="3"/>
                                            </p:txEl>
                                          </p:spTgt>
                                        </p:tgtEl>
                                        <p:attrNameLst>
                                          <p:attrName>style.visibility</p:attrName>
                                        </p:attrNameLst>
                                      </p:cBhvr>
                                      <p:to>
                                        <p:strVal val="visible"/>
                                      </p:to>
                                    </p:set>
                                    <p:anim calcmode="lin" valueType="num">
                                      <p:cBhvr additive="base">
                                        <p:cTn id="19" dur="500"/>
                                        <p:tgtEl>
                                          <p:spTgt spid="118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80">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66"/>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Had Paul ever seen Jesus personally?</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Though he was a citizen of Tarsus, he was educated in Jerusalem under Rabbi Gamaliel, where he possibly lived with his sister (Ac. 22:3; 23:16).</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odds are good that he may have been in Jerusalem at the time of Jesus’ death, an event that hardly would pass unnoticed. Still, we don’t know.</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Did Paul recount the story of Jesus in his preaching to Gentiles? Luke is silent on the matter, though he describes several of Paul’s sermons and speeches.</a:t>
            </a:r>
            <a:endParaRPr/>
          </a:p>
        </p:txBody>
      </p:sp>
      <p:sp>
        <p:nvSpPr>
          <p:cNvPr id="1187" name="Google Shape;1187;p166"/>
          <p:cNvSpPr txBox="1">
            <a:spLocks noGrp="1"/>
          </p:cNvSpPr>
          <p:nvPr>
            <p:ph type="sldNum" idx="12"/>
          </p:nvPr>
        </p:nvSpPr>
        <p:spPr>
          <a:xfrm>
            <a:off x="11623729" y="5656881"/>
            <a:ext cx="568270" cy="3158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86">
                                            <p:txEl>
                                              <p:pRg st="0" end="0"/>
                                            </p:txEl>
                                          </p:spTgt>
                                        </p:tgtEl>
                                        <p:attrNameLst>
                                          <p:attrName>style.visibility</p:attrName>
                                        </p:attrNameLst>
                                      </p:cBhvr>
                                      <p:to>
                                        <p:strVal val="visible"/>
                                      </p:to>
                                    </p:set>
                                    <p:anim calcmode="lin" valueType="num">
                                      <p:cBhvr additive="base">
                                        <p:cTn id="7" dur="500"/>
                                        <p:tgtEl>
                                          <p:spTgt spid="118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8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86">
                                            <p:txEl>
                                              <p:pRg st="1" end="1"/>
                                            </p:txEl>
                                          </p:spTgt>
                                        </p:tgtEl>
                                        <p:attrNameLst>
                                          <p:attrName>style.visibility</p:attrName>
                                        </p:attrNameLst>
                                      </p:cBhvr>
                                      <p:to>
                                        <p:strVal val="visible"/>
                                      </p:to>
                                    </p:set>
                                    <p:anim calcmode="lin" valueType="num">
                                      <p:cBhvr additive="base">
                                        <p:cTn id="11" dur="500"/>
                                        <p:tgtEl>
                                          <p:spTgt spid="118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8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86">
                                            <p:txEl>
                                              <p:pRg st="2" end="2"/>
                                            </p:txEl>
                                          </p:spTgt>
                                        </p:tgtEl>
                                        <p:attrNameLst>
                                          <p:attrName>style.visibility</p:attrName>
                                        </p:attrNameLst>
                                      </p:cBhvr>
                                      <p:to>
                                        <p:strVal val="visible"/>
                                      </p:to>
                                    </p:set>
                                    <p:anim calcmode="lin" valueType="num">
                                      <p:cBhvr additive="base">
                                        <p:cTn id="15" dur="500"/>
                                        <p:tgtEl>
                                          <p:spTgt spid="118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86">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86">
                                            <p:txEl>
                                              <p:pRg st="3" end="3"/>
                                            </p:txEl>
                                          </p:spTgt>
                                        </p:tgtEl>
                                        <p:attrNameLst>
                                          <p:attrName>style.visibility</p:attrName>
                                        </p:attrNameLst>
                                      </p:cBhvr>
                                      <p:to>
                                        <p:strVal val="visible"/>
                                      </p:to>
                                    </p:set>
                                    <p:anim calcmode="lin" valueType="num">
                                      <p:cBhvr additive="base">
                                        <p:cTn id="19" dur="500"/>
                                        <p:tgtEl>
                                          <p:spTgt spid="1186">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86">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67"/>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and the sayings of Jesus: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What is clear is that Paul was familiar with the teachings of Jesus and quotes from them at various times (1 Co. 7:10-11//Mk. 10:9-12; 1 Co. 9:14//Lk. 10:7; 1 Co. 11:23-25//Mt. 26:22-29//Mk. 14:17-25//Lk. 22:14-23; 1 Th. 4:15-17//Mt. 24:30-31).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even quotes a saying of Jesus that is not recorded in the canonical gospels (Ac. 20:35).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Altogether, there are some 30 passages in Paul where he alludes to or echoes the teachings of Jesus.</a:t>
            </a:r>
            <a:endParaRPr/>
          </a:p>
        </p:txBody>
      </p:sp>
      <p:sp>
        <p:nvSpPr>
          <p:cNvPr id="1193" name="Google Shape;1193;p167"/>
          <p:cNvSpPr txBox="1">
            <a:spLocks noGrp="1"/>
          </p:cNvSpPr>
          <p:nvPr>
            <p:ph type="sldNum" idx="12"/>
          </p:nvPr>
        </p:nvSpPr>
        <p:spPr>
          <a:xfrm>
            <a:off x="11623729" y="5625885"/>
            <a:ext cx="568270" cy="34683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92">
                                            <p:txEl>
                                              <p:pRg st="0" end="0"/>
                                            </p:txEl>
                                          </p:spTgt>
                                        </p:tgtEl>
                                        <p:attrNameLst>
                                          <p:attrName>style.visibility</p:attrName>
                                        </p:attrNameLst>
                                      </p:cBhvr>
                                      <p:to>
                                        <p:strVal val="visible"/>
                                      </p:to>
                                    </p:set>
                                    <p:anim calcmode="lin" valueType="num">
                                      <p:cBhvr additive="base">
                                        <p:cTn id="7" dur="500"/>
                                        <p:tgtEl>
                                          <p:spTgt spid="119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9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92">
                                            <p:txEl>
                                              <p:pRg st="1" end="1"/>
                                            </p:txEl>
                                          </p:spTgt>
                                        </p:tgtEl>
                                        <p:attrNameLst>
                                          <p:attrName>style.visibility</p:attrName>
                                        </p:attrNameLst>
                                      </p:cBhvr>
                                      <p:to>
                                        <p:strVal val="visible"/>
                                      </p:to>
                                    </p:set>
                                    <p:anim calcmode="lin" valueType="num">
                                      <p:cBhvr additive="base">
                                        <p:cTn id="11" dur="500"/>
                                        <p:tgtEl>
                                          <p:spTgt spid="119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9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92">
                                            <p:txEl>
                                              <p:pRg st="2" end="2"/>
                                            </p:txEl>
                                          </p:spTgt>
                                        </p:tgtEl>
                                        <p:attrNameLst>
                                          <p:attrName>style.visibility</p:attrName>
                                        </p:attrNameLst>
                                      </p:cBhvr>
                                      <p:to>
                                        <p:strVal val="visible"/>
                                      </p:to>
                                    </p:set>
                                    <p:anim calcmode="lin" valueType="num">
                                      <p:cBhvr additive="base">
                                        <p:cTn id="15" dur="500"/>
                                        <p:tgtEl>
                                          <p:spTgt spid="119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9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92">
                                            <p:txEl>
                                              <p:pRg st="3" end="3"/>
                                            </p:txEl>
                                          </p:spTgt>
                                        </p:tgtEl>
                                        <p:attrNameLst>
                                          <p:attrName>style.visibility</p:attrName>
                                        </p:attrNameLst>
                                      </p:cBhvr>
                                      <p:to>
                                        <p:strVal val="visible"/>
                                      </p:to>
                                    </p:set>
                                    <p:anim calcmode="lin" valueType="num">
                                      <p:cBhvr additive="base">
                                        <p:cTn id="19" dur="500"/>
                                        <p:tgtEl>
                                          <p:spTgt spid="119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92">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168"/>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Revelation &amp; Tradition</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계시와 전통</a:t>
            </a:r>
            <a:endParaRPr sz="4800" b="1">
              <a:solidFill>
                <a:srgbClr val="FFC000"/>
              </a:solidFill>
            </a:endParaRPr>
          </a:p>
        </p:txBody>
      </p:sp>
      <p:sp>
        <p:nvSpPr>
          <p:cNvPr id="1199" name="Google Shape;1199;p168"/>
          <p:cNvSpPr txBox="1">
            <a:spLocks noGrp="1"/>
          </p:cNvSpPr>
          <p:nvPr>
            <p:ph type="body" idx="1"/>
          </p:nvPr>
        </p:nvSpPr>
        <p:spPr>
          <a:xfrm>
            <a:off x="5181599" y="569065"/>
            <a:ext cx="6473125" cy="6170947"/>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How, then, did Paul know about the historical Jesus?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goes to great lengths to stress that his contact with the Jerusalem church was minimal (Ga. 1:11—2:10).</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15 days he spent with Peter and James must have been enlightening (Ga. 1:18-19), but he still insists that his understanding of the gospel came through direction revelation (Ga. 1:11-12).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At the same time, he concedes that he received by tradition (</a:t>
            </a:r>
            <a:r>
              <a:rPr lang="en-US" sz="2400">
                <a:solidFill>
                  <a:schemeClr val="dk1"/>
                </a:solidFill>
                <a:latin typeface="Arial"/>
                <a:ea typeface="Arial"/>
                <a:cs typeface="Arial"/>
                <a:sym typeface="Arial"/>
              </a:rPr>
              <a:t>parado&lt;seij</a:t>
            </a:r>
            <a:r>
              <a:rPr lang="en-US" sz="2400" i="1">
                <a:solidFill>
                  <a:schemeClr val="dk1"/>
                </a:solidFill>
              </a:rPr>
              <a:t> and </a:t>
            </a:r>
            <a:r>
              <a:rPr lang="en-US" sz="2400">
                <a:solidFill>
                  <a:schemeClr val="dk1"/>
                </a:solidFill>
                <a:latin typeface="Arial"/>
                <a:ea typeface="Arial"/>
                <a:cs typeface="Arial"/>
                <a:sym typeface="Arial"/>
              </a:rPr>
              <a:t>paralamba&lt;nw</a:t>
            </a:r>
            <a:r>
              <a:rPr lang="en-US" sz="2400" i="1">
                <a:solidFill>
                  <a:schemeClr val="dk1"/>
                </a:solidFill>
              </a:rPr>
              <a:t>) certain aspects of Jesus’ life (1 Co. 11:2; 15:1-7; 2 Th. 2:15).</a:t>
            </a:r>
            <a:endParaRPr/>
          </a:p>
        </p:txBody>
      </p:sp>
      <p:sp>
        <p:nvSpPr>
          <p:cNvPr id="1200" name="Google Shape;1200;p168"/>
          <p:cNvSpPr txBox="1">
            <a:spLocks noGrp="1"/>
          </p:cNvSpPr>
          <p:nvPr>
            <p:ph type="sldNum" idx="12"/>
          </p:nvPr>
        </p:nvSpPr>
        <p:spPr>
          <a:xfrm>
            <a:off x="11654725" y="5512170"/>
            <a:ext cx="537274"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99">
                                            <p:txEl>
                                              <p:pRg st="0" end="0"/>
                                            </p:txEl>
                                          </p:spTgt>
                                        </p:tgtEl>
                                        <p:attrNameLst>
                                          <p:attrName>style.visibility</p:attrName>
                                        </p:attrNameLst>
                                      </p:cBhvr>
                                      <p:to>
                                        <p:strVal val="visible"/>
                                      </p:to>
                                    </p:set>
                                    <p:anim calcmode="lin" valueType="num">
                                      <p:cBhvr additive="base">
                                        <p:cTn id="7" dur="500"/>
                                        <p:tgtEl>
                                          <p:spTgt spid="119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19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99">
                                            <p:txEl>
                                              <p:pRg st="1" end="1"/>
                                            </p:txEl>
                                          </p:spTgt>
                                        </p:tgtEl>
                                        <p:attrNameLst>
                                          <p:attrName>style.visibility</p:attrName>
                                        </p:attrNameLst>
                                      </p:cBhvr>
                                      <p:to>
                                        <p:strVal val="visible"/>
                                      </p:to>
                                    </p:set>
                                    <p:anim calcmode="lin" valueType="num">
                                      <p:cBhvr additive="base">
                                        <p:cTn id="11" dur="500"/>
                                        <p:tgtEl>
                                          <p:spTgt spid="119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19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99">
                                            <p:txEl>
                                              <p:pRg st="2" end="2"/>
                                            </p:txEl>
                                          </p:spTgt>
                                        </p:tgtEl>
                                        <p:attrNameLst>
                                          <p:attrName>style.visibility</p:attrName>
                                        </p:attrNameLst>
                                      </p:cBhvr>
                                      <p:to>
                                        <p:strVal val="visible"/>
                                      </p:to>
                                    </p:set>
                                    <p:anim calcmode="lin" valueType="num">
                                      <p:cBhvr additive="base">
                                        <p:cTn id="15" dur="500"/>
                                        <p:tgtEl>
                                          <p:spTgt spid="119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19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99">
                                            <p:txEl>
                                              <p:pRg st="3" end="3"/>
                                            </p:txEl>
                                          </p:spTgt>
                                        </p:tgtEl>
                                        <p:attrNameLst>
                                          <p:attrName>style.visibility</p:attrName>
                                        </p:attrNameLst>
                                      </p:cBhvr>
                                      <p:to>
                                        <p:strVal val="visible"/>
                                      </p:to>
                                    </p:set>
                                    <p:anim calcmode="lin" valueType="num">
                                      <p:cBhvr additive="base">
                                        <p:cTn id="19" dur="500"/>
                                        <p:tgtEl>
                                          <p:spTgt spid="119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199">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204"/>
        <p:cNvGrpSpPr/>
        <p:nvPr/>
      </p:nvGrpSpPr>
      <p:grpSpPr>
        <a:xfrm>
          <a:off x="0" y="0"/>
          <a:ext cx="0" cy="0"/>
          <a:chOff x="0" y="0"/>
          <a:chExt cx="0" cy="0"/>
        </a:xfrm>
      </p:grpSpPr>
      <p:sp>
        <p:nvSpPr>
          <p:cNvPr id="1205" name="Google Shape;1205;p169"/>
          <p:cNvSpPr txBox="1">
            <a:spLocks noGrp="1"/>
          </p:cNvSpPr>
          <p:nvPr>
            <p:ph type="title"/>
          </p:nvPr>
        </p:nvSpPr>
        <p:spPr>
          <a:xfrm>
            <a:off x="374073" y="555812"/>
            <a:ext cx="4986821" cy="4956358"/>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Paul’s Understanding of Salvation</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구원에 대한 바울의 이해</a:t>
            </a:r>
            <a:endParaRPr sz="4800" b="1">
              <a:solidFill>
                <a:srgbClr val="FFC000"/>
              </a:solidFill>
            </a:endParaRPr>
          </a:p>
        </p:txBody>
      </p:sp>
    </p:spTree>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7"/>
          <p:cNvSpPr txBox="1">
            <a:spLocks noGrp="1"/>
          </p:cNvSpPr>
          <p:nvPr>
            <p:ph type="title"/>
          </p:nvPr>
        </p:nvSpPr>
        <p:spPr>
          <a:xfrm>
            <a:off x="457200" y="569066"/>
            <a:ext cx="413870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accent1"/>
              </a:buClr>
              <a:buSzPts val="5000"/>
              <a:buFont typeface="Century Schoolbook"/>
              <a:buNone/>
            </a:pPr>
            <a:r>
              <a:rPr lang="en-US"/>
              <a:t> </a:t>
            </a:r>
            <a:r>
              <a:rPr lang="en-US" b="1">
                <a:solidFill>
                  <a:srgbClr val="FFC000"/>
                </a:solidFill>
              </a:rPr>
              <a:t>Antioch, the Missionary Church</a:t>
            </a:r>
            <a:br>
              <a:rPr lang="en-US" sz="4500" b="1">
                <a:solidFill>
                  <a:srgbClr val="FFC000"/>
                </a:solidFill>
              </a:rPr>
            </a:br>
            <a:r>
              <a:rPr lang="en-US" sz="4500" b="1" i="1" u="none" strike="noStrike">
                <a:solidFill>
                  <a:srgbClr val="FFC000"/>
                </a:solidFill>
                <a:latin typeface="Century Schoolbook"/>
                <a:ea typeface="Century Schoolbook"/>
                <a:cs typeface="Century Schoolbook"/>
                <a:sym typeface="Century Schoolbook"/>
              </a:rPr>
              <a:t>안디옥, 선교사 교회</a:t>
            </a:r>
            <a:endParaRPr sz="4500" b="1">
              <a:solidFill>
                <a:srgbClr val="FFC000"/>
              </a:solidFill>
              <a:latin typeface="Impact"/>
              <a:ea typeface="Impact"/>
              <a:cs typeface="Impact"/>
              <a:sym typeface="Impact"/>
            </a:endParaRPr>
          </a:p>
        </p:txBody>
      </p:sp>
      <p:sp>
        <p:nvSpPr>
          <p:cNvPr id="234" name="Google Shape;234;p17"/>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80000"/>
              </a:lnSpc>
              <a:spcBef>
                <a:spcPts val="0"/>
              </a:spcBef>
              <a:spcAft>
                <a:spcPts val="0"/>
              </a:spcAft>
              <a:buClr>
                <a:srgbClr val="FF0000"/>
              </a:buClr>
              <a:buSzPts val="2800"/>
              <a:buFont typeface="Noto Sans Symbols"/>
              <a:buNone/>
            </a:pPr>
            <a:r>
              <a:rPr lang="en-US" sz="2800" b="1">
                <a:solidFill>
                  <a:srgbClr val="FF0000"/>
                </a:solidFill>
                <a:latin typeface="Calibri"/>
                <a:ea typeface="Calibri"/>
                <a:cs typeface="Calibri"/>
                <a:sym typeface="Calibri"/>
              </a:rPr>
              <a:t>Antioch, Syria became the first “sending” church for Christian missions.</a:t>
            </a:r>
            <a:endParaRPr sz="2800" i="1">
              <a:solidFill>
                <a:srgbClr val="FF0000"/>
              </a:solidFill>
              <a:latin typeface="Calibri"/>
              <a:ea typeface="Calibri"/>
              <a:cs typeface="Calibri"/>
              <a:sym typeface="Calibri"/>
            </a:endParaRPr>
          </a:p>
          <a:p>
            <a:pPr marL="283464" lvl="0" indent="-283464" algn="l" rtl="0">
              <a:lnSpc>
                <a:spcPct val="100000"/>
              </a:lnSpc>
              <a:spcBef>
                <a:spcPts val="900"/>
              </a:spcBef>
              <a:spcAft>
                <a:spcPts val="0"/>
              </a:spcAft>
              <a:buClr>
                <a:srgbClr val="262626"/>
              </a:buClr>
              <a:buSzPts val="2400"/>
              <a:buChar char="•"/>
            </a:pPr>
            <a:r>
              <a:rPr lang="en-US" sz="2400" i="1"/>
              <a:t>The leadership of the Antioch church was multi-ethnic and multi-national.</a:t>
            </a:r>
            <a:endParaRPr/>
          </a:p>
          <a:p>
            <a:pPr marL="283464" lvl="0" indent="-283464" algn="l" rtl="0">
              <a:lnSpc>
                <a:spcPct val="100000"/>
              </a:lnSpc>
              <a:spcBef>
                <a:spcPts val="900"/>
              </a:spcBef>
              <a:spcAft>
                <a:spcPts val="0"/>
              </a:spcAft>
              <a:buClr>
                <a:srgbClr val="262626"/>
              </a:buClr>
              <a:buSzPts val="2400"/>
              <a:buChar char="•"/>
            </a:pPr>
            <a:r>
              <a:rPr lang="en-US" sz="2400" i="1"/>
              <a:t>At the direction of the Holy Spirit, the church commissioned its first missionary team of Barnabas, Saul and John Mark.</a:t>
            </a:r>
            <a:endParaRPr/>
          </a:p>
        </p:txBody>
      </p:sp>
      <p:sp>
        <p:nvSpPr>
          <p:cNvPr id="235" name="Google Shape;235;p1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 calcmode="lin" valueType="num">
                                      <p:cBhvr additive="base">
                                        <p:cTn id="7" dur="500"/>
                                        <p:tgtEl>
                                          <p:spTgt spid="23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3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4">
                                            <p:txEl>
                                              <p:pRg st="1" end="1"/>
                                            </p:txEl>
                                          </p:spTgt>
                                        </p:tgtEl>
                                        <p:attrNameLst>
                                          <p:attrName>style.visibility</p:attrName>
                                        </p:attrNameLst>
                                      </p:cBhvr>
                                      <p:to>
                                        <p:strVal val="visible"/>
                                      </p:to>
                                    </p:set>
                                    <p:anim calcmode="lin" valueType="num">
                                      <p:cBhvr additive="base">
                                        <p:cTn id="11" dur="500"/>
                                        <p:tgtEl>
                                          <p:spTgt spid="23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3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34">
                                            <p:txEl>
                                              <p:pRg st="2" end="2"/>
                                            </p:txEl>
                                          </p:spTgt>
                                        </p:tgtEl>
                                        <p:attrNameLst>
                                          <p:attrName>style.visibility</p:attrName>
                                        </p:attrNameLst>
                                      </p:cBhvr>
                                      <p:to>
                                        <p:strVal val="visible"/>
                                      </p:to>
                                    </p:set>
                                    <p:anim calcmode="lin" valueType="num">
                                      <p:cBhvr additive="base">
                                        <p:cTn id="15" dur="500"/>
                                        <p:tgtEl>
                                          <p:spTgt spid="23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34">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70"/>
          <p:cNvSpPr txBox="1">
            <a:spLocks noGrp="1"/>
          </p:cNvSpPr>
          <p:nvPr>
            <p:ph type="title"/>
          </p:nvPr>
        </p:nvSpPr>
        <p:spPr>
          <a:xfrm>
            <a:off x="762000" y="220473"/>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Paul’s Gospel</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바울의 복음</a:t>
            </a:r>
            <a:endParaRPr b="1">
              <a:solidFill>
                <a:srgbClr val="FFC000"/>
              </a:solidFill>
            </a:endParaRPr>
          </a:p>
        </p:txBody>
      </p:sp>
      <p:sp>
        <p:nvSpPr>
          <p:cNvPr id="1211" name="Google Shape;1211;p170"/>
          <p:cNvSpPr txBox="1">
            <a:spLocks noGrp="1"/>
          </p:cNvSpPr>
          <p:nvPr>
            <p:ph type="body" idx="1"/>
          </p:nvPr>
        </p:nvSpPr>
        <p:spPr>
          <a:xfrm>
            <a:off x="4889620" y="221227"/>
            <a:ext cx="6799006" cy="645979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At various times, Paul can refer to the gospel personally as “my gospel” (Ro. 2:16; 16:25; 2 Ti. 2:8). </a:t>
            </a:r>
            <a:endParaRPr/>
          </a:p>
          <a:p>
            <a:pPr marL="283464" lvl="0" indent="-283464" algn="l" rtl="0">
              <a:lnSpc>
                <a:spcPct val="112000"/>
              </a:lnSpc>
              <a:spcBef>
                <a:spcPts val="900"/>
              </a:spcBef>
              <a:spcAft>
                <a:spcPts val="0"/>
              </a:spcAft>
              <a:buClr>
                <a:srgbClr val="262626"/>
              </a:buClr>
              <a:buSzPts val="2400"/>
              <a:buChar char="•"/>
            </a:pPr>
            <a:r>
              <a:rPr lang="en-US" sz="2400" i="1"/>
              <a:t>Indeed, the word “gospel” appears far more in Paul’s letters than the remainder of the New Testament.</a:t>
            </a:r>
            <a:endParaRPr/>
          </a:p>
          <a:p>
            <a:pPr marL="283464" lvl="0" indent="-283464" algn="l" rtl="0">
              <a:lnSpc>
                <a:spcPct val="112000"/>
              </a:lnSpc>
              <a:spcBef>
                <a:spcPts val="900"/>
              </a:spcBef>
              <a:spcAft>
                <a:spcPts val="0"/>
              </a:spcAft>
              <a:buClr>
                <a:srgbClr val="262626"/>
              </a:buClr>
              <a:buSzPts val="2400"/>
              <a:buChar char="•"/>
            </a:pPr>
            <a:r>
              <a:rPr lang="en-US" sz="2400" i="1"/>
              <a:t>Central to Paul’s gospel was the cross and resurrection of Jesus, what he says is of “first importance” (1 Co. 15:3; cf. 1 Co. 1:17-18; 2:2).</a:t>
            </a:r>
            <a:endParaRPr/>
          </a:p>
          <a:p>
            <a:pPr marL="283464" lvl="0" indent="-283464" algn="l" rtl="0">
              <a:lnSpc>
                <a:spcPct val="112000"/>
              </a:lnSpc>
              <a:spcBef>
                <a:spcPts val="900"/>
              </a:spcBef>
              <a:spcAft>
                <a:spcPts val="0"/>
              </a:spcAft>
              <a:buClr>
                <a:srgbClr val="262626"/>
              </a:buClr>
              <a:buSzPts val="2400"/>
              <a:buChar char="•"/>
            </a:pPr>
            <a:r>
              <a:rPr lang="en-US" sz="2400" i="1"/>
              <a:t>In the cross and resurrection, Paul sees the supreme act of salvation-history (Ac. 13:26-38).</a:t>
            </a:r>
            <a:endParaRPr/>
          </a:p>
          <a:p>
            <a:pPr marL="283464" lvl="0" indent="-283464" algn="l" rtl="0">
              <a:lnSpc>
                <a:spcPct val="112000"/>
              </a:lnSpc>
              <a:spcBef>
                <a:spcPts val="900"/>
              </a:spcBef>
              <a:spcAft>
                <a:spcPts val="0"/>
              </a:spcAft>
              <a:buClr>
                <a:srgbClr val="262626"/>
              </a:buClr>
              <a:buSzPts val="2400"/>
              <a:buChar char="•"/>
            </a:pPr>
            <a:r>
              <a:rPr lang="en-US" sz="2400" i="1"/>
              <a:t>It was not that Paul was uninterested in the life of Jesus, but rather, that he fully realized that apart from the cross and resurrection, Jesus would be perceived, at best, as only a prophet, not the Son of God who would take away the world’s sins (Ro. 1:4).</a:t>
            </a:r>
            <a:endParaRPr/>
          </a:p>
        </p:txBody>
      </p:sp>
      <p:sp>
        <p:nvSpPr>
          <p:cNvPr id="1212" name="Google Shape;1212;p170"/>
          <p:cNvSpPr txBox="1">
            <a:spLocks noGrp="1"/>
          </p:cNvSpPr>
          <p:nvPr>
            <p:ph type="sldNum" idx="12"/>
          </p:nvPr>
        </p:nvSpPr>
        <p:spPr>
          <a:xfrm>
            <a:off x="11606980" y="5619135"/>
            <a:ext cx="585019" cy="3535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11">
                                            <p:txEl>
                                              <p:pRg st="0" end="0"/>
                                            </p:txEl>
                                          </p:spTgt>
                                        </p:tgtEl>
                                        <p:attrNameLst>
                                          <p:attrName>style.visibility</p:attrName>
                                        </p:attrNameLst>
                                      </p:cBhvr>
                                      <p:to>
                                        <p:strVal val="visible"/>
                                      </p:to>
                                    </p:set>
                                    <p:anim calcmode="lin" valueType="num">
                                      <p:cBhvr additive="base">
                                        <p:cTn id="7" dur="500"/>
                                        <p:tgtEl>
                                          <p:spTgt spid="121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1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11">
                                            <p:txEl>
                                              <p:pRg st="1" end="1"/>
                                            </p:txEl>
                                          </p:spTgt>
                                        </p:tgtEl>
                                        <p:attrNameLst>
                                          <p:attrName>style.visibility</p:attrName>
                                        </p:attrNameLst>
                                      </p:cBhvr>
                                      <p:to>
                                        <p:strVal val="visible"/>
                                      </p:to>
                                    </p:set>
                                    <p:anim calcmode="lin" valueType="num">
                                      <p:cBhvr additive="base">
                                        <p:cTn id="11" dur="500"/>
                                        <p:tgtEl>
                                          <p:spTgt spid="121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1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11">
                                            <p:txEl>
                                              <p:pRg st="2" end="2"/>
                                            </p:txEl>
                                          </p:spTgt>
                                        </p:tgtEl>
                                        <p:attrNameLst>
                                          <p:attrName>style.visibility</p:attrName>
                                        </p:attrNameLst>
                                      </p:cBhvr>
                                      <p:to>
                                        <p:strVal val="visible"/>
                                      </p:to>
                                    </p:set>
                                    <p:anim calcmode="lin" valueType="num">
                                      <p:cBhvr additive="base">
                                        <p:cTn id="15" dur="500"/>
                                        <p:tgtEl>
                                          <p:spTgt spid="121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1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11">
                                            <p:txEl>
                                              <p:pRg st="3" end="3"/>
                                            </p:txEl>
                                          </p:spTgt>
                                        </p:tgtEl>
                                        <p:attrNameLst>
                                          <p:attrName>style.visibility</p:attrName>
                                        </p:attrNameLst>
                                      </p:cBhvr>
                                      <p:to>
                                        <p:strVal val="visible"/>
                                      </p:to>
                                    </p:set>
                                    <p:anim calcmode="lin" valueType="num">
                                      <p:cBhvr additive="base">
                                        <p:cTn id="19" dur="500"/>
                                        <p:tgtEl>
                                          <p:spTgt spid="121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21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211">
                                            <p:txEl>
                                              <p:pRg st="4" end="4"/>
                                            </p:txEl>
                                          </p:spTgt>
                                        </p:tgtEl>
                                        <p:attrNameLst>
                                          <p:attrName>style.visibility</p:attrName>
                                        </p:attrNameLst>
                                      </p:cBhvr>
                                      <p:to>
                                        <p:strVal val="visible"/>
                                      </p:to>
                                    </p:set>
                                    <p:anim calcmode="lin" valueType="num">
                                      <p:cBhvr additive="base">
                                        <p:cTn id="23" dur="500"/>
                                        <p:tgtEl>
                                          <p:spTgt spid="121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211">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171"/>
          <p:cNvSpPr txBox="1">
            <a:spLocks noGrp="1"/>
          </p:cNvSpPr>
          <p:nvPr>
            <p:ph type="body" idx="1"/>
          </p:nvPr>
        </p:nvSpPr>
        <p:spPr>
          <a:xfrm>
            <a:off x="5181599" y="569065"/>
            <a:ext cx="6292645" cy="586123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Jesus is Christ and Lord!</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For Paul, the critical moment was on the Damascus Road, when he asked, “Who are you Lord?” and the heavenly voice said, “I am Jesus!”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lordship of Christ concerns his exaltation, and the confessional formula for all believers is simply, “Jesus is Lord” (Ro 10:9; 1 Co. 8:6; 12:3; 2 Co. 4:5; Phil. 2:9-11).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For Paul, the title Christ/Messiah functions as a proper name.</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Finally, the righteousness of God is imputed to believers by faith.</a:t>
            </a:r>
            <a:endParaRPr/>
          </a:p>
        </p:txBody>
      </p:sp>
      <p:sp>
        <p:nvSpPr>
          <p:cNvPr id="1218" name="Google Shape;1218;p171"/>
          <p:cNvSpPr txBox="1">
            <a:spLocks noGrp="1"/>
          </p:cNvSpPr>
          <p:nvPr>
            <p:ph type="sldNum" idx="12"/>
          </p:nvPr>
        </p:nvSpPr>
        <p:spPr>
          <a:xfrm>
            <a:off x="11474244" y="5609968"/>
            <a:ext cx="717755" cy="36274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17">
                                            <p:txEl>
                                              <p:pRg st="0" end="0"/>
                                            </p:txEl>
                                          </p:spTgt>
                                        </p:tgtEl>
                                        <p:attrNameLst>
                                          <p:attrName>style.visibility</p:attrName>
                                        </p:attrNameLst>
                                      </p:cBhvr>
                                      <p:to>
                                        <p:strVal val="visible"/>
                                      </p:to>
                                    </p:set>
                                    <p:anim calcmode="lin" valueType="num">
                                      <p:cBhvr additive="base">
                                        <p:cTn id="7" dur="500"/>
                                        <p:tgtEl>
                                          <p:spTgt spid="121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1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17">
                                            <p:txEl>
                                              <p:pRg st="1" end="1"/>
                                            </p:txEl>
                                          </p:spTgt>
                                        </p:tgtEl>
                                        <p:attrNameLst>
                                          <p:attrName>style.visibility</p:attrName>
                                        </p:attrNameLst>
                                      </p:cBhvr>
                                      <p:to>
                                        <p:strVal val="visible"/>
                                      </p:to>
                                    </p:set>
                                    <p:anim calcmode="lin" valueType="num">
                                      <p:cBhvr additive="base">
                                        <p:cTn id="11" dur="500"/>
                                        <p:tgtEl>
                                          <p:spTgt spid="121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1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17">
                                            <p:txEl>
                                              <p:pRg st="2" end="2"/>
                                            </p:txEl>
                                          </p:spTgt>
                                        </p:tgtEl>
                                        <p:attrNameLst>
                                          <p:attrName>style.visibility</p:attrName>
                                        </p:attrNameLst>
                                      </p:cBhvr>
                                      <p:to>
                                        <p:strVal val="visible"/>
                                      </p:to>
                                    </p:set>
                                    <p:anim calcmode="lin" valueType="num">
                                      <p:cBhvr additive="base">
                                        <p:cTn id="15" dur="500"/>
                                        <p:tgtEl>
                                          <p:spTgt spid="121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1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17">
                                            <p:txEl>
                                              <p:pRg st="3" end="3"/>
                                            </p:txEl>
                                          </p:spTgt>
                                        </p:tgtEl>
                                        <p:attrNameLst>
                                          <p:attrName>style.visibility</p:attrName>
                                        </p:attrNameLst>
                                      </p:cBhvr>
                                      <p:to>
                                        <p:strVal val="visible"/>
                                      </p:to>
                                    </p:set>
                                    <p:anim calcmode="lin" valueType="num">
                                      <p:cBhvr additive="base">
                                        <p:cTn id="19" dur="500"/>
                                        <p:tgtEl>
                                          <p:spTgt spid="121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21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217">
                                            <p:txEl>
                                              <p:pRg st="4" end="4"/>
                                            </p:txEl>
                                          </p:spTgt>
                                        </p:tgtEl>
                                        <p:attrNameLst>
                                          <p:attrName>style.visibility</p:attrName>
                                        </p:attrNameLst>
                                      </p:cBhvr>
                                      <p:to>
                                        <p:strVal val="visible"/>
                                      </p:to>
                                    </p:set>
                                    <p:anim calcmode="lin" valueType="num">
                                      <p:cBhvr additive="base">
                                        <p:cTn id="23" dur="500"/>
                                        <p:tgtEl>
                                          <p:spTgt spid="121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217">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172"/>
          <p:cNvSpPr txBox="1">
            <a:spLocks noGrp="1"/>
          </p:cNvSpPr>
          <p:nvPr>
            <p:ph type="body" idx="1"/>
          </p:nvPr>
        </p:nvSpPr>
        <p:spPr>
          <a:xfrm>
            <a:off x="5181599" y="569065"/>
            <a:ext cx="6366387" cy="6156199"/>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112000"/>
              </a:lnSpc>
              <a:spcBef>
                <a:spcPts val="0"/>
              </a:spcBef>
              <a:spcAft>
                <a:spcPts val="0"/>
              </a:spcAft>
              <a:buClr>
                <a:srgbClr val="262626"/>
              </a:buClr>
              <a:buSzPts val="2400"/>
              <a:buChar char="•"/>
            </a:pPr>
            <a:r>
              <a:rPr lang="en-US" sz="2400" i="1"/>
              <a:t>It is in the gospel that God’s righteous faithfulness is graciously revealed (Ro. 1:16-17; 3:21).</a:t>
            </a:r>
            <a:endParaRPr/>
          </a:p>
          <a:p>
            <a:pPr marL="283464" lvl="0" indent="-283464" algn="l" rtl="0">
              <a:lnSpc>
                <a:spcPct val="112000"/>
              </a:lnSpc>
              <a:spcBef>
                <a:spcPts val="900"/>
              </a:spcBef>
              <a:spcAft>
                <a:spcPts val="0"/>
              </a:spcAft>
              <a:buClr>
                <a:srgbClr val="262626"/>
              </a:buClr>
              <a:buSzPts val="2400"/>
              <a:buChar char="•"/>
            </a:pPr>
            <a:r>
              <a:rPr lang="en-US" sz="2400" i="1"/>
              <a:t>Righteousness is God’s gift to the sinner (Ro. 4:4-5; 5:17; 6:23; Ep. 2:8), and it is mediated through Christ alone (1 Co. 1:30; 2 Co 5:21).</a:t>
            </a:r>
            <a:endParaRPr/>
          </a:p>
          <a:p>
            <a:pPr marL="283464" lvl="0" indent="-283464" algn="l" rtl="0">
              <a:lnSpc>
                <a:spcPct val="112000"/>
              </a:lnSpc>
              <a:spcBef>
                <a:spcPts val="900"/>
              </a:spcBef>
              <a:spcAft>
                <a:spcPts val="0"/>
              </a:spcAft>
              <a:buClr>
                <a:srgbClr val="262626"/>
              </a:buClr>
              <a:buSzPts val="2400"/>
              <a:buChar char="•"/>
            </a:pPr>
            <a:r>
              <a:rPr lang="en-US" sz="2400" i="1"/>
              <a:t>For Paul, righteousness is something God credits or imputes to believers by faith (Ro. 4:4-8, 11b).</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primary realities of salvation, therefore, are grace and faith.</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uses the word </a:t>
            </a:r>
            <a:r>
              <a:rPr lang="en-US" sz="2400">
                <a:solidFill>
                  <a:schemeClr val="dk1"/>
                </a:solidFill>
                <a:latin typeface="Arial"/>
                <a:ea typeface="Arial"/>
                <a:cs typeface="Arial"/>
                <a:sym typeface="Arial"/>
              </a:rPr>
              <a:t>xa&lt;rij</a:t>
            </a:r>
            <a:r>
              <a:rPr lang="en-US" sz="2400" i="1">
                <a:solidFill>
                  <a:schemeClr val="dk1"/>
                </a:solidFill>
              </a:rPr>
              <a:t> (= grace) more than all other NT writers combined.</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Grace is God’s unmerited initiative to provide humans with salvation (Ro. 11:6).</a:t>
            </a:r>
            <a:endParaRPr/>
          </a:p>
        </p:txBody>
      </p:sp>
      <p:sp>
        <p:nvSpPr>
          <p:cNvPr id="1224" name="Google Shape;1224;p172"/>
          <p:cNvSpPr txBox="1">
            <a:spLocks noGrp="1"/>
          </p:cNvSpPr>
          <p:nvPr>
            <p:ph type="sldNum" idx="12"/>
          </p:nvPr>
        </p:nvSpPr>
        <p:spPr>
          <a:xfrm>
            <a:off x="11739716" y="5604388"/>
            <a:ext cx="452283" cy="36833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23">
                                            <p:txEl>
                                              <p:pRg st="0" end="0"/>
                                            </p:txEl>
                                          </p:spTgt>
                                        </p:tgtEl>
                                        <p:attrNameLst>
                                          <p:attrName>style.visibility</p:attrName>
                                        </p:attrNameLst>
                                      </p:cBhvr>
                                      <p:to>
                                        <p:strVal val="visible"/>
                                      </p:to>
                                    </p:set>
                                    <p:anim calcmode="lin" valueType="num">
                                      <p:cBhvr additive="base">
                                        <p:cTn id="7" dur="500"/>
                                        <p:tgtEl>
                                          <p:spTgt spid="1223">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23">
                                            <p:txEl>
                                              <p:pRg st="1" end="1"/>
                                            </p:txEl>
                                          </p:spTgt>
                                        </p:tgtEl>
                                        <p:attrNameLst>
                                          <p:attrName>style.visibility</p:attrName>
                                        </p:attrNameLst>
                                      </p:cBhvr>
                                      <p:to>
                                        <p:strVal val="visible"/>
                                      </p:to>
                                    </p:set>
                                    <p:anim calcmode="lin" valueType="num">
                                      <p:cBhvr additive="base">
                                        <p:cTn id="10" dur="500"/>
                                        <p:tgtEl>
                                          <p:spTgt spid="1223">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223">
                                            <p:txEl>
                                              <p:pRg st="2" end="2"/>
                                            </p:txEl>
                                          </p:spTgt>
                                        </p:tgtEl>
                                        <p:attrNameLst>
                                          <p:attrName>style.visibility</p:attrName>
                                        </p:attrNameLst>
                                      </p:cBhvr>
                                      <p:to>
                                        <p:strVal val="visible"/>
                                      </p:to>
                                    </p:set>
                                    <p:anim calcmode="lin" valueType="num">
                                      <p:cBhvr additive="base">
                                        <p:cTn id="13" dur="500"/>
                                        <p:tgtEl>
                                          <p:spTgt spid="1223">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23">
                                            <p:txEl>
                                              <p:pRg st="3" end="3"/>
                                            </p:txEl>
                                          </p:spTgt>
                                        </p:tgtEl>
                                        <p:attrNameLst>
                                          <p:attrName>style.visibility</p:attrName>
                                        </p:attrNameLst>
                                      </p:cBhvr>
                                      <p:to>
                                        <p:strVal val="visible"/>
                                      </p:to>
                                    </p:set>
                                    <p:anim calcmode="lin" valueType="num">
                                      <p:cBhvr additive="base">
                                        <p:cTn id="16" dur="500"/>
                                        <p:tgtEl>
                                          <p:spTgt spid="1223">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23">
                                            <p:txEl>
                                              <p:pRg st="4" end="4"/>
                                            </p:txEl>
                                          </p:spTgt>
                                        </p:tgtEl>
                                        <p:attrNameLst>
                                          <p:attrName>style.visibility</p:attrName>
                                        </p:attrNameLst>
                                      </p:cBhvr>
                                      <p:to>
                                        <p:strVal val="visible"/>
                                      </p:to>
                                    </p:set>
                                    <p:anim calcmode="lin" valueType="num">
                                      <p:cBhvr additive="base">
                                        <p:cTn id="19" dur="500"/>
                                        <p:tgtEl>
                                          <p:spTgt spid="1223">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23">
                                            <p:txEl>
                                              <p:pRg st="5" end="5"/>
                                            </p:txEl>
                                          </p:spTgt>
                                        </p:tgtEl>
                                        <p:attrNameLst>
                                          <p:attrName>style.visibility</p:attrName>
                                        </p:attrNameLst>
                                      </p:cBhvr>
                                      <p:to>
                                        <p:strVal val="visible"/>
                                      </p:to>
                                    </p:set>
                                    <p:anim calcmode="lin" valueType="num">
                                      <p:cBhvr additive="base">
                                        <p:cTn id="22" dur="500"/>
                                        <p:tgtEl>
                                          <p:spTgt spid="12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173"/>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262626"/>
              </a:buClr>
              <a:buSzPts val="2400"/>
              <a:buChar char="•"/>
            </a:pPr>
            <a:r>
              <a:rPr lang="en-US" sz="2400" i="1"/>
              <a:t>Grace and faith stand in polar opposition to salvation by wages (Ro. 4:4), obedience to law (Ro. 3:28; 4:14; 6:14; Ga. 1:6ff.; 2:19-21; 5:4) or religious works (Ro. 11:6; Ep. 2:9; 2 Ti. 1:9).</a:t>
            </a:r>
            <a:endParaRPr/>
          </a:p>
          <a:p>
            <a:pPr marL="283464" lvl="0" indent="-283464" algn="l" rtl="0">
              <a:lnSpc>
                <a:spcPct val="112000"/>
              </a:lnSpc>
              <a:spcBef>
                <a:spcPts val="900"/>
              </a:spcBef>
              <a:spcAft>
                <a:spcPts val="0"/>
              </a:spcAft>
              <a:buClr>
                <a:srgbClr val="262626"/>
              </a:buClr>
              <a:buSzPts val="2400"/>
              <a:buChar char="•"/>
            </a:pPr>
            <a:r>
              <a:rPr lang="en-US" sz="2400" i="1"/>
              <a:t>Faith is itself the gracious gift of God enabling believers to believe (Phil. 1:29; Ep. 2:8).</a:t>
            </a:r>
            <a:endParaRPr/>
          </a:p>
        </p:txBody>
      </p:sp>
      <p:sp>
        <p:nvSpPr>
          <p:cNvPr id="1230" name="Google Shape;1230;p173"/>
          <p:cNvSpPr txBox="1">
            <a:spLocks noGrp="1"/>
          </p:cNvSpPr>
          <p:nvPr>
            <p:ph type="sldNum" idx="12"/>
          </p:nvPr>
        </p:nvSpPr>
        <p:spPr>
          <a:xfrm>
            <a:off x="11754465" y="5604388"/>
            <a:ext cx="437534" cy="36833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173</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29">
                                            <p:txEl>
                                              <p:pRg st="0" end="0"/>
                                            </p:txEl>
                                          </p:spTgt>
                                        </p:tgtEl>
                                        <p:attrNameLst>
                                          <p:attrName>style.visibility</p:attrName>
                                        </p:attrNameLst>
                                      </p:cBhvr>
                                      <p:to>
                                        <p:strVal val="visible"/>
                                      </p:to>
                                    </p:set>
                                    <p:anim calcmode="lin" valueType="num">
                                      <p:cBhvr additive="base">
                                        <p:cTn id="7" dur="500"/>
                                        <p:tgtEl>
                                          <p:spTgt spid="1229">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29">
                                            <p:txEl>
                                              <p:pRg st="1" end="1"/>
                                            </p:txEl>
                                          </p:spTgt>
                                        </p:tgtEl>
                                        <p:attrNameLst>
                                          <p:attrName>style.visibility</p:attrName>
                                        </p:attrNameLst>
                                      </p:cBhvr>
                                      <p:to>
                                        <p:strVal val="visible"/>
                                      </p:to>
                                    </p:set>
                                    <p:anim calcmode="lin" valueType="num">
                                      <p:cBhvr additive="base">
                                        <p:cTn id="10" dur="500"/>
                                        <p:tgtEl>
                                          <p:spTgt spid="122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174"/>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Salvation</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구원</a:t>
            </a:r>
            <a:endParaRPr b="1">
              <a:solidFill>
                <a:srgbClr val="FFC000"/>
              </a:solidFill>
            </a:endParaRPr>
          </a:p>
        </p:txBody>
      </p:sp>
      <p:sp>
        <p:nvSpPr>
          <p:cNvPr id="1236" name="Google Shape;1236;p174"/>
          <p:cNvSpPr txBox="1">
            <a:spLocks noGrp="1"/>
          </p:cNvSpPr>
          <p:nvPr>
            <p:ph type="body" idx="1"/>
          </p:nvPr>
        </p:nvSpPr>
        <p:spPr>
          <a:xfrm>
            <a:off x="5073445" y="569065"/>
            <a:ext cx="6356555" cy="628893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For Paul, salvation is not only “from” something, but also “toward” something, which is to say, salvation is oriented in two directions.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Because of Christ’s sacrifice, believers have been rescued from the kingdom of darkness (Col. 1:13), freed from the power of sin (Ro. 6:6-7, 14, 18, 20-22) and exempt from divine wrath (Ro. 5:9; 2 Co. 3:15).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At the same time, believers were saved “to do good works” (Ep. 5:10; 1 Ti. 2:10; 5:10; 6:18)—to be ambassadors through whom God makes his appeal to the world (2 Co. 5:18-20), while exhibiting the fruit of the Spirit (Ro. 7:4; Ga. 5:22-23; Ep. 5:8-9; Phil. 1:9-11; Col. 1:10).</a:t>
            </a:r>
            <a:endParaRPr/>
          </a:p>
        </p:txBody>
      </p:sp>
      <p:sp>
        <p:nvSpPr>
          <p:cNvPr id="1237" name="Google Shape;1237;p174"/>
          <p:cNvSpPr txBox="1">
            <a:spLocks noGrp="1"/>
          </p:cNvSpPr>
          <p:nvPr>
            <p:ph type="sldNum" idx="12"/>
          </p:nvPr>
        </p:nvSpPr>
        <p:spPr>
          <a:xfrm>
            <a:off x="11680723" y="5648632"/>
            <a:ext cx="511276" cy="32408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174</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36">
                                            <p:txEl>
                                              <p:pRg st="0" end="0"/>
                                            </p:txEl>
                                          </p:spTgt>
                                        </p:tgtEl>
                                        <p:attrNameLst>
                                          <p:attrName>style.visibility</p:attrName>
                                        </p:attrNameLst>
                                      </p:cBhvr>
                                      <p:to>
                                        <p:strVal val="visible"/>
                                      </p:to>
                                    </p:set>
                                    <p:anim calcmode="lin" valueType="num">
                                      <p:cBhvr additive="base">
                                        <p:cTn id="7" dur="500"/>
                                        <p:tgtEl>
                                          <p:spTgt spid="123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3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36">
                                            <p:txEl>
                                              <p:pRg st="1" end="1"/>
                                            </p:txEl>
                                          </p:spTgt>
                                        </p:tgtEl>
                                        <p:attrNameLst>
                                          <p:attrName>style.visibility</p:attrName>
                                        </p:attrNameLst>
                                      </p:cBhvr>
                                      <p:to>
                                        <p:strVal val="visible"/>
                                      </p:to>
                                    </p:set>
                                    <p:anim calcmode="lin" valueType="num">
                                      <p:cBhvr additive="base">
                                        <p:cTn id="11" dur="500"/>
                                        <p:tgtEl>
                                          <p:spTgt spid="123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3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36">
                                            <p:txEl>
                                              <p:pRg st="2" end="2"/>
                                            </p:txEl>
                                          </p:spTgt>
                                        </p:tgtEl>
                                        <p:attrNameLst>
                                          <p:attrName>style.visibility</p:attrName>
                                        </p:attrNameLst>
                                      </p:cBhvr>
                                      <p:to>
                                        <p:strVal val="visible"/>
                                      </p:to>
                                    </p:set>
                                    <p:anim calcmode="lin" valueType="num">
                                      <p:cBhvr additive="base">
                                        <p:cTn id="15" dur="500"/>
                                        <p:tgtEl>
                                          <p:spTgt spid="123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36">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bg>
      <p:bgPr>
        <a:solidFill>
          <a:srgbClr val="D2B4B4"/>
        </a:solidFill>
        <a:effectLst/>
      </p:bgPr>
    </p:bg>
    <p:spTree>
      <p:nvGrpSpPr>
        <p:cNvPr id="1" name="Shape 1241"/>
        <p:cNvGrpSpPr/>
        <p:nvPr/>
      </p:nvGrpSpPr>
      <p:grpSpPr>
        <a:xfrm>
          <a:off x="0" y="0"/>
          <a:ext cx="0" cy="0"/>
          <a:chOff x="0" y="0"/>
          <a:chExt cx="0" cy="0"/>
        </a:xfrm>
      </p:grpSpPr>
      <p:sp>
        <p:nvSpPr>
          <p:cNvPr id="1242" name="Google Shape;1242;p175"/>
          <p:cNvSpPr txBox="1">
            <a:spLocks noGrp="1"/>
          </p:cNvSpPr>
          <p:nvPr>
            <p:ph type="title" idx="4294967295"/>
          </p:nvPr>
        </p:nvSpPr>
        <p:spPr>
          <a:xfrm>
            <a:off x="1981200" y="44450"/>
            <a:ext cx="8229600" cy="11430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FF99"/>
              </a:buClr>
              <a:buSzPct val="100000"/>
              <a:buFont typeface="Impact"/>
              <a:buNone/>
            </a:pPr>
            <a:r>
              <a:rPr lang="en-US" sz="4200">
                <a:solidFill>
                  <a:srgbClr val="FFFF99"/>
                </a:solidFill>
                <a:latin typeface="Impact"/>
                <a:ea typeface="Impact"/>
                <a:cs typeface="Impact"/>
                <a:sym typeface="Impact"/>
              </a:rPr>
              <a:t>Salvation in Two Directions</a:t>
            </a:r>
            <a:br>
              <a:rPr lang="en-US" sz="4200">
                <a:solidFill>
                  <a:srgbClr val="FFFF99"/>
                </a:solidFill>
                <a:latin typeface="Impact"/>
                <a:ea typeface="Impact"/>
                <a:cs typeface="Impact"/>
                <a:sym typeface="Impact"/>
              </a:rPr>
            </a:br>
            <a:r>
              <a:rPr lang="en-US" sz="4200">
                <a:solidFill>
                  <a:srgbClr val="FFFF99"/>
                </a:solidFill>
                <a:latin typeface="Impact"/>
                <a:ea typeface="Impact"/>
                <a:cs typeface="Impact"/>
                <a:sym typeface="Impact"/>
              </a:rPr>
              <a:t>두 방향의 구원</a:t>
            </a:r>
            <a:br>
              <a:rPr lang="en-US" sz="4200">
                <a:solidFill>
                  <a:srgbClr val="FFFF99"/>
                </a:solidFill>
                <a:latin typeface="Impact"/>
                <a:ea typeface="Impact"/>
                <a:cs typeface="Impact"/>
                <a:sym typeface="Impact"/>
              </a:rPr>
            </a:br>
            <a:r>
              <a:rPr lang="en-US" sz="2800">
                <a:solidFill>
                  <a:srgbClr val="FFFF99"/>
                </a:solidFill>
                <a:latin typeface="Arial"/>
                <a:ea typeface="Arial"/>
                <a:cs typeface="Arial"/>
                <a:sym typeface="Arial"/>
              </a:rPr>
              <a:t>(Romans 6:13-14)</a:t>
            </a:r>
            <a:endParaRPr/>
          </a:p>
        </p:txBody>
      </p:sp>
      <p:sp>
        <p:nvSpPr>
          <p:cNvPr id="1243" name="Google Shape;1243;p175"/>
          <p:cNvSpPr/>
          <p:nvPr/>
        </p:nvSpPr>
        <p:spPr>
          <a:xfrm>
            <a:off x="1703389" y="1916113"/>
            <a:ext cx="3311525" cy="3744912"/>
          </a:xfrm>
          <a:prstGeom prst="ellipse">
            <a:avLst/>
          </a:prstGeom>
          <a:gradFill>
            <a:gsLst>
              <a:gs pos="0">
                <a:schemeClr val="accent1"/>
              </a:gs>
              <a:gs pos="50000">
                <a:srgbClr val="392129"/>
              </a:gs>
              <a:gs pos="100000">
                <a:schemeClr val="accent1"/>
              </a:gs>
            </a:gsLst>
            <a:lin ang="27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44" name="Google Shape;1244;p175"/>
          <p:cNvSpPr/>
          <p:nvPr/>
        </p:nvSpPr>
        <p:spPr>
          <a:xfrm>
            <a:off x="7175501" y="1916113"/>
            <a:ext cx="3311525" cy="3744912"/>
          </a:xfrm>
          <a:prstGeom prst="ellipse">
            <a:avLst/>
          </a:prstGeom>
          <a:gradFill>
            <a:gsLst>
              <a:gs pos="0">
                <a:srgbClr val="009999"/>
              </a:gs>
              <a:gs pos="50000">
                <a:srgbClr val="004747"/>
              </a:gs>
              <a:gs pos="100000">
                <a:srgbClr val="009999"/>
              </a:gs>
            </a:gsLst>
            <a:lin ang="27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Open Sans"/>
              <a:ea typeface="Open Sans"/>
              <a:cs typeface="Open Sans"/>
              <a:sym typeface="Open Sans"/>
            </a:endParaRPr>
          </a:p>
        </p:txBody>
      </p:sp>
      <p:sp>
        <p:nvSpPr>
          <p:cNvPr id="1245" name="Google Shape;1245;p175"/>
          <p:cNvSpPr txBox="1">
            <a:spLocks noGrp="1"/>
          </p:cNvSpPr>
          <p:nvPr>
            <p:ph type="body" idx="4294967295"/>
          </p:nvPr>
        </p:nvSpPr>
        <p:spPr>
          <a:xfrm>
            <a:off x="7248525" y="2330450"/>
            <a:ext cx="3106738" cy="2808288"/>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ctr" rtl="0">
              <a:lnSpc>
                <a:spcPct val="112000"/>
              </a:lnSpc>
              <a:spcBef>
                <a:spcPts val="0"/>
              </a:spcBef>
              <a:spcAft>
                <a:spcPts val="0"/>
              </a:spcAft>
              <a:buClr>
                <a:srgbClr val="FFCC00"/>
              </a:buClr>
              <a:buSzPct val="100000"/>
              <a:buFont typeface="Noto Sans Symbols"/>
              <a:buNone/>
            </a:pPr>
            <a:r>
              <a:rPr lang="en-US" sz="3000">
                <a:solidFill>
                  <a:srgbClr val="FFCC00"/>
                </a:solidFill>
                <a:latin typeface="Impact"/>
                <a:ea typeface="Impact"/>
                <a:cs typeface="Impact"/>
                <a:sym typeface="Impact"/>
              </a:rPr>
              <a:t>UNDER GRACE</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600">
                <a:solidFill>
                  <a:srgbClr val="FFFF99"/>
                </a:solidFill>
                <a:latin typeface="Impact"/>
                <a:ea typeface="Impact"/>
                <a:cs typeface="Impact"/>
                <a:sym typeface="Impact"/>
              </a:rPr>
              <a:t>obedience</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600">
                <a:solidFill>
                  <a:srgbClr val="FFFF99"/>
                </a:solidFill>
                <a:latin typeface="Impact"/>
                <a:ea typeface="Impact"/>
                <a:cs typeface="Impact"/>
                <a:sym typeface="Impact"/>
              </a:rPr>
              <a:t>righteousness</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600">
                <a:solidFill>
                  <a:srgbClr val="FFFF99"/>
                </a:solidFill>
                <a:latin typeface="Impact"/>
                <a:ea typeface="Impact"/>
                <a:cs typeface="Impact"/>
                <a:sym typeface="Impact"/>
              </a:rPr>
              <a:t>life</a:t>
            </a:r>
            <a:endParaRPr/>
          </a:p>
          <a:p>
            <a:pPr marL="283464" lvl="0" indent="-283464" algn="ctr" rtl="0">
              <a:lnSpc>
                <a:spcPct val="112000"/>
              </a:lnSpc>
              <a:spcBef>
                <a:spcPts val="900"/>
              </a:spcBef>
              <a:spcAft>
                <a:spcPts val="0"/>
              </a:spcAft>
              <a:buClr>
                <a:srgbClr val="262626"/>
              </a:buClr>
              <a:buSzPct val="100000"/>
              <a:buFont typeface="Noto Sans Symbols"/>
              <a:buNone/>
            </a:pPr>
            <a:endParaRPr sz="2800">
              <a:solidFill>
                <a:srgbClr val="FFFF99"/>
              </a:solidFill>
              <a:latin typeface="Impact"/>
              <a:ea typeface="Impact"/>
              <a:cs typeface="Impact"/>
              <a:sym typeface="Impact"/>
            </a:endParaRPr>
          </a:p>
          <a:p>
            <a:pPr marL="283464" lvl="0" indent="-283464" algn="ctr" rtl="0">
              <a:lnSpc>
                <a:spcPct val="112000"/>
              </a:lnSpc>
              <a:spcBef>
                <a:spcPts val="900"/>
              </a:spcBef>
              <a:spcAft>
                <a:spcPts val="0"/>
              </a:spcAft>
              <a:buClr>
                <a:srgbClr val="FFFF99"/>
              </a:buClr>
              <a:buSzPct val="100000"/>
              <a:buFont typeface="Noto Sans Symbols"/>
              <a:buNone/>
            </a:pPr>
            <a:r>
              <a:rPr lang="en-US" sz="2200" i="1">
                <a:solidFill>
                  <a:srgbClr val="FFFF99"/>
                </a:solidFill>
                <a:latin typeface="Arial"/>
                <a:ea typeface="Arial"/>
                <a:cs typeface="Arial"/>
                <a:sym typeface="Arial"/>
              </a:rPr>
              <a:t>an offering to God</a:t>
            </a:r>
            <a:endParaRPr/>
          </a:p>
        </p:txBody>
      </p:sp>
      <p:sp>
        <p:nvSpPr>
          <p:cNvPr id="1246" name="Google Shape;1246;p175"/>
          <p:cNvSpPr txBox="1">
            <a:spLocks noGrp="1"/>
          </p:cNvSpPr>
          <p:nvPr>
            <p:ph type="body" idx="4294967295"/>
          </p:nvPr>
        </p:nvSpPr>
        <p:spPr>
          <a:xfrm>
            <a:off x="1703389" y="2349501"/>
            <a:ext cx="3252787" cy="2789237"/>
          </a:xfrm>
          <a:prstGeom prst="rect">
            <a:avLst/>
          </a:prstGeom>
          <a:noFill/>
          <a:ln>
            <a:noFill/>
          </a:ln>
        </p:spPr>
        <p:txBody>
          <a:bodyPr spcFirstLastPara="1" wrap="square" lIns="91425" tIns="45700" rIns="91425" bIns="45700" anchor="t" anchorCtr="0">
            <a:normAutofit fontScale="85000" lnSpcReduction="20000"/>
          </a:bodyPr>
          <a:lstStyle/>
          <a:p>
            <a:pPr marL="283464" lvl="0" indent="-283464" algn="ctr" rtl="0">
              <a:lnSpc>
                <a:spcPct val="112000"/>
              </a:lnSpc>
              <a:spcBef>
                <a:spcPts val="0"/>
              </a:spcBef>
              <a:spcAft>
                <a:spcPts val="0"/>
              </a:spcAft>
              <a:buClr>
                <a:srgbClr val="FFCC00"/>
              </a:buClr>
              <a:buSzPct val="100000"/>
              <a:buFont typeface="Noto Sans Symbols"/>
              <a:buNone/>
            </a:pPr>
            <a:r>
              <a:rPr lang="en-US" sz="3300">
                <a:solidFill>
                  <a:srgbClr val="FFCC00"/>
                </a:solidFill>
                <a:latin typeface="Impact"/>
                <a:ea typeface="Impact"/>
                <a:cs typeface="Impact"/>
                <a:sym typeface="Impact"/>
              </a:rPr>
              <a:t>UNDER LAW</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800">
                <a:solidFill>
                  <a:srgbClr val="FFFF99"/>
                </a:solidFill>
                <a:latin typeface="Impact"/>
                <a:ea typeface="Impact"/>
                <a:cs typeface="Impact"/>
                <a:sym typeface="Impact"/>
              </a:rPr>
              <a:t>sin</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800">
                <a:solidFill>
                  <a:srgbClr val="FFFF99"/>
                </a:solidFill>
                <a:latin typeface="Impact"/>
                <a:ea typeface="Impact"/>
                <a:cs typeface="Impact"/>
                <a:sym typeface="Impact"/>
              </a:rPr>
              <a:t>condemnation</a:t>
            </a:r>
            <a:endParaRPr/>
          </a:p>
          <a:p>
            <a:pPr marL="283464" lvl="0" indent="-283464" algn="ctr" rtl="0">
              <a:lnSpc>
                <a:spcPct val="112000"/>
              </a:lnSpc>
              <a:spcBef>
                <a:spcPts val="900"/>
              </a:spcBef>
              <a:spcAft>
                <a:spcPts val="0"/>
              </a:spcAft>
              <a:buClr>
                <a:srgbClr val="FFFF99"/>
              </a:buClr>
              <a:buSzPct val="100000"/>
              <a:buFont typeface="Noto Sans Symbols"/>
              <a:buNone/>
            </a:pPr>
            <a:r>
              <a:rPr lang="en-US" sz="2800">
                <a:solidFill>
                  <a:srgbClr val="FFFF99"/>
                </a:solidFill>
                <a:latin typeface="Impact"/>
                <a:ea typeface="Impact"/>
                <a:cs typeface="Impact"/>
                <a:sym typeface="Impact"/>
              </a:rPr>
              <a:t>death</a:t>
            </a:r>
            <a:endParaRPr/>
          </a:p>
          <a:p>
            <a:pPr marL="283464" lvl="0" indent="-283464" algn="ctr" rtl="0">
              <a:lnSpc>
                <a:spcPct val="112000"/>
              </a:lnSpc>
              <a:spcBef>
                <a:spcPts val="900"/>
              </a:spcBef>
              <a:spcAft>
                <a:spcPts val="0"/>
              </a:spcAft>
              <a:buClr>
                <a:srgbClr val="262626"/>
              </a:buClr>
              <a:buSzPct val="100000"/>
              <a:buFont typeface="Noto Sans Symbols"/>
              <a:buNone/>
            </a:pPr>
            <a:endParaRPr sz="2800">
              <a:solidFill>
                <a:srgbClr val="FFFF99"/>
              </a:solidFill>
              <a:latin typeface="Impact"/>
              <a:ea typeface="Impact"/>
              <a:cs typeface="Impact"/>
              <a:sym typeface="Impact"/>
            </a:endParaRPr>
          </a:p>
          <a:p>
            <a:pPr marL="283464" lvl="0" indent="-283464" algn="ctr" rtl="0">
              <a:lnSpc>
                <a:spcPct val="112000"/>
              </a:lnSpc>
              <a:spcBef>
                <a:spcPts val="900"/>
              </a:spcBef>
              <a:spcAft>
                <a:spcPts val="0"/>
              </a:spcAft>
              <a:buClr>
                <a:srgbClr val="FFFF99"/>
              </a:buClr>
              <a:buSzPct val="100000"/>
              <a:buFont typeface="Noto Sans Symbols"/>
              <a:buNone/>
            </a:pPr>
            <a:r>
              <a:rPr lang="en-US" sz="2400" i="1">
                <a:solidFill>
                  <a:srgbClr val="FFFF99"/>
                </a:solidFill>
                <a:latin typeface="Arial"/>
                <a:ea typeface="Arial"/>
                <a:cs typeface="Arial"/>
                <a:sym typeface="Arial"/>
              </a:rPr>
              <a:t>slavery to sin</a:t>
            </a:r>
            <a:endParaRPr/>
          </a:p>
        </p:txBody>
      </p:sp>
      <p:sp>
        <p:nvSpPr>
          <p:cNvPr id="1247" name="Google Shape;1247;p175"/>
          <p:cNvSpPr txBox="1"/>
          <p:nvPr/>
        </p:nvSpPr>
        <p:spPr>
          <a:xfrm>
            <a:off x="548401" y="1392925"/>
            <a:ext cx="110952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Noto Sans Symbols"/>
              <a:buNone/>
            </a:pPr>
            <a:r>
              <a:rPr lang="en-US" sz="2800" b="1">
                <a:solidFill>
                  <a:schemeClr val="dk1"/>
                </a:solidFill>
                <a:latin typeface="Teko"/>
                <a:ea typeface="Teko"/>
                <a:cs typeface="Teko"/>
                <a:sym typeface="Teko"/>
              </a:rPr>
              <a:t>Believers are saved “from” something, but they also are saved “to” something</a:t>
            </a:r>
            <a:r>
              <a:rPr lang="en-US" sz="2800">
                <a:solidFill>
                  <a:schemeClr val="dk1"/>
                </a:solidFill>
                <a:latin typeface="Teko"/>
                <a:ea typeface="Teko"/>
                <a:cs typeface="Teko"/>
                <a:sym typeface="Teko"/>
              </a:rPr>
              <a:t>.</a:t>
            </a:r>
            <a:endParaRPr/>
          </a:p>
        </p:txBody>
      </p:sp>
      <p:sp>
        <p:nvSpPr>
          <p:cNvPr id="1248" name="Google Shape;1248;p175"/>
          <p:cNvSpPr/>
          <p:nvPr/>
        </p:nvSpPr>
        <p:spPr>
          <a:xfrm>
            <a:off x="5087939" y="3213100"/>
            <a:ext cx="649287" cy="1079500"/>
          </a:xfrm>
          <a:prstGeom prst="rightArrow">
            <a:avLst>
              <a:gd name="adj1" fmla="val 50000"/>
              <a:gd name="adj2" fmla="val 25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Open Sans"/>
              <a:ea typeface="Open Sans"/>
              <a:cs typeface="Open Sans"/>
              <a:sym typeface="Open Sans"/>
            </a:endParaRPr>
          </a:p>
        </p:txBody>
      </p:sp>
      <p:sp>
        <p:nvSpPr>
          <p:cNvPr id="1249" name="Google Shape;1249;p175"/>
          <p:cNvSpPr txBox="1"/>
          <p:nvPr/>
        </p:nvSpPr>
        <p:spPr>
          <a:xfrm>
            <a:off x="5016501" y="4205289"/>
            <a:ext cx="20875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Noto Sans Symbols"/>
              <a:buNone/>
            </a:pPr>
            <a:r>
              <a:rPr lang="en-US" sz="2800" b="1">
                <a:solidFill>
                  <a:schemeClr val="dk1"/>
                </a:solidFill>
                <a:latin typeface="Teko"/>
                <a:ea typeface="Teko"/>
                <a:cs typeface="Teko"/>
                <a:sym typeface="Teko"/>
              </a:rPr>
              <a:t>From    To</a:t>
            </a:r>
            <a:endParaRPr/>
          </a:p>
        </p:txBody>
      </p:sp>
      <p:sp>
        <p:nvSpPr>
          <p:cNvPr id="1250" name="Google Shape;1250;p175"/>
          <p:cNvSpPr txBox="1"/>
          <p:nvPr/>
        </p:nvSpPr>
        <p:spPr>
          <a:xfrm>
            <a:off x="171450" y="5795962"/>
            <a:ext cx="120207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5E3845"/>
                </a:solidFill>
                <a:latin typeface="Corbel"/>
                <a:ea typeface="Corbel"/>
                <a:cs typeface="Corbel"/>
                <a:sym typeface="Corbel"/>
              </a:rPr>
              <a:t>Salvation is not only an escape but also a calling (cf. Eph. 2:10; 2 Ti. 1:9).</a:t>
            </a:r>
            <a:endParaRPr sz="2800">
              <a:solidFill>
                <a:srgbClr val="5E3845"/>
              </a:solidFill>
              <a:latin typeface="Corbel"/>
              <a:ea typeface="Corbel"/>
              <a:cs typeface="Corbel"/>
              <a:sym typeface="Corbel"/>
            </a:endParaRPr>
          </a:p>
          <a:p>
            <a:pPr marL="0" lvl="0" indent="0" algn="ctr" rtl="0">
              <a:spcBef>
                <a:spcPts val="0"/>
              </a:spcBef>
              <a:spcAft>
                <a:spcPts val="0"/>
              </a:spcAft>
              <a:buNone/>
            </a:pPr>
            <a:r>
              <a:rPr lang="en-US" sz="2800">
                <a:solidFill>
                  <a:srgbClr val="5E3845"/>
                </a:solidFill>
                <a:latin typeface="Corbel"/>
                <a:ea typeface="Corbel"/>
                <a:cs typeface="Corbel"/>
                <a:sym typeface="Corbel"/>
              </a:rPr>
              <a:t>구원은 도피일 뿐만 아니라 부르심이기도 하다(참조, 엡 2:10; 딤후 1:9).</a:t>
            </a:r>
            <a:endParaRPr sz="2800">
              <a:solidFill>
                <a:srgbClr val="5E3845"/>
              </a:solidFill>
              <a:latin typeface="Corbel"/>
              <a:ea typeface="Corbel"/>
              <a:cs typeface="Corbel"/>
              <a:sym typeface="Corbel"/>
            </a:endParaRPr>
          </a:p>
        </p:txBody>
      </p:sp>
      <p:sp>
        <p:nvSpPr>
          <p:cNvPr id="1251" name="Google Shape;1251;p175"/>
          <p:cNvSpPr/>
          <p:nvPr/>
        </p:nvSpPr>
        <p:spPr>
          <a:xfrm>
            <a:off x="6096001" y="3213100"/>
            <a:ext cx="1008063" cy="1079500"/>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rgbClr val="0099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47">
                                            <p:txEl>
                                              <p:pRg st="0" end="0"/>
                                            </p:txEl>
                                          </p:spTgt>
                                        </p:tgtEl>
                                        <p:attrNameLst>
                                          <p:attrName>style.visibility</p:attrName>
                                        </p:attrNameLst>
                                      </p:cBhvr>
                                      <p:to>
                                        <p:strVal val="visible"/>
                                      </p:to>
                                    </p:set>
                                    <p:anim calcmode="lin" valueType="num">
                                      <p:cBhvr additive="base">
                                        <p:cTn id="7" dur="500"/>
                                        <p:tgtEl>
                                          <p:spTgt spid="124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47">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43"/>
                                        </p:tgtEl>
                                        <p:attrNameLst>
                                          <p:attrName>style.visibility</p:attrName>
                                        </p:attrNameLst>
                                      </p:cBhvr>
                                      <p:to>
                                        <p:strVal val="visible"/>
                                      </p:to>
                                    </p:set>
                                    <p:animEffect transition="in" filter="fade">
                                      <p:cBhvr>
                                        <p:cTn id="13" dur="500"/>
                                        <p:tgtEl>
                                          <p:spTgt spid="1243"/>
                                        </p:tgtEl>
                                      </p:cBhvr>
                                    </p:animEffect>
                                  </p:childTnLst>
                                </p:cTn>
                              </p:par>
                              <p:par>
                                <p:cTn id="14" presetID="10" presetClass="entr" presetSubtype="0" fill="hold" nodeType="withEffect">
                                  <p:stCondLst>
                                    <p:cond delay="0"/>
                                  </p:stCondLst>
                                  <p:childTnLst>
                                    <p:set>
                                      <p:cBhvr>
                                        <p:cTn id="15" dur="1" fill="hold">
                                          <p:stCondLst>
                                            <p:cond delay="0"/>
                                          </p:stCondLst>
                                        </p:cTn>
                                        <p:tgtEl>
                                          <p:spTgt spid="1246">
                                            <p:txEl>
                                              <p:pRg st="0" end="0"/>
                                            </p:txEl>
                                          </p:spTgt>
                                        </p:tgtEl>
                                        <p:attrNameLst>
                                          <p:attrName>style.visibility</p:attrName>
                                        </p:attrNameLst>
                                      </p:cBhvr>
                                      <p:to>
                                        <p:strVal val="visible"/>
                                      </p:to>
                                    </p:set>
                                    <p:animEffect transition="in" filter="fade">
                                      <p:cBhvr>
                                        <p:cTn id="16" dur="500"/>
                                        <p:tgtEl>
                                          <p:spTgt spid="1246">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46">
                                            <p:txEl>
                                              <p:pRg st="1" end="1"/>
                                            </p:txEl>
                                          </p:spTgt>
                                        </p:tgtEl>
                                        <p:attrNameLst>
                                          <p:attrName>style.visibility</p:attrName>
                                        </p:attrNameLst>
                                      </p:cBhvr>
                                      <p:to>
                                        <p:strVal val="visible"/>
                                      </p:to>
                                    </p:set>
                                    <p:animEffect transition="in" filter="fade">
                                      <p:cBhvr>
                                        <p:cTn id="19" dur="500"/>
                                        <p:tgtEl>
                                          <p:spTgt spid="1246">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46">
                                            <p:txEl>
                                              <p:pRg st="2" end="2"/>
                                            </p:txEl>
                                          </p:spTgt>
                                        </p:tgtEl>
                                        <p:attrNameLst>
                                          <p:attrName>style.visibility</p:attrName>
                                        </p:attrNameLst>
                                      </p:cBhvr>
                                      <p:to>
                                        <p:strVal val="visible"/>
                                      </p:to>
                                    </p:set>
                                    <p:animEffect transition="in" filter="fade">
                                      <p:cBhvr>
                                        <p:cTn id="22" dur="500"/>
                                        <p:tgtEl>
                                          <p:spTgt spid="124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46">
                                            <p:txEl>
                                              <p:pRg st="3" end="3"/>
                                            </p:txEl>
                                          </p:spTgt>
                                        </p:tgtEl>
                                        <p:attrNameLst>
                                          <p:attrName>style.visibility</p:attrName>
                                        </p:attrNameLst>
                                      </p:cBhvr>
                                      <p:to>
                                        <p:strVal val="visible"/>
                                      </p:to>
                                    </p:set>
                                    <p:animEffect transition="in" filter="fade">
                                      <p:cBhvr>
                                        <p:cTn id="25" dur="500"/>
                                        <p:tgtEl>
                                          <p:spTgt spid="1246">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46">
                                            <p:txEl>
                                              <p:pRg st="4" end="4"/>
                                            </p:txEl>
                                          </p:spTgt>
                                        </p:tgtEl>
                                        <p:attrNameLst>
                                          <p:attrName>style.visibility</p:attrName>
                                        </p:attrNameLst>
                                      </p:cBhvr>
                                      <p:to>
                                        <p:strVal val="visible"/>
                                      </p:to>
                                    </p:set>
                                    <p:animEffect transition="in" filter="fade">
                                      <p:cBhvr>
                                        <p:cTn id="28" dur="500"/>
                                        <p:tgtEl>
                                          <p:spTgt spid="1246">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46">
                                            <p:txEl>
                                              <p:pRg st="5" end="5"/>
                                            </p:txEl>
                                          </p:spTgt>
                                        </p:tgtEl>
                                        <p:attrNameLst>
                                          <p:attrName>style.visibility</p:attrName>
                                        </p:attrNameLst>
                                      </p:cBhvr>
                                      <p:to>
                                        <p:strVal val="visible"/>
                                      </p:to>
                                    </p:set>
                                    <p:animEffect transition="in" filter="fade">
                                      <p:cBhvr>
                                        <p:cTn id="31" dur="500"/>
                                        <p:tgtEl>
                                          <p:spTgt spid="1246">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48"/>
                                        </p:tgtEl>
                                        <p:attrNameLst>
                                          <p:attrName>style.visibility</p:attrName>
                                        </p:attrNameLst>
                                      </p:cBhvr>
                                      <p:to>
                                        <p:strVal val="visible"/>
                                      </p:to>
                                    </p:set>
                                    <p:animEffect transition="in" filter="fade">
                                      <p:cBhvr>
                                        <p:cTn id="34" dur="500"/>
                                        <p:tgtEl>
                                          <p:spTgt spid="12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51"/>
                                        </p:tgtEl>
                                        <p:attrNameLst>
                                          <p:attrName>style.visibility</p:attrName>
                                        </p:attrNameLst>
                                      </p:cBhvr>
                                      <p:to>
                                        <p:strVal val="visible"/>
                                      </p:to>
                                    </p:set>
                                    <p:animEffect transition="in" filter="fade">
                                      <p:cBhvr>
                                        <p:cTn id="39" dur="500"/>
                                        <p:tgtEl>
                                          <p:spTgt spid="1251"/>
                                        </p:tgtEl>
                                      </p:cBhvr>
                                    </p:animEffect>
                                  </p:childTnLst>
                                </p:cTn>
                              </p:par>
                              <p:par>
                                <p:cTn id="40" presetID="10" presetClass="entr" presetSubtype="0" fill="hold" nodeType="withEffect">
                                  <p:stCondLst>
                                    <p:cond delay="0"/>
                                  </p:stCondLst>
                                  <p:childTnLst>
                                    <p:set>
                                      <p:cBhvr>
                                        <p:cTn id="41" dur="1" fill="hold">
                                          <p:stCondLst>
                                            <p:cond delay="0"/>
                                          </p:stCondLst>
                                        </p:cTn>
                                        <p:tgtEl>
                                          <p:spTgt spid="1249">
                                            <p:txEl>
                                              <p:pRg st="0" end="0"/>
                                            </p:txEl>
                                          </p:spTgt>
                                        </p:tgtEl>
                                        <p:attrNameLst>
                                          <p:attrName>style.visibility</p:attrName>
                                        </p:attrNameLst>
                                      </p:cBhvr>
                                      <p:to>
                                        <p:strVal val="visible"/>
                                      </p:to>
                                    </p:set>
                                    <p:animEffect transition="in" filter="fade">
                                      <p:cBhvr>
                                        <p:cTn id="42" dur="500"/>
                                        <p:tgtEl>
                                          <p:spTgt spid="1249">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244"/>
                                        </p:tgtEl>
                                        <p:attrNameLst>
                                          <p:attrName>style.visibility</p:attrName>
                                        </p:attrNameLst>
                                      </p:cBhvr>
                                      <p:to>
                                        <p:strVal val="visible"/>
                                      </p:to>
                                    </p:set>
                                    <p:animEffect transition="in" filter="fade">
                                      <p:cBhvr>
                                        <p:cTn id="45" dur="500"/>
                                        <p:tgtEl>
                                          <p:spTgt spid="1244"/>
                                        </p:tgtEl>
                                      </p:cBhvr>
                                    </p:animEffect>
                                  </p:childTnLst>
                                </p:cTn>
                              </p:par>
                              <p:par>
                                <p:cTn id="46" presetID="10" presetClass="entr" presetSubtype="0" fill="hold" nodeType="withEffect">
                                  <p:stCondLst>
                                    <p:cond delay="0"/>
                                  </p:stCondLst>
                                  <p:childTnLst>
                                    <p:set>
                                      <p:cBhvr>
                                        <p:cTn id="47" dur="1" fill="hold">
                                          <p:stCondLst>
                                            <p:cond delay="0"/>
                                          </p:stCondLst>
                                        </p:cTn>
                                        <p:tgtEl>
                                          <p:spTgt spid="1245">
                                            <p:txEl>
                                              <p:pRg st="0" end="0"/>
                                            </p:txEl>
                                          </p:spTgt>
                                        </p:tgtEl>
                                        <p:attrNameLst>
                                          <p:attrName>style.visibility</p:attrName>
                                        </p:attrNameLst>
                                      </p:cBhvr>
                                      <p:to>
                                        <p:strVal val="visible"/>
                                      </p:to>
                                    </p:set>
                                    <p:animEffect transition="in" filter="fade">
                                      <p:cBhvr>
                                        <p:cTn id="48" dur="500"/>
                                        <p:tgtEl>
                                          <p:spTgt spid="1245">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245">
                                            <p:txEl>
                                              <p:pRg st="1" end="1"/>
                                            </p:txEl>
                                          </p:spTgt>
                                        </p:tgtEl>
                                        <p:attrNameLst>
                                          <p:attrName>style.visibility</p:attrName>
                                        </p:attrNameLst>
                                      </p:cBhvr>
                                      <p:to>
                                        <p:strVal val="visible"/>
                                      </p:to>
                                    </p:set>
                                    <p:animEffect transition="in" filter="fade">
                                      <p:cBhvr>
                                        <p:cTn id="51" dur="500"/>
                                        <p:tgtEl>
                                          <p:spTgt spid="1245">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245">
                                            <p:txEl>
                                              <p:pRg st="2" end="2"/>
                                            </p:txEl>
                                          </p:spTgt>
                                        </p:tgtEl>
                                        <p:attrNameLst>
                                          <p:attrName>style.visibility</p:attrName>
                                        </p:attrNameLst>
                                      </p:cBhvr>
                                      <p:to>
                                        <p:strVal val="visible"/>
                                      </p:to>
                                    </p:set>
                                    <p:animEffect transition="in" filter="fade">
                                      <p:cBhvr>
                                        <p:cTn id="54" dur="500"/>
                                        <p:tgtEl>
                                          <p:spTgt spid="1245">
                                            <p:txEl>
                                              <p:pRg st="2" end="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245">
                                            <p:txEl>
                                              <p:pRg st="3" end="3"/>
                                            </p:txEl>
                                          </p:spTgt>
                                        </p:tgtEl>
                                        <p:attrNameLst>
                                          <p:attrName>style.visibility</p:attrName>
                                        </p:attrNameLst>
                                      </p:cBhvr>
                                      <p:to>
                                        <p:strVal val="visible"/>
                                      </p:to>
                                    </p:set>
                                    <p:animEffect transition="in" filter="fade">
                                      <p:cBhvr>
                                        <p:cTn id="57" dur="500"/>
                                        <p:tgtEl>
                                          <p:spTgt spid="1245">
                                            <p:txEl>
                                              <p:pRg st="3" end="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245">
                                            <p:txEl>
                                              <p:pRg st="4" end="4"/>
                                            </p:txEl>
                                          </p:spTgt>
                                        </p:tgtEl>
                                        <p:attrNameLst>
                                          <p:attrName>style.visibility</p:attrName>
                                        </p:attrNameLst>
                                      </p:cBhvr>
                                      <p:to>
                                        <p:strVal val="visible"/>
                                      </p:to>
                                    </p:set>
                                    <p:animEffect transition="in" filter="fade">
                                      <p:cBhvr>
                                        <p:cTn id="60" dur="500"/>
                                        <p:tgtEl>
                                          <p:spTgt spid="1245">
                                            <p:txEl>
                                              <p:pRg st="4" end="4"/>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245">
                                            <p:txEl>
                                              <p:pRg st="5" end="5"/>
                                            </p:txEl>
                                          </p:spTgt>
                                        </p:tgtEl>
                                        <p:attrNameLst>
                                          <p:attrName>style.visibility</p:attrName>
                                        </p:attrNameLst>
                                      </p:cBhvr>
                                      <p:to>
                                        <p:strVal val="visible"/>
                                      </p:to>
                                    </p:set>
                                    <p:animEffect transition="in" filter="fade">
                                      <p:cBhvr>
                                        <p:cTn id="63" dur="500"/>
                                        <p:tgtEl>
                                          <p:spTgt spid="1245">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1250">
                                            <p:txEl>
                                              <p:pRg st="0" end="0"/>
                                            </p:txEl>
                                          </p:spTgt>
                                        </p:tgtEl>
                                        <p:attrNameLst>
                                          <p:attrName>style.visibility</p:attrName>
                                        </p:attrNameLst>
                                      </p:cBhvr>
                                      <p:to>
                                        <p:strVal val="visible"/>
                                      </p:to>
                                    </p:set>
                                    <p:anim calcmode="lin" valueType="num">
                                      <p:cBhvr additive="base">
                                        <p:cTn id="68" dur="500"/>
                                        <p:tgtEl>
                                          <p:spTgt spid="1250">
                                            <p:txEl>
                                              <p:pRg st="0" end="0"/>
                                            </p:txEl>
                                          </p:spTgt>
                                        </p:tgtEl>
                                        <p:attrNameLst>
                                          <p:attrName>ppt_w</p:attrName>
                                        </p:attrNameLst>
                                      </p:cBhvr>
                                      <p:tavLst>
                                        <p:tav tm="0">
                                          <p:val>
                                            <p:strVal val="0"/>
                                          </p:val>
                                        </p:tav>
                                        <p:tav tm="100000">
                                          <p:val>
                                            <p:strVal val="#ppt_w"/>
                                          </p:val>
                                        </p:tav>
                                      </p:tavLst>
                                    </p:anim>
                                    <p:anim calcmode="lin" valueType="num">
                                      <p:cBhvr additive="base">
                                        <p:cTn id="69" dur="500"/>
                                        <p:tgtEl>
                                          <p:spTgt spid="1250">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1250">
                                            <p:txEl>
                                              <p:pRg st="1" end="1"/>
                                            </p:txEl>
                                          </p:spTgt>
                                        </p:tgtEl>
                                        <p:attrNameLst>
                                          <p:attrName>style.visibility</p:attrName>
                                        </p:attrNameLst>
                                      </p:cBhvr>
                                      <p:to>
                                        <p:strVal val="visible"/>
                                      </p:to>
                                    </p:set>
                                    <p:anim calcmode="lin" valueType="num">
                                      <p:cBhvr additive="base">
                                        <p:cTn id="74" dur="500"/>
                                        <p:tgtEl>
                                          <p:spTgt spid="1250">
                                            <p:txEl>
                                              <p:pRg st="1" end="1"/>
                                            </p:txEl>
                                          </p:spTgt>
                                        </p:tgtEl>
                                        <p:attrNameLst>
                                          <p:attrName>ppt_w</p:attrName>
                                        </p:attrNameLst>
                                      </p:cBhvr>
                                      <p:tavLst>
                                        <p:tav tm="0">
                                          <p:val>
                                            <p:strVal val="0"/>
                                          </p:val>
                                        </p:tav>
                                        <p:tav tm="100000">
                                          <p:val>
                                            <p:strVal val="#ppt_w"/>
                                          </p:val>
                                        </p:tav>
                                      </p:tavLst>
                                    </p:anim>
                                    <p:anim calcmode="lin" valueType="num">
                                      <p:cBhvr additive="base">
                                        <p:cTn id="75" dur="500"/>
                                        <p:tgtEl>
                                          <p:spTgt spid="1250">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176"/>
          <p:cNvSpPr txBox="1">
            <a:spLocks noGrp="1"/>
          </p:cNvSpPr>
          <p:nvPr>
            <p:ph type="body" idx="1"/>
          </p:nvPr>
        </p:nvSpPr>
        <p:spPr>
          <a:xfrm>
            <a:off x="5181600" y="569066"/>
            <a:ext cx="6322142" cy="606770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uses three verbal tenses to describe salvation:  past, present and future.</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As a past event, salvation is something that has been completed in the cross of Jesus and appropriated into the lives of believers through faith (Ga. 3:13; 1 Co. 6:11; Ep. 2:5; Ro. 5:1, 10; 8:24).</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At the same time, Paul can refer to salvation as a present process, so he can say that believers “are being saved” (1 Co. 1:18; 15:2; 2 Co. 2:15).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Finally, salvation is a future hope, an event in which believers “will be saved” at the end (Ro. 5:9; Phil. 1:28).</a:t>
            </a:r>
            <a:endParaRPr/>
          </a:p>
        </p:txBody>
      </p:sp>
      <p:sp>
        <p:nvSpPr>
          <p:cNvPr id="1257" name="Google Shape;1257;p176"/>
          <p:cNvSpPr txBox="1">
            <a:spLocks noGrp="1"/>
          </p:cNvSpPr>
          <p:nvPr>
            <p:ph type="sldNum" idx="12"/>
          </p:nvPr>
        </p:nvSpPr>
        <p:spPr>
          <a:xfrm>
            <a:off x="11665974" y="5589640"/>
            <a:ext cx="526025" cy="38307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56">
                                            <p:txEl>
                                              <p:pRg st="0" end="0"/>
                                            </p:txEl>
                                          </p:spTgt>
                                        </p:tgtEl>
                                        <p:attrNameLst>
                                          <p:attrName>style.visibility</p:attrName>
                                        </p:attrNameLst>
                                      </p:cBhvr>
                                      <p:to>
                                        <p:strVal val="visible"/>
                                      </p:to>
                                    </p:set>
                                    <p:anim calcmode="lin" valueType="num">
                                      <p:cBhvr additive="base">
                                        <p:cTn id="7" dur="500"/>
                                        <p:tgtEl>
                                          <p:spTgt spid="125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5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56">
                                            <p:txEl>
                                              <p:pRg st="1" end="1"/>
                                            </p:txEl>
                                          </p:spTgt>
                                        </p:tgtEl>
                                        <p:attrNameLst>
                                          <p:attrName>style.visibility</p:attrName>
                                        </p:attrNameLst>
                                      </p:cBhvr>
                                      <p:to>
                                        <p:strVal val="visible"/>
                                      </p:to>
                                    </p:set>
                                    <p:anim calcmode="lin" valueType="num">
                                      <p:cBhvr additive="base">
                                        <p:cTn id="11" dur="500"/>
                                        <p:tgtEl>
                                          <p:spTgt spid="125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5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56">
                                            <p:txEl>
                                              <p:pRg st="2" end="2"/>
                                            </p:txEl>
                                          </p:spTgt>
                                        </p:tgtEl>
                                        <p:attrNameLst>
                                          <p:attrName>style.visibility</p:attrName>
                                        </p:attrNameLst>
                                      </p:cBhvr>
                                      <p:to>
                                        <p:strVal val="visible"/>
                                      </p:to>
                                    </p:set>
                                    <p:anim calcmode="lin" valueType="num">
                                      <p:cBhvr additive="base">
                                        <p:cTn id="15" dur="500"/>
                                        <p:tgtEl>
                                          <p:spTgt spid="125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56">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56">
                                            <p:txEl>
                                              <p:pRg st="3" end="3"/>
                                            </p:txEl>
                                          </p:spTgt>
                                        </p:tgtEl>
                                        <p:attrNameLst>
                                          <p:attrName>style.visibility</p:attrName>
                                        </p:attrNameLst>
                                      </p:cBhvr>
                                      <p:to>
                                        <p:strVal val="visible"/>
                                      </p:to>
                                    </p:set>
                                    <p:anim calcmode="lin" valueType="num">
                                      <p:cBhvr additive="base">
                                        <p:cTn id="19" dur="500"/>
                                        <p:tgtEl>
                                          <p:spTgt spid="1256">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256">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bg>
      <p:bgPr>
        <a:solidFill>
          <a:srgbClr val="D2B4B4"/>
        </a:solidFill>
        <a:effectLst/>
      </p:bgPr>
    </p:bg>
    <p:spTree>
      <p:nvGrpSpPr>
        <p:cNvPr id="1" name="Shape 1261"/>
        <p:cNvGrpSpPr/>
        <p:nvPr/>
      </p:nvGrpSpPr>
      <p:grpSpPr>
        <a:xfrm>
          <a:off x="0" y="0"/>
          <a:ext cx="0" cy="0"/>
          <a:chOff x="0" y="0"/>
          <a:chExt cx="0" cy="0"/>
        </a:xfrm>
      </p:grpSpPr>
      <p:sp>
        <p:nvSpPr>
          <p:cNvPr id="1262" name="Google Shape;1262;p177"/>
          <p:cNvSpPr txBox="1"/>
          <p:nvPr/>
        </p:nvSpPr>
        <p:spPr>
          <a:xfrm>
            <a:off x="73136" y="370462"/>
            <a:ext cx="11931300" cy="13884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None/>
            </a:pPr>
            <a:r>
              <a:rPr lang="en-US" sz="6000" i="1">
                <a:solidFill>
                  <a:srgbClr val="5E3845"/>
                </a:solidFill>
              </a:rPr>
              <a:t>SALVATION IN THREE TENSES</a:t>
            </a:r>
            <a:br>
              <a:rPr lang="en-US" sz="6000" i="1">
                <a:solidFill>
                  <a:srgbClr val="5E3845"/>
                </a:solidFill>
              </a:rPr>
            </a:br>
            <a:r>
              <a:rPr lang="en-US" sz="5000" i="1">
                <a:solidFill>
                  <a:srgbClr val="5E3845"/>
                </a:solidFill>
              </a:rPr>
              <a:t>구원의 세가지 시제</a:t>
            </a:r>
            <a:br>
              <a:rPr lang="en-US" sz="6600" i="1">
                <a:solidFill>
                  <a:srgbClr val="5E3845"/>
                </a:solidFill>
              </a:rPr>
            </a:br>
            <a:r>
              <a:rPr lang="en-US" sz="2800" i="1">
                <a:solidFill>
                  <a:srgbClr val="5E3845"/>
                </a:solidFill>
              </a:rPr>
              <a:t>Romans 롬 5:1, 9</a:t>
            </a:r>
            <a:endParaRPr sz="6600" i="1">
              <a:solidFill>
                <a:srgbClr val="5E3845"/>
              </a:solidFill>
            </a:endParaRPr>
          </a:p>
        </p:txBody>
      </p:sp>
      <p:sp>
        <p:nvSpPr>
          <p:cNvPr id="1263" name="Google Shape;1263;p177"/>
          <p:cNvSpPr txBox="1"/>
          <p:nvPr/>
        </p:nvSpPr>
        <p:spPr>
          <a:xfrm>
            <a:off x="438151" y="2039425"/>
            <a:ext cx="3409800" cy="4591200"/>
          </a:xfrm>
          <a:prstGeom prst="rect">
            <a:avLst/>
          </a:prstGeom>
          <a:gradFill>
            <a:gsLst>
              <a:gs pos="0">
                <a:srgbClr val="3B0000"/>
              </a:gs>
              <a:gs pos="100000">
                <a:srgbClr val="800000"/>
              </a:gs>
            </a:gsLst>
            <a:lin ang="5400012" scaled="0"/>
          </a:grad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rmAutofit/>
          </a:bodyPr>
          <a:lstStyle/>
          <a:p>
            <a:pPr marL="283464" lvl="0" indent="-283464" algn="l" rtl="0">
              <a:spcBef>
                <a:spcPts val="0"/>
              </a:spcBef>
              <a:spcAft>
                <a:spcPts val="0"/>
              </a:spcAft>
              <a:buNone/>
            </a:pPr>
            <a:r>
              <a:rPr lang="en-US" sz="3900" b="1">
                <a:solidFill>
                  <a:srgbClr val="FFFF00"/>
                </a:solidFill>
                <a:latin typeface="Teko"/>
                <a:ea typeface="Teko"/>
                <a:cs typeface="Teko"/>
                <a:sym typeface="Teko"/>
              </a:rPr>
              <a:t>PAST 과거</a:t>
            </a:r>
            <a:endParaRPr sz="2000">
              <a:solidFill>
                <a:srgbClr val="262626"/>
              </a:solidFill>
              <a:latin typeface="Corbel"/>
              <a:ea typeface="Corbel"/>
              <a:cs typeface="Corbel"/>
              <a:sym typeface="Corbel"/>
            </a:endParaRPr>
          </a:p>
          <a:p>
            <a:pPr marL="283464" lvl="0" indent="-283464" algn="l" rtl="0">
              <a:lnSpc>
                <a:spcPct val="112000"/>
              </a:lnSpc>
              <a:spcBef>
                <a:spcPts val="900"/>
              </a:spcBef>
              <a:spcAft>
                <a:spcPts val="0"/>
              </a:spcAft>
              <a:buNone/>
            </a:pPr>
            <a:r>
              <a:rPr lang="en-US" sz="2800" i="1">
                <a:solidFill>
                  <a:srgbClr val="FFFF99"/>
                </a:solidFill>
              </a:rPr>
              <a:t>“…</a:t>
            </a:r>
            <a:r>
              <a:rPr lang="en-US" sz="2800" i="1" u="sng">
                <a:solidFill>
                  <a:srgbClr val="FFFF99"/>
                </a:solidFill>
              </a:rPr>
              <a:t>having been justified</a:t>
            </a:r>
            <a:r>
              <a:rPr lang="en-US" sz="2800" i="1">
                <a:solidFill>
                  <a:srgbClr val="FFFF99"/>
                </a:solidFill>
              </a:rPr>
              <a:t> through faith…” (5:1a)</a:t>
            </a:r>
            <a:endParaRPr sz="2000">
              <a:solidFill>
                <a:srgbClr val="262626"/>
              </a:solidFill>
              <a:latin typeface="Corbel"/>
              <a:ea typeface="Corbel"/>
              <a:cs typeface="Corbel"/>
              <a:sym typeface="Corbel"/>
            </a:endParaRPr>
          </a:p>
          <a:p>
            <a:pPr marL="0" lvl="0" indent="0" algn="l" rtl="0">
              <a:lnSpc>
                <a:spcPct val="112000"/>
              </a:lnSpc>
              <a:spcBef>
                <a:spcPts val="900"/>
              </a:spcBef>
              <a:spcAft>
                <a:spcPts val="0"/>
              </a:spcAft>
              <a:buNone/>
            </a:pPr>
            <a:endParaRPr sz="2800" i="1">
              <a:solidFill>
                <a:srgbClr val="FFFF99"/>
              </a:solidFill>
            </a:endParaRPr>
          </a:p>
          <a:p>
            <a:pPr marL="0" lvl="0" indent="0" algn="l" rtl="0">
              <a:lnSpc>
                <a:spcPct val="112000"/>
              </a:lnSpc>
              <a:spcBef>
                <a:spcPts val="900"/>
              </a:spcBef>
              <a:spcAft>
                <a:spcPts val="0"/>
              </a:spcAft>
              <a:buNone/>
            </a:pPr>
            <a:endParaRPr sz="2800" i="1">
              <a:solidFill>
                <a:srgbClr val="FFFF99"/>
              </a:solidFill>
            </a:endParaRPr>
          </a:p>
          <a:p>
            <a:pPr marL="283464" lvl="0" indent="-283464" algn="l" rtl="0">
              <a:lnSpc>
                <a:spcPct val="112000"/>
              </a:lnSpc>
              <a:spcBef>
                <a:spcPts val="900"/>
              </a:spcBef>
              <a:spcAft>
                <a:spcPts val="0"/>
              </a:spcAft>
              <a:buNone/>
            </a:pPr>
            <a:r>
              <a:rPr lang="en-US" sz="2400" i="1">
                <a:solidFill>
                  <a:srgbClr val="FFFF99"/>
                </a:solidFill>
                <a:latin typeface="Arial Narrow"/>
                <a:ea typeface="Arial Narrow"/>
                <a:cs typeface="Arial Narrow"/>
                <a:sym typeface="Arial Narrow"/>
              </a:rPr>
              <a:t>(aorist passive participle)</a:t>
            </a:r>
            <a:endParaRPr sz="2400" i="1">
              <a:solidFill>
                <a:srgbClr val="FFFF99"/>
              </a:solidFill>
              <a:latin typeface="Arial Narrow"/>
              <a:ea typeface="Arial Narrow"/>
              <a:cs typeface="Arial Narrow"/>
              <a:sym typeface="Arial Narrow"/>
            </a:endParaRPr>
          </a:p>
          <a:p>
            <a:pPr marL="283464" lvl="0" indent="-283464" algn="l" rtl="0">
              <a:lnSpc>
                <a:spcPct val="112000"/>
              </a:lnSpc>
              <a:spcBef>
                <a:spcPts val="900"/>
              </a:spcBef>
              <a:spcAft>
                <a:spcPts val="0"/>
              </a:spcAft>
              <a:buNone/>
            </a:pPr>
            <a:r>
              <a:rPr lang="en-US" sz="2400" i="1">
                <a:solidFill>
                  <a:srgbClr val="FFFF99"/>
                </a:solidFill>
                <a:latin typeface="Arial Narrow"/>
                <a:ea typeface="Arial Narrow"/>
                <a:cs typeface="Arial Narrow"/>
                <a:sym typeface="Arial Narrow"/>
              </a:rPr>
              <a:t>(부정과거 수동분사)</a:t>
            </a:r>
            <a:endParaRPr sz="2400" i="1">
              <a:solidFill>
                <a:srgbClr val="FFFF99"/>
              </a:solidFill>
              <a:latin typeface="Arial Narrow"/>
              <a:ea typeface="Arial Narrow"/>
              <a:cs typeface="Arial Narrow"/>
              <a:sym typeface="Arial Narrow"/>
            </a:endParaRPr>
          </a:p>
        </p:txBody>
      </p:sp>
      <p:sp>
        <p:nvSpPr>
          <p:cNvPr id="1264" name="Google Shape;1264;p177"/>
          <p:cNvSpPr txBox="1"/>
          <p:nvPr/>
        </p:nvSpPr>
        <p:spPr>
          <a:xfrm>
            <a:off x="4305226" y="2044263"/>
            <a:ext cx="3467100" cy="4581600"/>
          </a:xfrm>
          <a:prstGeom prst="rect">
            <a:avLst/>
          </a:prstGeom>
          <a:gradFill>
            <a:gsLst>
              <a:gs pos="0">
                <a:srgbClr val="500000"/>
              </a:gs>
              <a:gs pos="100000">
                <a:srgbClr val="AC0000"/>
              </a:gs>
            </a:gsLst>
            <a:lin ang="5400012" scaled="0"/>
          </a:grad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rmAutofit/>
          </a:bodyPr>
          <a:lstStyle/>
          <a:p>
            <a:pPr marL="283464" lvl="0" indent="-283464" algn="l" rtl="0">
              <a:lnSpc>
                <a:spcPct val="110000"/>
              </a:lnSpc>
              <a:spcBef>
                <a:spcPts val="0"/>
              </a:spcBef>
              <a:spcAft>
                <a:spcPts val="0"/>
              </a:spcAft>
              <a:buNone/>
            </a:pPr>
            <a:r>
              <a:rPr lang="en-US" sz="3900" b="1">
                <a:solidFill>
                  <a:srgbClr val="FFFF00"/>
                </a:solidFill>
                <a:latin typeface="Teko"/>
                <a:ea typeface="Teko"/>
                <a:cs typeface="Teko"/>
                <a:sym typeface="Teko"/>
              </a:rPr>
              <a:t>PRESENT 현재</a:t>
            </a:r>
            <a:endParaRPr sz="2000">
              <a:solidFill>
                <a:srgbClr val="262626"/>
              </a:solidFill>
              <a:latin typeface="Corbel"/>
              <a:ea typeface="Corbel"/>
              <a:cs typeface="Corbel"/>
              <a:sym typeface="Corbel"/>
            </a:endParaRPr>
          </a:p>
          <a:p>
            <a:pPr marL="283464" lvl="0" indent="-283464" algn="l" rtl="0">
              <a:lnSpc>
                <a:spcPct val="102000"/>
              </a:lnSpc>
              <a:spcBef>
                <a:spcPts val="900"/>
              </a:spcBef>
              <a:spcAft>
                <a:spcPts val="0"/>
              </a:spcAft>
              <a:buNone/>
            </a:pPr>
            <a:r>
              <a:rPr lang="en-US" sz="2800" i="1">
                <a:solidFill>
                  <a:srgbClr val="FFFF99"/>
                </a:solidFill>
              </a:rPr>
              <a:t>“…we </a:t>
            </a:r>
            <a:r>
              <a:rPr lang="en-US" sz="2800" i="1" u="sng">
                <a:solidFill>
                  <a:srgbClr val="FFFF99"/>
                </a:solidFill>
              </a:rPr>
              <a:t>have peace</a:t>
            </a:r>
            <a:r>
              <a:rPr lang="en-US" sz="2800" i="1">
                <a:solidFill>
                  <a:srgbClr val="FFFF99"/>
                </a:solidFill>
              </a:rPr>
              <a:t> with God through our Lord Jesus Christ…” (5:1b)</a:t>
            </a:r>
            <a:endParaRPr sz="2000">
              <a:solidFill>
                <a:srgbClr val="262626"/>
              </a:solidFill>
              <a:latin typeface="Corbel"/>
              <a:ea typeface="Corbel"/>
              <a:cs typeface="Corbel"/>
              <a:sym typeface="Corbel"/>
            </a:endParaRPr>
          </a:p>
          <a:p>
            <a:pPr marL="0" lvl="0" indent="0" algn="l" rtl="0">
              <a:lnSpc>
                <a:spcPct val="102000"/>
              </a:lnSpc>
              <a:spcBef>
                <a:spcPts val="900"/>
              </a:spcBef>
              <a:spcAft>
                <a:spcPts val="0"/>
              </a:spcAft>
              <a:buNone/>
            </a:pPr>
            <a:endParaRPr sz="4000" i="1">
              <a:solidFill>
                <a:srgbClr val="FFFF99"/>
              </a:solidFill>
            </a:endParaRPr>
          </a:p>
          <a:p>
            <a:pPr marL="283464" lvl="0" indent="-283464" algn="l" rtl="0">
              <a:lnSpc>
                <a:spcPct val="102000"/>
              </a:lnSpc>
              <a:spcBef>
                <a:spcPts val="900"/>
              </a:spcBef>
              <a:spcAft>
                <a:spcPts val="0"/>
              </a:spcAft>
              <a:buNone/>
            </a:pPr>
            <a:r>
              <a:rPr lang="en-US" sz="2400" i="1">
                <a:solidFill>
                  <a:srgbClr val="FFFF99"/>
                </a:solidFill>
                <a:latin typeface="Arial Narrow"/>
                <a:ea typeface="Arial Narrow"/>
                <a:cs typeface="Arial Narrow"/>
                <a:sym typeface="Arial Narrow"/>
              </a:rPr>
              <a:t>(present active indicative)</a:t>
            </a:r>
            <a:endParaRPr sz="2400" i="1">
              <a:solidFill>
                <a:srgbClr val="FFFF99"/>
              </a:solidFill>
              <a:latin typeface="Arial Narrow"/>
              <a:ea typeface="Arial Narrow"/>
              <a:cs typeface="Arial Narrow"/>
              <a:sym typeface="Arial Narrow"/>
            </a:endParaRPr>
          </a:p>
          <a:p>
            <a:pPr marL="283464" lvl="0" indent="-283464" algn="l" rtl="0">
              <a:lnSpc>
                <a:spcPct val="102000"/>
              </a:lnSpc>
              <a:spcBef>
                <a:spcPts val="900"/>
              </a:spcBef>
              <a:spcAft>
                <a:spcPts val="0"/>
              </a:spcAft>
              <a:buNone/>
            </a:pPr>
            <a:r>
              <a:rPr lang="en-US" sz="2400" i="1">
                <a:solidFill>
                  <a:srgbClr val="FFFF99"/>
                </a:solidFill>
                <a:latin typeface="Arial Narrow"/>
                <a:ea typeface="Arial Narrow"/>
                <a:cs typeface="Arial Narrow"/>
                <a:sym typeface="Arial Narrow"/>
              </a:rPr>
              <a:t>(현재 능동 지시어)</a:t>
            </a:r>
            <a:endParaRPr sz="2400" i="1">
              <a:solidFill>
                <a:srgbClr val="FFFF99"/>
              </a:solidFill>
              <a:latin typeface="Arial Narrow"/>
              <a:ea typeface="Arial Narrow"/>
              <a:cs typeface="Arial Narrow"/>
              <a:sym typeface="Arial Narrow"/>
            </a:endParaRPr>
          </a:p>
        </p:txBody>
      </p:sp>
      <p:sp>
        <p:nvSpPr>
          <p:cNvPr id="1265" name="Google Shape;1265;p177"/>
          <p:cNvSpPr/>
          <p:nvPr/>
        </p:nvSpPr>
        <p:spPr>
          <a:xfrm>
            <a:off x="8229599" y="2049024"/>
            <a:ext cx="3467100" cy="4572000"/>
          </a:xfrm>
          <a:prstGeom prst="rect">
            <a:avLst/>
          </a:prstGeom>
          <a:gradFill>
            <a:gsLst>
              <a:gs pos="0">
                <a:srgbClr val="610000"/>
              </a:gs>
              <a:gs pos="100000">
                <a:srgbClr val="D20000"/>
              </a:gs>
            </a:gsLst>
            <a:lin ang="5400012" scaled="0"/>
          </a:grad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1303B"/>
              </a:buClr>
              <a:buSzPts val="2520"/>
              <a:buFont typeface="Noto Sans Symbols"/>
              <a:buNone/>
            </a:pPr>
            <a:r>
              <a:rPr lang="en-US" sz="3600" b="1" i="0" u="none" strike="noStrike" cap="none">
                <a:solidFill>
                  <a:srgbClr val="FFFF00"/>
                </a:solidFill>
                <a:latin typeface="Teko"/>
                <a:ea typeface="Teko"/>
                <a:cs typeface="Teko"/>
                <a:sym typeface="Teko"/>
              </a:rPr>
              <a:t>FUTURE 미래</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51303B"/>
              </a:buClr>
              <a:buSzPts val="1960"/>
              <a:buFont typeface="Noto Sans Symbols"/>
              <a:buNone/>
            </a:pPr>
            <a:r>
              <a:rPr lang="en-US" sz="2800" b="0" i="1" u="none" strike="noStrike" cap="none">
                <a:solidFill>
                  <a:srgbClr val="FFFF99"/>
                </a:solidFill>
                <a:latin typeface="Arial"/>
                <a:ea typeface="Arial"/>
                <a:cs typeface="Arial"/>
                <a:sym typeface="Arial"/>
              </a:rPr>
              <a:t>“…we </a:t>
            </a:r>
            <a:r>
              <a:rPr lang="en-US" sz="2800" b="0" i="1" u="sng" strike="noStrike" cap="none">
                <a:solidFill>
                  <a:srgbClr val="FFFF99"/>
                </a:solidFill>
                <a:latin typeface="Arial"/>
                <a:ea typeface="Arial"/>
                <a:cs typeface="Arial"/>
                <a:sym typeface="Arial"/>
              </a:rPr>
              <a:t>shall be saved</a:t>
            </a:r>
            <a:r>
              <a:rPr lang="en-US" sz="2800" b="0" i="1" u="none" strike="noStrike" cap="none">
                <a:solidFill>
                  <a:srgbClr val="FFFF99"/>
                </a:solidFill>
                <a:latin typeface="Arial"/>
                <a:ea typeface="Arial"/>
                <a:cs typeface="Arial"/>
                <a:sym typeface="Arial"/>
              </a:rPr>
              <a:t> from God’s wrath through him!” (5:9b)</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51303B"/>
              </a:buClr>
              <a:buSzPts val="1960"/>
              <a:buFont typeface="Noto Sans Symbols"/>
              <a:buNone/>
            </a:pPr>
            <a:endParaRPr sz="2800" b="0" i="0" u="none" strike="noStrike" cap="none">
              <a:solidFill>
                <a:srgbClr val="FFFF99"/>
              </a:solidFill>
              <a:latin typeface="Arial"/>
              <a:ea typeface="Arial"/>
              <a:cs typeface="Arial"/>
              <a:sym typeface="Arial"/>
            </a:endParaRPr>
          </a:p>
          <a:p>
            <a:pPr marL="0" marR="0" lvl="0" indent="0" algn="l" rtl="0">
              <a:lnSpc>
                <a:spcPct val="100000"/>
              </a:lnSpc>
              <a:spcBef>
                <a:spcPts val="0"/>
              </a:spcBef>
              <a:spcAft>
                <a:spcPts val="0"/>
              </a:spcAft>
              <a:buClr>
                <a:srgbClr val="51303B"/>
              </a:buClr>
              <a:buSzPts val="1960"/>
              <a:buFont typeface="Noto Sans Symbols"/>
              <a:buNone/>
            </a:pPr>
            <a:endParaRPr sz="2800" b="0" i="0" u="none" strike="noStrike" cap="none">
              <a:solidFill>
                <a:srgbClr val="FFFF99"/>
              </a:solidFill>
              <a:latin typeface="Arial"/>
              <a:ea typeface="Arial"/>
              <a:cs typeface="Arial"/>
              <a:sym typeface="Arial"/>
            </a:endParaRPr>
          </a:p>
          <a:p>
            <a:pPr marL="342900" marR="0" lvl="0" indent="-342900" algn="l" rtl="0">
              <a:lnSpc>
                <a:spcPct val="100000"/>
              </a:lnSpc>
              <a:spcBef>
                <a:spcPts val="0"/>
              </a:spcBef>
              <a:spcAft>
                <a:spcPts val="0"/>
              </a:spcAft>
              <a:buClr>
                <a:srgbClr val="51303B"/>
              </a:buClr>
              <a:buSzPts val="1960"/>
              <a:buFont typeface="Noto Sans Symbols"/>
              <a:buNone/>
            </a:pPr>
            <a:endParaRPr sz="2800" b="0" i="0" u="none" strike="noStrike" cap="none">
              <a:solidFill>
                <a:srgbClr val="FFFF99"/>
              </a:solidFill>
              <a:latin typeface="Arial"/>
              <a:ea typeface="Arial"/>
              <a:cs typeface="Arial"/>
              <a:sym typeface="Arial"/>
            </a:endParaRPr>
          </a:p>
          <a:p>
            <a:pPr marL="342900" marR="0" lvl="0" indent="-342900" algn="l" rtl="0">
              <a:lnSpc>
                <a:spcPct val="100000"/>
              </a:lnSpc>
              <a:spcBef>
                <a:spcPts val="0"/>
              </a:spcBef>
              <a:spcAft>
                <a:spcPts val="0"/>
              </a:spcAft>
              <a:buClr>
                <a:srgbClr val="51303B"/>
              </a:buClr>
              <a:buSzPts val="1680"/>
              <a:buFont typeface="Noto Sans Symbols"/>
              <a:buNone/>
            </a:pPr>
            <a:r>
              <a:rPr lang="en-US" sz="2400" b="0" i="1" u="none" strike="noStrike" cap="none">
                <a:solidFill>
                  <a:srgbClr val="FFFF99"/>
                </a:solidFill>
                <a:latin typeface="Arial Narrow"/>
                <a:ea typeface="Arial Narrow"/>
                <a:cs typeface="Arial Narrow"/>
                <a:sym typeface="Arial Narrow"/>
              </a:rPr>
              <a:t>(future passive indicative)</a:t>
            </a:r>
            <a:endParaRPr sz="2400" b="0" i="1" u="none" strike="noStrike" cap="none">
              <a:solidFill>
                <a:srgbClr val="FFFF99"/>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rgbClr val="51303B"/>
              </a:buClr>
              <a:buSzPts val="1680"/>
              <a:buFont typeface="Noto Sans Symbols"/>
              <a:buNone/>
            </a:pPr>
            <a:r>
              <a:rPr lang="en-US" sz="2400" i="1">
                <a:solidFill>
                  <a:srgbClr val="FFFF99"/>
                </a:solidFill>
                <a:latin typeface="Arial Narrow"/>
                <a:ea typeface="Arial Narrow"/>
                <a:cs typeface="Arial Narrow"/>
                <a:sym typeface="Arial Narrow"/>
              </a:rPr>
              <a:t>(미래 수동 지시어)</a:t>
            </a:r>
            <a:endParaRPr sz="2400" i="1">
              <a:solidFill>
                <a:srgbClr val="FFFF99"/>
              </a:solidFill>
              <a:latin typeface="Arial Narrow"/>
              <a:ea typeface="Arial Narrow"/>
              <a:cs typeface="Arial Narrow"/>
              <a:sym typeface="Arial Narrow"/>
            </a:endParaRPr>
          </a:p>
        </p:txBody>
      </p:sp>
    </p:spTree>
  </p:cSld>
  <p:clrMapOvr>
    <a:masterClrMapping/>
  </p:clrMapOvr>
  <p:transition>
    <p:split orient="vert"/>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178"/>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uses powerful metaphors or word pictures drawn from the Jewish and Gentile cultures to describe salvation.</a:t>
            </a:r>
            <a:endParaRPr/>
          </a:p>
          <a:p>
            <a:pPr marL="283464" lvl="0" indent="-283464" algn="l" rtl="0">
              <a:lnSpc>
                <a:spcPct val="112000"/>
              </a:lnSpc>
              <a:spcBef>
                <a:spcPts val="900"/>
              </a:spcBef>
              <a:spcAft>
                <a:spcPts val="0"/>
              </a:spcAft>
              <a:buClr>
                <a:schemeClr val="dk1"/>
              </a:buClr>
              <a:buSzPts val="2400"/>
              <a:buChar char="•"/>
            </a:pPr>
            <a:r>
              <a:rPr lang="en-US" sz="2400" i="1" u="sng">
                <a:solidFill>
                  <a:schemeClr val="dk1"/>
                </a:solidFill>
              </a:rPr>
              <a:t>Reconciliation</a:t>
            </a:r>
            <a:r>
              <a:rPr lang="en-US" sz="2400" i="1">
                <a:solidFill>
                  <a:schemeClr val="dk1"/>
                </a:solidFill>
              </a:rPr>
              <a:t> sets the framework of salvation as the repair of a relational breach between humans and God (Ro. 5:1, 11; 2 Co. 5:18; Ep. 4:17-19; Col. 1:21).</a:t>
            </a:r>
            <a:endParaRPr/>
          </a:p>
          <a:p>
            <a:pPr marL="283464" lvl="0" indent="-283464" algn="l" rtl="0">
              <a:lnSpc>
                <a:spcPct val="112000"/>
              </a:lnSpc>
              <a:spcBef>
                <a:spcPts val="900"/>
              </a:spcBef>
              <a:spcAft>
                <a:spcPts val="0"/>
              </a:spcAft>
              <a:buClr>
                <a:schemeClr val="dk1"/>
              </a:buClr>
              <a:buSzPts val="2400"/>
              <a:buChar char="•"/>
            </a:pPr>
            <a:r>
              <a:rPr lang="en-US" sz="2400" i="1" u="sng">
                <a:solidFill>
                  <a:schemeClr val="dk1"/>
                </a:solidFill>
              </a:rPr>
              <a:t>Redemption</a:t>
            </a:r>
            <a:r>
              <a:rPr lang="en-US" sz="2400" i="1">
                <a:solidFill>
                  <a:schemeClr val="dk1"/>
                </a:solidFill>
              </a:rPr>
              <a:t> is both a Jewish concept, in which someone is “bought back”, and a Gentile concept, in which slaves are given manumission (Ro. 3:24; 1 Co. 1:30; 6:20; 7:23; Ga. 3:13; 4:5; Ep. 1:7, 13-14; 4:30;  Tit. 2:14).</a:t>
            </a:r>
            <a:endParaRPr sz="2400" b="1" i="1">
              <a:solidFill>
                <a:schemeClr val="dk1"/>
              </a:solidFill>
            </a:endParaRPr>
          </a:p>
        </p:txBody>
      </p:sp>
      <p:sp>
        <p:nvSpPr>
          <p:cNvPr id="1271" name="Google Shape;1271;p178"/>
          <p:cNvSpPr txBox="1">
            <a:spLocks noGrp="1"/>
          </p:cNvSpPr>
          <p:nvPr>
            <p:ph type="sldNum" idx="12"/>
          </p:nvPr>
        </p:nvSpPr>
        <p:spPr>
          <a:xfrm>
            <a:off x="11754465" y="5589640"/>
            <a:ext cx="437534" cy="38307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70">
                                            <p:txEl>
                                              <p:pRg st="0" end="0"/>
                                            </p:txEl>
                                          </p:spTgt>
                                        </p:tgtEl>
                                        <p:attrNameLst>
                                          <p:attrName>style.visibility</p:attrName>
                                        </p:attrNameLst>
                                      </p:cBhvr>
                                      <p:to>
                                        <p:strVal val="visible"/>
                                      </p:to>
                                    </p:set>
                                    <p:anim calcmode="lin" valueType="num">
                                      <p:cBhvr additive="base">
                                        <p:cTn id="7" dur="500"/>
                                        <p:tgtEl>
                                          <p:spTgt spid="127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7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70">
                                            <p:txEl>
                                              <p:pRg st="1" end="1"/>
                                            </p:txEl>
                                          </p:spTgt>
                                        </p:tgtEl>
                                        <p:attrNameLst>
                                          <p:attrName>style.visibility</p:attrName>
                                        </p:attrNameLst>
                                      </p:cBhvr>
                                      <p:to>
                                        <p:strVal val="visible"/>
                                      </p:to>
                                    </p:set>
                                    <p:anim calcmode="lin" valueType="num">
                                      <p:cBhvr additive="base">
                                        <p:cTn id="11" dur="500"/>
                                        <p:tgtEl>
                                          <p:spTgt spid="127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27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70">
                                            <p:txEl>
                                              <p:pRg st="2" end="2"/>
                                            </p:txEl>
                                          </p:spTgt>
                                        </p:tgtEl>
                                        <p:attrNameLst>
                                          <p:attrName>style.visibility</p:attrName>
                                        </p:attrNameLst>
                                      </p:cBhvr>
                                      <p:to>
                                        <p:strVal val="visible"/>
                                      </p:to>
                                    </p:set>
                                    <p:anim calcmode="lin" valueType="num">
                                      <p:cBhvr additive="base">
                                        <p:cTn id="15" dur="500"/>
                                        <p:tgtEl>
                                          <p:spTgt spid="127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270">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179"/>
          <p:cNvSpPr txBox="1">
            <a:spLocks noGrp="1"/>
          </p:cNvSpPr>
          <p:nvPr>
            <p:ph type="body" idx="1"/>
          </p:nvPr>
        </p:nvSpPr>
        <p:spPr>
          <a:xfrm>
            <a:off x="5147187" y="162231"/>
            <a:ext cx="6445045" cy="6577781"/>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262626"/>
              </a:buClr>
              <a:buSzPts val="2400"/>
              <a:buChar char="•"/>
            </a:pPr>
            <a:r>
              <a:rPr lang="en-US" sz="2400" i="1" u="sng"/>
              <a:t>Justification</a:t>
            </a:r>
            <a:r>
              <a:rPr lang="en-US" sz="2400" i="1"/>
              <a:t> is a forensic term and evokes the picture of acquittal before a judge. It means that even though a guilty sinner, the believer is viewed as righteous because he/she has come into a righteous relationship with God (Ro. 3:24, 26; 4:5; 5:1; Ga. 2:16; 3:8, 24; Tit. 3:7). This acquittal is based upon the death of Jesus so that God’s wrath against sin has been satisfied in the death of his Son (Ro. 5:9; 8:30-34).</a:t>
            </a:r>
            <a:endParaRPr/>
          </a:p>
          <a:p>
            <a:pPr marL="283464" lvl="0" indent="-283464" algn="l" rtl="0">
              <a:lnSpc>
                <a:spcPct val="112000"/>
              </a:lnSpc>
              <a:spcBef>
                <a:spcPts val="900"/>
              </a:spcBef>
              <a:spcAft>
                <a:spcPts val="0"/>
              </a:spcAft>
              <a:buClr>
                <a:srgbClr val="262626"/>
              </a:buClr>
              <a:buSzPts val="2400"/>
              <a:buChar char="•"/>
            </a:pPr>
            <a:r>
              <a:rPr lang="en-US" sz="2400" i="1" u="sng"/>
              <a:t>Substitution</a:t>
            </a:r>
            <a:r>
              <a:rPr lang="en-US" sz="2400" i="1"/>
              <a:t> is a sacrificial concept in which the offenses of the worshipper are transferred to the innocent sacrificial animal—life for life. Paul sees both Yom Kippur and Passover rituals underlying the sacrifice of Christ (Ro 3:25; 1 Co. 5:7; 11:23-25; 2 Co. 5:21; Ep. 5:2).</a:t>
            </a:r>
            <a:endParaRPr sz="2400" i="1" u="sng"/>
          </a:p>
        </p:txBody>
      </p:sp>
      <p:sp>
        <p:nvSpPr>
          <p:cNvPr id="1277" name="Google Shape;1277;p179"/>
          <p:cNvSpPr txBox="1">
            <a:spLocks noGrp="1"/>
          </p:cNvSpPr>
          <p:nvPr>
            <p:ph type="sldNum" idx="12"/>
          </p:nvPr>
        </p:nvSpPr>
        <p:spPr>
          <a:xfrm>
            <a:off x="11695471" y="5619135"/>
            <a:ext cx="496528" cy="3535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76">
                                            <p:txEl>
                                              <p:pRg st="0" end="0"/>
                                            </p:txEl>
                                          </p:spTgt>
                                        </p:tgtEl>
                                        <p:attrNameLst>
                                          <p:attrName>style.visibility</p:attrName>
                                        </p:attrNameLst>
                                      </p:cBhvr>
                                      <p:to>
                                        <p:strVal val="visible"/>
                                      </p:to>
                                    </p:set>
                                    <p:anim calcmode="lin" valueType="num">
                                      <p:cBhvr additive="base">
                                        <p:cTn id="7" dur="500"/>
                                        <p:tgtEl>
                                          <p:spTgt spid="1276">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76">
                                            <p:txEl>
                                              <p:pRg st="1" end="1"/>
                                            </p:txEl>
                                          </p:spTgt>
                                        </p:tgtEl>
                                        <p:attrNameLst>
                                          <p:attrName>style.visibility</p:attrName>
                                        </p:attrNameLst>
                                      </p:cBhvr>
                                      <p:to>
                                        <p:strVal val="visible"/>
                                      </p:to>
                                    </p:set>
                                    <p:anim calcmode="lin" valueType="num">
                                      <p:cBhvr additive="base">
                                        <p:cTn id="10" dur="500"/>
                                        <p:tgtEl>
                                          <p:spTgt spid="127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240"/>
        <p:cNvGrpSpPr/>
        <p:nvPr/>
      </p:nvGrpSpPr>
      <p:grpSpPr>
        <a:xfrm>
          <a:off x="0" y="0"/>
          <a:ext cx="0" cy="0"/>
          <a:chOff x="0" y="0"/>
          <a:chExt cx="0" cy="0"/>
        </a:xfrm>
      </p:grpSpPr>
      <p:pic>
        <p:nvPicPr>
          <p:cNvPr id="241" name="Google Shape;241;p18" descr="bible-map-apostle-paul-first-missionary-journey[1]"/>
          <p:cNvPicPr preferRelativeResize="0"/>
          <p:nvPr/>
        </p:nvPicPr>
        <p:blipFill rotWithShape="1">
          <a:blip r:embed="rId3">
            <a:alphaModFix/>
          </a:blip>
          <a:srcRect/>
          <a:stretch/>
        </p:blipFill>
        <p:spPr>
          <a:xfrm>
            <a:off x="1379622" y="0"/>
            <a:ext cx="7620000" cy="6858000"/>
          </a:xfrm>
          <a:prstGeom prst="rect">
            <a:avLst/>
          </a:prstGeom>
          <a:noFill/>
          <a:ln>
            <a:noFill/>
          </a:ln>
        </p:spPr>
      </p:pic>
      <p:sp>
        <p:nvSpPr>
          <p:cNvPr id="242" name="Google Shape;242;p18"/>
          <p:cNvSpPr txBox="1"/>
          <p:nvPr/>
        </p:nvSpPr>
        <p:spPr>
          <a:xfrm>
            <a:off x="9143999" y="208547"/>
            <a:ext cx="2646947" cy="5668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rgbClr val="FFFF99"/>
                </a:solidFill>
                <a:latin typeface="Impact"/>
                <a:ea typeface="Impact"/>
                <a:cs typeface="Impact"/>
                <a:sym typeface="Impact"/>
              </a:rPr>
              <a:t>Four Important Churches</a:t>
            </a:r>
            <a:endParaRPr sz="3200" b="0" i="0" u="none" strike="noStrike" cap="none">
              <a:solidFill>
                <a:srgbClr val="000000"/>
              </a:solidFill>
              <a:latin typeface="Corbel"/>
              <a:ea typeface="Corbel"/>
              <a:cs typeface="Corbel"/>
              <a:sym typeface="Corbel"/>
            </a:endParaRPr>
          </a:p>
          <a:p>
            <a:pPr marL="0" marR="0" lvl="0" indent="0" algn="l" rtl="0">
              <a:spcBef>
                <a:spcPts val="0"/>
              </a:spcBef>
              <a:spcAft>
                <a:spcPts val="0"/>
              </a:spcAft>
              <a:buNone/>
            </a:pPr>
            <a:r>
              <a:rPr lang="en-US" sz="2000" b="0" i="0" u="none" strike="noStrike" cap="none">
                <a:solidFill>
                  <a:srgbClr val="FFFF99"/>
                </a:solidFill>
                <a:latin typeface="Impact"/>
                <a:ea typeface="Impact"/>
                <a:cs typeface="Impact"/>
                <a:sym typeface="Impact"/>
              </a:rPr>
              <a:t>4</a:t>
            </a:r>
            <a:r>
              <a:rPr lang="en-US" sz="2000" b="1" i="0" u="none" strike="noStrike" cap="none">
                <a:solidFill>
                  <a:srgbClr val="FFFF99"/>
                </a:solidFill>
                <a:latin typeface="Impact"/>
                <a:ea typeface="Impact"/>
                <a:cs typeface="Impact"/>
                <a:sym typeface="Impact"/>
              </a:rPr>
              <a:t>대 교회</a:t>
            </a:r>
            <a:endParaRPr sz="3200" b="0" i="0" u="none" strike="noStrike" cap="none">
              <a:solidFill>
                <a:srgbClr val="000000"/>
              </a:solidFill>
              <a:latin typeface="Corbel"/>
              <a:ea typeface="Corbel"/>
              <a:cs typeface="Corbel"/>
              <a:sym typeface="Corbel"/>
            </a:endParaRPr>
          </a:p>
          <a:p>
            <a:pPr marL="0" marR="0" lvl="0" indent="0" algn="l" rtl="0">
              <a:spcBef>
                <a:spcPts val="1400"/>
              </a:spcBef>
              <a:spcAft>
                <a:spcPts val="0"/>
              </a:spcAft>
              <a:buNone/>
            </a:pPr>
            <a:br>
              <a:rPr lang="en-US" sz="3200" b="0" i="0" u="none" strike="noStrike" cap="none">
                <a:solidFill>
                  <a:srgbClr val="000000"/>
                </a:solidFill>
                <a:latin typeface="Corbel"/>
                <a:ea typeface="Corbel"/>
                <a:cs typeface="Corbel"/>
                <a:sym typeface="Corbel"/>
              </a:rPr>
            </a:br>
            <a:r>
              <a:rPr lang="en-US" sz="2000" b="0" i="0" u="none" strike="noStrike" cap="none">
                <a:solidFill>
                  <a:srgbClr val="FFFF99"/>
                </a:solidFill>
                <a:latin typeface="Corbel"/>
                <a:ea typeface="Corbel"/>
                <a:cs typeface="Corbel"/>
                <a:sym typeface="Corbel"/>
              </a:rPr>
              <a:t>Antioch (Pisidia) 안디옥</a:t>
            </a:r>
            <a:endParaRPr sz="3200" b="0" i="0" u="none" strike="noStrike" cap="none">
              <a:solidFill>
                <a:srgbClr val="000000"/>
              </a:solidFill>
              <a:latin typeface="Corbel"/>
              <a:ea typeface="Corbel"/>
              <a:cs typeface="Corbel"/>
              <a:sym typeface="Corbel"/>
            </a:endParaRPr>
          </a:p>
          <a:p>
            <a:pPr marL="0" marR="0" lvl="0" indent="0" algn="l" rtl="0">
              <a:spcBef>
                <a:spcPts val="1400"/>
              </a:spcBef>
              <a:spcAft>
                <a:spcPts val="0"/>
              </a:spcAft>
              <a:buNone/>
            </a:pPr>
            <a:r>
              <a:rPr lang="en-US" sz="2000" b="0" i="0" u="none" strike="noStrike" cap="none">
                <a:solidFill>
                  <a:srgbClr val="FFFF99"/>
                </a:solidFill>
                <a:latin typeface="Corbel"/>
                <a:ea typeface="Corbel"/>
                <a:cs typeface="Corbel"/>
                <a:sym typeface="Corbel"/>
              </a:rPr>
              <a:t>Iconium 이고니온</a:t>
            </a:r>
            <a:endParaRPr sz="3200" b="0" i="0" u="none" strike="noStrike" cap="none">
              <a:solidFill>
                <a:srgbClr val="000000"/>
              </a:solidFill>
              <a:latin typeface="Corbel"/>
              <a:ea typeface="Corbel"/>
              <a:cs typeface="Corbel"/>
              <a:sym typeface="Corbel"/>
            </a:endParaRPr>
          </a:p>
          <a:p>
            <a:pPr marL="0" marR="0" lvl="0" indent="0" algn="l" rtl="0">
              <a:spcBef>
                <a:spcPts val="1400"/>
              </a:spcBef>
              <a:spcAft>
                <a:spcPts val="0"/>
              </a:spcAft>
              <a:buNone/>
            </a:pPr>
            <a:r>
              <a:rPr lang="en-US" sz="2000" b="0" i="0" u="none" strike="noStrike" cap="none">
                <a:solidFill>
                  <a:srgbClr val="FFFF99"/>
                </a:solidFill>
                <a:latin typeface="Corbel"/>
                <a:ea typeface="Corbel"/>
                <a:cs typeface="Corbel"/>
                <a:sym typeface="Corbel"/>
              </a:rPr>
              <a:t>Lystra 루스트라</a:t>
            </a:r>
            <a:endParaRPr sz="3200" b="0" i="0" u="none" strike="noStrike" cap="none">
              <a:solidFill>
                <a:srgbClr val="000000"/>
              </a:solidFill>
              <a:latin typeface="Corbel"/>
              <a:ea typeface="Corbel"/>
              <a:cs typeface="Corbel"/>
              <a:sym typeface="Corbel"/>
            </a:endParaRPr>
          </a:p>
          <a:p>
            <a:pPr marL="0" marR="0" lvl="0" indent="0" algn="l" rtl="0">
              <a:spcBef>
                <a:spcPts val="1400"/>
              </a:spcBef>
              <a:spcAft>
                <a:spcPts val="0"/>
              </a:spcAft>
              <a:buNone/>
            </a:pPr>
            <a:r>
              <a:rPr lang="en-US" sz="2000" b="0" i="0" u="none" strike="noStrike" cap="none">
                <a:solidFill>
                  <a:srgbClr val="FFFF99"/>
                </a:solidFill>
                <a:latin typeface="Corbel"/>
                <a:ea typeface="Corbel"/>
                <a:cs typeface="Corbel"/>
                <a:sym typeface="Corbel"/>
              </a:rPr>
              <a:t>Derbe 더베</a:t>
            </a:r>
            <a:endParaRPr sz="3200" b="0" i="0" u="none" strike="noStrike" cap="none">
              <a:solidFill>
                <a:srgbClr val="000000"/>
              </a:solidFill>
              <a:latin typeface="Corbel"/>
              <a:ea typeface="Corbel"/>
              <a:cs typeface="Corbel"/>
              <a:sym typeface="Corbel"/>
            </a:endParaRPr>
          </a:p>
          <a:p>
            <a:pPr marL="0" marR="0" lvl="0" indent="0" algn="l" rtl="0">
              <a:spcBef>
                <a:spcPts val="1400"/>
              </a:spcBef>
              <a:spcAft>
                <a:spcPts val="0"/>
              </a:spcAft>
              <a:buNone/>
            </a:pPr>
            <a:br>
              <a:rPr lang="en-US" sz="3200" b="0" i="0" u="none" strike="noStrike" cap="none">
                <a:solidFill>
                  <a:srgbClr val="000000"/>
                </a:solidFill>
                <a:latin typeface="Corbel"/>
                <a:ea typeface="Corbel"/>
                <a:cs typeface="Corbel"/>
                <a:sym typeface="Corbel"/>
              </a:rPr>
            </a:br>
            <a:r>
              <a:rPr lang="en-US" sz="2000" b="0" i="0" u="none" strike="noStrike" cap="none">
                <a:solidFill>
                  <a:srgbClr val="FFFF99"/>
                </a:solidFill>
                <a:latin typeface="Impact"/>
                <a:ea typeface="Impact"/>
                <a:cs typeface="Impact"/>
                <a:sym typeface="Impact"/>
              </a:rPr>
              <a:t>Probable recipients of the Galatian Letter</a:t>
            </a:r>
            <a:br>
              <a:rPr lang="en-US" sz="2000" b="0" i="0" u="none" strike="noStrike" cap="none">
                <a:solidFill>
                  <a:srgbClr val="FFFF99"/>
                </a:solidFill>
                <a:latin typeface="Impact"/>
                <a:ea typeface="Impact"/>
                <a:cs typeface="Impact"/>
                <a:sym typeface="Impact"/>
              </a:rPr>
            </a:br>
            <a:r>
              <a:rPr lang="en-US" sz="2000" b="0" i="0" u="none" strike="noStrike" cap="none">
                <a:solidFill>
                  <a:srgbClr val="FFFF99"/>
                </a:solidFill>
                <a:latin typeface="Impact"/>
                <a:ea typeface="Impact"/>
                <a:cs typeface="Impact"/>
                <a:sym typeface="Impact"/>
              </a:rPr>
              <a:t>아마도 갈라디아서의 수신자들</a:t>
            </a:r>
            <a:endParaRPr/>
          </a:p>
        </p:txBody>
      </p:sp>
    </p:spTree>
  </p:cSld>
  <p:clrMapOvr>
    <a:masterClrMapping/>
  </p:clrMapOvr>
  <p:transition>
    <p:split orient="vert"/>
  </p:transition>
</p:sld>
</file>

<file path=ppt/slides/slide180.xml><?xml version="1.0" encoding="utf-8"?>
<p:sld xmlns:a="http://schemas.openxmlformats.org/drawingml/2006/main" xmlns:r="http://schemas.openxmlformats.org/officeDocument/2006/relationships" xmlns:p="http://schemas.openxmlformats.org/presentationml/2006/main" showMasterSp="0">
  <p:cSld>
    <p:bg>
      <p:bgPr>
        <a:solidFill>
          <a:srgbClr val="C69FAB"/>
        </a:solidFill>
        <a:effectLst/>
      </p:bgPr>
    </p:bg>
    <p:spTree>
      <p:nvGrpSpPr>
        <p:cNvPr id="1" name="Shape 1281"/>
        <p:cNvGrpSpPr/>
        <p:nvPr/>
      </p:nvGrpSpPr>
      <p:grpSpPr>
        <a:xfrm>
          <a:off x="0" y="0"/>
          <a:ext cx="0" cy="0"/>
          <a:chOff x="0" y="0"/>
          <a:chExt cx="0" cy="0"/>
        </a:xfrm>
      </p:grpSpPr>
      <p:pic>
        <p:nvPicPr>
          <p:cNvPr id="1282" name="Google Shape;1282;p180" descr="sw-to-bema-c-hlp"/>
          <p:cNvPicPr preferRelativeResize="0"/>
          <p:nvPr/>
        </p:nvPicPr>
        <p:blipFill rotWithShape="1">
          <a:blip r:embed="rId3">
            <a:alphaModFix/>
          </a:blip>
          <a:srcRect/>
          <a:stretch/>
        </p:blipFill>
        <p:spPr>
          <a:xfrm>
            <a:off x="20725" y="188324"/>
            <a:ext cx="8950150" cy="6159925"/>
          </a:xfrm>
          <a:prstGeom prst="rect">
            <a:avLst/>
          </a:prstGeom>
          <a:noFill/>
          <a:ln w="19050" cap="flat" cmpd="sng">
            <a:solidFill>
              <a:srgbClr val="000000"/>
            </a:solidFill>
            <a:prstDash val="solid"/>
            <a:miter lim="800000"/>
            <a:headEnd type="none" w="sm" len="sm"/>
            <a:tailEnd type="none" w="sm" len="sm"/>
          </a:ln>
        </p:spPr>
      </p:pic>
      <p:sp>
        <p:nvSpPr>
          <p:cNvPr id="1283" name="Google Shape;1283;p180"/>
          <p:cNvSpPr txBox="1"/>
          <p:nvPr/>
        </p:nvSpPr>
        <p:spPr>
          <a:xfrm>
            <a:off x="348915" y="560439"/>
            <a:ext cx="35448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orbel"/>
                <a:ea typeface="Corbel"/>
                <a:cs typeface="Corbel"/>
                <a:sym typeface="Corbel"/>
              </a:rPr>
              <a:t>The Corinthian Bema</a:t>
            </a:r>
            <a:endParaRPr sz="2400" b="1">
              <a:solidFill>
                <a:schemeClr val="dk1"/>
              </a:solidFill>
              <a:latin typeface="Corbel"/>
              <a:ea typeface="Corbel"/>
              <a:cs typeface="Corbel"/>
              <a:sym typeface="Corbel"/>
            </a:endParaRPr>
          </a:p>
          <a:p>
            <a:pPr marL="0" marR="0" lvl="0" indent="0" algn="l" rtl="0">
              <a:spcBef>
                <a:spcPts val="0"/>
              </a:spcBef>
              <a:spcAft>
                <a:spcPts val="0"/>
              </a:spcAft>
              <a:buNone/>
            </a:pPr>
            <a:r>
              <a:rPr lang="en-US" sz="2400" b="1">
                <a:solidFill>
                  <a:schemeClr val="dk1"/>
                </a:solidFill>
                <a:latin typeface="Corbel"/>
                <a:ea typeface="Corbel"/>
                <a:cs typeface="Corbel"/>
                <a:sym typeface="Corbel"/>
              </a:rPr>
              <a:t>코린트식 베마</a:t>
            </a:r>
            <a:endParaRPr sz="2400" b="1">
              <a:solidFill>
                <a:schemeClr val="dk1"/>
              </a:solidFill>
              <a:latin typeface="Corbel"/>
              <a:ea typeface="Corbel"/>
              <a:cs typeface="Corbel"/>
              <a:sym typeface="Corbel"/>
            </a:endParaRPr>
          </a:p>
        </p:txBody>
      </p:sp>
      <p:sp>
        <p:nvSpPr>
          <p:cNvPr id="1284" name="Google Shape;1284;p180"/>
          <p:cNvSpPr txBox="1"/>
          <p:nvPr/>
        </p:nvSpPr>
        <p:spPr>
          <a:xfrm>
            <a:off x="9104100" y="0"/>
            <a:ext cx="3087900" cy="686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orbel"/>
                <a:ea typeface="Corbel"/>
                <a:cs typeface="Corbel"/>
                <a:sym typeface="Corbel"/>
              </a:rPr>
              <a:t>The idea of acquittal may have loomed large for Paul, since he was arraigned in Corinth before Gallio, the Proconsul in Corinth who took office in AD 51, on the charge of promoting an illegal religion. Gallio threw the case out of court (Ac. 18:14-16).  </a:t>
            </a:r>
            <a:endParaRPr sz="2000" b="1">
              <a:solidFill>
                <a:schemeClr val="dk1"/>
              </a:solidFill>
              <a:latin typeface="Corbel"/>
              <a:ea typeface="Corbel"/>
              <a:cs typeface="Corbel"/>
              <a:sym typeface="Corbel"/>
            </a:endParaRPr>
          </a:p>
          <a:p>
            <a:pPr marL="0" marR="0" lvl="0" indent="0" algn="l" rtl="0">
              <a:spcBef>
                <a:spcPts val="0"/>
              </a:spcBef>
              <a:spcAft>
                <a:spcPts val="0"/>
              </a:spcAft>
              <a:buNone/>
            </a:pPr>
            <a:endParaRPr sz="2000">
              <a:solidFill>
                <a:schemeClr val="dk1"/>
              </a:solidFill>
              <a:latin typeface="Corbel"/>
              <a:ea typeface="Corbel"/>
              <a:cs typeface="Corbel"/>
              <a:sym typeface="Corbel"/>
            </a:endParaRPr>
          </a:p>
          <a:p>
            <a:pPr marL="0" marR="0" lvl="0" indent="0" algn="l" rtl="0">
              <a:spcBef>
                <a:spcPts val="0"/>
              </a:spcBef>
              <a:spcAft>
                <a:spcPts val="0"/>
              </a:spcAft>
              <a:buNone/>
            </a:pPr>
            <a:r>
              <a:rPr lang="en-US" sz="2000">
                <a:solidFill>
                  <a:schemeClr val="dk1"/>
                </a:solidFill>
                <a:latin typeface="Corbel"/>
                <a:ea typeface="Corbel"/>
                <a:cs typeface="Corbel"/>
                <a:sym typeface="Corbel"/>
              </a:rPr>
              <a:t>바울은 불법 종교를 조장했다는 혐의로 서기 51년에 취임한 고린도 총독 갈리오 앞에서 고린도에서 재판을 받았기 때문에 무죄 판결을 받을 것이라는 생각이 그에게 크게 다가왔을 것입니다. 갈리오는 이 사건을 법정에서 기각시켰습니다(행 18:14-16).</a:t>
            </a:r>
            <a:endParaRPr sz="2000">
              <a:solidFill>
                <a:schemeClr val="dk1"/>
              </a:solidFill>
              <a:latin typeface="Corbel"/>
              <a:ea typeface="Corbel"/>
              <a:cs typeface="Corbel"/>
              <a:sym typeface="Corbel"/>
            </a:endParaRPr>
          </a:p>
        </p:txBody>
      </p:sp>
    </p:spTree>
  </p:cSld>
  <p:clrMapOvr>
    <a:masterClrMapping/>
  </p:clrMapOvr>
  <p:transition>
    <p:split orient="vert"/>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181"/>
          <p:cNvSpPr txBox="1">
            <a:spLocks noGrp="1"/>
          </p:cNvSpPr>
          <p:nvPr>
            <p:ph type="body" idx="1"/>
          </p:nvPr>
        </p:nvSpPr>
        <p:spPr>
          <a:xfrm>
            <a:off x="5181599" y="569065"/>
            <a:ext cx="6499123" cy="6170947"/>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262626"/>
              </a:buClr>
              <a:buSzPts val="2400"/>
              <a:buChar char="•"/>
            </a:pPr>
            <a:r>
              <a:rPr lang="en-US" sz="2400" i="1" u="sng"/>
              <a:t>Adoption</a:t>
            </a:r>
            <a:r>
              <a:rPr lang="en-US" sz="2400" i="1"/>
              <a:t> was a Roman practice, a legal process by which a person was set free from the authority of his natural father and transferred over to the authority of his adopted father. Old debts were cancelled, and the adopted son now participated in a new family with inheritance rights (Ro. 8:15-17; Ga. 4:3-7; Ep. 1:5).</a:t>
            </a:r>
            <a:endParaRPr/>
          </a:p>
          <a:p>
            <a:pPr marL="283464" lvl="0" indent="-283464" algn="l" rtl="0">
              <a:lnSpc>
                <a:spcPct val="112000"/>
              </a:lnSpc>
              <a:spcBef>
                <a:spcPts val="900"/>
              </a:spcBef>
              <a:spcAft>
                <a:spcPts val="0"/>
              </a:spcAft>
              <a:buClr>
                <a:srgbClr val="262626"/>
              </a:buClr>
              <a:buSzPts val="2400"/>
              <a:buChar char="•"/>
            </a:pPr>
            <a:r>
              <a:rPr lang="en-US" sz="2400" i="1" u="sng"/>
              <a:t>Sanctification</a:t>
            </a:r>
            <a:r>
              <a:rPr lang="en-US" sz="2400" i="1"/>
              <a:t> is a Jewish concept in which the idea of “cleanness” meant that one was qualified to approach a holy God. Paul employs two verbal tenses, past tense (what is already done, cf. Ro. 15:16; 1 Co. 1:2; 6:11; Ep. 5:26) and present tense (what is being done, cf. Ro. 6:19, 22; 1 Th. 5:23; 2 Ti. 2:21).</a:t>
            </a:r>
            <a:endParaRPr sz="2400" i="1" u="sng"/>
          </a:p>
        </p:txBody>
      </p:sp>
      <p:sp>
        <p:nvSpPr>
          <p:cNvPr id="1290" name="Google Shape;1290;p181"/>
          <p:cNvSpPr txBox="1">
            <a:spLocks noGrp="1"/>
          </p:cNvSpPr>
          <p:nvPr>
            <p:ph type="sldNum" idx="12"/>
          </p:nvPr>
        </p:nvSpPr>
        <p:spPr>
          <a:xfrm>
            <a:off x="11680723" y="5663381"/>
            <a:ext cx="511276" cy="30933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89">
                                            <p:txEl>
                                              <p:pRg st="0" end="0"/>
                                            </p:txEl>
                                          </p:spTgt>
                                        </p:tgtEl>
                                        <p:attrNameLst>
                                          <p:attrName>style.visibility</p:attrName>
                                        </p:attrNameLst>
                                      </p:cBhvr>
                                      <p:to>
                                        <p:strVal val="visible"/>
                                      </p:to>
                                    </p:set>
                                    <p:anim calcmode="lin" valueType="num">
                                      <p:cBhvr additive="base">
                                        <p:cTn id="7" dur="500"/>
                                        <p:tgtEl>
                                          <p:spTgt spid="1289">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89">
                                            <p:txEl>
                                              <p:pRg st="1" end="1"/>
                                            </p:txEl>
                                          </p:spTgt>
                                        </p:tgtEl>
                                        <p:attrNameLst>
                                          <p:attrName>style.visibility</p:attrName>
                                        </p:attrNameLst>
                                      </p:cBhvr>
                                      <p:to>
                                        <p:strVal val="visible"/>
                                      </p:to>
                                    </p:set>
                                    <p:anim calcmode="lin" valueType="num">
                                      <p:cBhvr additive="base">
                                        <p:cTn id="10" dur="500"/>
                                        <p:tgtEl>
                                          <p:spTgt spid="128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bg>
      <p:bgPr>
        <a:solidFill>
          <a:srgbClr val="C69FAB"/>
        </a:solidFill>
        <a:effectLst/>
      </p:bgPr>
    </p:bg>
    <p:spTree>
      <p:nvGrpSpPr>
        <p:cNvPr id="1" name="Shape 1294"/>
        <p:cNvGrpSpPr/>
        <p:nvPr/>
      </p:nvGrpSpPr>
      <p:grpSpPr>
        <a:xfrm>
          <a:off x="0" y="0"/>
          <a:ext cx="0" cy="0"/>
          <a:chOff x="0" y="0"/>
          <a:chExt cx="0" cy="0"/>
        </a:xfrm>
      </p:grpSpPr>
      <p:sp>
        <p:nvSpPr>
          <p:cNvPr id="1295" name="Google Shape;1295;p182"/>
          <p:cNvSpPr txBox="1">
            <a:spLocks noGrp="1"/>
          </p:cNvSpPr>
          <p:nvPr>
            <p:ph type="title" idx="4294967295"/>
          </p:nvPr>
        </p:nvSpPr>
        <p:spPr>
          <a:xfrm>
            <a:off x="707597" y="198876"/>
            <a:ext cx="10764600" cy="7923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FFFF99"/>
              </a:buClr>
              <a:buSzPct val="100000"/>
              <a:buFont typeface="Impact"/>
              <a:buNone/>
            </a:pPr>
            <a:r>
              <a:rPr lang="en-US" sz="4200">
                <a:solidFill>
                  <a:srgbClr val="FFFF99"/>
                </a:solidFill>
                <a:latin typeface="Impact"/>
                <a:ea typeface="Impact"/>
                <a:cs typeface="Impact"/>
                <a:sym typeface="Impact"/>
              </a:rPr>
              <a:t>Paul’s Metaphors for Salvation</a:t>
            </a:r>
            <a:r>
              <a:rPr lang="en-US" sz="4200">
                <a:solidFill>
                  <a:srgbClr val="FFFF99"/>
                </a:solidFill>
              </a:rPr>
              <a:t> </a:t>
            </a:r>
            <a:br>
              <a:rPr lang="en-US" sz="4200">
                <a:solidFill>
                  <a:srgbClr val="FFFF99"/>
                </a:solidFill>
              </a:rPr>
            </a:br>
            <a:r>
              <a:rPr lang="en-US" sz="4200" b="1">
                <a:solidFill>
                  <a:srgbClr val="FFFF99"/>
                </a:solidFill>
              </a:rPr>
              <a:t>구원에 대한 바울의 은유</a:t>
            </a:r>
            <a:endParaRPr sz="2800" b="1">
              <a:solidFill>
                <a:srgbClr val="FFFF99"/>
              </a:solidFill>
              <a:latin typeface="Arial"/>
              <a:ea typeface="Arial"/>
              <a:cs typeface="Arial"/>
              <a:sym typeface="Arial"/>
            </a:endParaRPr>
          </a:p>
          <a:p>
            <a:pPr marL="0" lvl="0" indent="0" algn="ctr" rtl="0">
              <a:lnSpc>
                <a:spcPct val="90000"/>
              </a:lnSpc>
              <a:spcBef>
                <a:spcPts val="0"/>
              </a:spcBef>
              <a:spcAft>
                <a:spcPts val="0"/>
              </a:spcAft>
              <a:buClr>
                <a:srgbClr val="FFFF99"/>
              </a:buClr>
              <a:buSzPct val="100000"/>
              <a:buFont typeface="Impact"/>
              <a:buNone/>
            </a:pPr>
            <a:endParaRPr sz="4200">
              <a:solidFill>
                <a:srgbClr val="FFFF99"/>
              </a:solidFill>
              <a:latin typeface="Impact"/>
              <a:ea typeface="Impact"/>
              <a:cs typeface="Impact"/>
              <a:sym typeface="Impact"/>
            </a:endParaRPr>
          </a:p>
        </p:txBody>
      </p:sp>
      <p:sp>
        <p:nvSpPr>
          <p:cNvPr id="1296" name="Google Shape;1296;p182"/>
          <p:cNvSpPr/>
          <p:nvPr/>
        </p:nvSpPr>
        <p:spPr>
          <a:xfrm>
            <a:off x="2551472" y="1317482"/>
            <a:ext cx="2758886" cy="4618875"/>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7" name="Google Shape;1297;p182"/>
          <p:cNvSpPr/>
          <p:nvPr/>
        </p:nvSpPr>
        <p:spPr>
          <a:xfrm rot="10800000">
            <a:off x="4695381" y="1305631"/>
            <a:ext cx="2822362" cy="4636652"/>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8" name="Google Shape;1298;p182"/>
          <p:cNvSpPr/>
          <p:nvPr/>
        </p:nvSpPr>
        <p:spPr>
          <a:xfrm>
            <a:off x="6906056" y="1308408"/>
            <a:ext cx="2763608" cy="4641830"/>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9" name="Google Shape;1299;p182"/>
          <p:cNvSpPr txBox="1"/>
          <p:nvPr/>
        </p:nvSpPr>
        <p:spPr>
          <a:xfrm>
            <a:off x="2940934" y="1883898"/>
            <a:ext cx="2016477" cy="33855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i="1">
                <a:solidFill>
                  <a:srgbClr val="FFC000"/>
                </a:solidFill>
                <a:latin typeface="Arial"/>
                <a:ea typeface="Arial"/>
                <a:cs typeface="Arial"/>
                <a:sym typeface="Arial"/>
              </a:rPr>
              <a:t>drawn from the Roman criminal courts</a:t>
            </a:r>
            <a:endParaRPr/>
          </a:p>
          <a:p>
            <a:pPr marL="0" marR="0" lvl="0" indent="0" algn="ctr" rtl="0">
              <a:spcBef>
                <a:spcPts val="1400"/>
              </a:spcBef>
              <a:spcAft>
                <a:spcPts val="0"/>
              </a:spcAft>
              <a:buNone/>
            </a:pPr>
            <a:r>
              <a:rPr lang="en-US" sz="2800">
                <a:solidFill>
                  <a:srgbClr val="FFFF99"/>
                </a:solidFill>
                <a:latin typeface="Arial"/>
                <a:ea typeface="Arial"/>
                <a:cs typeface="Arial"/>
                <a:sym typeface="Arial"/>
              </a:rPr>
              <a:t>…to be acquitted, to be pardoned by a judge</a:t>
            </a:r>
            <a:endParaRPr/>
          </a:p>
        </p:txBody>
      </p:sp>
      <p:sp>
        <p:nvSpPr>
          <p:cNvPr id="1300" name="Google Shape;1300;p182"/>
          <p:cNvSpPr txBox="1"/>
          <p:nvPr/>
        </p:nvSpPr>
        <p:spPr>
          <a:xfrm>
            <a:off x="7152008" y="1883898"/>
            <a:ext cx="2289029" cy="29546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i="1">
                <a:solidFill>
                  <a:srgbClr val="FFC000"/>
                </a:solidFill>
                <a:latin typeface="Arial"/>
                <a:ea typeface="Arial"/>
                <a:cs typeface="Arial"/>
                <a:sym typeface="Arial"/>
              </a:rPr>
              <a:t>drawn from the sacrificial system of the temple</a:t>
            </a:r>
            <a:endParaRPr/>
          </a:p>
          <a:p>
            <a:pPr marL="0" marR="0" lvl="0" indent="0" algn="ctr" rtl="0">
              <a:spcBef>
                <a:spcPts val="1400"/>
              </a:spcBef>
              <a:spcAft>
                <a:spcPts val="0"/>
              </a:spcAft>
              <a:buNone/>
            </a:pPr>
            <a:r>
              <a:rPr lang="en-US" sz="2800">
                <a:solidFill>
                  <a:srgbClr val="FFFF99"/>
                </a:solidFill>
                <a:latin typeface="Arial"/>
                <a:ea typeface="Arial"/>
                <a:cs typeface="Arial"/>
                <a:sym typeface="Arial"/>
              </a:rPr>
              <a:t>…to turn aside God’s wrath against sin</a:t>
            </a:r>
            <a:endParaRPr/>
          </a:p>
        </p:txBody>
      </p:sp>
      <p:sp>
        <p:nvSpPr>
          <p:cNvPr id="1301" name="Google Shape;1301;p182"/>
          <p:cNvSpPr/>
          <p:nvPr/>
        </p:nvSpPr>
        <p:spPr>
          <a:xfrm rot="10800000">
            <a:off x="465115" y="1327514"/>
            <a:ext cx="2687514" cy="4619782"/>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2" name="Google Shape;1302;p182"/>
          <p:cNvSpPr txBox="1"/>
          <p:nvPr/>
        </p:nvSpPr>
        <p:spPr>
          <a:xfrm>
            <a:off x="4689335" y="5446410"/>
            <a:ext cx="280127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3300"/>
                </a:solidFill>
                <a:latin typeface="Libre Franklin Medium"/>
                <a:ea typeface="Libre Franklin Medium"/>
                <a:cs typeface="Libre Franklin Medium"/>
                <a:sym typeface="Libre Franklin Medium"/>
              </a:rPr>
              <a:t>REDEMPTION</a:t>
            </a:r>
            <a:endParaRPr/>
          </a:p>
        </p:txBody>
      </p:sp>
      <p:sp>
        <p:nvSpPr>
          <p:cNvPr id="1303" name="Google Shape;1303;p182"/>
          <p:cNvSpPr txBox="1"/>
          <p:nvPr/>
        </p:nvSpPr>
        <p:spPr>
          <a:xfrm>
            <a:off x="2485026" y="1278275"/>
            <a:ext cx="30066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3300"/>
                </a:solidFill>
                <a:latin typeface="Libre Franklin Medium"/>
                <a:ea typeface="Libre Franklin Medium"/>
                <a:cs typeface="Libre Franklin Medium"/>
                <a:sym typeface="Libre Franklin Medium"/>
              </a:rPr>
              <a:t>JUSTIFICATION</a:t>
            </a:r>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4" name="Google Shape;1304;p182"/>
          <p:cNvSpPr txBox="1"/>
          <p:nvPr/>
        </p:nvSpPr>
        <p:spPr>
          <a:xfrm>
            <a:off x="711996" y="1371895"/>
            <a:ext cx="2204921" cy="36009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a:solidFill>
                <a:srgbClr val="FFFF00"/>
              </a:solidFill>
              <a:latin typeface="Arial"/>
              <a:ea typeface="Arial"/>
              <a:cs typeface="Arial"/>
              <a:sym typeface="Arial"/>
            </a:endParaRPr>
          </a:p>
          <a:p>
            <a:pPr marL="0" marR="0" lvl="0" indent="0" algn="ctr" rtl="0">
              <a:spcBef>
                <a:spcPts val="1200"/>
              </a:spcBef>
              <a:spcAft>
                <a:spcPts val="0"/>
              </a:spcAft>
              <a:buNone/>
            </a:pPr>
            <a:endParaRPr sz="2400">
              <a:solidFill>
                <a:srgbClr val="FFFF00"/>
              </a:solidFill>
              <a:latin typeface="Arial"/>
              <a:ea typeface="Arial"/>
              <a:cs typeface="Arial"/>
              <a:sym typeface="Arial"/>
            </a:endParaRPr>
          </a:p>
          <a:p>
            <a:pPr marL="0" marR="0" lvl="0" indent="0" algn="ctr" rtl="0">
              <a:spcBef>
                <a:spcPts val="1000"/>
              </a:spcBef>
              <a:spcAft>
                <a:spcPts val="0"/>
              </a:spcAft>
              <a:buNone/>
            </a:pPr>
            <a:r>
              <a:rPr lang="en-US" sz="2000" i="1">
                <a:solidFill>
                  <a:srgbClr val="FFC000"/>
                </a:solidFill>
                <a:latin typeface="Arial"/>
                <a:ea typeface="Arial"/>
                <a:cs typeface="Arial"/>
                <a:sym typeface="Arial"/>
              </a:rPr>
              <a:t>drawn from </a:t>
            </a:r>
            <a:br>
              <a:rPr lang="en-US" sz="2000" i="1">
                <a:solidFill>
                  <a:srgbClr val="FFC000"/>
                </a:solidFill>
                <a:latin typeface="Arial"/>
                <a:ea typeface="Arial"/>
                <a:cs typeface="Arial"/>
                <a:sym typeface="Arial"/>
              </a:rPr>
            </a:br>
            <a:r>
              <a:rPr lang="en-US" sz="2000" i="1">
                <a:solidFill>
                  <a:srgbClr val="FFC000"/>
                </a:solidFill>
                <a:latin typeface="Arial"/>
                <a:ea typeface="Arial"/>
                <a:cs typeface="Arial"/>
                <a:sym typeface="Arial"/>
              </a:rPr>
              <a:t>Roman family laws</a:t>
            </a:r>
            <a:endParaRPr/>
          </a:p>
          <a:p>
            <a:pPr marL="0" marR="0" lvl="0" indent="0" algn="ctr" rtl="0">
              <a:spcBef>
                <a:spcPts val="1400"/>
              </a:spcBef>
              <a:spcAft>
                <a:spcPts val="0"/>
              </a:spcAft>
              <a:buNone/>
            </a:pPr>
            <a:r>
              <a:rPr lang="en-US" sz="2800">
                <a:solidFill>
                  <a:srgbClr val="FFFF99"/>
                </a:solidFill>
                <a:latin typeface="Arial"/>
                <a:ea typeface="Arial"/>
                <a:cs typeface="Arial"/>
                <a:sym typeface="Arial"/>
              </a:rPr>
              <a:t>…to transfer authority to a new family</a:t>
            </a:r>
            <a:endParaRPr/>
          </a:p>
        </p:txBody>
      </p:sp>
      <p:sp>
        <p:nvSpPr>
          <p:cNvPr id="1305" name="Google Shape;1305;p182"/>
          <p:cNvSpPr txBox="1"/>
          <p:nvPr/>
        </p:nvSpPr>
        <p:spPr>
          <a:xfrm>
            <a:off x="294602" y="5436285"/>
            <a:ext cx="300653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3300"/>
                </a:solidFill>
                <a:latin typeface="Libre Franklin Medium"/>
                <a:ea typeface="Libre Franklin Medium"/>
                <a:cs typeface="Libre Franklin Medium"/>
                <a:sym typeface="Libre Franklin Medium"/>
              </a:rPr>
              <a:t>ADOPTION</a:t>
            </a:r>
            <a:endParaRPr/>
          </a:p>
        </p:txBody>
      </p:sp>
      <p:sp>
        <p:nvSpPr>
          <p:cNvPr id="1306" name="Google Shape;1306;p182"/>
          <p:cNvSpPr/>
          <p:nvPr/>
        </p:nvSpPr>
        <p:spPr>
          <a:xfrm rot="10800000">
            <a:off x="9062218" y="1307352"/>
            <a:ext cx="2801273" cy="4629005"/>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7" name="Google Shape;1307;p182"/>
          <p:cNvSpPr txBox="1"/>
          <p:nvPr/>
        </p:nvSpPr>
        <p:spPr>
          <a:xfrm>
            <a:off x="5168118" y="1344145"/>
            <a:ext cx="1876885" cy="46782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a:solidFill>
                <a:srgbClr val="FFFF00"/>
              </a:solidFill>
              <a:latin typeface="Arial"/>
              <a:ea typeface="Arial"/>
              <a:cs typeface="Arial"/>
              <a:sym typeface="Arial"/>
            </a:endParaRPr>
          </a:p>
          <a:p>
            <a:pPr marL="0" marR="0" lvl="0" indent="0" algn="ctr" rtl="0">
              <a:spcBef>
                <a:spcPts val="1200"/>
              </a:spcBef>
              <a:spcAft>
                <a:spcPts val="0"/>
              </a:spcAft>
              <a:buNone/>
            </a:pPr>
            <a:endParaRPr sz="2400">
              <a:solidFill>
                <a:srgbClr val="FFFF00"/>
              </a:solidFill>
              <a:latin typeface="Arial"/>
              <a:ea typeface="Arial"/>
              <a:cs typeface="Arial"/>
              <a:sym typeface="Arial"/>
            </a:endParaRPr>
          </a:p>
          <a:p>
            <a:pPr marL="0" marR="0" lvl="0" indent="0" algn="ctr" rtl="0">
              <a:spcBef>
                <a:spcPts val="1000"/>
              </a:spcBef>
              <a:spcAft>
                <a:spcPts val="0"/>
              </a:spcAft>
              <a:buNone/>
            </a:pPr>
            <a:r>
              <a:rPr lang="en-US" sz="2000" i="1">
                <a:solidFill>
                  <a:srgbClr val="FFC000"/>
                </a:solidFill>
                <a:latin typeface="Arial"/>
                <a:ea typeface="Arial"/>
                <a:cs typeface="Arial"/>
                <a:sym typeface="Arial"/>
              </a:rPr>
              <a:t>drawn from the </a:t>
            </a:r>
            <a:br>
              <a:rPr lang="en-US" sz="2000" i="1">
                <a:solidFill>
                  <a:srgbClr val="FFC000"/>
                </a:solidFill>
                <a:latin typeface="Arial"/>
                <a:ea typeface="Arial"/>
                <a:cs typeface="Arial"/>
                <a:sym typeface="Arial"/>
              </a:rPr>
            </a:br>
            <a:r>
              <a:rPr lang="en-US" sz="2000" i="1">
                <a:solidFill>
                  <a:srgbClr val="FFC000"/>
                </a:solidFill>
                <a:latin typeface="Arial"/>
                <a:ea typeface="Arial"/>
                <a:cs typeface="Arial"/>
                <a:sym typeface="Arial"/>
              </a:rPr>
              <a:t>Torah laws for buying back</a:t>
            </a:r>
            <a:endParaRPr/>
          </a:p>
          <a:p>
            <a:pPr marL="0" marR="0" lvl="0" indent="0" algn="ctr" rtl="0">
              <a:spcBef>
                <a:spcPts val="1400"/>
              </a:spcBef>
              <a:spcAft>
                <a:spcPts val="0"/>
              </a:spcAft>
              <a:buNone/>
            </a:pPr>
            <a:r>
              <a:rPr lang="en-US" sz="2800">
                <a:solidFill>
                  <a:srgbClr val="FFFF99"/>
                </a:solidFill>
                <a:latin typeface="Arial"/>
                <a:ea typeface="Arial"/>
                <a:cs typeface="Arial"/>
                <a:sym typeface="Arial"/>
              </a:rPr>
              <a:t>to effect a release or to buy back</a:t>
            </a:r>
            <a:endParaRPr/>
          </a:p>
          <a:p>
            <a:pPr marL="0" marR="0" lvl="0" indent="0" algn="ctr" rtl="0">
              <a:spcBef>
                <a:spcPts val="1400"/>
              </a:spcBef>
              <a:spcAft>
                <a:spcPts val="0"/>
              </a:spcAft>
              <a:buNone/>
            </a:pPr>
            <a:endParaRPr sz="2800">
              <a:solidFill>
                <a:srgbClr val="FFFF66"/>
              </a:solidFill>
              <a:latin typeface="Arial"/>
              <a:ea typeface="Arial"/>
              <a:cs typeface="Arial"/>
              <a:sym typeface="Arial"/>
            </a:endParaRPr>
          </a:p>
        </p:txBody>
      </p:sp>
      <p:sp>
        <p:nvSpPr>
          <p:cNvPr id="1308" name="Google Shape;1308;p182"/>
          <p:cNvSpPr txBox="1"/>
          <p:nvPr/>
        </p:nvSpPr>
        <p:spPr>
          <a:xfrm>
            <a:off x="9460462" y="1310755"/>
            <a:ext cx="1999286" cy="40318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a:solidFill>
                <a:srgbClr val="FFFF00"/>
              </a:solidFill>
              <a:latin typeface="Arial"/>
              <a:ea typeface="Arial"/>
              <a:cs typeface="Arial"/>
              <a:sym typeface="Arial"/>
            </a:endParaRPr>
          </a:p>
          <a:p>
            <a:pPr marL="0" marR="0" lvl="0" indent="0" algn="ctr" rtl="0">
              <a:spcBef>
                <a:spcPts val="1200"/>
              </a:spcBef>
              <a:spcAft>
                <a:spcPts val="0"/>
              </a:spcAft>
              <a:buNone/>
            </a:pPr>
            <a:endParaRPr sz="2400">
              <a:solidFill>
                <a:srgbClr val="FFFF00"/>
              </a:solidFill>
              <a:latin typeface="Arial"/>
              <a:ea typeface="Arial"/>
              <a:cs typeface="Arial"/>
              <a:sym typeface="Arial"/>
            </a:endParaRPr>
          </a:p>
          <a:p>
            <a:pPr marL="0" marR="0" lvl="0" indent="0" algn="ctr" rtl="0">
              <a:spcBef>
                <a:spcPts val="1000"/>
              </a:spcBef>
              <a:spcAft>
                <a:spcPts val="0"/>
              </a:spcAft>
              <a:buNone/>
            </a:pPr>
            <a:r>
              <a:rPr lang="en-US" sz="2000" i="1">
                <a:solidFill>
                  <a:srgbClr val="FFC000"/>
                </a:solidFill>
                <a:latin typeface="Arial"/>
                <a:ea typeface="Arial"/>
                <a:cs typeface="Arial"/>
                <a:sym typeface="Arial"/>
              </a:rPr>
              <a:t>drawn from the </a:t>
            </a:r>
            <a:br>
              <a:rPr lang="en-US" sz="2000" i="1">
                <a:solidFill>
                  <a:srgbClr val="FFC000"/>
                </a:solidFill>
                <a:latin typeface="Arial"/>
                <a:ea typeface="Arial"/>
                <a:cs typeface="Arial"/>
                <a:sym typeface="Arial"/>
              </a:rPr>
            </a:br>
            <a:r>
              <a:rPr lang="en-US" sz="2000" i="1">
                <a:solidFill>
                  <a:srgbClr val="FFC000"/>
                </a:solidFill>
                <a:latin typeface="Arial"/>
                <a:ea typeface="Arial"/>
                <a:cs typeface="Arial"/>
                <a:sym typeface="Arial"/>
              </a:rPr>
              <a:t>Torah laws for purification</a:t>
            </a:r>
            <a:endParaRPr/>
          </a:p>
          <a:p>
            <a:pPr marL="0" marR="0" lvl="0" indent="0" algn="ctr" rtl="0">
              <a:spcBef>
                <a:spcPts val="1400"/>
              </a:spcBef>
              <a:spcAft>
                <a:spcPts val="0"/>
              </a:spcAft>
              <a:buNone/>
            </a:pPr>
            <a:r>
              <a:rPr lang="en-US" sz="2800">
                <a:solidFill>
                  <a:srgbClr val="FFFF99"/>
                </a:solidFill>
                <a:latin typeface="Arial"/>
                <a:ea typeface="Arial"/>
                <a:cs typeface="Arial"/>
                <a:sym typeface="Arial"/>
              </a:rPr>
              <a:t>…to make clean, fit to approach God</a:t>
            </a:r>
            <a:endParaRPr sz="2800">
              <a:solidFill>
                <a:srgbClr val="FFFF66"/>
              </a:solidFill>
              <a:latin typeface="Arial"/>
              <a:ea typeface="Arial"/>
              <a:cs typeface="Arial"/>
              <a:sym typeface="Arial"/>
            </a:endParaRPr>
          </a:p>
        </p:txBody>
      </p:sp>
      <p:sp>
        <p:nvSpPr>
          <p:cNvPr id="1309" name="Google Shape;1309;p182"/>
          <p:cNvSpPr txBox="1"/>
          <p:nvPr/>
        </p:nvSpPr>
        <p:spPr>
          <a:xfrm>
            <a:off x="8971588" y="5465781"/>
            <a:ext cx="300653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3300"/>
                </a:solidFill>
                <a:latin typeface="Libre Franklin Medium"/>
                <a:ea typeface="Libre Franklin Medium"/>
                <a:cs typeface="Libre Franklin Medium"/>
                <a:sym typeface="Libre Franklin Medium"/>
              </a:rPr>
              <a:t>SANCTIFICATION</a:t>
            </a:r>
            <a:endParaRPr/>
          </a:p>
        </p:txBody>
      </p:sp>
      <p:sp>
        <p:nvSpPr>
          <p:cNvPr id="1310" name="Google Shape;1310;p182"/>
          <p:cNvSpPr txBox="1"/>
          <p:nvPr/>
        </p:nvSpPr>
        <p:spPr>
          <a:xfrm>
            <a:off x="465114" y="6029147"/>
            <a:ext cx="11398378" cy="527361"/>
          </a:xfrm>
          <a:prstGeom prst="rect">
            <a:avLst/>
          </a:prstGeom>
          <a:gradFill>
            <a:gsLst>
              <a:gs pos="0">
                <a:srgbClr val="311A22"/>
              </a:gs>
              <a:gs pos="50000">
                <a:srgbClr val="482632"/>
              </a:gs>
              <a:gs pos="100000">
                <a:srgbClr val="562F3D"/>
              </a:gs>
            </a:gsLst>
            <a:lin ang="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FF99"/>
                </a:solidFill>
                <a:latin typeface="Libre Franklin Medium"/>
                <a:ea typeface="Libre Franklin Medium"/>
                <a:cs typeface="Libre Franklin Medium"/>
                <a:sym typeface="Libre Franklin Medium"/>
              </a:rPr>
              <a:t>							</a:t>
            </a:r>
            <a:endParaRPr sz="2800">
              <a:solidFill>
                <a:srgbClr val="FFFF99"/>
              </a:solidFill>
              <a:latin typeface="Arial"/>
              <a:ea typeface="Arial"/>
              <a:cs typeface="Arial"/>
              <a:sym typeface="Arial"/>
            </a:endParaRPr>
          </a:p>
        </p:txBody>
      </p:sp>
      <p:sp>
        <p:nvSpPr>
          <p:cNvPr id="1311" name="Google Shape;1311;p182"/>
          <p:cNvSpPr txBox="1"/>
          <p:nvPr/>
        </p:nvSpPr>
        <p:spPr>
          <a:xfrm>
            <a:off x="465125" y="6031925"/>
            <a:ext cx="33609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3300"/>
                </a:solidFill>
                <a:latin typeface="Libre Franklin Medium"/>
                <a:ea typeface="Libre Franklin Medium"/>
                <a:cs typeface="Libre Franklin Medium"/>
                <a:sym typeface="Libre Franklin Medium"/>
              </a:rPr>
              <a:t>RECONCILIATION</a:t>
            </a:r>
            <a:endParaRPr/>
          </a:p>
        </p:txBody>
      </p:sp>
      <p:sp>
        <p:nvSpPr>
          <p:cNvPr id="1312" name="Google Shape;1312;p182"/>
          <p:cNvSpPr txBox="1"/>
          <p:nvPr/>
        </p:nvSpPr>
        <p:spPr>
          <a:xfrm>
            <a:off x="3615290" y="6029147"/>
            <a:ext cx="80801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FF99"/>
                </a:solidFill>
                <a:latin typeface="Arial"/>
                <a:ea typeface="Arial"/>
                <a:cs typeface="Arial"/>
                <a:sym typeface="Arial"/>
              </a:rPr>
              <a:t>…repairing the breach between humans and God</a:t>
            </a:r>
            <a:endParaRPr/>
          </a:p>
        </p:txBody>
      </p:sp>
      <p:sp>
        <p:nvSpPr>
          <p:cNvPr id="1313" name="Google Shape;1313;p182"/>
          <p:cNvSpPr txBox="1"/>
          <p:nvPr/>
        </p:nvSpPr>
        <p:spPr>
          <a:xfrm>
            <a:off x="6905424" y="1262200"/>
            <a:ext cx="28224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3300"/>
                </a:solidFill>
                <a:latin typeface="Libre Franklin Medium"/>
                <a:ea typeface="Libre Franklin Medium"/>
                <a:cs typeface="Libre Franklin Medium"/>
                <a:sym typeface="Libre Franklin Medium"/>
              </a:rPr>
              <a:t>SUBSTITUTION</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0"/>
                                        </p:tgtEl>
                                        <p:attrNameLst>
                                          <p:attrName>style.visibility</p:attrName>
                                        </p:attrNameLst>
                                      </p:cBhvr>
                                      <p:to>
                                        <p:strVal val="visible"/>
                                      </p:to>
                                    </p:set>
                                    <p:animEffect transition="in" filter="fade">
                                      <p:cBhvr>
                                        <p:cTn id="7" dur="500"/>
                                        <p:tgtEl>
                                          <p:spTgt spid="1310"/>
                                        </p:tgtEl>
                                      </p:cBhvr>
                                    </p:animEffect>
                                  </p:childTnLst>
                                </p:cTn>
                              </p:par>
                              <p:par>
                                <p:cTn id="8" presetID="10" presetClass="entr" presetSubtype="0" fill="hold" nodeType="withEffect">
                                  <p:stCondLst>
                                    <p:cond delay="0"/>
                                  </p:stCondLst>
                                  <p:childTnLst>
                                    <p:set>
                                      <p:cBhvr>
                                        <p:cTn id="9" dur="1" fill="hold">
                                          <p:stCondLst>
                                            <p:cond delay="0"/>
                                          </p:stCondLst>
                                        </p:cTn>
                                        <p:tgtEl>
                                          <p:spTgt spid="1311"/>
                                        </p:tgtEl>
                                        <p:attrNameLst>
                                          <p:attrName>style.visibility</p:attrName>
                                        </p:attrNameLst>
                                      </p:cBhvr>
                                      <p:to>
                                        <p:strVal val="visible"/>
                                      </p:to>
                                    </p:set>
                                    <p:animEffect transition="in" filter="fade">
                                      <p:cBhvr>
                                        <p:cTn id="10" dur="500"/>
                                        <p:tgtEl>
                                          <p:spTgt spid="1311"/>
                                        </p:tgtEl>
                                      </p:cBhvr>
                                    </p:animEffect>
                                  </p:childTnLst>
                                </p:cTn>
                              </p:par>
                              <p:par>
                                <p:cTn id="11" presetID="10" presetClass="entr" presetSubtype="0" fill="hold" nodeType="withEffect">
                                  <p:stCondLst>
                                    <p:cond delay="0"/>
                                  </p:stCondLst>
                                  <p:childTnLst>
                                    <p:set>
                                      <p:cBhvr>
                                        <p:cTn id="12" dur="1" fill="hold">
                                          <p:stCondLst>
                                            <p:cond delay="0"/>
                                          </p:stCondLst>
                                        </p:cTn>
                                        <p:tgtEl>
                                          <p:spTgt spid="1312"/>
                                        </p:tgtEl>
                                        <p:attrNameLst>
                                          <p:attrName>style.visibility</p:attrName>
                                        </p:attrNameLst>
                                      </p:cBhvr>
                                      <p:to>
                                        <p:strVal val="visible"/>
                                      </p:to>
                                    </p:set>
                                    <p:animEffect transition="in" filter="fade">
                                      <p:cBhvr>
                                        <p:cTn id="13" dur="500"/>
                                        <p:tgtEl>
                                          <p:spTgt spid="13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01"/>
                                        </p:tgtEl>
                                        <p:attrNameLst>
                                          <p:attrName>style.visibility</p:attrName>
                                        </p:attrNameLst>
                                      </p:cBhvr>
                                      <p:to>
                                        <p:strVal val="visible"/>
                                      </p:to>
                                    </p:set>
                                    <p:animEffect transition="in" filter="fade">
                                      <p:cBhvr>
                                        <p:cTn id="18" dur="500"/>
                                        <p:tgtEl>
                                          <p:spTgt spid="1301"/>
                                        </p:tgtEl>
                                      </p:cBhvr>
                                    </p:animEffect>
                                  </p:childTnLst>
                                </p:cTn>
                              </p:par>
                              <p:par>
                                <p:cTn id="19" presetID="10" presetClass="entr" presetSubtype="0" fill="hold" nodeType="withEffect">
                                  <p:stCondLst>
                                    <p:cond delay="0"/>
                                  </p:stCondLst>
                                  <p:childTnLst>
                                    <p:set>
                                      <p:cBhvr>
                                        <p:cTn id="20" dur="1" fill="hold">
                                          <p:stCondLst>
                                            <p:cond delay="0"/>
                                          </p:stCondLst>
                                        </p:cTn>
                                        <p:tgtEl>
                                          <p:spTgt spid="1305"/>
                                        </p:tgtEl>
                                        <p:attrNameLst>
                                          <p:attrName>style.visibility</p:attrName>
                                        </p:attrNameLst>
                                      </p:cBhvr>
                                      <p:to>
                                        <p:strVal val="visible"/>
                                      </p:to>
                                    </p:set>
                                    <p:animEffect transition="in" filter="fade">
                                      <p:cBhvr>
                                        <p:cTn id="21" dur="500"/>
                                        <p:tgtEl>
                                          <p:spTgt spid="1305"/>
                                        </p:tgtEl>
                                      </p:cBhvr>
                                    </p:animEffect>
                                  </p:childTnLst>
                                </p:cTn>
                              </p:par>
                              <p:par>
                                <p:cTn id="22" presetID="10" presetClass="entr" presetSubtype="0" fill="hold" nodeType="withEffect">
                                  <p:stCondLst>
                                    <p:cond delay="0"/>
                                  </p:stCondLst>
                                  <p:childTnLst>
                                    <p:set>
                                      <p:cBhvr>
                                        <p:cTn id="23" dur="1" fill="hold">
                                          <p:stCondLst>
                                            <p:cond delay="0"/>
                                          </p:stCondLst>
                                        </p:cTn>
                                        <p:tgtEl>
                                          <p:spTgt spid="1304"/>
                                        </p:tgtEl>
                                        <p:attrNameLst>
                                          <p:attrName>style.visibility</p:attrName>
                                        </p:attrNameLst>
                                      </p:cBhvr>
                                      <p:to>
                                        <p:strVal val="visible"/>
                                      </p:to>
                                    </p:set>
                                    <p:animEffect transition="in" filter="fade">
                                      <p:cBhvr>
                                        <p:cTn id="24" dur="500"/>
                                        <p:tgtEl>
                                          <p:spTgt spid="130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96"/>
                                        </p:tgtEl>
                                        <p:attrNameLst>
                                          <p:attrName>style.visibility</p:attrName>
                                        </p:attrNameLst>
                                      </p:cBhvr>
                                      <p:to>
                                        <p:strVal val="visible"/>
                                      </p:to>
                                    </p:set>
                                    <p:animEffect transition="in" filter="fade">
                                      <p:cBhvr>
                                        <p:cTn id="29" dur="500"/>
                                        <p:tgtEl>
                                          <p:spTgt spid="1296"/>
                                        </p:tgtEl>
                                      </p:cBhvr>
                                    </p:animEffect>
                                  </p:childTnLst>
                                </p:cTn>
                              </p:par>
                              <p:par>
                                <p:cTn id="30" presetID="10" presetClass="entr" presetSubtype="0" fill="hold" nodeType="withEffect">
                                  <p:stCondLst>
                                    <p:cond delay="0"/>
                                  </p:stCondLst>
                                  <p:childTnLst>
                                    <p:set>
                                      <p:cBhvr>
                                        <p:cTn id="31" dur="1" fill="hold">
                                          <p:stCondLst>
                                            <p:cond delay="0"/>
                                          </p:stCondLst>
                                        </p:cTn>
                                        <p:tgtEl>
                                          <p:spTgt spid="1303"/>
                                        </p:tgtEl>
                                        <p:attrNameLst>
                                          <p:attrName>style.visibility</p:attrName>
                                        </p:attrNameLst>
                                      </p:cBhvr>
                                      <p:to>
                                        <p:strVal val="visible"/>
                                      </p:to>
                                    </p:set>
                                    <p:animEffect transition="in" filter="fade">
                                      <p:cBhvr>
                                        <p:cTn id="32" dur="500"/>
                                        <p:tgtEl>
                                          <p:spTgt spid="1303"/>
                                        </p:tgtEl>
                                      </p:cBhvr>
                                    </p:animEffect>
                                  </p:childTnLst>
                                </p:cTn>
                              </p:par>
                              <p:par>
                                <p:cTn id="33" presetID="10" presetClass="entr" presetSubtype="0" fill="hold" nodeType="withEffect">
                                  <p:stCondLst>
                                    <p:cond delay="0"/>
                                  </p:stCondLst>
                                  <p:childTnLst>
                                    <p:set>
                                      <p:cBhvr>
                                        <p:cTn id="34" dur="1" fill="hold">
                                          <p:stCondLst>
                                            <p:cond delay="0"/>
                                          </p:stCondLst>
                                        </p:cTn>
                                        <p:tgtEl>
                                          <p:spTgt spid="1299"/>
                                        </p:tgtEl>
                                        <p:attrNameLst>
                                          <p:attrName>style.visibility</p:attrName>
                                        </p:attrNameLst>
                                      </p:cBhvr>
                                      <p:to>
                                        <p:strVal val="visible"/>
                                      </p:to>
                                    </p:set>
                                    <p:animEffect transition="in" filter="fade">
                                      <p:cBhvr>
                                        <p:cTn id="35" dur="500"/>
                                        <p:tgtEl>
                                          <p:spTgt spid="1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97"/>
                                        </p:tgtEl>
                                        <p:attrNameLst>
                                          <p:attrName>style.visibility</p:attrName>
                                        </p:attrNameLst>
                                      </p:cBhvr>
                                      <p:to>
                                        <p:strVal val="visible"/>
                                      </p:to>
                                    </p:set>
                                    <p:animEffect transition="in" filter="fade">
                                      <p:cBhvr>
                                        <p:cTn id="40" dur="500"/>
                                        <p:tgtEl>
                                          <p:spTgt spid="1297"/>
                                        </p:tgtEl>
                                      </p:cBhvr>
                                    </p:animEffect>
                                  </p:childTnLst>
                                </p:cTn>
                              </p:par>
                              <p:par>
                                <p:cTn id="41" presetID="10" presetClass="entr" presetSubtype="0" fill="hold" nodeType="withEffect">
                                  <p:stCondLst>
                                    <p:cond delay="0"/>
                                  </p:stCondLst>
                                  <p:childTnLst>
                                    <p:set>
                                      <p:cBhvr>
                                        <p:cTn id="42" dur="1" fill="hold">
                                          <p:stCondLst>
                                            <p:cond delay="0"/>
                                          </p:stCondLst>
                                        </p:cTn>
                                        <p:tgtEl>
                                          <p:spTgt spid="1307"/>
                                        </p:tgtEl>
                                        <p:attrNameLst>
                                          <p:attrName>style.visibility</p:attrName>
                                        </p:attrNameLst>
                                      </p:cBhvr>
                                      <p:to>
                                        <p:strVal val="visible"/>
                                      </p:to>
                                    </p:set>
                                    <p:animEffect transition="in" filter="fade">
                                      <p:cBhvr>
                                        <p:cTn id="43" dur="500"/>
                                        <p:tgtEl>
                                          <p:spTgt spid="1307"/>
                                        </p:tgtEl>
                                      </p:cBhvr>
                                    </p:animEffect>
                                  </p:childTnLst>
                                </p:cTn>
                              </p:par>
                              <p:par>
                                <p:cTn id="44" presetID="10" presetClass="entr" presetSubtype="0" fill="hold" nodeType="withEffect">
                                  <p:stCondLst>
                                    <p:cond delay="0"/>
                                  </p:stCondLst>
                                  <p:childTnLst>
                                    <p:set>
                                      <p:cBhvr>
                                        <p:cTn id="45" dur="1" fill="hold">
                                          <p:stCondLst>
                                            <p:cond delay="0"/>
                                          </p:stCondLst>
                                        </p:cTn>
                                        <p:tgtEl>
                                          <p:spTgt spid="1302"/>
                                        </p:tgtEl>
                                        <p:attrNameLst>
                                          <p:attrName>style.visibility</p:attrName>
                                        </p:attrNameLst>
                                      </p:cBhvr>
                                      <p:to>
                                        <p:strVal val="visible"/>
                                      </p:to>
                                    </p:set>
                                    <p:animEffect transition="in" filter="fade">
                                      <p:cBhvr>
                                        <p:cTn id="46" dur="500"/>
                                        <p:tgtEl>
                                          <p:spTgt spid="130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98"/>
                                        </p:tgtEl>
                                        <p:attrNameLst>
                                          <p:attrName>style.visibility</p:attrName>
                                        </p:attrNameLst>
                                      </p:cBhvr>
                                      <p:to>
                                        <p:strVal val="visible"/>
                                      </p:to>
                                    </p:set>
                                    <p:animEffect transition="in" filter="fade">
                                      <p:cBhvr>
                                        <p:cTn id="51" dur="500"/>
                                        <p:tgtEl>
                                          <p:spTgt spid="1298"/>
                                        </p:tgtEl>
                                      </p:cBhvr>
                                    </p:animEffect>
                                  </p:childTnLst>
                                </p:cTn>
                              </p:par>
                              <p:par>
                                <p:cTn id="52" presetID="10" presetClass="entr" presetSubtype="0" fill="hold" nodeType="withEffect">
                                  <p:stCondLst>
                                    <p:cond delay="0"/>
                                  </p:stCondLst>
                                  <p:childTnLst>
                                    <p:set>
                                      <p:cBhvr>
                                        <p:cTn id="53" dur="1" fill="hold">
                                          <p:stCondLst>
                                            <p:cond delay="0"/>
                                          </p:stCondLst>
                                        </p:cTn>
                                        <p:tgtEl>
                                          <p:spTgt spid="1313"/>
                                        </p:tgtEl>
                                        <p:attrNameLst>
                                          <p:attrName>style.visibility</p:attrName>
                                        </p:attrNameLst>
                                      </p:cBhvr>
                                      <p:to>
                                        <p:strVal val="visible"/>
                                      </p:to>
                                    </p:set>
                                    <p:animEffect transition="in" filter="fade">
                                      <p:cBhvr>
                                        <p:cTn id="54" dur="500"/>
                                        <p:tgtEl>
                                          <p:spTgt spid="1313"/>
                                        </p:tgtEl>
                                      </p:cBhvr>
                                    </p:animEffect>
                                  </p:childTnLst>
                                </p:cTn>
                              </p:par>
                              <p:par>
                                <p:cTn id="55" presetID="10" presetClass="entr" presetSubtype="0" fill="hold" nodeType="withEffect">
                                  <p:stCondLst>
                                    <p:cond delay="0"/>
                                  </p:stCondLst>
                                  <p:childTnLst>
                                    <p:set>
                                      <p:cBhvr>
                                        <p:cTn id="56" dur="1" fill="hold">
                                          <p:stCondLst>
                                            <p:cond delay="0"/>
                                          </p:stCondLst>
                                        </p:cTn>
                                        <p:tgtEl>
                                          <p:spTgt spid="1300"/>
                                        </p:tgtEl>
                                        <p:attrNameLst>
                                          <p:attrName>style.visibility</p:attrName>
                                        </p:attrNameLst>
                                      </p:cBhvr>
                                      <p:to>
                                        <p:strVal val="visible"/>
                                      </p:to>
                                    </p:set>
                                    <p:animEffect transition="in" filter="fade">
                                      <p:cBhvr>
                                        <p:cTn id="57" dur="500"/>
                                        <p:tgtEl>
                                          <p:spTgt spid="130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06"/>
                                        </p:tgtEl>
                                        <p:attrNameLst>
                                          <p:attrName>style.visibility</p:attrName>
                                        </p:attrNameLst>
                                      </p:cBhvr>
                                      <p:to>
                                        <p:strVal val="visible"/>
                                      </p:to>
                                    </p:set>
                                    <p:animEffect transition="in" filter="fade">
                                      <p:cBhvr>
                                        <p:cTn id="62" dur="500"/>
                                        <p:tgtEl>
                                          <p:spTgt spid="1306"/>
                                        </p:tgtEl>
                                      </p:cBhvr>
                                    </p:animEffect>
                                  </p:childTnLst>
                                </p:cTn>
                              </p:par>
                              <p:par>
                                <p:cTn id="63" presetID="10" presetClass="entr" presetSubtype="0" fill="hold" nodeType="withEffect">
                                  <p:stCondLst>
                                    <p:cond delay="0"/>
                                  </p:stCondLst>
                                  <p:childTnLst>
                                    <p:set>
                                      <p:cBhvr>
                                        <p:cTn id="64" dur="1" fill="hold">
                                          <p:stCondLst>
                                            <p:cond delay="0"/>
                                          </p:stCondLst>
                                        </p:cTn>
                                        <p:tgtEl>
                                          <p:spTgt spid="1308"/>
                                        </p:tgtEl>
                                        <p:attrNameLst>
                                          <p:attrName>style.visibility</p:attrName>
                                        </p:attrNameLst>
                                      </p:cBhvr>
                                      <p:to>
                                        <p:strVal val="visible"/>
                                      </p:to>
                                    </p:set>
                                    <p:animEffect transition="in" filter="fade">
                                      <p:cBhvr>
                                        <p:cTn id="65" dur="500"/>
                                        <p:tgtEl>
                                          <p:spTgt spid="1308"/>
                                        </p:tgtEl>
                                      </p:cBhvr>
                                    </p:animEffect>
                                  </p:childTnLst>
                                </p:cTn>
                              </p:par>
                              <p:par>
                                <p:cTn id="66" presetID="10" presetClass="entr" presetSubtype="0" fill="hold" nodeType="withEffect">
                                  <p:stCondLst>
                                    <p:cond delay="0"/>
                                  </p:stCondLst>
                                  <p:childTnLst>
                                    <p:set>
                                      <p:cBhvr>
                                        <p:cTn id="67" dur="1" fill="hold">
                                          <p:stCondLst>
                                            <p:cond delay="0"/>
                                          </p:stCondLst>
                                        </p:cTn>
                                        <p:tgtEl>
                                          <p:spTgt spid="1309"/>
                                        </p:tgtEl>
                                        <p:attrNameLst>
                                          <p:attrName>style.visibility</p:attrName>
                                        </p:attrNameLst>
                                      </p:cBhvr>
                                      <p:to>
                                        <p:strVal val="visible"/>
                                      </p:to>
                                    </p:set>
                                    <p:animEffect transition="in" filter="fade">
                                      <p:cBhvr>
                                        <p:cTn id="68" dur="500"/>
                                        <p:tgtEl>
                                          <p:spTgt spid="1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1317"/>
        <p:cNvGrpSpPr/>
        <p:nvPr/>
      </p:nvGrpSpPr>
      <p:grpSpPr>
        <a:xfrm>
          <a:off x="0" y="0"/>
          <a:ext cx="0" cy="0"/>
          <a:chOff x="0" y="0"/>
          <a:chExt cx="0" cy="0"/>
        </a:xfrm>
      </p:grpSpPr>
      <p:sp>
        <p:nvSpPr>
          <p:cNvPr id="1318" name="Google Shape;1318;p183"/>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1319" name="Google Shape;1319;p183"/>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Everyone agrees that Paul is a major force for shaping Christianity. A few have argued that he distorted the simple message of Jesus. How would you respond to such an idea?</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How does Paul take concepts from the ancient faith of Israel and bring them to bear upon the message of Christ?</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19">
                                            <p:txEl>
                                              <p:pRg st="0" end="0"/>
                                            </p:txEl>
                                          </p:spTgt>
                                        </p:tgtEl>
                                        <p:attrNameLst>
                                          <p:attrName>style.visibility</p:attrName>
                                        </p:attrNameLst>
                                      </p:cBhvr>
                                      <p:to>
                                        <p:strVal val="visible"/>
                                      </p:to>
                                    </p:set>
                                    <p:anim calcmode="lin" valueType="num">
                                      <p:cBhvr additive="base">
                                        <p:cTn id="7" dur="500"/>
                                        <p:tgtEl>
                                          <p:spTgt spid="131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1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19">
                                            <p:txEl>
                                              <p:pRg st="1" end="1"/>
                                            </p:txEl>
                                          </p:spTgt>
                                        </p:tgtEl>
                                        <p:attrNameLst>
                                          <p:attrName>style.visibility</p:attrName>
                                        </p:attrNameLst>
                                      </p:cBhvr>
                                      <p:to>
                                        <p:strVal val="visible"/>
                                      </p:to>
                                    </p:set>
                                    <p:anim calcmode="lin" valueType="num">
                                      <p:cBhvr additive="base">
                                        <p:cTn id="11" dur="500"/>
                                        <p:tgtEl>
                                          <p:spTgt spid="131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1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19">
                                            <p:txEl>
                                              <p:pRg st="2" end="2"/>
                                            </p:txEl>
                                          </p:spTgt>
                                        </p:tgtEl>
                                        <p:attrNameLst>
                                          <p:attrName>style.visibility</p:attrName>
                                        </p:attrNameLst>
                                      </p:cBhvr>
                                      <p:to>
                                        <p:strVal val="visible"/>
                                      </p:to>
                                    </p:set>
                                    <p:anim calcmode="lin" valueType="num">
                                      <p:cBhvr additive="base">
                                        <p:cTn id="15" dur="500"/>
                                        <p:tgtEl>
                                          <p:spTgt spid="131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19">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323"/>
        <p:cNvGrpSpPr/>
        <p:nvPr/>
      </p:nvGrpSpPr>
      <p:grpSpPr>
        <a:xfrm>
          <a:off x="0" y="0"/>
          <a:ext cx="0" cy="0"/>
          <a:chOff x="0" y="0"/>
          <a:chExt cx="0" cy="0"/>
        </a:xfrm>
      </p:grpSpPr>
      <p:sp>
        <p:nvSpPr>
          <p:cNvPr id="1324" name="Google Shape;1324;p184"/>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4800"/>
              <a:buFont typeface="Century Schoolbook"/>
              <a:buNone/>
            </a:pPr>
            <a:r>
              <a:rPr lang="en-US" sz="4800" b="1">
                <a:solidFill>
                  <a:srgbClr val="FFC000"/>
                </a:solidFill>
              </a:rPr>
              <a:t>Fundamental Structures</a:t>
            </a:r>
            <a:endParaRPr sz="4800" b="1">
              <a:solidFill>
                <a:srgbClr val="FFC000"/>
              </a:solidFill>
            </a:endParaRPr>
          </a:p>
          <a:p>
            <a:pPr marL="0" lvl="0" indent="0" algn="r" rtl="0">
              <a:spcBef>
                <a:spcPts val="0"/>
              </a:spcBef>
              <a:spcAft>
                <a:spcPts val="0"/>
              </a:spcAft>
              <a:buClr>
                <a:srgbClr val="FFC000"/>
              </a:buClr>
              <a:buSzPts val="4800"/>
              <a:buFont typeface="Century Schoolbook"/>
              <a:buNone/>
            </a:pPr>
            <a:r>
              <a:rPr lang="en-US" sz="4800" b="1">
                <a:solidFill>
                  <a:srgbClr val="FFC000"/>
                </a:solidFill>
              </a:rPr>
              <a:t>기본 구조</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Tree>
  </p:cSld>
  <p:clrMapOvr>
    <a:masterClrMapping/>
  </p:clrMapOvr>
  <p:transition>
    <p:split orient="vert"/>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185"/>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Worldview</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세계관</a:t>
            </a:r>
            <a:endParaRPr b="1">
              <a:solidFill>
                <a:srgbClr val="FFC000"/>
              </a:solidFill>
            </a:endParaRPr>
          </a:p>
        </p:txBody>
      </p:sp>
      <p:sp>
        <p:nvSpPr>
          <p:cNvPr id="1330" name="Google Shape;1330;p185"/>
          <p:cNvSpPr txBox="1">
            <a:spLocks noGrp="1"/>
          </p:cNvSpPr>
          <p:nvPr>
            <p:ph type="body" idx="1"/>
          </p:nvPr>
        </p:nvSpPr>
        <p:spPr>
          <a:xfrm>
            <a:off x="5181599" y="569065"/>
            <a:ext cx="6366387" cy="6097205"/>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Paul’s view of the world was essentially the Jewish view of the world based on the Hebrew Scriptures.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Though he was at home in the Greco-Roman world, he was not a Platonist, like his Jewish contemporary Philo.</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Neither did he derive his cosmology from the Hellenistic mystery religions.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As a Pharisee (cf. Ac. 23:6; 26:5), he embraced aspects of theology not shared unilaterally by all schools of Jewish thought, such as the existence of angels and the resurrection of the dead, (Ac. 23:6).</a:t>
            </a:r>
            <a:endParaRPr/>
          </a:p>
        </p:txBody>
      </p:sp>
      <p:sp>
        <p:nvSpPr>
          <p:cNvPr id="1331" name="Google Shape;1331;p185"/>
          <p:cNvSpPr txBox="1">
            <a:spLocks noGrp="1"/>
          </p:cNvSpPr>
          <p:nvPr>
            <p:ph type="sldNum" idx="12"/>
          </p:nvPr>
        </p:nvSpPr>
        <p:spPr>
          <a:xfrm>
            <a:off x="11707586" y="5512170"/>
            <a:ext cx="484413"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30">
                                            <p:txEl>
                                              <p:pRg st="0" end="0"/>
                                            </p:txEl>
                                          </p:spTgt>
                                        </p:tgtEl>
                                        <p:attrNameLst>
                                          <p:attrName>style.visibility</p:attrName>
                                        </p:attrNameLst>
                                      </p:cBhvr>
                                      <p:to>
                                        <p:strVal val="visible"/>
                                      </p:to>
                                    </p:set>
                                    <p:anim calcmode="lin" valueType="num">
                                      <p:cBhvr additive="base">
                                        <p:cTn id="7" dur="500"/>
                                        <p:tgtEl>
                                          <p:spTgt spid="133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3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30">
                                            <p:txEl>
                                              <p:pRg st="1" end="1"/>
                                            </p:txEl>
                                          </p:spTgt>
                                        </p:tgtEl>
                                        <p:attrNameLst>
                                          <p:attrName>style.visibility</p:attrName>
                                        </p:attrNameLst>
                                      </p:cBhvr>
                                      <p:to>
                                        <p:strVal val="visible"/>
                                      </p:to>
                                    </p:set>
                                    <p:anim calcmode="lin" valueType="num">
                                      <p:cBhvr additive="base">
                                        <p:cTn id="11" dur="500"/>
                                        <p:tgtEl>
                                          <p:spTgt spid="133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3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30">
                                            <p:txEl>
                                              <p:pRg st="2" end="2"/>
                                            </p:txEl>
                                          </p:spTgt>
                                        </p:tgtEl>
                                        <p:attrNameLst>
                                          <p:attrName>style.visibility</p:attrName>
                                        </p:attrNameLst>
                                      </p:cBhvr>
                                      <p:to>
                                        <p:strVal val="visible"/>
                                      </p:to>
                                    </p:set>
                                    <p:anim calcmode="lin" valueType="num">
                                      <p:cBhvr additive="base">
                                        <p:cTn id="15" dur="500"/>
                                        <p:tgtEl>
                                          <p:spTgt spid="133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3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30">
                                            <p:txEl>
                                              <p:pRg st="3" end="3"/>
                                            </p:txEl>
                                          </p:spTgt>
                                        </p:tgtEl>
                                        <p:attrNameLst>
                                          <p:attrName>style.visibility</p:attrName>
                                        </p:attrNameLst>
                                      </p:cBhvr>
                                      <p:to>
                                        <p:strVal val="visible"/>
                                      </p:to>
                                    </p:set>
                                    <p:anim calcmode="lin" valueType="num">
                                      <p:cBhvr additive="base">
                                        <p:cTn id="19" dur="500"/>
                                        <p:tgtEl>
                                          <p:spTgt spid="133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330">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186"/>
          <p:cNvSpPr txBox="1">
            <a:spLocks noGrp="1"/>
          </p:cNvSpPr>
          <p:nvPr>
            <p:ph type="title"/>
          </p:nvPr>
        </p:nvSpPr>
        <p:spPr>
          <a:xfrm>
            <a:off x="0" y="559675"/>
            <a:ext cx="4890600" cy="49524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Anthropology</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인류학</a:t>
            </a:r>
            <a:endParaRPr b="1">
              <a:solidFill>
                <a:srgbClr val="FFC000"/>
              </a:solidFill>
            </a:endParaRPr>
          </a:p>
        </p:txBody>
      </p:sp>
      <p:sp>
        <p:nvSpPr>
          <p:cNvPr id="1337" name="Google Shape;1337;p186"/>
          <p:cNvSpPr txBox="1">
            <a:spLocks noGrp="1"/>
          </p:cNvSpPr>
          <p:nvPr>
            <p:ph type="body" idx="1"/>
          </p:nvPr>
        </p:nvSpPr>
        <p:spPr>
          <a:xfrm>
            <a:off x="5043949" y="559679"/>
            <a:ext cx="6754762" cy="629832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Anthropology in the Greco-Roman world was characterized by a dualism of spirit (good) and matter (evil).</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however, takes his anthropology from the Hebrew Scriptures, even though he uses some of the same terms as would be found in Greek metaphysics (e.g., “soul”, “body”, etc.).</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Theologians have wrestled with Paul’s anthropology, and usually their conclusions fall into one of three models:</a:t>
            </a:r>
            <a:endParaRPr sz="1800" i="1">
              <a:solidFill>
                <a:schemeClr val="dk1"/>
              </a:solidFill>
            </a:endParaRPr>
          </a:p>
          <a:p>
            <a:pPr marL="0" lvl="0" indent="0" algn="l" rtl="0">
              <a:lnSpc>
                <a:spcPct val="112000"/>
              </a:lnSpc>
              <a:spcBef>
                <a:spcPts val="900"/>
              </a:spcBef>
              <a:spcAft>
                <a:spcPts val="0"/>
              </a:spcAft>
              <a:buClr>
                <a:schemeClr val="dk1"/>
              </a:buClr>
              <a:buSzPts val="2000"/>
              <a:buNone/>
            </a:pPr>
            <a:r>
              <a:rPr lang="en-US" i="1">
                <a:solidFill>
                  <a:schemeClr val="dk1"/>
                </a:solidFill>
              </a:rPr>
              <a:t>	</a:t>
            </a:r>
            <a:r>
              <a:rPr lang="en-US" b="1">
                <a:solidFill>
                  <a:srgbClr val="FF0000"/>
                </a:solidFill>
              </a:rPr>
              <a:t>TRICHOTOMY</a:t>
            </a:r>
            <a:r>
              <a:rPr lang="en-US" b="1">
                <a:solidFill>
                  <a:schemeClr val="dk1"/>
                </a:solidFill>
              </a:rPr>
              <a:t> (body, soul and spirit, cf. 1 Th. 5:23)</a:t>
            </a:r>
            <a:endParaRPr/>
          </a:p>
          <a:p>
            <a:pPr marL="0" lvl="0" indent="0" algn="l" rtl="0">
              <a:lnSpc>
                <a:spcPct val="112000"/>
              </a:lnSpc>
              <a:spcBef>
                <a:spcPts val="900"/>
              </a:spcBef>
              <a:spcAft>
                <a:spcPts val="0"/>
              </a:spcAft>
              <a:buClr>
                <a:schemeClr val="dk1"/>
              </a:buClr>
              <a:buSzPts val="2000"/>
              <a:buNone/>
            </a:pPr>
            <a:r>
              <a:rPr lang="en-US" b="1" i="1">
                <a:solidFill>
                  <a:schemeClr val="dk1"/>
                </a:solidFill>
              </a:rPr>
              <a:t>	</a:t>
            </a:r>
            <a:r>
              <a:rPr lang="en-US" b="1">
                <a:solidFill>
                  <a:srgbClr val="FF0000"/>
                </a:solidFill>
              </a:rPr>
              <a:t>DICHOTOMY</a:t>
            </a:r>
            <a:r>
              <a:rPr lang="en-US" b="1">
                <a:solidFill>
                  <a:schemeClr val="dk1"/>
                </a:solidFill>
              </a:rPr>
              <a:t> (body and soul, cf. Ro. 8:10; 1 Co. 5:5)</a:t>
            </a:r>
            <a:endParaRPr/>
          </a:p>
          <a:p>
            <a:pPr marL="0" lvl="0" indent="0" algn="l" rtl="0">
              <a:lnSpc>
                <a:spcPct val="112000"/>
              </a:lnSpc>
              <a:spcBef>
                <a:spcPts val="900"/>
              </a:spcBef>
              <a:spcAft>
                <a:spcPts val="0"/>
              </a:spcAft>
              <a:buClr>
                <a:schemeClr val="dk1"/>
              </a:buClr>
              <a:buSzPts val="2000"/>
              <a:buNone/>
            </a:pPr>
            <a:r>
              <a:rPr lang="en-US" b="1" i="1">
                <a:solidFill>
                  <a:schemeClr val="dk1"/>
                </a:solidFill>
              </a:rPr>
              <a:t>	</a:t>
            </a:r>
            <a:r>
              <a:rPr lang="en-US" b="1">
                <a:solidFill>
                  <a:srgbClr val="FF0000"/>
                </a:solidFill>
              </a:rPr>
              <a:t>UNITY</a:t>
            </a:r>
            <a:r>
              <a:rPr lang="en-US" b="1">
                <a:solidFill>
                  <a:schemeClr val="dk1"/>
                </a:solidFill>
              </a:rPr>
              <a:t> (heart, mind, body, flesh, spirit, bowels</a:t>
            </a:r>
            <a:endParaRPr/>
          </a:p>
          <a:p>
            <a:pPr marL="0" lvl="0" indent="0" algn="l" rtl="0">
              <a:lnSpc>
                <a:spcPct val="112000"/>
              </a:lnSpc>
              <a:spcBef>
                <a:spcPts val="900"/>
              </a:spcBef>
              <a:spcAft>
                <a:spcPts val="0"/>
              </a:spcAft>
              <a:buClr>
                <a:schemeClr val="dk1"/>
              </a:buClr>
              <a:buSzPts val="2000"/>
              <a:buNone/>
            </a:pPr>
            <a:r>
              <a:rPr lang="en-US" b="1">
                <a:solidFill>
                  <a:schemeClr val="dk1"/>
                </a:solidFill>
              </a:rPr>
              <a:t>	and soul, each a synecdoche for the whole)</a:t>
            </a:r>
            <a:endParaRPr i="1">
              <a:solidFill>
                <a:schemeClr val="dk1"/>
              </a:solidFill>
            </a:endParaRPr>
          </a:p>
        </p:txBody>
      </p:sp>
      <p:sp>
        <p:nvSpPr>
          <p:cNvPr id="1338" name="Google Shape;1338;p186"/>
          <p:cNvSpPr txBox="1">
            <a:spLocks noGrp="1"/>
          </p:cNvSpPr>
          <p:nvPr>
            <p:ph type="sldNum" idx="12"/>
          </p:nvPr>
        </p:nvSpPr>
        <p:spPr>
          <a:xfrm>
            <a:off x="11680723" y="5512170"/>
            <a:ext cx="511276"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37">
                                            <p:txEl>
                                              <p:pRg st="0" end="0"/>
                                            </p:txEl>
                                          </p:spTgt>
                                        </p:tgtEl>
                                        <p:attrNameLst>
                                          <p:attrName>style.visibility</p:attrName>
                                        </p:attrNameLst>
                                      </p:cBhvr>
                                      <p:to>
                                        <p:strVal val="visible"/>
                                      </p:to>
                                    </p:set>
                                    <p:anim calcmode="lin" valueType="num">
                                      <p:cBhvr additive="base">
                                        <p:cTn id="7" dur="500"/>
                                        <p:tgtEl>
                                          <p:spTgt spid="133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3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37">
                                            <p:txEl>
                                              <p:pRg st="1" end="1"/>
                                            </p:txEl>
                                          </p:spTgt>
                                        </p:tgtEl>
                                        <p:attrNameLst>
                                          <p:attrName>style.visibility</p:attrName>
                                        </p:attrNameLst>
                                      </p:cBhvr>
                                      <p:to>
                                        <p:strVal val="visible"/>
                                      </p:to>
                                    </p:set>
                                    <p:anim calcmode="lin" valueType="num">
                                      <p:cBhvr additive="base">
                                        <p:cTn id="11" dur="500"/>
                                        <p:tgtEl>
                                          <p:spTgt spid="133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3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37">
                                            <p:txEl>
                                              <p:pRg st="2" end="2"/>
                                            </p:txEl>
                                          </p:spTgt>
                                        </p:tgtEl>
                                        <p:attrNameLst>
                                          <p:attrName>style.visibility</p:attrName>
                                        </p:attrNameLst>
                                      </p:cBhvr>
                                      <p:to>
                                        <p:strVal val="visible"/>
                                      </p:to>
                                    </p:set>
                                    <p:anim calcmode="lin" valueType="num">
                                      <p:cBhvr additive="base">
                                        <p:cTn id="15" dur="500"/>
                                        <p:tgtEl>
                                          <p:spTgt spid="133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3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37">
                                            <p:txEl>
                                              <p:pRg st="3" end="3"/>
                                            </p:txEl>
                                          </p:spTgt>
                                        </p:tgtEl>
                                        <p:attrNameLst>
                                          <p:attrName>style.visibility</p:attrName>
                                        </p:attrNameLst>
                                      </p:cBhvr>
                                      <p:to>
                                        <p:strVal val="visible"/>
                                      </p:to>
                                    </p:set>
                                    <p:anim calcmode="lin" valueType="num">
                                      <p:cBhvr additive="base">
                                        <p:cTn id="19" dur="500"/>
                                        <p:tgtEl>
                                          <p:spTgt spid="133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33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337">
                                            <p:txEl>
                                              <p:pRg st="4" end="4"/>
                                            </p:txEl>
                                          </p:spTgt>
                                        </p:tgtEl>
                                        <p:attrNameLst>
                                          <p:attrName>style.visibility</p:attrName>
                                        </p:attrNameLst>
                                      </p:cBhvr>
                                      <p:to>
                                        <p:strVal val="visible"/>
                                      </p:to>
                                    </p:set>
                                    <p:anim calcmode="lin" valueType="num">
                                      <p:cBhvr additive="base">
                                        <p:cTn id="23" dur="500"/>
                                        <p:tgtEl>
                                          <p:spTgt spid="133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337">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337">
                                            <p:txEl>
                                              <p:pRg st="5" end="5"/>
                                            </p:txEl>
                                          </p:spTgt>
                                        </p:tgtEl>
                                        <p:attrNameLst>
                                          <p:attrName>style.visibility</p:attrName>
                                        </p:attrNameLst>
                                      </p:cBhvr>
                                      <p:to>
                                        <p:strVal val="visible"/>
                                      </p:to>
                                    </p:set>
                                    <p:anim calcmode="lin" valueType="num">
                                      <p:cBhvr additive="base">
                                        <p:cTn id="27" dur="500"/>
                                        <p:tgtEl>
                                          <p:spTgt spid="1337">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337">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337">
                                            <p:txEl>
                                              <p:pRg st="6" end="6"/>
                                            </p:txEl>
                                          </p:spTgt>
                                        </p:tgtEl>
                                        <p:attrNameLst>
                                          <p:attrName>style.visibility</p:attrName>
                                        </p:attrNameLst>
                                      </p:cBhvr>
                                      <p:to>
                                        <p:strVal val="visible"/>
                                      </p:to>
                                    </p:set>
                                    <p:anim calcmode="lin" valueType="num">
                                      <p:cBhvr additive="base">
                                        <p:cTn id="31" dur="500"/>
                                        <p:tgtEl>
                                          <p:spTgt spid="1337">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1337">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187"/>
          <p:cNvSpPr txBox="1">
            <a:spLocks noGrp="1"/>
          </p:cNvSpPr>
          <p:nvPr>
            <p:ph type="title"/>
          </p:nvPr>
        </p:nvSpPr>
        <p:spPr>
          <a:xfrm>
            <a:off x="143435" y="573740"/>
            <a:ext cx="4452471" cy="49384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Creation &amp; Re-creation</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창조와 재창조</a:t>
            </a:r>
            <a:endParaRPr b="1">
              <a:solidFill>
                <a:srgbClr val="FFC000"/>
              </a:solidFill>
            </a:endParaRPr>
          </a:p>
        </p:txBody>
      </p:sp>
      <p:sp>
        <p:nvSpPr>
          <p:cNvPr id="1344" name="Google Shape;1344;p187"/>
          <p:cNvSpPr txBox="1">
            <a:spLocks noGrp="1"/>
          </p:cNvSpPr>
          <p:nvPr>
            <p:ph type="body" idx="1"/>
          </p:nvPr>
        </p:nvSpPr>
        <p:spPr>
          <a:xfrm>
            <a:off x="5132439" y="265471"/>
            <a:ext cx="6577779" cy="634180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describes the event of salvation as involving two creations, the old &amp; the new, the old Adam &amp; the second Adam and the present age &amp; the coming age.</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original creation was good (1 Ti. 4:4), but it was marred, and the process of decay and death began (Ro. 8:20). A new creation has begun in Christ (2 Co. 5:17; Ga. 6:15).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Adam, as the head of the old creation, brought universal death into the human race (Ro. 5:12, 14). What Paul calls “the old man” stands in solidarity with the ancient Adam (Ro. 6:6; Ep. 4:22; Col. 3:9). However, death has been abolished in Christ (1 Co. 15:22; Ro. 5:18), and a “new man” has been created (Ep. 4:22-24; Col. 3:10; Ga. 2:20).</a:t>
            </a:r>
            <a:endParaRPr/>
          </a:p>
        </p:txBody>
      </p:sp>
      <p:sp>
        <p:nvSpPr>
          <p:cNvPr id="1345" name="Google Shape;1345;p187"/>
          <p:cNvSpPr txBox="1">
            <a:spLocks noGrp="1"/>
          </p:cNvSpPr>
          <p:nvPr>
            <p:ph type="sldNum" idx="12"/>
          </p:nvPr>
        </p:nvSpPr>
        <p:spPr>
          <a:xfrm>
            <a:off x="11710219" y="5512170"/>
            <a:ext cx="481780"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44">
                                            <p:txEl>
                                              <p:pRg st="0" end="0"/>
                                            </p:txEl>
                                          </p:spTgt>
                                        </p:tgtEl>
                                        <p:attrNameLst>
                                          <p:attrName>style.visibility</p:attrName>
                                        </p:attrNameLst>
                                      </p:cBhvr>
                                      <p:to>
                                        <p:strVal val="visible"/>
                                      </p:to>
                                    </p:set>
                                    <p:anim calcmode="lin" valueType="num">
                                      <p:cBhvr additive="base">
                                        <p:cTn id="7" dur="500"/>
                                        <p:tgtEl>
                                          <p:spTgt spid="134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4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44">
                                            <p:txEl>
                                              <p:pRg st="1" end="1"/>
                                            </p:txEl>
                                          </p:spTgt>
                                        </p:tgtEl>
                                        <p:attrNameLst>
                                          <p:attrName>style.visibility</p:attrName>
                                        </p:attrNameLst>
                                      </p:cBhvr>
                                      <p:to>
                                        <p:strVal val="visible"/>
                                      </p:to>
                                    </p:set>
                                    <p:anim calcmode="lin" valueType="num">
                                      <p:cBhvr additive="base">
                                        <p:cTn id="11" dur="500"/>
                                        <p:tgtEl>
                                          <p:spTgt spid="134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4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44">
                                            <p:txEl>
                                              <p:pRg st="2" end="2"/>
                                            </p:txEl>
                                          </p:spTgt>
                                        </p:tgtEl>
                                        <p:attrNameLst>
                                          <p:attrName>style.visibility</p:attrName>
                                        </p:attrNameLst>
                                      </p:cBhvr>
                                      <p:to>
                                        <p:strVal val="visible"/>
                                      </p:to>
                                    </p:set>
                                    <p:anim calcmode="lin" valueType="num">
                                      <p:cBhvr additive="base">
                                        <p:cTn id="15" dur="500"/>
                                        <p:tgtEl>
                                          <p:spTgt spid="134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44">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50" name="Google Shape;1350;p188"/>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262626"/>
              </a:buClr>
              <a:buSzPts val="2400"/>
              <a:buChar char="•"/>
            </a:pPr>
            <a:r>
              <a:rPr lang="en-US" sz="2400" i="1"/>
              <a:t>The original creation and original Adam belong to the present age, an age whose values are in opposition to God’s will (1 Co. 2:6, 8; 3:18; 2 Co. 4:4;; Ep. 2:1-2). However, there is both a present age and an age to come (Ep. 1:21). Christ has delivered us from the present age (Ga. 1:4), while the old age is “passing away” (1 Co 7:31).</a:t>
            </a:r>
            <a:endParaRPr/>
          </a:p>
        </p:txBody>
      </p:sp>
      <p:sp>
        <p:nvSpPr>
          <p:cNvPr id="1351" name="Google Shape;1351;p188"/>
          <p:cNvSpPr txBox="1">
            <a:spLocks noGrp="1"/>
          </p:cNvSpPr>
          <p:nvPr>
            <p:ph type="sldNum" idx="12"/>
          </p:nvPr>
        </p:nvSpPr>
        <p:spPr>
          <a:xfrm>
            <a:off x="11710219" y="5604388"/>
            <a:ext cx="481780" cy="36833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188</a:t>
            </a:fld>
            <a:endParaRPr/>
          </a:p>
        </p:txBody>
      </p:sp>
    </p:spTree>
  </p:cSld>
  <p:clrMapOvr>
    <a:masterClrMapping/>
  </p:clrMapOvr>
  <p:transition>
    <p:split orient="vert"/>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189"/>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The People of God</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하나님의 사람들</a:t>
            </a:r>
            <a:endParaRPr b="1">
              <a:solidFill>
                <a:srgbClr val="FFC000"/>
              </a:solidFill>
            </a:endParaRPr>
          </a:p>
        </p:txBody>
      </p:sp>
      <p:sp>
        <p:nvSpPr>
          <p:cNvPr id="1357" name="Google Shape;1357;p189"/>
          <p:cNvSpPr txBox="1">
            <a:spLocks noGrp="1"/>
          </p:cNvSpPr>
          <p:nvPr>
            <p:ph type="body" idx="1"/>
          </p:nvPr>
        </p:nvSpPr>
        <p:spPr>
          <a:xfrm>
            <a:off x="5206181" y="309717"/>
            <a:ext cx="6489289" cy="644504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asserts that the true “Israel”, the people of God, cannot be defined by ethnic pedigree.</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never denies that ancient Israel was chosen by God as the recipients of adoption, glory, covenant, law, priesthood, promises and the lineage of the Messiah (Ro. 3:1-2; 9:4-5).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However, he goes on to assert that the true “Israel” must be defined by faith (Ro. 2:28-29; 9:6-9; 10:8-13; 11:26; Ga. 3:6-9, 14, 26-29; 6:16).</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corporate imagery he uses of the church—the body of Christ, the temple of God, the bride of Christ, the city community and the household community—are metaphors describing the whole people of faith, including both Jew and Gentile.</a:t>
            </a:r>
            <a:endParaRPr/>
          </a:p>
        </p:txBody>
      </p:sp>
      <p:sp>
        <p:nvSpPr>
          <p:cNvPr id="1358" name="Google Shape;1358;p189"/>
          <p:cNvSpPr txBox="1">
            <a:spLocks noGrp="1"/>
          </p:cNvSpPr>
          <p:nvPr>
            <p:ph type="sldNum" idx="12"/>
          </p:nvPr>
        </p:nvSpPr>
        <p:spPr>
          <a:xfrm>
            <a:off x="11695471" y="5512170"/>
            <a:ext cx="496528"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57">
                                            <p:txEl>
                                              <p:pRg st="0" end="0"/>
                                            </p:txEl>
                                          </p:spTgt>
                                        </p:tgtEl>
                                        <p:attrNameLst>
                                          <p:attrName>style.visibility</p:attrName>
                                        </p:attrNameLst>
                                      </p:cBhvr>
                                      <p:to>
                                        <p:strVal val="visible"/>
                                      </p:to>
                                    </p:set>
                                    <p:anim calcmode="lin" valueType="num">
                                      <p:cBhvr additive="base">
                                        <p:cTn id="7" dur="500"/>
                                        <p:tgtEl>
                                          <p:spTgt spid="135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5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57">
                                            <p:txEl>
                                              <p:pRg st="1" end="1"/>
                                            </p:txEl>
                                          </p:spTgt>
                                        </p:tgtEl>
                                        <p:attrNameLst>
                                          <p:attrName>style.visibility</p:attrName>
                                        </p:attrNameLst>
                                      </p:cBhvr>
                                      <p:to>
                                        <p:strVal val="visible"/>
                                      </p:to>
                                    </p:set>
                                    <p:anim calcmode="lin" valueType="num">
                                      <p:cBhvr additive="base">
                                        <p:cTn id="11" dur="500"/>
                                        <p:tgtEl>
                                          <p:spTgt spid="135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5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57">
                                            <p:txEl>
                                              <p:pRg st="2" end="2"/>
                                            </p:txEl>
                                          </p:spTgt>
                                        </p:tgtEl>
                                        <p:attrNameLst>
                                          <p:attrName>style.visibility</p:attrName>
                                        </p:attrNameLst>
                                      </p:cBhvr>
                                      <p:to>
                                        <p:strVal val="visible"/>
                                      </p:to>
                                    </p:set>
                                    <p:anim calcmode="lin" valueType="num">
                                      <p:cBhvr additive="base">
                                        <p:cTn id="15" dur="500"/>
                                        <p:tgtEl>
                                          <p:spTgt spid="135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5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57">
                                            <p:txEl>
                                              <p:pRg st="3" end="3"/>
                                            </p:txEl>
                                          </p:spTgt>
                                        </p:tgtEl>
                                        <p:attrNameLst>
                                          <p:attrName>style.visibility</p:attrName>
                                        </p:attrNameLst>
                                      </p:cBhvr>
                                      <p:to>
                                        <p:strVal val="visible"/>
                                      </p:to>
                                    </p:set>
                                    <p:anim calcmode="lin" valueType="num">
                                      <p:cBhvr additive="base">
                                        <p:cTn id="19" dur="500"/>
                                        <p:tgtEl>
                                          <p:spTgt spid="135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357">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246"/>
        <p:cNvGrpSpPr/>
        <p:nvPr/>
      </p:nvGrpSpPr>
      <p:grpSpPr>
        <a:xfrm>
          <a:off x="0" y="0"/>
          <a:ext cx="0" cy="0"/>
          <a:chOff x="0" y="0"/>
          <a:chExt cx="0" cy="0"/>
        </a:xfrm>
      </p:grpSpPr>
      <p:sp>
        <p:nvSpPr>
          <p:cNvPr id="247" name="Google Shape;247;p19"/>
          <p:cNvSpPr txBox="1">
            <a:spLocks noGrp="1"/>
          </p:cNvSpPr>
          <p:nvPr>
            <p:ph type="title"/>
          </p:nvPr>
        </p:nvSpPr>
        <p:spPr>
          <a:xfrm>
            <a:off x="477980" y="436417"/>
            <a:ext cx="4221833" cy="495106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The Jerusalem Council</a:t>
            </a:r>
            <a:br>
              <a:rPr lang="en-US" b="1">
                <a:solidFill>
                  <a:srgbClr val="FFC000"/>
                </a:solidFill>
              </a:rPr>
            </a:br>
            <a:r>
              <a:rPr lang="en-US" b="1">
                <a:solidFill>
                  <a:srgbClr val="FFC000"/>
                </a:solidFill>
              </a:rPr>
              <a:t>예루살렘 총회</a:t>
            </a:r>
            <a:endParaRPr b="1">
              <a:solidFill>
                <a:srgbClr val="FFC000"/>
              </a:solidFill>
            </a:endParaRPr>
          </a:p>
        </p:txBody>
      </p:sp>
    </p:spTree>
  </p:cSld>
  <p:clrMapOvr>
    <a:masterClrMapping/>
  </p:clrMapOvr>
  <p:transition>
    <p:split orient="vert"/>
  </p:transition>
</p:sld>
</file>

<file path=ppt/slides/slide190.xml><?xml version="1.0" encoding="utf-8"?>
<p:sld xmlns:a="http://schemas.openxmlformats.org/drawingml/2006/main" xmlns:r="http://schemas.openxmlformats.org/officeDocument/2006/relationships" xmlns:p="http://schemas.openxmlformats.org/presentationml/2006/main" showMasterSp="0">
  <p:cSld>
    <p:bg>
      <p:bgPr>
        <a:solidFill>
          <a:srgbClr val="D8B9B7"/>
        </a:solidFill>
        <a:effectLst/>
      </p:bgPr>
    </p:bg>
    <p:spTree>
      <p:nvGrpSpPr>
        <p:cNvPr id="1" name="Shape 1362"/>
        <p:cNvGrpSpPr/>
        <p:nvPr/>
      </p:nvGrpSpPr>
      <p:grpSpPr>
        <a:xfrm>
          <a:off x="0" y="0"/>
          <a:ext cx="0" cy="0"/>
          <a:chOff x="0" y="0"/>
          <a:chExt cx="0" cy="0"/>
        </a:xfrm>
      </p:grpSpPr>
      <p:grpSp>
        <p:nvGrpSpPr>
          <p:cNvPr id="1363" name="Google Shape;1363;p190"/>
          <p:cNvGrpSpPr/>
          <p:nvPr/>
        </p:nvGrpSpPr>
        <p:grpSpPr>
          <a:xfrm>
            <a:off x="6118041" y="548142"/>
            <a:ext cx="6971093" cy="5510993"/>
            <a:chOff x="0" y="1108580"/>
            <a:chExt cx="6971093" cy="5510993"/>
          </a:xfrm>
        </p:grpSpPr>
        <p:sp>
          <p:nvSpPr>
            <p:cNvPr id="1364" name="Google Shape;1364;p190"/>
            <p:cNvSpPr/>
            <p:nvPr/>
          </p:nvSpPr>
          <p:spPr>
            <a:xfrm rot="5400000">
              <a:off x="3110556" y="1241370"/>
              <a:ext cx="2042924" cy="1777344"/>
            </a:xfrm>
            <a:prstGeom prst="hexagon">
              <a:avLst>
                <a:gd name="adj" fmla="val 25000"/>
                <a:gd name="vf" fmla="val 115470"/>
              </a:avLst>
            </a:prstGeom>
            <a:solidFill>
              <a:schemeClr val="accent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90"/>
            <p:cNvSpPr txBox="1"/>
            <p:nvPr/>
          </p:nvSpPr>
          <p:spPr>
            <a:xfrm>
              <a:off x="3243334" y="1426938"/>
              <a:ext cx="1777200" cy="14061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TEMPLE</a:t>
              </a:r>
              <a:endParaRPr sz="2300">
                <a:solidFill>
                  <a:schemeClr val="lt1"/>
                </a:solidFill>
                <a:latin typeface="Corbel"/>
                <a:ea typeface="Corbel"/>
                <a:cs typeface="Corbel"/>
                <a:sym typeface="Corbel"/>
              </a:endParaRPr>
            </a:p>
            <a:p>
              <a:pPr marL="0" marR="0" lvl="0" indent="0" algn="ctr"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성전</a:t>
              </a:r>
              <a:endParaRPr sz="2300">
                <a:solidFill>
                  <a:schemeClr val="lt1"/>
                </a:solidFill>
                <a:latin typeface="Corbel"/>
                <a:ea typeface="Corbel"/>
                <a:cs typeface="Corbel"/>
                <a:sym typeface="Corbel"/>
              </a:endParaRPr>
            </a:p>
          </p:txBody>
        </p:sp>
        <p:sp>
          <p:nvSpPr>
            <p:cNvPr id="1366" name="Google Shape;1366;p190"/>
            <p:cNvSpPr/>
            <p:nvPr/>
          </p:nvSpPr>
          <p:spPr>
            <a:xfrm>
              <a:off x="0" y="1580389"/>
              <a:ext cx="2279903" cy="12257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90"/>
            <p:cNvSpPr/>
            <p:nvPr/>
          </p:nvSpPr>
          <p:spPr>
            <a:xfrm rot="5400000">
              <a:off x="1205759" y="1256120"/>
              <a:ext cx="2042924" cy="1777344"/>
            </a:xfrm>
            <a:prstGeom prst="hexagon">
              <a:avLst>
                <a:gd name="adj" fmla="val 25000"/>
                <a:gd name="vf" fmla="val 115470"/>
              </a:avLst>
            </a:prstGeom>
            <a:solidFill>
              <a:srgbClr val="497369"/>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90"/>
            <p:cNvSpPr txBox="1"/>
            <p:nvPr/>
          </p:nvSpPr>
          <p:spPr>
            <a:xfrm>
              <a:off x="1615518" y="1441686"/>
              <a:ext cx="1223406" cy="1406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orbel"/>
                <a:buNone/>
              </a:pPr>
              <a:endParaRPr sz="3600">
                <a:solidFill>
                  <a:schemeClr val="lt1"/>
                </a:solidFill>
                <a:latin typeface="Corbel"/>
                <a:ea typeface="Corbel"/>
                <a:cs typeface="Corbel"/>
                <a:sym typeface="Corbel"/>
              </a:endParaRPr>
            </a:p>
          </p:txBody>
        </p:sp>
        <p:sp>
          <p:nvSpPr>
            <p:cNvPr id="1369" name="Google Shape;1369;p190"/>
            <p:cNvSpPr/>
            <p:nvPr/>
          </p:nvSpPr>
          <p:spPr>
            <a:xfrm rot="5400000">
              <a:off x="2147113" y="2975404"/>
              <a:ext cx="2042924" cy="1777344"/>
            </a:xfrm>
            <a:prstGeom prst="hexagon">
              <a:avLst>
                <a:gd name="adj" fmla="val 25000"/>
                <a:gd name="vf" fmla="val 115470"/>
              </a:avLst>
            </a:prstGeom>
            <a:solidFill>
              <a:srgbClr val="4B7C5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90"/>
            <p:cNvSpPr txBox="1"/>
            <p:nvPr/>
          </p:nvSpPr>
          <p:spPr>
            <a:xfrm>
              <a:off x="2556872" y="3160970"/>
              <a:ext cx="1223406" cy="140621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BRIDE</a:t>
              </a:r>
              <a:endParaRPr sz="2300">
                <a:solidFill>
                  <a:schemeClr val="lt1"/>
                </a:solidFill>
                <a:latin typeface="Corbel"/>
                <a:ea typeface="Corbel"/>
                <a:cs typeface="Corbel"/>
                <a:sym typeface="Corbel"/>
              </a:endParaRPr>
            </a:p>
            <a:p>
              <a:pPr marL="0" marR="0" lvl="0" indent="0" algn="ctr"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신부</a:t>
              </a:r>
              <a:endParaRPr sz="2300">
                <a:solidFill>
                  <a:schemeClr val="lt1"/>
                </a:solidFill>
                <a:latin typeface="Corbel"/>
                <a:ea typeface="Corbel"/>
                <a:cs typeface="Corbel"/>
                <a:sym typeface="Corbel"/>
              </a:endParaRPr>
            </a:p>
          </p:txBody>
        </p:sp>
        <p:sp>
          <p:nvSpPr>
            <p:cNvPr id="1371" name="Google Shape;1371;p190"/>
            <p:cNvSpPr/>
            <p:nvPr/>
          </p:nvSpPr>
          <p:spPr>
            <a:xfrm>
              <a:off x="560415" y="1540401"/>
              <a:ext cx="2206358" cy="12257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90"/>
            <p:cNvSpPr txBox="1"/>
            <p:nvPr/>
          </p:nvSpPr>
          <p:spPr>
            <a:xfrm>
              <a:off x="560415" y="1540401"/>
              <a:ext cx="2206358" cy="1225754"/>
            </a:xfrm>
            <a:prstGeom prst="rect">
              <a:avLst/>
            </a:prstGeom>
            <a:noFill/>
            <a:ln>
              <a:noFill/>
            </a:ln>
          </p:spPr>
          <p:txBody>
            <a:bodyPr spcFirstLastPara="1" wrap="square" lIns="87625" tIns="87625" rIns="87625" bIns="87625" anchor="ctr" anchorCtr="0">
              <a:noAutofit/>
            </a:bodyPr>
            <a:lstStyle/>
            <a:p>
              <a:pPr marL="0" marR="0" lvl="0" indent="0" algn="r"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BODY</a:t>
              </a:r>
              <a:endParaRPr sz="2300">
                <a:solidFill>
                  <a:schemeClr val="lt1"/>
                </a:solidFill>
                <a:latin typeface="Corbel"/>
                <a:ea typeface="Corbel"/>
                <a:cs typeface="Corbel"/>
                <a:sym typeface="Corbel"/>
              </a:endParaRPr>
            </a:p>
            <a:p>
              <a:pPr marL="0" marR="0" lvl="0" indent="0" algn="r"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몸</a:t>
              </a:r>
              <a:endParaRPr sz="2300">
                <a:solidFill>
                  <a:schemeClr val="lt1"/>
                </a:solidFill>
                <a:latin typeface="Corbel"/>
                <a:ea typeface="Corbel"/>
                <a:cs typeface="Corbel"/>
                <a:sym typeface="Corbel"/>
              </a:endParaRPr>
            </a:p>
          </p:txBody>
        </p:sp>
        <p:sp>
          <p:nvSpPr>
            <p:cNvPr id="1373" name="Google Shape;1373;p190"/>
            <p:cNvSpPr/>
            <p:nvPr/>
          </p:nvSpPr>
          <p:spPr>
            <a:xfrm rot="5400000">
              <a:off x="4066645" y="2975404"/>
              <a:ext cx="2042924" cy="1777344"/>
            </a:xfrm>
            <a:prstGeom prst="hexagon">
              <a:avLst>
                <a:gd name="adj" fmla="val 25000"/>
                <a:gd name="vf" fmla="val 115470"/>
              </a:avLst>
            </a:prstGeom>
            <a:solidFill>
              <a:srgbClr val="6D864D"/>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90"/>
            <p:cNvSpPr txBox="1"/>
            <p:nvPr/>
          </p:nvSpPr>
          <p:spPr>
            <a:xfrm>
              <a:off x="4476404" y="3160970"/>
              <a:ext cx="1223406" cy="1406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orbel"/>
                <a:buNone/>
              </a:pPr>
              <a:endParaRPr sz="3600">
                <a:solidFill>
                  <a:schemeClr val="lt1"/>
                </a:solidFill>
                <a:latin typeface="Corbel"/>
                <a:ea typeface="Corbel"/>
                <a:cs typeface="Corbel"/>
                <a:sym typeface="Corbel"/>
              </a:endParaRPr>
            </a:p>
          </p:txBody>
        </p:sp>
        <p:sp>
          <p:nvSpPr>
            <p:cNvPr id="1375" name="Google Shape;1375;p190"/>
            <p:cNvSpPr/>
            <p:nvPr/>
          </p:nvSpPr>
          <p:spPr>
            <a:xfrm rot="5400000">
              <a:off x="3110556" y="4709439"/>
              <a:ext cx="2042924" cy="1777344"/>
            </a:xfrm>
            <a:prstGeom prst="hexagon">
              <a:avLst>
                <a:gd name="adj" fmla="val 25000"/>
                <a:gd name="vf" fmla="val 115470"/>
              </a:avLst>
            </a:prstGeom>
            <a:solidFill>
              <a:srgbClr val="8F7F51"/>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90"/>
            <p:cNvSpPr txBox="1"/>
            <p:nvPr/>
          </p:nvSpPr>
          <p:spPr>
            <a:xfrm>
              <a:off x="3520315" y="4895005"/>
              <a:ext cx="1223406" cy="140621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Corbel"/>
                <a:buNone/>
              </a:pPr>
              <a:endParaRPr sz="2300">
                <a:solidFill>
                  <a:schemeClr val="lt1"/>
                </a:solidFill>
                <a:latin typeface="Corbel"/>
                <a:ea typeface="Corbel"/>
                <a:cs typeface="Corbel"/>
                <a:sym typeface="Corbel"/>
              </a:endParaRPr>
            </a:p>
          </p:txBody>
        </p:sp>
        <p:sp>
          <p:nvSpPr>
            <p:cNvPr id="1377" name="Google Shape;1377;p190"/>
            <p:cNvSpPr/>
            <p:nvPr/>
          </p:nvSpPr>
          <p:spPr>
            <a:xfrm>
              <a:off x="4691190" y="3274411"/>
              <a:ext cx="2279903" cy="12257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90"/>
            <p:cNvSpPr txBox="1"/>
            <p:nvPr/>
          </p:nvSpPr>
          <p:spPr>
            <a:xfrm>
              <a:off x="4691190" y="3274411"/>
              <a:ext cx="2279903" cy="1225754"/>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CITY</a:t>
              </a:r>
              <a:endParaRPr sz="2300">
                <a:solidFill>
                  <a:schemeClr val="lt1"/>
                </a:solidFill>
                <a:latin typeface="Corbel"/>
                <a:ea typeface="Corbel"/>
                <a:cs typeface="Corbel"/>
                <a:sym typeface="Corbel"/>
              </a:endParaRPr>
            </a:p>
            <a:p>
              <a:pPr marL="0" marR="0" lvl="0" indent="0" algn="l" rtl="0">
                <a:lnSpc>
                  <a:spcPct val="90000"/>
                </a:lnSpc>
                <a:spcBef>
                  <a:spcPts val="0"/>
                </a:spcBef>
                <a:spcAft>
                  <a:spcPts val="0"/>
                </a:spcAft>
                <a:buClr>
                  <a:schemeClr val="lt1"/>
                </a:buClr>
                <a:buSzPts val="2300"/>
                <a:buFont typeface="Corbel"/>
                <a:buNone/>
              </a:pPr>
              <a:r>
                <a:rPr lang="en-US" sz="2300">
                  <a:solidFill>
                    <a:schemeClr val="lt1"/>
                  </a:solidFill>
                  <a:latin typeface="Corbel"/>
                  <a:ea typeface="Corbel"/>
                  <a:cs typeface="Corbel"/>
                  <a:sym typeface="Corbel"/>
                </a:rPr>
                <a:t>도시</a:t>
              </a:r>
              <a:endParaRPr sz="2300">
                <a:solidFill>
                  <a:schemeClr val="lt1"/>
                </a:solidFill>
                <a:latin typeface="Corbel"/>
                <a:ea typeface="Corbel"/>
                <a:cs typeface="Corbel"/>
                <a:sym typeface="Corbel"/>
              </a:endParaRPr>
            </a:p>
          </p:txBody>
        </p:sp>
        <p:sp>
          <p:nvSpPr>
            <p:cNvPr id="1379" name="Google Shape;1379;p190"/>
            <p:cNvSpPr/>
            <p:nvPr/>
          </p:nvSpPr>
          <p:spPr>
            <a:xfrm rot="5400000">
              <a:off x="3097102" y="4696384"/>
              <a:ext cx="2042924" cy="1777344"/>
            </a:xfrm>
            <a:prstGeom prst="hexagon">
              <a:avLst>
                <a:gd name="adj" fmla="val 25000"/>
                <a:gd name="vf" fmla="val 115470"/>
              </a:avLst>
            </a:prstGeom>
            <a:solidFill>
              <a:srgbClr val="99565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90"/>
            <p:cNvSpPr txBox="1"/>
            <p:nvPr/>
          </p:nvSpPr>
          <p:spPr>
            <a:xfrm>
              <a:off x="3506861" y="4881950"/>
              <a:ext cx="1223406" cy="1406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orbel"/>
                <a:buNone/>
              </a:pPr>
              <a:endParaRPr sz="3600">
                <a:solidFill>
                  <a:schemeClr val="lt1"/>
                </a:solidFill>
                <a:latin typeface="Corbel"/>
                <a:ea typeface="Corbel"/>
                <a:cs typeface="Corbel"/>
                <a:sym typeface="Corbel"/>
              </a:endParaRPr>
            </a:p>
          </p:txBody>
        </p:sp>
      </p:grpSp>
      <p:sp>
        <p:nvSpPr>
          <p:cNvPr id="1381" name="Google Shape;1381;p190"/>
          <p:cNvSpPr txBox="1"/>
          <p:nvPr/>
        </p:nvSpPr>
        <p:spPr>
          <a:xfrm>
            <a:off x="9274196" y="4852219"/>
            <a:ext cx="22566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orbel"/>
                <a:ea typeface="Corbel"/>
                <a:cs typeface="Corbel"/>
                <a:sym typeface="Corbel"/>
              </a:rPr>
              <a:t>HOUSEHOLD</a:t>
            </a:r>
            <a:endParaRPr sz="2400">
              <a:solidFill>
                <a:schemeClr val="lt1"/>
              </a:solidFill>
              <a:latin typeface="Corbel"/>
              <a:ea typeface="Corbel"/>
              <a:cs typeface="Corbel"/>
              <a:sym typeface="Corbel"/>
            </a:endParaRPr>
          </a:p>
          <a:p>
            <a:pPr marL="0" marR="0" lvl="0" indent="0" algn="l" rtl="0">
              <a:spcBef>
                <a:spcPts val="0"/>
              </a:spcBef>
              <a:spcAft>
                <a:spcPts val="0"/>
              </a:spcAft>
              <a:buNone/>
            </a:pPr>
            <a:r>
              <a:rPr lang="en-US" sz="2400">
                <a:solidFill>
                  <a:schemeClr val="lt1"/>
                </a:solidFill>
                <a:latin typeface="Corbel"/>
                <a:ea typeface="Corbel"/>
                <a:cs typeface="Corbel"/>
                <a:sym typeface="Corbel"/>
              </a:rPr>
              <a:t>          가정</a:t>
            </a:r>
            <a:endParaRPr sz="2400">
              <a:solidFill>
                <a:schemeClr val="lt1"/>
              </a:solidFill>
              <a:latin typeface="Corbel"/>
              <a:ea typeface="Corbel"/>
              <a:cs typeface="Corbel"/>
              <a:sym typeface="Corbel"/>
            </a:endParaRPr>
          </a:p>
        </p:txBody>
      </p:sp>
      <p:sp>
        <p:nvSpPr>
          <p:cNvPr id="1382" name="Google Shape;1382;p190"/>
          <p:cNvSpPr txBox="1"/>
          <p:nvPr/>
        </p:nvSpPr>
        <p:spPr>
          <a:xfrm>
            <a:off x="0" y="254688"/>
            <a:ext cx="7106400" cy="66033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dk1"/>
              </a:buClr>
              <a:buSzPts val="3200"/>
              <a:buFont typeface="Arial"/>
              <a:buNone/>
            </a:pPr>
            <a:r>
              <a:rPr lang="en-US" sz="3200" b="1">
                <a:solidFill>
                  <a:srgbClr val="FFC000"/>
                </a:solidFill>
                <a:latin typeface="Arial Black"/>
                <a:ea typeface="Arial Black"/>
                <a:cs typeface="Arial Black"/>
                <a:sym typeface="Arial Black"/>
              </a:rPr>
              <a:t>CORPORATE METAPHORS FOR THE CHURCH</a:t>
            </a:r>
            <a:br>
              <a:rPr lang="en-US" sz="3200" b="1">
                <a:solidFill>
                  <a:srgbClr val="FFC000"/>
                </a:solidFill>
                <a:latin typeface="Arial Black"/>
                <a:ea typeface="Arial Black"/>
                <a:cs typeface="Arial Black"/>
                <a:sym typeface="Arial Black"/>
              </a:rPr>
            </a:br>
            <a:r>
              <a:rPr lang="en-US" sz="3500" b="1">
                <a:solidFill>
                  <a:srgbClr val="FFC000"/>
                </a:solidFill>
                <a:latin typeface="Arial Black"/>
                <a:ea typeface="Arial Black"/>
                <a:cs typeface="Arial Black"/>
                <a:sym typeface="Arial Black"/>
              </a:rPr>
              <a:t>교회를 위한 단체비유</a:t>
            </a:r>
            <a:endParaRPr sz="3500">
              <a:solidFill>
                <a:schemeClr val="dk1"/>
              </a:solidFill>
            </a:endParaRPr>
          </a:p>
          <a:p>
            <a:pPr marL="0" lvl="0" indent="0" algn="r" rtl="0">
              <a:spcBef>
                <a:spcPts val="0"/>
              </a:spcBef>
              <a:spcAft>
                <a:spcPts val="0"/>
              </a:spcAft>
              <a:buClr>
                <a:schemeClr val="dk1"/>
              </a:buClr>
              <a:buSzPts val="800"/>
              <a:buFont typeface="Arial"/>
              <a:buNone/>
            </a:pPr>
            <a:endParaRPr sz="800" b="1">
              <a:solidFill>
                <a:schemeClr val="dk1"/>
              </a:solidFill>
              <a:latin typeface="Arial Black"/>
              <a:ea typeface="Arial Black"/>
              <a:cs typeface="Arial Black"/>
              <a:sym typeface="Arial Black"/>
            </a:endParaRPr>
          </a:p>
          <a:p>
            <a:pPr marL="0" lvl="0" indent="0" algn="r" rtl="0">
              <a:spcBef>
                <a:spcPts val="0"/>
              </a:spcBef>
              <a:spcAft>
                <a:spcPts val="0"/>
              </a:spcAft>
              <a:buClr>
                <a:schemeClr val="dk1"/>
              </a:buClr>
              <a:buSzPts val="2800"/>
              <a:buFont typeface="Arial"/>
              <a:buNone/>
            </a:pPr>
            <a:r>
              <a:rPr lang="en-US" sz="2800" b="1">
                <a:solidFill>
                  <a:srgbClr val="2F3C47"/>
                </a:solidFill>
                <a:latin typeface="Corbel"/>
                <a:ea typeface="Corbel"/>
                <a:cs typeface="Corbel"/>
                <a:sym typeface="Corbel"/>
              </a:rPr>
              <a:t>THE BODY OF CHRIST 그리스도의 몸</a:t>
            </a:r>
            <a:endParaRPr>
              <a:solidFill>
                <a:schemeClr val="dk1"/>
              </a:solidFill>
            </a:endParaRPr>
          </a:p>
          <a:p>
            <a:pPr marL="0" lvl="0" indent="0" algn="r" rtl="0">
              <a:spcBef>
                <a:spcPts val="0"/>
              </a:spcBef>
              <a:spcAft>
                <a:spcPts val="0"/>
              </a:spcAft>
              <a:buClr>
                <a:schemeClr val="dk1"/>
              </a:buClr>
              <a:buSzPts val="2400"/>
              <a:buFont typeface="Arial"/>
              <a:buNone/>
            </a:pPr>
            <a:r>
              <a:rPr lang="en-US" sz="2400" i="1">
                <a:solidFill>
                  <a:schemeClr val="dk1"/>
                </a:solidFill>
                <a:latin typeface="Corbel"/>
                <a:ea typeface="Corbel"/>
                <a:cs typeface="Corbel"/>
                <a:sym typeface="Corbel"/>
              </a:rPr>
              <a:t>(Ro.롬 12:4-5; 1 Co 고전. 12:12-27; </a:t>
            </a:r>
            <a:br>
              <a:rPr lang="en-US" sz="2400" i="1">
                <a:solidFill>
                  <a:schemeClr val="dk1"/>
                </a:solidFill>
                <a:latin typeface="Corbel"/>
                <a:ea typeface="Corbel"/>
                <a:cs typeface="Corbel"/>
                <a:sym typeface="Corbel"/>
              </a:rPr>
            </a:br>
            <a:r>
              <a:rPr lang="en-US" sz="2400" i="1">
                <a:solidFill>
                  <a:schemeClr val="dk1"/>
                </a:solidFill>
                <a:latin typeface="Corbel"/>
                <a:ea typeface="Corbel"/>
                <a:cs typeface="Corbel"/>
                <a:sym typeface="Corbel"/>
              </a:rPr>
              <a:t>Ep.엡 2:14-16, 5:29-30; Col.골  1:24, 2:19</a:t>
            </a:r>
            <a:endParaRPr>
              <a:solidFill>
                <a:schemeClr val="dk1"/>
              </a:solidFill>
            </a:endParaRPr>
          </a:p>
          <a:p>
            <a:pPr marL="0" lvl="0" indent="0" algn="r" rtl="0">
              <a:spcBef>
                <a:spcPts val="0"/>
              </a:spcBef>
              <a:spcAft>
                <a:spcPts val="0"/>
              </a:spcAft>
              <a:buClr>
                <a:schemeClr val="dk1"/>
              </a:buClr>
              <a:buSzPts val="2800"/>
              <a:buFont typeface="Arial"/>
              <a:buNone/>
            </a:pPr>
            <a:r>
              <a:rPr lang="en-US" sz="2800" b="1">
                <a:solidFill>
                  <a:srgbClr val="4E4E76"/>
                </a:solidFill>
                <a:latin typeface="Corbel"/>
                <a:ea typeface="Corbel"/>
                <a:cs typeface="Corbel"/>
                <a:sym typeface="Corbel"/>
              </a:rPr>
              <a:t>THE TEMPLE OF GOD 하나님의 성전</a:t>
            </a:r>
            <a:endParaRPr>
              <a:solidFill>
                <a:schemeClr val="dk1"/>
              </a:solidFill>
            </a:endParaRPr>
          </a:p>
          <a:p>
            <a:pPr marL="0" lvl="0" indent="0" algn="r" rtl="0">
              <a:spcBef>
                <a:spcPts val="0"/>
              </a:spcBef>
              <a:spcAft>
                <a:spcPts val="0"/>
              </a:spcAft>
              <a:buClr>
                <a:schemeClr val="dk1"/>
              </a:buClr>
              <a:buSzPts val="2400"/>
              <a:buFont typeface="Arial"/>
              <a:buNone/>
            </a:pPr>
            <a:r>
              <a:rPr lang="en-US" sz="2400" i="1">
                <a:solidFill>
                  <a:schemeClr val="dk1"/>
                </a:solidFill>
                <a:latin typeface="Corbel"/>
                <a:ea typeface="Corbel"/>
                <a:cs typeface="Corbel"/>
                <a:sym typeface="Corbel"/>
              </a:rPr>
              <a:t>1 Co.고전 3:10-11, 16-17; 2 Co.고후  6:16; Ep.엡 2:20-22</a:t>
            </a:r>
            <a:endParaRPr>
              <a:solidFill>
                <a:schemeClr val="dk1"/>
              </a:solidFill>
            </a:endParaRPr>
          </a:p>
          <a:p>
            <a:pPr marL="0" lvl="0" indent="0" algn="r" rtl="0">
              <a:spcBef>
                <a:spcPts val="0"/>
              </a:spcBef>
              <a:spcAft>
                <a:spcPts val="0"/>
              </a:spcAft>
              <a:buClr>
                <a:schemeClr val="dk1"/>
              </a:buClr>
              <a:buSzPts val="2800"/>
              <a:buFont typeface="Arial"/>
              <a:buNone/>
            </a:pPr>
            <a:r>
              <a:rPr lang="en-US" sz="2800" b="1">
                <a:solidFill>
                  <a:srgbClr val="2B8156"/>
                </a:solidFill>
                <a:latin typeface="Corbel"/>
                <a:ea typeface="Corbel"/>
                <a:cs typeface="Corbel"/>
                <a:sym typeface="Corbel"/>
              </a:rPr>
              <a:t>THE BRIDE OF CHRIST 그리스도의 신부</a:t>
            </a:r>
            <a:endParaRPr>
              <a:solidFill>
                <a:schemeClr val="dk1"/>
              </a:solidFill>
            </a:endParaRPr>
          </a:p>
          <a:p>
            <a:pPr marL="0" lvl="0" indent="0" algn="r" rtl="0">
              <a:spcBef>
                <a:spcPts val="0"/>
              </a:spcBef>
              <a:spcAft>
                <a:spcPts val="0"/>
              </a:spcAft>
              <a:buClr>
                <a:schemeClr val="dk1"/>
              </a:buClr>
              <a:buSzPts val="2400"/>
              <a:buFont typeface="Arial"/>
              <a:buNone/>
            </a:pPr>
            <a:r>
              <a:rPr lang="en-US" sz="2400" i="1">
                <a:solidFill>
                  <a:schemeClr val="dk1"/>
                </a:solidFill>
                <a:latin typeface="Corbel"/>
                <a:ea typeface="Corbel"/>
                <a:cs typeface="Corbel"/>
                <a:sym typeface="Corbel"/>
              </a:rPr>
              <a:t>Ep.엡 5:23-24, 32; 2 Co.고후 11:2</a:t>
            </a:r>
            <a:endParaRPr>
              <a:solidFill>
                <a:schemeClr val="dk1"/>
              </a:solidFill>
            </a:endParaRPr>
          </a:p>
          <a:p>
            <a:pPr marL="0" lvl="0" indent="0" algn="r" rtl="0">
              <a:spcBef>
                <a:spcPts val="0"/>
              </a:spcBef>
              <a:spcAft>
                <a:spcPts val="0"/>
              </a:spcAft>
              <a:buClr>
                <a:schemeClr val="dk1"/>
              </a:buClr>
              <a:buSzPts val="2800"/>
              <a:buFont typeface="Arial"/>
              <a:buNone/>
            </a:pPr>
            <a:r>
              <a:rPr lang="en-US" sz="2800" b="1">
                <a:solidFill>
                  <a:srgbClr val="666633"/>
                </a:solidFill>
                <a:latin typeface="Corbel"/>
                <a:ea typeface="Corbel"/>
                <a:cs typeface="Corbel"/>
                <a:sym typeface="Corbel"/>
              </a:rPr>
              <a:t>THE CITY OF GOD 하나님의 도시</a:t>
            </a:r>
            <a:endParaRPr>
              <a:solidFill>
                <a:schemeClr val="dk1"/>
              </a:solidFill>
            </a:endParaRPr>
          </a:p>
          <a:p>
            <a:pPr marL="0" lvl="0" indent="0" algn="r" rtl="0">
              <a:spcBef>
                <a:spcPts val="0"/>
              </a:spcBef>
              <a:spcAft>
                <a:spcPts val="0"/>
              </a:spcAft>
              <a:buClr>
                <a:schemeClr val="dk1"/>
              </a:buClr>
              <a:buSzPts val="2400"/>
              <a:buFont typeface="Arial"/>
              <a:buNone/>
            </a:pPr>
            <a:r>
              <a:rPr lang="en-US" sz="2400" i="1">
                <a:solidFill>
                  <a:schemeClr val="dk1"/>
                </a:solidFill>
                <a:latin typeface="Corbel"/>
                <a:ea typeface="Corbel"/>
                <a:cs typeface="Corbel"/>
                <a:sym typeface="Corbel"/>
              </a:rPr>
              <a:t>Phil.빌 3:20</a:t>
            </a:r>
            <a:endParaRPr>
              <a:solidFill>
                <a:schemeClr val="dk1"/>
              </a:solidFill>
            </a:endParaRPr>
          </a:p>
          <a:p>
            <a:pPr marL="0" lvl="0" indent="0" algn="r" rtl="0">
              <a:spcBef>
                <a:spcPts val="0"/>
              </a:spcBef>
              <a:spcAft>
                <a:spcPts val="0"/>
              </a:spcAft>
              <a:buClr>
                <a:schemeClr val="dk1"/>
              </a:buClr>
              <a:buSzPts val="2800"/>
              <a:buFont typeface="Arial"/>
              <a:buNone/>
            </a:pPr>
            <a:r>
              <a:rPr lang="en-US" sz="2800" b="1">
                <a:solidFill>
                  <a:srgbClr val="814B50"/>
                </a:solidFill>
                <a:latin typeface="Corbel"/>
                <a:ea typeface="Corbel"/>
                <a:cs typeface="Corbel"/>
                <a:sym typeface="Corbel"/>
              </a:rPr>
              <a:t>THE HOUSEHOLD OF GOD 하나님의 집</a:t>
            </a:r>
            <a:endParaRPr>
              <a:solidFill>
                <a:schemeClr val="dk1"/>
              </a:solidFill>
            </a:endParaRPr>
          </a:p>
          <a:p>
            <a:pPr marL="0" lvl="0" indent="0" algn="r" rtl="0">
              <a:spcBef>
                <a:spcPts val="0"/>
              </a:spcBef>
              <a:spcAft>
                <a:spcPts val="0"/>
              </a:spcAft>
              <a:buClr>
                <a:schemeClr val="dk1"/>
              </a:buClr>
              <a:buSzPts val="2400"/>
              <a:buFont typeface="Arial"/>
              <a:buNone/>
            </a:pPr>
            <a:r>
              <a:rPr lang="en-US" sz="2400" i="1">
                <a:solidFill>
                  <a:schemeClr val="dk1"/>
                </a:solidFill>
                <a:latin typeface="Corbel"/>
                <a:ea typeface="Corbel"/>
                <a:cs typeface="Corbel"/>
                <a:sym typeface="Corbel"/>
              </a:rPr>
              <a:t>Ep.엡 2:19</a:t>
            </a:r>
            <a:endParaRPr>
              <a:solidFill>
                <a:schemeClr val="dk1"/>
              </a:solidFill>
            </a:endParaRPr>
          </a:p>
          <a:p>
            <a:pPr marL="0" marR="0" lvl="0" indent="0" algn="r" rtl="0">
              <a:spcBef>
                <a:spcPts val="0"/>
              </a:spcBef>
              <a:spcAft>
                <a:spcPts val="0"/>
              </a:spcAft>
              <a:buNone/>
            </a:pPr>
            <a:endParaRPr sz="3200" b="1">
              <a:solidFill>
                <a:srgbClr val="FFC000"/>
              </a:solidFill>
              <a:latin typeface="Arial Black"/>
              <a:ea typeface="Arial Black"/>
              <a:cs typeface="Arial Black"/>
              <a:sym typeface="Arial Black"/>
            </a:endParaRPr>
          </a:p>
        </p:txBody>
      </p:sp>
    </p:spTree>
  </p:cSld>
  <p:clrMapOvr>
    <a:masterClrMapping/>
  </p:clrMapOvr>
  <p:transition>
    <p:split orient="vert"/>
  </p:transition>
</p:sld>
</file>

<file path=ppt/slides/slide191.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386"/>
        <p:cNvGrpSpPr/>
        <p:nvPr/>
      </p:nvGrpSpPr>
      <p:grpSpPr>
        <a:xfrm>
          <a:off x="0" y="0"/>
          <a:ext cx="0" cy="0"/>
          <a:chOff x="0" y="0"/>
          <a:chExt cx="0" cy="0"/>
        </a:xfrm>
      </p:grpSpPr>
      <p:sp>
        <p:nvSpPr>
          <p:cNvPr id="1387" name="Google Shape;1387;p191"/>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Spheres of Power</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권력의 분야</a:t>
            </a:r>
            <a:endParaRPr sz="4800" b="1">
              <a:solidFill>
                <a:srgbClr val="FFC000"/>
              </a:solidFill>
            </a:endParaRPr>
          </a:p>
        </p:txBody>
      </p:sp>
    </p:spTree>
  </p:cSld>
  <p:clrMapOvr>
    <a:masterClrMapping/>
  </p:clrMapOvr>
  <p:transition>
    <p:split orient="vert"/>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192"/>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Flesh &amp; Spirit</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육체와 영</a:t>
            </a:r>
            <a:endParaRPr b="1">
              <a:solidFill>
                <a:srgbClr val="FFC000"/>
              </a:solidFill>
            </a:endParaRPr>
          </a:p>
        </p:txBody>
      </p:sp>
      <p:sp>
        <p:nvSpPr>
          <p:cNvPr id="1393" name="Google Shape;1393;p192"/>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often describes the Christian life in terms of striking tensions or polarities, each side of which exerts a pull upon the believer.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These polarities are very much related to the “already/not yet” tension inherent within the old and new creation.</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believer lives in two worlds, as it were, and each has powerful forces that attract.</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most apparent tension is between the realm of the flesh and the realm of the Spirit.</a:t>
            </a:r>
            <a:endParaRPr/>
          </a:p>
        </p:txBody>
      </p:sp>
      <p:sp>
        <p:nvSpPr>
          <p:cNvPr id="1394" name="Google Shape;1394;p192"/>
          <p:cNvSpPr txBox="1">
            <a:spLocks noGrp="1"/>
          </p:cNvSpPr>
          <p:nvPr>
            <p:ph type="sldNum" idx="12"/>
          </p:nvPr>
        </p:nvSpPr>
        <p:spPr>
          <a:xfrm>
            <a:off x="11665974" y="5512170"/>
            <a:ext cx="526025"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93">
                                            <p:txEl>
                                              <p:pRg st="0" end="0"/>
                                            </p:txEl>
                                          </p:spTgt>
                                        </p:tgtEl>
                                        <p:attrNameLst>
                                          <p:attrName>style.visibility</p:attrName>
                                        </p:attrNameLst>
                                      </p:cBhvr>
                                      <p:to>
                                        <p:strVal val="visible"/>
                                      </p:to>
                                    </p:set>
                                    <p:anim calcmode="lin" valueType="num">
                                      <p:cBhvr additive="base">
                                        <p:cTn id="7" dur="500"/>
                                        <p:tgtEl>
                                          <p:spTgt spid="139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9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93">
                                            <p:txEl>
                                              <p:pRg st="1" end="1"/>
                                            </p:txEl>
                                          </p:spTgt>
                                        </p:tgtEl>
                                        <p:attrNameLst>
                                          <p:attrName>style.visibility</p:attrName>
                                        </p:attrNameLst>
                                      </p:cBhvr>
                                      <p:to>
                                        <p:strVal val="visible"/>
                                      </p:to>
                                    </p:set>
                                    <p:anim calcmode="lin" valueType="num">
                                      <p:cBhvr additive="base">
                                        <p:cTn id="11" dur="500"/>
                                        <p:tgtEl>
                                          <p:spTgt spid="139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39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93">
                                            <p:txEl>
                                              <p:pRg st="2" end="2"/>
                                            </p:txEl>
                                          </p:spTgt>
                                        </p:tgtEl>
                                        <p:attrNameLst>
                                          <p:attrName>style.visibility</p:attrName>
                                        </p:attrNameLst>
                                      </p:cBhvr>
                                      <p:to>
                                        <p:strVal val="visible"/>
                                      </p:to>
                                    </p:set>
                                    <p:anim calcmode="lin" valueType="num">
                                      <p:cBhvr additive="base">
                                        <p:cTn id="15" dur="500"/>
                                        <p:tgtEl>
                                          <p:spTgt spid="139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39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93">
                                            <p:txEl>
                                              <p:pRg st="3" end="3"/>
                                            </p:txEl>
                                          </p:spTgt>
                                        </p:tgtEl>
                                        <p:attrNameLst>
                                          <p:attrName>style.visibility</p:attrName>
                                        </p:attrNameLst>
                                      </p:cBhvr>
                                      <p:to>
                                        <p:strVal val="visible"/>
                                      </p:to>
                                    </p:set>
                                    <p:anim calcmode="lin" valueType="num">
                                      <p:cBhvr additive="base">
                                        <p:cTn id="19" dur="500"/>
                                        <p:tgtEl>
                                          <p:spTgt spid="139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393">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bg>
      <p:bgPr>
        <a:solidFill>
          <a:srgbClr val="D8B9B7"/>
        </a:solidFill>
        <a:effectLst/>
      </p:bgPr>
    </p:bg>
    <p:spTree>
      <p:nvGrpSpPr>
        <p:cNvPr id="1" name="Shape 1398"/>
        <p:cNvGrpSpPr/>
        <p:nvPr/>
      </p:nvGrpSpPr>
      <p:grpSpPr>
        <a:xfrm>
          <a:off x="0" y="0"/>
          <a:ext cx="0" cy="0"/>
          <a:chOff x="0" y="0"/>
          <a:chExt cx="0" cy="0"/>
        </a:xfrm>
      </p:grpSpPr>
      <p:sp>
        <p:nvSpPr>
          <p:cNvPr id="1399" name="Google Shape;1399;p193"/>
          <p:cNvSpPr txBox="1">
            <a:spLocks noGrp="1"/>
          </p:cNvSpPr>
          <p:nvPr>
            <p:ph type="title" idx="4294967295"/>
          </p:nvPr>
        </p:nvSpPr>
        <p:spPr>
          <a:xfrm>
            <a:off x="1847850" y="260350"/>
            <a:ext cx="8218488" cy="1944688"/>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FFCC00"/>
              </a:buClr>
              <a:buSzPct val="100000"/>
              <a:buFont typeface="Pacifico"/>
              <a:buNone/>
            </a:pPr>
            <a:r>
              <a:rPr lang="en-US" sz="5400">
                <a:solidFill>
                  <a:srgbClr val="FFCC00"/>
                </a:solidFill>
                <a:latin typeface="Pacifico"/>
                <a:ea typeface="Pacifico"/>
                <a:cs typeface="Pacifico"/>
                <a:sym typeface="Pacifico"/>
              </a:rPr>
              <a:t>Spheres of Power</a:t>
            </a:r>
            <a:endParaRPr sz="5400">
              <a:solidFill>
                <a:srgbClr val="FFCC00"/>
              </a:solidFill>
              <a:latin typeface="Pacifico"/>
              <a:ea typeface="Pacifico"/>
              <a:cs typeface="Pacifico"/>
              <a:sym typeface="Pacifico"/>
            </a:endParaRPr>
          </a:p>
          <a:p>
            <a:pPr marL="0" lvl="0" indent="0" algn="ctr" rtl="0">
              <a:spcBef>
                <a:spcPts val="0"/>
              </a:spcBef>
              <a:spcAft>
                <a:spcPts val="0"/>
              </a:spcAft>
              <a:buClr>
                <a:srgbClr val="FFCC00"/>
              </a:buClr>
              <a:buSzPct val="128571"/>
              <a:buFont typeface="Pacifico"/>
              <a:buNone/>
            </a:pPr>
            <a:r>
              <a:rPr lang="en-US" b="1">
                <a:solidFill>
                  <a:srgbClr val="FFCC00"/>
                </a:solidFill>
                <a:latin typeface="Pacifico"/>
                <a:ea typeface="Pacifico"/>
                <a:cs typeface="Pacifico"/>
                <a:sym typeface="Pacifico"/>
              </a:rPr>
              <a:t>권력의 분야</a:t>
            </a:r>
            <a:br>
              <a:rPr lang="en-US" sz="5400">
                <a:solidFill>
                  <a:srgbClr val="FFCC00"/>
                </a:solidFill>
                <a:latin typeface="Pacifico"/>
                <a:ea typeface="Pacifico"/>
                <a:cs typeface="Pacifico"/>
                <a:sym typeface="Pacifico"/>
              </a:rPr>
            </a:br>
            <a:br>
              <a:rPr lang="en-US" sz="1000">
                <a:solidFill>
                  <a:srgbClr val="FFCC00"/>
                </a:solidFill>
                <a:latin typeface="Pacifico"/>
                <a:ea typeface="Pacifico"/>
                <a:cs typeface="Pacifico"/>
                <a:sym typeface="Pacifico"/>
              </a:rPr>
            </a:br>
            <a:r>
              <a:rPr lang="en-US" sz="2800">
                <a:solidFill>
                  <a:srgbClr val="FFCC00"/>
                </a:solidFill>
                <a:latin typeface="Arial"/>
                <a:ea typeface="Arial"/>
                <a:cs typeface="Arial"/>
                <a:sym typeface="Arial"/>
              </a:rPr>
              <a:t>(Ro. 8:5-8)</a:t>
            </a:r>
            <a:endParaRPr sz="4200">
              <a:solidFill>
                <a:srgbClr val="FFCC00"/>
              </a:solidFill>
            </a:endParaRPr>
          </a:p>
          <a:p>
            <a:pPr marL="0" lvl="0" indent="0" algn="ctr" rtl="0">
              <a:lnSpc>
                <a:spcPct val="90000"/>
              </a:lnSpc>
              <a:spcBef>
                <a:spcPts val="0"/>
              </a:spcBef>
              <a:spcAft>
                <a:spcPts val="0"/>
              </a:spcAft>
              <a:buClr>
                <a:srgbClr val="FFCC00"/>
              </a:buClr>
              <a:buSzPct val="100000"/>
              <a:buFont typeface="Pacifico"/>
              <a:buNone/>
            </a:pPr>
            <a:endParaRPr sz="5400">
              <a:solidFill>
                <a:srgbClr val="FFCC00"/>
              </a:solidFill>
              <a:latin typeface="Pacifico"/>
              <a:ea typeface="Pacifico"/>
              <a:cs typeface="Pacifico"/>
              <a:sym typeface="Pacifico"/>
            </a:endParaRPr>
          </a:p>
        </p:txBody>
      </p:sp>
      <p:sp>
        <p:nvSpPr>
          <p:cNvPr id="1400" name="Google Shape;1400;p193"/>
          <p:cNvSpPr/>
          <p:nvPr/>
        </p:nvSpPr>
        <p:spPr>
          <a:xfrm>
            <a:off x="1437925" y="1412875"/>
            <a:ext cx="4321175" cy="5111750"/>
          </a:xfrm>
          <a:prstGeom prst="ellipse">
            <a:avLst/>
          </a:prstGeom>
          <a:solidFill>
            <a:srgbClr val="0033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Open Sans"/>
              <a:ea typeface="Open Sans"/>
              <a:cs typeface="Open Sans"/>
              <a:sym typeface="Open Sans"/>
            </a:endParaRPr>
          </a:p>
        </p:txBody>
      </p:sp>
      <p:sp>
        <p:nvSpPr>
          <p:cNvPr id="1401" name="Google Shape;1401;p193"/>
          <p:cNvSpPr/>
          <p:nvPr/>
        </p:nvSpPr>
        <p:spPr>
          <a:xfrm>
            <a:off x="6167439" y="1412875"/>
            <a:ext cx="4321175" cy="5111750"/>
          </a:xfrm>
          <a:prstGeom prst="ellipse">
            <a:avLst/>
          </a:prstGeom>
          <a:solidFill>
            <a:srgbClr val="8E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Open Sans"/>
              <a:ea typeface="Open Sans"/>
              <a:cs typeface="Open Sans"/>
              <a:sym typeface="Open Sans"/>
            </a:endParaRPr>
          </a:p>
        </p:txBody>
      </p:sp>
      <p:sp>
        <p:nvSpPr>
          <p:cNvPr id="1402" name="Google Shape;1402;p193"/>
          <p:cNvSpPr txBox="1">
            <a:spLocks noGrp="1"/>
          </p:cNvSpPr>
          <p:nvPr>
            <p:ph type="body" idx="4294967295"/>
          </p:nvPr>
        </p:nvSpPr>
        <p:spPr>
          <a:xfrm>
            <a:off x="6680407" y="1781577"/>
            <a:ext cx="3341688" cy="5111750"/>
          </a:xfrm>
          <a:prstGeom prst="rect">
            <a:avLst/>
          </a:prstGeom>
          <a:noFill/>
          <a:ln>
            <a:noFill/>
          </a:ln>
        </p:spPr>
        <p:txBody>
          <a:bodyPr spcFirstLastPara="1" wrap="square" lIns="91425" tIns="45700" rIns="91425" bIns="45700" anchor="t" anchorCtr="0">
            <a:normAutofit/>
          </a:bodyPr>
          <a:lstStyle/>
          <a:p>
            <a:pPr marL="283464" lvl="0" indent="-283464" algn="ctr" rtl="0">
              <a:lnSpc>
                <a:spcPct val="112000"/>
              </a:lnSpc>
              <a:spcBef>
                <a:spcPts val="0"/>
              </a:spcBef>
              <a:spcAft>
                <a:spcPts val="0"/>
              </a:spcAft>
              <a:buClr>
                <a:srgbClr val="FFFF66"/>
              </a:buClr>
              <a:buSzPts val="3500"/>
              <a:buFont typeface="Noto Sans Symbols"/>
              <a:buNone/>
            </a:pPr>
            <a:r>
              <a:rPr lang="en-US" sz="3500">
                <a:solidFill>
                  <a:srgbClr val="FFFF66"/>
                </a:solidFill>
                <a:latin typeface="Play"/>
                <a:ea typeface="Play"/>
                <a:cs typeface="Play"/>
                <a:sym typeface="Play"/>
              </a:rPr>
              <a:t>The Spirit</a:t>
            </a:r>
            <a:endParaRPr sz="800" i="1">
              <a:solidFill>
                <a:srgbClr val="FFFF66"/>
              </a:solidFill>
              <a:latin typeface="Arial Narrow"/>
              <a:ea typeface="Arial Narrow"/>
              <a:cs typeface="Arial Narrow"/>
              <a:sym typeface="Arial Narrow"/>
            </a:endParaRPr>
          </a:p>
          <a:p>
            <a:pPr marL="283464" lvl="0" indent="-283464" algn="ctr" rtl="0">
              <a:lnSpc>
                <a:spcPct val="112000"/>
              </a:lnSpc>
              <a:spcBef>
                <a:spcPts val="900"/>
              </a:spcBef>
              <a:spcAft>
                <a:spcPts val="0"/>
              </a:spcAft>
              <a:buClr>
                <a:srgbClr val="FFFF99"/>
              </a:buClr>
              <a:buSzPts val="2000"/>
              <a:buFont typeface="Noto Sans Symbols"/>
              <a:buNone/>
            </a:pPr>
            <a:r>
              <a:rPr lang="en-US" b="1" i="1">
                <a:solidFill>
                  <a:srgbClr val="FFFF99"/>
                </a:solidFill>
                <a:latin typeface="Arial Narrow"/>
                <a:ea typeface="Arial Narrow"/>
                <a:cs typeface="Arial Narrow"/>
                <a:sym typeface="Arial Narrow"/>
              </a:rPr>
              <a:t>The sphere of the Spirit’s power</a:t>
            </a:r>
            <a:endParaRPr/>
          </a:p>
          <a:p>
            <a:pPr marL="283464" lvl="0" indent="-283464" algn="ctr" rtl="0">
              <a:lnSpc>
                <a:spcPct val="112000"/>
              </a:lnSpc>
              <a:spcBef>
                <a:spcPts val="900"/>
              </a:spcBef>
              <a:spcAft>
                <a:spcPts val="0"/>
              </a:spcAft>
              <a:buClr>
                <a:srgbClr val="FFFF99"/>
              </a:buClr>
              <a:buSzPts val="2000"/>
              <a:buFont typeface="Noto Sans Symbols"/>
              <a:buNone/>
            </a:pPr>
            <a:r>
              <a:rPr lang="en-US" b="1" i="1">
                <a:solidFill>
                  <a:srgbClr val="FFFF99"/>
                </a:solidFill>
                <a:latin typeface="Arial Narrow"/>
                <a:ea typeface="Arial Narrow"/>
                <a:cs typeface="Arial Narrow"/>
                <a:sym typeface="Arial Narrow"/>
              </a:rPr>
              <a:t>Mind controlled by what the Spirit desires</a:t>
            </a:r>
            <a:endParaRPr/>
          </a:p>
          <a:p>
            <a:pPr marL="283464" lvl="0" indent="-283464" algn="ctr" rtl="0">
              <a:lnSpc>
                <a:spcPct val="112000"/>
              </a:lnSpc>
              <a:spcBef>
                <a:spcPts val="900"/>
              </a:spcBef>
              <a:spcAft>
                <a:spcPts val="0"/>
              </a:spcAft>
              <a:buClr>
                <a:srgbClr val="FFFF99"/>
              </a:buClr>
              <a:buSzPts val="2000"/>
              <a:buFont typeface="Noto Sans Symbols"/>
              <a:buNone/>
            </a:pPr>
            <a:r>
              <a:rPr lang="en-US" b="1" i="1">
                <a:solidFill>
                  <a:srgbClr val="FFFF99"/>
                </a:solidFill>
                <a:latin typeface="Arial Narrow"/>
                <a:ea typeface="Arial Narrow"/>
                <a:cs typeface="Arial Narrow"/>
                <a:sym typeface="Arial Narrow"/>
              </a:rPr>
              <a:t>Mind of the Spirit is life and peace</a:t>
            </a:r>
            <a:endParaRPr/>
          </a:p>
          <a:p>
            <a:pPr marL="283464" lvl="0" indent="-283464" algn="ctr" rtl="0">
              <a:lnSpc>
                <a:spcPct val="112000"/>
              </a:lnSpc>
              <a:spcBef>
                <a:spcPts val="900"/>
              </a:spcBef>
              <a:spcAft>
                <a:spcPts val="0"/>
              </a:spcAft>
              <a:buClr>
                <a:srgbClr val="FFFF99"/>
              </a:buClr>
              <a:buSzPts val="2000"/>
              <a:buFont typeface="Noto Sans Symbols"/>
              <a:buNone/>
            </a:pPr>
            <a:r>
              <a:rPr lang="en-US" b="1" i="1">
                <a:solidFill>
                  <a:srgbClr val="FFFF99"/>
                </a:solidFill>
                <a:latin typeface="Arial Narrow"/>
                <a:ea typeface="Arial Narrow"/>
                <a:cs typeface="Arial Narrow"/>
                <a:sym typeface="Arial Narrow"/>
              </a:rPr>
              <a:t>Seeks to love God with heart, soul and strength</a:t>
            </a:r>
            <a:endParaRPr/>
          </a:p>
          <a:p>
            <a:pPr marL="283464" lvl="0" indent="-283464" algn="ctr" rtl="0">
              <a:lnSpc>
                <a:spcPct val="112000"/>
              </a:lnSpc>
              <a:spcBef>
                <a:spcPts val="900"/>
              </a:spcBef>
              <a:spcAft>
                <a:spcPts val="0"/>
              </a:spcAft>
              <a:buClr>
                <a:srgbClr val="FFFF99"/>
              </a:buClr>
              <a:buSzPts val="2000"/>
              <a:buFont typeface="Noto Sans Symbols"/>
              <a:buNone/>
            </a:pPr>
            <a:r>
              <a:rPr lang="en-US" b="1" i="1">
                <a:solidFill>
                  <a:srgbClr val="FFFF99"/>
                </a:solidFill>
                <a:latin typeface="Arial Narrow"/>
                <a:ea typeface="Arial Narrow"/>
                <a:cs typeface="Arial Narrow"/>
                <a:sym typeface="Arial Narrow"/>
              </a:rPr>
              <a:t>Enabled to obey God’s</a:t>
            </a:r>
            <a:endParaRPr/>
          </a:p>
          <a:p>
            <a:pPr marL="283464" lvl="0" indent="-283464" algn="ctr" rtl="0">
              <a:lnSpc>
                <a:spcPct val="112000"/>
              </a:lnSpc>
              <a:spcBef>
                <a:spcPts val="0"/>
              </a:spcBef>
              <a:spcAft>
                <a:spcPts val="0"/>
              </a:spcAft>
              <a:buClr>
                <a:srgbClr val="FFFF99"/>
              </a:buClr>
              <a:buSzPts val="2000"/>
              <a:buFont typeface="Noto Sans Symbols"/>
              <a:buNone/>
            </a:pPr>
            <a:r>
              <a:rPr lang="en-US" b="1" i="1">
                <a:solidFill>
                  <a:srgbClr val="FFFF99"/>
                </a:solidFill>
                <a:latin typeface="Arial Narrow"/>
                <a:ea typeface="Arial Narrow"/>
                <a:cs typeface="Arial Narrow"/>
                <a:sym typeface="Arial Narrow"/>
              </a:rPr>
              <a:t>Torah</a:t>
            </a:r>
            <a:endParaRPr/>
          </a:p>
        </p:txBody>
      </p:sp>
      <p:sp>
        <p:nvSpPr>
          <p:cNvPr id="1403" name="Google Shape;1403;p193"/>
          <p:cNvSpPr txBox="1">
            <a:spLocks noGrp="1"/>
          </p:cNvSpPr>
          <p:nvPr>
            <p:ph type="body" idx="4294967295"/>
          </p:nvPr>
        </p:nvSpPr>
        <p:spPr>
          <a:xfrm>
            <a:off x="1976290" y="1811076"/>
            <a:ext cx="3229896" cy="5111750"/>
          </a:xfrm>
          <a:prstGeom prst="rect">
            <a:avLst/>
          </a:prstGeom>
          <a:noFill/>
          <a:ln>
            <a:noFill/>
          </a:ln>
        </p:spPr>
        <p:txBody>
          <a:bodyPr spcFirstLastPara="1" wrap="square" lIns="91425" tIns="45700" rIns="91425" bIns="45700" anchor="t" anchorCtr="0">
            <a:normAutofit/>
          </a:bodyPr>
          <a:lstStyle/>
          <a:p>
            <a:pPr marL="283464" lvl="0" indent="-283464" algn="ctr" rtl="0">
              <a:lnSpc>
                <a:spcPct val="112000"/>
              </a:lnSpc>
              <a:spcBef>
                <a:spcPts val="0"/>
              </a:spcBef>
              <a:spcAft>
                <a:spcPts val="0"/>
              </a:spcAft>
              <a:buClr>
                <a:srgbClr val="FFFF99"/>
              </a:buClr>
              <a:buSzPts val="3500"/>
              <a:buFont typeface="Noto Sans Symbols"/>
              <a:buNone/>
            </a:pPr>
            <a:r>
              <a:rPr lang="en-US" sz="3500">
                <a:solidFill>
                  <a:srgbClr val="FFFF99"/>
                </a:solidFill>
                <a:latin typeface="Play"/>
                <a:ea typeface="Play"/>
                <a:cs typeface="Play"/>
                <a:sym typeface="Play"/>
              </a:rPr>
              <a:t>The Flesh</a:t>
            </a:r>
            <a:endParaRPr sz="800">
              <a:solidFill>
                <a:srgbClr val="FFFF99"/>
              </a:solidFill>
              <a:latin typeface="Play"/>
              <a:ea typeface="Play"/>
              <a:cs typeface="Play"/>
              <a:sym typeface="Play"/>
            </a:endParaRPr>
          </a:p>
          <a:p>
            <a:pPr marL="283464" lvl="0" indent="-283464" algn="ctr" rtl="0">
              <a:lnSpc>
                <a:spcPct val="112000"/>
              </a:lnSpc>
              <a:spcBef>
                <a:spcPts val="900"/>
              </a:spcBef>
              <a:spcAft>
                <a:spcPts val="0"/>
              </a:spcAft>
              <a:buClr>
                <a:srgbClr val="FFFF99"/>
              </a:buClr>
              <a:buSzPts val="2000"/>
              <a:buFont typeface="Noto Sans Symbols"/>
              <a:buNone/>
            </a:pPr>
            <a:r>
              <a:rPr lang="en-US" b="1" i="1">
                <a:solidFill>
                  <a:srgbClr val="FFFF99"/>
                </a:solidFill>
                <a:latin typeface="Arial Narrow"/>
                <a:ea typeface="Arial Narrow"/>
                <a:cs typeface="Arial Narrow"/>
                <a:sym typeface="Arial Narrow"/>
              </a:rPr>
              <a:t>The sphere of human weakness</a:t>
            </a:r>
            <a:endParaRPr/>
          </a:p>
          <a:p>
            <a:pPr marL="283464" lvl="0" indent="-283464" algn="ctr" rtl="0">
              <a:lnSpc>
                <a:spcPct val="112000"/>
              </a:lnSpc>
              <a:spcBef>
                <a:spcPts val="900"/>
              </a:spcBef>
              <a:spcAft>
                <a:spcPts val="0"/>
              </a:spcAft>
              <a:buClr>
                <a:srgbClr val="FFFF99"/>
              </a:buClr>
              <a:buSzPts val="2000"/>
              <a:buFont typeface="Noto Sans Symbols"/>
              <a:buNone/>
            </a:pPr>
            <a:r>
              <a:rPr lang="en-US" b="1" i="1">
                <a:solidFill>
                  <a:srgbClr val="FFFF99"/>
                </a:solidFill>
                <a:latin typeface="Arial Narrow"/>
                <a:ea typeface="Arial Narrow"/>
                <a:cs typeface="Arial Narrow"/>
                <a:sym typeface="Arial Narrow"/>
              </a:rPr>
              <a:t>Mind controlled by what the flesh desires</a:t>
            </a:r>
            <a:endParaRPr/>
          </a:p>
          <a:p>
            <a:pPr marL="283464" lvl="0" indent="-283464" algn="ctr" rtl="0">
              <a:lnSpc>
                <a:spcPct val="112000"/>
              </a:lnSpc>
              <a:spcBef>
                <a:spcPts val="900"/>
              </a:spcBef>
              <a:spcAft>
                <a:spcPts val="0"/>
              </a:spcAft>
              <a:buClr>
                <a:srgbClr val="FFFF99"/>
              </a:buClr>
              <a:buSzPts val="2000"/>
              <a:buFont typeface="Noto Sans Symbols"/>
              <a:buNone/>
            </a:pPr>
            <a:r>
              <a:rPr lang="en-US" b="1" i="1">
                <a:solidFill>
                  <a:srgbClr val="FFFF99"/>
                </a:solidFill>
                <a:latin typeface="Arial Narrow"/>
                <a:ea typeface="Arial Narrow"/>
                <a:cs typeface="Arial Narrow"/>
                <a:sym typeface="Arial Narrow"/>
              </a:rPr>
              <a:t>Mind of the flesh is death</a:t>
            </a:r>
            <a:endParaRPr/>
          </a:p>
          <a:p>
            <a:pPr marL="283464" lvl="0" indent="-283464" algn="ctr" rtl="0">
              <a:lnSpc>
                <a:spcPct val="112000"/>
              </a:lnSpc>
              <a:spcBef>
                <a:spcPts val="900"/>
              </a:spcBef>
              <a:spcAft>
                <a:spcPts val="0"/>
              </a:spcAft>
              <a:buClr>
                <a:srgbClr val="FFFF99"/>
              </a:buClr>
              <a:buSzPts val="2000"/>
              <a:buFont typeface="Noto Sans Symbols"/>
              <a:buNone/>
            </a:pPr>
            <a:r>
              <a:rPr lang="en-US" b="1" i="1">
                <a:solidFill>
                  <a:srgbClr val="FFFF99"/>
                </a:solidFill>
                <a:latin typeface="Arial Narrow"/>
                <a:ea typeface="Arial Narrow"/>
                <a:cs typeface="Arial Narrow"/>
                <a:sym typeface="Arial Narrow"/>
              </a:rPr>
              <a:t>Hostile to God, refusing to submit to his Torah</a:t>
            </a:r>
            <a:endParaRPr/>
          </a:p>
          <a:p>
            <a:pPr marL="283464" lvl="0" indent="-283464" algn="ctr" rtl="0">
              <a:lnSpc>
                <a:spcPct val="112000"/>
              </a:lnSpc>
              <a:spcBef>
                <a:spcPts val="900"/>
              </a:spcBef>
              <a:spcAft>
                <a:spcPts val="0"/>
              </a:spcAft>
              <a:buClr>
                <a:srgbClr val="FFFF99"/>
              </a:buClr>
              <a:buSzPts val="2000"/>
              <a:buFont typeface="Noto Sans Symbols"/>
              <a:buNone/>
            </a:pPr>
            <a:r>
              <a:rPr lang="en-US" b="1" i="1">
                <a:solidFill>
                  <a:srgbClr val="FFFF99"/>
                </a:solidFill>
                <a:latin typeface="Arial Narrow"/>
                <a:ea typeface="Arial Narrow"/>
                <a:cs typeface="Arial Narrow"/>
                <a:sym typeface="Arial Narrow"/>
              </a:rPr>
              <a:t>Subject to the parasite of sin</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0"/>
                                        </p:tgtEl>
                                        <p:attrNameLst>
                                          <p:attrName>style.visibility</p:attrName>
                                        </p:attrNameLst>
                                      </p:cBhvr>
                                      <p:to>
                                        <p:strVal val="visible"/>
                                      </p:to>
                                    </p:set>
                                    <p:animEffect transition="in" filter="fade">
                                      <p:cBhvr>
                                        <p:cTn id="7" dur="500"/>
                                        <p:tgtEl>
                                          <p:spTgt spid="1400"/>
                                        </p:tgtEl>
                                      </p:cBhvr>
                                    </p:animEffect>
                                  </p:childTnLst>
                                </p:cTn>
                              </p:par>
                              <p:par>
                                <p:cTn id="8" presetID="10" presetClass="entr" presetSubtype="0" fill="hold" nodeType="withEffect">
                                  <p:stCondLst>
                                    <p:cond delay="0"/>
                                  </p:stCondLst>
                                  <p:childTnLst>
                                    <p:set>
                                      <p:cBhvr>
                                        <p:cTn id="9" dur="1" fill="hold">
                                          <p:stCondLst>
                                            <p:cond delay="0"/>
                                          </p:stCondLst>
                                        </p:cTn>
                                        <p:tgtEl>
                                          <p:spTgt spid="1403">
                                            <p:txEl>
                                              <p:pRg st="0" end="0"/>
                                            </p:txEl>
                                          </p:spTgt>
                                        </p:tgtEl>
                                        <p:attrNameLst>
                                          <p:attrName>style.visibility</p:attrName>
                                        </p:attrNameLst>
                                      </p:cBhvr>
                                      <p:to>
                                        <p:strVal val="visible"/>
                                      </p:to>
                                    </p:set>
                                    <p:animEffect transition="in" filter="fade">
                                      <p:cBhvr>
                                        <p:cTn id="10" dur="500"/>
                                        <p:tgtEl>
                                          <p:spTgt spid="140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03">
                                            <p:txEl>
                                              <p:pRg st="1" end="1"/>
                                            </p:txEl>
                                          </p:spTgt>
                                        </p:tgtEl>
                                        <p:attrNameLst>
                                          <p:attrName>style.visibility</p:attrName>
                                        </p:attrNameLst>
                                      </p:cBhvr>
                                      <p:to>
                                        <p:strVal val="visible"/>
                                      </p:to>
                                    </p:set>
                                    <p:animEffect transition="in" filter="fade">
                                      <p:cBhvr>
                                        <p:cTn id="13" dur="500"/>
                                        <p:tgtEl>
                                          <p:spTgt spid="140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03">
                                            <p:txEl>
                                              <p:pRg st="2" end="2"/>
                                            </p:txEl>
                                          </p:spTgt>
                                        </p:tgtEl>
                                        <p:attrNameLst>
                                          <p:attrName>style.visibility</p:attrName>
                                        </p:attrNameLst>
                                      </p:cBhvr>
                                      <p:to>
                                        <p:strVal val="visible"/>
                                      </p:to>
                                    </p:set>
                                    <p:animEffect transition="in" filter="fade">
                                      <p:cBhvr>
                                        <p:cTn id="16" dur="500"/>
                                        <p:tgtEl>
                                          <p:spTgt spid="140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03">
                                            <p:txEl>
                                              <p:pRg st="3" end="3"/>
                                            </p:txEl>
                                          </p:spTgt>
                                        </p:tgtEl>
                                        <p:attrNameLst>
                                          <p:attrName>style.visibility</p:attrName>
                                        </p:attrNameLst>
                                      </p:cBhvr>
                                      <p:to>
                                        <p:strVal val="visible"/>
                                      </p:to>
                                    </p:set>
                                    <p:animEffect transition="in" filter="fade">
                                      <p:cBhvr>
                                        <p:cTn id="19" dur="500"/>
                                        <p:tgtEl>
                                          <p:spTgt spid="140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03">
                                            <p:txEl>
                                              <p:pRg st="4" end="4"/>
                                            </p:txEl>
                                          </p:spTgt>
                                        </p:tgtEl>
                                        <p:attrNameLst>
                                          <p:attrName>style.visibility</p:attrName>
                                        </p:attrNameLst>
                                      </p:cBhvr>
                                      <p:to>
                                        <p:strVal val="visible"/>
                                      </p:to>
                                    </p:set>
                                    <p:animEffect transition="in" filter="fade">
                                      <p:cBhvr>
                                        <p:cTn id="22" dur="500"/>
                                        <p:tgtEl>
                                          <p:spTgt spid="140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03">
                                            <p:txEl>
                                              <p:pRg st="5" end="5"/>
                                            </p:txEl>
                                          </p:spTgt>
                                        </p:tgtEl>
                                        <p:attrNameLst>
                                          <p:attrName>style.visibility</p:attrName>
                                        </p:attrNameLst>
                                      </p:cBhvr>
                                      <p:to>
                                        <p:strVal val="visible"/>
                                      </p:to>
                                    </p:set>
                                    <p:animEffect transition="in" filter="fade">
                                      <p:cBhvr>
                                        <p:cTn id="25" dur="500"/>
                                        <p:tgtEl>
                                          <p:spTgt spid="140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01"/>
                                        </p:tgtEl>
                                        <p:attrNameLst>
                                          <p:attrName>style.visibility</p:attrName>
                                        </p:attrNameLst>
                                      </p:cBhvr>
                                      <p:to>
                                        <p:strVal val="visible"/>
                                      </p:to>
                                    </p:set>
                                    <p:animEffect transition="in" filter="fade">
                                      <p:cBhvr>
                                        <p:cTn id="28" dur="500"/>
                                        <p:tgtEl>
                                          <p:spTgt spid="1401"/>
                                        </p:tgtEl>
                                      </p:cBhvr>
                                    </p:animEffect>
                                  </p:childTnLst>
                                </p:cTn>
                              </p:par>
                              <p:par>
                                <p:cTn id="29" presetID="10" presetClass="entr" presetSubtype="0" fill="hold" nodeType="withEffect">
                                  <p:stCondLst>
                                    <p:cond delay="0"/>
                                  </p:stCondLst>
                                  <p:childTnLst>
                                    <p:set>
                                      <p:cBhvr>
                                        <p:cTn id="30" dur="1" fill="hold">
                                          <p:stCondLst>
                                            <p:cond delay="0"/>
                                          </p:stCondLst>
                                        </p:cTn>
                                        <p:tgtEl>
                                          <p:spTgt spid="1402">
                                            <p:txEl>
                                              <p:pRg st="0" end="0"/>
                                            </p:txEl>
                                          </p:spTgt>
                                        </p:tgtEl>
                                        <p:attrNameLst>
                                          <p:attrName>style.visibility</p:attrName>
                                        </p:attrNameLst>
                                      </p:cBhvr>
                                      <p:to>
                                        <p:strVal val="visible"/>
                                      </p:to>
                                    </p:set>
                                    <p:animEffect transition="in" filter="fade">
                                      <p:cBhvr>
                                        <p:cTn id="31" dur="500"/>
                                        <p:tgtEl>
                                          <p:spTgt spid="1402">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402">
                                            <p:txEl>
                                              <p:pRg st="1" end="1"/>
                                            </p:txEl>
                                          </p:spTgt>
                                        </p:tgtEl>
                                        <p:attrNameLst>
                                          <p:attrName>style.visibility</p:attrName>
                                        </p:attrNameLst>
                                      </p:cBhvr>
                                      <p:to>
                                        <p:strVal val="visible"/>
                                      </p:to>
                                    </p:set>
                                    <p:animEffect transition="in" filter="fade">
                                      <p:cBhvr>
                                        <p:cTn id="34" dur="500"/>
                                        <p:tgtEl>
                                          <p:spTgt spid="1402">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402">
                                            <p:txEl>
                                              <p:pRg st="2" end="2"/>
                                            </p:txEl>
                                          </p:spTgt>
                                        </p:tgtEl>
                                        <p:attrNameLst>
                                          <p:attrName>style.visibility</p:attrName>
                                        </p:attrNameLst>
                                      </p:cBhvr>
                                      <p:to>
                                        <p:strVal val="visible"/>
                                      </p:to>
                                    </p:set>
                                    <p:animEffect transition="in" filter="fade">
                                      <p:cBhvr>
                                        <p:cTn id="37" dur="500"/>
                                        <p:tgtEl>
                                          <p:spTgt spid="1402">
                                            <p:txEl>
                                              <p:pRg st="2" end="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402">
                                            <p:txEl>
                                              <p:pRg st="3" end="3"/>
                                            </p:txEl>
                                          </p:spTgt>
                                        </p:tgtEl>
                                        <p:attrNameLst>
                                          <p:attrName>style.visibility</p:attrName>
                                        </p:attrNameLst>
                                      </p:cBhvr>
                                      <p:to>
                                        <p:strVal val="visible"/>
                                      </p:to>
                                    </p:set>
                                    <p:animEffect transition="in" filter="fade">
                                      <p:cBhvr>
                                        <p:cTn id="40" dur="500"/>
                                        <p:tgtEl>
                                          <p:spTgt spid="1402">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402">
                                            <p:txEl>
                                              <p:pRg st="4" end="4"/>
                                            </p:txEl>
                                          </p:spTgt>
                                        </p:tgtEl>
                                        <p:attrNameLst>
                                          <p:attrName>style.visibility</p:attrName>
                                        </p:attrNameLst>
                                      </p:cBhvr>
                                      <p:to>
                                        <p:strVal val="visible"/>
                                      </p:to>
                                    </p:set>
                                    <p:animEffect transition="in" filter="fade">
                                      <p:cBhvr>
                                        <p:cTn id="43" dur="500"/>
                                        <p:tgtEl>
                                          <p:spTgt spid="1402">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402">
                                            <p:txEl>
                                              <p:pRg st="5" end="5"/>
                                            </p:txEl>
                                          </p:spTgt>
                                        </p:tgtEl>
                                        <p:attrNameLst>
                                          <p:attrName>style.visibility</p:attrName>
                                        </p:attrNameLst>
                                      </p:cBhvr>
                                      <p:to>
                                        <p:strVal val="visible"/>
                                      </p:to>
                                    </p:set>
                                    <p:animEffect transition="in" filter="fade">
                                      <p:cBhvr>
                                        <p:cTn id="46" dur="500"/>
                                        <p:tgtEl>
                                          <p:spTgt spid="1402">
                                            <p:txEl>
                                              <p:pRg st="5" end="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402">
                                            <p:txEl>
                                              <p:pRg st="6" end="6"/>
                                            </p:txEl>
                                          </p:spTgt>
                                        </p:tgtEl>
                                        <p:attrNameLst>
                                          <p:attrName>style.visibility</p:attrName>
                                        </p:attrNameLst>
                                      </p:cBhvr>
                                      <p:to>
                                        <p:strVal val="visible"/>
                                      </p:to>
                                    </p:set>
                                    <p:animEffect transition="in" filter="fade">
                                      <p:cBhvr>
                                        <p:cTn id="49" dur="500"/>
                                        <p:tgtEl>
                                          <p:spTgt spid="14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194"/>
          <p:cNvSpPr txBox="1">
            <a:spLocks noGrp="1"/>
          </p:cNvSpPr>
          <p:nvPr>
            <p:ph type="body" idx="1"/>
          </p:nvPr>
        </p:nvSpPr>
        <p:spPr>
          <a:xfrm>
            <a:off x="5181599" y="569065"/>
            <a:ext cx="6499123" cy="6170947"/>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262626"/>
              </a:buClr>
              <a:buSzPts val="2400"/>
              <a:buChar char="•"/>
            </a:pPr>
            <a:r>
              <a:rPr lang="en-US" sz="2400" i="1"/>
              <a:t>Before coming to Christ, our sinful passions were aroused, leading to death (Ro. 7:5). The behaviors of the flesh are degenerative (Ga. 5:19-21).</a:t>
            </a:r>
            <a:endParaRPr/>
          </a:p>
          <a:p>
            <a:pPr marL="283464" lvl="0" indent="-283464" algn="l" rtl="0">
              <a:lnSpc>
                <a:spcPct val="112000"/>
              </a:lnSpc>
              <a:spcBef>
                <a:spcPts val="900"/>
              </a:spcBef>
              <a:spcAft>
                <a:spcPts val="0"/>
              </a:spcAft>
              <a:buClr>
                <a:srgbClr val="262626"/>
              </a:buClr>
              <a:buSzPts val="2400"/>
              <a:buChar char="•"/>
            </a:pPr>
            <a:r>
              <a:rPr lang="en-US" sz="2400" i="1"/>
              <a:t>The opposite field of force is the Holy Spirit, which is a working dynamic in the lives of believers, leading them toward maturity and godliness (1 Co. 2:14-15; Ga. 5:22-23; 6:1).</a:t>
            </a:r>
            <a:endParaRPr/>
          </a:p>
          <a:p>
            <a:pPr marL="283464" lvl="0" indent="-283464" algn="l" rtl="0">
              <a:lnSpc>
                <a:spcPct val="112000"/>
              </a:lnSpc>
              <a:spcBef>
                <a:spcPts val="900"/>
              </a:spcBef>
              <a:spcAft>
                <a:spcPts val="0"/>
              </a:spcAft>
              <a:buClr>
                <a:srgbClr val="262626"/>
              </a:buClr>
              <a:buSzPts val="2400"/>
              <a:buChar char="•"/>
            </a:pPr>
            <a:r>
              <a:rPr lang="en-US" sz="2400" i="1"/>
              <a:t>After coming to Christ, believers no longer live “according to the flesh” (Ro. 8:4), even though they live “in the flesh” (Ga. 2:20).</a:t>
            </a:r>
            <a:endParaRPr/>
          </a:p>
          <a:p>
            <a:pPr marL="283464" lvl="0" indent="-283464" algn="l" rtl="0">
              <a:lnSpc>
                <a:spcPct val="112000"/>
              </a:lnSpc>
              <a:spcBef>
                <a:spcPts val="900"/>
              </a:spcBef>
              <a:spcAft>
                <a:spcPts val="0"/>
              </a:spcAft>
              <a:buClr>
                <a:srgbClr val="262626"/>
              </a:buClr>
              <a:buSzPts val="2400"/>
              <a:buChar char="•"/>
            </a:pPr>
            <a:r>
              <a:rPr lang="en-US" sz="2400" i="1"/>
              <a:t>To live “after the flesh” is to live in weakness (Ro. 7:5, 18-20; 8:5-8), but to “walk in the Spirit” is to live in freedom (Ro. 8:5b, 9, 12-14; Ga. 5:16, 25).</a:t>
            </a:r>
            <a:endParaRPr/>
          </a:p>
        </p:txBody>
      </p:sp>
      <p:sp>
        <p:nvSpPr>
          <p:cNvPr id="1409" name="Google Shape;1409;p194"/>
          <p:cNvSpPr txBox="1">
            <a:spLocks noGrp="1"/>
          </p:cNvSpPr>
          <p:nvPr>
            <p:ph type="sldNum" idx="12"/>
          </p:nvPr>
        </p:nvSpPr>
        <p:spPr>
          <a:xfrm>
            <a:off x="11680723" y="5633884"/>
            <a:ext cx="511276" cy="33883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194</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08">
                                            <p:txEl>
                                              <p:pRg st="0" end="0"/>
                                            </p:txEl>
                                          </p:spTgt>
                                        </p:tgtEl>
                                        <p:attrNameLst>
                                          <p:attrName>style.visibility</p:attrName>
                                        </p:attrNameLst>
                                      </p:cBhvr>
                                      <p:to>
                                        <p:strVal val="visible"/>
                                      </p:to>
                                    </p:set>
                                    <p:anim calcmode="lin" valueType="num">
                                      <p:cBhvr additive="base">
                                        <p:cTn id="7" dur="500"/>
                                        <p:tgtEl>
                                          <p:spTgt spid="1408">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08">
                                            <p:txEl>
                                              <p:pRg st="1" end="1"/>
                                            </p:txEl>
                                          </p:spTgt>
                                        </p:tgtEl>
                                        <p:attrNameLst>
                                          <p:attrName>style.visibility</p:attrName>
                                        </p:attrNameLst>
                                      </p:cBhvr>
                                      <p:to>
                                        <p:strVal val="visible"/>
                                      </p:to>
                                    </p:set>
                                    <p:anim calcmode="lin" valueType="num">
                                      <p:cBhvr additive="base">
                                        <p:cTn id="10" dur="500"/>
                                        <p:tgtEl>
                                          <p:spTgt spid="1408">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408">
                                            <p:txEl>
                                              <p:pRg st="2" end="2"/>
                                            </p:txEl>
                                          </p:spTgt>
                                        </p:tgtEl>
                                        <p:attrNameLst>
                                          <p:attrName>style.visibility</p:attrName>
                                        </p:attrNameLst>
                                      </p:cBhvr>
                                      <p:to>
                                        <p:strVal val="visible"/>
                                      </p:to>
                                    </p:set>
                                    <p:anim calcmode="lin" valueType="num">
                                      <p:cBhvr additive="base">
                                        <p:cTn id="13" dur="500"/>
                                        <p:tgtEl>
                                          <p:spTgt spid="1408">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08">
                                            <p:txEl>
                                              <p:pRg st="3" end="3"/>
                                            </p:txEl>
                                          </p:spTgt>
                                        </p:tgtEl>
                                        <p:attrNameLst>
                                          <p:attrName>style.visibility</p:attrName>
                                        </p:attrNameLst>
                                      </p:cBhvr>
                                      <p:to>
                                        <p:strVal val="visible"/>
                                      </p:to>
                                    </p:set>
                                    <p:anim calcmode="lin" valueType="num">
                                      <p:cBhvr additive="base">
                                        <p:cTn id="16" dur="500"/>
                                        <p:tgtEl>
                                          <p:spTgt spid="140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195"/>
          <p:cNvSpPr txBox="1">
            <a:spLocks noGrp="1"/>
          </p:cNvSpPr>
          <p:nvPr>
            <p:ph type="title"/>
          </p:nvPr>
        </p:nvSpPr>
        <p:spPr>
          <a:xfrm>
            <a:off x="0" y="645458"/>
            <a:ext cx="4930587" cy="486671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Sin &amp; Righteousness</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죄와 의</a:t>
            </a:r>
            <a:endParaRPr b="1">
              <a:solidFill>
                <a:srgbClr val="FFC000"/>
              </a:solidFill>
            </a:endParaRPr>
          </a:p>
        </p:txBody>
      </p:sp>
      <p:sp>
        <p:nvSpPr>
          <p:cNvPr id="1415" name="Google Shape;1415;p195"/>
          <p:cNvSpPr txBox="1">
            <a:spLocks noGrp="1"/>
          </p:cNvSpPr>
          <p:nvPr>
            <p:ph type="body" idx="1"/>
          </p:nvPr>
        </p:nvSpPr>
        <p:spPr>
          <a:xfrm>
            <a:off x="5176685" y="309717"/>
            <a:ext cx="6533534" cy="6268064"/>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The second polarity consists of the power spheres of sin and righteousness.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Sin is more than a broken rule; it is a broken relationship, the antithesis of faith (Ro. 14:23).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It is transgression against others, but more importantly, it is transgression against Christ himself (Ro. 3:23; 1 Co. 8:12).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Humans were not created sinful, but sin gained ascendancy over all humans by the rebellion of the first human (Ro. 5:12).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Sin is the active agent that dominates weak humans, and they are powerless in themselves to withstand it (Ro. 5:6; 7:8, 11).</a:t>
            </a:r>
            <a:endParaRPr/>
          </a:p>
        </p:txBody>
      </p:sp>
      <p:sp>
        <p:nvSpPr>
          <p:cNvPr id="1416" name="Google Shape;1416;p195"/>
          <p:cNvSpPr txBox="1">
            <a:spLocks noGrp="1"/>
          </p:cNvSpPr>
          <p:nvPr>
            <p:ph type="sldNum" idx="12"/>
          </p:nvPr>
        </p:nvSpPr>
        <p:spPr>
          <a:xfrm>
            <a:off x="11710219" y="5512170"/>
            <a:ext cx="481780"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15">
                                            <p:txEl>
                                              <p:pRg st="0" end="0"/>
                                            </p:txEl>
                                          </p:spTgt>
                                        </p:tgtEl>
                                        <p:attrNameLst>
                                          <p:attrName>style.visibility</p:attrName>
                                        </p:attrNameLst>
                                      </p:cBhvr>
                                      <p:to>
                                        <p:strVal val="visible"/>
                                      </p:to>
                                    </p:set>
                                    <p:anim calcmode="lin" valueType="num">
                                      <p:cBhvr additive="base">
                                        <p:cTn id="7" dur="500"/>
                                        <p:tgtEl>
                                          <p:spTgt spid="141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1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15">
                                            <p:txEl>
                                              <p:pRg st="1" end="1"/>
                                            </p:txEl>
                                          </p:spTgt>
                                        </p:tgtEl>
                                        <p:attrNameLst>
                                          <p:attrName>style.visibility</p:attrName>
                                        </p:attrNameLst>
                                      </p:cBhvr>
                                      <p:to>
                                        <p:strVal val="visible"/>
                                      </p:to>
                                    </p:set>
                                    <p:anim calcmode="lin" valueType="num">
                                      <p:cBhvr additive="base">
                                        <p:cTn id="11" dur="500"/>
                                        <p:tgtEl>
                                          <p:spTgt spid="141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1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15">
                                            <p:txEl>
                                              <p:pRg st="2" end="2"/>
                                            </p:txEl>
                                          </p:spTgt>
                                        </p:tgtEl>
                                        <p:attrNameLst>
                                          <p:attrName>style.visibility</p:attrName>
                                        </p:attrNameLst>
                                      </p:cBhvr>
                                      <p:to>
                                        <p:strVal val="visible"/>
                                      </p:to>
                                    </p:set>
                                    <p:anim calcmode="lin" valueType="num">
                                      <p:cBhvr additive="base">
                                        <p:cTn id="15" dur="500"/>
                                        <p:tgtEl>
                                          <p:spTgt spid="141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1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15">
                                            <p:txEl>
                                              <p:pRg st="3" end="3"/>
                                            </p:txEl>
                                          </p:spTgt>
                                        </p:tgtEl>
                                        <p:attrNameLst>
                                          <p:attrName>style.visibility</p:attrName>
                                        </p:attrNameLst>
                                      </p:cBhvr>
                                      <p:to>
                                        <p:strVal val="visible"/>
                                      </p:to>
                                    </p:set>
                                    <p:anim calcmode="lin" valueType="num">
                                      <p:cBhvr additive="base">
                                        <p:cTn id="19" dur="500"/>
                                        <p:tgtEl>
                                          <p:spTgt spid="141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1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415">
                                            <p:txEl>
                                              <p:pRg st="4" end="4"/>
                                            </p:txEl>
                                          </p:spTgt>
                                        </p:tgtEl>
                                        <p:attrNameLst>
                                          <p:attrName>style.visibility</p:attrName>
                                        </p:attrNameLst>
                                      </p:cBhvr>
                                      <p:to>
                                        <p:strVal val="visible"/>
                                      </p:to>
                                    </p:set>
                                    <p:anim calcmode="lin" valueType="num">
                                      <p:cBhvr additive="base">
                                        <p:cTn id="23" dur="500"/>
                                        <p:tgtEl>
                                          <p:spTgt spid="141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415">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196"/>
          <p:cNvSpPr txBox="1">
            <a:spLocks noGrp="1"/>
          </p:cNvSpPr>
          <p:nvPr>
            <p:ph type="body" idx="1"/>
          </p:nvPr>
        </p:nvSpPr>
        <p:spPr>
          <a:xfrm>
            <a:off x="4660489" y="103241"/>
            <a:ext cx="7093976" cy="6622027"/>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262626"/>
              </a:buClr>
              <a:buSzPts val="2400"/>
              <a:buChar char="•"/>
            </a:pPr>
            <a:r>
              <a:rPr lang="en-US" sz="2400" i="1"/>
              <a:t>Sin brings humans under God’s wrath (Ro. 1:18), first as a judgment within history (Ro. 1:24, 26, 28), and finally, as a judgment at the end of history (Ro. 9:22; Phil. 3:19; 2 Th. 1:5-10).</a:t>
            </a:r>
            <a:endParaRPr/>
          </a:p>
          <a:p>
            <a:pPr marL="283464" lvl="0" indent="-283464" algn="l" rtl="0">
              <a:lnSpc>
                <a:spcPct val="112000"/>
              </a:lnSpc>
              <a:spcBef>
                <a:spcPts val="900"/>
              </a:spcBef>
              <a:spcAft>
                <a:spcPts val="0"/>
              </a:spcAft>
              <a:buClr>
                <a:srgbClr val="262626"/>
              </a:buClr>
              <a:buSzPts val="2400"/>
              <a:buChar char="•"/>
            </a:pPr>
            <a:r>
              <a:rPr lang="en-US" sz="2400" i="1"/>
              <a:t>In the death of Jesus, divine judgment against sin was carried out as a substitutionary judgment for human sin (Ro. 5:8; 2 Co. 5:21; Ga. 2:20; 3:13; Col. 3:3).</a:t>
            </a:r>
            <a:endParaRPr/>
          </a:p>
          <a:p>
            <a:pPr marL="283464" lvl="0" indent="-283464" algn="l" rtl="0">
              <a:lnSpc>
                <a:spcPct val="112000"/>
              </a:lnSpc>
              <a:spcBef>
                <a:spcPts val="900"/>
              </a:spcBef>
              <a:spcAft>
                <a:spcPts val="0"/>
              </a:spcAft>
              <a:buClr>
                <a:srgbClr val="262626"/>
              </a:buClr>
              <a:buSzPts val="2400"/>
              <a:buChar char="•"/>
            </a:pPr>
            <a:r>
              <a:rPr lang="en-US" sz="2400" i="1"/>
              <a:t>God’s righteous saving action in Christ, which is an expression of his divine justice, reaches the helpless and puts them in right relationship with himself (Ro. 1:16-17; 3:25-26; 4:5).</a:t>
            </a:r>
            <a:endParaRPr/>
          </a:p>
          <a:p>
            <a:pPr marL="283464" lvl="0" indent="-283464" algn="l" rtl="0">
              <a:lnSpc>
                <a:spcPct val="112000"/>
              </a:lnSpc>
              <a:spcBef>
                <a:spcPts val="900"/>
              </a:spcBef>
              <a:spcAft>
                <a:spcPts val="0"/>
              </a:spcAft>
              <a:buClr>
                <a:srgbClr val="262626"/>
              </a:buClr>
              <a:buSzPts val="2400"/>
              <a:buChar char="•"/>
            </a:pPr>
            <a:r>
              <a:rPr lang="en-US" sz="2400" i="1"/>
              <a:t>In the end, righteousness is both </a:t>
            </a:r>
            <a:r>
              <a:rPr lang="en-US" sz="2400" i="1" u="sng"/>
              <a:t>process</a:t>
            </a:r>
            <a:r>
              <a:rPr lang="en-US" sz="2400" i="1"/>
              <a:t> (God’s saving action) and </a:t>
            </a:r>
            <a:r>
              <a:rPr lang="en-US" sz="2400" i="1" u="sng"/>
              <a:t>result</a:t>
            </a:r>
            <a:r>
              <a:rPr lang="en-US" sz="2400" i="1"/>
              <a:t> (the gift of righteousness God gives the sinner), giving them right standing with God (Phil. 3:9; Ro. 5:1-2).</a:t>
            </a:r>
            <a:endParaRPr/>
          </a:p>
        </p:txBody>
      </p:sp>
      <p:sp>
        <p:nvSpPr>
          <p:cNvPr id="1422" name="Google Shape;1422;p196"/>
          <p:cNvSpPr txBox="1">
            <a:spLocks noGrp="1"/>
          </p:cNvSpPr>
          <p:nvPr>
            <p:ph type="sldNum" idx="12"/>
          </p:nvPr>
        </p:nvSpPr>
        <p:spPr>
          <a:xfrm>
            <a:off x="11754465" y="5574890"/>
            <a:ext cx="437534" cy="39782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21">
                                            <p:txEl>
                                              <p:pRg st="0" end="0"/>
                                            </p:txEl>
                                          </p:spTgt>
                                        </p:tgtEl>
                                        <p:attrNameLst>
                                          <p:attrName>style.visibility</p:attrName>
                                        </p:attrNameLst>
                                      </p:cBhvr>
                                      <p:to>
                                        <p:strVal val="visible"/>
                                      </p:to>
                                    </p:set>
                                    <p:anim calcmode="lin" valueType="num">
                                      <p:cBhvr additive="base">
                                        <p:cTn id="7" dur="500"/>
                                        <p:tgtEl>
                                          <p:spTgt spid="1421">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21">
                                            <p:txEl>
                                              <p:pRg st="1" end="1"/>
                                            </p:txEl>
                                          </p:spTgt>
                                        </p:tgtEl>
                                        <p:attrNameLst>
                                          <p:attrName>style.visibility</p:attrName>
                                        </p:attrNameLst>
                                      </p:cBhvr>
                                      <p:to>
                                        <p:strVal val="visible"/>
                                      </p:to>
                                    </p:set>
                                    <p:anim calcmode="lin" valueType="num">
                                      <p:cBhvr additive="base">
                                        <p:cTn id="10" dur="500"/>
                                        <p:tgtEl>
                                          <p:spTgt spid="1421">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421">
                                            <p:txEl>
                                              <p:pRg st="2" end="2"/>
                                            </p:txEl>
                                          </p:spTgt>
                                        </p:tgtEl>
                                        <p:attrNameLst>
                                          <p:attrName>style.visibility</p:attrName>
                                        </p:attrNameLst>
                                      </p:cBhvr>
                                      <p:to>
                                        <p:strVal val="visible"/>
                                      </p:to>
                                    </p:set>
                                    <p:anim calcmode="lin" valueType="num">
                                      <p:cBhvr additive="base">
                                        <p:cTn id="13" dur="500"/>
                                        <p:tgtEl>
                                          <p:spTgt spid="1421">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21">
                                            <p:txEl>
                                              <p:pRg st="3" end="3"/>
                                            </p:txEl>
                                          </p:spTgt>
                                        </p:tgtEl>
                                        <p:attrNameLst>
                                          <p:attrName>style.visibility</p:attrName>
                                        </p:attrNameLst>
                                      </p:cBhvr>
                                      <p:to>
                                        <p:strVal val="visible"/>
                                      </p:to>
                                    </p:set>
                                    <p:anim calcmode="lin" valueType="num">
                                      <p:cBhvr additive="base">
                                        <p:cTn id="16" dur="500"/>
                                        <p:tgtEl>
                                          <p:spTgt spid="142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1426"/>
        <p:cNvGrpSpPr/>
        <p:nvPr/>
      </p:nvGrpSpPr>
      <p:grpSpPr>
        <a:xfrm>
          <a:off x="0" y="0"/>
          <a:ext cx="0" cy="0"/>
          <a:chOff x="0" y="0"/>
          <a:chExt cx="0" cy="0"/>
        </a:xfrm>
      </p:grpSpPr>
      <p:sp>
        <p:nvSpPr>
          <p:cNvPr id="1427" name="Google Shape;1427;p197"/>
          <p:cNvSpPr txBox="1">
            <a:spLocks noGrp="1"/>
          </p:cNvSpPr>
          <p:nvPr>
            <p:ph type="title"/>
          </p:nvPr>
        </p:nvSpPr>
        <p:spPr>
          <a:xfrm>
            <a:off x="105100" y="228600"/>
            <a:ext cx="11981700" cy="1306200"/>
          </a:xfrm>
          <a:prstGeom prst="rect">
            <a:avLst/>
          </a:prstGeom>
          <a:solidFill>
            <a:srgbClr val="FFCC00"/>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3960"/>
              <a:buFont typeface="Impact"/>
              <a:buNone/>
            </a:pPr>
            <a:endParaRPr sz="1000">
              <a:latin typeface="Impact"/>
              <a:ea typeface="Impact"/>
              <a:cs typeface="Impact"/>
              <a:sym typeface="Impact"/>
            </a:endParaRPr>
          </a:p>
          <a:p>
            <a:pPr marL="0" lvl="0" indent="0" algn="ctr" rtl="0">
              <a:lnSpc>
                <a:spcPct val="90000"/>
              </a:lnSpc>
              <a:spcBef>
                <a:spcPts val="0"/>
              </a:spcBef>
              <a:spcAft>
                <a:spcPts val="0"/>
              </a:spcAft>
              <a:buClr>
                <a:schemeClr val="accent1"/>
              </a:buClr>
              <a:buSzPts val="3960"/>
              <a:buFont typeface="Impact"/>
              <a:buNone/>
            </a:pPr>
            <a:r>
              <a:rPr lang="en-US" sz="3300">
                <a:latin typeface="Impact"/>
                <a:ea typeface="Impact"/>
                <a:cs typeface="Impact"/>
                <a:sym typeface="Impact"/>
              </a:rPr>
              <a:t>Two Verbal Moods in Paul`s Letters Describe both Process and Result</a:t>
            </a:r>
            <a:endParaRPr sz="3300">
              <a:latin typeface="Impact"/>
              <a:ea typeface="Impact"/>
              <a:cs typeface="Impact"/>
              <a:sym typeface="Impact"/>
            </a:endParaRPr>
          </a:p>
          <a:p>
            <a:pPr marL="0" lvl="0" indent="0" algn="ctr" rtl="0">
              <a:lnSpc>
                <a:spcPct val="90000"/>
              </a:lnSpc>
              <a:spcBef>
                <a:spcPts val="0"/>
              </a:spcBef>
              <a:spcAft>
                <a:spcPts val="0"/>
              </a:spcAft>
              <a:buClr>
                <a:schemeClr val="accent1"/>
              </a:buClr>
              <a:buSzPts val="3960"/>
              <a:buFont typeface="Impact"/>
              <a:buNone/>
            </a:pPr>
            <a:r>
              <a:rPr lang="en-US" sz="3300">
                <a:latin typeface="Impact"/>
                <a:ea typeface="Impact"/>
                <a:cs typeface="Impact"/>
                <a:sym typeface="Impact"/>
              </a:rPr>
              <a:t>바울의 편지에 나타난 두 가지 언어적 태도의 과정과 결과</a:t>
            </a:r>
            <a:endParaRPr sz="3300">
              <a:latin typeface="Impact"/>
              <a:ea typeface="Impact"/>
              <a:cs typeface="Impact"/>
              <a:sym typeface="Impact"/>
            </a:endParaRPr>
          </a:p>
        </p:txBody>
      </p:sp>
      <p:sp>
        <p:nvSpPr>
          <p:cNvPr id="1428" name="Google Shape;1428;p197"/>
          <p:cNvSpPr txBox="1">
            <a:spLocks noGrp="1"/>
          </p:cNvSpPr>
          <p:nvPr>
            <p:ph type="body" idx="1"/>
          </p:nvPr>
        </p:nvSpPr>
        <p:spPr>
          <a:xfrm>
            <a:off x="273275" y="1635850"/>
            <a:ext cx="5822700" cy="3581400"/>
          </a:xfrm>
          <a:prstGeom prst="rect">
            <a:avLst/>
          </a:prstGeom>
          <a:gradFill>
            <a:gsLst>
              <a:gs pos="0">
                <a:srgbClr val="EEBEEE"/>
              </a:gs>
              <a:gs pos="50000">
                <a:srgbClr val="FFCCFF"/>
              </a:gs>
              <a:gs pos="100000">
                <a:srgbClr val="EEBEEE"/>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262626"/>
              </a:buClr>
              <a:buSzPts val="3600"/>
              <a:buFont typeface="Noto Sans Symbols"/>
              <a:buNone/>
            </a:pPr>
            <a:r>
              <a:rPr lang="en-US" sz="3600">
                <a:latin typeface="Impact"/>
                <a:ea typeface="Impact"/>
                <a:cs typeface="Impact"/>
                <a:sym typeface="Impact"/>
              </a:rPr>
              <a:t>INDICATIVE MOOD </a:t>
            </a:r>
            <a:r>
              <a:rPr lang="en-US" sz="3100">
                <a:latin typeface="Impact"/>
                <a:ea typeface="Impact"/>
                <a:cs typeface="Impact"/>
                <a:sym typeface="Impact"/>
              </a:rPr>
              <a:t>지시적 분위기</a:t>
            </a:r>
            <a:endParaRPr sz="1500"/>
          </a:p>
          <a:p>
            <a:pPr marL="283464" lvl="0" indent="-283464" algn="l" rtl="0">
              <a:lnSpc>
                <a:spcPct val="112000"/>
              </a:lnSpc>
              <a:spcBef>
                <a:spcPts val="900"/>
              </a:spcBef>
              <a:spcAft>
                <a:spcPts val="0"/>
              </a:spcAft>
              <a:buClr>
                <a:srgbClr val="262626"/>
              </a:buClr>
              <a:buSzPts val="2000"/>
              <a:buFont typeface="Noto Sans Symbols"/>
              <a:buNone/>
            </a:pPr>
            <a:r>
              <a:rPr lang="en-US" b="1">
                <a:latin typeface="Teko"/>
                <a:ea typeface="Teko"/>
                <a:cs typeface="Teko"/>
                <a:sym typeface="Teko"/>
              </a:rPr>
              <a:t>(the fact of what </a:t>
            </a:r>
            <a:r>
              <a:rPr lang="en-US" b="1" u="sng">
                <a:latin typeface="Teko"/>
                <a:ea typeface="Teko"/>
                <a:cs typeface="Teko"/>
                <a:sym typeface="Teko"/>
              </a:rPr>
              <a:t>now is</a:t>
            </a:r>
            <a:r>
              <a:rPr lang="en-US" b="1">
                <a:latin typeface="Teko"/>
                <a:ea typeface="Teko"/>
                <a:cs typeface="Teko"/>
                <a:sym typeface="Teko"/>
              </a:rPr>
              <a:t>) (현제의 사실)</a:t>
            </a:r>
            <a:endParaRPr/>
          </a:p>
          <a:p>
            <a:pPr marL="283464" lvl="0" indent="-283464" algn="l" rtl="0">
              <a:lnSpc>
                <a:spcPct val="112000"/>
              </a:lnSpc>
              <a:spcBef>
                <a:spcPts val="900"/>
              </a:spcBef>
              <a:spcAft>
                <a:spcPts val="0"/>
              </a:spcAft>
              <a:buClr>
                <a:srgbClr val="FF0000"/>
              </a:buClr>
              <a:buSzPts val="2600"/>
              <a:buFont typeface="Noto Sans Symbols"/>
              <a:buNone/>
            </a:pPr>
            <a:r>
              <a:rPr lang="en-US" sz="2600" i="1">
                <a:solidFill>
                  <a:srgbClr val="FF0000"/>
                </a:solidFill>
                <a:latin typeface="Courgette"/>
                <a:ea typeface="Courgette"/>
                <a:cs typeface="Courgette"/>
                <a:sym typeface="Courgette"/>
              </a:rPr>
              <a:t>	“I have been crucified with Christ” (Ga. 2:20)!</a:t>
            </a:r>
            <a:endParaRPr/>
          </a:p>
          <a:p>
            <a:pPr marL="283464" lvl="0" indent="-283464" algn="l" rtl="0">
              <a:lnSpc>
                <a:spcPct val="112000"/>
              </a:lnSpc>
              <a:spcBef>
                <a:spcPts val="900"/>
              </a:spcBef>
              <a:spcAft>
                <a:spcPts val="0"/>
              </a:spcAft>
              <a:buClr>
                <a:srgbClr val="FF0000"/>
              </a:buClr>
              <a:buSzPts val="2600"/>
              <a:buFont typeface="Noto Sans Symbols"/>
              <a:buNone/>
            </a:pPr>
            <a:r>
              <a:rPr lang="en-US" sz="2600" i="1">
                <a:solidFill>
                  <a:srgbClr val="FF0000"/>
                </a:solidFill>
                <a:latin typeface="Courgette"/>
                <a:ea typeface="Courgette"/>
                <a:cs typeface="Courgette"/>
                <a:sym typeface="Courgette"/>
              </a:rPr>
              <a:t>	We died to sin, were baptized into Christ’s death, and the old self was crucified (Ro. 6:2-4, 6).</a:t>
            </a:r>
            <a:endParaRPr/>
          </a:p>
        </p:txBody>
      </p:sp>
      <p:sp>
        <p:nvSpPr>
          <p:cNvPr id="1429" name="Google Shape;1429;p197"/>
          <p:cNvSpPr txBox="1">
            <a:spLocks noGrp="1"/>
          </p:cNvSpPr>
          <p:nvPr>
            <p:ph type="body" idx="2"/>
          </p:nvPr>
        </p:nvSpPr>
        <p:spPr>
          <a:xfrm>
            <a:off x="6248475" y="1635850"/>
            <a:ext cx="5691300" cy="3581400"/>
          </a:xfrm>
          <a:prstGeom prst="rect">
            <a:avLst/>
          </a:prstGeom>
          <a:gradFill>
            <a:gsLst>
              <a:gs pos="0">
                <a:srgbClr val="EE8FEE">
                  <a:alpha val="63921"/>
                </a:srgbClr>
              </a:gs>
              <a:gs pos="50000">
                <a:srgbClr val="FF99FF">
                  <a:alpha val="63921"/>
                </a:srgbClr>
              </a:gs>
              <a:gs pos="100000">
                <a:srgbClr val="EE8FEE">
                  <a:alpha val="63921"/>
                </a:srgbClr>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83464" lvl="0" indent="-283464" algn="l" rtl="0">
              <a:lnSpc>
                <a:spcPct val="112000"/>
              </a:lnSpc>
              <a:spcBef>
                <a:spcPts val="0"/>
              </a:spcBef>
              <a:spcAft>
                <a:spcPts val="0"/>
              </a:spcAft>
              <a:buClr>
                <a:srgbClr val="262626"/>
              </a:buClr>
              <a:buSzPts val="3600"/>
              <a:buFont typeface="Noto Sans Symbols"/>
              <a:buNone/>
            </a:pPr>
            <a:r>
              <a:rPr lang="en-US" sz="3600">
                <a:latin typeface="Impact"/>
                <a:ea typeface="Impact"/>
                <a:cs typeface="Impact"/>
                <a:sym typeface="Impact"/>
              </a:rPr>
              <a:t>IMPERATIVE MOOD</a:t>
            </a:r>
            <a:r>
              <a:rPr lang="en-US" sz="3100">
                <a:latin typeface="Impact"/>
                <a:ea typeface="Impact"/>
                <a:cs typeface="Impact"/>
                <a:sym typeface="Impact"/>
              </a:rPr>
              <a:t> 명령적 분위기</a:t>
            </a:r>
            <a:endParaRPr sz="3600">
              <a:latin typeface="Impact"/>
              <a:ea typeface="Impact"/>
              <a:cs typeface="Impact"/>
              <a:sym typeface="Impact"/>
            </a:endParaRPr>
          </a:p>
          <a:p>
            <a:pPr marL="283464" lvl="0" indent="-283464" algn="l" rtl="0">
              <a:lnSpc>
                <a:spcPct val="112000"/>
              </a:lnSpc>
              <a:spcBef>
                <a:spcPts val="900"/>
              </a:spcBef>
              <a:spcAft>
                <a:spcPts val="0"/>
              </a:spcAft>
              <a:buClr>
                <a:srgbClr val="262626"/>
              </a:buClr>
              <a:buSzPts val="2000"/>
              <a:buFont typeface="Noto Sans Symbols"/>
              <a:buNone/>
            </a:pPr>
            <a:r>
              <a:rPr lang="en-US" b="1">
                <a:latin typeface="Teko"/>
                <a:ea typeface="Teko"/>
                <a:cs typeface="Teko"/>
                <a:sym typeface="Teko"/>
              </a:rPr>
              <a:t>(the demand for what </a:t>
            </a:r>
            <a:r>
              <a:rPr lang="en-US" b="1" u="sng">
                <a:latin typeface="Teko"/>
                <a:ea typeface="Teko"/>
                <a:cs typeface="Teko"/>
                <a:sym typeface="Teko"/>
              </a:rPr>
              <a:t>should be</a:t>
            </a:r>
            <a:r>
              <a:rPr lang="en-US" b="1">
                <a:latin typeface="Teko"/>
                <a:ea typeface="Teko"/>
                <a:cs typeface="Teko"/>
                <a:sym typeface="Teko"/>
              </a:rPr>
              <a:t>)  (무엇이 되어야 하는지에 대한 요구)</a:t>
            </a:r>
            <a:endParaRPr/>
          </a:p>
          <a:p>
            <a:pPr marL="283464" lvl="0" indent="-283464" algn="l" rtl="0">
              <a:lnSpc>
                <a:spcPct val="112000"/>
              </a:lnSpc>
              <a:spcBef>
                <a:spcPts val="900"/>
              </a:spcBef>
              <a:spcAft>
                <a:spcPts val="0"/>
              </a:spcAft>
              <a:buClr>
                <a:srgbClr val="FF0000"/>
              </a:buClr>
              <a:buSzPts val="2400"/>
              <a:buFont typeface="Noto Sans Symbols"/>
              <a:buNone/>
            </a:pPr>
            <a:r>
              <a:rPr lang="en-US" sz="2400" i="1">
                <a:solidFill>
                  <a:srgbClr val="FF0000"/>
                </a:solidFill>
                <a:latin typeface="Courgette"/>
                <a:ea typeface="Courgette"/>
                <a:cs typeface="Courgette"/>
                <a:sym typeface="Courgette"/>
              </a:rPr>
              <a:t>	“Walk in the Spirit” (Ga. 5:16)!</a:t>
            </a:r>
            <a:endParaRPr/>
          </a:p>
          <a:p>
            <a:pPr marL="283464" lvl="0" indent="-283464" algn="l" rtl="0">
              <a:lnSpc>
                <a:spcPct val="112000"/>
              </a:lnSpc>
              <a:spcBef>
                <a:spcPts val="900"/>
              </a:spcBef>
              <a:spcAft>
                <a:spcPts val="0"/>
              </a:spcAft>
              <a:buClr>
                <a:srgbClr val="FF0000"/>
              </a:buClr>
              <a:buSzPts val="2400"/>
              <a:buFont typeface="Noto Sans Symbols"/>
              <a:buNone/>
            </a:pPr>
            <a:r>
              <a:rPr lang="en-US" sz="2400" i="1">
                <a:solidFill>
                  <a:srgbClr val="FF0000"/>
                </a:solidFill>
                <a:latin typeface="Courgette"/>
                <a:ea typeface="Courgette"/>
                <a:cs typeface="Courgette"/>
                <a:sym typeface="Courgette"/>
              </a:rPr>
              <a:t>	We are to count ourselves dead to sin and refuse to let sin reign; we must not offer the parts of our bodies to sin (Ro. 6:11-13)</a:t>
            </a:r>
            <a:endParaRPr/>
          </a:p>
        </p:txBody>
      </p:sp>
      <p:sp>
        <p:nvSpPr>
          <p:cNvPr id="1430" name="Google Shape;1430;p197"/>
          <p:cNvSpPr txBox="1"/>
          <p:nvPr/>
        </p:nvSpPr>
        <p:spPr>
          <a:xfrm>
            <a:off x="105100" y="5318225"/>
            <a:ext cx="63693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Noto Sans Symbols"/>
              <a:buNone/>
            </a:pPr>
            <a:r>
              <a:rPr lang="en-US" sz="2200" b="1">
                <a:solidFill>
                  <a:schemeClr val="dk1"/>
                </a:solidFill>
                <a:latin typeface="Teko"/>
                <a:ea typeface="Teko"/>
                <a:cs typeface="Teko"/>
                <a:sym typeface="Teko"/>
              </a:rPr>
              <a:t>This is what Christ has done! It is accomplished—finished—in Him alone!</a:t>
            </a:r>
            <a:endParaRPr sz="2200" b="1">
              <a:solidFill>
                <a:schemeClr val="dk1"/>
              </a:solidFill>
              <a:latin typeface="Teko"/>
              <a:ea typeface="Teko"/>
              <a:cs typeface="Teko"/>
              <a:sym typeface="Teko"/>
            </a:endParaRPr>
          </a:p>
          <a:p>
            <a:pPr marL="0" marR="0" lvl="0" indent="0" algn="ctr" rtl="0">
              <a:spcBef>
                <a:spcPts val="0"/>
              </a:spcBef>
              <a:spcAft>
                <a:spcPts val="0"/>
              </a:spcAft>
              <a:buClr>
                <a:schemeClr val="dk1"/>
              </a:buClr>
              <a:buSzPts val="2400"/>
              <a:buFont typeface="Noto Sans Symbols"/>
              <a:buNone/>
            </a:pPr>
            <a:r>
              <a:rPr lang="en-US" sz="2200" b="1">
                <a:solidFill>
                  <a:schemeClr val="dk1"/>
                </a:solidFill>
                <a:latin typeface="Teko"/>
                <a:ea typeface="Teko"/>
                <a:cs typeface="Teko"/>
                <a:sym typeface="Teko"/>
              </a:rPr>
              <a:t>이것이 바로 그리스도께서 행하신 일입니다! 그것은 오직 그분 안에서 성취되고 완성됩니다!</a:t>
            </a:r>
            <a:endParaRPr sz="2200" b="1">
              <a:solidFill>
                <a:schemeClr val="dk1"/>
              </a:solidFill>
              <a:latin typeface="Teko"/>
              <a:ea typeface="Teko"/>
              <a:cs typeface="Teko"/>
              <a:sym typeface="Teko"/>
            </a:endParaRPr>
          </a:p>
        </p:txBody>
      </p:sp>
      <p:sp>
        <p:nvSpPr>
          <p:cNvPr id="1431" name="Google Shape;1431;p197"/>
          <p:cNvSpPr txBox="1"/>
          <p:nvPr/>
        </p:nvSpPr>
        <p:spPr>
          <a:xfrm>
            <a:off x="6361425" y="5411100"/>
            <a:ext cx="54654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Noto Sans Symbols"/>
              <a:buNone/>
            </a:pPr>
            <a:r>
              <a:rPr lang="en-US" sz="2200" b="1">
                <a:solidFill>
                  <a:schemeClr val="dk1"/>
                </a:solidFill>
                <a:latin typeface="Teko"/>
                <a:ea typeface="Teko"/>
                <a:cs typeface="Teko"/>
                <a:sym typeface="Teko"/>
              </a:rPr>
              <a:t>This is what we are called to do by the power of the Spirit.</a:t>
            </a:r>
            <a:endParaRPr sz="2200" b="1">
              <a:solidFill>
                <a:schemeClr val="dk1"/>
              </a:solidFill>
              <a:latin typeface="Teko"/>
              <a:ea typeface="Teko"/>
              <a:cs typeface="Teko"/>
              <a:sym typeface="Teko"/>
            </a:endParaRPr>
          </a:p>
          <a:p>
            <a:pPr marL="0" marR="0" lvl="0" indent="0" algn="ctr" rtl="0">
              <a:spcBef>
                <a:spcPts val="0"/>
              </a:spcBef>
              <a:spcAft>
                <a:spcPts val="0"/>
              </a:spcAft>
              <a:buClr>
                <a:schemeClr val="dk1"/>
              </a:buClr>
              <a:buSzPts val="2400"/>
              <a:buFont typeface="Noto Sans Symbols"/>
              <a:buNone/>
            </a:pPr>
            <a:r>
              <a:rPr lang="en-US" sz="2200" b="1">
                <a:solidFill>
                  <a:schemeClr val="dk1"/>
                </a:solidFill>
                <a:latin typeface="Teko"/>
                <a:ea typeface="Teko"/>
                <a:cs typeface="Teko"/>
                <a:sym typeface="Teko"/>
              </a:rPr>
              <a:t>이것이 우리가 성령의 능력으로 행하도록 부르심을 받은 일입니다.</a:t>
            </a:r>
            <a:endParaRPr sz="2200" b="1">
              <a:solidFill>
                <a:schemeClr val="dk1"/>
              </a:solidFill>
              <a:latin typeface="Teko"/>
              <a:ea typeface="Teko"/>
              <a:cs typeface="Teko"/>
              <a:sym typeface="Teko"/>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8">
                                            <p:txEl>
                                              <p:pRg st="0" end="0"/>
                                            </p:txEl>
                                          </p:spTgt>
                                        </p:tgtEl>
                                        <p:attrNameLst>
                                          <p:attrName>style.visibility</p:attrName>
                                        </p:attrNameLst>
                                      </p:cBhvr>
                                      <p:to>
                                        <p:strVal val="visible"/>
                                      </p:to>
                                    </p:set>
                                    <p:animEffect transition="in" filter="fade">
                                      <p:cBhvr>
                                        <p:cTn id="7" dur="500"/>
                                        <p:tgtEl>
                                          <p:spTgt spid="14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8">
                                            <p:txEl>
                                              <p:pRg st="1" end="1"/>
                                            </p:txEl>
                                          </p:spTgt>
                                        </p:tgtEl>
                                        <p:attrNameLst>
                                          <p:attrName>style.visibility</p:attrName>
                                        </p:attrNameLst>
                                      </p:cBhvr>
                                      <p:to>
                                        <p:strVal val="visible"/>
                                      </p:to>
                                    </p:set>
                                    <p:animEffect transition="in" filter="fade">
                                      <p:cBhvr>
                                        <p:cTn id="12" dur="500"/>
                                        <p:tgtEl>
                                          <p:spTgt spid="14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8">
                                            <p:txEl>
                                              <p:pRg st="2" end="2"/>
                                            </p:txEl>
                                          </p:spTgt>
                                        </p:tgtEl>
                                        <p:attrNameLst>
                                          <p:attrName>style.visibility</p:attrName>
                                        </p:attrNameLst>
                                      </p:cBhvr>
                                      <p:to>
                                        <p:strVal val="visible"/>
                                      </p:to>
                                    </p:set>
                                    <p:animEffect transition="in" filter="fade">
                                      <p:cBhvr>
                                        <p:cTn id="17" dur="500"/>
                                        <p:tgtEl>
                                          <p:spTgt spid="14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8">
                                            <p:txEl>
                                              <p:pRg st="3" end="3"/>
                                            </p:txEl>
                                          </p:spTgt>
                                        </p:tgtEl>
                                        <p:attrNameLst>
                                          <p:attrName>style.visibility</p:attrName>
                                        </p:attrNameLst>
                                      </p:cBhvr>
                                      <p:to>
                                        <p:strVal val="visible"/>
                                      </p:to>
                                    </p:set>
                                    <p:animEffect transition="in" filter="fade">
                                      <p:cBhvr>
                                        <p:cTn id="22" dur="500"/>
                                        <p:tgtEl>
                                          <p:spTgt spid="14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430">
                                            <p:txEl>
                                              <p:pRg st="0" end="0"/>
                                            </p:txEl>
                                          </p:spTgt>
                                        </p:tgtEl>
                                        <p:attrNameLst>
                                          <p:attrName>style.visibility</p:attrName>
                                        </p:attrNameLst>
                                      </p:cBhvr>
                                      <p:to>
                                        <p:strVal val="visible"/>
                                      </p:to>
                                    </p:set>
                                    <p:anim calcmode="lin" valueType="num">
                                      <p:cBhvr additive="base">
                                        <p:cTn id="27" dur="500"/>
                                        <p:tgtEl>
                                          <p:spTgt spid="1430">
                                            <p:txEl>
                                              <p:pRg st="0" end="0"/>
                                            </p:txEl>
                                          </p:spTgt>
                                        </p:tgtEl>
                                        <p:attrNameLst>
                                          <p:attrName>ppt_w</p:attrName>
                                        </p:attrNameLst>
                                      </p:cBhvr>
                                      <p:tavLst>
                                        <p:tav tm="0">
                                          <p:val>
                                            <p:strVal val="0"/>
                                          </p:val>
                                        </p:tav>
                                        <p:tav tm="100000">
                                          <p:val>
                                            <p:strVal val="#ppt_w"/>
                                          </p:val>
                                        </p:tav>
                                      </p:tavLst>
                                    </p:anim>
                                    <p:anim calcmode="lin" valueType="num">
                                      <p:cBhvr additive="base">
                                        <p:cTn id="28" dur="500"/>
                                        <p:tgtEl>
                                          <p:spTgt spid="1430">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430">
                                            <p:txEl>
                                              <p:pRg st="1" end="1"/>
                                            </p:txEl>
                                          </p:spTgt>
                                        </p:tgtEl>
                                        <p:attrNameLst>
                                          <p:attrName>style.visibility</p:attrName>
                                        </p:attrNameLst>
                                      </p:cBhvr>
                                      <p:to>
                                        <p:strVal val="visible"/>
                                      </p:to>
                                    </p:set>
                                    <p:anim calcmode="lin" valueType="num">
                                      <p:cBhvr additive="base">
                                        <p:cTn id="33" dur="500"/>
                                        <p:tgtEl>
                                          <p:spTgt spid="1430">
                                            <p:txEl>
                                              <p:pRg st="1" end="1"/>
                                            </p:txEl>
                                          </p:spTgt>
                                        </p:tgtEl>
                                        <p:attrNameLst>
                                          <p:attrName>ppt_w</p:attrName>
                                        </p:attrNameLst>
                                      </p:cBhvr>
                                      <p:tavLst>
                                        <p:tav tm="0">
                                          <p:val>
                                            <p:strVal val="0"/>
                                          </p:val>
                                        </p:tav>
                                        <p:tav tm="100000">
                                          <p:val>
                                            <p:strVal val="#ppt_w"/>
                                          </p:val>
                                        </p:tav>
                                      </p:tavLst>
                                    </p:anim>
                                    <p:anim calcmode="lin" valueType="num">
                                      <p:cBhvr additive="base">
                                        <p:cTn id="34" dur="500"/>
                                        <p:tgtEl>
                                          <p:spTgt spid="1430">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29">
                                            <p:txEl>
                                              <p:pRg st="0" end="0"/>
                                            </p:txEl>
                                          </p:spTgt>
                                        </p:tgtEl>
                                        <p:attrNameLst>
                                          <p:attrName>style.visibility</p:attrName>
                                        </p:attrNameLst>
                                      </p:cBhvr>
                                      <p:to>
                                        <p:strVal val="visible"/>
                                      </p:to>
                                    </p:set>
                                    <p:animEffect transition="in" filter="fade">
                                      <p:cBhvr>
                                        <p:cTn id="39" dur="500"/>
                                        <p:tgtEl>
                                          <p:spTgt spid="142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29">
                                            <p:txEl>
                                              <p:pRg st="1" end="1"/>
                                            </p:txEl>
                                          </p:spTgt>
                                        </p:tgtEl>
                                        <p:attrNameLst>
                                          <p:attrName>style.visibility</p:attrName>
                                        </p:attrNameLst>
                                      </p:cBhvr>
                                      <p:to>
                                        <p:strVal val="visible"/>
                                      </p:to>
                                    </p:set>
                                    <p:animEffect transition="in" filter="fade">
                                      <p:cBhvr>
                                        <p:cTn id="44" dur="500"/>
                                        <p:tgtEl>
                                          <p:spTgt spid="1429">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29">
                                            <p:txEl>
                                              <p:pRg st="2" end="2"/>
                                            </p:txEl>
                                          </p:spTgt>
                                        </p:tgtEl>
                                        <p:attrNameLst>
                                          <p:attrName>style.visibility</p:attrName>
                                        </p:attrNameLst>
                                      </p:cBhvr>
                                      <p:to>
                                        <p:strVal val="visible"/>
                                      </p:to>
                                    </p:set>
                                    <p:animEffect transition="in" filter="fade">
                                      <p:cBhvr>
                                        <p:cTn id="49" dur="500"/>
                                        <p:tgtEl>
                                          <p:spTgt spid="1429">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29">
                                            <p:txEl>
                                              <p:pRg st="3" end="3"/>
                                            </p:txEl>
                                          </p:spTgt>
                                        </p:tgtEl>
                                        <p:attrNameLst>
                                          <p:attrName>style.visibility</p:attrName>
                                        </p:attrNameLst>
                                      </p:cBhvr>
                                      <p:to>
                                        <p:strVal val="visible"/>
                                      </p:to>
                                    </p:set>
                                    <p:animEffect transition="in" filter="fade">
                                      <p:cBhvr>
                                        <p:cTn id="54" dur="500"/>
                                        <p:tgtEl>
                                          <p:spTgt spid="1429">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1431">
                                            <p:txEl>
                                              <p:pRg st="0" end="0"/>
                                            </p:txEl>
                                          </p:spTgt>
                                        </p:tgtEl>
                                        <p:attrNameLst>
                                          <p:attrName>style.visibility</p:attrName>
                                        </p:attrNameLst>
                                      </p:cBhvr>
                                      <p:to>
                                        <p:strVal val="visible"/>
                                      </p:to>
                                    </p:set>
                                    <p:anim calcmode="lin" valueType="num">
                                      <p:cBhvr additive="base">
                                        <p:cTn id="59" dur="500"/>
                                        <p:tgtEl>
                                          <p:spTgt spid="1431">
                                            <p:txEl>
                                              <p:pRg st="0" end="0"/>
                                            </p:txEl>
                                          </p:spTgt>
                                        </p:tgtEl>
                                        <p:attrNameLst>
                                          <p:attrName>ppt_w</p:attrName>
                                        </p:attrNameLst>
                                      </p:cBhvr>
                                      <p:tavLst>
                                        <p:tav tm="0">
                                          <p:val>
                                            <p:strVal val="0"/>
                                          </p:val>
                                        </p:tav>
                                        <p:tav tm="100000">
                                          <p:val>
                                            <p:strVal val="#ppt_w"/>
                                          </p:val>
                                        </p:tav>
                                      </p:tavLst>
                                    </p:anim>
                                    <p:anim calcmode="lin" valueType="num">
                                      <p:cBhvr additive="base">
                                        <p:cTn id="60" dur="500"/>
                                        <p:tgtEl>
                                          <p:spTgt spid="1431">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1431">
                                            <p:txEl>
                                              <p:pRg st="1" end="1"/>
                                            </p:txEl>
                                          </p:spTgt>
                                        </p:tgtEl>
                                        <p:attrNameLst>
                                          <p:attrName>style.visibility</p:attrName>
                                        </p:attrNameLst>
                                      </p:cBhvr>
                                      <p:to>
                                        <p:strVal val="visible"/>
                                      </p:to>
                                    </p:set>
                                    <p:anim calcmode="lin" valueType="num">
                                      <p:cBhvr additive="base">
                                        <p:cTn id="65" dur="500"/>
                                        <p:tgtEl>
                                          <p:spTgt spid="1431">
                                            <p:txEl>
                                              <p:pRg st="1" end="1"/>
                                            </p:txEl>
                                          </p:spTgt>
                                        </p:tgtEl>
                                        <p:attrNameLst>
                                          <p:attrName>ppt_w</p:attrName>
                                        </p:attrNameLst>
                                      </p:cBhvr>
                                      <p:tavLst>
                                        <p:tav tm="0">
                                          <p:val>
                                            <p:strVal val="0"/>
                                          </p:val>
                                        </p:tav>
                                        <p:tav tm="100000">
                                          <p:val>
                                            <p:strVal val="#ppt_w"/>
                                          </p:val>
                                        </p:tav>
                                      </p:tavLst>
                                    </p:anim>
                                    <p:anim calcmode="lin" valueType="num">
                                      <p:cBhvr additive="base">
                                        <p:cTn id="66" dur="500"/>
                                        <p:tgtEl>
                                          <p:spTgt spid="1431">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198"/>
          <p:cNvSpPr txBox="1">
            <a:spLocks noGrp="1"/>
          </p:cNvSpPr>
          <p:nvPr>
            <p:ph type="title"/>
          </p:nvPr>
        </p:nvSpPr>
        <p:spPr>
          <a:xfrm>
            <a:off x="197224" y="591670"/>
            <a:ext cx="4398682" cy="4920499"/>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5000"/>
              <a:buFont typeface="Century Schoolbook"/>
              <a:buNone/>
            </a:pPr>
            <a:r>
              <a:rPr lang="en-US" b="1">
                <a:solidFill>
                  <a:srgbClr val="FFC000"/>
                </a:solidFill>
              </a:rPr>
              <a:t>Law &amp; Grace/Faith</a:t>
            </a:r>
            <a:endParaRPr b="1">
              <a:solidFill>
                <a:srgbClr val="FFC000"/>
              </a:solidFill>
            </a:endParaRPr>
          </a:p>
          <a:p>
            <a:pPr marL="0" lvl="0" indent="0" algn="r" rtl="0">
              <a:spcBef>
                <a:spcPts val="0"/>
              </a:spcBef>
              <a:spcAft>
                <a:spcPts val="0"/>
              </a:spcAft>
              <a:buClr>
                <a:srgbClr val="FFC000"/>
              </a:buClr>
              <a:buSzPts val="5000"/>
              <a:buFont typeface="Century Schoolbook"/>
              <a:buNone/>
            </a:pPr>
            <a:endParaRPr sz="2000" b="1">
              <a:solidFill>
                <a:srgbClr val="FFC000"/>
              </a:solidFill>
            </a:endParaRPr>
          </a:p>
          <a:p>
            <a:pPr marL="0" lvl="0" indent="0" algn="r" rtl="0">
              <a:spcBef>
                <a:spcPts val="0"/>
              </a:spcBef>
              <a:spcAft>
                <a:spcPts val="0"/>
              </a:spcAft>
              <a:buClr>
                <a:srgbClr val="FFC000"/>
              </a:buClr>
              <a:buSzPts val="5000"/>
              <a:buFont typeface="Century Schoolbook"/>
              <a:buNone/>
            </a:pPr>
            <a:r>
              <a:rPr lang="en-US" b="1">
                <a:solidFill>
                  <a:srgbClr val="FFC000"/>
                </a:solidFill>
              </a:rPr>
              <a:t>법 &amp; 은혜/믿음</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1437" name="Google Shape;1437;p198"/>
          <p:cNvSpPr txBox="1">
            <a:spLocks noGrp="1"/>
          </p:cNvSpPr>
          <p:nvPr>
            <p:ph type="body" idx="1"/>
          </p:nvPr>
        </p:nvSpPr>
        <p:spPr>
          <a:xfrm>
            <a:off x="4925961" y="250723"/>
            <a:ext cx="6740013" cy="645979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uses the word “law” with more than a single nuance. On the positive side, law is the revelation of God’s will (Ro. 7:12-14, 16; 1 Ti. 1:8). On the downside, law is inadequate to enable righteousness (Ro. 8:3).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defines the two power-spheres of law and grace with the preposition “under” (</a:t>
            </a:r>
            <a:r>
              <a:rPr lang="en-US" sz="2400">
                <a:solidFill>
                  <a:schemeClr val="dk1"/>
                </a:solidFill>
                <a:latin typeface="Arial"/>
                <a:ea typeface="Arial"/>
                <a:cs typeface="Arial"/>
                <a:sym typeface="Arial"/>
              </a:rPr>
              <a:t>u[po</a:t>
            </a:r>
            <a:r>
              <a:rPr lang="en-US" sz="2400" i="1">
                <a:solidFill>
                  <a:schemeClr val="dk1"/>
                </a:solidFill>
              </a:rPr>
              <a:t>): a person is either “under” law or “under” grace (Ro. 3:19; 6:14-15; 1 Co. 9:20; Ga. 5:18).</a:t>
            </a:r>
            <a:endParaRPr sz="2400">
              <a:solidFill>
                <a:schemeClr val="dk1"/>
              </a:solidFill>
              <a:latin typeface="Arial"/>
              <a:ea typeface="Arial"/>
              <a:cs typeface="Arial"/>
              <a:sym typeface="Arial"/>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 The problem with living “under law” is that it cannot provide empowerment for obedience (Ro. 3:20; Ga. 2:21). It is not that the law is bad, but that the empowerment to fully meet the demands of the law lies elsewhere (Ro. 8:3-4, 7; Ga. 3:21)</a:t>
            </a:r>
            <a:endParaRPr/>
          </a:p>
        </p:txBody>
      </p:sp>
      <p:sp>
        <p:nvSpPr>
          <p:cNvPr id="1438" name="Google Shape;1438;p198"/>
          <p:cNvSpPr txBox="1">
            <a:spLocks noGrp="1"/>
          </p:cNvSpPr>
          <p:nvPr>
            <p:ph type="sldNum" idx="12"/>
          </p:nvPr>
        </p:nvSpPr>
        <p:spPr>
          <a:xfrm>
            <a:off x="11665974" y="5512170"/>
            <a:ext cx="526025"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37">
                                            <p:txEl>
                                              <p:pRg st="0" end="0"/>
                                            </p:txEl>
                                          </p:spTgt>
                                        </p:tgtEl>
                                        <p:attrNameLst>
                                          <p:attrName>style.visibility</p:attrName>
                                        </p:attrNameLst>
                                      </p:cBhvr>
                                      <p:to>
                                        <p:strVal val="visible"/>
                                      </p:to>
                                    </p:set>
                                    <p:anim calcmode="lin" valueType="num">
                                      <p:cBhvr additive="base">
                                        <p:cTn id="7" dur="500"/>
                                        <p:tgtEl>
                                          <p:spTgt spid="143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3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37">
                                            <p:txEl>
                                              <p:pRg st="1" end="1"/>
                                            </p:txEl>
                                          </p:spTgt>
                                        </p:tgtEl>
                                        <p:attrNameLst>
                                          <p:attrName>style.visibility</p:attrName>
                                        </p:attrNameLst>
                                      </p:cBhvr>
                                      <p:to>
                                        <p:strVal val="visible"/>
                                      </p:to>
                                    </p:set>
                                    <p:anim calcmode="lin" valueType="num">
                                      <p:cBhvr additive="base">
                                        <p:cTn id="11" dur="500"/>
                                        <p:tgtEl>
                                          <p:spTgt spid="143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3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37">
                                            <p:txEl>
                                              <p:pRg st="2" end="2"/>
                                            </p:txEl>
                                          </p:spTgt>
                                        </p:tgtEl>
                                        <p:attrNameLst>
                                          <p:attrName>style.visibility</p:attrName>
                                        </p:attrNameLst>
                                      </p:cBhvr>
                                      <p:to>
                                        <p:strVal val="visible"/>
                                      </p:to>
                                    </p:set>
                                    <p:anim calcmode="lin" valueType="num">
                                      <p:cBhvr additive="base">
                                        <p:cTn id="15" dur="500"/>
                                        <p:tgtEl>
                                          <p:spTgt spid="143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37">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199"/>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262626"/>
              </a:buClr>
              <a:buSzPts val="2400"/>
              <a:buChar char="•"/>
            </a:pPr>
            <a:r>
              <a:rPr lang="en-US" sz="2400" i="1"/>
              <a:t>To rely on the law or in one’s ability to keep the law as the means for right standing with God is futile, and it leads only to a curse, the penalty for law-breaking (Ga. 3:3, 13).</a:t>
            </a:r>
            <a:endParaRPr/>
          </a:p>
          <a:p>
            <a:pPr marL="283464" lvl="0" indent="-283464" algn="l" rtl="0">
              <a:lnSpc>
                <a:spcPct val="112000"/>
              </a:lnSpc>
              <a:spcBef>
                <a:spcPts val="900"/>
              </a:spcBef>
              <a:spcAft>
                <a:spcPts val="0"/>
              </a:spcAft>
              <a:buClr>
                <a:srgbClr val="262626"/>
              </a:buClr>
              <a:buSzPts val="2400"/>
              <a:buChar char="•"/>
            </a:pPr>
            <a:r>
              <a:rPr lang="en-US" sz="2400" i="1"/>
              <a:t>Christ, on the other hand, has redeemed believers from being under law (Ga. 4:5), so that now they are under grace where empowerment for obedience comes from the Holy Spirit (Ro. 8:2, 5-11; Ga. 5:16-18).</a:t>
            </a:r>
            <a:endParaRPr/>
          </a:p>
        </p:txBody>
      </p:sp>
      <p:sp>
        <p:nvSpPr>
          <p:cNvPr id="1444" name="Google Shape;1444;p199"/>
          <p:cNvSpPr txBox="1">
            <a:spLocks noGrp="1"/>
          </p:cNvSpPr>
          <p:nvPr>
            <p:ph type="sldNum" idx="12"/>
          </p:nvPr>
        </p:nvSpPr>
        <p:spPr>
          <a:xfrm>
            <a:off x="11429998" y="5619135"/>
            <a:ext cx="762001" cy="3535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43">
                                            <p:txEl>
                                              <p:pRg st="0" end="0"/>
                                            </p:txEl>
                                          </p:spTgt>
                                        </p:tgtEl>
                                        <p:attrNameLst>
                                          <p:attrName>style.visibility</p:attrName>
                                        </p:attrNameLst>
                                      </p:cBhvr>
                                      <p:to>
                                        <p:strVal val="visible"/>
                                      </p:to>
                                    </p:set>
                                    <p:anim calcmode="lin" valueType="num">
                                      <p:cBhvr additive="base">
                                        <p:cTn id="7" dur="500"/>
                                        <p:tgtEl>
                                          <p:spTgt spid="1443">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43">
                                            <p:txEl>
                                              <p:pRg st="1" end="1"/>
                                            </p:txEl>
                                          </p:spTgt>
                                        </p:tgtEl>
                                        <p:attrNameLst>
                                          <p:attrName>style.visibility</p:attrName>
                                        </p:attrNameLst>
                                      </p:cBhvr>
                                      <p:to>
                                        <p:strVal val="visible"/>
                                      </p:to>
                                    </p:set>
                                    <p:anim calcmode="lin" valueType="num">
                                      <p:cBhvr additive="base">
                                        <p:cTn id="10" dur="500"/>
                                        <p:tgtEl>
                                          <p:spTgt spid="14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713013" y="1306285"/>
            <a:ext cx="9492343" cy="503864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9600"/>
              <a:buFont typeface="Century Schoolbook"/>
              <a:buNone/>
            </a:pPr>
            <a:r>
              <a:rPr lang="en-US" sz="9600" b="1">
                <a:solidFill>
                  <a:srgbClr val="FFC000"/>
                </a:solidFill>
              </a:rPr>
              <a:t>Paul, the Man</a:t>
            </a:r>
            <a:br>
              <a:rPr lang="en-US" sz="9600" b="1">
                <a:solidFill>
                  <a:srgbClr val="FFC000"/>
                </a:solidFill>
              </a:rPr>
            </a:br>
            <a:r>
              <a:rPr lang="en-US" sz="9600" b="1">
                <a:solidFill>
                  <a:srgbClr val="FFC000"/>
                </a:solidFill>
              </a:rPr>
              <a:t>바울, 그 사람</a:t>
            </a:r>
            <a:endParaRPr sz="9600" b="1">
              <a:solidFill>
                <a:srgbClr val="FFC000"/>
              </a:solidFill>
            </a:endParaRP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title"/>
          </p:nvPr>
        </p:nvSpPr>
        <p:spPr>
          <a:xfrm>
            <a:off x="45027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The Gentile Question</a:t>
            </a:r>
            <a:br>
              <a:rPr lang="en-US" b="1">
                <a:solidFill>
                  <a:srgbClr val="FFC000"/>
                </a:solidFill>
              </a:rPr>
            </a:br>
            <a:r>
              <a:rPr lang="en-US" b="1">
                <a:solidFill>
                  <a:srgbClr val="FFC000"/>
                </a:solidFill>
              </a:rPr>
              <a:t>이방인들의 질문</a:t>
            </a:r>
            <a:endParaRPr>
              <a:solidFill>
                <a:srgbClr val="FFC000"/>
              </a:solidFill>
              <a:latin typeface="Impact"/>
              <a:ea typeface="Impact"/>
              <a:cs typeface="Impact"/>
              <a:sym typeface="Impact"/>
            </a:endParaRPr>
          </a:p>
        </p:txBody>
      </p:sp>
      <p:sp>
        <p:nvSpPr>
          <p:cNvPr id="253" name="Google Shape;253;p20"/>
          <p:cNvSpPr txBox="1">
            <a:spLocks noGrp="1"/>
          </p:cNvSpPr>
          <p:nvPr>
            <p:ph type="body" idx="1"/>
          </p:nvPr>
        </p:nvSpPr>
        <p:spPr>
          <a:xfrm>
            <a:off x="4696691" y="559678"/>
            <a:ext cx="7087320" cy="629832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2000"/>
              </a:lnSpc>
              <a:spcBef>
                <a:spcPts val="0"/>
              </a:spcBef>
              <a:spcAft>
                <a:spcPts val="0"/>
              </a:spcAft>
              <a:buClr>
                <a:srgbClr val="FF0000"/>
              </a:buClr>
              <a:buSzPct val="100000"/>
              <a:buNone/>
            </a:pPr>
            <a:r>
              <a:rPr lang="en-US" sz="3000" b="1">
                <a:solidFill>
                  <a:srgbClr val="FF0000"/>
                </a:solidFill>
                <a:latin typeface="Calibri"/>
                <a:ea typeface="Calibri"/>
                <a:cs typeface="Calibri"/>
                <a:sym typeface="Calibri"/>
              </a:rPr>
              <a:t>The acceptance of the Christian message by pagans in Asia Minor raised a critical question: </a:t>
            </a:r>
            <a:r>
              <a:rPr lang="en-US" sz="3000" b="1" i="1">
                <a:solidFill>
                  <a:srgbClr val="FF0000"/>
                </a:solidFill>
                <a:latin typeface="Calibri"/>
                <a:ea typeface="Calibri"/>
                <a:cs typeface="Calibri"/>
                <a:sym typeface="Calibri"/>
              </a:rPr>
              <a:t>Did Gentiles need to become Jews in order to become Christians?</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Circumcision was the religious symbol of accepting the Jewish faith, since the uncircumcised were not numbered among God’s people.</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A strong party in Jerusalem advocated that circumcision and Torah observance were necessary, and they carried this message to Antioch, Syria.</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Paul and his party countered that this badge of Jewish identity was unnecessary, and he and Barnabas were sent to Jerusalem for a decision.</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In Jerusalem, they encountered strong opposition from Christian Pharisees (Ac. 15).</a:t>
            </a:r>
            <a:endParaRPr/>
          </a:p>
          <a:p>
            <a:pPr marL="283464" lvl="0" indent="-165989" algn="l" rtl="0">
              <a:lnSpc>
                <a:spcPct val="112000"/>
              </a:lnSpc>
              <a:spcBef>
                <a:spcPts val="900"/>
              </a:spcBef>
              <a:spcAft>
                <a:spcPts val="0"/>
              </a:spcAft>
              <a:buClr>
                <a:srgbClr val="262626"/>
              </a:buClr>
              <a:buSzPct val="100000"/>
              <a:buNone/>
            </a:pPr>
            <a:endParaRPr i="1"/>
          </a:p>
          <a:p>
            <a:pPr marL="0" lvl="0" indent="0" algn="l" rtl="0">
              <a:lnSpc>
                <a:spcPct val="112000"/>
              </a:lnSpc>
              <a:spcBef>
                <a:spcPts val="900"/>
              </a:spcBef>
              <a:spcAft>
                <a:spcPts val="0"/>
              </a:spcAft>
              <a:buClr>
                <a:srgbClr val="262626"/>
              </a:buClr>
              <a:buSzPct val="100000"/>
              <a:buNone/>
            </a:pPr>
            <a:endParaRPr/>
          </a:p>
        </p:txBody>
      </p:sp>
      <p:sp>
        <p:nvSpPr>
          <p:cNvPr id="254" name="Google Shape;254;p2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 calcmode="lin" valueType="num">
                                      <p:cBhvr additive="base">
                                        <p:cTn id="7" dur="500"/>
                                        <p:tgtEl>
                                          <p:spTgt spid="25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5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3">
                                            <p:txEl>
                                              <p:pRg st="1" end="1"/>
                                            </p:txEl>
                                          </p:spTgt>
                                        </p:tgtEl>
                                        <p:attrNameLst>
                                          <p:attrName>style.visibility</p:attrName>
                                        </p:attrNameLst>
                                      </p:cBhvr>
                                      <p:to>
                                        <p:strVal val="visible"/>
                                      </p:to>
                                    </p:set>
                                    <p:anim calcmode="lin" valueType="num">
                                      <p:cBhvr additive="base">
                                        <p:cTn id="11" dur="500"/>
                                        <p:tgtEl>
                                          <p:spTgt spid="25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5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3">
                                            <p:txEl>
                                              <p:pRg st="2" end="2"/>
                                            </p:txEl>
                                          </p:spTgt>
                                        </p:tgtEl>
                                        <p:attrNameLst>
                                          <p:attrName>style.visibility</p:attrName>
                                        </p:attrNameLst>
                                      </p:cBhvr>
                                      <p:to>
                                        <p:strVal val="visible"/>
                                      </p:to>
                                    </p:set>
                                    <p:anim calcmode="lin" valueType="num">
                                      <p:cBhvr additive="base">
                                        <p:cTn id="15" dur="500"/>
                                        <p:tgtEl>
                                          <p:spTgt spid="25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5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53">
                                            <p:txEl>
                                              <p:pRg st="3" end="3"/>
                                            </p:txEl>
                                          </p:spTgt>
                                        </p:tgtEl>
                                        <p:attrNameLst>
                                          <p:attrName>style.visibility</p:attrName>
                                        </p:attrNameLst>
                                      </p:cBhvr>
                                      <p:to>
                                        <p:strVal val="visible"/>
                                      </p:to>
                                    </p:set>
                                    <p:anim calcmode="lin" valueType="num">
                                      <p:cBhvr additive="base">
                                        <p:cTn id="19" dur="500"/>
                                        <p:tgtEl>
                                          <p:spTgt spid="25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253">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53">
                                            <p:txEl>
                                              <p:pRg st="4" end="4"/>
                                            </p:txEl>
                                          </p:spTgt>
                                        </p:tgtEl>
                                        <p:attrNameLst>
                                          <p:attrName>style.visibility</p:attrName>
                                        </p:attrNameLst>
                                      </p:cBhvr>
                                      <p:to>
                                        <p:strVal val="visible"/>
                                      </p:to>
                                    </p:set>
                                    <p:anim calcmode="lin" valueType="num">
                                      <p:cBhvr additive="base">
                                        <p:cTn id="23" dur="500"/>
                                        <p:tgtEl>
                                          <p:spTgt spid="253">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253">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53">
                                            <p:txEl>
                                              <p:pRg st="5" end="5"/>
                                            </p:txEl>
                                          </p:spTgt>
                                        </p:tgtEl>
                                        <p:attrNameLst>
                                          <p:attrName>style.visibility</p:attrName>
                                        </p:attrNameLst>
                                      </p:cBhvr>
                                      <p:to>
                                        <p:strVal val="visible"/>
                                      </p:to>
                                    </p:set>
                                    <p:anim calcmode="lin" valueType="num">
                                      <p:cBhvr additive="base">
                                        <p:cTn id="27" dur="500"/>
                                        <p:tgtEl>
                                          <p:spTgt spid="253">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253">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53">
                                            <p:txEl>
                                              <p:pRg st="6" end="6"/>
                                            </p:txEl>
                                          </p:spTgt>
                                        </p:tgtEl>
                                        <p:attrNameLst>
                                          <p:attrName>style.visibility</p:attrName>
                                        </p:attrNameLst>
                                      </p:cBhvr>
                                      <p:to>
                                        <p:strVal val="visible"/>
                                      </p:to>
                                    </p:set>
                                    <p:anim calcmode="lin" valueType="num">
                                      <p:cBhvr additive="base">
                                        <p:cTn id="31" dur="500"/>
                                        <p:tgtEl>
                                          <p:spTgt spid="253">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253">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1448"/>
        <p:cNvGrpSpPr/>
        <p:nvPr/>
      </p:nvGrpSpPr>
      <p:grpSpPr>
        <a:xfrm>
          <a:off x="0" y="0"/>
          <a:ext cx="0" cy="0"/>
          <a:chOff x="0" y="0"/>
          <a:chExt cx="0" cy="0"/>
        </a:xfrm>
      </p:grpSpPr>
      <p:sp>
        <p:nvSpPr>
          <p:cNvPr id="1449" name="Google Shape;1449;p200"/>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1450" name="Google Shape;1450;p200"/>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A long-standing discussion among Christians has been about the relationship between faith (what you believe) and works (what you do). What does Paul’s theology have to say about these categories?</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For Paul, the cross of Jesus is central. Why do you think he makes this the center?</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50">
                                            <p:txEl>
                                              <p:pRg st="0" end="0"/>
                                            </p:txEl>
                                          </p:spTgt>
                                        </p:tgtEl>
                                        <p:attrNameLst>
                                          <p:attrName>style.visibility</p:attrName>
                                        </p:attrNameLst>
                                      </p:cBhvr>
                                      <p:to>
                                        <p:strVal val="visible"/>
                                      </p:to>
                                    </p:set>
                                    <p:anim calcmode="lin" valueType="num">
                                      <p:cBhvr additive="base">
                                        <p:cTn id="7" dur="500"/>
                                        <p:tgtEl>
                                          <p:spTgt spid="145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5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50">
                                            <p:txEl>
                                              <p:pRg st="1" end="1"/>
                                            </p:txEl>
                                          </p:spTgt>
                                        </p:tgtEl>
                                        <p:attrNameLst>
                                          <p:attrName>style.visibility</p:attrName>
                                        </p:attrNameLst>
                                      </p:cBhvr>
                                      <p:to>
                                        <p:strVal val="visible"/>
                                      </p:to>
                                    </p:set>
                                    <p:anim calcmode="lin" valueType="num">
                                      <p:cBhvr additive="base">
                                        <p:cTn id="11" dur="500"/>
                                        <p:tgtEl>
                                          <p:spTgt spid="145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5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50">
                                            <p:txEl>
                                              <p:pRg st="2" end="2"/>
                                            </p:txEl>
                                          </p:spTgt>
                                        </p:tgtEl>
                                        <p:attrNameLst>
                                          <p:attrName>style.visibility</p:attrName>
                                        </p:attrNameLst>
                                      </p:cBhvr>
                                      <p:to>
                                        <p:strVal val="visible"/>
                                      </p:to>
                                    </p:set>
                                    <p:anim calcmode="lin" valueType="num">
                                      <p:cBhvr additive="base">
                                        <p:cTn id="15" dur="500"/>
                                        <p:tgtEl>
                                          <p:spTgt spid="145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50">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454"/>
        <p:cNvGrpSpPr/>
        <p:nvPr/>
      </p:nvGrpSpPr>
      <p:grpSpPr>
        <a:xfrm>
          <a:off x="0" y="0"/>
          <a:ext cx="0" cy="0"/>
          <a:chOff x="0" y="0"/>
          <a:chExt cx="0" cy="0"/>
        </a:xfrm>
      </p:grpSpPr>
      <p:sp>
        <p:nvSpPr>
          <p:cNvPr id="1455" name="Google Shape;1455;p201"/>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Eschatology</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종말론</a:t>
            </a:r>
            <a:endParaRPr sz="4800" b="1">
              <a:solidFill>
                <a:srgbClr val="FFC000"/>
              </a:solidFill>
            </a:endParaRPr>
          </a:p>
        </p:txBody>
      </p:sp>
    </p:spTree>
  </p:cSld>
  <p:clrMapOvr>
    <a:masterClrMapping/>
  </p:clrMapOvr>
  <p:transition>
    <p:split orient="vert"/>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202"/>
          <p:cNvSpPr txBox="1">
            <a:spLocks noGrp="1"/>
          </p:cNvSpPr>
          <p:nvPr>
            <p:ph type="title"/>
          </p:nvPr>
        </p:nvSpPr>
        <p:spPr>
          <a:xfrm>
            <a:off x="207034" y="569066"/>
            <a:ext cx="4485735"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Resurrection</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부활</a:t>
            </a:r>
            <a:endParaRPr b="1">
              <a:solidFill>
                <a:srgbClr val="FFC000"/>
              </a:solidFill>
            </a:endParaRPr>
          </a:p>
        </p:txBody>
      </p:sp>
      <p:sp>
        <p:nvSpPr>
          <p:cNvPr id="1461" name="Google Shape;1461;p202"/>
          <p:cNvSpPr txBox="1">
            <a:spLocks noGrp="1"/>
          </p:cNvSpPr>
          <p:nvPr>
            <p:ph type="body" idx="1"/>
          </p:nvPr>
        </p:nvSpPr>
        <p:spPr>
          <a:xfrm>
            <a:off x="5181599" y="569066"/>
            <a:ext cx="6360543" cy="600426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Paul’s eschatology begins with his affirmation of the resurrection of the dead:</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As a Pharisee, resurrection was a central theological tenet for Paul even before becoming a Christian.</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As a Christian Pharisee (Ac. 26:5), he continued to uphold this central eschatological expectation of “the hope of Israel” (Ac. 23:6-9; 24:14-15, 21; 26:6-8; 28:20).</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resurrection of Jesus, then, fits perfectly into Paul’s larger theology of resurrection and, while not negating it, certainly reshaped it (Ac. 25:19; 26:22-23).</a:t>
            </a:r>
            <a:endParaRPr sz="2400" i="1">
              <a:solidFill>
                <a:srgbClr val="0C0C0C"/>
              </a:solidFill>
            </a:endParaRPr>
          </a:p>
        </p:txBody>
      </p:sp>
      <p:sp>
        <p:nvSpPr>
          <p:cNvPr id="1462" name="Google Shape;1462;p202"/>
          <p:cNvSpPr txBox="1">
            <a:spLocks noGrp="1"/>
          </p:cNvSpPr>
          <p:nvPr>
            <p:ph type="sldNum" idx="12"/>
          </p:nvPr>
        </p:nvSpPr>
        <p:spPr>
          <a:xfrm>
            <a:off x="11697419" y="5512170"/>
            <a:ext cx="494580"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61">
                                            <p:txEl>
                                              <p:pRg st="0" end="0"/>
                                            </p:txEl>
                                          </p:spTgt>
                                        </p:tgtEl>
                                        <p:attrNameLst>
                                          <p:attrName>style.visibility</p:attrName>
                                        </p:attrNameLst>
                                      </p:cBhvr>
                                      <p:to>
                                        <p:strVal val="visible"/>
                                      </p:to>
                                    </p:set>
                                    <p:anim calcmode="lin" valueType="num">
                                      <p:cBhvr additive="base">
                                        <p:cTn id="7" dur="500"/>
                                        <p:tgtEl>
                                          <p:spTgt spid="146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6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61">
                                            <p:txEl>
                                              <p:pRg st="1" end="1"/>
                                            </p:txEl>
                                          </p:spTgt>
                                        </p:tgtEl>
                                        <p:attrNameLst>
                                          <p:attrName>style.visibility</p:attrName>
                                        </p:attrNameLst>
                                      </p:cBhvr>
                                      <p:to>
                                        <p:strVal val="visible"/>
                                      </p:to>
                                    </p:set>
                                    <p:anim calcmode="lin" valueType="num">
                                      <p:cBhvr additive="base">
                                        <p:cTn id="11" dur="500"/>
                                        <p:tgtEl>
                                          <p:spTgt spid="146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6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61">
                                            <p:txEl>
                                              <p:pRg st="2" end="2"/>
                                            </p:txEl>
                                          </p:spTgt>
                                        </p:tgtEl>
                                        <p:attrNameLst>
                                          <p:attrName>style.visibility</p:attrName>
                                        </p:attrNameLst>
                                      </p:cBhvr>
                                      <p:to>
                                        <p:strVal val="visible"/>
                                      </p:to>
                                    </p:set>
                                    <p:anim calcmode="lin" valueType="num">
                                      <p:cBhvr additive="base">
                                        <p:cTn id="15" dur="500"/>
                                        <p:tgtEl>
                                          <p:spTgt spid="146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6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61">
                                            <p:txEl>
                                              <p:pRg st="3" end="3"/>
                                            </p:txEl>
                                          </p:spTgt>
                                        </p:tgtEl>
                                        <p:attrNameLst>
                                          <p:attrName>style.visibility</p:attrName>
                                        </p:attrNameLst>
                                      </p:cBhvr>
                                      <p:to>
                                        <p:strVal val="visible"/>
                                      </p:to>
                                    </p:set>
                                    <p:anim calcmode="lin" valueType="num">
                                      <p:cBhvr additive="base">
                                        <p:cTn id="19" dur="500"/>
                                        <p:tgtEl>
                                          <p:spTgt spid="146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61">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20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5000"/>
              <a:buFont typeface="Century Schoolbook"/>
              <a:buNone/>
            </a:pPr>
            <a:r>
              <a:rPr lang="en-US" b="1">
                <a:solidFill>
                  <a:srgbClr val="FFC000"/>
                </a:solidFill>
              </a:rPr>
              <a:t>The Living Christ</a:t>
            </a:r>
            <a:endParaRPr b="1">
              <a:solidFill>
                <a:srgbClr val="FFC000"/>
              </a:solidFill>
            </a:endParaRPr>
          </a:p>
          <a:p>
            <a:pPr marL="0" lvl="0" indent="0" algn="r" rtl="0">
              <a:spcBef>
                <a:spcPts val="0"/>
              </a:spcBef>
              <a:spcAft>
                <a:spcPts val="0"/>
              </a:spcAft>
              <a:buClr>
                <a:srgbClr val="FFC000"/>
              </a:buClr>
              <a:buSzPts val="5000"/>
              <a:buFont typeface="Century Schoolbook"/>
              <a:buNone/>
            </a:pPr>
            <a:endParaRPr sz="2000" b="1">
              <a:solidFill>
                <a:srgbClr val="FFC000"/>
              </a:solidFill>
            </a:endParaRPr>
          </a:p>
          <a:p>
            <a:pPr marL="0" lvl="0" indent="0" algn="r" rtl="0">
              <a:spcBef>
                <a:spcPts val="0"/>
              </a:spcBef>
              <a:spcAft>
                <a:spcPts val="0"/>
              </a:spcAft>
              <a:buClr>
                <a:srgbClr val="FFC000"/>
              </a:buClr>
              <a:buSzPts val="5000"/>
              <a:buFont typeface="Century Schoolbook"/>
              <a:buNone/>
            </a:pPr>
            <a:r>
              <a:rPr lang="en-US" b="1">
                <a:solidFill>
                  <a:srgbClr val="FFC000"/>
                </a:solidFill>
              </a:rPr>
              <a:t>살아계신 그리스도</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1468" name="Google Shape;1468;p203"/>
          <p:cNvSpPr txBox="1">
            <a:spLocks noGrp="1"/>
          </p:cNvSpPr>
          <p:nvPr>
            <p:ph type="body" idx="1"/>
          </p:nvPr>
        </p:nvSpPr>
        <p:spPr>
          <a:xfrm>
            <a:off x="5181600" y="569065"/>
            <a:ext cx="6550326" cy="572821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When Paul was confronted by the risen Christ on the Damascus Road, this encounter reoriented his eschatological perspective (Ac. 9:3-5; 22:6-8; 26:13-15).</a:t>
            </a:r>
            <a:endParaRPr/>
          </a:p>
          <a:p>
            <a:pPr marL="283464" lvl="0" indent="-283464" algn="l" rtl="0">
              <a:lnSpc>
                <a:spcPct val="112000"/>
              </a:lnSpc>
              <a:spcBef>
                <a:spcPts val="900"/>
              </a:spcBef>
              <a:spcAft>
                <a:spcPts val="0"/>
              </a:spcAft>
              <a:buClr>
                <a:srgbClr val="0C0C0C"/>
              </a:buClr>
              <a:buSzPts val="2400"/>
              <a:buChar char="•"/>
            </a:pPr>
            <a:r>
              <a:rPr lang="en-US" sz="2400" i="1">
                <a:solidFill>
                  <a:srgbClr val="0C0C0C"/>
                </a:solidFill>
              </a:rPr>
              <a:t>It meant that in some sense the last things had already begun, Christ being the “first-fruits” of the resurrection (1 Co 15:20-23).</a:t>
            </a:r>
            <a:r>
              <a:rPr lang="en-US" i="1">
                <a:solidFill>
                  <a:srgbClr val="0C0C0C"/>
                </a:solidFill>
              </a:rPr>
              <a:t> </a:t>
            </a:r>
            <a:endParaRPr/>
          </a:p>
          <a:p>
            <a:pPr marL="283464" lvl="0" indent="-283464" algn="l" rtl="0">
              <a:lnSpc>
                <a:spcPct val="112000"/>
              </a:lnSpc>
              <a:spcBef>
                <a:spcPts val="900"/>
              </a:spcBef>
              <a:spcAft>
                <a:spcPts val="0"/>
              </a:spcAft>
              <a:buClr>
                <a:srgbClr val="0C0C0C"/>
              </a:buClr>
              <a:buSzPts val="2400"/>
              <a:buChar char="•"/>
            </a:pPr>
            <a:r>
              <a:rPr lang="en-US" sz="2400" i="1">
                <a:solidFill>
                  <a:srgbClr val="0C0C0C"/>
                </a:solidFill>
              </a:rPr>
              <a:t>It also meant that Christians now live in the transition between two ages, the “present age” and the “age to come” (Ep. 1:21; 2:7; Col. 1:26).</a:t>
            </a:r>
            <a:endParaRPr/>
          </a:p>
          <a:p>
            <a:pPr marL="283464" lvl="0" indent="-283464" algn="l" rtl="0">
              <a:lnSpc>
                <a:spcPct val="112000"/>
              </a:lnSpc>
              <a:spcBef>
                <a:spcPts val="900"/>
              </a:spcBef>
              <a:spcAft>
                <a:spcPts val="0"/>
              </a:spcAft>
              <a:buClr>
                <a:srgbClr val="0C0C0C"/>
              </a:buClr>
              <a:buSzPts val="2400"/>
              <a:buChar char="•"/>
            </a:pPr>
            <a:r>
              <a:rPr lang="en-US" sz="2400" i="1">
                <a:solidFill>
                  <a:srgbClr val="0C0C0C"/>
                </a:solidFill>
              </a:rPr>
              <a:t>Christ is the “last Adam” (1 Co. 15:45; cf. Ro. 5:14), and the apostles are the “last witnesses” (1 Co. 4:9).</a:t>
            </a:r>
            <a:endParaRPr sz="2800">
              <a:solidFill>
                <a:srgbClr val="FF0000"/>
              </a:solidFill>
            </a:endParaRPr>
          </a:p>
        </p:txBody>
      </p:sp>
      <p:sp>
        <p:nvSpPr>
          <p:cNvPr id="1469" name="Google Shape;1469;p203"/>
          <p:cNvSpPr txBox="1">
            <a:spLocks noGrp="1"/>
          </p:cNvSpPr>
          <p:nvPr>
            <p:ph type="sldNum" idx="12"/>
          </p:nvPr>
        </p:nvSpPr>
        <p:spPr>
          <a:xfrm>
            <a:off x="11731926" y="5512170"/>
            <a:ext cx="460074" cy="49181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203</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68">
                                            <p:txEl>
                                              <p:pRg st="0" end="0"/>
                                            </p:txEl>
                                          </p:spTgt>
                                        </p:tgtEl>
                                        <p:attrNameLst>
                                          <p:attrName>style.visibility</p:attrName>
                                        </p:attrNameLst>
                                      </p:cBhvr>
                                      <p:to>
                                        <p:strVal val="visible"/>
                                      </p:to>
                                    </p:set>
                                    <p:anim calcmode="lin" valueType="num">
                                      <p:cBhvr additive="base">
                                        <p:cTn id="7" dur="500"/>
                                        <p:tgtEl>
                                          <p:spTgt spid="146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6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68">
                                            <p:txEl>
                                              <p:pRg st="1" end="1"/>
                                            </p:txEl>
                                          </p:spTgt>
                                        </p:tgtEl>
                                        <p:attrNameLst>
                                          <p:attrName>style.visibility</p:attrName>
                                        </p:attrNameLst>
                                      </p:cBhvr>
                                      <p:to>
                                        <p:strVal val="visible"/>
                                      </p:to>
                                    </p:set>
                                    <p:anim calcmode="lin" valueType="num">
                                      <p:cBhvr additive="base">
                                        <p:cTn id="11" dur="500"/>
                                        <p:tgtEl>
                                          <p:spTgt spid="146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6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68">
                                            <p:txEl>
                                              <p:pRg st="2" end="2"/>
                                            </p:txEl>
                                          </p:spTgt>
                                        </p:tgtEl>
                                        <p:attrNameLst>
                                          <p:attrName>style.visibility</p:attrName>
                                        </p:attrNameLst>
                                      </p:cBhvr>
                                      <p:to>
                                        <p:strVal val="visible"/>
                                      </p:to>
                                    </p:set>
                                    <p:anim calcmode="lin" valueType="num">
                                      <p:cBhvr additive="base">
                                        <p:cTn id="15" dur="500"/>
                                        <p:tgtEl>
                                          <p:spTgt spid="146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6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68">
                                            <p:txEl>
                                              <p:pRg st="3" end="3"/>
                                            </p:txEl>
                                          </p:spTgt>
                                        </p:tgtEl>
                                        <p:attrNameLst>
                                          <p:attrName>style.visibility</p:attrName>
                                        </p:attrNameLst>
                                      </p:cBhvr>
                                      <p:to>
                                        <p:strVal val="visible"/>
                                      </p:to>
                                    </p:set>
                                    <p:anim calcmode="lin" valueType="num">
                                      <p:cBhvr additive="base">
                                        <p:cTn id="19" dur="500"/>
                                        <p:tgtEl>
                                          <p:spTgt spid="146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6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204"/>
          <p:cNvSpPr txBox="1">
            <a:spLocks noGrp="1"/>
          </p:cNvSpPr>
          <p:nvPr>
            <p:ph type="title"/>
          </p:nvPr>
        </p:nvSpPr>
        <p:spPr>
          <a:xfrm>
            <a:off x="569343" y="559678"/>
            <a:ext cx="4026563" cy="4909469"/>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5000"/>
              <a:buFont typeface="Century Schoolbook"/>
              <a:buNone/>
            </a:pPr>
            <a:r>
              <a:rPr lang="en-US" b="1">
                <a:solidFill>
                  <a:srgbClr val="FFC000"/>
                </a:solidFill>
              </a:rPr>
              <a:t>The Blessed Hope</a:t>
            </a:r>
            <a:endParaRPr b="1">
              <a:solidFill>
                <a:srgbClr val="FFC000"/>
              </a:solidFill>
            </a:endParaRPr>
          </a:p>
          <a:p>
            <a:pPr marL="0" lvl="0" indent="0" algn="r" rtl="0">
              <a:spcBef>
                <a:spcPts val="0"/>
              </a:spcBef>
              <a:spcAft>
                <a:spcPts val="0"/>
              </a:spcAft>
              <a:buClr>
                <a:srgbClr val="FFC000"/>
              </a:buClr>
              <a:buSzPts val="5000"/>
              <a:buFont typeface="Century Schoolbook"/>
              <a:buNone/>
            </a:pPr>
            <a:endParaRPr sz="2000" b="1">
              <a:solidFill>
                <a:srgbClr val="FFC000"/>
              </a:solidFill>
            </a:endParaRPr>
          </a:p>
          <a:p>
            <a:pPr marL="0" lvl="0" indent="0" algn="r" rtl="0">
              <a:spcBef>
                <a:spcPts val="0"/>
              </a:spcBef>
              <a:spcAft>
                <a:spcPts val="0"/>
              </a:spcAft>
              <a:buClr>
                <a:srgbClr val="FFC000"/>
              </a:buClr>
              <a:buSzPts val="5000"/>
              <a:buFont typeface="Century Schoolbook"/>
              <a:buNone/>
            </a:pPr>
            <a:r>
              <a:rPr lang="en-US" b="1">
                <a:solidFill>
                  <a:srgbClr val="FFC000"/>
                </a:solidFill>
              </a:rPr>
              <a:t>축복받은 희망</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1475" name="Google Shape;1475;p204"/>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Central to the Christian life, then, is hope, the firm conviction that God will fulfill his promises: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believer rejoices in hope (Ro. 5:2-5) as he/she patiently awaits this final redemption of the body in resurrection (Ro. 8:23-25) and the promise of heaven and eternal life (Col. 1:5, 27; Tit. 1:2; 3:7).</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In the meantime, the Christian “waits” for the Son from heaven (1 Th. 1:9-10; Ga. 5:5).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consummation of this hope will be the return of Christ at the end of the present age (Tit. 2:13).</a:t>
            </a:r>
            <a:endParaRPr/>
          </a:p>
        </p:txBody>
      </p:sp>
      <p:sp>
        <p:nvSpPr>
          <p:cNvPr id="1476" name="Google Shape;1476;p204"/>
          <p:cNvSpPr txBox="1">
            <a:spLocks noGrp="1"/>
          </p:cNvSpPr>
          <p:nvPr>
            <p:ph type="sldNum" idx="12"/>
          </p:nvPr>
        </p:nvSpPr>
        <p:spPr>
          <a:xfrm>
            <a:off x="11731925" y="5607170"/>
            <a:ext cx="460074" cy="365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204</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75">
                                            <p:txEl>
                                              <p:pRg st="0" end="0"/>
                                            </p:txEl>
                                          </p:spTgt>
                                        </p:tgtEl>
                                        <p:attrNameLst>
                                          <p:attrName>style.visibility</p:attrName>
                                        </p:attrNameLst>
                                      </p:cBhvr>
                                      <p:to>
                                        <p:strVal val="visible"/>
                                      </p:to>
                                    </p:set>
                                    <p:anim calcmode="lin" valueType="num">
                                      <p:cBhvr additive="base">
                                        <p:cTn id="7" dur="500"/>
                                        <p:tgtEl>
                                          <p:spTgt spid="147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7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75">
                                            <p:txEl>
                                              <p:pRg st="1" end="1"/>
                                            </p:txEl>
                                          </p:spTgt>
                                        </p:tgtEl>
                                        <p:attrNameLst>
                                          <p:attrName>style.visibility</p:attrName>
                                        </p:attrNameLst>
                                      </p:cBhvr>
                                      <p:to>
                                        <p:strVal val="visible"/>
                                      </p:to>
                                    </p:set>
                                    <p:anim calcmode="lin" valueType="num">
                                      <p:cBhvr additive="base">
                                        <p:cTn id="11" dur="500"/>
                                        <p:tgtEl>
                                          <p:spTgt spid="147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7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75">
                                            <p:txEl>
                                              <p:pRg st="2" end="2"/>
                                            </p:txEl>
                                          </p:spTgt>
                                        </p:tgtEl>
                                        <p:attrNameLst>
                                          <p:attrName>style.visibility</p:attrName>
                                        </p:attrNameLst>
                                      </p:cBhvr>
                                      <p:to>
                                        <p:strVal val="visible"/>
                                      </p:to>
                                    </p:set>
                                    <p:anim calcmode="lin" valueType="num">
                                      <p:cBhvr additive="base">
                                        <p:cTn id="15" dur="500"/>
                                        <p:tgtEl>
                                          <p:spTgt spid="147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7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75">
                                            <p:txEl>
                                              <p:pRg st="3" end="3"/>
                                            </p:txEl>
                                          </p:spTgt>
                                        </p:tgtEl>
                                        <p:attrNameLst>
                                          <p:attrName>style.visibility</p:attrName>
                                        </p:attrNameLst>
                                      </p:cBhvr>
                                      <p:to>
                                        <p:strVal val="visible"/>
                                      </p:to>
                                    </p:set>
                                    <p:anim calcmode="lin" valueType="num">
                                      <p:cBhvr additive="base">
                                        <p:cTn id="19" dur="500"/>
                                        <p:tgtEl>
                                          <p:spTgt spid="147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75">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bg>
      <p:bgPr>
        <a:solidFill>
          <a:srgbClr val="D8B9B7"/>
        </a:solidFill>
        <a:effectLst/>
      </p:bgPr>
    </p:bg>
    <p:spTree>
      <p:nvGrpSpPr>
        <p:cNvPr id="1" name="Shape 1480"/>
        <p:cNvGrpSpPr/>
        <p:nvPr/>
      </p:nvGrpSpPr>
      <p:grpSpPr>
        <a:xfrm>
          <a:off x="0" y="0"/>
          <a:ext cx="0" cy="0"/>
          <a:chOff x="0" y="0"/>
          <a:chExt cx="0" cy="0"/>
        </a:xfrm>
      </p:grpSpPr>
      <p:sp>
        <p:nvSpPr>
          <p:cNvPr id="1481" name="Google Shape;1481;p205"/>
          <p:cNvSpPr txBox="1">
            <a:spLocks noGrp="1"/>
          </p:cNvSpPr>
          <p:nvPr>
            <p:ph type="title"/>
          </p:nvPr>
        </p:nvSpPr>
        <p:spPr>
          <a:xfrm>
            <a:off x="609600" y="277813"/>
            <a:ext cx="10972800" cy="11430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FF3300"/>
              </a:buClr>
              <a:buSzPct val="161290"/>
              <a:buFont typeface="Arial Black"/>
              <a:buNone/>
            </a:pPr>
            <a:r>
              <a:rPr lang="en-US" b="1" i="0">
                <a:solidFill>
                  <a:srgbClr val="FF3300"/>
                </a:solidFill>
                <a:latin typeface="Arial Black"/>
                <a:ea typeface="Arial Black"/>
                <a:cs typeface="Arial Black"/>
                <a:sym typeface="Arial Black"/>
              </a:rPr>
              <a:t>The Already-Not Yet Tension</a:t>
            </a:r>
            <a:br>
              <a:rPr lang="en-US" b="1" i="0">
                <a:solidFill>
                  <a:srgbClr val="FFC000"/>
                </a:solidFill>
                <a:latin typeface="Arial Black"/>
                <a:ea typeface="Arial Black"/>
                <a:cs typeface="Arial Black"/>
                <a:sym typeface="Arial Black"/>
              </a:rPr>
            </a:br>
            <a:r>
              <a:rPr lang="en-US" sz="3100" b="1">
                <a:solidFill>
                  <a:srgbClr val="232D35"/>
                </a:solidFill>
                <a:latin typeface="Arial Narrow"/>
                <a:ea typeface="Arial Narrow"/>
                <a:cs typeface="Arial Narrow"/>
                <a:sym typeface="Arial Narrow"/>
              </a:rPr>
              <a:t>The Christian lives within an inaugurated eschatology, which is to say, he/she participates in both the present and the future.</a:t>
            </a:r>
            <a:br>
              <a:rPr lang="en-US" sz="3100" b="1" i="0">
                <a:solidFill>
                  <a:srgbClr val="232D35"/>
                </a:solidFill>
                <a:latin typeface="Arial Narrow"/>
                <a:ea typeface="Arial Narrow"/>
                <a:cs typeface="Arial Narrow"/>
                <a:sym typeface="Arial Narrow"/>
              </a:rPr>
            </a:br>
            <a:endParaRPr sz="3100" i="0">
              <a:solidFill>
                <a:srgbClr val="232D35"/>
              </a:solidFill>
              <a:latin typeface="Arial Narrow"/>
              <a:ea typeface="Arial Narrow"/>
              <a:cs typeface="Arial Narrow"/>
              <a:sym typeface="Arial Narrow"/>
            </a:endParaRPr>
          </a:p>
        </p:txBody>
      </p:sp>
      <p:sp>
        <p:nvSpPr>
          <p:cNvPr id="1482" name="Google Shape;1482;p205"/>
          <p:cNvSpPr txBox="1">
            <a:spLocks noGrp="1"/>
          </p:cNvSpPr>
          <p:nvPr>
            <p:ph type="body" idx="1"/>
          </p:nvPr>
        </p:nvSpPr>
        <p:spPr>
          <a:xfrm>
            <a:off x="253041" y="1896769"/>
            <a:ext cx="5741359" cy="4683418"/>
          </a:xfrm>
          <a:prstGeom prst="rect">
            <a:avLst/>
          </a:prstGeom>
          <a:solidFill>
            <a:srgbClr val="3543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C000"/>
              </a:buClr>
              <a:buSzPts val="3600"/>
              <a:buNone/>
            </a:pPr>
            <a:r>
              <a:rPr lang="en-US" sz="3600" b="1">
                <a:solidFill>
                  <a:srgbClr val="FFC000"/>
                </a:solidFill>
              </a:rPr>
              <a:t>ALREADY</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…we are seated in the heavenly places in Christ Jesus (Ep. 1:3; 2:6)</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…our citizenship is in heaven (Phil. 3:20a)</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…we have been transferred over into the kingdom of God’s Son (Col. 1:13)</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…we have been saved and justified by faith (Ro. 5:1; Ep. 2:5)</a:t>
            </a:r>
            <a:endParaRPr sz="2400" i="1">
              <a:solidFill>
                <a:schemeClr val="lt1"/>
              </a:solidFill>
            </a:endParaRPr>
          </a:p>
        </p:txBody>
      </p:sp>
      <p:sp>
        <p:nvSpPr>
          <p:cNvPr id="1483" name="Google Shape;1483;p205"/>
          <p:cNvSpPr txBox="1">
            <a:spLocks noGrp="1"/>
          </p:cNvSpPr>
          <p:nvPr>
            <p:ph type="body" idx="2"/>
          </p:nvPr>
        </p:nvSpPr>
        <p:spPr>
          <a:xfrm>
            <a:off x="6197599" y="1896769"/>
            <a:ext cx="5741359" cy="4683418"/>
          </a:xfrm>
          <a:prstGeom prst="rect">
            <a:avLst/>
          </a:prstGeom>
          <a:solidFill>
            <a:srgbClr val="423A35"/>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C000"/>
              </a:buClr>
              <a:buSzPts val="3600"/>
              <a:buNone/>
            </a:pPr>
            <a:r>
              <a:rPr lang="en-US" sz="3600" b="1">
                <a:solidFill>
                  <a:srgbClr val="FFC000"/>
                </a:solidFill>
              </a:rPr>
              <a:t>NOT  YET</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…we presently live in an earthly home while awaiting a heavenly home (2 Co. 5:1)</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…we await the transformation of our bodies (Phil. 3:20b-21)</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…we await being brought safely into Christ’s heavenly kingdom (2 Ti. 4:18)</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…we shall be saved in the day of the Lord Jesus (Ro. 5:9b; 10:9; 1 Co. 1:8; 5:5; Ep. 4:30)</a:t>
            </a:r>
            <a:endParaRPr sz="2400" i="1">
              <a:solidFill>
                <a:schemeClr val="lt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2">
                                            <p:txEl>
                                              <p:pRg st="0" end="0"/>
                                            </p:txEl>
                                          </p:spTgt>
                                        </p:tgtEl>
                                        <p:attrNameLst>
                                          <p:attrName>style.visibility</p:attrName>
                                        </p:attrNameLst>
                                      </p:cBhvr>
                                      <p:to>
                                        <p:strVal val="visible"/>
                                      </p:to>
                                    </p:set>
                                    <p:animEffect transition="in" filter="fade">
                                      <p:cBhvr>
                                        <p:cTn id="7" dur="500"/>
                                        <p:tgtEl>
                                          <p:spTgt spid="1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2">
                                            <p:txEl>
                                              <p:pRg st="1" end="1"/>
                                            </p:txEl>
                                          </p:spTgt>
                                        </p:tgtEl>
                                        <p:attrNameLst>
                                          <p:attrName>style.visibility</p:attrName>
                                        </p:attrNameLst>
                                      </p:cBhvr>
                                      <p:to>
                                        <p:strVal val="visible"/>
                                      </p:to>
                                    </p:set>
                                    <p:animEffect transition="in" filter="fade">
                                      <p:cBhvr>
                                        <p:cTn id="12" dur="500"/>
                                        <p:tgtEl>
                                          <p:spTgt spid="1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2">
                                            <p:txEl>
                                              <p:pRg st="2" end="2"/>
                                            </p:txEl>
                                          </p:spTgt>
                                        </p:tgtEl>
                                        <p:attrNameLst>
                                          <p:attrName>style.visibility</p:attrName>
                                        </p:attrNameLst>
                                      </p:cBhvr>
                                      <p:to>
                                        <p:strVal val="visible"/>
                                      </p:to>
                                    </p:set>
                                    <p:animEffect transition="in" filter="fade">
                                      <p:cBhvr>
                                        <p:cTn id="17" dur="500"/>
                                        <p:tgtEl>
                                          <p:spTgt spid="1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2">
                                            <p:txEl>
                                              <p:pRg st="3" end="3"/>
                                            </p:txEl>
                                          </p:spTgt>
                                        </p:tgtEl>
                                        <p:attrNameLst>
                                          <p:attrName>style.visibility</p:attrName>
                                        </p:attrNameLst>
                                      </p:cBhvr>
                                      <p:to>
                                        <p:strVal val="visible"/>
                                      </p:to>
                                    </p:set>
                                    <p:animEffect transition="in" filter="fade">
                                      <p:cBhvr>
                                        <p:cTn id="22" dur="500"/>
                                        <p:tgtEl>
                                          <p:spTgt spid="14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2">
                                            <p:txEl>
                                              <p:pRg st="4" end="4"/>
                                            </p:txEl>
                                          </p:spTgt>
                                        </p:tgtEl>
                                        <p:attrNameLst>
                                          <p:attrName>style.visibility</p:attrName>
                                        </p:attrNameLst>
                                      </p:cBhvr>
                                      <p:to>
                                        <p:strVal val="visible"/>
                                      </p:to>
                                    </p:set>
                                    <p:animEffect transition="in" filter="fade">
                                      <p:cBhvr>
                                        <p:cTn id="27" dur="500"/>
                                        <p:tgtEl>
                                          <p:spTgt spid="148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83">
                                            <p:txEl>
                                              <p:pRg st="0" end="0"/>
                                            </p:txEl>
                                          </p:spTgt>
                                        </p:tgtEl>
                                        <p:attrNameLst>
                                          <p:attrName>style.visibility</p:attrName>
                                        </p:attrNameLst>
                                      </p:cBhvr>
                                      <p:to>
                                        <p:strVal val="visible"/>
                                      </p:to>
                                    </p:set>
                                    <p:animEffect transition="in" filter="fade">
                                      <p:cBhvr>
                                        <p:cTn id="30" dur="500"/>
                                        <p:tgtEl>
                                          <p:spTgt spid="1483">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483">
                                            <p:txEl>
                                              <p:pRg st="1" end="1"/>
                                            </p:txEl>
                                          </p:spTgt>
                                        </p:tgtEl>
                                        <p:attrNameLst>
                                          <p:attrName>style.visibility</p:attrName>
                                        </p:attrNameLst>
                                      </p:cBhvr>
                                      <p:to>
                                        <p:strVal val="visible"/>
                                      </p:to>
                                    </p:set>
                                    <p:animEffect transition="in" filter="fade">
                                      <p:cBhvr>
                                        <p:cTn id="33" dur="500"/>
                                        <p:tgtEl>
                                          <p:spTgt spid="1483">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83">
                                            <p:txEl>
                                              <p:pRg st="2" end="2"/>
                                            </p:txEl>
                                          </p:spTgt>
                                        </p:tgtEl>
                                        <p:attrNameLst>
                                          <p:attrName>style.visibility</p:attrName>
                                        </p:attrNameLst>
                                      </p:cBhvr>
                                      <p:to>
                                        <p:strVal val="visible"/>
                                      </p:to>
                                    </p:set>
                                    <p:animEffect transition="in" filter="fade">
                                      <p:cBhvr>
                                        <p:cTn id="36" dur="500"/>
                                        <p:tgtEl>
                                          <p:spTgt spid="1483">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83">
                                            <p:txEl>
                                              <p:pRg st="3" end="3"/>
                                            </p:txEl>
                                          </p:spTgt>
                                        </p:tgtEl>
                                        <p:attrNameLst>
                                          <p:attrName>style.visibility</p:attrName>
                                        </p:attrNameLst>
                                      </p:cBhvr>
                                      <p:to>
                                        <p:strVal val="visible"/>
                                      </p:to>
                                    </p:set>
                                    <p:animEffect transition="in" filter="fade">
                                      <p:cBhvr>
                                        <p:cTn id="39" dur="500"/>
                                        <p:tgtEl>
                                          <p:spTgt spid="1483">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83">
                                            <p:txEl>
                                              <p:pRg st="4" end="4"/>
                                            </p:txEl>
                                          </p:spTgt>
                                        </p:tgtEl>
                                        <p:attrNameLst>
                                          <p:attrName>style.visibility</p:attrName>
                                        </p:attrNameLst>
                                      </p:cBhvr>
                                      <p:to>
                                        <p:strVal val="visible"/>
                                      </p:to>
                                    </p:set>
                                    <p:animEffect transition="in" filter="fade">
                                      <p:cBhvr>
                                        <p:cTn id="42" dur="500"/>
                                        <p:tgtEl>
                                          <p:spTgt spid="1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sp>
        <p:nvSpPr>
          <p:cNvPr id="1488" name="Google Shape;1488;p206"/>
          <p:cNvSpPr txBox="1">
            <a:spLocks noGrp="1"/>
          </p:cNvSpPr>
          <p:nvPr>
            <p:ph type="title"/>
          </p:nvPr>
        </p:nvSpPr>
        <p:spPr>
          <a:xfrm>
            <a:off x="120770" y="569066"/>
            <a:ext cx="4475136" cy="4943104"/>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5000"/>
              <a:buFont typeface="Century Schoolbook"/>
              <a:buNone/>
            </a:pPr>
            <a:r>
              <a:rPr lang="en-US" b="1">
                <a:solidFill>
                  <a:srgbClr val="FFC000"/>
                </a:solidFill>
              </a:rPr>
              <a:t>Resurrection &amp; Judgment</a:t>
            </a:r>
            <a:endParaRPr b="1">
              <a:solidFill>
                <a:srgbClr val="FFC000"/>
              </a:solidFill>
            </a:endParaRPr>
          </a:p>
          <a:p>
            <a:pPr marL="0" lvl="0" indent="0" algn="ctr" rtl="0">
              <a:spcBef>
                <a:spcPts val="0"/>
              </a:spcBef>
              <a:spcAft>
                <a:spcPts val="0"/>
              </a:spcAft>
              <a:buClr>
                <a:srgbClr val="FFC000"/>
              </a:buClr>
              <a:buSzPts val="5000"/>
              <a:buFont typeface="Century Schoolbook"/>
              <a:buNone/>
            </a:pPr>
            <a:endParaRPr sz="2000" b="1">
              <a:solidFill>
                <a:srgbClr val="FFC000"/>
              </a:solidFill>
            </a:endParaRPr>
          </a:p>
          <a:p>
            <a:pPr marL="0" lvl="0" indent="0" algn="ctr" rtl="0">
              <a:spcBef>
                <a:spcPts val="0"/>
              </a:spcBef>
              <a:spcAft>
                <a:spcPts val="0"/>
              </a:spcAft>
              <a:buClr>
                <a:srgbClr val="FFC000"/>
              </a:buClr>
              <a:buSzPts val="5000"/>
              <a:buFont typeface="Century Schoolbook"/>
              <a:buNone/>
            </a:pPr>
            <a:r>
              <a:rPr lang="en-US" b="1">
                <a:solidFill>
                  <a:srgbClr val="FFC000"/>
                </a:solidFill>
              </a:rPr>
              <a:t>부활과 심판</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1489" name="Google Shape;1489;p206"/>
          <p:cNvSpPr txBox="1">
            <a:spLocks noGrp="1"/>
          </p:cNvSpPr>
          <p:nvPr>
            <p:ph type="body" idx="1"/>
          </p:nvPr>
        </p:nvSpPr>
        <p:spPr>
          <a:xfrm>
            <a:off x="5175849" y="362309"/>
            <a:ext cx="6676845" cy="634904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2000"/>
              </a:lnSpc>
              <a:spcBef>
                <a:spcPts val="0"/>
              </a:spcBef>
              <a:spcAft>
                <a:spcPts val="0"/>
              </a:spcAft>
              <a:buClr>
                <a:srgbClr val="FF0000"/>
              </a:buClr>
              <a:buSzPct val="100000"/>
              <a:buNone/>
            </a:pPr>
            <a:r>
              <a:rPr lang="en-US" sz="3000" b="1">
                <a:solidFill>
                  <a:srgbClr val="FF0000"/>
                </a:solidFill>
              </a:rPr>
              <a:t>The two most prominent aspects of the future are the resurrection of the dead and the final judgment of all humans at “the day of the Lord” (1 Th. 5:2). </a:t>
            </a:r>
            <a:endParaRPr/>
          </a:p>
          <a:p>
            <a:pPr marL="0" lvl="0" indent="0" algn="l" rtl="0">
              <a:lnSpc>
                <a:spcPct val="112000"/>
              </a:lnSpc>
              <a:spcBef>
                <a:spcPts val="900"/>
              </a:spcBef>
              <a:spcAft>
                <a:spcPts val="0"/>
              </a:spcAft>
              <a:buClr>
                <a:schemeClr val="dk1"/>
              </a:buClr>
              <a:buSzPct val="100000"/>
              <a:buNone/>
            </a:pPr>
            <a:r>
              <a:rPr lang="en-US" sz="2600" b="1" i="1">
                <a:solidFill>
                  <a:schemeClr val="dk1"/>
                </a:solidFill>
              </a:rPr>
              <a:t>RESURRECTION</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The resurrection of Christ presumes the ultimate resurrection of all the dead (Ro. 8:11; 1 Co. 15:12-23, 51-55; 2 Co. 4:14; 5:1-5; 1 Th. 4:13-17).</a:t>
            </a:r>
            <a:endParaRPr/>
          </a:p>
          <a:p>
            <a:pPr marL="0" lvl="0" indent="0" algn="l" rtl="0">
              <a:lnSpc>
                <a:spcPct val="112000"/>
              </a:lnSpc>
              <a:spcBef>
                <a:spcPts val="900"/>
              </a:spcBef>
              <a:spcAft>
                <a:spcPts val="0"/>
              </a:spcAft>
              <a:buClr>
                <a:schemeClr val="dk1"/>
              </a:buClr>
              <a:buSzPct val="100000"/>
              <a:buNone/>
            </a:pPr>
            <a:r>
              <a:rPr lang="en-US" sz="2600" b="1" i="1">
                <a:solidFill>
                  <a:schemeClr val="dk1"/>
                </a:solidFill>
              </a:rPr>
              <a:t>JUDGMENT</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God will judge all humans (Ro. 2:16; 14:10-12; 1: Co. 1:8; 2 Co. 5:10; Phil. 1:6, 10).</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rPr>
              <a:t>His wrath will be revealed against those rejecting the gospel (Ro. 2:5; 2 Th. 1:7-10).</a:t>
            </a:r>
            <a:endParaRPr/>
          </a:p>
        </p:txBody>
      </p:sp>
      <p:sp>
        <p:nvSpPr>
          <p:cNvPr id="1490" name="Google Shape;1490;p206"/>
          <p:cNvSpPr txBox="1">
            <a:spLocks noGrp="1"/>
          </p:cNvSpPr>
          <p:nvPr>
            <p:ph type="sldNum" idx="12"/>
          </p:nvPr>
        </p:nvSpPr>
        <p:spPr>
          <a:xfrm>
            <a:off x="11662912" y="5512170"/>
            <a:ext cx="529087"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89">
                                            <p:txEl>
                                              <p:pRg st="0" end="0"/>
                                            </p:txEl>
                                          </p:spTgt>
                                        </p:tgtEl>
                                        <p:attrNameLst>
                                          <p:attrName>style.visibility</p:attrName>
                                        </p:attrNameLst>
                                      </p:cBhvr>
                                      <p:to>
                                        <p:strVal val="visible"/>
                                      </p:to>
                                    </p:set>
                                    <p:anim calcmode="lin" valueType="num">
                                      <p:cBhvr additive="base">
                                        <p:cTn id="7" dur="500"/>
                                        <p:tgtEl>
                                          <p:spTgt spid="148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8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89">
                                            <p:txEl>
                                              <p:pRg st="1" end="1"/>
                                            </p:txEl>
                                          </p:spTgt>
                                        </p:tgtEl>
                                        <p:attrNameLst>
                                          <p:attrName>style.visibility</p:attrName>
                                        </p:attrNameLst>
                                      </p:cBhvr>
                                      <p:to>
                                        <p:strVal val="visible"/>
                                      </p:to>
                                    </p:set>
                                    <p:anim calcmode="lin" valueType="num">
                                      <p:cBhvr additive="base">
                                        <p:cTn id="11" dur="500"/>
                                        <p:tgtEl>
                                          <p:spTgt spid="148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8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89">
                                            <p:txEl>
                                              <p:pRg st="2" end="2"/>
                                            </p:txEl>
                                          </p:spTgt>
                                        </p:tgtEl>
                                        <p:attrNameLst>
                                          <p:attrName>style.visibility</p:attrName>
                                        </p:attrNameLst>
                                      </p:cBhvr>
                                      <p:to>
                                        <p:strVal val="visible"/>
                                      </p:to>
                                    </p:set>
                                    <p:anim calcmode="lin" valueType="num">
                                      <p:cBhvr additive="base">
                                        <p:cTn id="15" dur="500"/>
                                        <p:tgtEl>
                                          <p:spTgt spid="148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8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89">
                                            <p:txEl>
                                              <p:pRg st="3" end="3"/>
                                            </p:txEl>
                                          </p:spTgt>
                                        </p:tgtEl>
                                        <p:attrNameLst>
                                          <p:attrName>style.visibility</p:attrName>
                                        </p:attrNameLst>
                                      </p:cBhvr>
                                      <p:to>
                                        <p:strVal val="visible"/>
                                      </p:to>
                                    </p:set>
                                    <p:anim calcmode="lin" valueType="num">
                                      <p:cBhvr additive="base">
                                        <p:cTn id="19" dur="500"/>
                                        <p:tgtEl>
                                          <p:spTgt spid="148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8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489">
                                            <p:txEl>
                                              <p:pRg st="4" end="4"/>
                                            </p:txEl>
                                          </p:spTgt>
                                        </p:tgtEl>
                                        <p:attrNameLst>
                                          <p:attrName>style.visibility</p:attrName>
                                        </p:attrNameLst>
                                      </p:cBhvr>
                                      <p:to>
                                        <p:strVal val="visible"/>
                                      </p:to>
                                    </p:set>
                                    <p:anim calcmode="lin" valueType="num">
                                      <p:cBhvr additive="base">
                                        <p:cTn id="23" dur="500"/>
                                        <p:tgtEl>
                                          <p:spTgt spid="148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489">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489">
                                            <p:txEl>
                                              <p:pRg st="5" end="5"/>
                                            </p:txEl>
                                          </p:spTgt>
                                        </p:tgtEl>
                                        <p:attrNameLst>
                                          <p:attrName>style.visibility</p:attrName>
                                        </p:attrNameLst>
                                      </p:cBhvr>
                                      <p:to>
                                        <p:strVal val="visible"/>
                                      </p:to>
                                    </p:set>
                                    <p:anim calcmode="lin" valueType="num">
                                      <p:cBhvr additive="base">
                                        <p:cTn id="27" dur="500"/>
                                        <p:tgtEl>
                                          <p:spTgt spid="1489">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1489">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20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5000"/>
              <a:buFont typeface="Century Schoolbook"/>
              <a:buNone/>
            </a:pPr>
            <a:r>
              <a:rPr lang="en-US" b="1">
                <a:solidFill>
                  <a:srgbClr val="FFC000"/>
                </a:solidFill>
              </a:rPr>
              <a:t>The Day of the Lord</a:t>
            </a:r>
            <a:endParaRPr b="1">
              <a:solidFill>
                <a:srgbClr val="FFC000"/>
              </a:solidFill>
            </a:endParaRPr>
          </a:p>
          <a:p>
            <a:pPr marL="0" lvl="0" indent="0" algn="r" rtl="0">
              <a:spcBef>
                <a:spcPts val="0"/>
              </a:spcBef>
              <a:spcAft>
                <a:spcPts val="0"/>
              </a:spcAft>
              <a:buClr>
                <a:srgbClr val="FFC000"/>
              </a:buClr>
              <a:buSzPts val="5000"/>
              <a:buFont typeface="Century Schoolbook"/>
              <a:buNone/>
            </a:pPr>
            <a:endParaRPr sz="2000" b="1">
              <a:solidFill>
                <a:srgbClr val="FFC000"/>
              </a:solidFill>
            </a:endParaRPr>
          </a:p>
          <a:p>
            <a:pPr marL="0" lvl="0" indent="0" algn="r" rtl="0">
              <a:spcBef>
                <a:spcPts val="0"/>
              </a:spcBef>
              <a:spcAft>
                <a:spcPts val="0"/>
              </a:spcAft>
              <a:buClr>
                <a:srgbClr val="FFC000"/>
              </a:buClr>
              <a:buSzPts val="5000"/>
              <a:buFont typeface="Century Schoolbook"/>
              <a:buNone/>
            </a:pPr>
            <a:r>
              <a:rPr lang="en-US" b="1">
                <a:solidFill>
                  <a:srgbClr val="FFC000"/>
                </a:solidFill>
              </a:rPr>
              <a:t>여호와의 날</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1496" name="Google Shape;1496;p207"/>
          <p:cNvSpPr txBox="1">
            <a:spLocks noGrp="1"/>
          </p:cNvSpPr>
          <p:nvPr>
            <p:ph type="body" idx="1"/>
          </p:nvPr>
        </p:nvSpPr>
        <p:spPr>
          <a:xfrm>
            <a:off x="5181599" y="569066"/>
            <a:ext cx="6481313" cy="5917998"/>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Paul uses the Old Testament language of the advent of God (1 Th. 5:2; 2 Th. 2:2).</a:t>
            </a:r>
            <a:endParaRPr/>
          </a:p>
          <a:p>
            <a:pPr marL="283464" lvl="0" indent="-283464" algn="l" rtl="0">
              <a:lnSpc>
                <a:spcPct val="112000"/>
              </a:lnSpc>
              <a:spcBef>
                <a:spcPts val="900"/>
              </a:spcBef>
              <a:spcAft>
                <a:spcPts val="0"/>
              </a:spcAft>
              <a:buClr>
                <a:srgbClr val="262626"/>
              </a:buClr>
              <a:buSzPts val="2400"/>
              <a:buChar char="•"/>
            </a:pPr>
            <a:r>
              <a:rPr lang="en-US" sz="2400" i="1"/>
              <a:t>For the prophets, the ”Day of Yahweh” was doomsday, the day of God’s judgment (cf. Am. 5:18-20; Isa. 2:12-21; 13:9-11; Joel 1:15ff.; 2:1ff.; Zep. 1:14-18; Obad. 15; Mal. 4:5).</a:t>
            </a:r>
            <a:endParaRPr/>
          </a:p>
          <a:p>
            <a:pPr marL="283464" lvl="0" indent="-283464" algn="l" rtl="0">
              <a:lnSpc>
                <a:spcPct val="112000"/>
              </a:lnSpc>
              <a:spcBef>
                <a:spcPts val="900"/>
              </a:spcBef>
              <a:spcAft>
                <a:spcPts val="0"/>
              </a:spcAft>
              <a:buClr>
                <a:srgbClr val="262626"/>
              </a:buClr>
              <a:buSzPts val="2400"/>
              <a:buChar char="•"/>
            </a:pPr>
            <a:r>
              <a:rPr lang="en-US" sz="2400" i="1"/>
              <a:t>It included judgment on a blasphemous world and salvation for God’s people</a:t>
            </a:r>
            <a:r>
              <a:rPr lang="en-US" sz="2800" i="1"/>
              <a:t>.</a:t>
            </a:r>
            <a:endParaRPr sz="2400" i="1"/>
          </a:p>
          <a:p>
            <a:pPr marL="283464" lvl="0" indent="-283464" algn="l" rtl="0">
              <a:lnSpc>
                <a:spcPct val="112000"/>
              </a:lnSpc>
              <a:spcBef>
                <a:spcPts val="900"/>
              </a:spcBef>
              <a:spcAft>
                <a:spcPts val="0"/>
              </a:spcAft>
              <a:buClr>
                <a:srgbClr val="262626"/>
              </a:buClr>
              <a:buSzPts val="2400"/>
              <a:buChar char="•"/>
            </a:pPr>
            <a:r>
              <a:rPr lang="en-US" sz="2400" i="1"/>
              <a:t>However, because “the L</a:t>
            </a:r>
            <a:r>
              <a:rPr lang="en-US" i="1"/>
              <a:t>ORD</a:t>
            </a:r>
            <a:r>
              <a:rPr lang="en-US" sz="2400" i="1"/>
              <a:t>” in the Old Testament is “Christ, the Lord” in the New Testament, Paul also can speak of this as the “Day of Christ” (1 Co. 1:8; 2 Co. 1:14; Phil. 1:6, 10).</a:t>
            </a:r>
            <a:endParaRPr sz="2800" i="1"/>
          </a:p>
        </p:txBody>
      </p:sp>
      <p:sp>
        <p:nvSpPr>
          <p:cNvPr id="1497" name="Google Shape;1497;p207"/>
          <p:cNvSpPr txBox="1">
            <a:spLocks noGrp="1"/>
          </p:cNvSpPr>
          <p:nvPr>
            <p:ph type="sldNum" idx="12"/>
          </p:nvPr>
        </p:nvSpPr>
        <p:spPr>
          <a:xfrm>
            <a:off x="11662912" y="5512170"/>
            <a:ext cx="529087"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96">
                                            <p:txEl>
                                              <p:pRg st="0" end="0"/>
                                            </p:txEl>
                                          </p:spTgt>
                                        </p:tgtEl>
                                        <p:attrNameLst>
                                          <p:attrName>style.visibility</p:attrName>
                                        </p:attrNameLst>
                                      </p:cBhvr>
                                      <p:to>
                                        <p:strVal val="visible"/>
                                      </p:to>
                                    </p:set>
                                    <p:anim calcmode="lin" valueType="num">
                                      <p:cBhvr additive="base">
                                        <p:cTn id="7" dur="500"/>
                                        <p:tgtEl>
                                          <p:spTgt spid="149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49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96">
                                            <p:txEl>
                                              <p:pRg st="1" end="1"/>
                                            </p:txEl>
                                          </p:spTgt>
                                        </p:tgtEl>
                                        <p:attrNameLst>
                                          <p:attrName>style.visibility</p:attrName>
                                        </p:attrNameLst>
                                      </p:cBhvr>
                                      <p:to>
                                        <p:strVal val="visible"/>
                                      </p:to>
                                    </p:set>
                                    <p:anim calcmode="lin" valueType="num">
                                      <p:cBhvr additive="base">
                                        <p:cTn id="11" dur="500"/>
                                        <p:tgtEl>
                                          <p:spTgt spid="149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49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96">
                                            <p:txEl>
                                              <p:pRg st="2" end="2"/>
                                            </p:txEl>
                                          </p:spTgt>
                                        </p:tgtEl>
                                        <p:attrNameLst>
                                          <p:attrName>style.visibility</p:attrName>
                                        </p:attrNameLst>
                                      </p:cBhvr>
                                      <p:to>
                                        <p:strVal val="visible"/>
                                      </p:to>
                                    </p:set>
                                    <p:anim calcmode="lin" valueType="num">
                                      <p:cBhvr additive="base">
                                        <p:cTn id="15" dur="500"/>
                                        <p:tgtEl>
                                          <p:spTgt spid="149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496">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496">
                                            <p:txEl>
                                              <p:pRg st="3" end="3"/>
                                            </p:txEl>
                                          </p:spTgt>
                                        </p:tgtEl>
                                        <p:attrNameLst>
                                          <p:attrName>style.visibility</p:attrName>
                                        </p:attrNameLst>
                                      </p:cBhvr>
                                      <p:to>
                                        <p:strVal val="visible"/>
                                      </p:to>
                                    </p:set>
                                    <p:anim calcmode="lin" valueType="num">
                                      <p:cBhvr additive="base">
                                        <p:cTn id="19" dur="500"/>
                                        <p:tgtEl>
                                          <p:spTgt spid="1496">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496">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bg>
      <p:bgPr>
        <a:solidFill>
          <a:srgbClr val="4E4E76"/>
        </a:solidFill>
        <a:effectLst/>
      </p:bgPr>
    </p:bg>
    <p:spTree>
      <p:nvGrpSpPr>
        <p:cNvPr id="1" name="Shape 1501"/>
        <p:cNvGrpSpPr/>
        <p:nvPr/>
      </p:nvGrpSpPr>
      <p:grpSpPr>
        <a:xfrm>
          <a:off x="0" y="0"/>
          <a:ext cx="0" cy="0"/>
          <a:chOff x="0" y="0"/>
          <a:chExt cx="0" cy="0"/>
        </a:xfrm>
      </p:grpSpPr>
      <p:sp>
        <p:nvSpPr>
          <p:cNvPr id="1502" name="Google Shape;1502;p208"/>
          <p:cNvSpPr txBox="1">
            <a:spLocks noGrp="1"/>
          </p:cNvSpPr>
          <p:nvPr>
            <p:ph type="title" idx="4294967295"/>
          </p:nvPr>
        </p:nvSpPr>
        <p:spPr>
          <a:xfrm>
            <a:off x="1941525" y="275526"/>
            <a:ext cx="8386800" cy="12705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FFFF99"/>
              </a:buClr>
              <a:buSzPct val="100000"/>
              <a:buFont typeface="Impact"/>
              <a:buNone/>
            </a:pPr>
            <a:r>
              <a:rPr lang="en-US" sz="4000">
                <a:solidFill>
                  <a:srgbClr val="FFFF99"/>
                </a:solidFill>
                <a:latin typeface="Impact"/>
                <a:ea typeface="Impact"/>
                <a:cs typeface="Impact"/>
                <a:sym typeface="Impact"/>
              </a:rPr>
              <a:t>The Vocabulary of Christ’s Return</a:t>
            </a:r>
            <a:br>
              <a:rPr lang="en-US" sz="4000">
                <a:solidFill>
                  <a:srgbClr val="FFFF99"/>
                </a:solidFill>
                <a:latin typeface="Impact"/>
                <a:ea typeface="Impact"/>
                <a:cs typeface="Impact"/>
                <a:sym typeface="Impact"/>
              </a:rPr>
            </a:br>
            <a:r>
              <a:rPr lang="en-US" sz="4000" b="1">
                <a:solidFill>
                  <a:srgbClr val="FFFF99"/>
                </a:solidFill>
                <a:latin typeface="Impact"/>
                <a:ea typeface="Impact"/>
                <a:cs typeface="Impact"/>
                <a:sym typeface="Impact"/>
              </a:rPr>
              <a:t>그리스도의 재림 어휘</a:t>
            </a:r>
            <a:endParaRPr b="1"/>
          </a:p>
          <a:p>
            <a:pPr marL="0" lvl="0" indent="0" algn="ctr" rtl="0">
              <a:lnSpc>
                <a:spcPct val="90000"/>
              </a:lnSpc>
              <a:spcBef>
                <a:spcPts val="0"/>
              </a:spcBef>
              <a:spcAft>
                <a:spcPts val="0"/>
              </a:spcAft>
              <a:buClr>
                <a:srgbClr val="FFFF99"/>
              </a:buClr>
              <a:buSzPct val="100000"/>
              <a:buFont typeface="Impact"/>
              <a:buNone/>
            </a:pPr>
            <a:endParaRPr sz="4000">
              <a:solidFill>
                <a:srgbClr val="FFFF99"/>
              </a:solidFill>
              <a:latin typeface="Impact"/>
              <a:ea typeface="Impact"/>
              <a:cs typeface="Impact"/>
              <a:sym typeface="Impact"/>
            </a:endParaRPr>
          </a:p>
        </p:txBody>
      </p:sp>
      <p:sp>
        <p:nvSpPr>
          <p:cNvPr id="1503" name="Google Shape;1503;p208"/>
          <p:cNvSpPr txBox="1">
            <a:spLocks noGrp="1"/>
          </p:cNvSpPr>
          <p:nvPr>
            <p:ph type="body" idx="4294967295"/>
          </p:nvPr>
        </p:nvSpPr>
        <p:spPr>
          <a:xfrm>
            <a:off x="147150" y="1345325"/>
            <a:ext cx="11918700" cy="5254800"/>
          </a:xfrm>
          <a:prstGeom prst="rect">
            <a:avLst/>
          </a:prstGeom>
          <a:gradFill>
            <a:gsLst>
              <a:gs pos="0">
                <a:srgbClr val="6F1A00"/>
              </a:gs>
              <a:gs pos="50000">
                <a:srgbClr val="9E2600"/>
              </a:gs>
              <a:gs pos="100000">
                <a:srgbClr val="6F1A00"/>
              </a:gs>
            </a:gsLst>
            <a:lin ang="27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20000"/>
          </a:bodyPr>
          <a:lstStyle/>
          <a:p>
            <a:pPr marL="283464" lvl="0" indent="-283464" algn="l" rtl="0">
              <a:lnSpc>
                <a:spcPct val="112000"/>
              </a:lnSpc>
              <a:spcBef>
                <a:spcPts val="0"/>
              </a:spcBef>
              <a:spcAft>
                <a:spcPts val="0"/>
              </a:spcAft>
              <a:buClr>
                <a:srgbClr val="FFFF00"/>
              </a:buClr>
              <a:buSzPts val="3200"/>
              <a:buFont typeface="Arial"/>
              <a:buNone/>
            </a:pPr>
            <a:r>
              <a:rPr lang="en-US" sz="3000" b="1">
                <a:solidFill>
                  <a:srgbClr val="FFFF00"/>
                </a:solidFill>
              </a:rPr>
              <a:t>Paul uses three Greek terms more or less interchangeably to describe the second coming of Christ: </a:t>
            </a:r>
            <a:br>
              <a:rPr lang="en-US" sz="3000" b="1">
                <a:solidFill>
                  <a:srgbClr val="FFFF00"/>
                </a:solidFill>
              </a:rPr>
            </a:br>
            <a:r>
              <a:rPr lang="en-US" sz="3000" b="1">
                <a:solidFill>
                  <a:srgbClr val="FFFF00"/>
                </a:solidFill>
              </a:rPr>
              <a:t>바울은 그리스도의 재림을 묘사하기 위해 세 가지 헬라어 용어를 거의 같은 의미로 사용합니다.</a:t>
            </a:r>
            <a:r>
              <a:rPr lang="en-US" sz="3000" b="1"/>
              <a:t> </a:t>
            </a:r>
            <a:endParaRPr sz="3000"/>
          </a:p>
          <a:p>
            <a:pPr marL="283464" lvl="0" indent="-283464" algn="l" rtl="0">
              <a:lnSpc>
                <a:spcPct val="112000"/>
              </a:lnSpc>
              <a:spcBef>
                <a:spcPts val="900"/>
              </a:spcBef>
              <a:spcAft>
                <a:spcPts val="0"/>
              </a:spcAft>
              <a:buClr>
                <a:srgbClr val="FFFF99"/>
              </a:buClr>
              <a:buSzPts val="3200"/>
              <a:buChar char="•"/>
            </a:pPr>
            <a:r>
              <a:rPr lang="en-US" sz="3200"/>
              <a:t> </a:t>
            </a:r>
            <a:r>
              <a:rPr lang="en-US" sz="3200">
                <a:solidFill>
                  <a:srgbClr val="FFFF99"/>
                </a:solidFill>
                <a:latin typeface="Arial"/>
                <a:ea typeface="Arial"/>
                <a:cs typeface="Arial"/>
                <a:sym typeface="Arial"/>
              </a:rPr>
              <a:t>parousi&lt;a</a:t>
            </a:r>
            <a:r>
              <a:rPr lang="en-US" sz="3200"/>
              <a:t> </a:t>
            </a:r>
            <a:r>
              <a:rPr lang="en-US" sz="2800" b="1" i="1">
                <a:solidFill>
                  <a:schemeClr val="lt1"/>
                </a:solidFill>
              </a:rPr>
              <a:t>(parousia = presence, coming, 1 Th. 2:19; 3:13; 4:15; 5:23; 2 Th. 2:1, 8)</a:t>
            </a:r>
            <a:r>
              <a:rPr lang="en-US" sz="2500" b="1" i="1">
                <a:solidFill>
                  <a:schemeClr val="lt1"/>
                </a:solidFill>
              </a:rPr>
              <a:t> (파루시아 = 임재, 임함, 살전 2:19; 3:13; 4:15; 5:23; 살후 2:1, 8)</a:t>
            </a:r>
            <a:endParaRPr sz="2500"/>
          </a:p>
          <a:p>
            <a:pPr marL="283464" lvl="0" indent="-283464" algn="l" rtl="0">
              <a:lnSpc>
                <a:spcPct val="112000"/>
              </a:lnSpc>
              <a:spcBef>
                <a:spcPts val="900"/>
              </a:spcBef>
              <a:spcAft>
                <a:spcPts val="0"/>
              </a:spcAft>
              <a:buClr>
                <a:srgbClr val="FFFF99"/>
              </a:buClr>
              <a:buSzPts val="2800"/>
              <a:buChar char="•"/>
            </a:pPr>
            <a:r>
              <a:rPr lang="en-US" sz="2800">
                <a:solidFill>
                  <a:srgbClr val="FFFF99"/>
                </a:solidFill>
                <a:latin typeface="Arial"/>
                <a:ea typeface="Arial"/>
                <a:cs typeface="Arial"/>
                <a:sym typeface="Arial"/>
              </a:rPr>
              <a:t> </a:t>
            </a:r>
            <a:r>
              <a:rPr lang="en-US" sz="3200">
                <a:solidFill>
                  <a:srgbClr val="FFFF99"/>
                </a:solidFill>
                <a:latin typeface="Arial"/>
                <a:ea typeface="Arial"/>
                <a:cs typeface="Arial"/>
                <a:sym typeface="Arial"/>
              </a:rPr>
              <a:t>a]poka&lt;luyij</a:t>
            </a:r>
            <a:r>
              <a:rPr lang="en-US" sz="3200"/>
              <a:t> </a:t>
            </a:r>
            <a:r>
              <a:rPr lang="en-US" sz="2800" b="1" i="1">
                <a:solidFill>
                  <a:schemeClr val="lt1"/>
                </a:solidFill>
              </a:rPr>
              <a:t>(apocalypse = revelation, disclosure, 1 Co. 1:7; 2 Th. 1:7)</a:t>
            </a:r>
            <a:br>
              <a:rPr lang="en-US" sz="2500" b="1" i="1">
                <a:solidFill>
                  <a:schemeClr val="lt1"/>
                </a:solidFill>
              </a:rPr>
            </a:br>
            <a:r>
              <a:rPr lang="en-US" sz="2500" b="1" i="1">
                <a:solidFill>
                  <a:schemeClr val="lt1"/>
                </a:solidFill>
              </a:rPr>
              <a:t>						묵시록 = 계시, 공개, 고린도전서 1:7; 살후서 1:7)</a:t>
            </a:r>
            <a:endParaRPr sz="2500"/>
          </a:p>
          <a:p>
            <a:pPr marL="283464" lvl="0" indent="-283464" algn="l" rtl="0">
              <a:lnSpc>
                <a:spcPct val="112000"/>
              </a:lnSpc>
              <a:spcBef>
                <a:spcPts val="900"/>
              </a:spcBef>
              <a:spcAft>
                <a:spcPts val="0"/>
              </a:spcAft>
              <a:buClr>
                <a:srgbClr val="FFFF99"/>
              </a:buClr>
              <a:buSzPts val="3200"/>
              <a:buChar char="•"/>
            </a:pPr>
            <a:r>
              <a:rPr lang="en-US" sz="3200">
                <a:solidFill>
                  <a:srgbClr val="FFFF99"/>
                </a:solidFill>
                <a:latin typeface="Arial"/>
                <a:ea typeface="Arial"/>
                <a:cs typeface="Arial"/>
                <a:sym typeface="Arial"/>
              </a:rPr>
              <a:t> e]pifa&lt;neia</a:t>
            </a:r>
            <a:r>
              <a:rPr lang="en-US" sz="3200"/>
              <a:t> </a:t>
            </a:r>
            <a:r>
              <a:rPr lang="en-US" sz="2800" b="1" i="1">
                <a:solidFill>
                  <a:schemeClr val="lt1"/>
                </a:solidFill>
              </a:rPr>
              <a:t>(epiphany = appearing, brightness, visible manifestation, 2 Th. 2:8; 1 Ti. 6:14; 2 Ti. 4:8; Tit. 2:13)</a:t>
            </a:r>
            <a:br>
              <a:rPr lang="en-US" sz="2500" b="1" i="1">
                <a:solidFill>
                  <a:schemeClr val="lt1"/>
                </a:solidFill>
              </a:rPr>
            </a:br>
            <a:r>
              <a:rPr lang="en-US" sz="2500" b="1" i="1">
                <a:solidFill>
                  <a:schemeClr val="lt1"/>
                </a:solidFill>
              </a:rPr>
              <a:t>(주현절 = 나타남, 밝음, 눈에 보이는 나타남, 살후 2:8; 딤전 6:14; 딤후 4:8; 딛 2:13)</a:t>
            </a:r>
            <a:endParaRPr sz="250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3">
                                            <p:txEl>
                                              <p:pRg st="0" end="0"/>
                                            </p:txEl>
                                          </p:spTgt>
                                        </p:tgtEl>
                                        <p:attrNameLst>
                                          <p:attrName>style.visibility</p:attrName>
                                        </p:attrNameLst>
                                      </p:cBhvr>
                                      <p:to>
                                        <p:strVal val="visible"/>
                                      </p:to>
                                    </p:set>
                                    <p:animEffect transition="in" filter="fade">
                                      <p:cBhvr>
                                        <p:cTn id="7" dur="500"/>
                                        <p:tgtEl>
                                          <p:spTgt spid="15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3">
                                            <p:txEl>
                                              <p:pRg st="1" end="1"/>
                                            </p:txEl>
                                          </p:spTgt>
                                        </p:tgtEl>
                                        <p:attrNameLst>
                                          <p:attrName>style.visibility</p:attrName>
                                        </p:attrNameLst>
                                      </p:cBhvr>
                                      <p:to>
                                        <p:strVal val="visible"/>
                                      </p:to>
                                    </p:set>
                                    <p:animEffect transition="in" filter="fade">
                                      <p:cBhvr>
                                        <p:cTn id="12" dur="500"/>
                                        <p:tgtEl>
                                          <p:spTgt spid="15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3">
                                            <p:txEl>
                                              <p:pRg st="2" end="2"/>
                                            </p:txEl>
                                          </p:spTgt>
                                        </p:tgtEl>
                                        <p:attrNameLst>
                                          <p:attrName>style.visibility</p:attrName>
                                        </p:attrNameLst>
                                      </p:cBhvr>
                                      <p:to>
                                        <p:strVal val="visible"/>
                                      </p:to>
                                    </p:set>
                                    <p:animEffect transition="in" filter="fade">
                                      <p:cBhvr>
                                        <p:cTn id="17" dur="500"/>
                                        <p:tgtEl>
                                          <p:spTgt spid="15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3">
                                            <p:txEl>
                                              <p:pRg st="3" end="3"/>
                                            </p:txEl>
                                          </p:spTgt>
                                        </p:tgtEl>
                                        <p:attrNameLst>
                                          <p:attrName>style.visibility</p:attrName>
                                        </p:attrNameLst>
                                      </p:cBhvr>
                                      <p:to>
                                        <p:strVal val="visible"/>
                                      </p:to>
                                    </p:set>
                                    <p:animEffect transition="in" filter="fade">
                                      <p:cBhvr>
                                        <p:cTn id="22" dur="500"/>
                                        <p:tgtEl>
                                          <p:spTgt spid="15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209"/>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5000"/>
              <a:buFont typeface="Century Schoolbook"/>
              <a:buNone/>
            </a:pPr>
            <a:r>
              <a:rPr lang="en-US" b="1">
                <a:solidFill>
                  <a:srgbClr val="FFC000"/>
                </a:solidFill>
              </a:rPr>
              <a:t>The Precursors</a:t>
            </a:r>
            <a:endParaRPr b="1">
              <a:solidFill>
                <a:srgbClr val="FFC000"/>
              </a:solidFill>
            </a:endParaRPr>
          </a:p>
          <a:p>
            <a:pPr marL="0" lvl="0" indent="0" algn="r" rtl="0">
              <a:spcBef>
                <a:spcPts val="0"/>
              </a:spcBef>
              <a:spcAft>
                <a:spcPts val="0"/>
              </a:spcAft>
              <a:buClr>
                <a:srgbClr val="FFC000"/>
              </a:buClr>
              <a:buSzPts val="5000"/>
              <a:buFont typeface="Century Schoolbook"/>
              <a:buNone/>
            </a:pPr>
            <a:endParaRPr sz="2000" b="1">
              <a:solidFill>
                <a:srgbClr val="FFC000"/>
              </a:solidFill>
            </a:endParaRPr>
          </a:p>
          <a:p>
            <a:pPr marL="0" lvl="0" indent="0" algn="r" rtl="0">
              <a:spcBef>
                <a:spcPts val="0"/>
              </a:spcBef>
              <a:spcAft>
                <a:spcPts val="0"/>
              </a:spcAft>
              <a:buClr>
                <a:srgbClr val="FFC000"/>
              </a:buClr>
              <a:buSzPts val="5000"/>
              <a:buFont typeface="Century Schoolbook"/>
              <a:buNone/>
            </a:pPr>
            <a:r>
              <a:rPr lang="en-US" b="1">
                <a:solidFill>
                  <a:srgbClr val="FFC000"/>
                </a:solidFill>
              </a:rPr>
              <a:t>선도자들</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1509" name="Google Shape;1509;p209"/>
          <p:cNvSpPr txBox="1">
            <a:spLocks noGrp="1"/>
          </p:cNvSpPr>
          <p:nvPr>
            <p:ph type="body" idx="1"/>
          </p:nvPr>
        </p:nvSpPr>
        <p:spPr>
          <a:xfrm>
            <a:off x="5181599" y="569065"/>
            <a:ext cx="6481313" cy="6056021"/>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While Paul agrees with the rest of NT writers that the time of Christ’s return is unknown ( 1 Th. 5:2), he also describes several things that will precede it:</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Jews will be received back into divine favor, which he calls “life from the dead” (Ro. 11:11-32).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 great apostasy will occur (1 Ti. 4:1; 2 Ti. 3:1ff.)</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“man of lawlessness” will be revealed, claiming to be divine (2 Th. 2:3). He will be destroyed at the return of Christ (2 Th. 2:8).</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Finally, all worldly authorities and powers will be put down (1 Co. 15:24-25).</a:t>
            </a:r>
            <a:endParaRPr/>
          </a:p>
        </p:txBody>
      </p:sp>
      <p:sp>
        <p:nvSpPr>
          <p:cNvPr id="1510" name="Google Shape;1510;p209"/>
          <p:cNvSpPr txBox="1">
            <a:spLocks noGrp="1"/>
          </p:cNvSpPr>
          <p:nvPr>
            <p:ph type="sldNum" idx="12"/>
          </p:nvPr>
        </p:nvSpPr>
        <p:spPr>
          <a:xfrm>
            <a:off x="11662912" y="5512170"/>
            <a:ext cx="529087" cy="46054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09">
                                            <p:txEl>
                                              <p:pRg st="0" end="0"/>
                                            </p:txEl>
                                          </p:spTgt>
                                        </p:tgtEl>
                                        <p:attrNameLst>
                                          <p:attrName>style.visibility</p:attrName>
                                        </p:attrNameLst>
                                      </p:cBhvr>
                                      <p:to>
                                        <p:strVal val="visible"/>
                                      </p:to>
                                    </p:set>
                                    <p:anim calcmode="lin" valueType="num">
                                      <p:cBhvr additive="base">
                                        <p:cTn id="7" dur="500"/>
                                        <p:tgtEl>
                                          <p:spTgt spid="150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50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09">
                                            <p:txEl>
                                              <p:pRg st="1" end="1"/>
                                            </p:txEl>
                                          </p:spTgt>
                                        </p:tgtEl>
                                        <p:attrNameLst>
                                          <p:attrName>style.visibility</p:attrName>
                                        </p:attrNameLst>
                                      </p:cBhvr>
                                      <p:to>
                                        <p:strVal val="visible"/>
                                      </p:to>
                                    </p:set>
                                    <p:anim calcmode="lin" valueType="num">
                                      <p:cBhvr additive="base">
                                        <p:cTn id="11" dur="500"/>
                                        <p:tgtEl>
                                          <p:spTgt spid="150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50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509">
                                            <p:txEl>
                                              <p:pRg st="2" end="2"/>
                                            </p:txEl>
                                          </p:spTgt>
                                        </p:tgtEl>
                                        <p:attrNameLst>
                                          <p:attrName>style.visibility</p:attrName>
                                        </p:attrNameLst>
                                      </p:cBhvr>
                                      <p:to>
                                        <p:strVal val="visible"/>
                                      </p:to>
                                    </p:set>
                                    <p:anim calcmode="lin" valueType="num">
                                      <p:cBhvr additive="base">
                                        <p:cTn id="15" dur="500"/>
                                        <p:tgtEl>
                                          <p:spTgt spid="150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50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509">
                                            <p:txEl>
                                              <p:pRg st="3" end="3"/>
                                            </p:txEl>
                                          </p:spTgt>
                                        </p:tgtEl>
                                        <p:attrNameLst>
                                          <p:attrName>style.visibility</p:attrName>
                                        </p:attrNameLst>
                                      </p:cBhvr>
                                      <p:to>
                                        <p:strVal val="visible"/>
                                      </p:to>
                                    </p:set>
                                    <p:anim calcmode="lin" valueType="num">
                                      <p:cBhvr additive="base">
                                        <p:cTn id="19" dur="500"/>
                                        <p:tgtEl>
                                          <p:spTgt spid="150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50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509">
                                            <p:txEl>
                                              <p:pRg st="4" end="4"/>
                                            </p:txEl>
                                          </p:spTgt>
                                        </p:tgtEl>
                                        <p:attrNameLst>
                                          <p:attrName>style.visibility</p:attrName>
                                        </p:attrNameLst>
                                      </p:cBhvr>
                                      <p:to>
                                        <p:strVal val="visible"/>
                                      </p:to>
                                    </p:set>
                                    <p:anim calcmode="lin" valueType="num">
                                      <p:cBhvr additive="base">
                                        <p:cTn id="23" dur="500"/>
                                        <p:tgtEl>
                                          <p:spTgt spid="150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509">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1"/>
          <p:cNvSpPr txBox="1">
            <a:spLocks noGrp="1"/>
          </p:cNvSpPr>
          <p:nvPr>
            <p:ph type="title"/>
          </p:nvPr>
        </p:nvSpPr>
        <p:spPr>
          <a:xfrm>
            <a:off x="304800" y="569066"/>
            <a:ext cx="429110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Presentation of Cases</a:t>
            </a:r>
            <a:br>
              <a:rPr lang="en-US" sz="4800" b="1">
                <a:solidFill>
                  <a:srgbClr val="FFC000"/>
                </a:solidFill>
              </a:rPr>
            </a:br>
            <a:r>
              <a:rPr lang="en-US" sz="4800" b="1">
                <a:solidFill>
                  <a:srgbClr val="FFC000"/>
                </a:solidFill>
              </a:rPr>
              <a:t>사례 발표</a:t>
            </a:r>
            <a:endParaRPr sz="4800" b="1">
              <a:solidFill>
                <a:srgbClr val="FFC000"/>
              </a:solidFill>
            </a:endParaRPr>
          </a:p>
        </p:txBody>
      </p:sp>
      <p:sp>
        <p:nvSpPr>
          <p:cNvPr id="260" name="Google Shape;260;p21"/>
          <p:cNvSpPr txBox="1">
            <a:spLocks noGrp="1"/>
          </p:cNvSpPr>
          <p:nvPr>
            <p:ph type="body" idx="1"/>
          </p:nvPr>
        </p:nvSpPr>
        <p:spPr>
          <a:xfrm>
            <a:off x="5181599" y="569066"/>
            <a:ext cx="6602411" cy="6288934"/>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In Jerusalem, the apostles and elders listened to both sides. In the end, two voices served to swing the decision to the side of Paul and Barnabas.</a:t>
            </a:r>
            <a:endParaRPr/>
          </a:p>
          <a:p>
            <a:pPr marL="283464" lvl="0" indent="-283464" algn="l" rtl="0">
              <a:lnSpc>
                <a:spcPct val="112000"/>
              </a:lnSpc>
              <a:spcBef>
                <a:spcPts val="900"/>
              </a:spcBef>
              <a:spcAft>
                <a:spcPts val="0"/>
              </a:spcAft>
              <a:buClr>
                <a:srgbClr val="262626"/>
              </a:buClr>
              <a:buSzPts val="2400"/>
              <a:buChar char="•"/>
            </a:pPr>
            <a:r>
              <a:rPr lang="en-US" sz="2400" i="1" u="sng"/>
              <a:t>Peter</a:t>
            </a:r>
            <a:r>
              <a:rPr lang="en-US" sz="2400" i="1"/>
              <a:t> recounted the events at the home of Cornelius in Caesarea, emphasizing that God showed his acceptance of Gentiles by giving them the Holy Spirit. Cornelius had not submitted to circumcision. His inclusion in God’s people was on the basis of grace and faith, not religious ritual.</a:t>
            </a:r>
            <a:endParaRPr/>
          </a:p>
          <a:p>
            <a:pPr marL="283464" lvl="0" indent="-283464" algn="l" rtl="0">
              <a:lnSpc>
                <a:spcPct val="112000"/>
              </a:lnSpc>
              <a:spcBef>
                <a:spcPts val="900"/>
              </a:spcBef>
              <a:spcAft>
                <a:spcPts val="0"/>
              </a:spcAft>
              <a:buClr>
                <a:srgbClr val="262626"/>
              </a:buClr>
              <a:buSzPts val="2400"/>
              <a:buChar char="•"/>
            </a:pPr>
            <a:r>
              <a:rPr lang="en-US" sz="2400" i="1" u="sng"/>
              <a:t>Barnabas and Paul </a:t>
            </a:r>
            <a:r>
              <a:rPr lang="en-US" sz="2400" i="1"/>
              <a:t> then recounted their Gentile mission and its attendant miracles, clear signs of God’s approval.</a:t>
            </a:r>
            <a:endParaRPr/>
          </a:p>
        </p:txBody>
      </p:sp>
      <p:sp>
        <p:nvSpPr>
          <p:cNvPr id="261" name="Google Shape;261;p2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 calcmode="lin" valueType="num">
                                      <p:cBhvr additive="base">
                                        <p:cTn id="7" dur="500"/>
                                        <p:tgtEl>
                                          <p:spTgt spid="26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6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anim calcmode="lin" valueType="num">
                                      <p:cBhvr additive="base">
                                        <p:cTn id="11" dur="500"/>
                                        <p:tgtEl>
                                          <p:spTgt spid="26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6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anim calcmode="lin" valueType="num">
                                      <p:cBhvr additive="base">
                                        <p:cTn id="15" dur="500"/>
                                        <p:tgtEl>
                                          <p:spTgt spid="26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60">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21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The End</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끝</a:t>
            </a:r>
            <a:endParaRPr b="1">
              <a:solidFill>
                <a:srgbClr val="FFC000"/>
              </a:solidFill>
            </a:endParaRPr>
          </a:p>
        </p:txBody>
      </p:sp>
      <p:sp>
        <p:nvSpPr>
          <p:cNvPr id="1516" name="Google Shape;1516;p210"/>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What Paul calls “the end” refers to the consummation and fulfillment of everything (1 Co. 15:24).</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Christ will deliver up the kingdom to the Father after subduing all enemies, including death itself (1 Co. 15:24-28).</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Every conscious entity in heaven, earth and the underworld will acknowledge that Jesus Christ is Lord to the Father’s glory (Phil. 2:10). </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Believers will be “ever with the Lord” (1 Th. 4:17).</a:t>
            </a:r>
            <a:endParaRPr/>
          </a:p>
        </p:txBody>
      </p:sp>
      <p:sp>
        <p:nvSpPr>
          <p:cNvPr id="1517" name="Google Shape;1517;p210"/>
          <p:cNvSpPr txBox="1">
            <a:spLocks noGrp="1"/>
          </p:cNvSpPr>
          <p:nvPr>
            <p:ph type="sldNum" idx="12"/>
          </p:nvPr>
        </p:nvSpPr>
        <p:spPr>
          <a:xfrm>
            <a:off x="11697419" y="5658928"/>
            <a:ext cx="494580" cy="313789"/>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16">
                                            <p:txEl>
                                              <p:pRg st="0" end="0"/>
                                            </p:txEl>
                                          </p:spTgt>
                                        </p:tgtEl>
                                        <p:attrNameLst>
                                          <p:attrName>style.visibility</p:attrName>
                                        </p:attrNameLst>
                                      </p:cBhvr>
                                      <p:to>
                                        <p:strVal val="visible"/>
                                      </p:to>
                                    </p:set>
                                    <p:anim calcmode="lin" valueType="num">
                                      <p:cBhvr additive="base">
                                        <p:cTn id="7" dur="500"/>
                                        <p:tgtEl>
                                          <p:spTgt spid="151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516">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16">
                                            <p:txEl>
                                              <p:pRg st="1" end="1"/>
                                            </p:txEl>
                                          </p:spTgt>
                                        </p:tgtEl>
                                        <p:attrNameLst>
                                          <p:attrName>style.visibility</p:attrName>
                                        </p:attrNameLst>
                                      </p:cBhvr>
                                      <p:to>
                                        <p:strVal val="visible"/>
                                      </p:to>
                                    </p:set>
                                    <p:anim calcmode="lin" valueType="num">
                                      <p:cBhvr additive="base">
                                        <p:cTn id="11" dur="500"/>
                                        <p:tgtEl>
                                          <p:spTgt spid="1516">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516">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516">
                                            <p:txEl>
                                              <p:pRg st="2" end="2"/>
                                            </p:txEl>
                                          </p:spTgt>
                                        </p:tgtEl>
                                        <p:attrNameLst>
                                          <p:attrName>style.visibility</p:attrName>
                                        </p:attrNameLst>
                                      </p:cBhvr>
                                      <p:to>
                                        <p:strVal val="visible"/>
                                      </p:to>
                                    </p:set>
                                    <p:anim calcmode="lin" valueType="num">
                                      <p:cBhvr additive="base">
                                        <p:cTn id="15" dur="500"/>
                                        <p:tgtEl>
                                          <p:spTgt spid="1516">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516">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516">
                                            <p:txEl>
                                              <p:pRg st="3" end="3"/>
                                            </p:txEl>
                                          </p:spTgt>
                                        </p:tgtEl>
                                        <p:attrNameLst>
                                          <p:attrName>style.visibility</p:attrName>
                                        </p:attrNameLst>
                                      </p:cBhvr>
                                      <p:to>
                                        <p:strVal val="visible"/>
                                      </p:to>
                                    </p:set>
                                    <p:anim calcmode="lin" valueType="num">
                                      <p:cBhvr additive="base">
                                        <p:cTn id="19" dur="500"/>
                                        <p:tgtEl>
                                          <p:spTgt spid="1516">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516">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1521"/>
        <p:cNvGrpSpPr/>
        <p:nvPr/>
      </p:nvGrpSpPr>
      <p:grpSpPr>
        <a:xfrm>
          <a:off x="0" y="0"/>
          <a:ext cx="0" cy="0"/>
          <a:chOff x="0" y="0"/>
          <a:chExt cx="0" cy="0"/>
        </a:xfrm>
      </p:grpSpPr>
      <p:sp>
        <p:nvSpPr>
          <p:cNvPr id="1522" name="Google Shape;1522;p211"/>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1523" name="Google Shape;1523;p211"/>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Paul’s description of the return of Israel to faith has been widely discussed. Do you think this refers to what happens within the scope of Christian history or something at the end of history?</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Paul’s eschatology is claimed both by premillennialists and amillennialists. What are possible points of favor for each view?</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23">
                                            <p:txEl>
                                              <p:pRg st="0" end="0"/>
                                            </p:txEl>
                                          </p:spTgt>
                                        </p:tgtEl>
                                        <p:attrNameLst>
                                          <p:attrName>style.visibility</p:attrName>
                                        </p:attrNameLst>
                                      </p:cBhvr>
                                      <p:to>
                                        <p:strVal val="visible"/>
                                      </p:to>
                                    </p:set>
                                    <p:anim calcmode="lin" valueType="num">
                                      <p:cBhvr additive="base">
                                        <p:cTn id="7" dur="500"/>
                                        <p:tgtEl>
                                          <p:spTgt spid="152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52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23">
                                            <p:txEl>
                                              <p:pRg st="1" end="1"/>
                                            </p:txEl>
                                          </p:spTgt>
                                        </p:tgtEl>
                                        <p:attrNameLst>
                                          <p:attrName>style.visibility</p:attrName>
                                        </p:attrNameLst>
                                      </p:cBhvr>
                                      <p:to>
                                        <p:strVal val="visible"/>
                                      </p:to>
                                    </p:set>
                                    <p:anim calcmode="lin" valueType="num">
                                      <p:cBhvr additive="base">
                                        <p:cTn id="11" dur="500"/>
                                        <p:tgtEl>
                                          <p:spTgt spid="152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52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523">
                                            <p:txEl>
                                              <p:pRg st="2" end="2"/>
                                            </p:txEl>
                                          </p:spTgt>
                                        </p:tgtEl>
                                        <p:attrNameLst>
                                          <p:attrName>style.visibility</p:attrName>
                                        </p:attrNameLst>
                                      </p:cBhvr>
                                      <p:to>
                                        <p:strVal val="visible"/>
                                      </p:to>
                                    </p:set>
                                    <p:anim calcmode="lin" valueType="num">
                                      <p:cBhvr additive="base">
                                        <p:cTn id="15" dur="500"/>
                                        <p:tgtEl>
                                          <p:spTgt spid="152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523">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2"/>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The Summary of James</a:t>
            </a:r>
            <a:br>
              <a:rPr lang="en-US" b="1">
                <a:solidFill>
                  <a:srgbClr val="FFC000"/>
                </a:solidFill>
              </a:rPr>
            </a:br>
            <a:r>
              <a:rPr lang="en-US" b="1">
                <a:solidFill>
                  <a:srgbClr val="FFC000"/>
                </a:solidFill>
              </a:rPr>
              <a:t>야고보의 요약</a:t>
            </a:r>
            <a:endParaRPr b="1">
              <a:solidFill>
                <a:srgbClr val="FFC000"/>
              </a:solidFill>
            </a:endParaRPr>
          </a:p>
        </p:txBody>
      </p:sp>
      <p:sp>
        <p:nvSpPr>
          <p:cNvPr id="267" name="Google Shape;267;p22"/>
          <p:cNvSpPr txBox="1">
            <a:spLocks noGrp="1"/>
          </p:cNvSpPr>
          <p:nvPr>
            <p:ph type="body" idx="1"/>
          </p:nvPr>
        </p:nvSpPr>
        <p:spPr>
          <a:xfrm>
            <a:off x="5174673" y="569066"/>
            <a:ext cx="6609337" cy="5403652"/>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James, the Lord’s brother, then summed up the case, citing the prophet Amos (Am. 9:11-12), whom he quoted from the LXX.</a:t>
            </a:r>
            <a:endParaRPr/>
          </a:p>
          <a:p>
            <a:pPr marL="283464" lvl="0" indent="-283464" algn="l" rtl="0">
              <a:lnSpc>
                <a:spcPct val="100000"/>
              </a:lnSpc>
              <a:spcBef>
                <a:spcPts val="900"/>
              </a:spcBef>
              <a:spcAft>
                <a:spcPts val="0"/>
              </a:spcAft>
              <a:buClr>
                <a:srgbClr val="262626"/>
              </a:buClr>
              <a:buSzPts val="2400"/>
              <a:buChar char="•"/>
            </a:pPr>
            <a:r>
              <a:rPr lang="en-US" sz="2400" i="1"/>
              <a:t>The inclusion of Gentiles in the circle of God’s people had been part of God’s ancient purpose all along.</a:t>
            </a:r>
            <a:endParaRPr/>
          </a:p>
          <a:p>
            <a:pPr marL="283464" lvl="0" indent="-283464" algn="l" rtl="0">
              <a:lnSpc>
                <a:spcPct val="100000"/>
              </a:lnSpc>
              <a:spcBef>
                <a:spcPts val="900"/>
              </a:spcBef>
              <a:spcAft>
                <a:spcPts val="0"/>
              </a:spcAft>
              <a:buClr>
                <a:srgbClr val="262626"/>
              </a:buClr>
              <a:buSzPts val="2400"/>
              <a:buChar char="•"/>
            </a:pPr>
            <a:r>
              <a:rPr lang="en-US" sz="2400" i="1"/>
              <a:t>The restoration of David’s dynasty (and all its attendant promises) had been fulfilled in Jesus. </a:t>
            </a:r>
            <a:endParaRPr/>
          </a:p>
          <a:p>
            <a:pPr marL="283464" lvl="0" indent="-283464" algn="l" rtl="0">
              <a:lnSpc>
                <a:spcPct val="100000"/>
              </a:lnSpc>
              <a:spcBef>
                <a:spcPts val="900"/>
              </a:spcBef>
              <a:spcAft>
                <a:spcPts val="0"/>
              </a:spcAft>
              <a:buClr>
                <a:srgbClr val="262626"/>
              </a:buClr>
              <a:buSzPts val="2400"/>
              <a:buChar char="•"/>
            </a:pPr>
            <a:r>
              <a:rPr lang="en-US" sz="2400" i="1"/>
              <a:t>The whole human race was now privileged to seek salvation in him without requiring the full range of Jewish legalism.</a:t>
            </a:r>
            <a:endParaRPr/>
          </a:p>
          <a:p>
            <a:pPr marL="283464" lvl="0" indent="-283464" algn="l" rtl="0">
              <a:lnSpc>
                <a:spcPct val="100000"/>
              </a:lnSpc>
              <a:spcBef>
                <a:spcPts val="900"/>
              </a:spcBef>
              <a:spcAft>
                <a:spcPts val="0"/>
              </a:spcAft>
              <a:buClr>
                <a:srgbClr val="262626"/>
              </a:buClr>
              <a:buSzPts val="2400"/>
              <a:buChar char="•"/>
            </a:pPr>
            <a:r>
              <a:rPr lang="en-US" sz="2400" i="1"/>
              <a:t>Hence, the Gentile mission of Paul was confirmed.</a:t>
            </a:r>
            <a:endParaRPr/>
          </a:p>
        </p:txBody>
      </p:sp>
      <p:sp>
        <p:nvSpPr>
          <p:cNvPr id="268" name="Google Shape;268;p2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 calcmode="lin" valueType="num">
                                      <p:cBhvr additive="base">
                                        <p:cTn id="7" dur="500"/>
                                        <p:tgtEl>
                                          <p:spTgt spid="26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6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7">
                                            <p:txEl>
                                              <p:pRg st="1" end="1"/>
                                            </p:txEl>
                                          </p:spTgt>
                                        </p:tgtEl>
                                        <p:attrNameLst>
                                          <p:attrName>style.visibility</p:attrName>
                                        </p:attrNameLst>
                                      </p:cBhvr>
                                      <p:to>
                                        <p:strVal val="visible"/>
                                      </p:to>
                                    </p:set>
                                    <p:anim calcmode="lin" valueType="num">
                                      <p:cBhvr additive="base">
                                        <p:cTn id="11" dur="500"/>
                                        <p:tgtEl>
                                          <p:spTgt spid="26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6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67">
                                            <p:txEl>
                                              <p:pRg st="2" end="2"/>
                                            </p:txEl>
                                          </p:spTgt>
                                        </p:tgtEl>
                                        <p:attrNameLst>
                                          <p:attrName>style.visibility</p:attrName>
                                        </p:attrNameLst>
                                      </p:cBhvr>
                                      <p:to>
                                        <p:strVal val="visible"/>
                                      </p:to>
                                    </p:set>
                                    <p:anim calcmode="lin" valueType="num">
                                      <p:cBhvr additive="base">
                                        <p:cTn id="15" dur="500"/>
                                        <p:tgtEl>
                                          <p:spTgt spid="26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6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67">
                                            <p:txEl>
                                              <p:pRg st="3" end="3"/>
                                            </p:txEl>
                                          </p:spTgt>
                                        </p:tgtEl>
                                        <p:attrNameLst>
                                          <p:attrName>style.visibility</p:attrName>
                                        </p:attrNameLst>
                                      </p:cBhvr>
                                      <p:to>
                                        <p:strVal val="visible"/>
                                      </p:to>
                                    </p:set>
                                    <p:anim calcmode="lin" valueType="num">
                                      <p:cBhvr additive="base">
                                        <p:cTn id="19" dur="500"/>
                                        <p:tgtEl>
                                          <p:spTgt spid="26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26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67">
                                            <p:txEl>
                                              <p:pRg st="4" end="4"/>
                                            </p:txEl>
                                          </p:spTgt>
                                        </p:tgtEl>
                                        <p:attrNameLst>
                                          <p:attrName>style.visibility</p:attrName>
                                        </p:attrNameLst>
                                      </p:cBhvr>
                                      <p:to>
                                        <p:strVal val="visible"/>
                                      </p:to>
                                    </p:set>
                                    <p:anim calcmode="lin" valueType="num">
                                      <p:cBhvr additive="base">
                                        <p:cTn id="23" dur="500"/>
                                        <p:tgtEl>
                                          <p:spTgt spid="26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267">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3"/>
          <p:cNvSpPr txBox="1">
            <a:spLocks noGrp="1"/>
          </p:cNvSpPr>
          <p:nvPr>
            <p:ph type="title"/>
          </p:nvPr>
        </p:nvSpPr>
        <p:spPr>
          <a:xfrm>
            <a:off x="450273" y="476550"/>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The Encyclical Letter</a:t>
            </a:r>
            <a:br>
              <a:rPr lang="en-US" b="1">
                <a:solidFill>
                  <a:srgbClr val="FFC000"/>
                </a:solidFill>
              </a:rPr>
            </a:br>
            <a:r>
              <a:rPr lang="en-US" b="1">
                <a:solidFill>
                  <a:srgbClr val="FFC000"/>
                </a:solidFill>
              </a:rPr>
              <a:t>회칙</a:t>
            </a:r>
            <a:endParaRPr b="1">
              <a:solidFill>
                <a:srgbClr val="FFC000"/>
              </a:solidFill>
            </a:endParaRPr>
          </a:p>
        </p:txBody>
      </p:sp>
      <p:sp>
        <p:nvSpPr>
          <p:cNvPr id="274" name="Google Shape;274;p23"/>
          <p:cNvSpPr txBox="1">
            <a:spLocks noGrp="1"/>
          </p:cNvSpPr>
          <p:nvPr>
            <p:ph type="body" idx="1"/>
          </p:nvPr>
        </p:nvSpPr>
        <p:spPr>
          <a:xfrm>
            <a:off x="4842165" y="228600"/>
            <a:ext cx="6941846" cy="6629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James then advised a letter to the new Gentile congregations, urging them to show respect to four particularly sensitive Jewish issues, since they would be living side-by-side with Jews.</a:t>
            </a:r>
            <a:endParaRPr/>
          </a:p>
          <a:p>
            <a:pPr marL="283464" lvl="0" indent="-283464" algn="l" rtl="0">
              <a:lnSpc>
                <a:spcPct val="112000"/>
              </a:lnSpc>
              <a:spcBef>
                <a:spcPts val="900"/>
              </a:spcBef>
              <a:spcAft>
                <a:spcPts val="0"/>
              </a:spcAft>
              <a:buClr>
                <a:srgbClr val="262626"/>
              </a:buClr>
              <a:buSzPts val="2400"/>
              <a:buChar char="•"/>
            </a:pPr>
            <a:r>
              <a:rPr lang="en-US" sz="2400" i="1" u="sng"/>
              <a:t>Food dedicated to pagan deities:</a:t>
            </a:r>
            <a:r>
              <a:rPr lang="en-US" sz="2400" i="1"/>
              <a:t> it was common practice in Greco-Roman cities to eat food that had been dedicated at pagan temples.</a:t>
            </a:r>
            <a:endParaRPr/>
          </a:p>
          <a:p>
            <a:pPr marL="283464" lvl="0" indent="-283464" algn="l" rtl="0">
              <a:lnSpc>
                <a:spcPct val="112000"/>
              </a:lnSpc>
              <a:spcBef>
                <a:spcPts val="900"/>
              </a:spcBef>
              <a:spcAft>
                <a:spcPts val="0"/>
              </a:spcAft>
              <a:buClr>
                <a:srgbClr val="262626"/>
              </a:buClr>
              <a:buSzPts val="2400"/>
              <a:buChar char="•"/>
            </a:pPr>
            <a:r>
              <a:rPr lang="en-US" sz="2400" i="1" u="sng"/>
              <a:t>Incestuous marriages:</a:t>
            </a:r>
            <a:r>
              <a:rPr lang="en-US" sz="2400" i="1"/>
              <a:t> probably, the prohibition against </a:t>
            </a:r>
            <a:r>
              <a:rPr lang="en-US" sz="2400">
                <a:latin typeface="Arial"/>
                <a:ea typeface="Arial"/>
                <a:cs typeface="Arial"/>
                <a:sym typeface="Arial"/>
              </a:rPr>
              <a:t>pornei&lt;a</a:t>
            </a:r>
            <a:r>
              <a:rPr lang="en-US" sz="2400" i="1"/>
              <a:t> (= unchastity, fornication) is especially directed toward the Gentile practice of marrying close relatives or else mixed marriages between Christians and pagans.</a:t>
            </a:r>
            <a:endParaRPr/>
          </a:p>
          <a:p>
            <a:pPr marL="283464" lvl="0" indent="-283464" algn="l" rtl="0">
              <a:lnSpc>
                <a:spcPct val="112000"/>
              </a:lnSpc>
              <a:spcBef>
                <a:spcPts val="900"/>
              </a:spcBef>
              <a:spcAft>
                <a:spcPts val="0"/>
              </a:spcAft>
              <a:buClr>
                <a:srgbClr val="262626"/>
              </a:buClr>
              <a:buSzPts val="2400"/>
              <a:buChar char="•"/>
            </a:pPr>
            <a:r>
              <a:rPr lang="en-US" sz="2400" i="1" u="sng"/>
              <a:t>The meat of strangled animals</a:t>
            </a:r>
            <a:r>
              <a:rPr lang="en-US" sz="2400" i="1"/>
              <a:t> (cf. Lv. 17:13-14)</a:t>
            </a:r>
            <a:endParaRPr/>
          </a:p>
          <a:p>
            <a:pPr marL="283464" lvl="0" indent="-283464" algn="l" rtl="0">
              <a:lnSpc>
                <a:spcPct val="112000"/>
              </a:lnSpc>
              <a:spcBef>
                <a:spcPts val="900"/>
              </a:spcBef>
              <a:spcAft>
                <a:spcPts val="0"/>
              </a:spcAft>
              <a:buClr>
                <a:srgbClr val="262626"/>
              </a:buClr>
              <a:buSzPts val="2400"/>
              <a:buChar char="•"/>
            </a:pPr>
            <a:r>
              <a:rPr lang="en-US" sz="2400" i="1" u="sng"/>
              <a:t>Eating blood</a:t>
            </a:r>
            <a:r>
              <a:rPr lang="en-US" sz="2400" i="1"/>
              <a:t> (cf. Lv. 17:10-12).</a:t>
            </a:r>
            <a:endParaRPr/>
          </a:p>
        </p:txBody>
      </p:sp>
      <p:sp>
        <p:nvSpPr>
          <p:cNvPr id="275" name="Google Shape;275;p2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7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74">
                                            <p:txEl>
                                              <p:pRg st="1" end="1"/>
                                            </p:txEl>
                                          </p:spTgt>
                                        </p:tgtEl>
                                        <p:attrNameLst>
                                          <p:attrName>style.visibility</p:attrName>
                                        </p:attrNameLst>
                                      </p:cBhvr>
                                      <p:to>
                                        <p:strVal val="visible"/>
                                      </p:to>
                                    </p:set>
                                    <p:anim calcmode="lin" valueType="num">
                                      <p:cBhvr additive="base">
                                        <p:cTn id="11" dur="500"/>
                                        <p:tgtEl>
                                          <p:spTgt spid="27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7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74">
                                            <p:txEl>
                                              <p:pRg st="2" end="2"/>
                                            </p:txEl>
                                          </p:spTgt>
                                        </p:tgtEl>
                                        <p:attrNameLst>
                                          <p:attrName>style.visibility</p:attrName>
                                        </p:attrNameLst>
                                      </p:cBhvr>
                                      <p:to>
                                        <p:strVal val="visible"/>
                                      </p:to>
                                    </p:set>
                                    <p:anim calcmode="lin" valueType="num">
                                      <p:cBhvr additive="base">
                                        <p:cTn id="15" dur="500"/>
                                        <p:tgtEl>
                                          <p:spTgt spid="27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7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74">
                                            <p:txEl>
                                              <p:pRg st="3" end="3"/>
                                            </p:txEl>
                                          </p:spTgt>
                                        </p:tgtEl>
                                        <p:attrNameLst>
                                          <p:attrName>style.visibility</p:attrName>
                                        </p:attrNameLst>
                                      </p:cBhvr>
                                      <p:to>
                                        <p:strVal val="visible"/>
                                      </p:to>
                                    </p:set>
                                    <p:anim calcmode="lin" valueType="num">
                                      <p:cBhvr additive="base">
                                        <p:cTn id="19" dur="500"/>
                                        <p:tgtEl>
                                          <p:spTgt spid="27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27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74">
                                            <p:txEl>
                                              <p:pRg st="4" end="4"/>
                                            </p:txEl>
                                          </p:spTgt>
                                        </p:tgtEl>
                                        <p:attrNameLst>
                                          <p:attrName>style.visibility</p:attrName>
                                        </p:attrNameLst>
                                      </p:cBhvr>
                                      <p:to>
                                        <p:strVal val="visible"/>
                                      </p:to>
                                    </p:set>
                                    <p:anim calcmode="lin" valueType="num">
                                      <p:cBhvr additive="base">
                                        <p:cTn id="23" dur="500"/>
                                        <p:tgtEl>
                                          <p:spTgt spid="27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274">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279"/>
        <p:cNvGrpSpPr/>
        <p:nvPr/>
      </p:nvGrpSpPr>
      <p:grpSpPr>
        <a:xfrm>
          <a:off x="0" y="0"/>
          <a:ext cx="0" cy="0"/>
          <a:chOff x="0" y="0"/>
          <a:chExt cx="0" cy="0"/>
        </a:xfrm>
      </p:grpSpPr>
      <p:sp>
        <p:nvSpPr>
          <p:cNvPr id="280" name="Google Shape;280;p24"/>
          <p:cNvSpPr txBox="1">
            <a:spLocks noGrp="1"/>
          </p:cNvSpPr>
          <p:nvPr>
            <p:ph type="title"/>
          </p:nvPr>
        </p:nvSpPr>
        <p:spPr>
          <a:xfrm>
            <a:off x="457200" y="569064"/>
            <a:ext cx="4138706" cy="494310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Impact"/>
              <a:buNone/>
            </a:pPr>
            <a:r>
              <a:rPr lang="en-US" b="1">
                <a:solidFill>
                  <a:srgbClr val="FFC000"/>
                </a:solidFill>
                <a:latin typeface="Impact"/>
                <a:ea typeface="Impact"/>
                <a:cs typeface="Impact"/>
                <a:sym typeface="Impact"/>
              </a:rPr>
              <a:t>Sending Letters in Imperial Rome</a:t>
            </a:r>
            <a:br>
              <a:rPr lang="en-US" b="1">
                <a:solidFill>
                  <a:srgbClr val="FFC000"/>
                </a:solidFill>
                <a:latin typeface="Impact"/>
                <a:ea typeface="Impact"/>
                <a:cs typeface="Impact"/>
                <a:sym typeface="Impact"/>
              </a:rPr>
            </a:br>
            <a:r>
              <a:rPr lang="en-US" b="1">
                <a:solidFill>
                  <a:srgbClr val="FFC000"/>
                </a:solidFill>
                <a:latin typeface="Impact"/>
                <a:ea typeface="Impact"/>
                <a:cs typeface="Impact"/>
                <a:sym typeface="Impact"/>
              </a:rPr>
              <a:t>로마 제국에 보내는 편지들</a:t>
            </a:r>
            <a:endParaRPr b="1">
              <a:solidFill>
                <a:srgbClr val="FFC000"/>
              </a:solidFill>
              <a:latin typeface="Impact"/>
              <a:ea typeface="Impact"/>
              <a:cs typeface="Impact"/>
              <a:sym typeface="Impact"/>
            </a:endParaRPr>
          </a:p>
        </p:txBody>
      </p:sp>
      <p:sp>
        <p:nvSpPr>
          <p:cNvPr id="281" name="Google Shape;281;p24"/>
          <p:cNvSpPr txBox="1">
            <a:spLocks noGrp="1"/>
          </p:cNvSpPr>
          <p:nvPr>
            <p:ph type="body" idx="1"/>
          </p:nvPr>
        </p:nvSpPr>
        <p:spPr>
          <a:xfrm>
            <a:off x="5133109" y="569065"/>
            <a:ext cx="6296889" cy="6122679"/>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FF00"/>
              </a:buClr>
              <a:buSzPts val="2800"/>
              <a:buNone/>
            </a:pPr>
            <a:r>
              <a:rPr lang="en-US" sz="2800" b="1">
                <a:solidFill>
                  <a:srgbClr val="FFFF00"/>
                </a:solidFill>
              </a:rPr>
              <a:t>While there was an imperial postal service (</a:t>
            </a:r>
            <a:r>
              <a:rPr lang="en-US" sz="2800" b="1" i="1">
                <a:solidFill>
                  <a:srgbClr val="FFFF00"/>
                </a:solidFill>
              </a:rPr>
              <a:t>cursus publicus</a:t>
            </a:r>
            <a:r>
              <a:rPr lang="en-US" sz="2800" b="1">
                <a:solidFill>
                  <a:srgbClr val="FFFF00"/>
                </a:solidFill>
              </a:rPr>
              <a:t>), it was not available for private mail.</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Hence, private correspondence necessarily had to be sent by private courier.</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The letter from the Jerusalem church was duly composed and commissioned to be carried by Barnabas and Paul, along with two other representatives of the Jerusalem church, Judas and Silvanus (Silas), who would validate the letter by personal testimony.</a:t>
            </a:r>
            <a:endParaRPr/>
          </a:p>
          <a:p>
            <a:pPr marL="283464" lvl="0" indent="-283464" algn="l" rtl="0">
              <a:lnSpc>
                <a:spcPct val="112000"/>
              </a:lnSpc>
              <a:spcBef>
                <a:spcPts val="900"/>
              </a:spcBef>
              <a:spcAft>
                <a:spcPts val="0"/>
              </a:spcAft>
              <a:buClr>
                <a:schemeClr val="lt1"/>
              </a:buClr>
              <a:buSzPts val="2400"/>
              <a:buChar char="•"/>
            </a:pPr>
            <a:r>
              <a:rPr lang="en-US" sz="2400" i="1">
                <a:solidFill>
                  <a:schemeClr val="lt1"/>
                </a:solidFill>
              </a:rPr>
              <a:t>The four of them then were sent to Antioch, where they delivered the letter to the church.</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 calcmode="lin" valueType="num">
                                      <p:cBhvr additive="base">
                                        <p:cTn id="7" dur="500"/>
                                        <p:tgtEl>
                                          <p:spTgt spid="28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8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81">
                                            <p:txEl>
                                              <p:pRg st="1" end="1"/>
                                            </p:txEl>
                                          </p:spTgt>
                                        </p:tgtEl>
                                        <p:attrNameLst>
                                          <p:attrName>style.visibility</p:attrName>
                                        </p:attrNameLst>
                                      </p:cBhvr>
                                      <p:to>
                                        <p:strVal val="visible"/>
                                      </p:to>
                                    </p:set>
                                    <p:anim calcmode="lin" valueType="num">
                                      <p:cBhvr additive="base">
                                        <p:cTn id="11" dur="500"/>
                                        <p:tgtEl>
                                          <p:spTgt spid="28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8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1">
                                            <p:txEl>
                                              <p:pRg st="2" end="2"/>
                                            </p:txEl>
                                          </p:spTgt>
                                        </p:tgtEl>
                                        <p:attrNameLst>
                                          <p:attrName>style.visibility</p:attrName>
                                        </p:attrNameLst>
                                      </p:cBhvr>
                                      <p:to>
                                        <p:strVal val="visible"/>
                                      </p:to>
                                    </p:set>
                                    <p:anim calcmode="lin" valueType="num">
                                      <p:cBhvr additive="base">
                                        <p:cTn id="15" dur="500"/>
                                        <p:tgtEl>
                                          <p:spTgt spid="28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8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1">
                                            <p:txEl>
                                              <p:pRg st="3" end="3"/>
                                            </p:txEl>
                                          </p:spTgt>
                                        </p:tgtEl>
                                        <p:attrNameLst>
                                          <p:attrName>style.visibility</p:attrName>
                                        </p:attrNameLst>
                                      </p:cBhvr>
                                      <p:to>
                                        <p:strVal val="visible"/>
                                      </p:to>
                                    </p:set>
                                    <p:anim calcmode="lin" valueType="num">
                                      <p:cBhvr additive="base">
                                        <p:cTn id="19" dur="500"/>
                                        <p:tgtEl>
                                          <p:spTgt spid="28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281">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285"/>
        <p:cNvGrpSpPr/>
        <p:nvPr/>
      </p:nvGrpSpPr>
      <p:grpSpPr>
        <a:xfrm>
          <a:off x="0" y="0"/>
          <a:ext cx="0" cy="0"/>
          <a:chOff x="0" y="0"/>
          <a:chExt cx="0" cy="0"/>
        </a:xfrm>
      </p:grpSpPr>
      <p:sp>
        <p:nvSpPr>
          <p:cNvPr id="286" name="Google Shape;286;p25"/>
          <p:cNvSpPr txBox="1">
            <a:spLocks noGrp="1"/>
          </p:cNvSpPr>
          <p:nvPr>
            <p:ph type="title" idx="4294967295"/>
          </p:nvPr>
        </p:nvSpPr>
        <p:spPr>
          <a:xfrm>
            <a:off x="762000" y="300053"/>
            <a:ext cx="3834000" cy="4952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287" name="Google Shape;287;p25"/>
          <p:cNvSpPr txBox="1">
            <a:spLocks noGrp="1"/>
          </p:cNvSpPr>
          <p:nvPr>
            <p:ph type="body" idx="4294967295"/>
          </p:nvPr>
        </p:nvSpPr>
        <p:spPr>
          <a:xfrm>
            <a:off x="762000" y="1146625"/>
            <a:ext cx="11071800" cy="5141700"/>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C</a:t>
            </a:r>
            <a:r>
              <a:rPr lang="en-US" sz="2800">
                <a:solidFill>
                  <a:srgbClr val="FFFF99"/>
                </a:solidFill>
              </a:rPr>
              <a:t>onsider Paul’s behavior in Acts 15 with respect to the Jerusalem church: </a:t>
            </a:r>
            <a:br>
              <a:rPr lang="en-US" sz="2800">
                <a:solidFill>
                  <a:srgbClr val="FFFF99"/>
                </a:solidFill>
              </a:rPr>
            </a:br>
            <a:r>
              <a:rPr lang="en-US" sz="2800">
                <a:solidFill>
                  <a:srgbClr val="FFFF99"/>
                </a:solidFill>
              </a:rPr>
              <a:t>사도행전 15장에서 예루살렘 교회에 대한 바울의 행동을 생각해 보십시오.</a:t>
            </a:r>
            <a:endParaRPr sz="2800">
              <a:solidFill>
                <a:srgbClr val="FFFF99"/>
              </a:solidFill>
            </a:endParaRPr>
          </a:p>
          <a:p>
            <a:pPr marL="283464" lvl="0" indent="-264414" algn="l" rtl="0">
              <a:lnSpc>
                <a:spcPct val="112000"/>
              </a:lnSpc>
              <a:spcBef>
                <a:spcPts val="900"/>
              </a:spcBef>
              <a:spcAft>
                <a:spcPts val="0"/>
              </a:spcAft>
              <a:buClr>
                <a:srgbClr val="FFFF99"/>
              </a:buClr>
              <a:buSzPts val="2500"/>
              <a:buChar char="•"/>
            </a:pPr>
            <a:r>
              <a:rPr lang="en-US" sz="2500" i="1">
                <a:solidFill>
                  <a:srgbClr val="FFFF99"/>
                </a:solidFill>
              </a:rPr>
              <a:t>How does he show deference to the leadership there?</a:t>
            </a:r>
            <a:br>
              <a:rPr lang="en-US" sz="2500" i="1">
                <a:solidFill>
                  <a:srgbClr val="FFFF99"/>
                </a:solidFill>
              </a:rPr>
            </a:br>
            <a:r>
              <a:rPr lang="en-US" sz="2500" i="1">
                <a:solidFill>
                  <a:srgbClr val="FFFF99"/>
                </a:solidFill>
              </a:rPr>
              <a:t>그는 그곳의 지도부에 대한 존경심을 어떻게 나타냈습니까?</a:t>
            </a:r>
            <a:endParaRPr sz="2500" i="1">
              <a:solidFill>
                <a:srgbClr val="FFFF99"/>
              </a:solidFill>
            </a:endParaRPr>
          </a:p>
          <a:p>
            <a:pPr marL="283464" lvl="0" indent="-264414" algn="l" rtl="0">
              <a:lnSpc>
                <a:spcPct val="112000"/>
              </a:lnSpc>
              <a:spcBef>
                <a:spcPts val="900"/>
              </a:spcBef>
              <a:spcAft>
                <a:spcPts val="0"/>
              </a:spcAft>
              <a:buClr>
                <a:srgbClr val="FFFF99"/>
              </a:buClr>
              <a:buSzPts val="2500"/>
              <a:buChar char="•"/>
            </a:pPr>
            <a:r>
              <a:rPr lang="en-US" sz="2500" i="1">
                <a:solidFill>
                  <a:srgbClr val="FFFF99"/>
                </a:solidFill>
              </a:rPr>
              <a:t>How does he present his “case” to the Jerusalem leadership?</a:t>
            </a:r>
            <a:br>
              <a:rPr lang="en-US" sz="2500" i="1">
                <a:solidFill>
                  <a:srgbClr val="FFFF99"/>
                </a:solidFill>
              </a:rPr>
            </a:br>
            <a:r>
              <a:rPr lang="en-US" sz="2500" i="1">
                <a:solidFill>
                  <a:srgbClr val="FFFF99"/>
                </a:solidFill>
              </a:rPr>
              <a:t>그는 예루살렘 지도부에 자신의 “사건”을 어떻게 제시합니까?</a:t>
            </a:r>
            <a:endParaRPr sz="2500" i="1">
              <a:solidFill>
                <a:srgbClr val="FFFF99"/>
              </a:solidFill>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2800">
                <a:solidFill>
                  <a:srgbClr val="FFFF99"/>
                </a:solidFill>
              </a:rPr>
              <a:t>What insights are to be gained about how Christians ought to sort out their theological differences?</a:t>
            </a:r>
            <a:br>
              <a:rPr lang="en-US" sz="2800">
                <a:solidFill>
                  <a:srgbClr val="FFFF99"/>
                </a:solidFill>
              </a:rPr>
            </a:br>
            <a:r>
              <a:rPr lang="en-US" sz="2800">
                <a:solidFill>
                  <a:srgbClr val="FFFF99"/>
                </a:solidFill>
              </a:rPr>
              <a:t>그리스도인들이 어떻게 그들의 신학적 차이를 분류해야 하는지에 관해 어떤 통찰력을 얻을 수 있습니까?</a:t>
            </a:r>
            <a:endParaRPr sz="2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endParaRPr sz="2800">
              <a:solidFill>
                <a:srgbClr val="FFFF99"/>
              </a:solidFill>
            </a:endParaRPr>
          </a:p>
          <a:p>
            <a:pPr marL="0" lvl="0" indent="0" algn="l" rtl="0">
              <a:lnSpc>
                <a:spcPct val="112000"/>
              </a:lnSpc>
              <a:spcBef>
                <a:spcPts val="900"/>
              </a:spcBef>
              <a:spcAft>
                <a:spcPts val="0"/>
              </a:spcAft>
              <a:buClr>
                <a:srgbClr val="FFFF99"/>
              </a:buClr>
              <a:buSzPts val="3200"/>
              <a:buFont typeface="Noto Sans Symbols"/>
              <a:buNone/>
            </a:pPr>
            <a:endParaRPr sz="3200">
              <a:solidFill>
                <a:srgbClr val="FFFF99"/>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 calcmode="lin" valueType="num">
                                      <p:cBhvr additive="base">
                                        <p:cTn id="7" dur="500"/>
                                        <p:tgtEl>
                                          <p:spTgt spid="287">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87">
                                            <p:txEl>
                                              <p:pRg st="1" end="1"/>
                                            </p:txEl>
                                          </p:spTgt>
                                        </p:tgtEl>
                                        <p:attrNameLst>
                                          <p:attrName>style.visibility</p:attrName>
                                        </p:attrNameLst>
                                      </p:cBhvr>
                                      <p:to>
                                        <p:strVal val="visible"/>
                                      </p:to>
                                    </p:set>
                                    <p:anim calcmode="lin" valueType="num">
                                      <p:cBhvr additive="base">
                                        <p:cTn id="10" dur="500"/>
                                        <p:tgtEl>
                                          <p:spTgt spid="287">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87">
                                            <p:txEl>
                                              <p:pRg st="2" end="2"/>
                                            </p:txEl>
                                          </p:spTgt>
                                        </p:tgtEl>
                                        <p:attrNameLst>
                                          <p:attrName>style.visibility</p:attrName>
                                        </p:attrNameLst>
                                      </p:cBhvr>
                                      <p:to>
                                        <p:strVal val="visible"/>
                                      </p:to>
                                    </p:set>
                                    <p:anim calcmode="lin" valueType="num">
                                      <p:cBhvr additive="base">
                                        <p:cTn id="13" dur="500"/>
                                        <p:tgtEl>
                                          <p:spTgt spid="287">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7">
                                            <p:txEl>
                                              <p:pRg st="3" end="3"/>
                                            </p:txEl>
                                          </p:spTgt>
                                        </p:tgtEl>
                                        <p:attrNameLst>
                                          <p:attrName>style.visibility</p:attrName>
                                        </p:attrNameLst>
                                      </p:cBhvr>
                                      <p:to>
                                        <p:strVal val="visible"/>
                                      </p:to>
                                    </p:set>
                                    <p:anim calcmode="lin" valueType="num">
                                      <p:cBhvr additive="base">
                                        <p:cTn id="16" dur="500"/>
                                        <p:tgtEl>
                                          <p:spTgt spid="287">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7">
                                            <p:txEl>
                                              <p:pRg st="4" end="4"/>
                                            </p:txEl>
                                          </p:spTgt>
                                        </p:tgtEl>
                                        <p:attrNameLst>
                                          <p:attrName>style.visibility</p:attrName>
                                        </p:attrNameLst>
                                      </p:cBhvr>
                                      <p:to>
                                        <p:strVal val="visible"/>
                                      </p:to>
                                    </p:set>
                                    <p:anim calcmode="lin" valueType="num">
                                      <p:cBhvr additive="base">
                                        <p:cTn id="19" dur="500"/>
                                        <p:tgtEl>
                                          <p:spTgt spid="287">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87">
                                            <p:txEl>
                                              <p:pRg st="5" end="5"/>
                                            </p:txEl>
                                          </p:spTgt>
                                        </p:tgtEl>
                                        <p:attrNameLst>
                                          <p:attrName>style.visibility</p:attrName>
                                        </p:attrNameLst>
                                      </p:cBhvr>
                                      <p:to>
                                        <p:strVal val="visible"/>
                                      </p:to>
                                    </p:set>
                                    <p:anim calcmode="lin" valueType="num">
                                      <p:cBhvr additive="base">
                                        <p:cTn id="22" dur="500"/>
                                        <p:tgtEl>
                                          <p:spTgt spid="287">
                                            <p:txEl>
                                              <p:pRg st="5" end="5"/>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7">
                                            <p:txEl>
                                              <p:pRg st="6" end="6"/>
                                            </p:txEl>
                                          </p:spTgt>
                                        </p:tgtEl>
                                        <p:attrNameLst>
                                          <p:attrName>style.visibility</p:attrName>
                                        </p:attrNameLst>
                                      </p:cBhvr>
                                      <p:to>
                                        <p:strVal val="visible"/>
                                      </p:to>
                                    </p:set>
                                    <p:anim calcmode="lin" valueType="num">
                                      <p:cBhvr additive="base">
                                        <p:cTn id="25" dur="500"/>
                                        <p:tgtEl>
                                          <p:spTgt spid="28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291"/>
        <p:cNvGrpSpPr/>
        <p:nvPr/>
      </p:nvGrpSpPr>
      <p:grpSpPr>
        <a:xfrm>
          <a:off x="0" y="0"/>
          <a:ext cx="0" cy="0"/>
          <a:chOff x="0" y="0"/>
          <a:chExt cx="0" cy="0"/>
        </a:xfrm>
      </p:grpSpPr>
      <p:sp>
        <p:nvSpPr>
          <p:cNvPr id="292" name="Google Shape;292;p2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The Second Missions Tour</a:t>
            </a:r>
            <a:br>
              <a:rPr lang="en-US" b="1">
                <a:solidFill>
                  <a:srgbClr val="FFC000"/>
                </a:solidFill>
              </a:rPr>
            </a:br>
            <a:r>
              <a:rPr lang="en-US" b="1">
                <a:solidFill>
                  <a:srgbClr val="FFC000"/>
                </a:solidFill>
              </a:rPr>
              <a:t>두번째 전도여행</a:t>
            </a:r>
            <a:endParaRPr b="1">
              <a:solidFill>
                <a:srgbClr val="FFC000"/>
              </a:solidFill>
            </a:endParaRPr>
          </a:p>
        </p:txBody>
      </p:sp>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7"/>
          <p:cNvSpPr txBox="1">
            <a:spLocks noGrp="1"/>
          </p:cNvSpPr>
          <p:nvPr>
            <p:ph type="title"/>
          </p:nvPr>
        </p:nvSpPr>
        <p:spPr>
          <a:xfrm>
            <a:off x="-1" y="569066"/>
            <a:ext cx="4821383" cy="496388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A Christian Disagreement</a:t>
            </a:r>
            <a:br>
              <a:rPr lang="en-US" b="1">
                <a:solidFill>
                  <a:srgbClr val="FFC000"/>
                </a:solidFill>
              </a:rPr>
            </a:br>
            <a:r>
              <a:rPr lang="en-US" b="1">
                <a:solidFill>
                  <a:srgbClr val="FFC000"/>
                </a:solidFill>
              </a:rPr>
              <a:t>기독교인들의 의견충돌</a:t>
            </a:r>
            <a:br>
              <a:rPr lang="en-US" b="1">
                <a:solidFill>
                  <a:srgbClr val="FFC000"/>
                </a:solidFill>
              </a:rPr>
            </a:br>
            <a:r>
              <a:rPr lang="en-US" b="1">
                <a:solidFill>
                  <a:srgbClr val="FFC000"/>
                </a:solidFill>
              </a:rPr>
              <a:t> (15:36-41)</a:t>
            </a:r>
            <a:endParaRPr/>
          </a:p>
        </p:txBody>
      </p:sp>
      <p:sp>
        <p:nvSpPr>
          <p:cNvPr id="298" name="Google Shape;298;p27"/>
          <p:cNvSpPr txBox="1">
            <a:spLocks noGrp="1"/>
          </p:cNvSpPr>
          <p:nvPr>
            <p:ph type="body" idx="1"/>
          </p:nvPr>
        </p:nvSpPr>
        <p:spPr>
          <a:xfrm>
            <a:off x="4821383" y="569066"/>
            <a:ext cx="6962628" cy="6143460"/>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The 2</a:t>
            </a:r>
            <a:r>
              <a:rPr lang="en-US" sz="2800" b="1" baseline="30000">
                <a:solidFill>
                  <a:srgbClr val="FF0000"/>
                </a:solidFill>
                <a:latin typeface="Calibri"/>
                <a:ea typeface="Calibri"/>
                <a:cs typeface="Calibri"/>
                <a:sym typeface="Calibri"/>
              </a:rPr>
              <a:t>nd</a:t>
            </a:r>
            <a:r>
              <a:rPr lang="en-US" sz="2800" b="1">
                <a:solidFill>
                  <a:srgbClr val="FF0000"/>
                </a:solidFill>
                <a:latin typeface="Calibri"/>
                <a:ea typeface="Calibri"/>
                <a:cs typeface="Calibri"/>
                <a:sym typeface="Calibri"/>
              </a:rPr>
              <a:t> mission tour also began at Antioch, but this time the leaders were Paul and Silas.</a:t>
            </a:r>
            <a:endParaRPr/>
          </a:p>
          <a:p>
            <a:pPr marL="283464" lvl="0" indent="-283464" algn="l" rtl="0">
              <a:lnSpc>
                <a:spcPct val="112000"/>
              </a:lnSpc>
              <a:spcBef>
                <a:spcPts val="900"/>
              </a:spcBef>
              <a:spcAft>
                <a:spcPts val="0"/>
              </a:spcAft>
              <a:buClr>
                <a:srgbClr val="262626"/>
              </a:buClr>
              <a:buSzPts val="2400"/>
              <a:buChar char="•"/>
            </a:pPr>
            <a:r>
              <a:rPr lang="en-US" sz="2400" i="1"/>
              <a:t>Paul and Barnabas disagreed about the usefulness of John Mark, so Barnabas took Mark and went to Cyprus.</a:t>
            </a:r>
            <a:endParaRPr/>
          </a:p>
          <a:p>
            <a:pPr marL="283464" lvl="0" indent="-283464" algn="l" rtl="0">
              <a:lnSpc>
                <a:spcPct val="112000"/>
              </a:lnSpc>
              <a:spcBef>
                <a:spcPts val="900"/>
              </a:spcBef>
              <a:spcAft>
                <a:spcPts val="0"/>
              </a:spcAft>
              <a:buClr>
                <a:srgbClr val="262626"/>
              </a:buClr>
              <a:buSzPts val="2400"/>
              <a:buChar char="•"/>
            </a:pPr>
            <a:r>
              <a:rPr lang="en-US" sz="2400" i="1"/>
              <a:t>Paul chose Silas and traveled throughout the congregations in Syria and Cilicia, traveling overland this time while passing through the Cilician Gates and over the Taurus mountains in order to visit the churches initially established in Galatia. </a:t>
            </a:r>
            <a:endParaRPr/>
          </a:p>
          <a:p>
            <a:pPr marL="283464" lvl="0" indent="-283464" algn="l" rtl="0">
              <a:lnSpc>
                <a:spcPct val="112000"/>
              </a:lnSpc>
              <a:spcBef>
                <a:spcPts val="900"/>
              </a:spcBef>
              <a:spcAft>
                <a:spcPts val="0"/>
              </a:spcAft>
              <a:buClr>
                <a:srgbClr val="262626"/>
              </a:buClr>
              <a:buSzPts val="2400"/>
              <a:buChar char="•"/>
            </a:pPr>
            <a:r>
              <a:rPr lang="en-US" sz="2400" i="1"/>
              <a:t>Silas was an admirable choice: he was a Roman citizen (cf. 16:37) and one of the guarantors of the Jerusalem Council’s letter (15:22).</a:t>
            </a:r>
            <a:endParaRPr/>
          </a:p>
          <a:p>
            <a:pPr marL="283464" lvl="0" indent="-156464" algn="l" rtl="0">
              <a:lnSpc>
                <a:spcPct val="112000"/>
              </a:lnSpc>
              <a:spcBef>
                <a:spcPts val="900"/>
              </a:spcBef>
              <a:spcAft>
                <a:spcPts val="0"/>
              </a:spcAft>
              <a:buClr>
                <a:srgbClr val="262626"/>
              </a:buClr>
              <a:buSzPts val="2000"/>
              <a:buNone/>
            </a:pPr>
            <a:endParaRPr i="1"/>
          </a:p>
          <a:p>
            <a:pPr marL="0" lvl="0" indent="0" algn="l" rtl="0">
              <a:lnSpc>
                <a:spcPct val="112000"/>
              </a:lnSpc>
              <a:spcBef>
                <a:spcPts val="900"/>
              </a:spcBef>
              <a:spcAft>
                <a:spcPts val="0"/>
              </a:spcAft>
              <a:buClr>
                <a:srgbClr val="262626"/>
              </a:buClr>
              <a:buSzPts val="2000"/>
              <a:buNone/>
            </a:pPr>
            <a:endParaRPr/>
          </a:p>
        </p:txBody>
      </p:sp>
      <p:sp>
        <p:nvSpPr>
          <p:cNvPr id="299" name="Google Shape;299;p2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anim calcmode="lin" valueType="num">
                                      <p:cBhvr additive="base">
                                        <p:cTn id="7" dur="500"/>
                                        <p:tgtEl>
                                          <p:spTgt spid="29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9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98">
                                            <p:txEl>
                                              <p:pRg st="1" end="1"/>
                                            </p:txEl>
                                          </p:spTgt>
                                        </p:tgtEl>
                                        <p:attrNameLst>
                                          <p:attrName>style.visibility</p:attrName>
                                        </p:attrNameLst>
                                      </p:cBhvr>
                                      <p:to>
                                        <p:strVal val="visible"/>
                                      </p:to>
                                    </p:set>
                                    <p:anim calcmode="lin" valueType="num">
                                      <p:cBhvr additive="base">
                                        <p:cTn id="11" dur="500"/>
                                        <p:tgtEl>
                                          <p:spTgt spid="29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29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98">
                                            <p:txEl>
                                              <p:pRg st="2" end="2"/>
                                            </p:txEl>
                                          </p:spTgt>
                                        </p:tgtEl>
                                        <p:attrNameLst>
                                          <p:attrName>style.visibility</p:attrName>
                                        </p:attrNameLst>
                                      </p:cBhvr>
                                      <p:to>
                                        <p:strVal val="visible"/>
                                      </p:to>
                                    </p:set>
                                    <p:anim calcmode="lin" valueType="num">
                                      <p:cBhvr additive="base">
                                        <p:cTn id="15" dur="500"/>
                                        <p:tgtEl>
                                          <p:spTgt spid="29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29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98">
                                            <p:txEl>
                                              <p:pRg st="3" end="3"/>
                                            </p:txEl>
                                          </p:spTgt>
                                        </p:tgtEl>
                                        <p:attrNameLst>
                                          <p:attrName>style.visibility</p:attrName>
                                        </p:attrNameLst>
                                      </p:cBhvr>
                                      <p:to>
                                        <p:strVal val="visible"/>
                                      </p:to>
                                    </p:set>
                                    <p:anim calcmode="lin" valueType="num">
                                      <p:cBhvr additive="base">
                                        <p:cTn id="19" dur="500"/>
                                        <p:tgtEl>
                                          <p:spTgt spid="29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298">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98">
                                            <p:txEl>
                                              <p:pRg st="4" end="4"/>
                                            </p:txEl>
                                          </p:spTgt>
                                        </p:tgtEl>
                                        <p:attrNameLst>
                                          <p:attrName>style.visibility</p:attrName>
                                        </p:attrNameLst>
                                      </p:cBhvr>
                                      <p:to>
                                        <p:strVal val="visible"/>
                                      </p:to>
                                    </p:set>
                                    <p:anim calcmode="lin" valueType="num">
                                      <p:cBhvr additive="base">
                                        <p:cTn id="23" dur="500"/>
                                        <p:tgtEl>
                                          <p:spTgt spid="298">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298">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98">
                                            <p:txEl>
                                              <p:pRg st="5" end="5"/>
                                            </p:txEl>
                                          </p:spTgt>
                                        </p:tgtEl>
                                        <p:attrNameLst>
                                          <p:attrName>style.visibility</p:attrName>
                                        </p:attrNameLst>
                                      </p:cBhvr>
                                      <p:to>
                                        <p:strVal val="visible"/>
                                      </p:to>
                                    </p:set>
                                    <p:anim calcmode="lin" valueType="num">
                                      <p:cBhvr additive="base">
                                        <p:cTn id="27" dur="500"/>
                                        <p:tgtEl>
                                          <p:spTgt spid="298">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298">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303"/>
        <p:cNvGrpSpPr/>
        <p:nvPr/>
      </p:nvGrpSpPr>
      <p:grpSpPr>
        <a:xfrm>
          <a:off x="0" y="0"/>
          <a:ext cx="0" cy="0"/>
          <a:chOff x="0" y="0"/>
          <a:chExt cx="0" cy="0"/>
        </a:xfrm>
      </p:grpSpPr>
      <p:sp>
        <p:nvSpPr>
          <p:cNvPr id="304" name="Google Shape;304;p28"/>
          <p:cNvSpPr txBox="1">
            <a:spLocks noGrp="1"/>
          </p:cNvSpPr>
          <p:nvPr>
            <p:ph type="title"/>
          </p:nvPr>
        </p:nvSpPr>
        <p:spPr>
          <a:xfrm>
            <a:off x="9180093" y="208546"/>
            <a:ext cx="2877795" cy="6344653"/>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99"/>
              </a:buClr>
              <a:buSzPts val="2400"/>
              <a:buFont typeface="Impact"/>
              <a:buNone/>
            </a:pPr>
            <a:r>
              <a:rPr lang="en-US" sz="2400" b="0" i="1" u="none" strike="noStrike">
                <a:solidFill>
                  <a:srgbClr val="FFFF99"/>
                </a:solidFill>
                <a:latin typeface="Impact"/>
                <a:ea typeface="Impact"/>
                <a:cs typeface="Impact"/>
                <a:sym typeface="Impact"/>
              </a:rPr>
              <a:t>Five Important  New Churches</a:t>
            </a:r>
            <a:br>
              <a:rPr lang="en-US" sz="2400" b="0" i="0" u="none" strike="noStrike">
                <a:solidFill>
                  <a:srgbClr val="000000"/>
                </a:solidFill>
              </a:rPr>
            </a:br>
            <a:r>
              <a:rPr lang="en-US" sz="2400" b="1" i="1" u="none" strike="noStrike">
                <a:solidFill>
                  <a:srgbClr val="FFFF99"/>
                </a:solidFill>
                <a:latin typeface="Impact"/>
                <a:ea typeface="Impact"/>
                <a:cs typeface="Impact"/>
                <a:sym typeface="Impact"/>
              </a:rPr>
              <a:t>5개의 중요한 새 교회들</a:t>
            </a:r>
            <a:br>
              <a:rPr lang="en-US" sz="2400" b="1" i="1" u="none" strike="noStrike">
                <a:solidFill>
                  <a:srgbClr val="FFFF99"/>
                </a:solidFill>
                <a:latin typeface="Impact"/>
                <a:ea typeface="Impact"/>
                <a:cs typeface="Impact"/>
                <a:sym typeface="Impact"/>
              </a:rPr>
            </a:br>
            <a:br>
              <a:rPr lang="en-US" sz="2400" b="0" i="1" u="none" strike="noStrike">
                <a:solidFill>
                  <a:srgbClr val="FFFF99"/>
                </a:solidFill>
                <a:latin typeface="Impact"/>
                <a:ea typeface="Impact"/>
                <a:cs typeface="Impact"/>
                <a:sym typeface="Impact"/>
              </a:rPr>
            </a:br>
            <a:r>
              <a:rPr lang="en-US" sz="2400" b="0" i="1" u="none" strike="noStrike">
                <a:solidFill>
                  <a:srgbClr val="FFFF99"/>
                </a:solidFill>
                <a:latin typeface="Arial Narrow"/>
                <a:ea typeface="Arial Narrow"/>
                <a:cs typeface="Arial Narrow"/>
                <a:sym typeface="Arial Narrow"/>
              </a:rPr>
              <a:t>Philippi 빌립보</a:t>
            </a:r>
            <a:br>
              <a:rPr lang="en-US" sz="2400" b="0" i="1" u="none" strike="noStrike">
                <a:solidFill>
                  <a:srgbClr val="FFFF99"/>
                </a:solidFill>
                <a:latin typeface="Arial Narrow"/>
                <a:ea typeface="Arial Narrow"/>
                <a:cs typeface="Arial Narrow"/>
                <a:sym typeface="Arial Narrow"/>
              </a:rPr>
            </a:br>
            <a:r>
              <a:rPr lang="en-US" sz="2400" b="0" i="1" u="none" strike="noStrike">
                <a:solidFill>
                  <a:srgbClr val="FFFF99"/>
                </a:solidFill>
                <a:latin typeface="Arial Narrow"/>
                <a:ea typeface="Arial Narrow"/>
                <a:cs typeface="Arial Narrow"/>
                <a:sym typeface="Arial Narrow"/>
              </a:rPr>
              <a:t>Thessalonica 데살로니가</a:t>
            </a:r>
            <a:br>
              <a:rPr lang="en-US" sz="2400" b="0" i="1" u="none" strike="noStrike">
                <a:solidFill>
                  <a:srgbClr val="FFFF99"/>
                </a:solidFill>
                <a:latin typeface="Arial Narrow"/>
                <a:ea typeface="Arial Narrow"/>
                <a:cs typeface="Arial Narrow"/>
                <a:sym typeface="Arial Narrow"/>
              </a:rPr>
            </a:br>
            <a:r>
              <a:rPr lang="en-US" sz="2400" b="0" i="1" u="none" strike="noStrike">
                <a:solidFill>
                  <a:srgbClr val="FFFF99"/>
                </a:solidFill>
                <a:latin typeface="Arial Narrow"/>
                <a:ea typeface="Arial Narrow"/>
                <a:cs typeface="Arial Narrow"/>
                <a:sym typeface="Arial Narrow"/>
              </a:rPr>
              <a:t>Beroea 베레아</a:t>
            </a:r>
            <a:br>
              <a:rPr lang="en-US" sz="2400" b="0" i="1" u="none" strike="noStrike">
                <a:solidFill>
                  <a:srgbClr val="FFFF99"/>
                </a:solidFill>
                <a:latin typeface="Arial Narrow"/>
                <a:ea typeface="Arial Narrow"/>
                <a:cs typeface="Arial Narrow"/>
                <a:sym typeface="Arial Narrow"/>
              </a:rPr>
            </a:br>
            <a:r>
              <a:rPr lang="en-US" sz="2400" b="0" i="1" u="none" strike="noStrike">
                <a:solidFill>
                  <a:srgbClr val="FFFF99"/>
                </a:solidFill>
                <a:latin typeface="Arial Narrow"/>
                <a:ea typeface="Arial Narrow"/>
                <a:cs typeface="Arial Narrow"/>
                <a:sym typeface="Arial Narrow"/>
              </a:rPr>
              <a:t>Athens 아테네</a:t>
            </a:r>
            <a:br>
              <a:rPr lang="en-US" sz="2400" b="0" i="1" u="none" strike="noStrike">
                <a:solidFill>
                  <a:srgbClr val="FFFF99"/>
                </a:solidFill>
                <a:latin typeface="Arial Narrow"/>
                <a:ea typeface="Arial Narrow"/>
                <a:cs typeface="Arial Narrow"/>
                <a:sym typeface="Arial Narrow"/>
              </a:rPr>
            </a:br>
            <a:r>
              <a:rPr lang="en-US" sz="2400" b="0" i="1" u="none" strike="noStrike">
                <a:solidFill>
                  <a:srgbClr val="FFFF99"/>
                </a:solidFill>
                <a:latin typeface="Arial Narrow"/>
                <a:ea typeface="Arial Narrow"/>
                <a:cs typeface="Arial Narrow"/>
                <a:sym typeface="Arial Narrow"/>
              </a:rPr>
              <a:t>Corinth 고린도</a:t>
            </a:r>
            <a:br>
              <a:rPr lang="en-US" sz="2400" b="0" i="1" u="none" strike="noStrike">
                <a:solidFill>
                  <a:srgbClr val="FFFF99"/>
                </a:solidFill>
                <a:latin typeface="Arial Narrow"/>
                <a:ea typeface="Arial Narrow"/>
                <a:cs typeface="Arial Narrow"/>
                <a:sym typeface="Arial Narrow"/>
              </a:rPr>
            </a:br>
            <a:br>
              <a:rPr lang="en-US" sz="2400" b="0" i="1" u="none" strike="noStrike">
                <a:solidFill>
                  <a:srgbClr val="FFFF99"/>
                </a:solidFill>
                <a:latin typeface="Arial Narrow"/>
                <a:ea typeface="Arial Narrow"/>
                <a:cs typeface="Arial Narrow"/>
                <a:sym typeface="Arial Narrow"/>
              </a:rPr>
            </a:br>
            <a:r>
              <a:rPr lang="en-US" sz="2400" b="0" i="1" u="none" strike="noStrike">
                <a:solidFill>
                  <a:srgbClr val="FFFF99"/>
                </a:solidFill>
                <a:latin typeface="Impact"/>
                <a:ea typeface="Impact"/>
                <a:cs typeface="Impact"/>
                <a:sym typeface="Impact"/>
              </a:rPr>
              <a:t>Paul would write letters to three of them</a:t>
            </a:r>
            <a:br>
              <a:rPr lang="en-US" sz="2400" b="0" i="0" u="none" strike="noStrike">
                <a:solidFill>
                  <a:srgbClr val="000000"/>
                </a:solidFill>
              </a:rPr>
            </a:br>
            <a:r>
              <a:rPr lang="en-US" sz="2400" b="1" i="1" u="none" strike="noStrike">
                <a:solidFill>
                  <a:srgbClr val="FFFF99"/>
                </a:solidFill>
                <a:latin typeface="Impact"/>
                <a:ea typeface="Impact"/>
                <a:cs typeface="Impact"/>
                <a:sym typeface="Impact"/>
              </a:rPr>
              <a:t>바울은 그 중 세군데 편지를 쓸 것이다</a:t>
            </a:r>
            <a:endParaRPr sz="2400">
              <a:solidFill>
                <a:srgbClr val="FFFF99"/>
              </a:solidFill>
              <a:latin typeface="Impact"/>
              <a:ea typeface="Impact"/>
              <a:cs typeface="Impact"/>
              <a:sym typeface="Impact"/>
            </a:endParaRPr>
          </a:p>
        </p:txBody>
      </p:sp>
      <p:pic>
        <p:nvPicPr>
          <p:cNvPr id="305" name="Google Shape;305;p28" descr="bible-map-apostle-paul-second-missionary-journey[1]"/>
          <p:cNvPicPr preferRelativeResize="0"/>
          <p:nvPr/>
        </p:nvPicPr>
        <p:blipFill rotWithShape="1">
          <a:blip r:embed="rId3">
            <a:alphaModFix/>
          </a:blip>
          <a:srcRect/>
          <a:stretch/>
        </p:blipFill>
        <p:spPr>
          <a:xfrm>
            <a:off x="1347538" y="0"/>
            <a:ext cx="7620000" cy="6858000"/>
          </a:xfrm>
          <a:prstGeom prst="rect">
            <a:avLst/>
          </a:prstGeom>
          <a:noFill/>
          <a:ln>
            <a:noFill/>
          </a:ln>
        </p:spPr>
      </p:pic>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09"/>
        <p:cNvGrpSpPr/>
        <p:nvPr/>
      </p:nvGrpSpPr>
      <p:grpSpPr>
        <a:xfrm>
          <a:off x="0" y="0"/>
          <a:ext cx="0" cy="0"/>
          <a:chOff x="0" y="0"/>
          <a:chExt cx="0" cy="0"/>
        </a:xfrm>
      </p:grpSpPr>
      <p:sp>
        <p:nvSpPr>
          <p:cNvPr id="310" name="Google Shape;310;p29"/>
          <p:cNvSpPr txBox="1"/>
          <p:nvPr/>
        </p:nvSpPr>
        <p:spPr>
          <a:xfrm>
            <a:off x="256301" y="147450"/>
            <a:ext cx="11226000" cy="13356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None/>
            </a:pPr>
            <a:r>
              <a:rPr lang="en-US" sz="5400" b="1" i="1">
                <a:solidFill>
                  <a:srgbClr val="FFC000"/>
                </a:solidFill>
                <a:latin typeface="Bad Script"/>
                <a:ea typeface="Bad Script"/>
                <a:cs typeface="Bad Script"/>
                <a:sym typeface="Bad Script"/>
              </a:rPr>
              <a:t>1</a:t>
            </a:r>
            <a:r>
              <a:rPr lang="en-US" sz="5400" b="1" i="1" baseline="30000">
                <a:solidFill>
                  <a:srgbClr val="FFC000"/>
                </a:solidFill>
                <a:latin typeface="Bad Script"/>
                <a:ea typeface="Bad Script"/>
                <a:cs typeface="Bad Script"/>
                <a:sym typeface="Bad Script"/>
              </a:rPr>
              <a:t>st</a:t>
            </a:r>
            <a:r>
              <a:rPr lang="en-US" sz="5400" b="1" i="1">
                <a:solidFill>
                  <a:srgbClr val="FFC000"/>
                </a:solidFill>
                <a:latin typeface="Bad Script"/>
                <a:ea typeface="Bad Script"/>
                <a:cs typeface="Bad Script"/>
                <a:sym typeface="Bad Script"/>
              </a:rPr>
              <a:t> Century Travel by Land and by Sea</a:t>
            </a:r>
            <a:br>
              <a:rPr lang="en-US" sz="6600" b="1" i="1">
                <a:solidFill>
                  <a:srgbClr val="FFC000"/>
                </a:solidFill>
                <a:latin typeface="Bad Script"/>
                <a:ea typeface="Bad Script"/>
                <a:cs typeface="Bad Script"/>
                <a:sym typeface="Bad Script"/>
              </a:rPr>
            </a:br>
            <a:r>
              <a:rPr lang="en-US" sz="2400" b="1" i="1">
                <a:solidFill>
                  <a:srgbClr val="FFC000"/>
                </a:solidFill>
                <a:latin typeface="Open Sans"/>
                <a:ea typeface="Open Sans"/>
                <a:cs typeface="Open Sans"/>
                <a:sym typeface="Open Sans"/>
              </a:rPr>
              <a:t>The Route of Paul’s 2</a:t>
            </a:r>
            <a:r>
              <a:rPr lang="en-US" sz="2400" b="1" i="1" baseline="30000">
                <a:solidFill>
                  <a:srgbClr val="FFC000"/>
                </a:solidFill>
                <a:latin typeface="Open Sans"/>
                <a:ea typeface="Open Sans"/>
                <a:cs typeface="Open Sans"/>
                <a:sym typeface="Open Sans"/>
              </a:rPr>
              <a:t>nd</a:t>
            </a:r>
            <a:r>
              <a:rPr lang="en-US" sz="2400" b="1" i="1">
                <a:solidFill>
                  <a:srgbClr val="FFC000"/>
                </a:solidFill>
                <a:latin typeface="Open Sans"/>
                <a:ea typeface="Open Sans"/>
                <a:cs typeface="Open Sans"/>
                <a:sym typeface="Open Sans"/>
              </a:rPr>
              <a:t> Missions Tour (2 Co. 11:23-27)</a:t>
            </a:r>
            <a:endParaRPr sz="2400" b="1" i="1">
              <a:solidFill>
                <a:srgbClr val="FFC000"/>
              </a:solidFill>
              <a:latin typeface="Bad Script"/>
              <a:ea typeface="Bad Script"/>
              <a:cs typeface="Bad Script"/>
              <a:sym typeface="Bad Script"/>
            </a:endParaRPr>
          </a:p>
        </p:txBody>
      </p:sp>
      <p:sp>
        <p:nvSpPr>
          <p:cNvPr id="311" name="Google Shape;311;p29"/>
          <p:cNvSpPr txBox="1"/>
          <p:nvPr/>
        </p:nvSpPr>
        <p:spPr>
          <a:xfrm>
            <a:off x="3216699" y="1407525"/>
            <a:ext cx="8626800" cy="5289900"/>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102000"/>
              </a:lnSpc>
              <a:spcBef>
                <a:spcPts val="0"/>
              </a:spcBef>
              <a:spcAft>
                <a:spcPts val="0"/>
              </a:spcAft>
              <a:buNone/>
            </a:pPr>
            <a:r>
              <a:rPr lang="en-US" sz="2220" b="1">
                <a:solidFill>
                  <a:srgbClr val="FFFF99"/>
                </a:solidFill>
                <a:latin typeface="Arial Narrow"/>
                <a:ea typeface="Arial Narrow"/>
                <a:cs typeface="Arial Narrow"/>
                <a:sym typeface="Arial Narrow"/>
              </a:rPr>
              <a:t>Jerusalem to Antioch (Ac. 15:30)			= 375 miles	By land</a:t>
            </a:r>
            <a:endParaRPr sz="2000">
              <a:solidFill>
                <a:srgbClr val="262626"/>
              </a:solidFill>
              <a:latin typeface="Corbel"/>
              <a:ea typeface="Corbel"/>
              <a:cs typeface="Corbel"/>
              <a:sym typeface="Corbel"/>
            </a:endParaRPr>
          </a:p>
          <a:p>
            <a:pPr marL="283464" lvl="0" indent="-283464" algn="l" rtl="0">
              <a:lnSpc>
                <a:spcPct val="102000"/>
              </a:lnSpc>
              <a:spcBef>
                <a:spcPts val="800"/>
              </a:spcBef>
              <a:spcAft>
                <a:spcPts val="0"/>
              </a:spcAft>
              <a:buNone/>
            </a:pPr>
            <a:r>
              <a:rPr lang="en-US" sz="2220" b="1">
                <a:solidFill>
                  <a:srgbClr val="FFFF99"/>
                </a:solidFill>
                <a:latin typeface="Arial Narrow"/>
                <a:ea typeface="Arial Narrow"/>
                <a:cs typeface="Arial Narrow"/>
                <a:sym typeface="Arial Narrow"/>
              </a:rPr>
              <a:t>Antioch to Cilicia (Ac. 15:41)			= 140 miles	By land</a:t>
            </a:r>
            <a:endParaRPr sz="2000">
              <a:solidFill>
                <a:srgbClr val="262626"/>
              </a:solidFill>
              <a:latin typeface="Corbel"/>
              <a:ea typeface="Corbel"/>
              <a:cs typeface="Corbel"/>
              <a:sym typeface="Corbel"/>
            </a:endParaRPr>
          </a:p>
          <a:p>
            <a:pPr marL="283464" lvl="0" indent="-283464" algn="l" rtl="0">
              <a:lnSpc>
                <a:spcPct val="102000"/>
              </a:lnSpc>
              <a:spcBef>
                <a:spcPts val="800"/>
              </a:spcBef>
              <a:spcAft>
                <a:spcPts val="0"/>
              </a:spcAft>
              <a:buNone/>
            </a:pPr>
            <a:r>
              <a:rPr lang="en-US" sz="2220" b="1">
                <a:solidFill>
                  <a:srgbClr val="FFFF99"/>
                </a:solidFill>
                <a:latin typeface="Arial Narrow"/>
                <a:ea typeface="Arial Narrow"/>
                <a:cs typeface="Arial Narrow"/>
                <a:sym typeface="Arial Narrow"/>
              </a:rPr>
              <a:t>Cilicia to Phrygia &amp; Galatia (Ac. 16:6)		= 495 miles	By land</a:t>
            </a:r>
            <a:endParaRPr sz="2000">
              <a:solidFill>
                <a:srgbClr val="262626"/>
              </a:solidFill>
              <a:latin typeface="Corbel"/>
              <a:ea typeface="Corbel"/>
              <a:cs typeface="Corbel"/>
              <a:sym typeface="Corbel"/>
            </a:endParaRPr>
          </a:p>
          <a:p>
            <a:pPr marL="283464" lvl="0" indent="-283464" algn="l" rtl="0">
              <a:lnSpc>
                <a:spcPct val="102000"/>
              </a:lnSpc>
              <a:spcBef>
                <a:spcPts val="800"/>
              </a:spcBef>
              <a:spcAft>
                <a:spcPts val="0"/>
              </a:spcAft>
              <a:buNone/>
            </a:pPr>
            <a:r>
              <a:rPr lang="en-US" sz="2220" b="1">
                <a:solidFill>
                  <a:srgbClr val="FFFF99"/>
                </a:solidFill>
                <a:latin typeface="Arial Narrow"/>
                <a:ea typeface="Arial Narrow"/>
                <a:cs typeface="Arial Narrow"/>
                <a:sym typeface="Arial Narrow"/>
              </a:rPr>
              <a:t>Phrygia &amp; Galatia to Troas (Ac. 16:8)		= 500 miles	By land</a:t>
            </a:r>
            <a:endParaRPr sz="2000">
              <a:solidFill>
                <a:srgbClr val="262626"/>
              </a:solidFill>
              <a:latin typeface="Corbel"/>
              <a:ea typeface="Corbel"/>
              <a:cs typeface="Corbel"/>
              <a:sym typeface="Corbel"/>
            </a:endParaRPr>
          </a:p>
          <a:p>
            <a:pPr marL="283464" lvl="0" indent="-283464" algn="l" rtl="0">
              <a:lnSpc>
                <a:spcPct val="102000"/>
              </a:lnSpc>
              <a:spcBef>
                <a:spcPts val="800"/>
              </a:spcBef>
              <a:spcAft>
                <a:spcPts val="0"/>
              </a:spcAft>
              <a:buNone/>
            </a:pPr>
            <a:r>
              <a:rPr lang="en-US" sz="2220" b="1">
                <a:solidFill>
                  <a:srgbClr val="FFFF99"/>
                </a:solidFill>
                <a:latin typeface="Arial Narrow"/>
                <a:ea typeface="Arial Narrow"/>
                <a:cs typeface="Arial Narrow"/>
                <a:sym typeface="Arial Narrow"/>
              </a:rPr>
              <a:t>Troas to Neapolis (Ac. 16:11)			= 140 miles	By sea</a:t>
            </a:r>
            <a:endParaRPr sz="2000">
              <a:solidFill>
                <a:srgbClr val="262626"/>
              </a:solidFill>
              <a:latin typeface="Corbel"/>
              <a:ea typeface="Corbel"/>
              <a:cs typeface="Corbel"/>
              <a:sym typeface="Corbel"/>
            </a:endParaRPr>
          </a:p>
          <a:p>
            <a:pPr marL="283464" lvl="0" indent="-283464" algn="l" rtl="0">
              <a:lnSpc>
                <a:spcPct val="102000"/>
              </a:lnSpc>
              <a:spcBef>
                <a:spcPts val="800"/>
              </a:spcBef>
              <a:spcAft>
                <a:spcPts val="0"/>
              </a:spcAft>
              <a:buNone/>
            </a:pPr>
            <a:r>
              <a:rPr lang="en-US" sz="2220" b="1">
                <a:solidFill>
                  <a:srgbClr val="FFFF99"/>
                </a:solidFill>
                <a:latin typeface="Arial Narrow"/>
                <a:ea typeface="Arial Narrow"/>
                <a:cs typeface="Arial Narrow"/>
                <a:sym typeface="Arial Narrow"/>
              </a:rPr>
              <a:t>Neapolis to Philippi (Ac. 16:12)			= 15 miles	By land</a:t>
            </a:r>
            <a:endParaRPr sz="2000">
              <a:solidFill>
                <a:srgbClr val="262626"/>
              </a:solidFill>
              <a:latin typeface="Corbel"/>
              <a:ea typeface="Corbel"/>
              <a:cs typeface="Corbel"/>
              <a:sym typeface="Corbel"/>
            </a:endParaRPr>
          </a:p>
          <a:p>
            <a:pPr marL="283464" lvl="0" indent="-283464" algn="l" rtl="0">
              <a:lnSpc>
                <a:spcPct val="102000"/>
              </a:lnSpc>
              <a:spcBef>
                <a:spcPts val="800"/>
              </a:spcBef>
              <a:spcAft>
                <a:spcPts val="0"/>
              </a:spcAft>
              <a:buNone/>
            </a:pPr>
            <a:r>
              <a:rPr lang="en-US" sz="2220" b="1">
                <a:solidFill>
                  <a:srgbClr val="FFFF99"/>
                </a:solidFill>
                <a:latin typeface="Arial Narrow"/>
                <a:ea typeface="Arial Narrow"/>
                <a:cs typeface="Arial Narrow"/>
                <a:sym typeface="Arial Narrow"/>
              </a:rPr>
              <a:t>Philippi to Thessalonica (Ac. 17:1)		= 85 miles	By land</a:t>
            </a:r>
            <a:endParaRPr sz="2000">
              <a:solidFill>
                <a:srgbClr val="262626"/>
              </a:solidFill>
              <a:latin typeface="Corbel"/>
              <a:ea typeface="Corbel"/>
              <a:cs typeface="Corbel"/>
              <a:sym typeface="Corbel"/>
            </a:endParaRPr>
          </a:p>
          <a:p>
            <a:pPr marL="283464" lvl="0" indent="-283464" algn="l" rtl="0">
              <a:lnSpc>
                <a:spcPct val="102000"/>
              </a:lnSpc>
              <a:spcBef>
                <a:spcPts val="800"/>
              </a:spcBef>
              <a:spcAft>
                <a:spcPts val="0"/>
              </a:spcAft>
              <a:buNone/>
            </a:pPr>
            <a:r>
              <a:rPr lang="en-US" sz="2220" b="1">
                <a:solidFill>
                  <a:srgbClr val="FFFF99"/>
                </a:solidFill>
                <a:latin typeface="Arial Narrow"/>
                <a:ea typeface="Arial Narrow"/>
                <a:cs typeface="Arial Narrow"/>
                <a:sym typeface="Arial Narrow"/>
              </a:rPr>
              <a:t>Thessalonica to Berea (Ac. 17:10)			= 45 miles	By land</a:t>
            </a:r>
            <a:endParaRPr sz="2000">
              <a:solidFill>
                <a:srgbClr val="262626"/>
              </a:solidFill>
              <a:latin typeface="Corbel"/>
              <a:ea typeface="Corbel"/>
              <a:cs typeface="Corbel"/>
              <a:sym typeface="Corbel"/>
            </a:endParaRPr>
          </a:p>
          <a:p>
            <a:pPr marL="283464" lvl="0" indent="-283464" algn="l" rtl="0">
              <a:lnSpc>
                <a:spcPct val="102000"/>
              </a:lnSpc>
              <a:spcBef>
                <a:spcPts val="800"/>
              </a:spcBef>
              <a:spcAft>
                <a:spcPts val="0"/>
              </a:spcAft>
              <a:buNone/>
            </a:pPr>
            <a:r>
              <a:rPr lang="en-US" sz="2220" b="1">
                <a:solidFill>
                  <a:srgbClr val="FFFF99"/>
                </a:solidFill>
                <a:latin typeface="Arial Narrow"/>
                <a:ea typeface="Arial Narrow"/>
                <a:cs typeface="Arial Narrow"/>
                <a:sym typeface="Arial Narrow"/>
              </a:rPr>
              <a:t>Berea to Athens (Ac. 17:15)			= 310 miles	By sea</a:t>
            </a:r>
            <a:endParaRPr sz="2000">
              <a:solidFill>
                <a:srgbClr val="262626"/>
              </a:solidFill>
              <a:latin typeface="Corbel"/>
              <a:ea typeface="Corbel"/>
              <a:cs typeface="Corbel"/>
              <a:sym typeface="Corbel"/>
            </a:endParaRPr>
          </a:p>
          <a:p>
            <a:pPr marL="283464" lvl="0" indent="-283464" algn="l" rtl="0">
              <a:lnSpc>
                <a:spcPct val="102000"/>
              </a:lnSpc>
              <a:spcBef>
                <a:spcPts val="800"/>
              </a:spcBef>
              <a:spcAft>
                <a:spcPts val="0"/>
              </a:spcAft>
              <a:buNone/>
            </a:pPr>
            <a:r>
              <a:rPr lang="en-US" sz="2220" b="1">
                <a:solidFill>
                  <a:srgbClr val="FFFF99"/>
                </a:solidFill>
                <a:latin typeface="Arial Narrow"/>
                <a:ea typeface="Arial Narrow"/>
                <a:cs typeface="Arial Narrow"/>
                <a:sym typeface="Arial Narrow"/>
              </a:rPr>
              <a:t>Athens to Corinth (Ac. 18:1)			= 50 miles	By land</a:t>
            </a:r>
            <a:endParaRPr sz="2000">
              <a:solidFill>
                <a:srgbClr val="262626"/>
              </a:solidFill>
              <a:latin typeface="Corbel"/>
              <a:ea typeface="Corbel"/>
              <a:cs typeface="Corbel"/>
              <a:sym typeface="Corbel"/>
            </a:endParaRPr>
          </a:p>
          <a:p>
            <a:pPr marL="283464" lvl="0" indent="-283464" algn="l" rtl="0">
              <a:lnSpc>
                <a:spcPct val="102000"/>
              </a:lnSpc>
              <a:spcBef>
                <a:spcPts val="800"/>
              </a:spcBef>
              <a:spcAft>
                <a:spcPts val="0"/>
              </a:spcAft>
              <a:buNone/>
            </a:pPr>
            <a:r>
              <a:rPr lang="en-US" sz="2220" b="1">
                <a:solidFill>
                  <a:srgbClr val="FFFF99"/>
                </a:solidFill>
                <a:latin typeface="Arial Narrow"/>
                <a:ea typeface="Arial Narrow"/>
                <a:cs typeface="Arial Narrow"/>
                <a:sym typeface="Arial Narrow"/>
              </a:rPr>
              <a:t>Corinth to Ephesus (Ac. 18:18-19)		= 250 miles 	By sea</a:t>
            </a:r>
            <a:endParaRPr sz="2000">
              <a:solidFill>
                <a:srgbClr val="262626"/>
              </a:solidFill>
              <a:latin typeface="Corbel"/>
              <a:ea typeface="Corbel"/>
              <a:cs typeface="Corbel"/>
              <a:sym typeface="Corbel"/>
            </a:endParaRPr>
          </a:p>
          <a:p>
            <a:pPr marL="283464" lvl="0" indent="-283464" algn="l" rtl="0">
              <a:lnSpc>
                <a:spcPct val="102000"/>
              </a:lnSpc>
              <a:spcBef>
                <a:spcPts val="800"/>
              </a:spcBef>
              <a:spcAft>
                <a:spcPts val="0"/>
              </a:spcAft>
              <a:buNone/>
            </a:pPr>
            <a:r>
              <a:rPr lang="en-US" sz="2220" b="1">
                <a:solidFill>
                  <a:srgbClr val="FFFF99"/>
                </a:solidFill>
                <a:latin typeface="Arial Narrow"/>
                <a:ea typeface="Arial Narrow"/>
                <a:cs typeface="Arial Narrow"/>
                <a:sym typeface="Arial Narrow"/>
              </a:rPr>
              <a:t>Ephesus to Caesarea and Antioch (Ac. 18:22)	= 620 miles 	By sea and land</a:t>
            </a:r>
            <a:endParaRPr sz="2000">
              <a:solidFill>
                <a:srgbClr val="262626"/>
              </a:solidFill>
              <a:latin typeface="Corbel"/>
              <a:ea typeface="Corbel"/>
              <a:cs typeface="Corbel"/>
              <a:sym typeface="Corbel"/>
            </a:endParaRPr>
          </a:p>
        </p:txBody>
      </p:sp>
      <p:sp>
        <p:nvSpPr>
          <p:cNvPr id="312" name="Google Shape;312;p29"/>
          <p:cNvSpPr txBox="1"/>
          <p:nvPr/>
        </p:nvSpPr>
        <p:spPr>
          <a:xfrm>
            <a:off x="49275" y="1231950"/>
            <a:ext cx="2940600" cy="177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C000"/>
                </a:solidFill>
                <a:latin typeface="Arial"/>
                <a:ea typeface="Arial"/>
                <a:cs typeface="Arial"/>
                <a:sym typeface="Arial"/>
              </a:rPr>
              <a:t>육지와 바다로 하는 1세기 여행</a:t>
            </a:r>
            <a:endParaRPr sz="3600" b="1" i="0" u="none" strike="noStrike" cap="none">
              <a:solidFill>
                <a:srgbClr val="FFC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FFC000"/>
                </a:solidFill>
                <a:latin typeface="Arial"/>
                <a:ea typeface="Arial"/>
                <a:cs typeface="Arial"/>
                <a:sym typeface="Arial"/>
              </a:rPr>
              <a:t>바울의 두번째 전도여행 노선</a:t>
            </a:r>
            <a:endParaRPr sz="2500" b="1" i="0" u="none" strike="noStrike" cap="none">
              <a:solidFill>
                <a:srgbClr val="FFC000"/>
              </a:solidFill>
              <a:latin typeface="Arial"/>
              <a:ea typeface="Arial"/>
              <a:cs typeface="Arial"/>
              <a:sym typeface="Arial"/>
            </a:endParaRPr>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St. Paul</a:t>
            </a:r>
            <a:br>
              <a:rPr lang="en-US" b="1">
                <a:solidFill>
                  <a:srgbClr val="FFC000"/>
                </a:solidFill>
              </a:rPr>
            </a:br>
            <a:r>
              <a:rPr lang="en-US" b="1">
                <a:solidFill>
                  <a:srgbClr val="FFC000"/>
                </a:solidFill>
              </a:rPr>
              <a:t>성 바울</a:t>
            </a:r>
            <a:endParaRPr b="1">
              <a:solidFill>
                <a:srgbClr val="FFC000"/>
              </a:solidFill>
            </a:endParaRPr>
          </a:p>
        </p:txBody>
      </p:sp>
      <p:sp>
        <p:nvSpPr>
          <p:cNvPr id="143" name="Google Shape;143;p3"/>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2000"/>
              </a:lnSpc>
              <a:spcBef>
                <a:spcPts val="0"/>
              </a:spcBef>
              <a:spcAft>
                <a:spcPts val="0"/>
              </a:spcAft>
              <a:buClr>
                <a:srgbClr val="FF0000"/>
              </a:buClr>
              <a:buSzPct val="100000"/>
              <a:buNone/>
            </a:pPr>
            <a:r>
              <a:rPr lang="en-US" sz="3000" b="1">
                <a:solidFill>
                  <a:srgbClr val="FF0000"/>
                </a:solidFill>
                <a:latin typeface="Calibri"/>
                <a:ea typeface="Calibri"/>
                <a:cs typeface="Calibri"/>
                <a:sym typeface="Calibri"/>
              </a:rPr>
              <a:t>Saul of Tarsus, Cilicia, was a young rabbi who participated in the martyrdom of Stephen and headed the severe persecution of the Jerusalem church.</a:t>
            </a:r>
            <a:endParaRPr/>
          </a:p>
          <a:p>
            <a:pPr marL="283464" lvl="0" indent="-283464" algn="l" rtl="0">
              <a:lnSpc>
                <a:spcPct val="112000"/>
              </a:lnSpc>
              <a:spcBef>
                <a:spcPts val="900"/>
              </a:spcBef>
              <a:spcAft>
                <a:spcPts val="0"/>
              </a:spcAft>
              <a:buClr>
                <a:srgbClr val="262626"/>
              </a:buClr>
              <a:buSzPct val="100000"/>
              <a:buChar char="•"/>
            </a:pPr>
            <a:r>
              <a:rPr lang="en-US" sz="2600" i="1"/>
              <a:t>A Diaspora Jew (Ac. 21:39), he had relatives in Jerusalem (Ac. 23:16) and had moved there at an early age to study under Rabban Gamaliel (Ac. 22:3; cf. Ga. 1:14).</a:t>
            </a:r>
            <a:endParaRPr/>
          </a:p>
          <a:p>
            <a:pPr marL="283464" lvl="0" indent="-283464" algn="l" rtl="0">
              <a:lnSpc>
                <a:spcPct val="112000"/>
              </a:lnSpc>
              <a:spcBef>
                <a:spcPts val="900"/>
              </a:spcBef>
              <a:spcAft>
                <a:spcPts val="0"/>
              </a:spcAft>
              <a:buClr>
                <a:srgbClr val="262626"/>
              </a:buClr>
              <a:buSzPct val="100000"/>
              <a:buChar char="•"/>
            </a:pPr>
            <a:r>
              <a:rPr lang="en-US" sz="2600" i="1"/>
              <a:t>As the arch inquisitor for the Sanhedrin, he extradited Christians from far-flung synagogues, bringing them to heresy trials (22:4-5; 26:9-11).</a:t>
            </a:r>
            <a:endParaRPr sz="2600" b="1">
              <a:solidFill>
                <a:srgbClr val="FF0000"/>
              </a:solidFill>
            </a:endParaRPr>
          </a:p>
          <a:p>
            <a:pPr marL="0" lvl="0" indent="0" algn="l" rtl="0">
              <a:lnSpc>
                <a:spcPct val="112000"/>
              </a:lnSpc>
              <a:spcBef>
                <a:spcPts val="900"/>
              </a:spcBef>
              <a:spcAft>
                <a:spcPts val="0"/>
              </a:spcAft>
              <a:buClr>
                <a:srgbClr val="262626"/>
              </a:buClr>
              <a:buSzPct val="100000"/>
              <a:buNone/>
            </a:pPr>
            <a:endParaRPr/>
          </a:p>
        </p:txBody>
      </p:sp>
      <p:sp>
        <p:nvSpPr>
          <p:cNvPr id="144" name="Google Shape;144;p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16"/>
        <p:cNvGrpSpPr/>
        <p:nvPr/>
      </p:nvGrpSpPr>
      <p:grpSpPr>
        <a:xfrm>
          <a:off x="0" y="0"/>
          <a:ext cx="0" cy="0"/>
          <a:chOff x="0" y="0"/>
          <a:chExt cx="0" cy="0"/>
        </a:xfrm>
      </p:grpSpPr>
      <p:pic>
        <p:nvPicPr>
          <p:cNvPr id="317" name="Google Shape;317;p30" descr="acropolis-cc-lafalott"/>
          <p:cNvPicPr preferRelativeResize="0"/>
          <p:nvPr/>
        </p:nvPicPr>
        <p:blipFill rotWithShape="1">
          <a:blip r:embed="rId3">
            <a:alphaModFix/>
          </a:blip>
          <a:srcRect/>
          <a:stretch/>
        </p:blipFill>
        <p:spPr>
          <a:xfrm>
            <a:off x="3048000" y="0"/>
            <a:ext cx="9144000" cy="6850062"/>
          </a:xfrm>
          <a:prstGeom prst="rect">
            <a:avLst/>
          </a:prstGeom>
          <a:noFill/>
          <a:ln>
            <a:noFill/>
          </a:ln>
        </p:spPr>
      </p:pic>
      <p:sp>
        <p:nvSpPr>
          <p:cNvPr id="318" name="Google Shape;318;p30"/>
          <p:cNvSpPr txBox="1"/>
          <p:nvPr/>
        </p:nvSpPr>
        <p:spPr>
          <a:xfrm>
            <a:off x="180475" y="237975"/>
            <a:ext cx="2610900" cy="6372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rgbClr val="FFFF99"/>
                </a:solidFill>
                <a:latin typeface="Corbel"/>
                <a:ea typeface="Corbel"/>
                <a:cs typeface="Corbel"/>
                <a:sym typeface="Corbel"/>
              </a:rPr>
              <a:t>Lechaeum Road of Corinth with the Acrocorinth in the background, the view that would have greeted Paul when he entered the city of Corinth. </a:t>
            </a:r>
            <a:br>
              <a:rPr lang="en-US" sz="2400" b="1">
                <a:solidFill>
                  <a:srgbClr val="FFFF99"/>
                </a:solidFill>
                <a:latin typeface="Corbel"/>
                <a:ea typeface="Corbel"/>
                <a:cs typeface="Corbel"/>
                <a:sym typeface="Corbel"/>
              </a:rPr>
            </a:br>
            <a:br>
              <a:rPr lang="en-US" sz="2400" b="1">
                <a:solidFill>
                  <a:srgbClr val="FFFF99"/>
                </a:solidFill>
                <a:latin typeface="Corbel"/>
                <a:ea typeface="Corbel"/>
                <a:cs typeface="Corbel"/>
                <a:sym typeface="Corbel"/>
              </a:rPr>
            </a:br>
            <a:r>
              <a:rPr lang="en-US" sz="2400">
                <a:solidFill>
                  <a:srgbClr val="FFFF99"/>
                </a:solidFill>
                <a:latin typeface="Corbel"/>
                <a:ea typeface="Corbel"/>
                <a:cs typeface="Corbel"/>
                <a:sym typeface="Corbel"/>
              </a:rPr>
              <a:t>아크로고린도를 배경으로 한 고린도의 레카이움 길, 바울이 고린도에 입성했을 때 맞이했을 풍경.</a:t>
            </a:r>
            <a:endParaRPr sz="2400">
              <a:solidFill>
                <a:schemeClr val="dk1"/>
              </a:solidFill>
              <a:latin typeface="Corbel"/>
              <a:ea typeface="Corbel"/>
              <a:cs typeface="Corbel"/>
              <a:sym typeface="Corbel"/>
            </a:endParaRPr>
          </a:p>
        </p:txBody>
      </p:sp>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22"/>
        <p:cNvGrpSpPr/>
        <p:nvPr/>
      </p:nvGrpSpPr>
      <p:grpSpPr>
        <a:xfrm>
          <a:off x="0" y="0"/>
          <a:ext cx="0" cy="0"/>
          <a:chOff x="0" y="0"/>
          <a:chExt cx="0" cy="0"/>
        </a:xfrm>
      </p:grpSpPr>
      <p:sp>
        <p:nvSpPr>
          <p:cNvPr id="323" name="Google Shape;323;p31"/>
          <p:cNvSpPr txBox="1"/>
          <p:nvPr/>
        </p:nvSpPr>
        <p:spPr>
          <a:xfrm>
            <a:off x="0" y="276725"/>
            <a:ext cx="12065400" cy="20277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00000"/>
              </a:lnSpc>
              <a:spcBef>
                <a:spcPts val="0"/>
              </a:spcBef>
              <a:spcAft>
                <a:spcPts val="0"/>
              </a:spcAft>
              <a:buNone/>
            </a:pPr>
            <a:r>
              <a:rPr lang="en-US" sz="5000" i="1">
                <a:solidFill>
                  <a:srgbClr val="FFC000"/>
                </a:solidFill>
                <a:latin typeface="Impact"/>
                <a:ea typeface="Impact"/>
                <a:cs typeface="Impact"/>
                <a:sym typeface="Impact"/>
              </a:rPr>
              <a:t>PAUL’S THIRTEEN LETTERS </a:t>
            </a:r>
            <a:r>
              <a:rPr lang="en-US" sz="4500" b="1" i="1">
                <a:solidFill>
                  <a:srgbClr val="FFC000"/>
                </a:solidFill>
                <a:latin typeface="Impact"/>
                <a:ea typeface="Impact"/>
                <a:cs typeface="Impact"/>
                <a:sym typeface="Impact"/>
              </a:rPr>
              <a:t>바울에 13가지 편지들</a:t>
            </a:r>
            <a:br>
              <a:rPr lang="en-US" sz="5000" i="1">
                <a:solidFill>
                  <a:srgbClr val="FFC000"/>
                </a:solidFill>
                <a:latin typeface="Impact"/>
                <a:ea typeface="Impact"/>
                <a:cs typeface="Impact"/>
                <a:sym typeface="Impact"/>
              </a:rPr>
            </a:br>
            <a:r>
              <a:rPr lang="en-US" sz="2400" b="1" i="1">
                <a:solidFill>
                  <a:srgbClr val="FFFF99"/>
                </a:solidFill>
                <a:latin typeface="Corbel"/>
                <a:ea typeface="Corbel"/>
                <a:cs typeface="Corbel"/>
                <a:sym typeface="Corbel"/>
              </a:rPr>
              <a:t>While Luke does not describe the writing of Paul’s letters, a reasonable chronology can be ascertained from internal references in the letters themselves. </a:t>
            </a:r>
            <a:br>
              <a:rPr lang="en-US" sz="2400" b="1" i="1">
                <a:solidFill>
                  <a:srgbClr val="FFFF99"/>
                </a:solidFill>
                <a:latin typeface="Corbel"/>
                <a:ea typeface="Corbel"/>
                <a:cs typeface="Corbel"/>
                <a:sym typeface="Corbel"/>
              </a:rPr>
            </a:br>
            <a:r>
              <a:rPr lang="en-US" sz="2400" i="1">
                <a:solidFill>
                  <a:srgbClr val="FFFF99"/>
                </a:solidFill>
                <a:latin typeface="Corbel"/>
                <a:ea typeface="Corbel"/>
                <a:cs typeface="Corbel"/>
                <a:sym typeface="Corbel"/>
              </a:rPr>
              <a:t>누가복음은 바울의 편지를 기록하지 않았지만, 편지 자체의 내부 참조에서 </a:t>
            </a:r>
            <a:br>
              <a:rPr lang="en-US" sz="2400" i="1">
                <a:solidFill>
                  <a:srgbClr val="FFFF99"/>
                </a:solidFill>
                <a:latin typeface="Corbel"/>
                <a:ea typeface="Corbel"/>
                <a:cs typeface="Corbel"/>
                <a:sym typeface="Corbel"/>
              </a:rPr>
            </a:br>
            <a:r>
              <a:rPr lang="en-US" sz="2400" i="1">
                <a:solidFill>
                  <a:srgbClr val="FFFF99"/>
                </a:solidFill>
                <a:latin typeface="Corbel"/>
                <a:ea typeface="Corbel"/>
                <a:cs typeface="Corbel"/>
                <a:sym typeface="Corbel"/>
              </a:rPr>
              <a:t>합리적인 연대기를 확인할 수 있습니다.</a:t>
            </a:r>
            <a:endParaRPr sz="5400" i="1">
              <a:solidFill>
                <a:srgbClr val="FFFF99"/>
              </a:solidFill>
              <a:latin typeface="Impact"/>
              <a:ea typeface="Impact"/>
              <a:cs typeface="Impact"/>
              <a:sym typeface="Impact"/>
            </a:endParaRPr>
          </a:p>
        </p:txBody>
      </p:sp>
      <p:sp>
        <p:nvSpPr>
          <p:cNvPr id="324" name="Google Shape;324;p31"/>
          <p:cNvSpPr txBox="1"/>
          <p:nvPr/>
        </p:nvSpPr>
        <p:spPr>
          <a:xfrm>
            <a:off x="982675" y="2453950"/>
            <a:ext cx="4857300" cy="4191000"/>
          </a:xfrm>
          <a:prstGeom prst="rect">
            <a:avLst/>
          </a:prstGeom>
          <a:noFill/>
          <a:ln>
            <a:noFill/>
          </a:ln>
        </p:spPr>
        <p:txBody>
          <a:bodyPr spcFirstLastPara="1" wrap="square" lIns="91425" tIns="45700" rIns="91425" bIns="45700" anchor="t" anchorCtr="0">
            <a:normAutofit/>
          </a:bodyPr>
          <a:lstStyle/>
          <a:p>
            <a:pPr marL="283464" lvl="0" indent="-283464" algn="l" rtl="0">
              <a:lnSpc>
                <a:spcPct val="92000"/>
              </a:lnSpc>
              <a:spcBef>
                <a:spcPts val="0"/>
              </a:spcBef>
              <a:spcAft>
                <a:spcPts val="0"/>
              </a:spcAft>
              <a:buNone/>
            </a:pPr>
            <a:r>
              <a:rPr lang="en-US" sz="1850" b="1">
                <a:solidFill>
                  <a:srgbClr val="FFC000"/>
                </a:solidFill>
                <a:latin typeface="Corbel"/>
                <a:ea typeface="Corbel"/>
                <a:cs typeface="Corbel"/>
                <a:sym typeface="Corbel"/>
              </a:rPr>
              <a:t>2</a:t>
            </a:r>
            <a:r>
              <a:rPr lang="en-US" sz="1850" b="1" baseline="30000">
                <a:solidFill>
                  <a:srgbClr val="FFC000"/>
                </a:solidFill>
                <a:latin typeface="Corbel"/>
                <a:ea typeface="Corbel"/>
                <a:cs typeface="Corbel"/>
                <a:sym typeface="Corbel"/>
              </a:rPr>
              <a:t>ND</a:t>
            </a:r>
            <a:r>
              <a:rPr lang="en-US" sz="1850" b="1">
                <a:solidFill>
                  <a:srgbClr val="FFC000"/>
                </a:solidFill>
                <a:latin typeface="Corbel"/>
                <a:ea typeface="Corbel"/>
                <a:cs typeface="Corbel"/>
                <a:sym typeface="Corbel"/>
              </a:rPr>
              <a:t> TOUR LETTERS 2차 여행 편지들</a:t>
            </a:r>
            <a:endParaRPr sz="2000">
              <a:solidFill>
                <a:srgbClr val="262626"/>
              </a:solidFill>
              <a:latin typeface="Corbel"/>
              <a:ea typeface="Corbel"/>
              <a:cs typeface="Corbel"/>
              <a:sym typeface="Corbel"/>
            </a:endParaRPr>
          </a:p>
          <a:p>
            <a:pPr marL="283464" lvl="0" indent="-283464" algn="l" rtl="0">
              <a:lnSpc>
                <a:spcPct val="92000"/>
              </a:lnSpc>
              <a:spcBef>
                <a:spcPts val="900"/>
              </a:spcBef>
              <a:spcAft>
                <a:spcPts val="0"/>
              </a:spcAft>
              <a:buNone/>
            </a:pPr>
            <a:r>
              <a:rPr lang="en-US" sz="2405" i="1">
                <a:solidFill>
                  <a:srgbClr val="FFFFFF"/>
                </a:solidFill>
                <a:latin typeface="Arial Narrow"/>
                <a:ea typeface="Arial Narrow"/>
                <a:cs typeface="Arial Narrow"/>
                <a:sym typeface="Arial Narrow"/>
              </a:rPr>
              <a:t>	Galatians (date is debated </a:t>
            </a:r>
            <a:br>
              <a:rPr lang="en-US" sz="2405" i="1">
                <a:solidFill>
                  <a:srgbClr val="FFFFFF"/>
                </a:solidFill>
                <a:latin typeface="Arial Narrow"/>
                <a:ea typeface="Arial Narrow"/>
                <a:cs typeface="Arial Narrow"/>
                <a:sym typeface="Arial Narrow"/>
              </a:rPr>
            </a:br>
            <a:r>
              <a:rPr lang="en-US" sz="2000" i="1">
                <a:solidFill>
                  <a:srgbClr val="FFFFFF"/>
                </a:solidFill>
                <a:latin typeface="Arial Narrow"/>
                <a:ea typeface="Arial Narrow"/>
                <a:cs typeface="Arial Narrow"/>
                <a:sym typeface="Arial Narrow"/>
              </a:rPr>
              <a:t>갈라디아서 </a:t>
            </a:r>
            <a:r>
              <a:rPr lang="en-US" sz="2405" i="1">
                <a:solidFill>
                  <a:srgbClr val="FFFFFF"/>
                </a:solidFill>
                <a:latin typeface="Arial Narrow"/>
                <a:ea typeface="Arial Narrow"/>
                <a:cs typeface="Arial Narrow"/>
                <a:sym typeface="Arial Narrow"/>
              </a:rPr>
              <a:t>between 2</a:t>
            </a:r>
            <a:r>
              <a:rPr lang="en-US" sz="2405" i="1" baseline="30000">
                <a:solidFill>
                  <a:srgbClr val="FFFFFF"/>
                </a:solidFill>
                <a:latin typeface="Arial Narrow"/>
                <a:ea typeface="Arial Narrow"/>
                <a:cs typeface="Arial Narrow"/>
                <a:sym typeface="Arial Narrow"/>
              </a:rPr>
              <a:t>nd</a:t>
            </a:r>
            <a:r>
              <a:rPr lang="en-US" sz="2405" i="1">
                <a:solidFill>
                  <a:srgbClr val="FFFFFF"/>
                </a:solidFill>
                <a:latin typeface="Arial Narrow"/>
                <a:ea typeface="Arial Narrow"/>
                <a:cs typeface="Arial Narrow"/>
                <a:sym typeface="Arial Narrow"/>
              </a:rPr>
              <a:t> and 3</a:t>
            </a:r>
            <a:r>
              <a:rPr lang="en-US" sz="2405" i="1" baseline="30000">
                <a:solidFill>
                  <a:srgbClr val="FFFFFF"/>
                </a:solidFill>
                <a:latin typeface="Arial Narrow"/>
                <a:ea typeface="Arial Narrow"/>
                <a:cs typeface="Arial Narrow"/>
                <a:sym typeface="Arial Narrow"/>
              </a:rPr>
              <a:t>rd</a:t>
            </a:r>
            <a:r>
              <a:rPr lang="en-US" sz="2405" i="1">
                <a:solidFill>
                  <a:srgbClr val="FFFFFF"/>
                </a:solidFill>
                <a:latin typeface="Arial Narrow"/>
                <a:ea typeface="Arial Narrow"/>
                <a:cs typeface="Arial Narrow"/>
                <a:sym typeface="Arial Narrow"/>
              </a:rPr>
              <a:t> tour)</a:t>
            </a:r>
            <a:endParaRPr sz="2000">
              <a:solidFill>
                <a:srgbClr val="262626"/>
              </a:solidFill>
              <a:latin typeface="Corbel"/>
              <a:ea typeface="Corbel"/>
              <a:cs typeface="Corbel"/>
              <a:sym typeface="Corbel"/>
            </a:endParaRPr>
          </a:p>
          <a:p>
            <a:pPr marL="283464" lvl="0" indent="-283464" algn="l" rtl="0">
              <a:lnSpc>
                <a:spcPct val="92000"/>
              </a:lnSpc>
              <a:spcBef>
                <a:spcPts val="900"/>
              </a:spcBef>
              <a:spcAft>
                <a:spcPts val="0"/>
              </a:spcAft>
              <a:buNone/>
            </a:pPr>
            <a:r>
              <a:rPr lang="en-US" sz="2405" i="1">
                <a:solidFill>
                  <a:srgbClr val="FFFFFF"/>
                </a:solidFill>
                <a:latin typeface="Arial Narrow"/>
                <a:ea typeface="Arial Narrow"/>
                <a:cs typeface="Arial Narrow"/>
                <a:sym typeface="Arial Narrow"/>
              </a:rPr>
              <a:t>	1 Thessalonians 데살로니가 전서</a:t>
            </a:r>
            <a:endParaRPr sz="2000">
              <a:solidFill>
                <a:srgbClr val="262626"/>
              </a:solidFill>
              <a:latin typeface="Corbel"/>
              <a:ea typeface="Corbel"/>
              <a:cs typeface="Corbel"/>
              <a:sym typeface="Corbel"/>
            </a:endParaRPr>
          </a:p>
          <a:p>
            <a:pPr marL="283464" lvl="0" indent="-283464" algn="l" rtl="0">
              <a:lnSpc>
                <a:spcPct val="92000"/>
              </a:lnSpc>
              <a:spcBef>
                <a:spcPts val="900"/>
              </a:spcBef>
              <a:spcAft>
                <a:spcPts val="0"/>
              </a:spcAft>
              <a:buNone/>
            </a:pPr>
            <a:r>
              <a:rPr lang="en-US" sz="2405" i="1">
                <a:solidFill>
                  <a:srgbClr val="FFFFFF"/>
                </a:solidFill>
                <a:latin typeface="Arial Narrow"/>
                <a:ea typeface="Arial Narrow"/>
                <a:cs typeface="Arial Narrow"/>
                <a:sym typeface="Arial Narrow"/>
              </a:rPr>
              <a:t>	2 Thessalonians 데살로니가 후서</a:t>
            </a:r>
            <a:endParaRPr sz="2000">
              <a:solidFill>
                <a:srgbClr val="262626"/>
              </a:solidFill>
              <a:latin typeface="Corbel"/>
              <a:ea typeface="Corbel"/>
              <a:cs typeface="Corbel"/>
              <a:sym typeface="Corbel"/>
            </a:endParaRPr>
          </a:p>
          <a:p>
            <a:pPr marL="283464" lvl="0" indent="-283464" algn="l" rtl="0">
              <a:lnSpc>
                <a:spcPct val="92000"/>
              </a:lnSpc>
              <a:spcBef>
                <a:spcPts val="900"/>
              </a:spcBef>
              <a:spcAft>
                <a:spcPts val="0"/>
              </a:spcAft>
              <a:buNone/>
            </a:pPr>
            <a:endParaRPr sz="740" i="1">
              <a:solidFill>
                <a:srgbClr val="262626"/>
              </a:solidFill>
              <a:latin typeface="Arial Narrow"/>
              <a:ea typeface="Arial Narrow"/>
              <a:cs typeface="Arial Narrow"/>
              <a:sym typeface="Arial Narrow"/>
            </a:endParaRPr>
          </a:p>
          <a:p>
            <a:pPr marL="283464" lvl="0" indent="-283464" algn="l" rtl="0">
              <a:lnSpc>
                <a:spcPct val="92000"/>
              </a:lnSpc>
              <a:spcBef>
                <a:spcPts val="900"/>
              </a:spcBef>
              <a:spcAft>
                <a:spcPts val="0"/>
              </a:spcAft>
              <a:buNone/>
            </a:pPr>
            <a:r>
              <a:rPr lang="en-US" sz="1850" b="1">
                <a:solidFill>
                  <a:srgbClr val="FFC000"/>
                </a:solidFill>
                <a:latin typeface="Corbel"/>
                <a:ea typeface="Corbel"/>
                <a:cs typeface="Corbel"/>
                <a:sym typeface="Corbel"/>
              </a:rPr>
              <a:t>3</a:t>
            </a:r>
            <a:r>
              <a:rPr lang="en-US" sz="1850" b="1" baseline="30000">
                <a:solidFill>
                  <a:srgbClr val="FFC000"/>
                </a:solidFill>
                <a:latin typeface="Corbel"/>
                <a:ea typeface="Corbel"/>
                <a:cs typeface="Corbel"/>
                <a:sym typeface="Corbel"/>
              </a:rPr>
              <a:t>RD</a:t>
            </a:r>
            <a:r>
              <a:rPr lang="en-US" sz="1850" b="1">
                <a:solidFill>
                  <a:srgbClr val="FFC000"/>
                </a:solidFill>
                <a:latin typeface="Corbel"/>
                <a:ea typeface="Corbel"/>
                <a:cs typeface="Corbel"/>
                <a:sym typeface="Corbel"/>
              </a:rPr>
              <a:t> TOUR LETTERS 3차 여행 편지들</a:t>
            </a:r>
            <a:endParaRPr sz="2000">
              <a:solidFill>
                <a:srgbClr val="262626"/>
              </a:solidFill>
              <a:latin typeface="Corbel"/>
              <a:ea typeface="Corbel"/>
              <a:cs typeface="Corbel"/>
              <a:sym typeface="Corbel"/>
            </a:endParaRPr>
          </a:p>
          <a:p>
            <a:pPr marL="283464" lvl="0" indent="-283464" algn="l" rtl="0">
              <a:lnSpc>
                <a:spcPct val="92000"/>
              </a:lnSpc>
              <a:spcBef>
                <a:spcPts val="900"/>
              </a:spcBef>
              <a:spcAft>
                <a:spcPts val="0"/>
              </a:spcAft>
              <a:buNone/>
            </a:pPr>
            <a:r>
              <a:rPr lang="en-US" sz="2405" i="1">
                <a:solidFill>
                  <a:srgbClr val="FFFFFF"/>
                </a:solidFill>
                <a:latin typeface="Arial Narrow"/>
                <a:ea typeface="Arial Narrow"/>
                <a:cs typeface="Arial Narrow"/>
                <a:sym typeface="Arial Narrow"/>
              </a:rPr>
              <a:t>	1 Corinthians 고린도 전서</a:t>
            </a:r>
            <a:endParaRPr sz="2000">
              <a:solidFill>
                <a:srgbClr val="262626"/>
              </a:solidFill>
              <a:latin typeface="Corbel"/>
              <a:ea typeface="Corbel"/>
              <a:cs typeface="Corbel"/>
              <a:sym typeface="Corbel"/>
            </a:endParaRPr>
          </a:p>
          <a:p>
            <a:pPr marL="283464" lvl="0" indent="-283464" algn="l" rtl="0">
              <a:lnSpc>
                <a:spcPct val="92000"/>
              </a:lnSpc>
              <a:spcBef>
                <a:spcPts val="900"/>
              </a:spcBef>
              <a:spcAft>
                <a:spcPts val="0"/>
              </a:spcAft>
              <a:buNone/>
            </a:pPr>
            <a:r>
              <a:rPr lang="en-US" sz="2405" i="1">
                <a:solidFill>
                  <a:srgbClr val="FFFFFF"/>
                </a:solidFill>
                <a:latin typeface="Arial Narrow"/>
                <a:ea typeface="Arial Narrow"/>
                <a:cs typeface="Arial Narrow"/>
                <a:sym typeface="Arial Narrow"/>
              </a:rPr>
              <a:t>	2 Corinthians 고린도 후서</a:t>
            </a:r>
            <a:endParaRPr sz="2000">
              <a:solidFill>
                <a:srgbClr val="262626"/>
              </a:solidFill>
              <a:latin typeface="Corbel"/>
              <a:ea typeface="Corbel"/>
              <a:cs typeface="Corbel"/>
              <a:sym typeface="Corbel"/>
            </a:endParaRPr>
          </a:p>
          <a:p>
            <a:pPr marL="283464" lvl="0" indent="-283464" algn="l" rtl="0">
              <a:lnSpc>
                <a:spcPct val="92000"/>
              </a:lnSpc>
              <a:spcBef>
                <a:spcPts val="900"/>
              </a:spcBef>
              <a:spcAft>
                <a:spcPts val="0"/>
              </a:spcAft>
              <a:buNone/>
            </a:pPr>
            <a:r>
              <a:rPr lang="en-US" sz="2405" i="1">
                <a:solidFill>
                  <a:srgbClr val="FFFFFF"/>
                </a:solidFill>
                <a:latin typeface="Arial Narrow"/>
                <a:ea typeface="Arial Narrow"/>
                <a:cs typeface="Arial Narrow"/>
                <a:sym typeface="Arial Narrow"/>
              </a:rPr>
              <a:t>	Romans 로마서</a:t>
            </a:r>
            <a:endParaRPr sz="2000">
              <a:solidFill>
                <a:srgbClr val="262626"/>
              </a:solidFill>
              <a:latin typeface="Corbel"/>
              <a:ea typeface="Corbel"/>
              <a:cs typeface="Corbel"/>
              <a:sym typeface="Corbel"/>
            </a:endParaRPr>
          </a:p>
        </p:txBody>
      </p:sp>
      <p:sp>
        <p:nvSpPr>
          <p:cNvPr id="325" name="Google Shape;325;p31"/>
          <p:cNvSpPr txBox="1"/>
          <p:nvPr/>
        </p:nvSpPr>
        <p:spPr>
          <a:xfrm>
            <a:off x="6520976" y="2304500"/>
            <a:ext cx="4821600" cy="4572000"/>
          </a:xfrm>
          <a:prstGeom prst="rect">
            <a:avLst/>
          </a:prstGeom>
          <a:noFill/>
          <a:ln>
            <a:noFill/>
          </a:ln>
        </p:spPr>
        <p:txBody>
          <a:bodyPr spcFirstLastPara="1" wrap="square" lIns="91425" tIns="45700" rIns="91425" bIns="45700" anchor="t" anchorCtr="0">
            <a:normAutofit lnSpcReduction="20000"/>
          </a:bodyPr>
          <a:lstStyle/>
          <a:p>
            <a:pPr marL="283464" lvl="0" indent="-283464" algn="l" rtl="0">
              <a:lnSpc>
                <a:spcPct val="102000"/>
              </a:lnSpc>
              <a:spcBef>
                <a:spcPts val="0"/>
              </a:spcBef>
              <a:spcAft>
                <a:spcPts val="0"/>
              </a:spcAft>
              <a:buNone/>
            </a:pPr>
            <a:r>
              <a:rPr lang="en-US" sz="2000" b="1">
                <a:solidFill>
                  <a:srgbClr val="FFC000"/>
                </a:solidFill>
                <a:latin typeface="Corbel"/>
                <a:ea typeface="Corbel"/>
                <a:cs typeface="Corbel"/>
                <a:sym typeface="Corbel"/>
              </a:rPr>
              <a:t>PRISON LETTERS 옥중서신</a:t>
            </a:r>
            <a:endParaRPr sz="2000">
              <a:solidFill>
                <a:srgbClr val="262626"/>
              </a:solidFill>
              <a:latin typeface="Corbel"/>
              <a:ea typeface="Corbel"/>
              <a:cs typeface="Corbel"/>
              <a:sym typeface="Corbel"/>
            </a:endParaRPr>
          </a:p>
          <a:p>
            <a:pPr marL="283464" lvl="0" indent="-283464" algn="l" rtl="0">
              <a:lnSpc>
                <a:spcPct val="102000"/>
              </a:lnSpc>
              <a:spcBef>
                <a:spcPts val="900"/>
              </a:spcBef>
              <a:spcAft>
                <a:spcPts val="0"/>
              </a:spcAft>
              <a:buNone/>
            </a:pPr>
            <a:r>
              <a:rPr lang="en-US" sz="2400" i="1">
                <a:solidFill>
                  <a:srgbClr val="FFFFFF"/>
                </a:solidFill>
                <a:latin typeface="Arial Narrow"/>
                <a:ea typeface="Arial Narrow"/>
                <a:cs typeface="Arial Narrow"/>
                <a:sym typeface="Arial Narrow"/>
              </a:rPr>
              <a:t>	Colossians 골로새서</a:t>
            </a:r>
            <a:endParaRPr sz="2000">
              <a:solidFill>
                <a:srgbClr val="262626"/>
              </a:solidFill>
              <a:latin typeface="Corbel"/>
              <a:ea typeface="Corbel"/>
              <a:cs typeface="Corbel"/>
              <a:sym typeface="Corbel"/>
            </a:endParaRPr>
          </a:p>
          <a:p>
            <a:pPr marL="283464" lvl="0" indent="-283464" algn="l" rtl="0">
              <a:lnSpc>
                <a:spcPct val="102000"/>
              </a:lnSpc>
              <a:spcBef>
                <a:spcPts val="900"/>
              </a:spcBef>
              <a:spcAft>
                <a:spcPts val="0"/>
              </a:spcAft>
              <a:buNone/>
            </a:pPr>
            <a:r>
              <a:rPr lang="en-US" sz="2400" i="1">
                <a:solidFill>
                  <a:srgbClr val="FFFFFF"/>
                </a:solidFill>
                <a:latin typeface="Arial Narrow"/>
                <a:ea typeface="Arial Narrow"/>
                <a:cs typeface="Arial Narrow"/>
                <a:sym typeface="Arial Narrow"/>
              </a:rPr>
              <a:t>	Philemon 빌레몬서</a:t>
            </a:r>
            <a:endParaRPr sz="2000">
              <a:solidFill>
                <a:srgbClr val="262626"/>
              </a:solidFill>
              <a:latin typeface="Corbel"/>
              <a:ea typeface="Corbel"/>
              <a:cs typeface="Corbel"/>
              <a:sym typeface="Corbel"/>
            </a:endParaRPr>
          </a:p>
          <a:p>
            <a:pPr marL="283464" lvl="0" indent="-283464" algn="l" rtl="0">
              <a:lnSpc>
                <a:spcPct val="102000"/>
              </a:lnSpc>
              <a:spcBef>
                <a:spcPts val="900"/>
              </a:spcBef>
              <a:spcAft>
                <a:spcPts val="0"/>
              </a:spcAft>
              <a:buNone/>
            </a:pPr>
            <a:r>
              <a:rPr lang="en-US" sz="2400" i="1">
                <a:solidFill>
                  <a:srgbClr val="FFFFFF"/>
                </a:solidFill>
                <a:latin typeface="Arial Narrow"/>
                <a:ea typeface="Arial Narrow"/>
                <a:cs typeface="Arial Narrow"/>
                <a:sym typeface="Arial Narrow"/>
              </a:rPr>
              <a:t>	Ephesians 에베소서</a:t>
            </a:r>
            <a:endParaRPr sz="2000">
              <a:solidFill>
                <a:srgbClr val="262626"/>
              </a:solidFill>
              <a:latin typeface="Corbel"/>
              <a:ea typeface="Corbel"/>
              <a:cs typeface="Corbel"/>
              <a:sym typeface="Corbel"/>
            </a:endParaRPr>
          </a:p>
          <a:p>
            <a:pPr marL="283464" lvl="0" indent="-283464" algn="l" rtl="0">
              <a:lnSpc>
                <a:spcPct val="102000"/>
              </a:lnSpc>
              <a:spcBef>
                <a:spcPts val="900"/>
              </a:spcBef>
              <a:spcAft>
                <a:spcPts val="0"/>
              </a:spcAft>
              <a:buNone/>
            </a:pPr>
            <a:r>
              <a:rPr lang="en-US" sz="2400" i="1">
                <a:solidFill>
                  <a:srgbClr val="FFFFFF"/>
                </a:solidFill>
                <a:latin typeface="Arial Narrow"/>
                <a:ea typeface="Arial Narrow"/>
                <a:cs typeface="Arial Narrow"/>
                <a:sym typeface="Arial Narrow"/>
              </a:rPr>
              <a:t>	Philippians 빌립보서</a:t>
            </a:r>
            <a:endParaRPr sz="2000">
              <a:solidFill>
                <a:srgbClr val="262626"/>
              </a:solidFill>
              <a:latin typeface="Corbel"/>
              <a:ea typeface="Corbel"/>
              <a:cs typeface="Corbel"/>
              <a:sym typeface="Corbel"/>
            </a:endParaRPr>
          </a:p>
          <a:p>
            <a:pPr marL="283464" lvl="0" indent="-283464" algn="l" rtl="0">
              <a:lnSpc>
                <a:spcPct val="102000"/>
              </a:lnSpc>
              <a:spcBef>
                <a:spcPts val="900"/>
              </a:spcBef>
              <a:spcAft>
                <a:spcPts val="0"/>
              </a:spcAft>
              <a:buNone/>
            </a:pPr>
            <a:endParaRPr sz="800" i="1">
              <a:solidFill>
                <a:srgbClr val="262626"/>
              </a:solidFill>
              <a:latin typeface="Arial Narrow"/>
              <a:ea typeface="Arial Narrow"/>
              <a:cs typeface="Arial Narrow"/>
              <a:sym typeface="Arial Narrow"/>
            </a:endParaRPr>
          </a:p>
          <a:p>
            <a:pPr marL="283464" lvl="0" indent="-283464" algn="l" rtl="0">
              <a:lnSpc>
                <a:spcPct val="102000"/>
              </a:lnSpc>
              <a:spcBef>
                <a:spcPts val="900"/>
              </a:spcBef>
              <a:spcAft>
                <a:spcPts val="0"/>
              </a:spcAft>
              <a:buNone/>
            </a:pPr>
            <a:r>
              <a:rPr lang="en-US" sz="2000" b="1">
                <a:solidFill>
                  <a:srgbClr val="FFC000"/>
                </a:solidFill>
                <a:latin typeface="Corbel"/>
                <a:ea typeface="Corbel"/>
                <a:cs typeface="Corbel"/>
                <a:sym typeface="Corbel"/>
              </a:rPr>
              <a:t>PASTORAL LETTERS 목회서신</a:t>
            </a:r>
            <a:endParaRPr sz="2000">
              <a:solidFill>
                <a:srgbClr val="262626"/>
              </a:solidFill>
              <a:latin typeface="Corbel"/>
              <a:ea typeface="Corbel"/>
              <a:cs typeface="Corbel"/>
              <a:sym typeface="Corbel"/>
            </a:endParaRPr>
          </a:p>
          <a:p>
            <a:pPr marL="283464" lvl="0" indent="-283464" algn="l" rtl="0">
              <a:lnSpc>
                <a:spcPct val="102000"/>
              </a:lnSpc>
              <a:spcBef>
                <a:spcPts val="900"/>
              </a:spcBef>
              <a:spcAft>
                <a:spcPts val="0"/>
              </a:spcAft>
              <a:buNone/>
            </a:pPr>
            <a:r>
              <a:rPr lang="en-US" sz="2400" i="1">
                <a:solidFill>
                  <a:srgbClr val="262626"/>
                </a:solidFill>
                <a:latin typeface="Arial Narrow"/>
                <a:ea typeface="Arial Narrow"/>
                <a:cs typeface="Arial Narrow"/>
                <a:sym typeface="Arial Narrow"/>
              </a:rPr>
              <a:t>	</a:t>
            </a:r>
            <a:r>
              <a:rPr lang="en-US" sz="2400" i="1">
                <a:solidFill>
                  <a:srgbClr val="FFFFFF"/>
                </a:solidFill>
                <a:latin typeface="Arial Narrow"/>
                <a:ea typeface="Arial Narrow"/>
                <a:cs typeface="Arial Narrow"/>
                <a:sym typeface="Arial Narrow"/>
              </a:rPr>
              <a:t>1 Timothy 디모데 전서</a:t>
            </a:r>
            <a:endParaRPr sz="2000">
              <a:solidFill>
                <a:srgbClr val="262626"/>
              </a:solidFill>
              <a:latin typeface="Corbel"/>
              <a:ea typeface="Corbel"/>
              <a:cs typeface="Corbel"/>
              <a:sym typeface="Corbel"/>
            </a:endParaRPr>
          </a:p>
          <a:p>
            <a:pPr marL="283464" lvl="0" indent="-283464" algn="l" rtl="0">
              <a:lnSpc>
                <a:spcPct val="102000"/>
              </a:lnSpc>
              <a:spcBef>
                <a:spcPts val="900"/>
              </a:spcBef>
              <a:spcAft>
                <a:spcPts val="0"/>
              </a:spcAft>
              <a:buNone/>
            </a:pPr>
            <a:r>
              <a:rPr lang="en-US" sz="2400" i="1">
                <a:solidFill>
                  <a:srgbClr val="FFFFFF"/>
                </a:solidFill>
                <a:latin typeface="Arial Narrow"/>
                <a:ea typeface="Arial Narrow"/>
                <a:cs typeface="Arial Narrow"/>
                <a:sym typeface="Arial Narrow"/>
              </a:rPr>
              <a:t>	Titus 디도서</a:t>
            </a:r>
            <a:endParaRPr sz="2000">
              <a:solidFill>
                <a:srgbClr val="262626"/>
              </a:solidFill>
              <a:latin typeface="Corbel"/>
              <a:ea typeface="Corbel"/>
              <a:cs typeface="Corbel"/>
              <a:sym typeface="Corbel"/>
            </a:endParaRPr>
          </a:p>
          <a:p>
            <a:pPr marL="283464" lvl="0" indent="-283464" algn="l" rtl="0">
              <a:lnSpc>
                <a:spcPct val="102000"/>
              </a:lnSpc>
              <a:spcBef>
                <a:spcPts val="900"/>
              </a:spcBef>
              <a:spcAft>
                <a:spcPts val="0"/>
              </a:spcAft>
              <a:buNone/>
            </a:pPr>
            <a:r>
              <a:rPr lang="en-US" sz="2400" i="1">
                <a:solidFill>
                  <a:srgbClr val="FFFFFF"/>
                </a:solidFill>
                <a:latin typeface="Arial Narrow"/>
                <a:ea typeface="Arial Narrow"/>
                <a:cs typeface="Arial Narrow"/>
                <a:sym typeface="Arial Narrow"/>
              </a:rPr>
              <a:t>	2 Timothy 디모데 후서</a:t>
            </a:r>
            <a:endParaRPr sz="2000">
              <a:solidFill>
                <a:srgbClr val="262626"/>
              </a:solidFill>
              <a:latin typeface="Corbel"/>
              <a:ea typeface="Corbel"/>
              <a:cs typeface="Corbel"/>
              <a:sym typeface="Corbel"/>
            </a:endParaRPr>
          </a:p>
          <a:p>
            <a:pPr marL="283464" lvl="0" indent="-283464" algn="l" rtl="0">
              <a:lnSpc>
                <a:spcPct val="102000"/>
              </a:lnSpc>
              <a:spcBef>
                <a:spcPts val="900"/>
              </a:spcBef>
              <a:spcAft>
                <a:spcPts val="0"/>
              </a:spcAft>
              <a:buNone/>
            </a:pPr>
            <a:endParaRPr sz="2400" i="1">
              <a:solidFill>
                <a:srgbClr val="FFFFFF"/>
              </a:solidFill>
              <a:latin typeface="Arial Narrow"/>
              <a:ea typeface="Arial Narrow"/>
              <a:cs typeface="Arial Narrow"/>
              <a:sym typeface="Arial Narrow"/>
            </a:endParaRPr>
          </a:p>
        </p:txBody>
      </p:sp>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329"/>
        <p:cNvGrpSpPr/>
        <p:nvPr/>
      </p:nvGrpSpPr>
      <p:grpSpPr>
        <a:xfrm>
          <a:off x="0" y="0"/>
          <a:ext cx="0" cy="0"/>
          <a:chOff x="0" y="0"/>
          <a:chExt cx="0" cy="0"/>
        </a:xfrm>
      </p:grpSpPr>
      <p:sp>
        <p:nvSpPr>
          <p:cNvPr id="330" name="Google Shape;330;p32"/>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5000"/>
              <a:buFont typeface="Century Schoolbook"/>
              <a:buNone/>
            </a:pPr>
            <a:r>
              <a:rPr lang="en-US" b="1">
                <a:solidFill>
                  <a:srgbClr val="FFC000"/>
                </a:solidFill>
              </a:rPr>
              <a:t>The Third Missions Tour</a:t>
            </a:r>
            <a:endParaRPr b="1">
              <a:solidFill>
                <a:srgbClr val="FFC000"/>
              </a:solidFill>
            </a:endParaRPr>
          </a:p>
          <a:p>
            <a:pPr marL="0" lvl="0" indent="0" algn="r" rtl="0">
              <a:spcBef>
                <a:spcPts val="0"/>
              </a:spcBef>
              <a:spcAft>
                <a:spcPts val="0"/>
              </a:spcAft>
              <a:buClr>
                <a:srgbClr val="FFC000"/>
              </a:buClr>
              <a:buSzPts val="5000"/>
              <a:buFont typeface="Century Schoolbook"/>
              <a:buNone/>
            </a:pPr>
            <a:endParaRPr sz="2000" b="1">
              <a:solidFill>
                <a:srgbClr val="FFC000"/>
              </a:solidFill>
            </a:endParaRPr>
          </a:p>
          <a:p>
            <a:pPr marL="0" lvl="0" indent="0" algn="r" rtl="0">
              <a:spcBef>
                <a:spcPts val="0"/>
              </a:spcBef>
              <a:spcAft>
                <a:spcPts val="0"/>
              </a:spcAft>
              <a:buClr>
                <a:srgbClr val="FFC000"/>
              </a:buClr>
              <a:buSzPts val="5000"/>
              <a:buFont typeface="Century Schoolbook"/>
              <a:buNone/>
            </a:pPr>
            <a:r>
              <a:rPr lang="en-US" b="1">
                <a:solidFill>
                  <a:srgbClr val="FFC000"/>
                </a:solidFill>
              </a:rPr>
              <a:t>세 번째 전도여행</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331" name="Google Shape;331;p3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FFC000"/>
              </a:buClr>
              <a:buSzPct val="100000"/>
              <a:buFont typeface="Century Schoolbook"/>
              <a:buNone/>
            </a:pPr>
            <a:r>
              <a:rPr lang="en-US" b="1">
                <a:solidFill>
                  <a:srgbClr val="FFC000"/>
                </a:solidFill>
              </a:rPr>
              <a:t>Back to Galatia, Greece, Asia Minor and Jerusalem</a:t>
            </a:r>
            <a:endParaRPr b="1">
              <a:solidFill>
                <a:srgbClr val="FFC000"/>
              </a:solidFill>
            </a:endParaRPr>
          </a:p>
          <a:p>
            <a:pPr marL="0" lvl="0" indent="0" algn="r" rtl="0">
              <a:spcBef>
                <a:spcPts val="0"/>
              </a:spcBef>
              <a:spcAft>
                <a:spcPts val="0"/>
              </a:spcAft>
              <a:buClr>
                <a:srgbClr val="FFC000"/>
              </a:buClr>
              <a:buSzPct val="166666"/>
              <a:buFont typeface="Century Schoolbook"/>
              <a:buNone/>
            </a:pPr>
            <a:r>
              <a:rPr lang="en-US" sz="3000" b="1" i="0">
                <a:solidFill>
                  <a:srgbClr val="FFC000"/>
                </a:solidFill>
                <a:latin typeface="Arial"/>
                <a:ea typeface="Arial"/>
                <a:cs typeface="Arial"/>
                <a:sym typeface="Arial"/>
              </a:rPr>
              <a:t>갈라디아, 그리스, 소아시아 및 예루살렘로 돌아옴</a:t>
            </a:r>
            <a:endParaRPr b="1">
              <a:solidFill>
                <a:srgbClr val="FFC000"/>
              </a:solidFill>
            </a:endParaRPr>
          </a:p>
        </p:txBody>
      </p:sp>
      <p:sp>
        <p:nvSpPr>
          <p:cNvPr id="337" name="Google Shape;337;p33"/>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After a brief stay in Antioch, Syria, Paul once more set out to visit the congregations he had started.</a:t>
            </a:r>
            <a:endParaRPr/>
          </a:p>
          <a:p>
            <a:pPr marL="283464" lvl="0" indent="-283464" algn="l" rtl="0">
              <a:lnSpc>
                <a:spcPct val="112000"/>
              </a:lnSpc>
              <a:spcBef>
                <a:spcPts val="900"/>
              </a:spcBef>
              <a:spcAft>
                <a:spcPts val="0"/>
              </a:spcAft>
              <a:buClr>
                <a:srgbClr val="262626"/>
              </a:buClr>
              <a:buSzPts val="2400"/>
              <a:buChar char="•"/>
            </a:pPr>
            <a:r>
              <a:rPr lang="en-US" sz="2400" i="1"/>
              <a:t>Traveling overland, he visited the churches in Phrygia and Galatia.</a:t>
            </a:r>
            <a:endParaRPr/>
          </a:p>
          <a:p>
            <a:pPr marL="283464" lvl="0" indent="-283464" algn="l" rtl="0">
              <a:lnSpc>
                <a:spcPct val="112000"/>
              </a:lnSpc>
              <a:spcBef>
                <a:spcPts val="900"/>
              </a:spcBef>
              <a:spcAft>
                <a:spcPts val="0"/>
              </a:spcAft>
              <a:buClr>
                <a:srgbClr val="262626"/>
              </a:buClr>
              <a:buSzPts val="2400"/>
              <a:buChar char="•"/>
            </a:pPr>
            <a:r>
              <a:rPr lang="en-US" sz="2400" i="1"/>
              <a:t>He spent two years in Ephesus.</a:t>
            </a:r>
            <a:endParaRPr/>
          </a:p>
          <a:p>
            <a:pPr marL="283464" lvl="0" indent="-283464" algn="l" rtl="0">
              <a:lnSpc>
                <a:spcPct val="112000"/>
              </a:lnSpc>
              <a:spcBef>
                <a:spcPts val="900"/>
              </a:spcBef>
              <a:spcAft>
                <a:spcPts val="0"/>
              </a:spcAft>
              <a:buClr>
                <a:srgbClr val="262626"/>
              </a:buClr>
              <a:buSzPts val="2400"/>
              <a:buChar char="•"/>
            </a:pPr>
            <a:r>
              <a:rPr lang="en-US" sz="2400" i="1"/>
              <a:t>He revisited his churches in Greece.</a:t>
            </a:r>
            <a:endParaRPr/>
          </a:p>
          <a:p>
            <a:pPr marL="283464" lvl="0" indent="-283464" algn="l" rtl="0">
              <a:lnSpc>
                <a:spcPct val="112000"/>
              </a:lnSpc>
              <a:spcBef>
                <a:spcPts val="900"/>
              </a:spcBef>
              <a:spcAft>
                <a:spcPts val="0"/>
              </a:spcAft>
              <a:buClr>
                <a:srgbClr val="262626"/>
              </a:buClr>
              <a:buSzPts val="2400"/>
              <a:buChar char="•"/>
            </a:pPr>
            <a:r>
              <a:rPr lang="en-US" sz="2400" i="1"/>
              <a:t>He traveled back to Asia Minor and then went back to Jerusalem.</a:t>
            </a:r>
            <a:endParaRPr/>
          </a:p>
        </p:txBody>
      </p:sp>
      <p:sp>
        <p:nvSpPr>
          <p:cNvPr id="338" name="Google Shape;338;p3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anim calcmode="lin" valueType="num">
                                      <p:cBhvr additive="base">
                                        <p:cTn id="7" dur="500"/>
                                        <p:tgtEl>
                                          <p:spTgt spid="33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3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37">
                                            <p:txEl>
                                              <p:pRg st="1" end="1"/>
                                            </p:txEl>
                                          </p:spTgt>
                                        </p:tgtEl>
                                        <p:attrNameLst>
                                          <p:attrName>style.visibility</p:attrName>
                                        </p:attrNameLst>
                                      </p:cBhvr>
                                      <p:to>
                                        <p:strVal val="visible"/>
                                      </p:to>
                                    </p:set>
                                    <p:anim calcmode="lin" valueType="num">
                                      <p:cBhvr additive="base">
                                        <p:cTn id="11" dur="500"/>
                                        <p:tgtEl>
                                          <p:spTgt spid="33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3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37">
                                            <p:txEl>
                                              <p:pRg st="2" end="2"/>
                                            </p:txEl>
                                          </p:spTgt>
                                        </p:tgtEl>
                                        <p:attrNameLst>
                                          <p:attrName>style.visibility</p:attrName>
                                        </p:attrNameLst>
                                      </p:cBhvr>
                                      <p:to>
                                        <p:strVal val="visible"/>
                                      </p:to>
                                    </p:set>
                                    <p:anim calcmode="lin" valueType="num">
                                      <p:cBhvr additive="base">
                                        <p:cTn id="15" dur="500"/>
                                        <p:tgtEl>
                                          <p:spTgt spid="33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3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37">
                                            <p:txEl>
                                              <p:pRg st="3" end="3"/>
                                            </p:txEl>
                                          </p:spTgt>
                                        </p:tgtEl>
                                        <p:attrNameLst>
                                          <p:attrName>style.visibility</p:attrName>
                                        </p:attrNameLst>
                                      </p:cBhvr>
                                      <p:to>
                                        <p:strVal val="visible"/>
                                      </p:to>
                                    </p:set>
                                    <p:anim calcmode="lin" valueType="num">
                                      <p:cBhvr additive="base">
                                        <p:cTn id="19" dur="500"/>
                                        <p:tgtEl>
                                          <p:spTgt spid="33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33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37">
                                            <p:txEl>
                                              <p:pRg st="4" end="4"/>
                                            </p:txEl>
                                          </p:spTgt>
                                        </p:tgtEl>
                                        <p:attrNameLst>
                                          <p:attrName>style.visibility</p:attrName>
                                        </p:attrNameLst>
                                      </p:cBhvr>
                                      <p:to>
                                        <p:strVal val="visible"/>
                                      </p:to>
                                    </p:set>
                                    <p:anim calcmode="lin" valueType="num">
                                      <p:cBhvr additive="base">
                                        <p:cTn id="23" dur="500"/>
                                        <p:tgtEl>
                                          <p:spTgt spid="33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337">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43"/>
        <p:cNvGrpSpPr/>
        <p:nvPr/>
      </p:nvGrpSpPr>
      <p:grpSpPr>
        <a:xfrm>
          <a:off x="0" y="0"/>
          <a:ext cx="0" cy="0"/>
          <a:chOff x="0" y="0"/>
          <a:chExt cx="0" cy="0"/>
        </a:xfrm>
      </p:grpSpPr>
      <p:sp>
        <p:nvSpPr>
          <p:cNvPr id="344" name="Google Shape;344;p3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345" name="Google Shape;345;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07199" y="0"/>
            <a:ext cx="7476792" cy="5607600"/>
          </a:xfrm>
          <a:prstGeom prst="rect">
            <a:avLst/>
          </a:prstGeom>
          <a:noFill/>
          <a:ln>
            <a:noFill/>
          </a:ln>
        </p:spPr>
      </p:pic>
      <p:sp>
        <p:nvSpPr>
          <p:cNvPr id="346" name="Google Shape;346;p34"/>
          <p:cNvSpPr txBox="1"/>
          <p:nvPr/>
        </p:nvSpPr>
        <p:spPr>
          <a:xfrm>
            <a:off x="221350" y="145125"/>
            <a:ext cx="3994200" cy="2955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99"/>
              </a:buClr>
              <a:buSzPts val="2400"/>
              <a:buFont typeface="Noto Sans Symbols"/>
              <a:buNone/>
            </a:pPr>
            <a:r>
              <a:rPr lang="en-US" sz="2400">
                <a:solidFill>
                  <a:srgbClr val="FFFF99"/>
                </a:solidFill>
                <a:latin typeface="Corbel"/>
                <a:ea typeface="Corbel"/>
                <a:cs typeface="Corbel"/>
                <a:sym typeface="Corbel"/>
              </a:rPr>
              <a:t>The amphitheater in Ephesus, where Paul was nearly lynched, lies at the end of the Arcadian Way.</a:t>
            </a:r>
            <a:endParaRPr sz="2400">
              <a:solidFill>
                <a:srgbClr val="FFFF99"/>
              </a:solidFill>
              <a:latin typeface="Corbel"/>
              <a:ea typeface="Corbel"/>
              <a:cs typeface="Corbel"/>
              <a:sym typeface="Corbel"/>
            </a:endParaRPr>
          </a:p>
          <a:p>
            <a:pPr marL="0" marR="0" lvl="0" indent="0" algn="l" rtl="0">
              <a:spcBef>
                <a:spcPts val="0"/>
              </a:spcBef>
              <a:spcAft>
                <a:spcPts val="0"/>
              </a:spcAft>
              <a:buClr>
                <a:srgbClr val="FFFF99"/>
              </a:buClr>
              <a:buSzPts val="2400"/>
              <a:buFont typeface="Noto Sans Symbols"/>
              <a:buNone/>
            </a:pPr>
            <a:r>
              <a:rPr lang="en-US" sz="2400">
                <a:solidFill>
                  <a:srgbClr val="FFFF99"/>
                </a:solidFill>
                <a:latin typeface="Corbel"/>
                <a:ea typeface="Corbel"/>
                <a:cs typeface="Corbel"/>
                <a:sym typeface="Corbel"/>
              </a:rPr>
              <a:t>바울이 린치당할 뻔했던 에베소의 원형 극장은 아르카디아 길의 끝에 있습니다.</a:t>
            </a:r>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347" name="Google Shape;347;p34"/>
          <p:cNvSpPr txBox="1"/>
          <p:nvPr/>
        </p:nvSpPr>
        <p:spPr>
          <a:xfrm>
            <a:off x="129700" y="5802325"/>
            <a:ext cx="117459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FFFF99"/>
                </a:solidFill>
                <a:latin typeface="Corbel"/>
                <a:ea typeface="Corbel"/>
                <a:cs typeface="Corbel"/>
                <a:sym typeface="Corbel"/>
              </a:rPr>
              <a:t>에베소에 있는 동안 바울은 예루살렘을 다시 방문하기로 굳게 결심한 후 로마로 가서 더 서쪽으로 가고자 했습니다(행 19:21; 참조 롬 1:11-13; 15:23-24, 31-32). ).</a:t>
            </a:r>
            <a:endParaRPr>
              <a:solidFill>
                <a:schemeClr val="dk1"/>
              </a:solidFill>
            </a:endParaRPr>
          </a:p>
          <a:p>
            <a:pPr marL="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348" name="Google Shape;348;p34"/>
          <p:cNvSpPr txBox="1"/>
          <p:nvPr/>
        </p:nvSpPr>
        <p:spPr>
          <a:xfrm>
            <a:off x="129700" y="3401125"/>
            <a:ext cx="41775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FFFF99"/>
                </a:solidFill>
                <a:latin typeface="Corbel"/>
                <a:ea typeface="Corbel"/>
                <a:cs typeface="Corbel"/>
                <a:sym typeface="Corbel"/>
              </a:rPr>
              <a:t>While at Ephesus, Paul made a firm decision to revisit Jerusalem after which he hoped to reach further west by going to Rome (Ac. 19:21; cf. Ro. 1:11-13; 15:23-24, 31-32).</a:t>
            </a:r>
            <a:endParaRPr/>
          </a:p>
        </p:txBody>
      </p:sp>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352"/>
        <p:cNvGrpSpPr/>
        <p:nvPr/>
      </p:nvGrpSpPr>
      <p:grpSpPr>
        <a:xfrm>
          <a:off x="0" y="0"/>
          <a:ext cx="0" cy="0"/>
          <a:chOff x="0" y="0"/>
          <a:chExt cx="0" cy="0"/>
        </a:xfrm>
      </p:grpSpPr>
      <p:pic>
        <p:nvPicPr>
          <p:cNvPr id="353" name="Google Shape;353;p35" descr="bible-map-apostle-paul-third-missionary-journey[1]"/>
          <p:cNvPicPr preferRelativeResize="0"/>
          <p:nvPr/>
        </p:nvPicPr>
        <p:blipFill rotWithShape="1">
          <a:blip r:embed="rId3">
            <a:alphaModFix/>
          </a:blip>
          <a:srcRect/>
          <a:stretch/>
        </p:blipFill>
        <p:spPr>
          <a:xfrm>
            <a:off x="1090866" y="6350"/>
            <a:ext cx="7620000" cy="6845300"/>
          </a:xfrm>
          <a:prstGeom prst="rect">
            <a:avLst/>
          </a:prstGeom>
          <a:noFill/>
          <a:ln>
            <a:noFill/>
          </a:ln>
        </p:spPr>
      </p:pic>
      <p:sp>
        <p:nvSpPr>
          <p:cNvPr id="354" name="Google Shape;354;p35"/>
          <p:cNvSpPr txBox="1"/>
          <p:nvPr/>
        </p:nvSpPr>
        <p:spPr>
          <a:xfrm>
            <a:off x="8919400" y="330448"/>
            <a:ext cx="2919600" cy="7444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800"/>
              <a:buFont typeface="Arial"/>
              <a:buNone/>
            </a:pPr>
            <a:r>
              <a:rPr lang="en-US" sz="2800">
                <a:solidFill>
                  <a:srgbClr val="FFFF99"/>
                </a:solidFill>
                <a:latin typeface="Impact"/>
                <a:ea typeface="Impact"/>
                <a:cs typeface="Impact"/>
                <a:sym typeface="Impact"/>
              </a:rPr>
              <a:t>On his 3</a:t>
            </a:r>
            <a:r>
              <a:rPr lang="en-US" sz="2800" baseline="30000">
                <a:solidFill>
                  <a:srgbClr val="FFFF99"/>
                </a:solidFill>
                <a:latin typeface="Impact"/>
                <a:ea typeface="Impact"/>
                <a:cs typeface="Impact"/>
                <a:sym typeface="Impact"/>
              </a:rPr>
              <a:t>rd</a:t>
            </a:r>
            <a:r>
              <a:rPr lang="en-US" sz="2800">
                <a:solidFill>
                  <a:srgbClr val="FFFF99"/>
                </a:solidFill>
                <a:latin typeface="Impact"/>
                <a:ea typeface="Impact"/>
                <a:cs typeface="Impact"/>
                <a:sym typeface="Impact"/>
              </a:rPr>
              <a:t> journey, Paul wrote three large letters:</a:t>
            </a:r>
            <a:r>
              <a:rPr lang="en-US" sz="3000" b="1">
                <a:solidFill>
                  <a:srgbClr val="FFFF99"/>
                </a:solidFill>
                <a:latin typeface="Impact"/>
                <a:ea typeface="Impact"/>
                <a:cs typeface="Impact"/>
                <a:sym typeface="Impact"/>
              </a:rPr>
              <a:t> </a:t>
            </a:r>
            <a:br>
              <a:rPr lang="en-US" sz="3000" b="1">
                <a:solidFill>
                  <a:srgbClr val="FFFF99"/>
                </a:solidFill>
                <a:latin typeface="Impact"/>
                <a:ea typeface="Impact"/>
                <a:cs typeface="Impact"/>
                <a:sym typeface="Impact"/>
              </a:rPr>
            </a:br>
            <a:r>
              <a:rPr lang="en-US" sz="2800" b="1">
                <a:solidFill>
                  <a:srgbClr val="FFFF99"/>
                </a:solidFill>
              </a:rPr>
              <a:t>세 번째 여행에서 바울은 세 가지 긴 편지들을 썼다.</a:t>
            </a:r>
            <a:endParaRPr sz="2800" b="1">
              <a:solidFill>
                <a:srgbClr val="FFFF99"/>
              </a:solidFill>
            </a:endParaRPr>
          </a:p>
          <a:p>
            <a:pPr marL="0" lvl="0" indent="0" algn="l" rtl="0">
              <a:spcBef>
                <a:spcPts val="1400"/>
              </a:spcBef>
              <a:spcAft>
                <a:spcPts val="0"/>
              </a:spcAft>
              <a:buClr>
                <a:schemeClr val="dk1"/>
              </a:buClr>
              <a:buSzPts val="2800"/>
              <a:buFont typeface="Arial"/>
              <a:buNone/>
            </a:pPr>
            <a:endParaRPr sz="2800">
              <a:solidFill>
                <a:srgbClr val="FFFF99"/>
              </a:solidFill>
              <a:latin typeface="Impact"/>
              <a:ea typeface="Impact"/>
              <a:cs typeface="Impact"/>
              <a:sym typeface="Impact"/>
            </a:endParaRPr>
          </a:p>
          <a:p>
            <a:pPr marL="0" lvl="0" indent="0" algn="l" rtl="0">
              <a:spcBef>
                <a:spcPts val="1200"/>
              </a:spcBef>
              <a:spcAft>
                <a:spcPts val="0"/>
              </a:spcAft>
              <a:buClr>
                <a:schemeClr val="dk1"/>
              </a:buClr>
              <a:buSzPts val="2400"/>
              <a:buFont typeface="Arial"/>
              <a:buNone/>
            </a:pPr>
            <a:r>
              <a:rPr lang="en-US" sz="2400" b="1">
                <a:solidFill>
                  <a:srgbClr val="FFFF99"/>
                </a:solidFill>
                <a:latin typeface="Arial Narrow"/>
                <a:ea typeface="Arial Narrow"/>
                <a:cs typeface="Arial Narrow"/>
                <a:sym typeface="Arial Narrow"/>
              </a:rPr>
              <a:t>He wrote two letters to the Corinthians and one to the Romans</a:t>
            </a:r>
            <a:r>
              <a:rPr lang="en-US" sz="2000" b="1">
                <a:solidFill>
                  <a:schemeClr val="dk1"/>
                </a:solidFill>
                <a:latin typeface="Arial Narrow"/>
                <a:ea typeface="Arial Narrow"/>
                <a:cs typeface="Arial Narrow"/>
                <a:sym typeface="Arial Narrow"/>
              </a:rPr>
              <a:t>. </a:t>
            </a:r>
            <a:r>
              <a:rPr lang="en-US" sz="2700">
                <a:solidFill>
                  <a:srgbClr val="FFFF99"/>
                </a:solidFill>
              </a:rPr>
              <a:t>고린도인들에게 두통, 로마인들에게 한통</a:t>
            </a:r>
            <a:endParaRPr sz="2700">
              <a:solidFill>
                <a:srgbClr val="FFFF99"/>
              </a:solidFill>
            </a:endParaRPr>
          </a:p>
          <a:p>
            <a:pPr marL="0" lvl="0" indent="0" algn="l" rtl="0">
              <a:spcBef>
                <a:spcPts val="1200"/>
              </a:spcBef>
              <a:spcAft>
                <a:spcPts val="0"/>
              </a:spcAft>
              <a:buClr>
                <a:schemeClr val="dk1"/>
              </a:buClr>
              <a:buSzPts val="1100"/>
              <a:buFont typeface="Arial"/>
              <a:buNone/>
            </a:pPr>
            <a:endParaRPr sz="2700">
              <a:solidFill>
                <a:srgbClr val="FFFF99"/>
              </a:solidFill>
            </a:endParaRPr>
          </a:p>
          <a:p>
            <a:pPr marL="0" lvl="0" indent="0" algn="l" rtl="0">
              <a:spcBef>
                <a:spcPts val="1200"/>
              </a:spcBef>
              <a:spcAft>
                <a:spcPts val="0"/>
              </a:spcAft>
              <a:buClr>
                <a:schemeClr val="dk1"/>
              </a:buClr>
              <a:buSzPts val="2000"/>
              <a:buFont typeface="Arial"/>
              <a:buNone/>
            </a:pPr>
            <a:endParaRPr sz="2000" b="1">
              <a:solidFill>
                <a:schemeClr val="dk1"/>
              </a:solidFill>
              <a:latin typeface="Arial Narrow"/>
              <a:ea typeface="Arial Narrow"/>
              <a:cs typeface="Arial Narrow"/>
              <a:sym typeface="Arial Narrow"/>
            </a:endParaRPr>
          </a:p>
          <a:p>
            <a:pPr marL="0" marR="0" lvl="0" indent="0" algn="l" rtl="0">
              <a:spcBef>
                <a:spcPts val="1200"/>
              </a:spcBef>
              <a:spcAft>
                <a:spcPts val="0"/>
              </a:spcAft>
              <a:buNone/>
            </a:pPr>
            <a:endParaRPr sz="2800">
              <a:solidFill>
                <a:srgbClr val="FFFF99"/>
              </a:solidFill>
              <a:latin typeface="Impact"/>
              <a:ea typeface="Impact"/>
              <a:cs typeface="Impact"/>
              <a:sym typeface="Impact"/>
            </a:endParaRPr>
          </a:p>
        </p:txBody>
      </p:sp>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In Jerusalem</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예루살렘 안에서</a:t>
            </a:r>
            <a:endParaRPr b="1">
              <a:solidFill>
                <a:srgbClr val="FFC000"/>
              </a:solidFill>
            </a:endParaRPr>
          </a:p>
        </p:txBody>
      </p:sp>
      <p:sp>
        <p:nvSpPr>
          <p:cNvPr id="360" name="Google Shape;360;p36"/>
          <p:cNvSpPr txBox="1">
            <a:spLocks noGrp="1"/>
          </p:cNvSpPr>
          <p:nvPr>
            <p:ph type="body" idx="1"/>
          </p:nvPr>
        </p:nvSpPr>
        <p:spPr>
          <a:xfrm>
            <a:off x="5181599" y="569065"/>
            <a:ext cx="6602411" cy="614346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12000"/>
              </a:lnSpc>
              <a:spcBef>
                <a:spcPts val="0"/>
              </a:spcBef>
              <a:spcAft>
                <a:spcPts val="0"/>
              </a:spcAft>
              <a:buClr>
                <a:srgbClr val="FF0000"/>
              </a:buClr>
              <a:buSzPct val="100000"/>
              <a:buNone/>
            </a:pPr>
            <a:r>
              <a:rPr lang="en-US" sz="3000" b="1">
                <a:solidFill>
                  <a:srgbClr val="FF0000"/>
                </a:solidFill>
                <a:latin typeface="Calibri"/>
                <a:ea typeface="Calibri"/>
                <a:cs typeface="Calibri"/>
                <a:sym typeface="Calibri"/>
              </a:rPr>
              <a:t>Upon his arrival in Jerusalem, Paul immediately faced a delicate situation.</a:t>
            </a:r>
            <a:endParaRPr/>
          </a:p>
          <a:p>
            <a:pPr marL="283464" lvl="0" indent="-283464" algn="l" rtl="0">
              <a:lnSpc>
                <a:spcPct val="112000"/>
              </a:lnSpc>
              <a:spcBef>
                <a:spcPts val="900"/>
              </a:spcBef>
              <a:spcAft>
                <a:spcPts val="0"/>
              </a:spcAft>
              <a:buClr>
                <a:srgbClr val="262626"/>
              </a:buClr>
              <a:buSzPct val="100000"/>
              <a:buChar char="•"/>
            </a:pPr>
            <a:r>
              <a:rPr lang="en-US" sz="2400" i="1"/>
              <a:t>After reporting on his missions work, he was apprised that his reputation had preceded him, a distorted picture that he was urging Diaspora Jews to abandon the Torah. This may not have been true, but perception counted nonetheless (Ac. 21:18-25).</a:t>
            </a:r>
            <a:endParaRPr/>
          </a:p>
          <a:p>
            <a:pPr marL="283464" lvl="0" indent="-283464" algn="l" rtl="0">
              <a:lnSpc>
                <a:spcPct val="112000"/>
              </a:lnSpc>
              <a:spcBef>
                <a:spcPts val="900"/>
              </a:spcBef>
              <a:spcAft>
                <a:spcPts val="0"/>
              </a:spcAft>
              <a:buClr>
                <a:srgbClr val="262626"/>
              </a:buClr>
              <a:buSzPct val="100000"/>
              <a:buChar char="•"/>
            </a:pPr>
            <a:r>
              <a:rPr lang="en-US" sz="2400" i="1"/>
              <a:t>Since all the Jewish Christians in Jerusalem were Torah-observant, it was decided that Paul should accompany some brothers to the temple, who, like Paul, were completing a Nazirite vow (Ac. 21:26; cf. 18:18).</a:t>
            </a:r>
            <a:endParaRPr/>
          </a:p>
          <a:p>
            <a:pPr marL="283464" lvl="0" indent="-283464" algn="l" rtl="0">
              <a:lnSpc>
                <a:spcPct val="112000"/>
              </a:lnSpc>
              <a:spcBef>
                <a:spcPts val="900"/>
              </a:spcBef>
              <a:spcAft>
                <a:spcPts val="0"/>
              </a:spcAft>
              <a:buClr>
                <a:srgbClr val="262626"/>
              </a:buClr>
              <a:buSzPct val="100000"/>
              <a:buChar char="•"/>
            </a:pPr>
            <a:r>
              <a:rPr lang="en-US" sz="2400" i="1"/>
              <a:t>This temple ritual, involving the presentation of four offerings (Nu. 6:13-21), hopefully would defuse the nasty rumors.</a:t>
            </a:r>
            <a:endParaRPr/>
          </a:p>
        </p:txBody>
      </p:sp>
      <p:sp>
        <p:nvSpPr>
          <p:cNvPr id="361" name="Google Shape;361;p3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60">
                                            <p:txEl>
                                              <p:pRg st="0" end="0"/>
                                            </p:txEl>
                                          </p:spTgt>
                                        </p:tgtEl>
                                        <p:attrNameLst>
                                          <p:attrName>style.visibility</p:attrName>
                                        </p:attrNameLst>
                                      </p:cBhvr>
                                      <p:to>
                                        <p:strVal val="visible"/>
                                      </p:to>
                                    </p:set>
                                    <p:anim calcmode="lin" valueType="num">
                                      <p:cBhvr additive="base">
                                        <p:cTn id="7" dur="500"/>
                                        <p:tgtEl>
                                          <p:spTgt spid="36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6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60">
                                            <p:txEl>
                                              <p:pRg st="1" end="1"/>
                                            </p:txEl>
                                          </p:spTgt>
                                        </p:tgtEl>
                                        <p:attrNameLst>
                                          <p:attrName>style.visibility</p:attrName>
                                        </p:attrNameLst>
                                      </p:cBhvr>
                                      <p:to>
                                        <p:strVal val="visible"/>
                                      </p:to>
                                    </p:set>
                                    <p:anim calcmode="lin" valueType="num">
                                      <p:cBhvr additive="base">
                                        <p:cTn id="11" dur="500"/>
                                        <p:tgtEl>
                                          <p:spTgt spid="36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6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60">
                                            <p:txEl>
                                              <p:pRg st="2" end="2"/>
                                            </p:txEl>
                                          </p:spTgt>
                                        </p:tgtEl>
                                        <p:attrNameLst>
                                          <p:attrName>style.visibility</p:attrName>
                                        </p:attrNameLst>
                                      </p:cBhvr>
                                      <p:to>
                                        <p:strVal val="visible"/>
                                      </p:to>
                                    </p:set>
                                    <p:anim calcmode="lin" valueType="num">
                                      <p:cBhvr additive="base">
                                        <p:cTn id="15" dur="500"/>
                                        <p:tgtEl>
                                          <p:spTgt spid="36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6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60">
                                            <p:txEl>
                                              <p:pRg st="3" end="3"/>
                                            </p:txEl>
                                          </p:spTgt>
                                        </p:tgtEl>
                                        <p:attrNameLst>
                                          <p:attrName>style.visibility</p:attrName>
                                        </p:attrNameLst>
                                      </p:cBhvr>
                                      <p:to>
                                        <p:strVal val="visible"/>
                                      </p:to>
                                    </p:set>
                                    <p:anim calcmode="lin" valueType="num">
                                      <p:cBhvr additive="base">
                                        <p:cTn id="19" dur="500"/>
                                        <p:tgtEl>
                                          <p:spTgt spid="36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360">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The Temple Riot</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성전 폭동</a:t>
            </a:r>
            <a:endParaRPr b="1">
              <a:solidFill>
                <a:srgbClr val="FFC000"/>
              </a:solidFill>
            </a:endParaRPr>
          </a:p>
        </p:txBody>
      </p:sp>
      <p:sp>
        <p:nvSpPr>
          <p:cNvPr id="367" name="Google Shape;367;p37"/>
          <p:cNvSpPr txBox="1">
            <a:spLocks noGrp="1"/>
          </p:cNvSpPr>
          <p:nvPr>
            <p:ph type="body" idx="1"/>
          </p:nvPr>
        </p:nvSpPr>
        <p:spPr>
          <a:xfrm>
            <a:off x="5181599" y="569066"/>
            <a:ext cx="6602411" cy="6288934"/>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3000"/>
              <a:buNone/>
            </a:pPr>
            <a:r>
              <a:rPr lang="en-US" sz="3000" b="1">
                <a:solidFill>
                  <a:srgbClr val="FF0000"/>
                </a:solidFill>
                <a:latin typeface="Calibri"/>
                <a:ea typeface="Calibri"/>
                <a:cs typeface="Calibri"/>
                <a:sym typeface="Calibri"/>
              </a:rPr>
              <a:t>Entry into the temple precincts required purification, since Paul had been traveling among Gentiles.</a:t>
            </a:r>
            <a:endParaRPr/>
          </a:p>
          <a:p>
            <a:pPr marL="283464" lvl="0" indent="-283464" algn="l" rtl="0">
              <a:lnSpc>
                <a:spcPct val="112000"/>
              </a:lnSpc>
              <a:spcBef>
                <a:spcPts val="900"/>
              </a:spcBef>
              <a:spcAft>
                <a:spcPts val="0"/>
              </a:spcAft>
              <a:buClr>
                <a:srgbClr val="262626"/>
              </a:buClr>
              <a:buSzPts val="2400"/>
              <a:buChar char="•"/>
            </a:pPr>
            <a:r>
              <a:rPr lang="en-US" sz="2400" i="1"/>
              <a:t>Such defilement would have prevented Paul from passing beyond the Court of the Nations.</a:t>
            </a:r>
            <a:endParaRPr/>
          </a:p>
          <a:p>
            <a:pPr marL="283464" lvl="0" indent="-283464" algn="l" rtl="0">
              <a:lnSpc>
                <a:spcPct val="112000"/>
              </a:lnSpc>
              <a:spcBef>
                <a:spcPts val="900"/>
              </a:spcBef>
              <a:spcAft>
                <a:spcPts val="0"/>
              </a:spcAft>
              <a:buClr>
                <a:srgbClr val="262626"/>
              </a:buClr>
              <a:buSzPts val="2400"/>
              <a:buChar char="•"/>
            </a:pPr>
            <a:r>
              <a:rPr lang="en-US" sz="2400" i="1"/>
              <a:t>Some Asian Jews saw Paul there and seized him, charging that he not only opposed the Torah but had brought a Greek beyond the barrier.</a:t>
            </a:r>
            <a:endParaRPr/>
          </a:p>
          <a:p>
            <a:pPr marL="283464" lvl="0" indent="-283464" algn="l" rtl="0">
              <a:lnSpc>
                <a:spcPct val="112000"/>
              </a:lnSpc>
              <a:spcBef>
                <a:spcPts val="900"/>
              </a:spcBef>
              <a:spcAft>
                <a:spcPts val="0"/>
              </a:spcAft>
              <a:buClr>
                <a:srgbClr val="262626"/>
              </a:buClr>
              <a:buSzPts val="2400"/>
              <a:buChar char="•"/>
            </a:pPr>
            <a:r>
              <a:rPr lang="en-US" sz="2400" i="1"/>
              <a:t>Paul was dragged from the temple, and had it not been for an alert Roman officer who saw the commotion from the Antonia Fortress, Paul likely would have been summarily lynched.</a:t>
            </a:r>
            <a:endParaRPr/>
          </a:p>
        </p:txBody>
      </p:sp>
      <p:sp>
        <p:nvSpPr>
          <p:cNvPr id="368" name="Google Shape;368;p3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anim calcmode="lin" valueType="num">
                                      <p:cBhvr additive="base">
                                        <p:cTn id="7" dur="500"/>
                                        <p:tgtEl>
                                          <p:spTgt spid="36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6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67">
                                            <p:txEl>
                                              <p:pRg st="1" end="1"/>
                                            </p:txEl>
                                          </p:spTgt>
                                        </p:tgtEl>
                                        <p:attrNameLst>
                                          <p:attrName>style.visibility</p:attrName>
                                        </p:attrNameLst>
                                      </p:cBhvr>
                                      <p:to>
                                        <p:strVal val="visible"/>
                                      </p:to>
                                    </p:set>
                                    <p:anim calcmode="lin" valueType="num">
                                      <p:cBhvr additive="base">
                                        <p:cTn id="11" dur="500"/>
                                        <p:tgtEl>
                                          <p:spTgt spid="36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6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67">
                                            <p:txEl>
                                              <p:pRg st="2" end="2"/>
                                            </p:txEl>
                                          </p:spTgt>
                                        </p:tgtEl>
                                        <p:attrNameLst>
                                          <p:attrName>style.visibility</p:attrName>
                                        </p:attrNameLst>
                                      </p:cBhvr>
                                      <p:to>
                                        <p:strVal val="visible"/>
                                      </p:to>
                                    </p:set>
                                    <p:anim calcmode="lin" valueType="num">
                                      <p:cBhvr additive="base">
                                        <p:cTn id="15" dur="500"/>
                                        <p:tgtEl>
                                          <p:spTgt spid="36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6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67">
                                            <p:txEl>
                                              <p:pRg st="3" end="3"/>
                                            </p:txEl>
                                          </p:spTgt>
                                        </p:tgtEl>
                                        <p:attrNameLst>
                                          <p:attrName>style.visibility</p:attrName>
                                        </p:attrNameLst>
                                      </p:cBhvr>
                                      <p:to>
                                        <p:strVal val="visible"/>
                                      </p:to>
                                    </p:set>
                                    <p:anim calcmode="lin" valueType="num">
                                      <p:cBhvr additive="base">
                                        <p:cTn id="19" dur="500"/>
                                        <p:tgtEl>
                                          <p:spTgt spid="36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367">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72"/>
        <p:cNvGrpSpPr/>
        <p:nvPr/>
      </p:nvGrpSpPr>
      <p:grpSpPr>
        <a:xfrm>
          <a:off x="0" y="0"/>
          <a:ext cx="0" cy="0"/>
          <a:chOff x="0" y="0"/>
          <a:chExt cx="0" cy="0"/>
        </a:xfrm>
      </p:grpSpPr>
      <p:sp>
        <p:nvSpPr>
          <p:cNvPr id="373" name="Google Shape;373;p38"/>
          <p:cNvSpPr txBox="1">
            <a:spLocks noGrp="1"/>
          </p:cNvSpPr>
          <p:nvPr>
            <p:ph type="body" idx="2"/>
          </p:nvPr>
        </p:nvSpPr>
        <p:spPr>
          <a:xfrm>
            <a:off x="6284500" y="497575"/>
            <a:ext cx="5330100" cy="5754900"/>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100000"/>
              </a:lnSpc>
              <a:spcBef>
                <a:spcPts val="0"/>
              </a:spcBef>
              <a:spcAft>
                <a:spcPts val="0"/>
              </a:spcAft>
              <a:buClr>
                <a:srgbClr val="FFFF99"/>
              </a:buClr>
              <a:buSzPts val="2000"/>
              <a:buFont typeface="Noto Sans Symbols"/>
              <a:buNone/>
            </a:pPr>
            <a:r>
              <a:rPr lang="en-US">
                <a:solidFill>
                  <a:srgbClr val="FFFF99"/>
                </a:solidFill>
              </a:rPr>
              <a:t>This excavated fragment is one of several of the “keep out” inscriptions surrounding the 2</a:t>
            </a:r>
            <a:r>
              <a:rPr lang="en-US" baseline="30000">
                <a:solidFill>
                  <a:srgbClr val="FFFF99"/>
                </a:solidFill>
              </a:rPr>
              <a:t>nd</a:t>
            </a:r>
            <a:r>
              <a:rPr lang="en-US">
                <a:solidFill>
                  <a:srgbClr val="FFFF99"/>
                </a:solidFill>
              </a:rPr>
              <a:t>  temple in the 1</a:t>
            </a:r>
            <a:r>
              <a:rPr lang="en-US" baseline="30000">
                <a:solidFill>
                  <a:srgbClr val="FFFF99"/>
                </a:solidFill>
              </a:rPr>
              <a:t>st</a:t>
            </a:r>
            <a:r>
              <a:rPr lang="en-US">
                <a:solidFill>
                  <a:srgbClr val="FFFF99"/>
                </a:solidFill>
              </a:rPr>
              <a:t> century. The penalty for violation was “death”, and the Greek word “death” can be clearly made out in the final line:</a:t>
            </a:r>
            <a:endParaRPr/>
          </a:p>
          <a:p>
            <a:pPr marL="283464" lvl="0" indent="-283464" algn="l" rtl="0">
              <a:lnSpc>
                <a:spcPct val="100000"/>
              </a:lnSpc>
              <a:spcBef>
                <a:spcPts val="900"/>
              </a:spcBef>
              <a:spcAft>
                <a:spcPts val="0"/>
              </a:spcAft>
              <a:buClr>
                <a:srgbClr val="FFFF99"/>
              </a:buClr>
              <a:buSzPts val="2000"/>
              <a:buFont typeface="Noto Sans Symbols"/>
              <a:buNone/>
            </a:pPr>
            <a:r>
              <a:rPr lang="en-US">
                <a:solidFill>
                  <a:srgbClr val="FFFF99"/>
                </a:solidFill>
              </a:rPr>
              <a:t>	[</a:t>
            </a:r>
            <a:r>
              <a:rPr lang="en-US">
                <a:solidFill>
                  <a:srgbClr val="FFFF99"/>
                </a:solidFill>
                <a:latin typeface="Arial"/>
                <a:ea typeface="Arial"/>
                <a:cs typeface="Arial"/>
                <a:sym typeface="Arial"/>
              </a:rPr>
              <a:t>Q</a:t>
            </a:r>
            <a:r>
              <a:rPr lang="en-US">
                <a:solidFill>
                  <a:srgbClr val="FFFF99"/>
                </a:solidFill>
              </a:rPr>
              <a:t>]</a:t>
            </a:r>
            <a:r>
              <a:rPr lang="en-US">
                <a:solidFill>
                  <a:srgbClr val="FFFF99"/>
                </a:solidFill>
                <a:latin typeface="Arial"/>
                <a:ea typeface="Arial"/>
                <a:cs typeface="Arial"/>
                <a:sym typeface="Arial"/>
              </a:rPr>
              <a:t>ANATO</a:t>
            </a:r>
            <a:r>
              <a:rPr lang="en-US">
                <a:solidFill>
                  <a:srgbClr val="FFFF99"/>
                </a:solidFill>
              </a:rPr>
              <a:t>[</a:t>
            </a:r>
            <a:r>
              <a:rPr lang="en-US">
                <a:solidFill>
                  <a:srgbClr val="FFFF99"/>
                </a:solidFill>
                <a:latin typeface="Arial"/>
                <a:ea typeface="Arial"/>
                <a:cs typeface="Arial"/>
                <a:sym typeface="Arial"/>
              </a:rPr>
              <a:t>S</a:t>
            </a:r>
            <a:r>
              <a:rPr lang="en-US">
                <a:solidFill>
                  <a:srgbClr val="FFFF99"/>
                </a:solidFill>
              </a:rPr>
              <a:t>]</a:t>
            </a:r>
            <a:endParaRPr/>
          </a:p>
          <a:p>
            <a:pPr marL="283464" lvl="0" indent="-283464" algn="l" rtl="0">
              <a:lnSpc>
                <a:spcPct val="100000"/>
              </a:lnSpc>
              <a:spcBef>
                <a:spcPts val="900"/>
              </a:spcBef>
              <a:spcAft>
                <a:spcPts val="0"/>
              </a:spcAft>
              <a:buClr>
                <a:srgbClr val="FFFF99"/>
              </a:buClr>
              <a:buSzPts val="2000"/>
              <a:buFont typeface="Noto Sans Symbols"/>
              <a:buNone/>
            </a:pPr>
            <a:r>
              <a:rPr lang="en-US">
                <a:solidFill>
                  <a:srgbClr val="FFFF99"/>
                </a:solidFill>
              </a:rPr>
              <a:t>The notices were written in Greek and Latin. This one is in Greek.</a:t>
            </a:r>
            <a:endParaRPr>
              <a:solidFill>
                <a:srgbClr val="FFFF99"/>
              </a:solidFill>
            </a:endParaRPr>
          </a:p>
          <a:p>
            <a:pPr marL="283464" lvl="0" indent="-283464" algn="l" rtl="0">
              <a:lnSpc>
                <a:spcPct val="100000"/>
              </a:lnSpc>
              <a:spcBef>
                <a:spcPts val="900"/>
              </a:spcBef>
              <a:spcAft>
                <a:spcPts val="0"/>
              </a:spcAft>
              <a:buClr>
                <a:srgbClr val="FFFF99"/>
              </a:buClr>
              <a:buSzPts val="2000"/>
              <a:buFont typeface="Noto Sans Symbols"/>
              <a:buNone/>
            </a:pPr>
            <a:endParaRPr>
              <a:solidFill>
                <a:srgbClr val="FFFF99"/>
              </a:solidFill>
            </a:endParaRPr>
          </a:p>
          <a:p>
            <a:pPr marL="283464" lvl="0" indent="-283464" algn="l" rtl="0">
              <a:lnSpc>
                <a:spcPct val="100000"/>
              </a:lnSpc>
              <a:spcBef>
                <a:spcPts val="900"/>
              </a:spcBef>
              <a:spcAft>
                <a:spcPts val="0"/>
              </a:spcAft>
              <a:buClr>
                <a:schemeClr val="dk1"/>
              </a:buClr>
              <a:buSzPts val="1100"/>
              <a:buFont typeface="Arial"/>
              <a:buNone/>
            </a:pPr>
            <a:r>
              <a:rPr lang="en-US">
                <a:solidFill>
                  <a:srgbClr val="FFFF99"/>
                </a:solidFill>
              </a:rPr>
              <a:t>이 발굴된 조각은 1세기에 두 번째 사원 주변에 새겨진 "접근금지" 비문 중 하나입니다. 위반에 대한 형벌은 “죽음”이었으며, 그리스어 단어 “죽음”은 마지막 줄에서 명확하게 알 수 있습니다.</a:t>
            </a:r>
            <a:endParaRPr>
              <a:solidFill>
                <a:srgbClr val="FFFF99"/>
              </a:solidFill>
            </a:endParaRPr>
          </a:p>
          <a:p>
            <a:pPr marL="283464" lvl="0" indent="-283464" algn="l" rtl="0">
              <a:lnSpc>
                <a:spcPct val="100000"/>
              </a:lnSpc>
              <a:spcBef>
                <a:spcPts val="900"/>
              </a:spcBef>
              <a:spcAft>
                <a:spcPts val="0"/>
              </a:spcAft>
              <a:buClr>
                <a:schemeClr val="dk1"/>
              </a:buClr>
              <a:buSzPts val="1100"/>
              <a:buFont typeface="Arial"/>
              <a:buNone/>
            </a:pPr>
            <a:r>
              <a:rPr lang="en-US">
                <a:solidFill>
                  <a:srgbClr val="FFFF99"/>
                </a:solidFill>
              </a:rPr>
              <a:t>[Q]아나토[S]</a:t>
            </a:r>
            <a:endParaRPr>
              <a:solidFill>
                <a:srgbClr val="FFFF99"/>
              </a:solidFill>
            </a:endParaRPr>
          </a:p>
          <a:p>
            <a:pPr marL="283464" lvl="0" indent="-283464" algn="l" rtl="0">
              <a:lnSpc>
                <a:spcPct val="100000"/>
              </a:lnSpc>
              <a:spcBef>
                <a:spcPts val="900"/>
              </a:spcBef>
              <a:spcAft>
                <a:spcPts val="0"/>
              </a:spcAft>
              <a:buClr>
                <a:schemeClr val="dk1"/>
              </a:buClr>
              <a:buSzPts val="1100"/>
              <a:buFont typeface="Arial"/>
              <a:buNone/>
            </a:pPr>
            <a:r>
              <a:rPr lang="en-US">
                <a:solidFill>
                  <a:srgbClr val="FFFF99"/>
                </a:solidFill>
              </a:rPr>
              <a:t>통지문은 그리스어와 라틴어로 작성되었습니다. 이것은 그리스어로 되어 있습니다.</a:t>
            </a:r>
            <a:endParaRPr>
              <a:solidFill>
                <a:srgbClr val="FFFF99"/>
              </a:solidFill>
            </a:endParaRPr>
          </a:p>
        </p:txBody>
      </p:sp>
      <p:pic>
        <p:nvPicPr>
          <p:cNvPr id="374" name="Google Shape;374;p38" descr="NTA22"/>
          <p:cNvPicPr preferRelativeResize="0">
            <a:picLocks noGrp="1"/>
          </p:cNvPicPr>
          <p:nvPr>
            <p:ph type="body" idx="1"/>
          </p:nvPr>
        </p:nvPicPr>
        <p:blipFill rotWithShape="1">
          <a:blip r:embed="rId3">
            <a:alphaModFix/>
          </a:blip>
          <a:srcRect/>
          <a:stretch/>
        </p:blipFill>
        <p:spPr>
          <a:xfrm>
            <a:off x="1524000" y="0"/>
            <a:ext cx="4502150" cy="6858000"/>
          </a:xfrm>
          <a:prstGeom prst="rect">
            <a:avLst/>
          </a:prstGeom>
          <a:noFill/>
          <a:ln>
            <a:noFill/>
          </a:ln>
        </p:spPr>
      </p:pic>
    </p:spTree>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9"/>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Paul’s Arrest</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바울의 체포</a:t>
            </a:r>
            <a:endParaRPr b="1">
              <a:solidFill>
                <a:srgbClr val="FFC000"/>
              </a:solidFill>
            </a:endParaRPr>
          </a:p>
        </p:txBody>
      </p:sp>
      <p:sp>
        <p:nvSpPr>
          <p:cNvPr id="380" name="Google Shape;380;p39"/>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The commanding Roman Tribune immediately entered the temple’s Court of the Nations with soldiers, arresting Paul and shackling him with chains.</a:t>
            </a:r>
            <a:endParaRPr sz="2800" i="1"/>
          </a:p>
          <a:p>
            <a:pPr marL="283464" lvl="0" indent="-283464" algn="l" rtl="0">
              <a:lnSpc>
                <a:spcPct val="112000"/>
              </a:lnSpc>
              <a:spcBef>
                <a:spcPts val="900"/>
              </a:spcBef>
              <a:spcAft>
                <a:spcPts val="0"/>
              </a:spcAft>
              <a:buClr>
                <a:srgbClr val="262626"/>
              </a:buClr>
              <a:buSzPts val="2400"/>
              <a:buChar char="•"/>
            </a:pPr>
            <a:r>
              <a:rPr lang="en-US" sz="2400" i="1"/>
              <a:t>As he was being carried inside, Paul spoke to the Tribune in Greek, surprising him, for by this time the officer had assumed Paul to be an Egyptian rebel,  a known messianic pretender who had caused trouble previously.</a:t>
            </a:r>
            <a:endParaRPr/>
          </a:p>
          <a:p>
            <a:pPr marL="283464" lvl="0" indent="-283464" algn="l" rtl="0">
              <a:lnSpc>
                <a:spcPct val="112000"/>
              </a:lnSpc>
              <a:spcBef>
                <a:spcPts val="900"/>
              </a:spcBef>
              <a:spcAft>
                <a:spcPts val="0"/>
              </a:spcAft>
              <a:buClr>
                <a:srgbClr val="262626"/>
              </a:buClr>
              <a:buSzPts val="2400"/>
              <a:buChar char="•"/>
            </a:pPr>
            <a:r>
              <a:rPr lang="en-US" sz="2400" i="1"/>
              <a:t>Paul requested that he be allowed to speak to the crowd, and since he claimed to be a Roman Citizen, the Tribune gave his consent.</a:t>
            </a:r>
            <a:endParaRPr/>
          </a:p>
        </p:txBody>
      </p:sp>
      <p:sp>
        <p:nvSpPr>
          <p:cNvPr id="381" name="Google Shape;381;p3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80">
                                            <p:txEl>
                                              <p:pRg st="0" end="0"/>
                                            </p:txEl>
                                          </p:spTgt>
                                        </p:tgtEl>
                                        <p:attrNameLst>
                                          <p:attrName>style.visibility</p:attrName>
                                        </p:attrNameLst>
                                      </p:cBhvr>
                                      <p:to>
                                        <p:strVal val="visible"/>
                                      </p:to>
                                    </p:set>
                                    <p:anim calcmode="lin" valueType="num">
                                      <p:cBhvr additive="base">
                                        <p:cTn id="7" dur="500"/>
                                        <p:tgtEl>
                                          <p:spTgt spid="38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8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80">
                                            <p:txEl>
                                              <p:pRg st="1" end="1"/>
                                            </p:txEl>
                                          </p:spTgt>
                                        </p:tgtEl>
                                        <p:attrNameLst>
                                          <p:attrName>style.visibility</p:attrName>
                                        </p:attrNameLst>
                                      </p:cBhvr>
                                      <p:to>
                                        <p:strVal val="visible"/>
                                      </p:to>
                                    </p:set>
                                    <p:anim calcmode="lin" valueType="num">
                                      <p:cBhvr additive="base">
                                        <p:cTn id="11" dur="500"/>
                                        <p:tgtEl>
                                          <p:spTgt spid="38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8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80">
                                            <p:txEl>
                                              <p:pRg st="2" end="2"/>
                                            </p:txEl>
                                          </p:spTgt>
                                        </p:tgtEl>
                                        <p:attrNameLst>
                                          <p:attrName>style.visibility</p:attrName>
                                        </p:attrNameLst>
                                      </p:cBhvr>
                                      <p:to>
                                        <p:strVal val="visible"/>
                                      </p:to>
                                    </p:set>
                                    <p:anim calcmode="lin" valueType="num">
                                      <p:cBhvr additive="base">
                                        <p:cTn id="15" dur="500"/>
                                        <p:tgtEl>
                                          <p:spTgt spid="38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80">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606b9467c2_1_10"/>
          <p:cNvSpPr txBox="1">
            <a:spLocks noGrp="1"/>
          </p:cNvSpPr>
          <p:nvPr>
            <p:ph type="title"/>
          </p:nvPr>
        </p:nvSpPr>
        <p:spPr>
          <a:xfrm>
            <a:off x="0" y="540625"/>
            <a:ext cx="2411700" cy="49716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Paul, </a:t>
            </a:r>
            <a:br>
              <a:rPr lang="en-US" b="1">
                <a:solidFill>
                  <a:srgbClr val="FFC000"/>
                </a:solidFill>
              </a:rPr>
            </a:br>
            <a:r>
              <a:rPr lang="en-US" b="1">
                <a:solidFill>
                  <a:srgbClr val="FFC000"/>
                </a:solidFill>
              </a:rPr>
              <a:t>the man</a:t>
            </a:r>
            <a:br>
              <a:rPr lang="en-US" b="1">
                <a:solidFill>
                  <a:srgbClr val="FFC000"/>
                </a:solidFill>
              </a:rPr>
            </a:br>
            <a:r>
              <a:rPr lang="en-US" b="1">
                <a:solidFill>
                  <a:srgbClr val="FFC000"/>
                </a:solidFill>
              </a:rPr>
              <a:t>바울, </a:t>
            </a:r>
            <a:br>
              <a:rPr lang="en-US" b="1">
                <a:solidFill>
                  <a:srgbClr val="FFC000"/>
                </a:solidFill>
              </a:rPr>
            </a:br>
            <a:r>
              <a:rPr lang="en-US" b="1">
                <a:solidFill>
                  <a:srgbClr val="FFC000"/>
                </a:solidFill>
              </a:rPr>
              <a:t>그 사람</a:t>
            </a:r>
            <a:endParaRPr b="1">
              <a:solidFill>
                <a:srgbClr val="FFC000"/>
              </a:solidFill>
            </a:endParaRPr>
          </a:p>
        </p:txBody>
      </p:sp>
      <p:sp>
        <p:nvSpPr>
          <p:cNvPr id="150" name="Google Shape;150;g2606b9467c2_1_10"/>
          <p:cNvSpPr txBox="1">
            <a:spLocks noGrp="1"/>
          </p:cNvSpPr>
          <p:nvPr>
            <p:ph type="body" idx="1"/>
          </p:nvPr>
        </p:nvSpPr>
        <p:spPr>
          <a:xfrm>
            <a:off x="2737200" y="356850"/>
            <a:ext cx="4888800" cy="6144300"/>
          </a:xfrm>
          <a:prstGeom prst="rect">
            <a:avLst/>
          </a:prstGeom>
          <a:noFill/>
          <a:ln>
            <a:noFill/>
          </a:ln>
        </p:spPr>
        <p:txBody>
          <a:bodyPr spcFirstLastPara="1" wrap="square" lIns="91425" tIns="45700" rIns="91425" bIns="45700" anchor="t" anchorCtr="0">
            <a:normAutofit fontScale="92500"/>
          </a:bodyPr>
          <a:lstStyle/>
          <a:p>
            <a:pPr marL="283464" lvl="0" indent="-283464" algn="l" rtl="0">
              <a:lnSpc>
                <a:spcPct val="112000"/>
              </a:lnSpc>
              <a:spcBef>
                <a:spcPts val="0"/>
              </a:spcBef>
              <a:spcAft>
                <a:spcPts val="0"/>
              </a:spcAft>
              <a:buClr>
                <a:srgbClr val="C00000"/>
              </a:buClr>
              <a:buSzPct val="100000"/>
              <a:buFont typeface="Noto Sans Symbols"/>
              <a:buNone/>
            </a:pPr>
            <a:r>
              <a:rPr lang="en-US" sz="2800" b="1">
                <a:solidFill>
                  <a:srgbClr val="C00000"/>
                </a:solidFill>
                <a:latin typeface="Open Sans"/>
                <a:ea typeface="Open Sans"/>
                <a:cs typeface="Open Sans"/>
                <a:sym typeface="Open Sans"/>
              </a:rPr>
              <a:t>Saoul 사울</a:t>
            </a:r>
            <a:endParaRPr sz="2800" b="1">
              <a:solidFill>
                <a:srgbClr val="C00000"/>
              </a:solidFill>
              <a:latin typeface="Open Sans"/>
              <a:ea typeface="Open Sans"/>
              <a:cs typeface="Open Sans"/>
              <a:sym typeface="Open Sans"/>
            </a:endParaRPr>
          </a:p>
          <a:p>
            <a:pPr marL="283464" lvl="0" indent="-283464" algn="l" rtl="0">
              <a:lnSpc>
                <a:spcPct val="112000"/>
              </a:lnSpc>
              <a:spcBef>
                <a:spcPts val="0"/>
              </a:spcBef>
              <a:spcAft>
                <a:spcPts val="0"/>
              </a:spcAft>
              <a:buClr>
                <a:srgbClr val="FF0000"/>
              </a:buClr>
              <a:buSzPct val="83333"/>
              <a:buFont typeface="Noto Sans Symbols"/>
              <a:buNone/>
            </a:pPr>
            <a:r>
              <a:rPr lang="en-US">
                <a:solidFill>
                  <a:srgbClr val="FF0000"/>
                </a:solidFill>
                <a:latin typeface="Arial Narrow"/>
                <a:ea typeface="Arial Narrow"/>
                <a:cs typeface="Arial Narrow"/>
                <a:sym typeface="Arial Narrow"/>
              </a:rPr>
              <a:t>	</a:t>
            </a:r>
            <a:r>
              <a:rPr lang="en-US" sz="2400" i="1">
                <a:solidFill>
                  <a:srgbClr val="FF0000"/>
                </a:solidFill>
                <a:latin typeface="Arial Narrow"/>
                <a:ea typeface="Arial Narrow"/>
                <a:cs typeface="Arial Narrow"/>
                <a:sym typeface="Arial Narrow"/>
              </a:rPr>
              <a:t>Jewish name 유대인 이름</a:t>
            </a:r>
            <a:endParaRPr sz="2400">
              <a:solidFill>
                <a:srgbClr val="FF0000"/>
              </a:solidFill>
              <a:latin typeface="Arial Narrow"/>
              <a:ea typeface="Arial Narrow"/>
              <a:cs typeface="Arial Narrow"/>
              <a:sym typeface="Arial Narrow"/>
            </a:endParaRPr>
          </a:p>
          <a:p>
            <a:pPr marL="283464" lvl="0" indent="-283464" algn="l" rtl="0">
              <a:lnSpc>
                <a:spcPct val="112000"/>
              </a:lnSpc>
              <a:spcBef>
                <a:spcPts val="0"/>
              </a:spcBef>
              <a:spcAft>
                <a:spcPts val="0"/>
              </a:spcAft>
              <a:buClr>
                <a:srgbClr val="C00000"/>
              </a:buClr>
              <a:buSzPct val="100000"/>
              <a:buFont typeface="Noto Sans Symbols"/>
              <a:buNone/>
            </a:pPr>
            <a:r>
              <a:rPr lang="en-US" sz="2800" b="1">
                <a:solidFill>
                  <a:srgbClr val="C00000"/>
                </a:solidFill>
                <a:latin typeface="Open Sans"/>
                <a:ea typeface="Open Sans"/>
                <a:cs typeface="Open Sans"/>
                <a:sym typeface="Open Sans"/>
              </a:rPr>
              <a:t>Paullus 파울루스</a:t>
            </a:r>
            <a:endParaRPr sz="2800" b="1">
              <a:solidFill>
                <a:srgbClr val="C00000"/>
              </a:solidFill>
              <a:latin typeface="Open Sans"/>
              <a:ea typeface="Open Sans"/>
              <a:cs typeface="Open Sans"/>
              <a:sym typeface="Open Sans"/>
            </a:endParaRPr>
          </a:p>
          <a:p>
            <a:pPr marL="283464" lvl="0" indent="-283464" algn="l" rtl="0">
              <a:lnSpc>
                <a:spcPct val="112000"/>
              </a:lnSpc>
              <a:spcBef>
                <a:spcPts val="0"/>
              </a:spcBef>
              <a:spcAft>
                <a:spcPts val="0"/>
              </a:spcAft>
              <a:buClr>
                <a:srgbClr val="FF0000"/>
              </a:buClr>
              <a:buSzPct val="83333"/>
              <a:buFont typeface="Noto Sans Symbols"/>
              <a:buNone/>
            </a:pPr>
            <a:r>
              <a:rPr lang="en-US" i="1">
                <a:solidFill>
                  <a:srgbClr val="FF0000"/>
                </a:solidFill>
                <a:latin typeface="Arial Narrow"/>
                <a:ea typeface="Arial Narrow"/>
                <a:cs typeface="Arial Narrow"/>
                <a:sym typeface="Arial Narrow"/>
              </a:rPr>
              <a:t>	</a:t>
            </a:r>
            <a:r>
              <a:rPr lang="en-US" sz="2400" i="1">
                <a:solidFill>
                  <a:srgbClr val="FF0000"/>
                </a:solidFill>
                <a:latin typeface="Arial Narrow"/>
                <a:ea typeface="Arial Narrow"/>
                <a:cs typeface="Arial Narrow"/>
                <a:sym typeface="Arial Narrow"/>
              </a:rPr>
              <a:t>Roman name (cognomen)</a:t>
            </a:r>
            <a:br>
              <a:rPr lang="en-US" sz="2400" i="1">
                <a:solidFill>
                  <a:srgbClr val="FF0000"/>
                </a:solidFill>
                <a:latin typeface="Arial Narrow"/>
                <a:ea typeface="Arial Narrow"/>
                <a:cs typeface="Arial Narrow"/>
                <a:sym typeface="Arial Narrow"/>
              </a:rPr>
            </a:br>
            <a:r>
              <a:rPr lang="en-US" sz="2400" i="1">
                <a:solidFill>
                  <a:srgbClr val="FF0000"/>
                </a:solidFill>
                <a:latin typeface="Arial Narrow"/>
                <a:ea typeface="Arial Narrow"/>
                <a:cs typeface="Arial Narrow"/>
                <a:sym typeface="Arial Narrow"/>
              </a:rPr>
              <a:t>로마이름 (코그노멘)</a:t>
            </a:r>
            <a:endParaRPr sz="2400" i="1">
              <a:solidFill>
                <a:srgbClr val="FF0000"/>
              </a:solidFill>
              <a:latin typeface="Arial Narrow"/>
              <a:ea typeface="Arial Narrow"/>
              <a:cs typeface="Arial Narrow"/>
              <a:sym typeface="Arial Narrow"/>
            </a:endParaRPr>
          </a:p>
          <a:p>
            <a:pPr marL="283464" lvl="0" indent="-283464" algn="l" rtl="0">
              <a:lnSpc>
                <a:spcPct val="110000"/>
              </a:lnSpc>
              <a:spcBef>
                <a:spcPts val="0"/>
              </a:spcBef>
              <a:spcAft>
                <a:spcPts val="0"/>
              </a:spcAft>
              <a:buClr>
                <a:srgbClr val="C00000"/>
              </a:buClr>
              <a:buSzPct val="100000"/>
              <a:buFont typeface="Noto Sans Symbols"/>
              <a:buNone/>
            </a:pPr>
            <a:r>
              <a:rPr lang="en-US" sz="2800" b="1">
                <a:solidFill>
                  <a:srgbClr val="C00000"/>
                </a:solidFill>
                <a:latin typeface="Open Sans"/>
                <a:ea typeface="Open Sans"/>
                <a:cs typeface="Open Sans"/>
                <a:sym typeface="Open Sans"/>
              </a:rPr>
              <a:t>Roman Citizen from Tarsus</a:t>
            </a:r>
            <a:br>
              <a:rPr lang="en-US" sz="2800" b="1">
                <a:solidFill>
                  <a:srgbClr val="C00000"/>
                </a:solidFill>
                <a:latin typeface="Open Sans"/>
                <a:ea typeface="Open Sans"/>
                <a:cs typeface="Open Sans"/>
                <a:sym typeface="Open Sans"/>
              </a:rPr>
            </a:br>
            <a:r>
              <a:rPr lang="en-US" sz="2800" b="1">
                <a:solidFill>
                  <a:srgbClr val="C00000"/>
                </a:solidFill>
                <a:latin typeface="Open Sans"/>
                <a:ea typeface="Open Sans"/>
                <a:cs typeface="Open Sans"/>
                <a:sym typeface="Open Sans"/>
              </a:rPr>
              <a:t>타르수스 출신의 로마 시민</a:t>
            </a:r>
            <a:endParaRPr/>
          </a:p>
          <a:p>
            <a:pPr marL="283464" lvl="0" indent="-283464" algn="l" rtl="0">
              <a:lnSpc>
                <a:spcPct val="112000"/>
              </a:lnSpc>
              <a:spcBef>
                <a:spcPts val="0"/>
              </a:spcBef>
              <a:spcAft>
                <a:spcPts val="0"/>
              </a:spcAft>
              <a:buClr>
                <a:srgbClr val="FF0000"/>
              </a:buClr>
              <a:buSzPct val="100000"/>
              <a:buFont typeface="Noto Sans Symbols"/>
              <a:buNone/>
            </a:pPr>
            <a:r>
              <a:rPr lang="en-US" i="1">
                <a:solidFill>
                  <a:srgbClr val="FF0000"/>
                </a:solidFill>
                <a:latin typeface="Arial Narrow"/>
                <a:ea typeface="Arial Narrow"/>
                <a:cs typeface="Arial Narrow"/>
                <a:sym typeface="Arial Narrow"/>
              </a:rPr>
              <a:t>	</a:t>
            </a:r>
            <a:r>
              <a:rPr lang="en-US" sz="2400" i="1">
                <a:solidFill>
                  <a:srgbClr val="FF0000"/>
                </a:solidFill>
                <a:latin typeface="Arial Narrow"/>
                <a:ea typeface="Arial Narrow"/>
                <a:cs typeface="Arial Narrow"/>
                <a:sym typeface="Arial Narrow"/>
              </a:rPr>
              <a:t>Acts 행 16:37; 21:39; 22:26-28</a:t>
            </a:r>
            <a:endParaRPr/>
          </a:p>
          <a:p>
            <a:pPr marL="283464" lvl="0" indent="-283464" algn="l" rtl="0">
              <a:lnSpc>
                <a:spcPct val="112000"/>
              </a:lnSpc>
              <a:spcBef>
                <a:spcPts val="0"/>
              </a:spcBef>
              <a:spcAft>
                <a:spcPts val="0"/>
              </a:spcAft>
              <a:buClr>
                <a:srgbClr val="C00000"/>
              </a:buClr>
              <a:buSzPct val="100000"/>
              <a:buFont typeface="Noto Sans Symbols"/>
              <a:buNone/>
            </a:pPr>
            <a:r>
              <a:rPr lang="en-US" sz="2800" b="1">
                <a:solidFill>
                  <a:srgbClr val="C00000"/>
                </a:solidFill>
                <a:latin typeface="Open Sans"/>
                <a:ea typeface="Open Sans"/>
                <a:cs typeface="Open Sans"/>
                <a:sym typeface="Open Sans"/>
              </a:rPr>
              <a:t>Hebraistic Jew 히브리적 유대인</a:t>
            </a:r>
            <a:endParaRPr/>
          </a:p>
          <a:p>
            <a:pPr marL="283464" lvl="0" indent="-283464" algn="l" rtl="0">
              <a:lnSpc>
                <a:spcPct val="112000"/>
              </a:lnSpc>
              <a:spcBef>
                <a:spcPts val="0"/>
              </a:spcBef>
              <a:spcAft>
                <a:spcPts val="0"/>
              </a:spcAft>
              <a:buClr>
                <a:srgbClr val="FF0000"/>
              </a:buClr>
              <a:buSzPct val="100000"/>
              <a:buFont typeface="Noto Sans Symbols"/>
              <a:buNone/>
            </a:pPr>
            <a:r>
              <a:rPr lang="en-US" i="1">
                <a:solidFill>
                  <a:srgbClr val="FF0000"/>
                </a:solidFill>
                <a:latin typeface="Arial Narrow"/>
                <a:ea typeface="Arial Narrow"/>
                <a:cs typeface="Arial Narrow"/>
                <a:sym typeface="Arial Narrow"/>
              </a:rPr>
              <a:t>	</a:t>
            </a:r>
            <a:r>
              <a:rPr lang="en-US" sz="2400" i="1">
                <a:solidFill>
                  <a:srgbClr val="FF0000"/>
                </a:solidFill>
                <a:latin typeface="Arial Narrow"/>
                <a:ea typeface="Arial Narrow"/>
                <a:cs typeface="Arial Narrow"/>
                <a:sym typeface="Arial Narrow"/>
              </a:rPr>
              <a:t>Acts 22:2; Phil. 3:6 (Hebrew speaking)</a:t>
            </a:r>
            <a:br>
              <a:rPr lang="en-US" sz="2400" i="1">
                <a:solidFill>
                  <a:srgbClr val="FF0000"/>
                </a:solidFill>
                <a:latin typeface="Arial Narrow"/>
                <a:ea typeface="Arial Narrow"/>
                <a:cs typeface="Arial Narrow"/>
                <a:sym typeface="Arial Narrow"/>
              </a:rPr>
            </a:br>
            <a:r>
              <a:rPr lang="en-US" sz="2400" i="1">
                <a:solidFill>
                  <a:srgbClr val="FF0000"/>
                </a:solidFill>
                <a:latin typeface="Arial Narrow"/>
                <a:ea typeface="Arial Narrow"/>
                <a:cs typeface="Arial Narrow"/>
                <a:sym typeface="Arial Narrow"/>
              </a:rPr>
              <a:t>행 22:2; 빌 3:6 (히브리어)</a:t>
            </a:r>
            <a:endParaRPr/>
          </a:p>
          <a:p>
            <a:pPr marL="283464" lvl="0" indent="-283464" algn="l" rtl="0">
              <a:lnSpc>
                <a:spcPct val="112000"/>
              </a:lnSpc>
              <a:spcBef>
                <a:spcPts val="0"/>
              </a:spcBef>
              <a:spcAft>
                <a:spcPts val="0"/>
              </a:spcAft>
              <a:buClr>
                <a:srgbClr val="C00000"/>
              </a:buClr>
              <a:buSzPct val="100000"/>
              <a:buFont typeface="Noto Sans Symbols"/>
              <a:buNone/>
            </a:pPr>
            <a:r>
              <a:rPr lang="en-US" sz="2800" b="1">
                <a:solidFill>
                  <a:srgbClr val="C00000"/>
                </a:solidFill>
                <a:latin typeface="Open Sans"/>
                <a:ea typeface="Open Sans"/>
                <a:cs typeface="Open Sans"/>
                <a:sym typeface="Open Sans"/>
              </a:rPr>
              <a:t>Tribe of Benjamin 베냐민 지파</a:t>
            </a:r>
            <a:endParaRPr/>
          </a:p>
          <a:p>
            <a:pPr marL="283464" lvl="0" indent="-283464" algn="l" rtl="0">
              <a:lnSpc>
                <a:spcPct val="112000"/>
              </a:lnSpc>
              <a:spcBef>
                <a:spcPts val="0"/>
              </a:spcBef>
              <a:spcAft>
                <a:spcPts val="0"/>
              </a:spcAft>
              <a:buClr>
                <a:srgbClr val="FF0000"/>
              </a:buClr>
              <a:buSzPct val="100000"/>
              <a:buFont typeface="Noto Sans Symbols"/>
              <a:buNone/>
            </a:pPr>
            <a:r>
              <a:rPr lang="en-US" sz="2400" i="1">
                <a:solidFill>
                  <a:srgbClr val="FF0000"/>
                </a:solidFill>
                <a:latin typeface="Arial Narrow"/>
                <a:ea typeface="Arial Narrow"/>
                <a:cs typeface="Arial Narrow"/>
                <a:sym typeface="Arial Narrow"/>
              </a:rPr>
              <a:t>	Rom. 11:1; Phil. 3:5</a:t>
            </a:r>
            <a:br>
              <a:rPr lang="en-US" sz="2400" i="1">
                <a:solidFill>
                  <a:srgbClr val="FF0000"/>
                </a:solidFill>
                <a:latin typeface="Arial Narrow"/>
                <a:ea typeface="Arial Narrow"/>
                <a:cs typeface="Arial Narrow"/>
                <a:sym typeface="Arial Narrow"/>
              </a:rPr>
            </a:br>
            <a:r>
              <a:rPr lang="en-US" sz="2400" i="1">
                <a:solidFill>
                  <a:srgbClr val="FF0000"/>
                </a:solidFill>
                <a:latin typeface="Arial Narrow"/>
                <a:ea typeface="Arial Narrow"/>
                <a:cs typeface="Arial Narrow"/>
                <a:sym typeface="Arial Narrow"/>
              </a:rPr>
              <a:t>롬 11:1; 빌. 3:5</a:t>
            </a:r>
            <a:endParaRPr/>
          </a:p>
        </p:txBody>
      </p:sp>
      <p:sp>
        <p:nvSpPr>
          <p:cNvPr id="151" name="Google Shape;151;g2606b9467c2_1_10"/>
          <p:cNvSpPr txBox="1">
            <a:spLocks noGrp="1"/>
          </p:cNvSpPr>
          <p:nvPr>
            <p:ph type="body" idx="2"/>
          </p:nvPr>
        </p:nvSpPr>
        <p:spPr>
          <a:xfrm>
            <a:off x="7951498" y="540625"/>
            <a:ext cx="3874800" cy="5654100"/>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C00000"/>
              </a:buClr>
              <a:buSzPts val="2800"/>
              <a:buFont typeface="Noto Sans Symbols"/>
              <a:buNone/>
            </a:pPr>
            <a:r>
              <a:rPr lang="en-US" sz="2800" b="1">
                <a:solidFill>
                  <a:srgbClr val="C00000"/>
                </a:solidFill>
                <a:latin typeface="Open Sans"/>
                <a:ea typeface="Open Sans"/>
                <a:cs typeface="Open Sans"/>
                <a:sym typeface="Open Sans"/>
              </a:rPr>
              <a:t>Pharisee 바리새인</a:t>
            </a:r>
            <a:endParaRPr/>
          </a:p>
          <a:p>
            <a:pPr marL="283464" lvl="0" indent="-283464" algn="l" rtl="0">
              <a:lnSpc>
                <a:spcPct val="112000"/>
              </a:lnSpc>
              <a:spcBef>
                <a:spcPts val="0"/>
              </a:spcBef>
              <a:spcAft>
                <a:spcPts val="0"/>
              </a:spcAft>
              <a:buClr>
                <a:srgbClr val="FF0000"/>
              </a:buClr>
              <a:buSzPts val="2400"/>
              <a:buFont typeface="Noto Sans Symbols"/>
              <a:buNone/>
            </a:pPr>
            <a:r>
              <a:rPr lang="en-US" sz="2400" i="1">
                <a:solidFill>
                  <a:srgbClr val="FF0000"/>
                </a:solidFill>
                <a:latin typeface="Arial Narrow"/>
                <a:ea typeface="Arial Narrow"/>
                <a:cs typeface="Arial Narrow"/>
                <a:sym typeface="Arial Narrow"/>
              </a:rPr>
              <a:t>	Acts 행 23:6; 26:5</a:t>
            </a:r>
            <a:endParaRPr/>
          </a:p>
          <a:p>
            <a:pPr marL="283464" lvl="0" indent="-283464" algn="l" rtl="0">
              <a:lnSpc>
                <a:spcPct val="110000"/>
              </a:lnSpc>
              <a:spcBef>
                <a:spcPts val="0"/>
              </a:spcBef>
              <a:spcAft>
                <a:spcPts val="0"/>
              </a:spcAft>
              <a:buClr>
                <a:srgbClr val="C00000"/>
              </a:buClr>
              <a:buSzPts val="2800"/>
              <a:buFont typeface="Noto Sans Symbols"/>
              <a:buNone/>
            </a:pPr>
            <a:r>
              <a:rPr lang="en-US" sz="2800" b="1">
                <a:solidFill>
                  <a:srgbClr val="C00000"/>
                </a:solidFill>
                <a:latin typeface="Open Sans"/>
                <a:ea typeface="Open Sans"/>
                <a:cs typeface="Open Sans"/>
                <a:sym typeface="Open Sans"/>
              </a:rPr>
              <a:t>Disciple of Rabbi Gamaliel </a:t>
            </a:r>
            <a:br>
              <a:rPr lang="en-US" sz="2800" b="1">
                <a:solidFill>
                  <a:srgbClr val="C00000"/>
                </a:solidFill>
                <a:latin typeface="Open Sans"/>
                <a:ea typeface="Open Sans"/>
                <a:cs typeface="Open Sans"/>
                <a:sym typeface="Open Sans"/>
              </a:rPr>
            </a:br>
            <a:r>
              <a:rPr lang="en-US" sz="2800" b="1">
                <a:solidFill>
                  <a:srgbClr val="C00000"/>
                </a:solidFill>
                <a:latin typeface="Open Sans"/>
                <a:ea typeface="Open Sans"/>
                <a:cs typeface="Open Sans"/>
                <a:sym typeface="Open Sans"/>
              </a:rPr>
              <a:t>랍비 가말리엘의 제자</a:t>
            </a:r>
            <a:endParaRPr/>
          </a:p>
          <a:p>
            <a:pPr marL="283464" lvl="0" indent="-283464" algn="l" rtl="0">
              <a:lnSpc>
                <a:spcPct val="112000"/>
              </a:lnSpc>
              <a:spcBef>
                <a:spcPts val="0"/>
              </a:spcBef>
              <a:spcAft>
                <a:spcPts val="0"/>
              </a:spcAft>
              <a:buClr>
                <a:srgbClr val="FF0000"/>
              </a:buClr>
              <a:buSzPts val="2400"/>
              <a:buFont typeface="Noto Sans Symbols"/>
              <a:buNone/>
            </a:pPr>
            <a:r>
              <a:rPr lang="en-US" sz="2400" i="1">
                <a:solidFill>
                  <a:srgbClr val="FF0000"/>
                </a:solidFill>
                <a:latin typeface="Arial Narrow"/>
                <a:ea typeface="Arial Narrow"/>
                <a:cs typeface="Arial Narrow"/>
                <a:sym typeface="Arial Narrow"/>
              </a:rPr>
              <a:t>	Acts 행 22:3</a:t>
            </a:r>
            <a:endParaRPr/>
          </a:p>
          <a:p>
            <a:pPr marL="283464" lvl="0" indent="-283464" algn="l" rtl="0">
              <a:lnSpc>
                <a:spcPct val="112000"/>
              </a:lnSpc>
              <a:spcBef>
                <a:spcPts val="0"/>
              </a:spcBef>
              <a:spcAft>
                <a:spcPts val="0"/>
              </a:spcAft>
              <a:buClr>
                <a:srgbClr val="C00000"/>
              </a:buClr>
              <a:buSzPts val="2800"/>
              <a:buFont typeface="Noto Sans Symbols"/>
              <a:buNone/>
            </a:pPr>
            <a:r>
              <a:rPr lang="en-US" sz="2800" b="1">
                <a:solidFill>
                  <a:srgbClr val="C00000"/>
                </a:solidFill>
                <a:latin typeface="Open Sans"/>
                <a:ea typeface="Open Sans"/>
                <a:cs typeface="Open Sans"/>
                <a:sym typeface="Open Sans"/>
              </a:rPr>
              <a:t>Tentmaker Trade</a:t>
            </a:r>
            <a:br>
              <a:rPr lang="en-US" sz="2800" b="1">
                <a:solidFill>
                  <a:srgbClr val="C00000"/>
                </a:solidFill>
                <a:latin typeface="Open Sans"/>
                <a:ea typeface="Open Sans"/>
                <a:cs typeface="Open Sans"/>
                <a:sym typeface="Open Sans"/>
              </a:rPr>
            </a:br>
            <a:r>
              <a:rPr lang="en-US" sz="2800" b="1">
                <a:solidFill>
                  <a:srgbClr val="C00000"/>
                </a:solidFill>
                <a:latin typeface="Open Sans"/>
                <a:ea typeface="Open Sans"/>
                <a:cs typeface="Open Sans"/>
                <a:sym typeface="Open Sans"/>
              </a:rPr>
              <a:t>텐트 만든 후 무역</a:t>
            </a:r>
            <a:endParaRPr/>
          </a:p>
          <a:p>
            <a:pPr marL="283464" lvl="0" indent="-283464" algn="l" rtl="0">
              <a:lnSpc>
                <a:spcPct val="112000"/>
              </a:lnSpc>
              <a:spcBef>
                <a:spcPts val="0"/>
              </a:spcBef>
              <a:spcAft>
                <a:spcPts val="0"/>
              </a:spcAft>
              <a:buClr>
                <a:srgbClr val="FF0000"/>
              </a:buClr>
              <a:buSzPts val="2400"/>
              <a:buFont typeface="Noto Sans Symbols"/>
              <a:buNone/>
            </a:pPr>
            <a:r>
              <a:rPr lang="en-US" sz="2400" i="1">
                <a:solidFill>
                  <a:srgbClr val="FF0000"/>
                </a:solidFill>
                <a:latin typeface="Arial Narrow"/>
                <a:ea typeface="Arial Narrow"/>
                <a:cs typeface="Arial Narrow"/>
                <a:sym typeface="Arial Narrow"/>
              </a:rPr>
              <a:t>	Acts 행 18:3</a:t>
            </a:r>
            <a:endParaRPr/>
          </a:p>
          <a:p>
            <a:pPr marL="283464" lvl="0" indent="-283464" algn="l" rtl="0">
              <a:lnSpc>
                <a:spcPct val="112000"/>
              </a:lnSpc>
              <a:spcBef>
                <a:spcPts val="0"/>
              </a:spcBef>
              <a:spcAft>
                <a:spcPts val="0"/>
              </a:spcAft>
              <a:buClr>
                <a:srgbClr val="C00000"/>
              </a:buClr>
              <a:buSzPts val="2800"/>
              <a:buFont typeface="Noto Sans Symbols"/>
              <a:buNone/>
            </a:pPr>
            <a:r>
              <a:rPr lang="en-US" sz="2800" b="1">
                <a:solidFill>
                  <a:srgbClr val="C00000"/>
                </a:solidFill>
                <a:latin typeface="Open Sans"/>
                <a:ea typeface="Open Sans"/>
                <a:cs typeface="Open Sans"/>
                <a:sym typeface="Open Sans"/>
              </a:rPr>
              <a:t>Unmarried 미혼</a:t>
            </a:r>
            <a:endParaRPr/>
          </a:p>
          <a:p>
            <a:pPr marL="283464" lvl="0" indent="-283464" algn="l" rtl="0">
              <a:lnSpc>
                <a:spcPct val="112000"/>
              </a:lnSpc>
              <a:spcBef>
                <a:spcPts val="0"/>
              </a:spcBef>
              <a:spcAft>
                <a:spcPts val="0"/>
              </a:spcAft>
              <a:buClr>
                <a:srgbClr val="FF0000"/>
              </a:buClr>
              <a:buSzPts val="2400"/>
              <a:buFont typeface="Noto Sans Symbols"/>
              <a:buNone/>
            </a:pPr>
            <a:r>
              <a:rPr lang="en-US" sz="2400" i="1">
                <a:solidFill>
                  <a:srgbClr val="FF0000"/>
                </a:solidFill>
                <a:latin typeface="Arial Narrow"/>
                <a:ea typeface="Arial Narrow"/>
                <a:cs typeface="Arial Narrow"/>
                <a:sym typeface="Arial Narrow"/>
              </a:rPr>
              <a:t>	1 Cor. 고전 7:7a; 9:5</a:t>
            </a:r>
            <a:endParaRPr/>
          </a:p>
        </p:txBody>
      </p:sp>
      <p:sp>
        <p:nvSpPr>
          <p:cNvPr id="152" name="Google Shape;152;g2606b9467c2_1_10"/>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base">
                                        <p:cTn id="7" dur="500"/>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 calcmode="lin" valueType="num">
                                      <p:cBhvr additive="base">
                                        <p:cTn id="12" dur="500"/>
                                        <p:tgtEl>
                                          <p:spTgt spid="1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 calcmode="lin" valueType="num">
                                      <p:cBhvr additive="base">
                                        <p:cTn id="17" dur="500"/>
                                        <p:tgtEl>
                                          <p:spTgt spid="1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0">
                                            <p:txEl>
                                              <p:pRg st="3" end="3"/>
                                            </p:txEl>
                                          </p:spTgt>
                                        </p:tgtEl>
                                        <p:attrNameLst>
                                          <p:attrName>style.visibility</p:attrName>
                                        </p:attrNameLst>
                                      </p:cBhvr>
                                      <p:to>
                                        <p:strVal val="visible"/>
                                      </p:to>
                                    </p:set>
                                    <p:anim calcmode="lin" valueType="num">
                                      <p:cBhvr additive="base">
                                        <p:cTn id="22" dur="500"/>
                                        <p:tgtEl>
                                          <p:spTgt spid="1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0">
                                            <p:txEl>
                                              <p:pRg st="4" end="4"/>
                                            </p:txEl>
                                          </p:spTgt>
                                        </p:tgtEl>
                                        <p:attrNameLst>
                                          <p:attrName>style.visibility</p:attrName>
                                        </p:attrNameLst>
                                      </p:cBhvr>
                                      <p:to>
                                        <p:strVal val="visible"/>
                                      </p:to>
                                    </p:set>
                                    <p:anim calcmode="lin" valueType="num">
                                      <p:cBhvr additive="base">
                                        <p:cTn id="27" dur="500"/>
                                        <p:tgtEl>
                                          <p:spTgt spid="1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0">
                                            <p:txEl>
                                              <p:pRg st="5" end="5"/>
                                            </p:txEl>
                                          </p:spTgt>
                                        </p:tgtEl>
                                        <p:attrNameLst>
                                          <p:attrName>style.visibility</p:attrName>
                                        </p:attrNameLst>
                                      </p:cBhvr>
                                      <p:to>
                                        <p:strVal val="visible"/>
                                      </p:to>
                                    </p:set>
                                    <p:anim calcmode="lin" valueType="num">
                                      <p:cBhvr additive="base">
                                        <p:cTn id="32" dur="500"/>
                                        <p:tgtEl>
                                          <p:spTgt spid="15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0">
                                            <p:txEl>
                                              <p:pRg st="6" end="6"/>
                                            </p:txEl>
                                          </p:spTgt>
                                        </p:tgtEl>
                                        <p:attrNameLst>
                                          <p:attrName>style.visibility</p:attrName>
                                        </p:attrNameLst>
                                      </p:cBhvr>
                                      <p:to>
                                        <p:strVal val="visible"/>
                                      </p:to>
                                    </p:set>
                                    <p:anim calcmode="lin" valueType="num">
                                      <p:cBhvr additive="base">
                                        <p:cTn id="37" dur="500"/>
                                        <p:tgtEl>
                                          <p:spTgt spid="15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0">
                                            <p:txEl>
                                              <p:pRg st="7" end="7"/>
                                            </p:txEl>
                                          </p:spTgt>
                                        </p:tgtEl>
                                        <p:attrNameLst>
                                          <p:attrName>style.visibility</p:attrName>
                                        </p:attrNameLst>
                                      </p:cBhvr>
                                      <p:to>
                                        <p:strVal val="visible"/>
                                      </p:to>
                                    </p:set>
                                    <p:anim calcmode="lin" valueType="num">
                                      <p:cBhvr additive="base">
                                        <p:cTn id="42" dur="500"/>
                                        <p:tgtEl>
                                          <p:spTgt spid="15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0">
                                            <p:txEl>
                                              <p:pRg st="8" end="8"/>
                                            </p:txEl>
                                          </p:spTgt>
                                        </p:tgtEl>
                                        <p:attrNameLst>
                                          <p:attrName>style.visibility</p:attrName>
                                        </p:attrNameLst>
                                      </p:cBhvr>
                                      <p:to>
                                        <p:strVal val="visible"/>
                                      </p:to>
                                    </p:set>
                                    <p:anim calcmode="lin" valueType="num">
                                      <p:cBhvr additive="base">
                                        <p:cTn id="47" dur="500"/>
                                        <p:tgtEl>
                                          <p:spTgt spid="15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0">
                                            <p:txEl>
                                              <p:pRg st="9" end="9"/>
                                            </p:txEl>
                                          </p:spTgt>
                                        </p:tgtEl>
                                        <p:attrNameLst>
                                          <p:attrName>style.visibility</p:attrName>
                                        </p:attrNameLst>
                                      </p:cBhvr>
                                      <p:to>
                                        <p:strVal val="visible"/>
                                      </p:to>
                                    </p:set>
                                    <p:anim calcmode="lin" valueType="num">
                                      <p:cBhvr additive="base">
                                        <p:cTn id="52" dur="500"/>
                                        <p:tgtEl>
                                          <p:spTgt spid="15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51">
                                            <p:txEl>
                                              <p:pRg st="0" end="0"/>
                                            </p:txEl>
                                          </p:spTgt>
                                        </p:tgtEl>
                                        <p:attrNameLst>
                                          <p:attrName>style.visibility</p:attrName>
                                        </p:attrNameLst>
                                      </p:cBhvr>
                                      <p:to>
                                        <p:strVal val="visible"/>
                                      </p:to>
                                    </p:set>
                                    <p:anim calcmode="lin" valueType="num">
                                      <p:cBhvr additive="base">
                                        <p:cTn id="57" dur="500"/>
                                        <p:tgtEl>
                                          <p:spTgt spid="1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51">
                                            <p:txEl>
                                              <p:pRg st="1" end="1"/>
                                            </p:txEl>
                                          </p:spTgt>
                                        </p:tgtEl>
                                        <p:attrNameLst>
                                          <p:attrName>style.visibility</p:attrName>
                                        </p:attrNameLst>
                                      </p:cBhvr>
                                      <p:to>
                                        <p:strVal val="visible"/>
                                      </p:to>
                                    </p:set>
                                    <p:anim calcmode="lin" valueType="num">
                                      <p:cBhvr additive="base">
                                        <p:cTn id="62" dur="500"/>
                                        <p:tgtEl>
                                          <p:spTgt spid="1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1">
                                            <p:txEl>
                                              <p:pRg st="2" end="2"/>
                                            </p:txEl>
                                          </p:spTgt>
                                        </p:tgtEl>
                                        <p:attrNameLst>
                                          <p:attrName>style.visibility</p:attrName>
                                        </p:attrNameLst>
                                      </p:cBhvr>
                                      <p:to>
                                        <p:strVal val="visible"/>
                                      </p:to>
                                    </p:set>
                                    <p:anim calcmode="lin" valueType="num">
                                      <p:cBhvr additive="base">
                                        <p:cTn id="67" dur="500"/>
                                        <p:tgtEl>
                                          <p:spTgt spid="1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51">
                                            <p:txEl>
                                              <p:pRg st="3" end="3"/>
                                            </p:txEl>
                                          </p:spTgt>
                                        </p:tgtEl>
                                        <p:attrNameLst>
                                          <p:attrName>style.visibility</p:attrName>
                                        </p:attrNameLst>
                                      </p:cBhvr>
                                      <p:to>
                                        <p:strVal val="visible"/>
                                      </p:to>
                                    </p:set>
                                    <p:anim calcmode="lin" valueType="num">
                                      <p:cBhvr additive="base">
                                        <p:cTn id="72" dur="500"/>
                                        <p:tgtEl>
                                          <p:spTgt spid="1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51">
                                            <p:txEl>
                                              <p:pRg st="4" end="4"/>
                                            </p:txEl>
                                          </p:spTgt>
                                        </p:tgtEl>
                                        <p:attrNameLst>
                                          <p:attrName>style.visibility</p:attrName>
                                        </p:attrNameLst>
                                      </p:cBhvr>
                                      <p:to>
                                        <p:strVal val="visible"/>
                                      </p:to>
                                    </p:set>
                                    <p:anim calcmode="lin" valueType="num">
                                      <p:cBhvr additive="base">
                                        <p:cTn id="77" dur="500"/>
                                        <p:tgtEl>
                                          <p:spTgt spid="1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51">
                                            <p:txEl>
                                              <p:pRg st="5" end="5"/>
                                            </p:txEl>
                                          </p:spTgt>
                                        </p:tgtEl>
                                        <p:attrNameLst>
                                          <p:attrName>style.visibility</p:attrName>
                                        </p:attrNameLst>
                                      </p:cBhvr>
                                      <p:to>
                                        <p:strVal val="visible"/>
                                      </p:to>
                                    </p:set>
                                    <p:anim calcmode="lin" valueType="num">
                                      <p:cBhvr additive="base">
                                        <p:cTn id="82" dur="500"/>
                                        <p:tgtEl>
                                          <p:spTgt spid="1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51">
                                            <p:txEl>
                                              <p:pRg st="6" end="6"/>
                                            </p:txEl>
                                          </p:spTgt>
                                        </p:tgtEl>
                                        <p:attrNameLst>
                                          <p:attrName>style.visibility</p:attrName>
                                        </p:attrNameLst>
                                      </p:cBhvr>
                                      <p:to>
                                        <p:strVal val="visible"/>
                                      </p:to>
                                    </p:set>
                                    <p:anim calcmode="lin" valueType="num">
                                      <p:cBhvr additive="base">
                                        <p:cTn id="87" dur="500"/>
                                        <p:tgtEl>
                                          <p:spTgt spid="1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51">
                                            <p:txEl>
                                              <p:pRg st="7" end="7"/>
                                            </p:txEl>
                                          </p:spTgt>
                                        </p:tgtEl>
                                        <p:attrNameLst>
                                          <p:attrName>style.visibility</p:attrName>
                                        </p:attrNameLst>
                                      </p:cBhvr>
                                      <p:to>
                                        <p:strVal val="visible"/>
                                      </p:to>
                                    </p:set>
                                    <p:anim calcmode="lin" valueType="num">
                                      <p:cBhvr additive="base">
                                        <p:cTn id="92" dur="500"/>
                                        <p:tgtEl>
                                          <p:spTgt spid="15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386"/>
        <p:cNvGrpSpPr/>
        <p:nvPr/>
      </p:nvGrpSpPr>
      <p:grpSpPr>
        <a:xfrm>
          <a:off x="0" y="0"/>
          <a:ext cx="0" cy="0"/>
          <a:chOff x="0" y="0"/>
          <a:chExt cx="0" cy="0"/>
        </a:xfrm>
      </p:grpSpPr>
      <p:sp>
        <p:nvSpPr>
          <p:cNvPr id="387" name="Google Shape;387;p40"/>
          <p:cNvSpPr txBox="1">
            <a:spLocks noGrp="1"/>
          </p:cNvSpPr>
          <p:nvPr>
            <p:ph type="title"/>
          </p:nvPr>
        </p:nvSpPr>
        <p:spPr>
          <a:xfrm>
            <a:off x="692150" y="129800"/>
            <a:ext cx="10834200" cy="5030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5000"/>
              <a:buFont typeface="Century Schoolbook"/>
              <a:buNone/>
            </a:pPr>
            <a:r>
              <a:rPr lang="en-US"/>
              <a:t>  </a:t>
            </a:r>
            <a:r>
              <a:rPr lang="en-US">
                <a:solidFill>
                  <a:srgbClr val="FFC000"/>
                </a:solidFill>
                <a:latin typeface="Impact"/>
                <a:ea typeface="Impact"/>
                <a:cs typeface="Impact"/>
                <a:sym typeface="Impact"/>
              </a:rPr>
              <a:t>Paul’s Five Defenses 바울의 5가지 방어</a:t>
            </a:r>
            <a:br>
              <a:rPr lang="en-US">
                <a:solidFill>
                  <a:srgbClr val="FFC000"/>
                </a:solidFill>
                <a:latin typeface="Impact"/>
                <a:ea typeface="Impact"/>
                <a:cs typeface="Impact"/>
                <a:sym typeface="Impact"/>
              </a:rPr>
            </a:br>
            <a:r>
              <a:rPr lang="en-US" sz="2800" b="1">
                <a:solidFill>
                  <a:srgbClr val="FFFF99"/>
                </a:solidFill>
              </a:rPr>
              <a:t>After his arrest, </a:t>
            </a:r>
            <a:r>
              <a:rPr lang="en-US" sz="2800" b="1" i="1">
                <a:solidFill>
                  <a:srgbClr val="FFFF99"/>
                </a:solidFill>
              </a:rPr>
              <a:t>Paul offered five defenses of himself and his ministry.</a:t>
            </a:r>
            <a:endParaRPr>
              <a:solidFill>
                <a:srgbClr val="FFFF99"/>
              </a:solidFill>
              <a:latin typeface="Impact"/>
              <a:ea typeface="Impact"/>
              <a:cs typeface="Impact"/>
              <a:sym typeface="Impact"/>
            </a:endParaRPr>
          </a:p>
        </p:txBody>
      </p:sp>
      <p:sp>
        <p:nvSpPr>
          <p:cNvPr id="388" name="Google Shape;388;p40"/>
          <p:cNvSpPr txBox="1">
            <a:spLocks noGrp="1"/>
          </p:cNvSpPr>
          <p:nvPr>
            <p:ph type="body" idx="1"/>
          </p:nvPr>
        </p:nvSpPr>
        <p:spPr>
          <a:xfrm>
            <a:off x="166022" y="1621319"/>
            <a:ext cx="2208211" cy="837449"/>
          </a:xfrm>
          <a:prstGeom prst="rect">
            <a:avLst/>
          </a:prstGeom>
          <a:noFill/>
          <a:ln>
            <a:noFill/>
          </a:ln>
        </p:spPr>
        <p:txBody>
          <a:bodyPr spcFirstLastPara="1" wrap="square" lIns="91425" tIns="45700" rIns="91425" bIns="45700" anchor="b" anchorCtr="0">
            <a:normAutofit/>
          </a:bodyPr>
          <a:lstStyle/>
          <a:p>
            <a:pPr marL="0" lvl="0" indent="0" algn="ctr" rtl="0">
              <a:lnSpc>
                <a:spcPct val="113000"/>
              </a:lnSpc>
              <a:spcBef>
                <a:spcPts val="0"/>
              </a:spcBef>
              <a:spcAft>
                <a:spcPts val="0"/>
              </a:spcAft>
              <a:buClr>
                <a:srgbClr val="FFFF00"/>
              </a:buClr>
              <a:buSzPts val="3600"/>
              <a:buNone/>
            </a:pPr>
            <a:r>
              <a:rPr lang="en-US" sz="3600" b="0">
                <a:solidFill>
                  <a:srgbClr val="FFFF00"/>
                </a:solidFill>
                <a:latin typeface="Pacifico"/>
                <a:ea typeface="Pacifico"/>
                <a:cs typeface="Pacifico"/>
                <a:sym typeface="Pacifico"/>
              </a:rPr>
              <a:t>To the Jews</a:t>
            </a:r>
            <a:endParaRPr/>
          </a:p>
        </p:txBody>
      </p:sp>
      <p:sp>
        <p:nvSpPr>
          <p:cNvPr id="389" name="Google Shape;389;p40"/>
          <p:cNvSpPr txBox="1">
            <a:spLocks noGrp="1"/>
          </p:cNvSpPr>
          <p:nvPr>
            <p:ph type="body" idx="2"/>
          </p:nvPr>
        </p:nvSpPr>
        <p:spPr>
          <a:xfrm>
            <a:off x="137954" y="2473350"/>
            <a:ext cx="2214639" cy="3040482"/>
          </a:xfrm>
          <a:prstGeom prst="rect">
            <a:avLst/>
          </a:prstGeom>
          <a:solidFill>
            <a:srgbClr val="5D739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2400"/>
              <a:buNone/>
            </a:pPr>
            <a:r>
              <a:rPr lang="en-US" sz="2400" b="1">
                <a:solidFill>
                  <a:schemeClr val="lt1"/>
                </a:solidFill>
                <a:latin typeface="Arial Narrow"/>
                <a:ea typeface="Arial Narrow"/>
                <a:cs typeface="Arial Narrow"/>
                <a:sym typeface="Arial Narrow"/>
              </a:rPr>
              <a:t>This speech was made from the steps of the Antonia Fortress to the Jews in the Court of the Nations (Ac. 22).</a:t>
            </a:r>
            <a:endParaRPr/>
          </a:p>
        </p:txBody>
      </p:sp>
      <p:sp>
        <p:nvSpPr>
          <p:cNvPr id="390" name="Google Shape;390;p40"/>
          <p:cNvSpPr txBox="1">
            <a:spLocks noGrp="1"/>
          </p:cNvSpPr>
          <p:nvPr>
            <p:ph type="body" idx="3"/>
          </p:nvPr>
        </p:nvSpPr>
        <p:spPr>
          <a:xfrm>
            <a:off x="2310065" y="1642100"/>
            <a:ext cx="2679031" cy="837450"/>
          </a:xfrm>
          <a:prstGeom prst="rect">
            <a:avLst/>
          </a:prstGeom>
          <a:noFill/>
          <a:ln>
            <a:noFill/>
          </a:ln>
        </p:spPr>
        <p:txBody>
          <a:bodyPr spcFirstLastPara="1" wrap="square" lIns="91425" tIns="45700" rIns="91425" bIns="45700" anchor="b" anchorCtr="0">
            <a:normAutofit/>
          </a:bodyPr>
          <a:lstStyle/>
          <a:p>
            <a:pPr marL="0" lvl="0" indent="0" algn="ctr" rtl="0">
              <a:lnSpc>
                <a:spcPct val="112000"/>
              </a:lnSpc>
              <a:spcBef>
                <a:spcPts val="0"/>
              </a:spcBef>
              <a:spcAft>
                <a:spcPts val="0"/>
              </a:spcAft>
              <a:buClr>
                <a:srgbClr val="FFFF00"/>
              </a:buClr>
              <a:buSzPts val="3600"/>
              <a:buNone/>
            </a:pPr>
            <a:r>
              <a:rPr lang="en-US" sz="3600" b="0">
                <a:solidFill>
                  <a:srgbClr val="FFFF00"/>
                </a:solidFill>
                <a:latin typeface="Pacifico"/>
                <a:ea typeface="Pacifico"/>
                <a:cs typeface="Pacifico"/>
                <a:sym typeface="Pacifico"/>
              </a:rPr>
              <a:t>To the Sanhedrin</a:t>
            </a:r>
            <a:endParaRPr/>
          </a:p>
        </p:txBody>
      </p:sp>
      <p:sp>
        <p:nvSpPr>
          <p:cNvPr id="391" name="Google Shape;391;p40"/>
          <p:cNvSpPr txBox="1">
            <a:spLocks noGrp="1"/>
          </p:cNvSpPr>
          <p:nvPr>
            <p:ph type="body" idx="4"/>
          </p:nvPr>
        </p:nvSpPr>
        <p:spPr>
          <a:xfrm>
            <a:off x="2556296" y="2465328"/>
            <a:ext cx="2226675" cy="3048504"/>
          </a:xfrm>
          <a:prstGeom prst="rect">
            <a:avLst/>
          </a:prstGeom>
          <a:solidFill>
            <a:srgbClr val="46576E"/>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2400"/>
              <a:buNone/>
            </a:pPr>
            <a:r>
              <a:rPr lang="en-US" sz="2400" b="1">
                <a:solidFill>
                  <a:schemeClr val="lt1"/>
                </a:solidFill>
                <a:latin typeface="Arial Narrow"/>
                <a:ea typeface="Arial Narrow"/>
                <a:cs typeface="Arial Narrow"/>
                <a:sym typeface="Arial Narrow"/>
              </a:rPr>
              <a:t>This speech was given to the assembled Sanhedrin by order of the Roman Tribune (Ac. 23).</a:t>
            </a:r>
            <a:endParaRPr/>
          </a:p>
        </p:txBody>
      </p:sp>
      <p:sp>
        <p:nvSpPr>
          <p:cNvPr id="392" name="Google Shape;392;p40"/>
          <p:cNvSpPr txBox="1"/>
          <p:nvPr/>
        </p:nvSpPr>
        <p:spPr>
          <a:xfrm>
            <a:off x="5005138" y="2473350"/>
            <a:ext cx="2208211" cy="3040482"/>
          </a:xfrm>
          <a:prstGeom prst="rect">
            <a:avLst/>
          </a:prstGeom>
          <a:solidFill>
            <a:srgbClr val="3B485B"/>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1">
                <a:solidFill>
                  <a:schemeClr val="lt1"/>
                </a:solidFill>
                <a:latin typeface="Arial Narrow"/>
                <a:ea typeface="Arial Narrow"/>
                <a:cs typeface="Arial Narrow"/>
                <a:sym typeface="Arial Narrow"/>
              </a:rPr>
              <a:t>This speech was given to the Roman Procurator, Antonius Felix (Ac. 24).</a:t>
            </a:r>
            <a:endParaRPr/>
          </a:p>
        </p:txBody>
      </p:sp>
      <p:sp>
        <p:nvSpPr>
          <p:cNvPr id="393" name="Google Shape;393;p40"/>
          <p:cNvSpPr txBox="1"/>
          <p:nvPr/>
        </p:nvSpPr>
        <p:spPr>
          <a:xfrm>
            <a:off x="7417052" y="2473350"/>
            <a:ext cx="2197393" cy="3040482"/>
          </a:xfrm>
          <a:prstGeom prst="rect">
            <a:avLst/>
          </a:prstGeom>
          <a:solidFill>
            <a:srgbClr val="323D4C"/>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1">
                <a:solidFill>
                  <a:schemeClr val="lt1"/>
                </a:solidFill>
                <a:latin typeface="Arial Narrow"/>
                <a:ea typeface="Arial Narrow"/>
                <a:cs typeface="Arial Narrow"/>
                <a:sym typeface="Arial Narrow"/>
              </a:rPr>
              <a:t>This speech was given to Festus, the incoming governor who would replace Felix (Ac. 25).</a:t>
            </a:r>
            <a:endParaRPr/>
          </a:p>
        </p:txBody>
      </p:sp>
      <p:sp>
        <p:nvSpPr>
          <p:cNvPr id="394" name="Google Shape;394;p40"/>
          <p:cNvSpPr txBox="1"/>
          <p:nvPr/>
        </p:nvSpPr>
        <p:spPr>
          <a:xfrm>
            <a:off x="9816937" y="2451793"/>
            <a:ext cx="2202991" cy="3062039"/>
          </a:xfrm>
          <a:prstGeom prst="rect">
            <a:avLst/>
          </a:prstGeom>
          <a:solidFill>
            <a:srgbClr val="29323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1">
                <a:solidFill>
                  <a:schemeClr val="lt1"/>
                </a:solidFill>
                <a:latin typeface="Arial Narrow"/>
                <a:ea typeface="Arial Narrow"/>
                <a:cs typeface="Arial Narrow"/>
                <a:sym typeface="Arial Narrow"/>
              </a:rPr>
              <a:t>This speech was given to Herod Agrippa II, the provincial king from Caesarea Philippi (Ac. 26).</a:t>
            </a:r>
            <a:endParaRPr/>
          </a:p>
        </p:txBody>
      </p:sp>
      <p:sp>
        <p:nvSpPr>
          <p:cNvPr id="395" name="Google Shape;395;p40"/>
          <p:cNvSpPr txBox="1"/>
          <p:nvPr/>
        </p:nvSpPr>
        <p:spPr>
          <a:xfrm>
            <a:off x="5005138" y="1608558"/>
            <a:ext cx="2208211" cy="83744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FFF00"/>
              </a:buClr>
              <a:buSzPts val="3600"/>
              <a:buFont typeface="Arial"/>
              <a:buNone/>
            </a:pPr>
            <a:r>
              <a:rPr lang="en-US" sz="3600" b="0">
                <a:solidFill>
                  <a:srgbClr val="FFFF00"/>
                </a:solidFill>
                <a:latin typeface="Pacifico"/>
                <a:ea typeface="Pacifico"/>
                <a:cs typeface="Pacifico"/>
                <a:sym typeface="Pacifico"/>
              </a:rPr>
              <a:t>To Felix</a:t>
            </a:r>
            <a:endParaRPr/>
          </a:p>
        </p:txBody>
      </p:sp>
      <p:sp>
        <p:nvSpPr>
          <p:cNvPr id="396" name="Google Shape;396;p40"/>
          <p:cNvSpPr txBox="1"/>
          <p:nvPr/>
        </p:nvSpPr>
        <p:spPr>
          <a:xfrm>
            <a:off x="7406234" y="1608558"/>
            <a:ext cx="2208211" cy="83744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FFF00"/>
              </a:buClr>
              <a:buSzPts val="3600"/>
              <a:buFont typeface="Arial"/>
              <a:buNone/>
            </a:pPr>
            <a:r>
              <a:rPr lang="en-US" sz="3600" b="0">
                <a:solidFill>
                  <a:srgbClr val="FFFF00"/>
                </a:solidFill>
                <a:latin typeface="Pacifico"/>
                <a:ea typeface="Pacifico"/>
                <a:cs typeface="Pacifico"/>
                <a:sym typeface="Pacifico"/>
              </a:rPr>
              <a:t>To Festus</a:t>
            </a:r>
            <a:endParaRPr/>
          </a:p>
        </p:txBody>
      </p:sp>
      <p:sp>
        <p:nvSpPr>
          <p:cNvPr id="397" name="Google Shape;397;p40"/>
          <p:cNvSpPr txBox="1"/>
          <p:nvPr/>
        </p:nvSpPr>
        <p:spPr>
          <a:xfrm>
            <a:off x="9811717" y="1625852"/>
            <a:ext cx="2208211" cy="83744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FFF00"/>
              </a:buClr>
              <a:buSzPts val="3600"/>
              <a:buFont typeface="Arial"/>
              <a:buNone/>
            </a:pPr>
            <a:r>
              <a:rPr lang="en-US" sz="3600" b="0">
                <a:solidFill>
                  <a:srgbClr val="FFFF00"/>
                </a:solidFill>
                <a:latin typeface="Pacifico"/>
                <a:ea typeface="Pacifico"/>
                <a:cs typeface="Pacifico"/>
                <a:sym typeface="Pacifico"/>
              </a:rPr>
              <a:t>To Agrippa</a:t>
            </a:r>
            <a:endParaRPr/>
          </a:p>
        </p:txBody>
      </p:sp>
      <p:sp>
        <p:nvSpPr>
          <p:cNvPr id="398" name="Google Shape;398;p40"/>
          <p:cNvSpPr txBox="1"/>
          <p:nvPr/>
        </p:nvSpPr>
        <p:spPr>
          <a:xfrm>
            <a:off x="169863" y="5602709"/>
            <a:ext cx="11806989"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59693"/>
                </a:solidFill>
                <a:latin typeface="Open Sans"/>
                <a:ea typeface="Open Sans"/>
                <a:cs typeface="Open Sans"/>
                <a:sym typeface="Open Sans"/>
              </a:rPr>
              <a:t>In the accounts of these five defenses, Luke provides an extended apologetic for the Christian movement, both to Romans and to Jews.</a:t>
            </a:r>
            <a:endParaRPr sz="2800" b="1" i="1">
              <a:solidFill>
                <a:srgbClr val="C59693"/>
              </a:solidFill>
              <a:latin typeface="Open Sans"/>
              <a:ea typeface="Open Sans"/>
              <a:cs typeface="Open Sans"/>
              <a:sym typeface="Open Sans"/>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animEffect transition="in" filter="fade">
                                      <p:cBhvr>
                                        <p:cTn id="7" dur="500"/>
                                        <p:tgtEl>
                                          <p:spTgt spid="38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9">
                                            <p:txEl>
                                              <p:pRg st="0" end="0"/>
                                            </p:txEl>
                                          </p:spTgt>
                                        </p:tgtEl>
                                        <p:attrNameLst>
                                          <p:attrName>style.visibility</p:attrName>
                                        </p:attrNameLst>
                                      </p:cBhvr>
                                      <p:to>
                                        <p:strVal val="visible"/>
                                      </p:to>
                                    </p:set>
                                    <p:animEffect transition="in" filter="fade">
                                      <p:cBhvr>
                                        <p:cTn id="10" dur="500"/>
                                        <p:tgtEl>
                                          <p:spTgt spid="38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0">
                                            <p:txEl>
                                              <p:pRg st="0" end="0"/>
                                            </p:txEl>
                                          </p:spTgt>
                                        </p:tgtEl>
                                        <p:attrNameLst>
                                          <p:attrName>style.visibility</p:attrName>
                                        </p:attrNameLst>
                                      </p:cBhvr>
                                      <p:to>
                                        <p:strVal val="visible"/>
                                      </p:to>
                                    </p:set>
                                    <p:animEffect transition="in" filter="fade">
                                      <p:cBhvr>
                                        <p:cTn id="15" dur="500"/>
                                        <p:tgtEl>
                                          <p:spTgt spid="390">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91">
                                            <p:txEl>
                                              <p:pRg st="0" end="0"/>
                                            </p:txEl>
                                          </p:spTgt>
                                        </p:tgtEl>
                                        <p:attrNameLst>
                                          <p:attrName>style.visibility</p:attrName>
                                        </p:attrNameLst>
                                      </p:cBhvr>
                                      <p:to>
                                        <p:strVal val="visible"/>
                                      </p:to>
                                    </p:set>
                                    <p:animEffect transition="in" filter="fade">
                                      <p:cBhvr>
                                        <p:cTn id="18" dur="500"/>
                                        <p:tgtEl>
                                          <p:spTgt spid="39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5"/>
                                        </p:tgtEl>
                                        <p:attrNameLst>
                                          <p:attrName>style.visibility</p:attrName>
                                        </p:attrNameLst>
                                      </p:cBhvr>
                                      <p:to>
                                        <p:strVal val="visible"/>
                                      </p:to>
                                    </p:set>
                                    <p:animEffect transition="in" filter="fade">
                                      <p:cBhvr>
                                        <p:cTn id="23" dur="500"/>
                                        <p:tgtEl>
                                          <p:spTgt spid="395"/>
                                        </p:tgtEl>
                                      </p:cBhvr>
                                    </p:animEffect>
                                  </p:childTnLst>
                                </p:cTn>
                              </p:par>
                              <p:par>
                                <p:cTn id="24" presetID="10" presetClass="entr" presetSubtype="0" fill="hold" nodeType="withEffect">
                                  <p:stCondLst>
                                    <p:cond delay="0"/>
                                  </p:stCondLst>
                                  <p:childTnLst>
                                    <p:set>
                                      <p:cBhvr>
                                        <p:cTn id="25" dur="1" fill="hold">
                                          <p:stCondLst>
                                            <p:cond delay="0"/>
                                          </p:stCondLst>
                                        </p:cTn>
                                        <p:tgtEl>
                                          <p:spTgt spid="392"/>
                                        </p:tgtEl>
                                        <p:attrNameLst>
                                          <p:attrName>style.visibility</p:attrName>
                                        </p:attrNameLst>
                                      </p:cBhvr>
                                      <p:to>
                                        <p:strVal val="visible"/>
                                      </p:to>
                                    </p:set>
                                    <p:animEffect transition="in" filter="fade">
                                      <p:cBhvr>
                                        <p:cTn id="26" dur="500"/>
                                        <p:tgtEl>
                                          <p:spTgt spid="3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6">
                                            <p:txEl>
                                              <p:pRg st="0" end="0"/>
                                            </p:txEl>
                                          </p:spTgt>
                                        </p:tgtEl>
                                        <p:attrNameLst>
                                          <p:attrName>style.visibility</p:attrName>
                                        </p:attrNameLst>
                                      </p:cBhvr>
                                      <p:to>
                                        <p:strVal val="visible"/>
                                      </p:to>
                                    </p:set>
                                    <p:animEffect transition="in" filter="fade">
                                      <p:cBhvr>
                                        <p:cTn id="31" dur="500"/>
                                        <p:tgtEl>
                                          <p:spTgt spid="396">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93"/>
                                        </p:tgtEl>
                                        <p:attrNameLst>
                                          <p:attrName>style.visibility</p:attrName>
                                        </p:attrNameLst>
                                      </p:cBhvr>
                                      <p:to>
                                        <p:strVal val="visible"/>
                                      </p:to>
                                    </p:set>
                                    <p:animEffect transition="in" filter="fade">
                                      <p:cBhvr>
                                        <p:cTn id="34" dur="500"/>
                                        <p:tgtEl>
                                          <p:spTgt spid="3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97"/>
                                        </p:tgtEl>
                                        <p:attrNameLst>
                                          <p:attrName>style.visibility</p:attrName>
                                        </p:attrNameLst>
                                      </p:cBhvr>
                                      <p:to>
                                        <p:strVal val="visible"/>
                                      </p:to>
                                    </p:set>
                                    <p:animEffect transition="in" filter="fade">
                                      <p:cBhvr>
                                        <p:cTn id="39" dur="500"/>
                                        <p:tgtEl>
                                          <p:spTgt spid="397"/>
                                        </p:tgtEl>
                                      </p:cBhvr>
                                    </p:animEffect>
                                  </p:childTnLst>
                                </p:cTn>
                              </p:par>
                              <p:par>
                                <p:cTn id="40" presetID="10" presetClass="entr" presetSubtype="0" fill="hold" nodeType="with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fade">
                                      <p:cBhvr>
                                        <p:cTn id="42" dur="500"/>
                                        <p:tgtEl>
                                          <p:spTgt spid="394"/>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398">
                                            <p:txEl>
                                              <p:pRg st="0" end="0"/>
                                            </p:txEl>
                                          </p:spTgt>
                                        </p:tgtEl>
                                        <p:attrNameLst>
                                          <p:attrName>style.visibility</p:attrName>
                                        </p:attrNameLst>
                                      </p:cBhvr>
                                      <p:to>
                                        <p:strVal val="visible"/>
                                      </p:to>
                                    </p:set>
                                    <p:anim calcmode="lin" valueType="num">
                                      <p:cBhvr additive="base">
                                        <p:cTn id="47" dur="500"/>
                                        <p:tgtEl>
                                          <p:spTgt spid="398">
                                            <p:txEl>
                                              <p:pRg st="0" end="0"/>
                                            </p:txEl>
                                          </p:spTgt>
                                        </p:tgtEl>
                                        <p:attrNameLst>
                                          <p:attrName>ppt_w</p:attrName>
                                        </p:attrNameLst>
                                      </p:cBhvr>
                                      <p:tavLst>
                                        <p:tav tm="0">
                                          <p:val>
                                            <p:strVal val="0"/>
                                          </p:val>
                                        </p:tav>
                                        <p:tav tm="100000">
                                          <p:val>
                                            <p:strVal val="#ppt_w"/>
                                          </p:val>
                                        </p:tav>
                                      </p:tavLst>
                                    </p:anim>
                                    <p:anim calcmode="lin" valueType="num">
                                      <p:cBhvr additive="base">
                                        <p:cTn id="48" dur="500"/>
                                        <p:tgtEl>
                                          <p:spTgt spid="398">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359229" y="569066"/>
            <a:ext cx="4236677" cy="4943104"/>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5000"/>
              <a:buFont typeface="Century Schoolbook"/>
              <a:buNone/>
            </a:pPr>
            <a:r>
              <a:rPr lang="en-US" b="1">
                <a:solidFill>
                  <a:srgbClr val="FFC000"/>
                </a:solidFill>
              </a:rPr>
              <a:t>Transferred to Caesarea</a:t>
            </a:r>
            <a:endParaRPr b="1">
              <a:solidFill>
                <a:srgbClr val="FFC000"/>
              </a:solidFill>
            </a:endParaRPr>
          </a:p>
          <a:p>
            <a:pPr marL="0" lvl="0" indent="0" algn="r" rtl="0">
              <a:spcBef>
                <a:spcPts val="0"/>
              </a:spcBef>
              <a:spcAft>
                <a:spcPts val="0"/>
              </a:spcAft>
              <a:buClr>
                <a:srgbClr val="FFC000"/>
              </a:buClr>
              <a:buSzPts val="5000"/>
              <a:buFont typeface="Century Schoolbook"/>
              <a:buNone/>
            </a:pPr>
            <a:r>
              <a:rPr lang="en-US" sz="4700" b="1">
                <a:solidFill>
                  <a:srgbClr val="FFC000"/>
                </a:solidFill>
              </a:rPr>
              <a:t>가이사랴로 발령</a:t>
            </a:r>
            <a:endParaRPr sz="4700"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endParaRPr b="1">
              <a:solidFill>
                <a:srgbClr val="FFC000"/>
              </a:solidFill>
            </a:endParaRPr>
          </a:p>
        </p:txBody>
      </p:sp>
      <p:sp>
        <p:nvSpPr>
          <p:cNvPr id="404" name="Google Shape;404;p41"/>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Due to a plot against Paul’s life, the Tribune transferred Paul to the Roman provincial government seat in the north.</a:t>
            </a:r>
            <a:endParaRPr/>
          </a:p>
          <a:p>
            <a:pPr marL="283464" lvl="0" indent="-283464" algn="l" rtl="0">
              <a:lnSpc>
                <a:spcPct val="112000"/>
              </a:lnSpc>
              <a:spcBef>
                <a:spcPts val="900"/>
              </a:spcBef>
              <a:spcAft>
                <a:spcPts val="0"/>
              </a:spcAft>
              <a:buClr>
                <a:srgbClr val="262626"/>
              </a:buClr>
              <a:buSzPts val="2400"/>
              <a:buChar char="•"/>
            </a:pPr>
            <a:r>
              <a:rPr lang="en-US" sz="2400" i="1"/>
              <a:t>Under heavily armed guard, Paul was taken by cavalry at night to be arraigned before Felix, the Governor.</a:t>
            </a:r>
            <a:endParaRPr/>
          </a:p>
          <a:p>
            <a:pPr marL="283464" lvl="0" indent="-283464" algn="l" rtl="0">
              <a:lnSpc>
                <a:spcPct val="112000"/>
              </a:lnSpc>
              <a:spcBef>
                <a:spcPts val="900"/>
              </a:spcBef>
              <a:spcAft>
                <a:spcPts val="0"/>
              </a:spcAft>
              <a:buClr>
                <a:srgbClr val="262626"/>
              </a:buClr>
              <a:buSzPts val="2400"/>
              <a:buChar char="•"/>
            </a:pPr>
            <a:r>
              <a:rPr lang="en-US" sz="2400" i="1"/>
              <a:t>The Tribune wrote an accompanying letter to explain the circumstances, and Paul was duly delivered and kept under guard to await his accusers.</a:t>
            </a:r>
            <a:endParaRPr/>
          </a:p>
        </p:txBody>
      </p:sp>
      <p:sp>
        <p:nvSpPr>
          <p:cNvPr id="405" name="Google Shape;405;p4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4">
                                            <p:txEl>
                                              <p:pRg st="0" end="0"/>
                                            </p:txEl>
                                          </p:spTgt>
                                        </p:tgtEl>
                                        <p:attrNameLst>
                                          <p:attrName>style.visibility</p:attrName>
                                        </p:attrNameLst>
                                      </p:cBhvr>
                                      <p:to>
                                        <p:strVal val="visible"/>
                                      </p:to>
                                    </p:set>
                                    <p:anim calcmode="lin" valueType="num">
                                      <p:cBhvr additive="base">
                                        <p:cTn id="7" dur="500"/>
                                        <p:tgtEl>
                                          <p:spTgt spid="40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0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04">
                                            <p:txEl>
                                              <p:pRg st="1" end="1"/>
                                            </p:txEl>
                                          </p:spTgt>
                                        </p:tgtEl>
                                        <p:attrNameLst>
                                          <p:attrName>style.visibility</p:attrName>
                                        </p:attrNameLst>
                                      </p:cBhvr>
                                      <p:to>
                                        <p:strVal val="visible"/>
                                      </p:to>
                                    </p:set>
                                    <p:anim calcmode="lin" valueType="num">
                                      <p:cBhvr additive="base">
                                        <p:cTn id="11" dur="500"/>
                                        <p:tgtEl>
                                          <p:spTgt spid="40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0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04">
                                            <p:txEl>
                                              <p:pRg st="2" end="2"/>
                                            </p:txEl>
                                          </p:spTgt>
                                        </p:tgtEl>
                                        <p:attrNameLst>
                                          <p:attrName>style.visibility</p:attrName>
                                        </p:attrNameLst>
                                      </p:cBhvr>
                                      <p:to>
                                        <p:strVal val="visible"/>
                                      </p:to>
                                    </p:set>
                                    <p:anim calcmode="lin" valueType="num">
                                      <p:cBhvr additive="base">
                                        <p:cTn id="15" dur="500"/>
                                        <p:tgtEl>
                                          <p:spTgt spid="40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04">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09"/>
        <p:cNvGrpSpPr/>
        <p:nvPr/>
      </p:nvGrpSpPr>
      <p:grpSpPr>
        <a:xfrm>
          <a:off x="0" y="0"/>
          <a:ext cx="0" cy="0"/>
          <a:chOff x="0" y="0"/>
          <a:chExt cx="0" cy="0"/>
        </a:xfrm>
      </p:grpSpPr>
      <p:pic>
        <p:nvPicPr>
          <p:cNvPr id="410" name="Google Shape;410;p42"/>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94543" y="0"/>
            <a:ext cx="4823630" cy="6858000"/>
          </a:xfrm>
          <a:prstGeom prst="rect">
            <a:avLst/>
          </a:prstGeom>
          <a:noFill/>
          <a:ln>
            <a:noFill/>
          </a:ln>
        </p:spPr>
      </p:pic>
      <p:sp>
        <p:nvSpPr>
          <p:cNvPr id="411" name="Google Shape;411;p4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412" name="Google Shape;412;p42"/>
          <p:cNvSpPr txBox="1"/>
          <p:nvPr/>
        </p:nvSpPr>
        <p:spPr>
          <a:xfrm>
            <a:off x="5653800" y="33799"/>
            <a:ext cx="6373800" cy="14583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None/>
            </a:pPr>
            <a:r>
              <a:rPr lang="en-US" sz="5000" i="1">
                <a:solidFill>
                  <a:srgbClr val="FFC000"/>
                </a:solidFill>
                <a:latin typeface="Century Schoolbook"/>
                <a:ea typeface="Century Schoolbook"/>
                <a:cs typeface="Century Schoolbook"/>
                <a:sym typeface="Century Schoolbook"/>
              </a:rPr>
              <a:t>Caesarea Maritima</a:t>
            </a:r>
            <a:endParaRPr sz="5000" i="1">
              <a:solidFill>
                <a:srgbClr val="FFC000"/>
              </a:solidFill>
              <a:latin typeface="Century Schoolbook"/>
              <a:ea typeface="Century Schoolbook"/>
              <a:cs typeface="Century Schoolbook"/>
              <a:sym typeface="Century Schoolbook"/>
            </a:endParaRPr>
          </a:p>
          <a:p>
            <a:pPr marL="0" lvl="0" indent="0" algn="ctr" rtl="0">
              <a:lnSpc>
                <a:spcPct val="90000"/>
              </a:lnSpc>
              <a:spcBef>
                <a:spcPts val="0"/>
              </a:spcBef>
              <a:spcAft>
                <a:spcPts val="0"/>
              </a:spcAft>
              <a:buNone/>
            </a:pPr>
            <a:r>
              <a:rPr lang="en-US" sz="4000" i="1">
                <a:solidFill>
                  <a:srgbClr val="FFC000"/>
                </a:solidFill>
                <a:latin typeface="Century Schoolbook"/>
                <a:ea typeface="Century Schoolbook"/>
                <a:cs typeface="Century Schoolbook"/>
                <a:sym typeface="Century Schoolbook"/>
              </a:rPr>
              <a:t>가이사랴 해상</a:t>
            </a:r>
            <a:endParaRPr sz="4000" i="1">
              <a:solidFill>
                <a:srgbClr val="FFC000"/>
              </a:solidFill>
              <a:latin typeface="Century Schoolbook"/>
              <a:ea typeface="Century Schoolbook"/>
              <a:cs typeface="Century Schoolbook"/>
              <a:sym typeface="Century Schoolbook"/>
            </a:endParaRPr>
          </a:p>
        </p:txBody>
      </p:sp>
      <p:sp>
        <p:nvSpPr>
          <p:cNvPr id="413" name="Google Shape;413;p42"/>
          <p:cNvSpPr txBox="1"/>
          <p:nvPr/>
        </p:nvSpPr>
        <p:spPr>
          <a:xfrm>
            <a:off x="6705600" y="1203163"/>
            <a:ext cx="4876800" cy="594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FF99"/>
                </a:solidFill>
                <a:latin typeface="Corbel"/>
                <a:ea typeface="Corbel"/>
                <a:cs typeface="Corbel"/>
                <a:sym typeface="Corbel"/>
              </a:rPr>
              <a:t>The city was built by Herod the Great and became the military and civilian capital of the Judean Province. It included:</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FFFFFF"/>
              </a:buClr>
              <a:buSzPts val="2400"/>
              <a:buFont typeface="Arial"/>
              <a:buChar char="•"/>
            </a:pPr>
            <a:r>
              <a:rPr lang="en-US" sz="2400" b="0" i="1" u="none" strike="noStrike" cap="none">
                <a:solidFill>
                  <a:srgbClr val="FFFFFF"/>
                </a:solidFill>
                <a:latin typeface="Corbel"/>
                <a:ea typeface="Corbel"/>
                <a:cs typeface="Corbel"/>
                <a:sym typeface="Corbel"/>
              </a:rPr>
              <a:t>A palace (where Paul was held temporarily)</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FFFFFF"/>
              </a:buClr>
              <a:buSzPts val="2400"/>
              <a:buFont typeface="Arial"/>
              <a:buChar char="•"/>
            </a:pPr>
            <a:r>
              <a:rPr lang="en-US" sz="2400" b="0" i="1" u="none" strike="noStrike" cap="none">
                <a:solidFill>
                  <a:srgbClr val="FFFFFF"/>
                </a:solidFill>
                <a:latin typeface="Corbel"/>
                <a:ea typeface="Corbel"/>
                <a:cs typeface="Corbel"/>
                <a:sym typeface="Corbel"/>
              </a:rPr>
              <a:t>Sebastos Harbor, the largest artificial harbor in the ancient world with cement breakwaters poured on the bottom of the seabed.</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FFFFFF"/>
              </a:buClr>
              <a:buSzPts val="2400"/>
              <a:buFont typeface="Arial"/>
              <a:buChar char="•"/>
            </a:pPr>
            <a:r>
              <a:rPr lang="en-US" sz="2400" b="0" i="1" u="none" strike="noStrike" cap="none">
                <a:solidFill>
                  <a:srgbClr val="FFFFFF"/>
                </a:solidFill>
                <a:latin typeface="Corbel"/>
                <a:ea typeface="Corbel"/>
                <a:cs typeface="Corbel"/>
                <a:sym typeface="Corbel"/>
              </a:rPr>
              <a:t>An amphitheater</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FFFFFF"/>
              </a:buClr>
              <a:buSzPts val="2400"/>
              <a:buFont typeface="Arial"/>
              <a:buChar char="•"/>
            </a:pPr>
            <a:r>
              <a:rPr lang="en-US" sz="2400" b="0" i="1" u="none" strike="noStrike" cap="none">
                <a:solidFill>
                  <a:srgbClr val="FFFFFF"/>
                </a:solidFill>
                <a:latin typeface="Corbel"/>
                <a:ea typeface="Corbel"/>
                <a:cs typeface="Corbel"/>
                <a:sym typeface="Corbel"/>
              </a:rPr>
              <a:t>A cardo</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FFFFFF"/>
              </a:buClr>
              <a:buSzPts val="2400"/>
              <a:buFont typeface="Arial"/>
              <a:buChar char="•"/>
            </a:pPr>
            <a:r>
              <a:rPr lang="en-US" sz="2400" b="0" i="1" u="none" strike="noStrike" cap="none">
                <a:solidFill>
                  <a:srgbClr val="FFFFFF"/>
                </a:solidFill>
                <a:latin typeface="Corbel"/>
                <a:ea typeface="Corbel"/>
                <a:cs typeface="Corbel"/>
                <a:sym typeface="Corbel"/>
              </a:rPr>
              <a:t>An aqueduct</a:t>
            </a:r>
            <a:endParaRPr sz="14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rgbClr val="000000"/>
              </a:buClr>
              <a:buSzPts val="2800"/>
              <a:buFont typeface="Arial"/>
              <a:buNone/>
            </a:pPr>
            <a:endParaRPr sz="2800" b="0" i="1" u="none" strike="noStrike" cap="none">
              <a:solidFill>
                <a:srgbClr val="000000"/>
              </a:solidFill>
              <a:latin typeface="Corbel"/>
              <a:ea typeface="Corbel"/>
              <a:cs typeface="Corbel"/>
              <a:sym typeface="Corbel"/>
            </a:endParaRPr>
          </a:p>
        </p:txBody>
      </p:sp>
    </p:spTree>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417"/>
        <p:cNvGrpSpPr/>
        <p:nvPr/>
      </p:nvGrpSpPr>
      <p:grpSpPr>
        <a:xfrm>
          <a:off x="0" y="0"/>
          <a:ext cx="0" cy="0"/>
          <a:chOff x="0" y="0"/>
          <a:chExt cx="0" cy="0"/>
        </a:xfrm>
      </p:grpSpPr>
      <p:sp>
        <p:nvSpPr>
          <p:cNvPr id="418" name="Google Shape;418;p43"/>
          <p:cNvSpPr txBox="1">
            <a:spLocks noGrp="1"/>
          </p:cNvSpPr>
          <p:nvPr>
            <p:ph type="title"/>
          </p:nvPr>
        </p:nvSpPr>
        <p:spPr>
          <a:xfrm>
            <a:off x="581891" y="498764"/>
            <a:ext cx="4014015" cy="501340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The Trip to Rome</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로마로 여행</a:t>
            </a:r>
            <a:endParaRPr b="1">
              <a:solidFill>
                <a:srgbClr val="FFC000"/>
              </a:solidFill>
            </a:endParaRPr>
          </a:p>
        </p:txBody>
      </p:sp>
      <p:sp>
        <p:nvSpPr>
          <p:cNvPr id="419" name="Google Shape;419;p4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4"/>
          <p:cNvSpPr txBox="1">
            <a:spLocks noGrp="1"/>
          </p:cNvSpPr>
          <p:nvPr>
            <p:ph type="title"/>
          </p:nvPr>
        </p:nvSpPr>
        <p:spPr>
          <a:xfrm>
            <a:off x="-1" y="569066"/>
            <a:ext cx="4827587"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A Long Incarceration</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장기 투옥</a:t>
            </a:r>
            <a:endParaRPr b="1">
              <a:solidFill>
                <a:srgbClr val="FFC000"/>
              </a:solidFill>
            </a:endParaRPr>
          </a:p>
        </p:txBody>
      </p:sp>
      <p:sp>
        <p:nvSpPr>
          <p:cNvPr id="425" name="Google Shape;425;p44"/>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In Caesarea, Paul remained incarcerated for two years.</a:t>
            </a:r>
            <a:endParaRPr/>
          </a:p>
          <a:p>
            <a:pPr marL="283464" lvl="0" indent="-283464" algn="l" rtl="0">
              <a:lnSpc>
                <a:spcPct val="112000"/>
              </a:lnSpc>
              <a:spcBef>
                <a:spcPts val="900"/>
              </a:spcBef>
              <a:spcAft>
                <a:spcPts val="0"/>
              </a:spcAft>
              <a:buClr>
                <a:srgbClr val="262626"/>
              </a:buClr>
              <a:buSzPts val="2400"/>
              <a:buChar char="•"/>
            </a:pPr>
            <a:r>
              <a:rPr lang="en-US" sz="2400" i="1"/>
              <a:t>After his incarceration in Caesarea and upon Paul’s appeal to Caesar, which was his right as a Roman citizen, Festus extradited Paul to Rome.</a:t>
            </a:r>
            <a:endParaRPr/>
          </a:p>
          <a:p>
            <a:pPr marL="283464" lvl="0" indent="-283464" algn="l" rtl="0">
              <a:lnSpc>
                <a:spcPct val="112000"/>
              </a:lnSpc>
              <a:spcBef>
                <a:spcPts val="900"/>
              </a:spcBef>
              <a:spcAft>
                <a:spcPts val="0"/>
              </a:spcAft>
              <a:buClr>
                <a:srgbClr val="262626"/>
              </a:buClr>
              <a:buSzPts val="2400"/>
              <a:buChar char="•"/>
            </a:pPr>
            <a:r>
              <a:rPr lang="en-US" sz="2400" i="1"/>
              <a:t>After an arduous trip (including shipwreck), Paul reached Rome, where he was incarcerated an additional two years under house arrest while awaiting his hearing before Caesar Nero.</a:t>
            </a:r>
            <a:endParaRPr/>
          </a:p>
          <a:p>
            <a:pPr marL="283464" lvl="0" indent="-283464" algn="l" rtl="0">
              <a:lnSpc>
                <a:spcPct val="112000"/>
              </a:lnSpc>
              <a:spcBef>
                <a:spcPts val="900"/>
              </a:spcBef>
              <a:spcAft>
                <a:spcPts val="0"/>
              </a:spcAft>
              <a:buClr>
                <a:srgbClr val="262626"/>
              </a:buClr>
              <a:buSzPts val="2400"/>
              <a:buChar char="•"/>
            </a:pPr>
            <a:r>
              <a:rPr lang="en-US" sz="2400" i="1"/>
              <a:t>Luke concludes his history of the early church with Paul awaiting his imperial hearing.</a:t>
            </a:r>
            <a:endParaRPr/>
          </a:p>
        </p:txBody>
      </p:sp>
      <p:sp>
        <p:nvSpPr>
          <p:cNvPr id="426" name="Google Shape;426;p4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anim calcmode="lin" valueType="num">
                                      <p:cBhvr additive="base">
                                        <p:cTn id="7" dur="500"/>
                                        <p:tgtEl>
                                          <p:spTgt spid="42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2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25">
                                            <p:txEl>
                                              <p:pRg st="1" end="1"/>
                                            </p:txEl>
                                          </p:spTgt>
                                        </p:tgtEl>
                                        <p:attrNameLst>
                                          <p:attrName>style.visibility</p:attrName>
                                        </p:attrNameLst>
                                      </p:cBhvr>
                                      <p:to>
                                        <p:strVal val="visible"/>
                                      </p:to>
                                    </p:set>
                                    <p:anim calcmode="lin" valueType="num">
                                      <p:cBhvr additive="base">
                                        <p:cTn id="11" dur="500"/>
                                        <p:tgtEl>
                                          <p:spTgt spid="42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2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25">
                                            <p:txEl>
                                              <p:pRg st="2" end="2"/>
                                            </p:txEl>
                                          </p:spTgt>
                                        </p:tgtEl>
                                        <p:attrNameLst>
                                          <p:attrName>style.visibility</p:attrName>
                                        </p:attrNameLst>
                                      </p:cBhvr>
                                      <p:to>
                                        <p:strVal val="visible"/>
                                      </p:to>
                                    </p:set>
                                    <p:anim calcmode="lin" valueType="num">
                                      <p:cBhvr additive="base">
                                        <p:cTn id="15" dur="500"/>
                                        <p:tgtEl>
                                          <p:spTgt spid="42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2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25">
                                            <p:txEl>
                                              <p:pRg st="3" end="3"/>
                                            </p:txEl>
                                          </p:spTgt>
                                        </p:tgtEl>
                                        <p:attrNameLst>
                                          <p:attrName>style.visibility</p:attrName>
                                        </p:attrNameLst>
                                      </p:cBhvr>
                                      <p:to>
                                        <p:strVal val="visible"/>
                                      </p:to>
                                    </p:set>
                                    <p:anim calcmode="lin" valueType="num">
                                      <p:cBhvr additive="base">
                                        <p:cTn id="19" dur="500"/>
                                        <p:tgtEl>
                                          <p:spTgt spid="42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425">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30"/>
        <p:cNvGrpSpPr/>
        <p:nvPr/>
      </p:nvGrpSpPr>
      <p:grpSpPr>
        <a:xfrm>
          <a:off x="0" y="0"/>
          <a:ext cx="0" cy="0"/>
          <a:chOff x="0" y="0"/>
          <a:chExt cx="0" cy="0"/>
        </a:xfrm>
      </p:grpSpPr>
      <p:pic>
        <p:nvPicPr>
          <p:cNvPr id="431" name="Google Shape;431;p45" descr="bible-map-apostle-paul-fourth-and-final-missionary-journey[1]"/>
          <p:cNvPicPr preferRelativeResize="0"/>
          <p:nvPr/>
        </p:nvPicPr>
        <p:blipFill rotWithShape="1">
          <a:blip r:embed="rId3" cstate="email">
            <a:alphaModFix/>
            <a:extLst>
              <a:ext uri="{28A0092B-C50C-407E-A947-70E740481C1C}">
                <a14:useLocalDpi xmlns:a14="http://schemas.microsoft.com/office/drawing/2010/main"/>
              </a:ext>
            </a:extLst>
          </a:blip>
          <a:srcRect b="2880"/>
          <a:stretch/>
        </p:blipFill>
        <p:spPr>
          <a:xfrm>
            <a:off x="1336842" y="2"/>
            <a:ext cx="9651998" cy="6857998"/>
          </a:xfrm>
          <a:prstGeom prst="rect">
            <a:avLst/>
          </a:prstGeom>
          <a:noFill/>
          <a:ln>
            <a:noFill/>
          </a:ln>
        </p:spPr>
      </p:pic>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35"/>
        <p:cNvGrpSpPr/>
        <p:nvPr/>
      </p:nvGrpSpPr>
      <p:grpSpPr>
        <a:xfrm>
          <a:off x="0" y="0"/>
          <a:ext cx="0" cy="0"/>
          <a:chOff x="0" y="0"/>
          <a:chExt cx="0" cy="0"/>
        </a:xfrm>
      </p:grpSpPr>
      <p:sp>
        <p:nvSpPr>
          <p:cNvPr id="436" name="Google Shape;436;p46"/>
          <p:cNvSpPr txBox="1">
            <a:spLocks noGrp="1"/>
          </p:cNvSpPr>
          <p:nvPr>
            <p:ph type="body" idx="1"/>
          </p:nvPr>
        </p:nvSpPr>
        <p:spPr>
          <a:xfrm>
            <a:off x="6043862" y="280737"/>
            <a:ext cx="5715001" cy="6296526"/>
          </a:xfrm>
          <a:prstGeom prst="rect">
            <a:avLst/>
          </a:prstGeom>
          <a:noFill/>
          <a:ln>
            <a:noFill/>
          </a:ln>
        </p:spPr>
        <p:txBody>
          <a:bodyPr spcFirstLastPara="1" wrap="square" lIns="91425" tIns="45700" rIns="91425" bIns="45700" anchor="t" anchorCtr="0">
            <a:normAutofit fontScale="92500" lnSpcReduction="10000"/>
          </a:bodyPr>
          <a:lstStyle/>
          <a:p>
            <a:pPr marL="283464" lvl="0" indent="-283464" algn="l" rtl="0">
              <a:lnSpc>
                <a:spcPct val="112000"/>
              </a:lnSpc>
              <a:spcBef>
                <a:spcPts val="0"/>
              </a:spcBef>
              <a:spcAft>
                <a:spcPts val="0"/>
              </a:spcAft>
              <a:buClr>
                <a:srgbClr val="FFFF99"/>
              </a:buClr>
              <a:buSzPct val="100000"/>
              <a:buFont typeface="Noto Sans Symbols"/>
              <a:buNone/>
            </a:pPr>
            <a:r>
              <a:rPr lang="en-US" sz="3200">
                <a:solidFill>
                  <a:srgbClr val="FFFF99"/>
                </a:solidFill>
              </a:rPr>
              <a:t>Caesar Nero ruled Rome (AD 54-68), and according to 5</a:t>
            </a:r>
            <a:r>
              <a:rPr lang="en-US" sz="3200" baseline="30000">
                <a:solidFill>
                  <a:srgbClr val="FFFF99"/>
                </a:solidFill>
              </a:rPr>
              <a:t>th</a:t>
            </a:r>
            <a:r>
              <a:rPr lang="en-US" sz="3200">
                <a:solidFill>
                  <a:srgbClr val="FFFF99"/>
                </a:solidFill>
              </a:rPr>
              <a:t> century church tradition, he released Paul after his first imprisonment, after which Paul went to Spain.</a:t>
            </a:r>
            <a:endParaRPr/>
          </a:p>
          <a:p>
            <a:pPr marL="283464" lvl="0" indent="-283464" algn="l" rtl="0">
              <a:lnSpc>
                <a:spcPct val="112000"/>
              </a:lnSpc>
              <a:spcBef>
                <a:spcPts val="900"/>
              </a:spcBef>
              <a:spcAft>
                <a:spcPts val="0"/>
              </a:spcAft>
              <a:buClr>
                <a:srgbClr val="FFFF99"/>
              </a:buClr>
              <a:buSzPct val="100000"/>
              <a:buFont typeface="Noto Sans Symbols"/>
              <a:buNone/>
            </a:pPr>
            <a:r>
              <a:rPr lang="en-US" sz="3200">
                <a:solidFill>
                  <a:srgbClr val="FFFF99"/>
                </a:solidFill>
              </a:rPr>
              <a:t>Later, Paul is said to have been arrested a second time, and this time Nero had him executed by beheading. </a:t>
            </a:r>
            <a:endParaRPr/>
          </a:p>
          <a:p>
            <a:pPr marL="283464" lvl="0" indent="-283464" algn="l" rtl="0">
              <a:lnSpc>
                <a:spcPct val="112000"/>
              </a:lnSpc>
              <a:spcBef>
                <a:spcPts val="900"/>
              </a:spcBef>
              <a:spcAft>
                <a:spcPts val="0"/>
              </a:spcAft>
              <a:buClr>
                <a:srgbClr val="FFFF99"/>
              </a:buClr>
              <a:buSzPct val="100000"/>
              <a:buFont typeface="Noto Sans Symbols"/>
              <a:buNone/>
            </a:pPr>
            <a:r>
              <a:rPr lang="en-US" sz="3200">
                <a:solidFill>
                  <a:srgbClr val="FFFF99"/>
                </a:solidFill>
              </a:rPr>
              <a:t>However, there are competing traditions that make the closing years of Paul’s life uncertain.</a:t>
            </a:r>
            <a:endParaRPr/>
          </a:p>
        </p:txBody>
      </p:sp>
      <p:pic>
        <p:nvPicPr>
          <p:cNvPr id="437" name="Google Shape;437;p46" descr="NTA157"/>
          <p:cNvPicPr preferRelativeResize="0">
            <a:picLocks noGrp="1"/>
          </p:cNvPicPr>
          <p:nvPr>
            <p:ph type="body" idx="2"/>
          </p:nvPr>
        </p:nvPicPr>
        <p:blipFill rotWithShape="1">
          <a:blip r:embed="rId3">
            <a:alphaModFix/>
          </a:blip>
          <a:srcRect/>
          <a:stretch/>
        </p:blipFill>
        <p:spPr>
          <a:xfrm>
            <a:off x="1646238" y="0"/>
            <a:ext cx="4144962" cy="6858000"/>
          </a:xfrm>
          <a:prstGeom prst="rect">
            <a:avLst/>
          </a:prstGeom>
          <a:noFill/>
          <a:ln>
            <a:noFill/>
          </a:ln>
        </p:spPr>
      </p:pic>
    </p:spTree>
  </p:cSld>
  <p:clrMapOvr>
    <a:masterClrMapping/>
  </p:clrMapOvr>
  <p:transition>
    <p:split orient="vert"/>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42"/>
        <p:cNvGrpSpPr/>
        <p:nvPr/>
      </p:nvGrpSpPr>
      <p:grpSpPr>
        <a:xfrm>
          <a:off x="0" y="0"/>
          <a:ext cx="0" cy="0"/>
          <a:chOff x="0" y="0"/>
          <a:chExt cx="0" cy="0"/>
        </a:xfrm>
      </p:grpSpPr>
      <p:sp>
        <p:nvSpPr>
          <p:cNvPr id="443" name="Google Shape;443;p47"/>
          <p:cNvSpPr txBox="1">
            <a:spLocks noGrp="1"/>
          </p:cNvSpPr>
          <p:nvPr>
            <p:ph type="title"/>
          </p:nvPr>
        </p:nvSpPr>
        <p:spPr>
          <a:xfrm>
            <a:off x="29900" y="108175"/>
            <a:ext cx="2544600" cy="59808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99"/>
              </a:buClr>
              <a:buSzPts val="2800"/>
              <a:buFont typeface="Century Schoolbook"/>
              <a:buNone/>
            </a:pPr>
            <a:r>
              <a:rPr lang="en-US" sz="2700" i="1">
                <a:solidFill>
                  <a:srgbClr val="FFFF99"/>
                </a:solidFill>
              </a:rPr>
              <a:t>Erected above the traditional site of Paul’s tomb, Church of St. Paul Outside the Walls, Rome.</a:t>
            </a:r>
            <a:br>
              <a:rPr lang="en-US" sz="2700" i="1">
                <a:solidFill>
                  <a:srgbClr val="FFFF99"/>
                </a:solidFill>
              </a:rPr>
            </a:br>
            <a:endParaRPr sz="4900"/>
          </a:p>
        </p:txBody>
      </p:sp>
      <p:pic>
        <p:nvPicPr>
          <p:cNvPr id="444" name="Google Shape;444;p47" descr="nt010 (Changed)"/>
          <p:cNvPicPr preferRelativeResize="0"/>
          <p:nvPr/>
        </p:nvPicPr>
        <p:blipFill rotWithShape="1">
          <a:blip r:embed="rId3" cstate="email">
            <a:alphaModFix/>
            <a:extLst>
              <a:ext uri="{28A0092B-C50C-407E-A947-70E740481C1C}">
                <a14:useLocalDpi xmlns:a14="http://schemas.microsoft.com/office/drawing/2010/main"/>
              </a:ext>
            </a:extLst>
          </a:blip>
          <a:srcRect t="-116"/>
          <a:stretch/>
        </p:blipFill>
        <p:spPr>
          <a:xfrm>
            <a:off x="2824325" y="217225"/>
            <a:ext cx="9367675" cy="6423551"/>
          </a:xfrm>
          <a:prstGeom prst="rect">
            <a:avLst/>
          </a:prstGeom>
          <a:noFill/>
          <a:ln>
            <a:noFill/>
          </a:ln>
        </p:spPr>
      </p:pic>
      <p:sp>
        <p:nvSpPr>
          <p:cNvPr id="445" name="Google Shape;445;p47"/>
          <p:cNvSpPr txBox="1"/>
          <p:nvPr/>
        </p:nvSpPr>
        <p:spPr>
          <a:xfrm>
            <a:off x="29900" y="3089675"/>
            <a:ext cx="2696100" cy="35511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2700" i="1">
                <a:solidFill>
                  <a:srgbClr val="FFFF99"/>
                </a:solidFill>
                <a:latin typeface="Century Schoolbook"/>
                <a:ea typeface="Century Schoolbook"/>
                <a:cs typeface="Century Schoolbook"/>
                <a:sym typeface="Century Schoolbook"/>
              </a:rPr>
              <a:t>로마의 성벽 밖의 성 바울 교회(Church of St. Paul Outside the Walls)는 전통적인 바울의 무덤 위에 세워졌습니다.</a:t>
            </a:r>
            <a:endParaRPr sz="4900" i="1">
              <a:solidFill>
                <a:schemeClr val="accent1"/>
              </a:solidFill>
              <a:latin typeface="Century Schoolbook"/>
              <a:ea typeface="Century Schoolbook"/>
              <a:cs typeface="Century Schoolbook"/>
              <a:sym typeface="Century Schoolbook"/>
            </a:endParaRPr>
          </a:p>
        </p:txBody>
      </p:sp>
    </p:spTree>
  </p:cSld>
  <p:clrMapOvr>
    <a:masterClrMapping/>
  </p:clrMapOvr>
  <p:transition>
    <p:split orient="vert"/>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449"/>
        <p:cNvGrpSpPr/>
        <p:nvPr/>
      </p:nvGrpSpPr>
      <p:grpSpPr>
        <a:xfrm>
          <a:off x="0" y="0"/>
          <a:ext cx="0" cy="0"/>
          <a:chOff x="0" y="0"/>
          <a:chExt cx="0" cy="0"/>
        </a:xfrm>
      </p:grpSpPr>
      <p:sp>
        <p:nvSpPr>
          <p:cNvPr id="450" name="Google Shape;450;p48"/>
          <p:cNvSpPr txBox="1">
            <a:spLocks noGrp="1"/>
          </p:cNvSpPr>
          <p:nvPr>
            <p:ph type="title" idx="4294967295"/>
          </p:nvPr>
        </p:nvSpPr>
        <p:spPr>
          <a:xfrm>
            <a:off x="350975" y="127003"/>
            <a:ext cx="3834000" cy="4952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451" name="Google Shape;451;p48"/>
          <p:cNvSpPr txBox="1">
            <a:spLocks noGrp="1"/>
          </p:cNvSpPr>
          <p:nvPr>
            <p:ph type="body" idx="4294967295"/>
          </p:nvPr>
        </p:nvSpPr>
        <p:spPr>
          <a:xfrm>
            <a:off x="350975" y="1060075"/>
            <a:ext cx="11655900" cy="558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FF99"/>
              </a:buClr>
              <a:buSzPts val="3200"/>
              <a:buNone/>
            </a:pPr>
            <a:r>
              <a:rPr lang="en-US" sz="3000">
                <a:solidFill>
                  <a:srgbClr val="FFFF99"/>
                </a:solidFill>
              </a:rPr>
              <a:t>Consider what we know of Paul from Luke’s history and what we know of him from his letters:</a:t>
            </a:r>
            <a:br>
              <a:rPr lang="en-US" sz="3200">
                <a:solidFill>
                  <a:srgbClr val="FFFF99"/>
                </a:solidFill>
              </a:rPr>
            </a:br>
            <a:r>
              <a:rPr lang="en-US" sz="2800">
                <a:solidFill>
                  <a:srgbClr val="FFFF99"/>
                </a:solidFill>
              </a:rPr>
              <a:t>누가의 역사에서 바울에 대해 무엇을 알고 있는지, 그리고 그의 편지에서 그에 대해 무엇을 알고 있는지 생각해 보십시오.</a:t>
            </a:r>
            <a:endParaRPr sz="2800"/>
          </a:p>
          <a:p>
            <a:pPr marL="283464" lvl="0" indent="-283464" algn="l" rtl="0">
              <a:lnSpc>
                <a:spcPct val="100000"/>
              </a:lnSpc>
              <a:spcBef>
                <a:spcPts val="900"/>
              </a:spcBef>
              <a:spcAft>
                <a:spcPts val="0"/>
              </a:spcAft>
              <a:buClr>
                <a:srgbClr val="FFFF99"/>
              </a:buClr>
              <a:buSzPts val="2800"/>
              <a:buChar char="•"/>
            </a:pPr>
            <a:r>
              <a:rPr lang="en-US" sz="2800" i="1">
                <a:solidFill>
                  <a:srgbClr val="FFFF99"/>
                </a:solidFill>
              </a:rPr>
              <a:t>How might our understanding of Paul be different if we had only one or the other of these sources?</a:t>
            </a:r>
            <a:br>
              <a:rPr lang="en-US" sz="2500" i="1">
                <a:solidFill>
                  <a:srgbClr val="FFFF99"/>
                </a:solidFill>
              </a:rPr>
            </a:br>
            <a:r>
              <a:rPr lang="en-US" sz="2500" i="1">
                <a:solidFill>
                  <a:srgbClr val="FFFF99"/>
                </a:solidFill>
              </a:rPr>
              <a:t>우리가 이러한 출처 중 하나만 가지고 있다면 바울에 대한 우리의 이해는 어떻게 달라질 수 있습니까?</a:t>
            </a:r>
            <a:endParaRPr sz="2500"/>
          </a:p>
          <a:p>
            <a:pPr marL="283464" lvl="0" indent="-283464" algn="l" rtl="0">
              <a:lnSpc>
                <a:spcPct val="100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00000"/>
              </a:lnSpc>
              <a:spcBef>
                <a:spcPts val="900"/>
              </a:spcBef>
              <a:spcAft>
                <a:spcPts val="0"/>
              </a:spcAft>
              <a:buClr>
                <a:srgbClr val="FFFF99"/>
              </a:buClr>
              <a:buSzPts val="3200"/>
              <a:buFont typeface="Noto Sans Symbols"/>
              <a:buNone/>
            </a:pPr>
            <a:r>
              <a:rPr lang="en-US" sz="3000">
                <a:solidFill>
                  <a:srgbClr val="FFFF99"/>
                </a:solidFill>
              </a:rPr>
              <a:t>Why do you think there is so little information in the NT about the end of Paul’s career?</a:t>
            </a:r>
            <a:br>
              <a:rPr lang="en-US" sz="3000">
                <a:solidFill>
                  <a:srgbClr val="FFFF99"/>
                </a:solidFill>
              </a:rPr>
            </a:br>
            <a:r>
              <a:rPr lang="en-US" sz="2800">
                <a:solidFill>
                  <a:srgbClr val="FFFF99"/>
                </a:solidFill>
              </a:rPr>
              <a:t>신약에는 바울의 생애가 끝난 것에 관한 정보가 왜 그토록 적다고 생각하는가?</a:t>
            </a:r>
            <a:endParaRPr sz="280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51">
                                            <p:txEl>
                                              <p:pRg st="0" end="0"/>
                                            </p:txEl>
                                          </p:spTgt>
                                        </p:tgtEl>
                                        <p:attrNameLst>
                                          <p:attrName>style.visibility</p:attrName>
                                        </p:attrNameLst>
                                      </p:cBhvr>
                                      <p:to>
                                        <p:strVal val="visible"/>
                                      </p:to>
                                    </p:set>
                                    <p:anim calcmode="lin" valueType="num">
                                      <p:cBhvr additive="base">
                                        <p:cTn id="7" dur="500"/>
                                        <p:tgtEl>
                                          <p:spTgt spid="45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5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51">
                                            <p:txEl>
                                              <p:pRg st="1" end="1"/>
                                            </p:txEl>
                                          </p:spTgt>
                                        </p:tgtEl>
                                        <p:attrNameLst>
                                          <p:attrName>style.visibility</p:attrName>
                                        </p:attrNameLst>
                                      </p:cBhvr>
                                      <p:to>
                                        <p:strVal val="visible"/>
                                      </p:to>
                                    </p:set>
                                    <p:anim calcmode="lin" valueType="num">
                                      <p:cBhvr additive="base">
                                        <p:cTn id="11" dur="500"/>
                                        <p:tgtEl>
                                          <p:spTgt spid="45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5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51">
                                            <p:txEl>
                                              <p:pRg st="2" end="2"/>
                                            </p:txEl>
                                          </p:spTgt>
                                        </p:tgtEl>
                                        <p:attrNameLst>
                                          <p:attrName>style.visibility</p:attrName>
                                        </p:attrNameLst>
                                      </p:cBhvr>
                                      <p:to>
                                        <p:strVal val="visible"/>
                                      </p:to>
                                    </p:set>
                                    <p:anim calcmode="lin" valueType="num">
                                      <p:cBhvr additive="base">
                                        <p:cTn id="15" dur="500"/>
                                        <p:tgtEl>
                                          <p:spTgt spid="45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5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51">
                                            <p:txEl>
                                              <p:pRg st="3" end="3"/>
                                            </p:txEl>
                                          </p:spTgt>
                                        </p:tgtEl>
                                        <p:attrNameLst>
                                          <p:attrName>style.visibility</p:attrName>
                                        </p:attrNameLst>
                                      </p:cBhvr>
                                      <p:to>
                                        <p:strVal val="visible"/>
                                      </p:to>
                                    </p:set>
                                    <p:anim calcmode="lin" valueType="num">
                                      <p:cBhvr additive="base">
                                        <p:cTn id="19" dur="500"/>
                                        <p:tgtEl>
                                          <p:spTgt spid="45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451">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455"/>
        <p:cNvGrpSpPr/>
        <p:nvPr/>
      </p:nvGrpSpPr>
      <p:grpSpPr>
        <a:xfrm>
          <a:off x="0" y="0"/>
          <a:ext cx="0" cy="0"/>
          <a:chOff x="0" y="0"/>
          <a:chExt cx="0" cy="0"/>
        </a:xfrm>
      </p:grpSpPr>
      <p:sp>
        <p:nvSpPr>
          <p:cNvPr id="456" name="Google Shape;456;p49"/>
          <p:cNvSpPr txBox="1">
            <a:spLocks noGrp="1"/>
          </p:cNvSpPr>
          <p:nvPr>
            <p:ph type="title"/>
          </p:nvPr>
        </p:nvSpPr>
        <p:spPr>
          <a:xfrm>
            <a:off x="415635" y="561109"/>
            <a:ext cx="11139056" cy="4951060"/>
          </a:xfrm>
          <a:prstGeom prst="rect">
            <a:avLst/>
          </a:prstGeom>
          <a:solidFill>
            <a:srgbClr val="321C24"/>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C000"/>
              </a:buClr>
              <a:buSzPts val="9600"/>
              <a:buFont typeface="Century Schoolbook"/>
              <a:buNone/>
            </a:pPr>
            <a:r>
              <a:rPr lang="en-US" sz="9600" b="1">
                <a:solidFill>
                  <a:srgbClr val="FFC000"/>
                </a:solidFill>
              </a:rPr>
              <a:t>Paul and His Letters</a:t>
            </a:r>
            <a:endParaRPr sz="9600" b="1">
              <a:solidFill>
                <a:srgbClr val="FFC000"/>
              </a:solidFill>
            </a:endParaRPr>
          </a:p>
          <a:p>
            <a:pPr marL="0" lvl="0" indent="0" algn="l" rtl="0">
              <a:lnSpc>
                <a:spcPct val="90000"/>
              </a:lnSpc>
              <a:spcBef>
                <a:spcPts val="0"/>
              </a:spcBef>
              <a:spcAft>
                <a:spcPts val="0"/>
              </a:spcAft>
              <a:buClr>
                <a:srgbClr val="FFC000"/>
              </a:buClr>
              <a:buSzPts val="9600"/>
              <a:buFont typeface="Century Schoolbook"/>
              <a:buNone/>
            </a:pPr>
            <a:r>
              <a:rPr lang="en-US" sz="9600" b="1">
                <a:solidFill>
                  <a:srgbClr val="FFC000"/>
                </a:solidFill>
              </a:rPr>
              <a:t>바울과 그의 편지들</a:t>
            </a:r>
            <a:endParaRPr sz="9600" b="1">
              <a:solidFill>
                <a:srgbClr val="FFC000"/>
              </a:solidFill>
            </a:endParaRPr>
          </a:p>
        </p:txBody>
      </p:sp>
      <p:sp>
        <p:nvSpPr>
          <p:cNvPr id="457" name="Google Shape;457;p4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487680" y="569066"/>
            <a:ext cx="4108226" cy="4943104"/>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FFC000"/>
              </a:buClr>
              <a:buSzPct val="100000"/>
              <a:buFont typeface="Century Schoolbook"/>
              <a:buNone/>
            </a:pPr>
            <a:r>
              <a:rPr lang="en-US" b="1">
                <a:solidFill>
                  <a:srgbClr val="FFC000"/>
                </a:solidFill>
              </a:rPr>
              <a:t>Saul is Baptized a Christian</a:t>
            </a:r>
            <a:br>
              <a:rPr lang="en-US" b="1">
                <a:solidFill>
                  <a:srgbClr val="FFC000"/>
                </a:solidFill>
              </a:rPr>
            </a:br>
            <a:r>
              <a:rPr lang="en-US" b="1" i="1" u="none" strike="noStrike">
                <a:solidFill>
                  <a:srgbClr val="FFC000"/>
                </a:solidFill>
                <a:latin typeface="Century Schoolbook"/>
                <a:ea typeface="Century Schoolbook"/>
                <a:cs typeface="Century Schoolbook"/>
                <a:sym typeface="Century Schoolbook"/>
              </a:rPr>
              <a:t>바울은 세례받은 기독교인 이었다</a:t>
            </a:r>
            <a:br>
              <a:rPr lang="en-US" b="0" i="0" u="none" strike="noStrike">
                <a:solidFill>
                  <a:srgbClr val="000000"/>
                </a:solidFill>
              </a:rPr>
            </a:br>
            <a:br>
              <a:rPr lang="en-US"/>
            </a:br>
            <a:br>
              <a:rPr lang="en-US"/>
            </a:br>
            <a:endParaRPr b="1">
              <a:solidFill>
                <a:srgbClr val="FFC000"/>
              </a:solidFill>
            </a:endParaRPr>
          </a:p>
        </p:txBody>
      </p:sp>
      <p:sp>
        <p:nvSpPr>
          <p:cNvPr id="158" name="Google Shape;158;p5"/>
          <p:cNvSpPr txBox="1">
            <a:spLocks noGrp="1"/>
          </p:cNvSpPr>
          <p:nvPr>
            <p:ph type="body" idx="1"/>
          </p:nvPr>
        </p:nvSpPr>
        <p:spPr>
          <a:xfrm>
            <a:off x="5166360" y="569066"/>
            <a:ext cx="6263638" cy="606033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He could not have been more shocked than when the answer to his question, “Who are you, Lord,” was a heavenly voice saying, “I am Jesus!” (Ac. 9, 22)</a:t>
            </a:r>
            <a:endParaRPr/>
          </a:p>
          <a:p>
            <a:pPr marL="283464" lvl="0" indent="-283464" algn="l" rtl="0">
              <a:lnSpc>
                <a:spcPct val="112000"/>
              </a:lnSpc>
              <a:spcBef>
                <a:spcPts val="900"/>
              </a:spcBef>
              <a:spcAft>
                <a:spcPts val="0"/>
              </a:spcAft>
              <a:buClr>
                <a:srgbClr val="262626"/>
              </a:buClr>
              <a:buSzPts val="2600"/>
              <a:buChar char="•"/>
            </a:pPr>
            <a:r>
              <a:rPr lang="en-US" sz="2600" i="1"/>
              <a:t>Later, Saul would recount, that he had been chosen as a witness of Jesus to the Gentiles so they might be forgiven and included in God’s holy people (cf. Ac. 26:15-18).</a:t>
            </a:r>
            <a:endParaRPr/>
          </a:p>
          <a:p>
            <a:pPr marL="283464" lvl="0" indent="-283464" algn="l" rtl="0">
              <a:lnSpc>
                <a:spcPct val="112000"/>
              </a:lnSpc>
              <a:spcBef>
                <a:spcPts val="900"/>
              </a:spcBef>
              <a:spcAft>
                <a:spcPts val="0"/>
              </a:spcAft>
              <a:buClr>
                <a:srgbClr val="262626"/>
              </a:buClr>
              <a:buSzPts val="2600"/>
              <a:buChar char="•"/>
            </a:pPr>
            <a:r>
              <a:rPr lang="en-US" sz="2600" i="1"/>
              <a:t>Led into Damascus blind, he was eventually healed and baptized by a reluctant Ananias. </a:t>
            </a:r>
            <a:endParaRPr/>
          </a:p>
          <a:p>
            <a:pPr marL="283464" lvl="0" indent="-283464" algn="l" rtl="0">
              <a:lnSpc>
                <a:spcPct val="112000"/>
              </a:lnSpc>
              <a:spcBef>
                <a:spcPts val="900"/>
              </a:spcBef>
              <a:spcAft>
                <a:spcPts val="0"/>
              </a:spcAft>
              <a:buClr>
                <a:srgbClr val="262626"/>
              </a:buClr>
              <a:buSzPts val="2600"/>
              <a:buChar char="•"/>
            </a:pPr>
            <a:r>
              <a:rPr lang="en-US" sz="2600" i="1"/>
              <a:t>To Ananias, God revealed that Saul would be an instrument of profound suffering as well as outreach to the Gentiles.</a:t>
            </a:r>
            <a:endParaRPr/>
          </a:p>
        </p:txBody>
      </p:sp>
      <p:sp>
        <p:nvSpPr>
          <p:cNvPr id="159" name="Google Shape;159;p5"/>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 calcmode="lin" valueType="num">
                                      <p:cBhvr additive="base">
                                        <p:cTn id="7" dur="500"/>
                                        <p:tgtEl>
                                          <p:spTgt spid="15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5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anim calcmode="lin" valueType="num">
                                      <p:cBhvr additive="base">
                                        <p:cTn id="11" dur="500"/>
                                        <p:tgtEl>
                                          <p:spTgt spid="15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5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anim calcmode="lin" valueType="num">
                                      <p:cBhvr additive="base">
                                        <p:cTn id="15" dur="500"/>
                                        <p:tgtEl>
                                          <p:spTgt spid="15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5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anim calcmode="lin" valueType="num">
                                      <p:cBhvr additive="base">
                                        <p:cTn id="19" dur="500"/>
                                        <p:tgtEl>
                                          <p:spTgt spid="15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5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0"/>
          <p:cNvSpPr txBox="1">
            <a:spLocks noGrp="1"/>
          </p:cNvSpPr>
          <p:nvPr>
            <p:ph type="title"/>
          </p:nvPr>
        </p:nvSpPr>
        <p:spPr>
          <a:xfrm>
            <a:off x="335280" y="569066"/>
            <a:ext cx="426062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Sending Letters</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편지들을 보냄</a:t>
            </a:r>
            <a:endParaRPr b="1">
              <a:solidFill>
                <a:srgbClr val="FFC000"/>
              </a:solidFill>
            </a:endParaRPr>
          </a:p>
        </p:txBody>
      </p:sp>
      <p:sp>
        <p:nvSpPr>
          <p:cNvPr id="463" name="Google Shape;463;p50"/>
          <p:cNvSpPr txBox="1">
            <a:spLocks noGrp="1"/>
          </p:cNvSpPr>
          <p:nvPr>
            <p:ph type="body" idx="1"/>
          </p:nvPr>
        </p:nvSpPr>
        <p:spPr>
          <a:xfrm>
            <a:off x="4922520" y="274320"/>
            <a:ext cx="6781800" cy="6583680"/>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latin typeface="Calibri"/>
                <a:ea typeface="Calibri"/>
                <a:cs typeface="Calibri"/>
                <a:sym typeface="Calibri"/>
              </a:rPr>
              <a:t>Colleagues like Tychicus, Phoebe and Titus, among others, were commissioned by Paul to carry his letters. This accounts for his recommendations (e.g., Col. 4:7-8; Eph. 6:21; Rom. 16:1-2). </a:t>
            </a:r>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Letters typically had internal references to the courier as a confirmation of his/her trustworthiness.</a:t>
            </a:r>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As the writer’s personal representative, the courier would read the letter publicly, explaining any difficult parts and generally sharing news of the sender.</a:t>
            </a:r>
            <a:endParaRPr/>
          </a:p>
        </p:txBody>
      </p:sp>
      <p:sp>
        <p:nvSpPr>
          <p:cNvPr id="464" name="Google Shape;464;p5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anim calcmode="lin" valueType="num">
                                      <p:cBhvr additive="base">
                                        <p:cTn id="7" dur="500"/>
                                        <p:tgtEl>
                                          <p:spTgt spid="46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6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63">
                                            <p:txEl>
                                              <p:pRg st="1" end="1"/>
                                            </p:txEl>
                                          </p:spTgt>
                                        </p:tgtEl>
                                        <p:attrNameLst>
                                          <p:attrName>style.visibility</p:attrName>
                                        </p:attrNameLst>
                                      </p:cBhvr>
                                      <p:to>
                                        <p:strVal val="visible"/>
                                      </p:to>
                                    </p:set>
                                    <p:anim calcmode="lin" valueType="num">
                                      <p:cBhvr additive="base">
                                        <p:cTn id="11" dur="500"/>
                                        <p:tgtEl>
                                          <p:spTgt spid="46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6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63">
                                            <p:txEl>
                                              <p:pRg st="2" end="2"/>
                                            </p:txEl>
                                          </p:spTgt>
                                        </p:tgtEl>
                                        <p:attrNameLst>
                                          <p:attrName>style.visibility</p:attrName>
                                        </p:attrNameLst>
                                      </p:cBhvr>
                                      <p:to>
                                        <p:strVal val="visible"/>
                                      </p:to>
                                    </p:set>
                                    <p:anim calcmode="lin" valueType="num">
                                      <p:cBhvr additive="base">
                                        <p:cTn id="15" dur="500"/>
                                        <p:tgtEl>
                                          <p:spTgt spid="46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63">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68"/>
        <p:cNvGrpSpPr/>
        <p:nvPr/>
      </p:nvGrpSpPr>
      <p:grpSpPr>
        <a:xfrm>
          <a:off x="0" y="0"/>
          <a:ext cx="0" cy="0"/>
          <a:chOff x="0" y="0"/>
          <a:chExt cx="0" cy="0"/>
        </a:xfrm>
      </p:grpSpPr>
      <p:sp>
        <p:nvSpPr>
          <p:cNvPr id="469" name="Google Shape;469;p51"/>
          <p:cNvSpPr txBox="1"/>
          <p:nvPr/>
        </p:nvSpPr>
        <p:spPr>
          <a:xfrm>
            <a:off x="762000" y="120880"/>
            <a:ext cx="10668000" cy="770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6000" i="1">
                <a:solidFill>
                  <a:srgbClr val="FFC000"/>
                </a:solidFill>
                <a:latin typeface="Century Schoolbook"/>
                <a:ea typeface="Century Schoolbook"/>
                <a:cs typeface="Century Schoolbook"/>
                <a:sym typeface="Century Schoolbook"/>
              </a:rPr>
              <a:t>Production of Paul’s Letters</a:t>
            </a:r>
            <a:endParaRPr sz="6000" i="1">
              <a:solidFill>
                <a:srgbClr val="FFC000"/>
              </a:solidFill>
              <a:latin typeface="Century Schoolbook"/>
              <a:ea typeface="Century Schoolbook"/>
              <a:cs typeface="Century Schoolbook"/>
              <a:sym typeface="Century Schoolbook"/>
            </a:endParaRPr>
          </a:p>
          <a:p>
            <a:pPr marL="0" lvl="0" indent="0" algn="ctr" rtl="0">
              <a:lnSpc>
                <a:spcPct val="90000"/>
              </a:lnSpc>
              <a:spcBef>
                <a:spcPts val="0"/>
              </a:spcBef>
              <a:spcAft>
                <a:spcPts val="0"/>
              </a:spcAft>
              <a:buNone/>
            </a:pPr>
            <a:r>
              <a:rPr lang="en-US" sz="5500" i="1">
                <a:solidFill>
                  <a:srgbClr val="FFC000"/>
                </a:solidFill>
                <a:latin typeface="Century Schoolbook"/>
                <a:ea typeface="Century Schoolbook"/>
                <a:cs typeface="Century Schoolbook"/>
                <a:sym typeface="Century Schoolbook"/>
              </a:rPr>
              <a:t>바울의 편지들의 생산</a:t>
            </a:r>
            <a:endParaRPr sz="5500" i="1">
              <a:solidFill>
                <a:srgbClr val="FFC000"/>
              </a:solidFill>
              <a:latin typeface="Century Schoolbook"/>
              <a:ea typeface="Century Schoolbook"/>
              <a:cs typeface="Century Schoolbook"/>
              <a:sym typeface="Century Schoolbook"/>
            </a:endParaRPr>
          </a:p>
        </p:txBody>
      </p:sp>
      <p:sp>
        <p:nvSpPr>
          <p:cNvPr id="470" name="Google Shape;470;p51"/>
          <p:cNvSpPr txBox="1"/>
          <p:nvPr/>
        </p:nvSpPr>
        <p:spPr>
          <a:xfrm>
            <a:off x="598316" y="1855686"/>
            <a:ext cx="5278500" cy="4883700"/>
          </a:xfrm>
          <a:prstGeom prst="rect">
            <a:avLst/>
          </a:prstGeom>
          <a:solidFill>
            <a:srgbClr val="050303"/>
          </a:solid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rmAutofit/>
          </a:bodyPr>
          <a:lstStyle/>
          <a:p>
            <a:pPr marL="283464" lvl="0" indent="-283464" algn="l" rtl="0">
              <a:lnSpc>
                <a:spcPct val="102000"/>
              </a:lnSpc>
              <a:spcBef>
                <a:spcPts val="0"/>
              </a:spcBef>
              <a:spcAft>
                <a:spcPts val="0"/>
              </a:spcAft>
              <a:buNone/>
            </a:pPr>
            <a:r>
              <a:rPr lang="en-US" sz="3600" b="1">
                <a:solidFill>
                  <a:srgbClr val="FFFF66"/>
                </a:solidFill>
              </a:rPr>
              <a:t>Composition &amp; Inscription</a:t>
            </a:r>
            <a:endParaRPr sz="2000">
              <a:solidFill>
                <a:srgbClr val="262626"/>
              </a:solidFill>
              <a:latin typeface="Corbel"/>
              <a:ea typeface="Corbel"/>
              <a:cs typeface="Corbel"/>
              <a:sym typeface="Corbel"/>
            </a:endParaRPr>
          </a:p>
          <a:p>
            <a:pPr marL="0" lvl="0" indent="0" algn="l" rtl="0">
              <a:lnSpc>
                <a:spcPct val="102000"/>
              </a:lnSpc>
              <a:spcBef>
                <a:spcPts val="900"/>
              </a:spcBef>
              <a:spcAft>
                <a:spcPts val="0"/>
              </a:spcAft>
              <a:buNone/>
            </a:pPr>
            <a:r>
              <a:rPr lang="en-US" sz="2800" b="1">
                <a:solidFill>
                  <a:srgbClr val="FFFF99"/>
                </a:solidFill>
                <a:latin typeface="Lucida Sans"/>
                <a:ea typeface="Lucida Sans"/>
                <a:cs typeface="Lucida Sans"/>
                <a:sym typeface="Lucida Sans"/>
              </a:rPr>
              <a:t>Amanuenses:</a:t>
            </a:r>
            <a:endParaRPr sz="2000">
              <a:solidFill>
                <a:srgbClr val="262626"/>
              </a:solidFill>
              <a:latin typeface="Corbel"/>
              <a:ea typeface="Corbel"/>
              <a:cs typeface="Corbel"/>
              <a:sym typeface="Corbel"/>
            </a:endParaRPr>
          </a:p>
          <a:p>
            <a:pPr marL="283464" lvl="1" indent="-283464" algn="l" rtl="0">
              <a:lnSpc>
                <a:spcPct val="10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Tertius </a:t>
            </a:r>
            <a:r>
              <a:rPr lang="en-US" sz="2400">
                <a:solidFill>
                  <a:srgbClr val="FFFF00"/>
                </a:solidFill>
                <a:latin typeface="Arial Narrow"/>
                <a:ea typeface="Arial Narrow"/>
                <a:cs typeface="Arial Narrow"/>
                <a:sym typeface="Arial Narrow"/>
              </a:rPr>
              <a:t>(Rom. 16:22)</a:t>
            </a:r>
            <a:endParaRPr sz="1800">
              <a:solidFill>
                <a:srgbClr val="262626"/>
              </a:solidFill>
              <a:latin typeface="Corbel"/>
              <a:ea typeface="Corbel"/>
              <a:cs typeface="Corbel"/>
              <a:sym typeface="Corbel"/>
            </a:endParaRPr>
          </a:p>
          <a:p>
            <a:pPr marL="283464" lvl="1" indent="-283464" algn="l" rtl="0">
              <a:lnSpc>
                <a:spcPct val="10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Sosthenes </a:t>
            </a:r>
            <a:r>
              <a:rPr lang="en-US" sz="2400">
                <a:solidFill>
                  <a:srgbClr val="FFFF00"/>
                </a:solidFill>
                <a:latin typeface="Arial Narrow"/>
                <a:ea typeface="Arial Narrow"/>
                <a:cs typeface="Arial Narrow"/>
                <a:sym typeface="Arial Narrow"/>
              </a:rPr>
              <a:t>(1 Cor. 1:1)</a:t>
            </a:r>
            <a:endParaRPr sz="1800">
              <a:solidFill>
                <a:srgbClr val="262626"/>
              </a:solidFill>
              <a:latin typeface="Corbel"/>
              <a:ea typeface="Corbel"/>
              <a:cs typeface="Corbel"/>
              <a:sym typeface="Corbel"/>
            </a:endParaRPr>
          </a:p>
          <a:p>
            <a:pPr marL="283464" lvl="1" indent="-283464" algn="l" rtl="0">
              <a:lnSpc>
                <a:spcPct val="10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Timothy </a:t>
            </a:r>
            <a:r>
              <a:rPr lang="en-US" sz="2400">
                <a:solidFill>
                  <a:srgbClr val="FFFF00"/>
                </a:solidFill>
                <a:latin typeface="Arial Narrow"/>
                <a:ea typeface="Arial Narrow"/>
                <a:cs typeface="Arial Narrow"/>
                <a:sym typeface="Arial Narrow"/>
              </a:rPr>
              <a:t>(2 Cor. 1:1; Phil. 1:1; Col. 1:1; 1 Thess. 1:1; 2 Thess. 1:1; Phlm. 1)</a:t>
            </a:r>
            <a:endParaRPr sz="1800">
              <a:solidFill>
                <a:srgbClr val="262626"/>
              </a:solidFill>
              <a:latin typeface="Corbel"/>
              <a:ea typeface="Corbel"/>
              <a:cs typeface="Corbel"/>
              <a:sym typeface="Corbel"/>
            </a:endParaRPr>
          </a:p>
          <a:p>
            <a:pPr marL="0" lvl="0" indent="0" algn="l" rtl="0">
              <a:lnSpc>
                <a:spcPct val="102000"/>
              </a:lnSpc>
              <a:spcBef>
                <a:spcPts val="900"/>
              </a:spcBef>
              <a:spcAft>
                <a:spcPts val="0"/>
              </a:spcAft>
              <a:buNone/>
            </a:pPr>
            <a:r>
              <a:rPr lang="en-US" sz="2800" b="1">
                <a:solidFill>
                  <a:srgbClr val="FFFF99"/>
                </a:solidFill>
                <a:latin typeface="Lucida Sans"/>
                <a:ea typeface="Lucida Sans"/>
                <a:cs typeface="Lucida Sans"/>
                <a:sym typeface="Lucida Sans"/>
              </a:rPr>
              <a:t>Personal Signature</a:t>
            </a:r>
            <a:r>
              <a:rPr lang="en-US" sz="2800" b="1">
                <a:solidFill>
                  <a:srgbClr val="262626"/>
                </a:solidFill>
                <a:latin typeface="Lucida Sans"/>
                <a:ea typeface="Lucida Sans"/>
                <a:cs typeface="Lucida Sans"/>
                <a:sym typeface="Lucida Sans"/>
              </a:rPr>
              <a:t> </a:t>
            </a:r>
            <a:r>
              <a:rPr lang="en-US" sz="2400">
                <a:solidFill>
                  <a:srgbClr val="FFFF00"/>
                </a:solidFill>
                <a:latin typeface="Arial Narrow"/>
                <a:ea typeface="Arial Narrow"/>
                <a:cs typeface="Arial Narrow"/>
                <a:sym typeface="Arial Narrow"/>
              </a:rPr>
              <a:t>(1 Cor. 16:21; Gal. 6:11; 2 Thess. 3:17)</a:t>
            </a:r>
            <a:endParaRPr sz="2400" b="1">
              <a:solidFill>
                <a:srgbClr val="FFFF00"/>
              </a:solidFill>
              <a:latin typeface="Lucida Sans"/>
              <a:ea typeface="Lucida Sans"/>
              <a:cs typeface="Lucida Sans"/>
              <a:sym typeface="Lucida Sans"/>
            </a:endParaRPr>
          </a:p>
        </p:txBody>
      </p:sp>
      <p:sp>
        <p:nvSpPr>
          <p:cNvPr id="471" name="Google Shape;471;p51"/>
          <p:cNvSpPr txBox="1"/>
          <p:nvPr/>
        </p:nvSpPr>
        <p:spPr>
          <a:xfrm>
            <a:off x="6334098" y="1855686"/>
            <a:ext cx="5292300" cy="4883700"/>
          </a:xfrm>
          <a:prstGeom prst="rect">
            <a:avLst/>
          </a:prstGeom>
          <a:solidFill>
            <a:srgbClr val="305232"/>
          </a:solid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None/>
            </a:pPr>
            <a:r>
              <a:rPr lang="en-US" sz="3600" b="1">
                <a:solidFill>
                  <a:srgbClr val="FFFF66"/>
                </a:solidFill>
              </a:rPr>
              <a:t>Delivery &amp; Public Reading</a:t>
            </a:r>
            <a:endParaRPr sz="2000">
              <a:solidFill>
                <a:srgbClr val="262626"/>
              </a:solidFill>
              <a:latin typeface="Corbel"/>
              <a:ea typeface="Corbel"/>
              <a:cs typeface="Corbel"/>
              <a:sym typeface="Corbel"/>
            </a:endParaRPr>
          </a:p>
          <a:p>
            <a:pPr marL="0" lvl="0" indent="0" algn="l" rtl="0">
              <a:lnSpc>
                <a:spcPct val="112000"/>
              </a:lnSpc>
              <a:spcBef>
                <a:spcPts val="900"/>
              </a:spcBef>
              <a:spcAft>
                <a:spcPts val="0"/>
              </a:spcAft>
              <a:buNone/>
            </a:pPr>
            <a:r>
              <a:rPr lang="en-US" sz="2800" b="1">
                <a:solidFill>
                  <a:srgbClr val="FFFF99"/>
                </a:solidFill>
                <a:latin typeface="Lucida Sans"/>
                <a:ea typeface="Lucida Sans"/>
                <a:cs typeface="Lucida Sans"/>
                <a:sym typeface="Lucida Sans"/>
              </a:rPr>
              <a:t>Personal Couriers:</a:t>
            </a:r>
            <a:r>
              <a:rPr lang="en-US" sz="2800">
                <a:solidFill>
                  <a:srgbClr val="262626"/>
                </a:solidFill>
                <a:latin typeface="Lucida Sans"/>
                <a:ea typeface="Lucida Sans"/>
                <a:cs typeface="Lucida Sans"/>
                <a:sym typeface="Lucida Sans"/>
              </a:rPr>
              <a:t> </a:t>
            </a:r>
            <a:endParaRPr sz="2000">
              <a:solidFill>
                <a:srgbClr val="262626"/>
              </a:solidFill>
              <a:latin typeface="Corbel"/>
              <a:ea typeface="Corbel"/>
              <a:cs typeface="Corbel"/>
              <a:sym typeface="Corbel"/>
            </a:endParaRPr>
          </a:p>
          <a:p>
            <a:pPr marL="283464" lvl="1" indent="-283464" algn="l" rtl="0">
              <a:lnSpc>
                <a:spcPct val="11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Phoebe </a:t>
            </a:r>
            <a:r>
              <a:rPr lang="en-US" sz="2400">
                <a:solidFill>
                  <a:srgbClr val="FFFF00"/>
                </a:solidFill>
                <a:latin typeface="Arial Narrow"/>
                <a:ea typeface="Arial Narrow"/>
                <a:cs typeface="Arial Narrow"/>
                <a:sym typeface="Arial Narrow"/>
              </a:rPr>
              <a:t>(Rom. 16:1-2)</a:t>
            </a:r>
            <a:endParaRPr sz="1800">
              <a:solidFill>
                <a:srgbClr val="262626"/>
              </a:solidFill>
              <a:latin typeface="Corbel"/>
              <a:ea typeface="Corbel"/>
              <a:cs typeface="Corbel"/>
              <a:sym typeface="Corbel"/>
            </a:endParaRPr>
          </a:p>
          <a:p>
            <a:pPr marL="283464" lvl="1" indent="-283464" algn="l" rtl="0">
              <a:lnSpc>
                <a:spcPct val="11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Titus </a:t>
            </a:r>
            <a:r>
              <a:rPr lang="en-US" sz="2400">
                <a:solidFill>
                  <a:srgbClr val="FFFF00"/>
                </a:solidFill>
                <a:latin typeface="Arial Narrow"/>
                <a:ea typeface="Arial Narrow"/>
                <a:cs typeface="Arial Narrow"/>
                <a:sym typeface="Arial Narrow"/>
              </a:rPr>
              <a:t>(2 Cor. 8:17-18; 12:18)</a:t>
            </a:r>
            <a:endParaRPr sz="1800">
              <a:solidFill>
                <a:srgbClr val="262626"/>
              </a:solidFill>
              <a:latin typeface="Corbel"/>
              <a:ea typeface="Corbel"/>
              <a:cs typeface="Corbel"/>
              <a:sym typeface="Corbel"/>
            </a:endParaRPr>
          </a:p>
          <a:p>
            <a:pPr marL="283464" lvl="1" indent="-283464" algn="l" rtl="0">
              <a:lnSpc>
                <a:spcPct val="112000"/>
              </a:lnSpc>
              <a:spcBef>
                <a:spcPts val="900"/>
              </a:spcBef>
              <a:spcAft>
                <a:spcPts val="0"/>
              </a:spcAft>
              <a:buClr>
                <a:srgbClr val="FFFF99"/>
              </a:buClr>
              <a:buSzPts val="2400"/>
              <a:buFont typeface="Noto Sans Symbols"/>
              <a:buChar char="⮚"/>
            </a:pPr>
            <a:r>
              <a:rPr lang="en-US" sz="2400" b="1" i="1">
                <a:solidFill>
                  <a:srgbClr val="FFFF00"/>
                </a:solidFill>
                <a:latin typeface="Lucida Sans"/>
                <a:ea typeface="Lucida Sans"/>
                <a:cs typeface="Lucida Sans"/>
                <a:sym typeface="Lucida Sans"/>
              </a:rPr>
              <a:t>Tychicus </a:t>
            </a:r>
            <a:r>
              <a:rPr lang="en-US" sz="2400">
                <a:solidFill>
                  <a:srgbClr val="FFFF00"/>
                </a:solidFill>
                <a:latin typeface="Arial Narrow"/>
                <a:ea typeface="Arial Narrow"/>
                <a:cs typeface="Arial Narrow"/>
                <a:sym typeface="Arial Narrow"/>
              </a:rPr>
              <a:t>(Eph. 6:21-22; Col. 4:7-8)</a:t>
            </a:r>
            <a:endParaRPr sz="1800">
              <a:solidFill>
                <a:srgbClr val="262626"/>
              </a:solidFill>
              <a:latin typeface="Corbel"/>
              <a:ea typeface="Corbel"/>
              <a:cs typeface="Corbel"/>
              <a:sym typeface="Corbel"/>
            </a:endParaRPr>
          </a:p>
          <a:p>
            <a:pPr marL="0" lvl="0" indent="0" algn="l" rtl="0">
              <a:lnSpc>
                <a:spcPct val="112000"/>
              </a:lnSpc>
              <a:spcBef>
                <a:spcPts val="900"/>
              </a:spcBef>
              <a:spcAft>
                <a:spcPts val="0"/>
              </a:spcAft>
              <a:buNone/>
            </a:pPr>
            <a:r>
              <a:rPr lang="en-US" sz="2800" b="1">
                <a:solidFill>
                  <a:srgbClr val="FFFF99"/>
                </a:solidFill>
                <a:latin typeface="Lucida Sans"/>
                <a:ea typeface="Lucida Sans"/>
                <a:cs typeface="Lucida Sans"/>
                <a:sym typeface="Lucida Sans"/>
              </a:rPr>
              <a:t>Public Reading</a:t>
            </a:r>
            <a:r>
              <a:rPr lang="en-US" sz="2800">
                <a:solidFill>
                  <a:srgbClr val="262626"/>
                </a:solidFill>
                <a:latin typeface="Arial Narrow"/>
                <a:ea typeface="Arial Narrow"/>
                <a:cs typeface="Arial Narrow"/>
                <a:sym typeface="Arial Narrow"/>
              </a:rPr>
              <a:t> </a:t>
            </a:r>
            <a:r>
              <a:rPr lang="en-US" sz="2400">
                <a:solidFill>
                  <a:srgbClr val="FFFF00"/>
                </a:solidFill>
                <a:latin typeface="Arial Narrow"/>
                <a:ea typeface="Arial Narrow"/>
                <a:cs typeface="Arial Narrow"/>
                <a:sym typeface="Arial Narrow"/>
              </a:rPr>
              <a:t>(Eph. 6:21-22; Col. 4:16; 1 Thess. 5:27)</a:t>
            </a:r>
            <a:endParaRPr sz="2400" b="1">
              <a:solidFill>
                <a:srgbClr val="FFFF00"/>
              </a:solidFill>
              <a:latin typeface="Lucida Sans"/>
              <a:ea typeface="Lucida Sans"/>
              <a:cs typeface="Lucida Sans"/>
              <a:sym typeface="Lucida Sans"/>
            </a:endParaRPr>
          </a:p>
        </p:txBody>
      </p:sp>
    </p:spTree>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75"/>
        <p:cNvGrpSpPr/>
        <p:nvPr/>
      </p:nvGrpSpPr>
      <p:grpSpPr>
        <a:xfrm>
          <a:off x="0" y="0"/>
          <a:ext cx="0" cy="0"/>
          <a:chOff x="0" y="0"/>
          <a:chExt cx="0" cy="0"/>
        </a:xfrm>
      </p:grpSpPr>
      <p:sp>
        <p:nvSpPr>
          <p:cNvPr id="476" name="Google Shape;476;p52"/>
          <p:cNvSpPr txBox="1">
            <a:spLocks noGrp="1"/>
          </p:cNvSpPr>
          <p:nvPr>
            <p:ph type="title"/>
          </p:nvPr>
        </p:nvSpPr>
        <p:spPr>
          <a:xfrm>
            <a:off x="762000" y="110788"/>
            <a:ext cx="10584873" cy="936613"/>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FFC000"/>
              </a:buClr>
              <a:buSzPct val="100000"/>
              <a:buFont typeface="Century Schoolbook"/>
              <a:buNone/>
            </a:pPr>
            <a:r>
              <a:rPr lang="en-US" sz="2790">
                <a:solidFill>
                  <a:srgbClr val="FFC000"/>
                </a:solidFill>
              </a:rPr>
              <a:t>What Paul’s Letters May Have Looked Like </a:t>
            </a:r>
            <a:br>
              <a:rPr lang="en-US" sz="2790">
                <a:solidFill>
                  <a:srgbClr val="FFC000"/>
                </a:solidFill>
              </a:rPr>
            </a:br>
            <a:r>
              <a:rPr lang="en-US" sz="2500">
                <a:solidFill>
                  <a:srgbClr val="FFC000"/>
                </a:solidFill>
              </a:rPr>
              <a:t>바울의 편지들이 이렇게 생겼을 수도 있다</a:t>
            </a:r>
            <a:br>
              <a:rPr lang="en-US" sz="2500"/>
            </a:br>
            <a:r>
              <a:rPr lang="en-US" sz="2160" i="0">
                <a:solidFill>
                  <a:schemeClr val="lt1"/>
                </a:solidFill>
                <a:latin typeface="Arial"/>
                <a:ea typeface="Arial"/>
                <a:cs typeface="Arial"/>
                <a:sym typeface="Arial"/>
              </a:rPr>
              <a:t>p</a:t>
            </a:r>
            <a:r>
              <a:rPr lang="en-US" sz="2160" i="0">
                <a:solidFill>
                  <a:schemeClr val="lt1"/>
                </a:solidFill>
                <a:latin typeface="Arial Narrow"/>
                <a:ea typeface="Arial Narrow"/>
                <a:cs typeface="Arial Narrow"/>
                <a:sym typeface="Arial Narrow"/>
              </a:rPr>
              <a:t>46</a:t>
            </a:r>
            <a:r>
              <a:rPr lang="en-US" sz="2160">
                <a:solidFill>
                  <a:schemeClr val="lt1"/>
                </a:solidFill>
                <a:latin typeface="Arial Narrow"/>
                <a:ea typeface="Arial Narrow"/>
                <a:cs typeface="Arial Narrow"/>
                <a:sym typeface="Arial Narrow"/>
              </a:rPr>
              <a:t> (Chester Beatty Papyri Collection, Dublin):  </a:t>
            </a:r>
            <a:r>
              <a:rPr lang="en-US" sz="1979" b="1">
                <a:solidFill>
                  <a:schemeClr val="lt1"/>
                </a:solidFill>
                <a:latin typeface="Arial Narrow"/>
                <a:ea typeface="Arial Narrow"/>
                <a:cs typeface="Arial Narrow"/>
                <a:sym typeface="Arial Narrow"/>
              </a:rPr>
              <a:t>Romans 11: 13-22 and Colossians 1: 5-12</a:t>
            </a:r>
            <a:r>
              <a:rPr lang="en-US" sz="1979">
                <a:solidFill>
                  <a:schemeClr val="lt1"/>
                </a:solidFill>
                <a:latin typeface="Arial Narrow"/>
                <a:ea typeface="Arial Narrow"/>
                <a:cs typeface="Arial Narrow"/>
                <a:sym typeface="Arial Narrow"/>
              </a:rPr>
              <a:t>, </a:t>
            </a:r>
            <a:r>
              <a:rPr lang="en-US" sz="2160">
                <a:solidFill>
                  <a:schemeClr val="lt1"/>
                </a:solidFill>
                <a:latin typeface="Arial Narrow"/>
                <a:ea typeface="Arial Narrow"/>
                <a:cs typeface="Arial Narrow"/>
                <a:sym typeface="Arial Narrow"/>
              </a:rPr>
              <a:t>c.AD 200</a:t>
            </a:r>
            <a:endParaRPr sz="2160">
              <a:solidFill>
                <a:schemeClr val="lt1"/>
              </a:solidFill>
              <a:latin typeface="Arial Narrow"/>
              <a:ea typeface="Arial Narrow"/>
              <a:cs typeface="Arial Narrow"/>
              <a:sym typeface="Arial Narrow"/>
            </a:endParaRPr>
          </a:p>
          <a:p>
            <a:pPr marL="0" lvl="0" indent="0" algn="ctr" rtl="0">
              <a:spcBef>
                <a:spcPts val="0"/>
              </a:spcBef>
              <a:spcAft>
                <a:spcPts val="0"/>
              </a:spcAft>
              <a:buClr>
                <a:srgbClr val="FFC000"/>
              </a:buClr>
              <a:buSzPct val="129166"/>
              <a:buFont typeface="Century Schoolbook"/>
              <a:buNone/>
            </a:pPr>
            <a:r>
              <a:rPr lang="en-US" sz="2160">
                <a:solidFill>
                  <a:schemeClr val="lt1"/>
                </a:solidFill>
                <a:latin typeface="Arial Narrow"/>
                <a:ea typeface="Arial Narrow"/>
                <a:cs typeface="Arial Narrow"/>
                <a:sym typeface="Arial Narrow"/>
              </a:rPr>
              <a:t>p46 (체스터 비티 파피루스 컬렉션, 더블린): 로마서 11: 13-22 및 골로새서 1: 5-12, c.AD 200</a:t>
            </a:r>
            <a:endParaRPr sz="2160">
              <a:solidFill>
                <a:schemeClr val="lt1"/>
              </a:solidFill>
              <a:latin typeface="Arial Narrow"/>
              <a:ea typeface="Arial Narrow"/>
              <a:cs typeface="Arial Narrow"/>
              <a:sym typeface="Arial Narrow"/>
            </a:endParaRPr>
          </a:p>
          <a:p>
            <a:pPr marL="0" lvl="0" indent="0" algn="ctr" rtl="0">
              <a:lnSpc>
                <a:spcPct val="90000"/>
              </a:lnSpc>
              <a:spcBef>
                <a:spcPts val="0"/>
              </a:spcBef>
              <a:spcAft>
                <a:spcPts val="0"/>
              </a:spcAft>
              <a:buClr>
                <a:srgbClr val="FFC000"/>
              </a:buClr>
              <a:buSzPct val="100000"/>
              <a:buFont typeface="Century Schoolbook"/>
              <a:buNone/>
            </a:pPr>
            <a:endParaRPr sz="3100">
              <a:solidFill>
                <a:srgbClr val="FFC000"/>
              </a:solidFill>
            </a:endParaRPr>
          </a:p>
        </p:txBody>
      </p:sp>
      <p:pic>
        <p:nvPicPr>
          <p:cNvPr id="477" name="Google Shape;477;p52"/>
          <p:cNvPicPr preferRelativeResize="0"/>
          <p:nvPr/>
        </p:nvPicPr>
        <p:blipFill rotWithShape="1">
          <a:blip r:embed="rId3">
            <a:alphaModFix/>
          </a:blip>
          <a:srcRect/>
          <a:stretch/>
        </p:blipFill>
        <p:spPr>
          <a:xfrm>
            <a:off x="1982450" y="1496550"/>
            <a:ext cx="8143975" cy="5361450"/>
          </a:xfrm>
          <a:prstGeom prst="rect">
            <a:avLst/>
          </a:prstGeom>
          <a:noFill/>
          <a:ln>
            <a:noFill/>
          </a:ln>
        </p:spPr>
      </p:pic>
    </p:spTree>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481"/>
        <p:cNvGrpSpPr/>
        <p:nvPr/>
      </p:nvGrpSpPr>
      <p:grpSpPr>
        <a:xfrm>
          <a:off x="0" y="0"/>
          <a:ext cx="0" cy="0"/>
          <a:chOff x="0" y="0"/>
          <a:chExt cx="0" cy="0"/>
        </a:xfrm>
      </p:grpSpPr>
      <p:sp>
        <p:nvSpPr>
          <p:cNvPr id="482" name="Google Shape;482;g28e28cfd5de_0_4"/>
          <p:cNvSpPr txBox="1">
            <a:spLocks noGrp="1"/>
          </p:cNvSpPr>
          <p:nvPr>
            <p:ph type="title"/>
          </p:nvPr>
        </p:nvSpPr>
        <p:spPr>
          <a:xfrm>
            <a:off x="623449" y="381000"/>
            <a:ext cx="5132700" cy="1066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FFC000"/>
              </a:buClr>
              <a:buSzPct val="100000"/>
              <a:buFont typeface="Century Schoolbook"/>
              <a:buNone/>
            </a:pPr>
            <a:r>
              <a:rPr lang="en-US" sz="3240" b="1">
                <a:solidFill>
                  <a:srgbClr val="FFC000"/>
                </a:solidFill>
              </a:rPr>
              <a:t>Paul’s Epistolary Style</a:t>
            </a:r>
            <a:endParaRPr sz="3240" b="1">
              <a:solidFill>
                <a:srgbClr val="FFC000"/>
              </a:solidFill>
            </a:endParaRPr>
          </a:p>
          <a:p>
            <a:pPr marL="0" lvl="0" indent="0" algn="l" rtl="0">
              <a:spcBef>
                <a:spcPts val="0"/>
              </a:spcBef>
              <a:spcAft>
                <a:spcPts val="0"/>
              </a:spcAft>
              <a:buClr>
                <a:srgbClr val="FFC000"/>
              </a:buClr>
              <a:buSzPct val="115714"/>
              <a:buFont typeface="Century Schoolbook"/>
              <a:buNone/>
            </a:pPr>
            <a:r>
              <a:rPr lang="en-US" sz="2800" b="1">
                <a:solidFill>
                  <a:srgbClr val="FFC000"/>
                </a:solidFill>
              </a:rPr>
              <a:t>바울의 외전 스타일</a:t>
            </a:r>
            <a:endParaRPr sz="2800" b="1">
              <a:solidFill>
                <a:srgbClr val="FFC000"/>
              </a:solidFill>
            </a:endParaRPr>
          </a:p>
          <a:p>
            <a:pPr marL="0" lvl="0" indent="0" algn="l" rtl="0">
              <a:lnSpc>
                <a:spcPct val="90000"/>
              </a:lnSpc>
              <a:spcBef>
                <a:spcPts val="0"/>
              </a:spcBef>
              <a:spcAft>
                <a:spcPts val="0"/>
              </a:spcAft>
              <a:buClr>
                <a:srgbClr val="FFC000"/>
              </a:buClr>
              <a:buSzPct val="100000"/>
              <a:buFont typeface="Century Schoolbook"/>
              <a:buNone/>
            </a:pPr>
            <a:endParaRPr sz="3600" b="1">
              <a:solidFill>
                <a:srgbClr val="FFC000"/>
              </a:solidFill>
            </a:endParaRPr>
          </a:p>
        </p:txBody>
      </p:sp>
      <p:sp>
        <p:nvSpPr>
          <p:cNvPr id="483" name="Google Shape;483;g28e28cfd5de_0_4"/>
          <p:cNvSpPr txBox="1">
            <a:spLocks noGrp="1"/>
          </p:cNvSpPr>
          <p:nvPr>
            <p:ph type="body" idx="1"/>
          </p:nvPr>
        </p:nvSpPr>
        <p:spPr>
          <a:xfrm>
            <a:off x="623455" y="1447800"/>
            <a:ext cx="5132700" cy="5181600"/>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Clr>
                <a:srgbClr val="FFFF99"/>
              </a:buClr>
              <a:buSzPts val="2800"/>
              <a:buFont typeface="Noto Sans Symbols"/>
              <a:buNone/>
            </a:pPr>
            <a:r>
              <a:rPr lang="en-US" sz="2800">
                <a:solidFill>
                  <a:srgbClr val="FFFF99"/>
                </a:solidFill>
                <a:latin typeface="Open Sans"/>
                <a:ea typeface="Open Sans"/>
                <a:cs typeface="Open Sans"/>
                <a:sym typeface="Open Sans"/>
              </a:rPr>
              <a:t>Letter-writing in the Greco-Roman world followed stylistic conventions.</a:t>
            </a:r>
            <a:endParaRPr/>
          </a:p>
          <a:p>
            <a:pPr marL="283464" lvl="0" indent="-283464" algn="l" rtl="0">
              <a:lnSpc>
                <a:spcPct val="90000"/>
              </a:lnSpc>
              <a:spcBef>
                <a:spcPts val="900"/>
              </a:spcBef>
              <a:spcAft>
                <a:spcPts val="0"/>
              </a:spcAft>
              <a:buClr>
                <a:srgbClr val="FFFF00"/>
              </a:buClr>
              <a:buSzPts val="2400"/>
              <a:buChar char="•"/>
            </a:pPr>
            <a:r>
              <a:rPr lang="en-US" sz="2400" i="1">
                <a:solidFill>
                  <a:srgbClr val="FFFF00"/>
                </a:solidFill>
                <a:latin typeface="Arial Narrow"/>
                <a:ea typeface="Arial Narrow"/>
                <a:cs typeface="Arial Narrow"/>
                <a:sym typeface="Arial Narrow"/>
              </a:rPr>
              <a:t>Handbooks on letter theory were available as guides to differentiate between business letters, official letters, public letters and discursive letters.</a:t>
            </a:r>
            <a:endParaRPr/>
          </a:p>
          <a:p>
            <a:pPr marL="283464" lvl="0" indent="-283464" algn="l" rtl="0">
              <a:lnSpc>
                <a:spcPct val="90000"/>
              </a:lnSpc>
              <a:spcBef>
                <a:spcPts val="900"/>
              </a:spcBef>
              <a:spcAft>
                <a:spcPts val="0"/>
              </a:spcAft>
              <a:buClr>
                <a:srgbClr val="FFFF00"/>
              </a:buClr>
              <a:buSzPts val="2400"/>
              <a:buChar char="•"/>
            </a:pPr>
            <a:r>
              <a:rPr lang="en-US" sz="2400" i="1">
                <a:solidFill>
                  <a:srgbClr val="FFFF00"/>
                </a:solidFill>
                <a:latin typeface="Arial Narrow"/>
                <a:ea typeface="Arial Narrow"/>
                <a:cs typeface="Arial Narrow"/>
                <a:sym typeface="Arial Narrow"/>
              </a:rPr>
              <a:t>Paul’s letters follow to a large degree the conventions of the times, but he also freely adapted those conventions to suit his own purposes.</a:t>
            </a:r>
            <a:endParaRPr/>
          </a:p>
        </p:txBody>
      </p:sp>
      <p:sp>
        <p:nvSpPr>
          <p:cNvPr id="484" name="Google Shape;484;g28e28cfd5de_0_4"/>
          <p:cNvSpPr txBox="1">
            <a:spLocks noGrp="1"/>
          </p:cNvSpPr>
          <p:nvPr>
            <p:ph type="body" idx="2"/>
          </p:nvPr>
        </p:nvSpPr>
        <p:spPr>
          <a:xfrm>
            <a:off x="6781801" y="304800"/>
            <a:ext cx="4273500" cy="6248400"/>
          </a:xfrm>
          <a:prstGeom prst="rect">
            <a:avLst/>
          </a:prstGeom>
          <a:solidFill>
            <a:srgbClr val="600000"/>
          </a:solidFill>
          <a:ln w="38100"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20000"/>
          </a:bodyPr>
          <a:lstStyle/>
          <a:p>
            <a:pPr marL="283464" lvl="0" indent="-283464" algn="l" rtl="0">
              <a:lnSpc>
                <a:spcPct val="90000"/>
              </a:lnSpc>
              <a:spcBef>
                <a:spcPts val="0"/>
              </a:spcBef>
              <a:spcAft>
                <a:spcPts val="0"/>
              </a:spcAft>
              <a:buClr>
                <a:srgbClr val="FFFF00"/>
              </a:buClr>
              <a:buSzPts val="2800"/>
              <a:buFont typeface="Noto Sans Symbols"/>
              <a:buNone/>
            </a:pPr>
            <a:r>
              <a:rPr lang="en-US" sz="2800">
                <a:solidFill>
                  <a:srgbClr val="FFFF00"/>
                </a:solidFill>
                <a:latin typeface="Open Sans"/>
                <a:ea typeface="Open Sans"/>
                <a:cs typeface="Open Sans"/>
                <a:sym typeface="Open Sans"/>
              </a:rPr>
              <a:t>THE PAULINE PATTERN</a:t>
            </a:r>
            <a:endParaRPr/>
          </a:p>
          <a:p>
            <a:pPr marL="283464" lvl="0" indent="-283464" algn="l" rtl="0">
              <a:lnSpc>
                <a:spcPct val="90000"/>
              </a:lnSpc>
              <a:spcBef>
                <a:spcPts val="900"/>
              </a:spcBef>
              <a:spcAft>
                <a:spcPts val="0"/>
              </a:spcAft>
              <a:buClr>
                <a:srgbClr val="FFFF00"/>
              </a:buClr>
              <a:buSzPts val="2400"/>
              <a:buFont typeface="Noto Sans Symbols"/>
              <a:buNone/>
            </a:pPr>
            <a:r>
              <a:rPr lang="en-US" sz="2400">
                <a:solidFill>
                  <a:srgbClr val="FFFF00"/>
                </a:solidFill>
                <a:latin typeface="Arial Narrow"/>
                <a:ea typeface="Arial Narrow"/>
                <a:cs typeface="Arial Narrow"/>
                <a:sym typeface="Arial Narrow"/>
              </a:rPr>
              <a:t>Opening</a:t>
            </a:r>
            <a:endParaRPr/>
          </a:p>
          <a:p>
            <a:pPr marL="283464" lvl="0" indent="-283464" algn="l" rtl="0">
              <a:lnSpc>
                <a:spcPct val="90000"/>
              </a:lnSpc>
              <a:spcBef>
                <a:spcPts val="900"/>
              </a:spcBef>
              <a:spcAft>
                <a:spcPts val="0"/>
              </a:spcAft>
              <a:buClr>
                <a:srgbClr val="262626"/>
              </a:buClr>
              <a:buSzPts val="2400"/>
              <a:buFont typeface="Noto Sans Symbols"/>
              <a:buNone/>
            </a:pPr>
            <a:r>
              <a:rPr lang="en-US" sz="2400" i="1">
                <a:latin typeface="Jim Nightshade"/>
                <a:ea typeface="Jim Nightshade"/>
                <a:cs typeface="Jim Nightshade"/>
                <a:sym typeface="Jim Nightshade"/>
              </a:rPr>
              <a:t>	</a:t>
            </a:r>
            <a:r>
              <a:rPr lang="en-US" sz="2400" b="1" i="1">
                <a:solidFill>
                  <a:schemeClr val="lt1"/>
                </a:solidFill>
                <a:latin typeface="Comic Sans MS"/>
                <a:ea typeface="Comic Sans MS"/>
                <a:cs typeface="Comic Sans MS"/>
                <a:sym typeface="Comic Sans MS"/>
              </a:rPr>
              <a:t>Paul, an apostle…to the saints…</a:t>
            </a:r>
            <a:endParaRPr/>
          </a:p>
          <a:p>
            <a:pPr marL="283464" lvl="0" indent="-283464" algn="l" rtl="0">
              <a:lnSpc>
                <a:spcPct val="90000"/>
              </a:lnSpc>
              <a:spcBef>
                <a:spcPts val="900"/>
              </a:spcBef>
              <a:spcAft>
                <a:spcPts val="0"/>
              </a:spcAft>
              <a:buClr>
                <a:srgbClr val="FFFF00"/>
              </a:buClr>
              <a:buSzPts val="2400"/>
              <a:buFont typeface="Noto Sans Symbols"/>
              <a:buNone/>
            </a:pPr>
            <a:r>
              <a:rPr lang="en-US" sz="2400">
                <a:solidFill>
                  <a:srgbClr val="FFFF00"/>
                </a:solidFill>
                <a:latin typeface="Arial Narrow"/>
                <a:ea typeface="Arial Narrow"/>
                <a:cs typeface="Arial Narrow"/>
                <a:sym typeface="Arial Narrow"/>
              </a:rPr>
              <a:t>Thanksgiving</a:t>
            </a:r>
            <a:endParaRPr/>
          </a:p>
          <a:p>
            <a:pPr marL="283464" lvl="0" indent="-283464" algn="l" rtl="0">
              <a:lnSpc>
                <a:spcPct val="90000"/>
              </a:lnSpc>
              <a:spcBef>
                <a:spcPts val="900"/>
              </a:spcBef>
              <a:spcAft>
                <a:spcPts val="0"/>
              </a:spcAft>
              <a:buClr>
                <a:schemeClr val="lt1"/>
              </a:buClr>
              <a:buSzPts val="2400"/>
              <a:buFont typeface="Noto Sans Symbols"/>
              <a:buNone/>
            </a:pPr>
            <a:r>
              <a:rPr lang="en-US" sz="2400" i="1">
                <a:solidFill>
                  <a:schemeClr val="lt1"/>
                </a:solidFill>
                <a:latin typeface="Jim Nightshade"/>
                <a:ea typeface="Jim Nightshade"/>
                <a:cs typeface="Jim Nightshade"/>
                <a:sym typeface="Jim Nightshade"/>
              </a:rPr>
              <a:t>	</a:t>
            </a:r>
            <a:r>
              <a:rPr lang="en-US" sz="2400" b="1" i="1">
                <a:solidFill>
                  <a:schemeClr val="lt1"/>
                </a:solidFill>
                <a:latin typeface="Comic Sans MS"/>
                <a:ea typeface="Comic Sans MS"/>
                <a:cs typeface="Comic Sans MS"/>
                <a:sym typeface="Comic Sans MS"/>
              </a:rPr>
              <a:t>Greeting…grace and peace</a:t>
            </a:r>
            <a:endParaRPr/>
          </a:p>
          <a:p>
            <a:pPr marL="283464" lvl="0" indent="-283464" algn="l" rtl="0">
              <a:lnSpc>
                <a:spcPct val="90000"/>
              </a:lnSpc>
              <a:spcBef>
                <a:spcPts val="900"/>
              </a:spcBef>
              <a:spcAft>
                <a:spcPts val="0"/>
              </a:spcAft>
              <a:buClr>
                <a:schemeClr val="lt1"/>
              </a:buClr>
              <a:buSzPts val="2400"/>
              <a:buFont typeface="Noto Sans Symbols"/>
              <a:buNone/>
            </a:pPr>
            <a:r>
              <a:rPr lang="en-US" sz="2400" i="1">
                <a:solidFill>
                  <a:schemeClr val="lt1"/>
                </a:solidFill>
                <a:latin typeface="Jim Nightshade"/>
                <a:ea typeface="Jim Nightshade"/>
                <a:cs typeface="Jim Nightshade"/>
                <a:sym typeface="Jim Nightshade"/>
              </a:rPr>
              <a:t>	</a:t>
            </a:r>
            <a:r>
              <a:rPr lang="en-US" sz="2400">
                <a:solidFill>
                  <a:schemeClr val="lt1"/>
                </a:solidFill>
                <a:latin typeface="Arial"/>
                <a:ea typeface="Arial"/>
                <a:cs typeface="Arial"/>
                <a:sym typeface="Arial"/>
              </a:rPr>
              <a:t>(xai&lt;rein</a:t>
            </a:r>
            <a:r>
              <a:rPr lang="en-US" sz="2400">
                <a:solidFill>
                  <a:schemeClr val="lt1"/>
                </a:solidFill>
                <a:latin typeface="Arial Narrow"/>
                <a:ea typeface="Arial Narrow"/>
                <a:cs typeface="Arial Narrow"/>
                <a:sym typeface="Arial Narrow"/>
              </a:rPr>
              <a:t> changed to</a:t>
            </a:r>
            <a:r>
              <a:rPr lang="en-US" sz="2400">
                <a:solidFill>
                  <a:schemeClr val="lt1"/>
                </a:solidFill>
                <a:latin typeface="Arial"/>
                <a:ea typeface="Arial"/>
                <a:cs typeface="Arial"/>
                <a:sym typeface="Arial"/>
              </a:rPr>
              <a:t> xa&lt;rij)</a:t>
            </a:r>
            <a:endParaRPr sz="2400" i="1">
              <a:solidFill>
                <a:schemeClr val="lt1"/>
              </a:solidFill>
              <a:latin typeface="Jim Nightshade"/>
              <a:ea typeface="Jim Nightshade"/>
              <a:cs typeface="Jim Nightshade"/>
              <a:sym typeface="Jim Nightshade"/>
            </a:endParaRPr>
          </a:p>
          <a:p>
            <a:pPr marL="283464" lvl="0" indent="-283464" algn="l" rtl="0">
              <a:lnSpc>
                <a:spcPct val="90000"/>
              </a:lnSpc>
              <a:spcBef>
                <a:spcPts val="900"/>
              </a:spcBef>
              <a:spcAft>
                <a:spcPts val="0"/>
              </a:spcAft>
              <a:buClr>
                <a:srgbClr val="FFFF00"/>
              </a:buClr>
              <a:buSzPts val="2400"/>
              <a:buFont typeface="Noto Sans Symbols"/>
              <a:buNone/>
            </a:pPr>
            <a:r>
              <a:rPr lang="en-US" sz="2400">
                <a:solidFill>
                  <a:srgbClr val="FFFF00"/>
                </a:solidFill>
                <a:latin typeface="Arial Narrow"/>
                <a:ea typeface="Arial Narrow"/>
                <a:cs typeface="Arial Narrow"/>
                <a:sym typeface="Arial Narrow"/>
              </a:rPr>
              <a:t>Body</a:t>
            </a:r>
            <a:endParaRPr/>
          </a:p>
          <a:p>
            <a:pPr marL="283464" lvl="0" indent="-283464" algn="l" rtl="0">
              <a:lnSpc>
                <a:spcPct val="90000"/>
              </a:lnSpc>
              <a:spcBef>
                <a:spcPts val="900"/>
              </a:spcBef>
              <a:spcAft>
                <a:spcPts val="0"/>
              </a:spcAft>
              <a:buClr>
                <a:srgbClr val="262626"/>
              </a:buClr>
              <a:buSzPts val="2400"/>
              <a:buFont typeface="Noto Sans Symbols"/>
              <a:buNone/>
            </a:pPr>
            <a:r>
              <a:rPr lang="en-US" sz="2400" i="1">
                <a:latin typeface="Jim Nightshade"/>
                <a:ea typeface="Jim Nightshade"/>
                <a:cs typeface="Jim Nightshade"/>
                <a:sym typeface="Jim Nightshade"/>
              </a:rPr>
              <a:t>	</a:t>
            </a:r>
            <a:r>
              <a:rPr lang="en-US" sz="2400" b="1" i="1">
                <a:solidFill>
                  <a:schemeClr val="lt1"/>
                </a:solidFill>
                <a:latin typeface="Comic Sans MS"/>
                <a:ea typeface="Comic Sans MS"/>
                <a:cs typeface="Comic Sans MS"/>
                <a:sym typeface="Comic Sans MS"/>
              </a:rPr>
              <a:t>Central concern and communication</a:t>
            </a:r>
            <a:endParaRPr/>
          </a:p>
          <a:p>
            <a:pPr marL="283464" lvl="0" indent="-283464" algn="l" rtl="0">
              <a:lnSpc>
                <a:spcPct val="90000"/>
              </a:lnSpc>
              <a:spcBef>
                <a:spcPts val="900"/>
              </a:spcBef>
              <a:spcAft>
                <a:spcPts val="0"/>
              </a:spcAft>
              <a:buClr>
                <a:srgbClr val="FFFF00"/>
              </a:buClr>
              <a:buSzPts val="2400"/>
              <a:buFont typeface="Noto Sans Symbols"/>
              <a:buNone/>
            </a:pPr>
            <a:r>
              <a:rPr lang="en-US" sz="2400">
                <a:solidFill>
                  <a:srgbClr val="FFFF00"/>
                </a:solidFill>
                <a:latin typeface="Arial Narrow"/>
                <a:ea typeface="Arial Narrow"/>
                <a:cs typeface="Arial Narrow"/>
                <a:sym typeface="Arial Narrow"/>
              </a:rPr>
              <a:t>Paraenesis</a:t>
            </a:r>
            <a:endParaRPr sz="2400">
              <a:solidFill>
                <a:srgbClr val="FFFF00"/>
              </a:solidFill>
              <a:latin typeface="Arial Narrow"/>
              <a:ea typeface="Arial Narrow"/>
              <a:cs typeface="Arial Narrow"/>
              <a:sym typeface="Arial Narrow"/>
            </a:endParaRPr>
          </a:p>
          <a:p>
            <a:pPr marL="283464" lvl="0" indent="-283464" algn="l" rtl="0">
              <a:lnSpc>
                <a:spcPct val="90000"/>
              </a:lnSpc>
              <a:spcBef>
                <a:spcPts val="900"/>
              </a:spcBef>
              <a:spcAft>
                <a:spcPts val="0"/>
              </a:spcAft>
              <a:buClr>
                <a:schemeClr val="lt1"/>
              </a:buClr>
              <a:buSzPts val="2400"/>
              <a:buFont typeface="Noto Sans Symbols"/>
              <a:buNone/>
            </a:pPr>
            <a:r>
              <a:rPr lang="en-US" sz="2400" i="1">
                <a:solidFill>
                  <a:schemeClr val="lt1"/>
                </a:solidFill>
                <a:latin typeface="Jim Nightshade"/>
                <a:ea typeface="Jim Nightshade"/>
                <a:cs typeface="Jim Nightshade"/>
                <a:sym typeface="Jim Nightshade"/>
              </a:rPr>
              <a:t>	</a:t>
            </a:r>
            <a:r>
              <a:rPr lang="en-US" sz="2400" b="1" i="1">
                <a:solidFill>
                  <a:schemeClr val="lt1"/>
                </a:solidFill>
                <a:latin typeface="Comic Sans MS"/>
                <a:ea typeface="Comic Sans MS"/>
                <a:cs typeface="Comic Sans MS"/>
                <a:sym typeface="Comic Sans MS"/>
              </a:rPr>
              <a:t>Indicative and imperative moods (you are…so behave in this way)</a:t>
            </a:r>
            <a:endParaRPr/>
          </a:p>
          <a:p>
            <a:pPr marL="283464" lvl="0" indent="-283464" algn="l" rtl="0">
              <a:lnSpc>
                <a:spcPct val="90000"/>
              </a:lnSpc>
              <a:spcBef>
                <a:spcPts val="900"/>
              </a:spcBef>
              <a:spcAft>
                <a:spcPts val="0"/>
              </a:spcAft>
              <a:buClr>
                <a:srgbClr val="FFFF00"/>
              </a:buClr>
              <a:buSzPts val="2400"/>
              <a:buFont typeface="Noto Sans Symbols"/>
              <a:buNone/>
            </a:pPr>
            <a:r>
              <a:rPr lang="en-US" sz="2400">
                <a:solidFill>
                  <a:srgbClr val="FFFF00"/>
                </a:solidFill>
                <a:latin typeface="Arial Narrow"/>
                <a:ea typeface="Arial Narrow"/>
                <a:cs typeface="Arial Narrow"/>
                <a:sym typeface="Arial Narrow"/>
              </a:rPr>
              <a:t>Closing</a:t>
            </a:r>
            <a:endParaRPr/>
          </a:p>
          <a:p>
            <a:pPr marL="283464" lvl="0" indent="-283464" algn="l" rtl="0">
              <a:lnSpc>
                <a:spcPct val="90000"/>
              </a:lnSpc>
              <a:spcBef>
                <a:spcPts val="900"/>
              </a:spcBef>
              <a:spcAft>
                <a:spcPts val="0"/>
              </a:spcAft>
              <a:buClr>
                <a:srgbClr val="262626"/>
              </a:buClr>
              <a:buSzPts val="2400"/>
              <a:buFont typeface="Noto Sans Symbols"/>
              <a:buNone/>
            </a:pPr>
            <a:r>
              <a:rPr lang="en-US" sz="2400" i="1">
                <a:latin typeface="Jim Nightshade"/>
                <a:ea typeface="Jim Nightshade"/>
                <a:cs typeface="Jim Nightshade"/>
                <a:sym typeface="Jim Nightshade"/>
              </a:rPr>
              <a:t>	</a:t>
            </a:r>
            <a:r>
              <a:rPr lang="en-US" sz="2400" b="1" i="1">
                <a:solidFill>
                  <a:schemeClr val="lt1"/>
                </a:solidFill>
                <a:latin typeface="Comic Sans MS"/>
                <a:ea typeface="Comic Sans MS"/>
                <a:cs typeface="Comic Sans MS"/>
                <a:sym typeface="Comic Sans MS"/>
              </a:rPr>
              <a:t>Benediction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83">
                                            <p:txEl>
                                              <p:pRg st="0" end="0"/>
                                            </p:txEl>
                                          </p:spTgt>
                                        </p:tgtEl>
                                        <p:attrNameLst>
                                          <p:attrName>style.visibility</p:attrName>
                                        </p:attrNameLst>
                                      </p:cBhvr>
                                      <p:to>
                                        <p:strVal val="visible"/>
                                      </p:to>
                                    </p:set>
                                    <p:anim calcmode="lin" valueType="num">
                                      <p:cBhvr additive="base">
                                        <p:cTn id="7" dur="500"/>
                                        <p:tgtEl>
                                          <p:spTgt spid="48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8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83">
                                            <p:txEl>
                                              <p:pRg st="1" end="1"/>
                                            </p:txEl>
                                          </p:spTgt>
                                        </p:tgtEl>
                                        <p:attrNameLst>
                                          <p:attrName>style.visibility</p:attrName>
                                        </p:attrNameLst>
                                      </p:cBhvr>
                                      <p:to>
                                        <p:strVal val="visible"/>
                                      </p:to>
                                    </p:set>
                                    <p:anim calcmode="lin" valueType="num">
                                      <p:cBhvr additive="base">
                                        <p:cTn id="11" dur="500"/>
                                        <p:tgtEl>
                                          <p:spTgt spid="48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8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83">
                                            <p:txEl>
                                              <p:pRg st="2" end="2"/>
                                            </p:txEl>
                                          </p:spTgt>
                                        </p:tgtEl>
                                        <p:attrNameLst>
                                          <p:attrName>style.visibility</p:attrName>
                                        </p:attrNameLst>
                                      </p:cBhvr>
                                      <p:to>
                                        <p:strVal val="visible"/>
                                      </p:to>
                                    </p:set>
                                    <p:anim calcmode="lin" valueType="num">
                                      <p:cBhvr additive="base">
                                        <p:cTn id="15" dur="500"/>
                                        <p:tgtEl>
                                          <p:spTgt spid="48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83">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84">
                                            <p:txEl>
                                              <p:pRg st="0" end="0"/>
                                            </p:txEl>
                                          </p:spTgt>
                                        </p:tgtEl>
                                        <p:attrNameLst>
                                          <p:attrName>style.visibility</p:attrName>
                                        </p:attrNameLst>
                                      </p:cBhvr>
                                      <p:to>
                                        <p:strVal val="visible"/>
                                      </p:to>
                                    </p:set>
                                    <p:animEffect transition="in" filter="fade">
                                      <p:cBhvr>
                                        <p:cTn id="21" dur="500"/>
                                        <p:tgtEl>
                                          <p:spTgt spid="48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84">
                                            <p:txEl>
                                              <p:pRg st="1" end="1"/>
                                            </p:txEl>
                                          </p:spTgt>
                                        </p:tgtEl>
                                        <p:attrNameLst>
                                          <p:attrName>style.visibility</p:attrName>
                                        </p:attrNameLst>
                                      </p:cBhvr>
                                      <p:to>
                                        <p:strVal val="visible"/>
                                      </p:to>
                                    </p:set>
                                    <p:animEffect transition="in" filter="fade">
                                      <p:cBhvr>
                                        <p:cTn id="26" dur="500"/>
                                        <p:tgtEl>
                                          <p:spTgt spid="48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4">
                                            <p:txEl>
                                              <p:pRg st="2" end="2"/>
                                            </p:txEl>
                                          </p:spTgt>
                                        </p:tgtEl>
                                        <p:attrNameLst>
                                          <p:attrName>style.visibility</p:attrName>
                                        </p:attrNameLst>
                                      </p:cBhvr>
                                      <p:to>
                                        <p:strVal val="visible"/>
                                      </p:to>
                                    </p:set>
                                    <p:animEffect transition="in" filter="fade">
                                      <p:cBhvr>
                                        <p:cTn id="31" dur="500"/>
                                        <p:tgtEl>
                                          <p:spTgt spid="48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84">
                                            <p:txEl>
                                              <p:pRg st="3" end="3"/>
                                            </p:txEl>
                                          </p:spTgt>
                                        </p:tgtEl>
                                        <p:attrNameLst>
                                          <p:attrName>style.visibility</p:attrName>
                                        </p:attrNameLst>
                                      </p:cBhvr>
                                      <p:to>
                                        <p:strVal val="visible"/>
                                      </p:to>
                                    </p:set>
                                    <p:animEffect transition="in" filter="fade">
                                      <p:cBhvr>
                                        <p:cTn id="36" dur="500"/>
                                        <p:tgtEl>
                                          <p:spTgt spid="48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84">
                                            <p:txEl>
                                              <p:pRg st="4" end="4"/>
                                            </p:txEl>
                                          </p:spTgt>
                                        </p:tgtEl>
                                        <p:attrNameLst>
                                          <p:attrName>style.visibility</p:attrName>
                                        </p:attrNameLst>
                                      </p:cBhvr>
                                      <p:to>
                                        <p:strVal val="visible"/>
                                      </p:to>
                                    </p:set>
                                    <p:animEffect transition="in" filter="fade">
                                      <p:cBhvr>
                                        <p:cTn id="41" dur="500"/>
                                        <p:tgtEl>
                                          <p:spTgt spid="48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84">
                                            <p:txEl>
                                              <p:pRg st="5" end="5"/>
                                            </p:txEl>
                                          </p:spTgt>
                                        </p:tgtEl>
                                        <p:attrNameLst>
                                          <p:attrName>style.visibility</p:attrName>
                                        </p:attrNameLst>
                                      </p:cBhvr>
                                      <p:to>
                                        <p:strVal val="visible"/>
                                      </p:to>
                                    </p:set>
                                    <p:animEffect transition="in" filter="fade">
                                      <p:cBhvr>
                                        <p:cTn id="46" dur="500"/>
                                        <p:tgtEl>
                                          <p:spTgt spid="48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84">
                                            <p:txEl>
                                              <p:pRg st="6" end="6"/>
                                            </p:txEl>
                                          </p:spTgt>
                                        </p:tgtEl>
                                        <p:attrNameLst>
                                          <p:attrName>style.visibility</p:attrName>
                                        </p:attrNameLst>
                                      </p:cBhvr>
                                      <p:to>
                                        <p:strVal val="visible"/>
                                      </p:to>
                                    </p:set>
                                    <p:animEffect transition="in" filter="fade">
                                      <p:cBhvr>
                                        <p:cTn id="51" dur="500"/>
                                        <p:tgtEl>
                                          <p:spTgt spid="48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4">
                                            <p:txEl>
                                              <p:pRg st="7" end="7"/>
                                            </p:txEl>
                                          </p:spTgt>
                                        </p:tgtEl>
                                        <p:attrNameLst>
                                          <p:attrName>style.visibility</p:attrName>
                                        </p:attrNameLst>
                                      </p:cBhvr>
                                      <p:to>
                                        <p:strVal val="visible"/>
                                      </p:to>
                                    </p:set>
                                    <p:animEffect transition="in" filter="fade">
                                      <p:cBhvr>
                                        <p:cTn id="56" dur="500"/>
                                        <p:tgtEl>
                                          <p:spTgt spid="484">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84">
                                            <p:txEl>
                                              <p:pRg st="8" end="8"/>
                                            </p:txEl>
                                          </p:spTgt>
                                        </p:tgtEl>
                                        <p:attrNameLst>
                                          <p:attrName>style.visibility</p:attrName>
                                        </p:attrNameLst>
                                      </p:cBhvr>
                                      <p:to>
                                        <p:strVal val="visible"/>
                                      </p:to>
                                    </p:set>
                                    <p:animEffect transition="in" filter="fade">
                                      <p:cBhvr>
                                        <p:cTn id="61" dur="500"/>
                                        <p:tgtEl>
                                          <p:spTgt spid="484">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84">
                                            <p:txEl>
                                              <p:pRg st="9" end="9"/>
                                            </p:txEl>
                                          </p:spTgt>
                                        </p:tgtEl>
                                        <p:attrNameLst>
                                          <p:attrName>style.visibility</p:attrName>
                                        </p:attrNameLst>
                                      </p:cBhvr>
                                      <p:to>
                                        <p:strVal val="visible"/>
                                      </p:to>
                                    </p:set>
                                    <p:animEffect transition="in" filter="fade">
                                      <p:cBhvr>
                                        <p:cTn id="66" dur="500"/>
                                        <p:tgtEl>
                                          <p:spTgt spid="484">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84">
                                            <p:txEl>
                                              <p:pRg st="10" end="10"/>
                                            </p:txEl>
                                          </p:spTgt>
                                        </p:tgtEl>
                                        <p:attrNameLst>
                                          <p:attrName>style.visibility</p:attrName>
                                        </p:attrNameLst>
                                      </p:cBhvr>
                                      <p:to>
                                        <p:strVal val="visible"/>
                                      </p:to>
                                    </p:set>
                                    <p:animEffect transition="in" filter="fade">
                                      <p:cBhvr>
                                        <p:cTn id="71" dur="500"/>
                                        <p:tgtEl>
                                          <p:spTgt spid="484">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84">
                                            <p:txEl>
                                              <p:pRg st="11" end="11"/>
                                            </p:txEl>
                                          </p:spTgt>
                                        </p:tgtEl>
                                        <p:attrNameLst>
                                          <p:attrName>style.visibility</p:attrName>
                                        </p:attrNameLst>
                                      </p:cBhvr>
                                      <p:to>
                                        <p:strVal val="visible"/>
                                      </p:to>
                                    </p:set>
                                    <p:animEffect transition="in" filter="fade">
                                      <p:cBhvr>
                                        <p:cTn id="76" dur="500"/>
                                        <p:tgtEl>
                                          <p:spTgt spid="48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4"/>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4800"/>
              <a:buFont typeface="Century Schoolbook"/>
              <a:buNone/>
            </a:pPr>
            <a:r>
              <a:rPr lang="en-US" sz="4800" b="1">
                <a:solidFill>
                  <a:srgbClr val="FFC000"/>
                </a:solidFill>
              </a:rPr>
              <a:t>Reading Another’s Mail</a:t>
            </a:r>
            <a:endParaRPr sz="4800" b="1">
              <a:solidFill>
                <a:srgbClr val="FFC000"/>
              </a:solidFill>
            </a:endParaRPr>
          </a:p>
          <a:p>
            <a:pPr marL="0" lvl="0" indent="0" algn="r" rtl="0">
              <a:spcBef>
                <a:spcPts val="0"/>
              </a:spcBef>
              <a:spcAft>
                <a:spcPts val="0"/>
              </a:spcAft>
              <a:buClr>
                <a:srgbClr val="FFC000"/>
              </a:buClr>
              <a:buSzPts val="4800"/>
              <a:buFont typeface="Century Schoolbook"/>
              <a:buNone/>
            </a:pPr>
            <a:r>
              <a:rPr lang="en-US" sz="4800" b="1">
                <a:solidFill>
                  <a:srgbClr val="FFC000"/>
                </a:solidFill>
              </a:rPr>
              <a:t>다른사람의 메일 읽기</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490" name="Google Shape;490;p54"/>
          <p:cNvSpPr txBox="1">
            <a:spLocks noGrp="1"/>
          </p:cNvSpPr>
          <p:nvPr>
            <p:ph type="body" idx="1"/>
          </p:nvPr>
        </p:nvSpPr>
        <p:spPr>
          <a:xfrm>
            <a:off x="5212080" y="569066"/>
            <a:ext cx="6217918" cy="6288934"/>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rgbClr val="FF0000"/>
              </a:buClr>
              <a:buSzPct val="100000"/>
              <a:buFont typeface="Noto Sans Symbols"/>
              <a:buNone/>
            </a:pPr>
            <a:r>
              <a:rPr lang="en-US" sz="3000" b="1">
                <a:solidFill>
                  <a:srgbClr val="FF0000"/>
                </a:solidFill>
              </a:rPr>
              <a:t>Reading someone else’s mail from the distance of two millennia creates special challenges.</a:t>
            </a:r>
            <a:endParaRPr/>
          </a:p>
          <a:p>
            <a:pPr marL="283464" lvl="0" indent="-283464" algn="l" rtl="0">
              <a:lnSpc>
                <a:spcPct val="112000"/>
              </a:lnSpc>
              <a:spcBef>
                <a:spcPts val="900"/>
              </a:spcBef>
              <a:spcAft>
                <a:spcPts val="0"/>
              </a:spcAft>
              <a:buClr>
                <a:srgbClr val="262626"/>
              </a:buClr>
              <a:buSzPct val="100000"/>
              <a:buChar char="•"/>
            </a:pPr>
            <a:r>
              <a:rPr lang="en-US" sz="2600" i="1">
                <a:latin typeface="Calibri"/>
                <a:ea typeface="Calibri"/>
                <a:cs typeface="Calibri"/>
                <a:sym typeface="Calibri"/>
              </a:rPr>
              <a:t>The writer could assume certain shared information not available to a later reader.</a:t>
            </a:r>
            <a:endParaRPr/>
          </a:p>
          <a:p>
            <a:pPr marL="283464" lvl="0" indent="-283464" algn="l" rtl="0">
              <a:lnSpc>
                <a:spcPct val="112000"/>
              </a:lnSpc>
              <a:spcBef>
                <a:spcPts val="900"/>
              </a:spcBef>
              <a:spcAft>
                <a:spcPts val="0"/>
              </a:spcAft>
              <a:buClr>
                <a:srgbClr val="262626"/>
              </a:buClr>
              <a:buSzPct val="100000"/>
              <a:buChar char="•"/>
            </a:pPr>
            <a:r>
              <a:rPr lang="en-US" sz="2600" i="1">
                <a:latin typeface="Calibri"/>
                <a:ea typeface="Calibri"/>
                <a:cs typeface="Calibri"/>
                <a:sym typeface="Calibri"/>
              </a:rPr>
              <a:t>Hence, topics could be addressed without a full explanation.</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Especially when Paul addresses heresies or enemies of the Christian faith, the modern reader must, so to speak, “read between the lines” to discover the nature of the problem based on the polemics Paul uses.</a:t>
            </a:r>
            <a:endParaRPr/>
          </a:p>
          <a:p>
            <a:pPr marL="283464" lvl="0" indent="-283464" algn="l" rtl="0">
              <a:lnSpc>
                <a:spcPct val="112000"/>
              </a:lnSpc>
              <a:spcBef>
                <a:spcPts val="900"/>
              </a:spcBef>
              <a:spcAft>
                <a:spcPts val="0"/>
              </a:spcAft>
              <a:buClr>
                <a:schemeClr val="dk1"/>
              </a:buClr>
              <a:buSzPct val="100000"/>
              <a:buChar char="•"/>
            </a:pPr>
            <a:r>
              <a:rPr lang="en-US" sz="2600" i="1">
                <a:solidFill>
                  <a:schemeClr val="dk1"/>
                </a:solidFill>
                <a:latin typeface="Calibri"/>
                <a:ea typeface="Calibri"/>
                <a:cs typeface="Calibri"/>
                <a:sym typeface="Calibri"/>
              </a:rPr>
              <a:t>In some letters, Paul uses critical vocabulary that helps the reader profile the heresy he addresses.</a:t>
            </a:r>
            <a:endParaRPr/>
          </a:p>
          <a:p>
            <a:pPr marL="283464" lvl="0" indent="-142493" algn="l" rtl="0">
              <a:lnSpc>
                <a:spcPct val="112000"/>
              </a:lnSpc>
              <a:spcBef>
                <a:spcPts val="900"/>
              </a:spcBef>
              <a:spcAft>
                <a:spcPts val="0"/>
              </a:spcAft>
              <a:buClr>
                <a:srgbClr val="262626"/>
              </a:buClr>
              <a:buSzPct val="100000"/>
              <a:buNone/>
            </a:pPr>
            <a:endParaRPr sz="2400" i="1"/>
          </a:p>
        </p:txBody>
      </p:sp>
      <p:sp>
        <p:nvSpPr>
          <p:cNvPr id="491" name="Google Shape;491;p5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90">
                                            <p:txEl>
                                              <p:pRg st="0" end="0"/>
                                            </p:txEl>
                                          </p:spTgt>
                                        </p:tgtEl>
                                        <p:attrNameLst>
                                          <p:attrName>style.visibility</p:attrName>
                                        </p:attrNameLst>
                                      </p:cBhvr>
                                      <p:to>
                                        <p:strVal val="visible"/>
                                      </p:to>
                                    </p:set>
                                    <p:anim calcmode="lin" valueType="num">
                                      <p:cBhvr additive="base">
                                        <p:cTn id="7" dur="500"/>
                                        <p:tgtEl>
                                          <p:spTgt spid="49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49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90">
                                            <p:txEl>
                                              <p:pRg st="1" end="1"/>
                                            </p:txEl>
                                          </p:spTgt>
                                        </p:tgtEl>
                                        <p:attrNameLst>
                                          <p:attrName>style.visibility</p:attrName>
                                        </p:attrNameLst>
                                      </p:cBhvr>
                                      <p:to>
                                        <p:strVal val="visible"/>
                                      </p:to>
                                    </p:set>
                                    <p:anim calcmode="lin" valueType="num">
                                      <p:cBhvr additive="base">
                                        <p:cTn id="11" dur="500"/>
                                        <p:tgtEl>
                                          <p:spTgt spid="49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49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90">
                                            <p:txEl>
                                              <p:pRg st="2" end="2"/>
                                            </p:txEl>
                                          </p:spTgt>
                                        </p:tgtEl>
                                        <p:attrNameLst>
                                          <p:attrName>style.visibility</p:attrName>
                                        </p:attrNameLst>
                                      </p:cBhvr>
                                      <p:to>
                                        <p:strVal val="visible"/>
                                      </p:to>
                                    </p:set>
                                    <p:anim calcmode="lin" valueType="num">
                                      <p:cBhvr additive="base">
                                        <p:cTn id="15" dur="500"/>
                                        <p:tgtEl>
                                          <p:spTgt spid="49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49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90">
                                            <p:txEl>
                                              <p:pRg st="3" end="3"/>
                                            </p:txEl>
                                          </p:spTgt>
                                        </p:tgtEl>
                                        <p:attrNameLst>
                                          <p:attrName>style.visibility</p:attrName>
                                        </p:attrNameLst>
                                      </p:cBhvr>
                                      <p:to>
                                        <p:strVal val="visible"/>
                                      </p:to>
                                    </p:set>
                                    <p:anim calcmode="lin" valueType="num">
                                      <p:cBhvr additive="base">
                                        <p:cTn id="19" dur="500"/>
                                        <p:tgtEl>
                                          <p:spTgt spid="49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490">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90">
                                            <p:txEl>
                                              <p:pRg st="4" end="4"/>
                                            </p:txEl>
                                          </p:spTgt>
                                        </p:tgtEl>
                                        <p:attrNameLst>
                                          <p:attrName>style.visibility</p:attrName>
                                        </p:attrNameLst>
                                      </p:cBhvr>
                                      <p:to>
                                        <p:strVal val="visible"/>
                                      </p:to>
                                    </p:set>
                                    <p:anim calcmode="lin" valueType="num">
                                      <p:cBhvr additive="base">
                                        <p:cTn id="23" dur="500"/>
                                        <p:tgtEl>
                                          <p:spTgt spid="490">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490">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90">
                                            <p:txEl>
                                              <p:pRg st="5" end="5"/>
                                            </p:txEl>
                                          </p:spTgt>
                                        </p:tgtEl>
                                        <p:attrNameLst>
                                          <p:attrName>style.visibility</p:attrName>
                                        </p:attrNameLst>
                                      </p:cBhvr>
                                      <p:to>
                                        <p:strVal val="visible"/>
                                      </p:to>
                                    </p:set>
                                    <p:anim calcmode="lin" valueType="num">
                                      <p:cBhvr additive="base">
                                        <p:cTn id="27" dur="500"/>
                                        <p:tgtEl>
                                          <p:spTgt spid="490">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490">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5"/>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fontScale="90000"/>
          </a:bodyPr>
          <a:lstStyle/>
          <a:p>
            <a:pPr marL="0" lvl="0" indent="0" algn="r" rtl="0">
              <a:spcBef>
                <a:spcPts val="0"/>
              </a:spcBef>
              <a:spcAft>
                <a:spcPts val="0"/>
              </a:spcAft>
              <a:buClr>
                <a:srgbClr val="FFC000"/>
              </a:buClr>
              <a:buSzPct val="100000"/>
              <a:buFont typeface="Century Schoolbook"/>
              <a:buNone/>
            </a:pPr>
            <a:r>
              <a:rPr lang="en-US" sz="4800" b="1">
                <a:solidFill>
                  <a:srgbClr val="FFC000"/>
                </a:solidFill>
              </a:rPr>
              <a:t>How to Discern an Author’s Goals</a:t>
            </a:r>
            <a:endParaRPr sz="4800" b="1">
              <a:solidFill>
                <a:srgbClr val="FFC000"/>
              </a:solidFill>
            </a:endParaRPr>
          </a:p>
          <a:p>
            <a:pPr marL="0" lvl="0" indent="0" algn="r" rtl="0">
              <a:spcBef>
                <a:spcPts val="0"/>
              </a:spcBef>
              <a:spcAft>
                <a:spcPts val="0"/>
              </a:spcAft>
              <a:buClr>
                <a:srgbClr val="FFC000"/>
              </a:buClr>
              <a:buSzPct val="100000"/>
              <a:buFont typeface="Century Schoolbook"/>
              <a:buNone/>
            </a:pPr>
            <a:r>
              <a:rPr lang="en-US" sz="4800" b="1">
                <a:solidFill>
                  <a:srgbClr val="FFC000"/>
                </a:solidFill>
              </a:rPr>
              <a:t>저자의 목표를 식별하는 방법</a:t>
            </a:r>
            <a:endParaRPr sz="4800" b="1">
              <a:solidFill>
                <a:srgbClr val="FFC000"/>
              </a:solidFill>
            </a:endParaRPr>
          </a:p>
          <a:p>
            <a:pPr marL="0" lvl="0" indent="0" algn="r" rtl="0">
              <a:lnSpc>
                <a:spcPct val="90000"/>
              </a:lnSpc>
              <a:spcBef>
                <a:spcPts val="0"/>
              </a:spcBef>
              <a:spcAft>
                <a:spcPts val="0"/>
              </a:spcAft>
              <a:buClr>
                <a:srgbClr val="FFC000"/>
              </a:buClr>
              <a:buSzPct val="100000"/>
              <a:buFont typeface="Century Schoolbook"/>
              <a:buNone/>
            </a:pPr>
            <a:endParaRPr sz="4800" b="1">
              <a:solidFill>
                <a:srgbClr val="FFC000"/>
              </a:solidFill>
            </a:endParaRPr>
          </a:p>
        </p:txBody>
      </p:sp>
      <p:sp>
        <p:nvSpPr>
          <p:cNvPr id="497" name="Google Shape;497;p55"/>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262626"/>
              </a:buClr>
              <a:buSzPts val="3600"/>
              <a:buFont typeface="Noto Sans Symbols"/>
              <a:buNone/>
            </a:pPr>
            <a:r>
              <a:rPr lang="en-US" sz="3600" i="1"/>
              <a:t>What does he include?</a:t>
            </a:r>
            <a:endParaRPr/>
          </a:p>
          <a:p>
            <a:pPr marL="283464" lvl="0" indent="-283464" algn="l" rtl="0">
              <a:lnSpc>
                <a:spcPct val="112000"/>
              </a:lnSpc>
              <a:spcBef>
                <a:spcPts val="900"/>
              </a:spcBef>
              <a:spcAft>
                <a:spcPts val="0"/>
              </a:spcAft>
              <a:buClr>
                <a:srgbClr val="262626"/>
              </a:buClr>
              <a:buSzPts val="3600"/>
              <a:buNone/>
            </a:pPr>
            <a:r>
              <a:rPr lang="en-US" sz="3600" i="1"/>
              <a:t>What does he leave out?</a:t>
            </a:r>
            <a:endParaRPr/>
          </a:p>
          <a:p>
            <a:pPr marL="283464" lvl="0" indent="-283464" algn="l" rtl="0">
              <a:lnSpc>
                <a:spcPct val="112000"/>
              </a:lnSpc>
              <a:spcBef>
                <a:spcPts val="900"/>
              </a:spcBef>
              <a:spcAft>
                <a:spcPts val="0"/>
              </a:spcAft>
              <a:buClr>
                <a:srgbClr val="262626"/>
              </a:buClr>
              <a:buSzPts val="3600"/>
              <a:buFont typeface="Noto Sans Symbols"/>
              <a:buNone/>
            </a:pPr>
            <a:r>
              <a:rPr lang="en-US" sz="3600" i="1"/>
              <a:t>What does he emphasize?</a:t>
            </a:r>
            <a:endParaRPr/>
          </a:p>
          <a:p>
            <a:pPr marL="283464" lvl="0" indent="-283464" algn="l" rtl="0">
              <a:lnSpc>
                <a:spcPct val="112000"/>
              </a:lnSpc>
              <a:spcBef>
                <a:spcPts val="900"/>
              </a:spcBef>
              <a:spcAft>
                <a:spcPts val="0"/>
              </a:spcAft>
              <a:buClr>
                <a:srgbClr val="262626"/>
              </a:buClr>
              <a:buSzPts val="3600"/>
              <a:buFont typeface="Noto Sans Symbols"/>
              <a:buNone/>
            </a:pPr>
            <a:r>
              <a:rPr lang="en-US" sz="3600" i="1"/>
              <a:t>What events does he link?</a:t>
            </a:r>
            <a:endParaRPr/>
          </a:p>
          <a:p>
            <a:pPr marL="283464" lvl="0" indent="-283464" algn="l" rtl="0">
              <a:lnSpc>
                <a:spcPct val="112000"/>
              </a:lnSpc>
              <a:spcBef>
                <a:spcPts val="900"/>
              </a:spcBef>
              <a:spcAft>
                <a:spcPts val="0"/>
              </a:spcAft>
              <a:buClr>
                <a:srgbClr val="262626"/>
              </a:buClr>
              <a:buSzPts val="3600"/>
              <a:buFont typeface="Noto Sans Symbols"/>
              <a:buNone/>
            </a:pPr>
            <a:r>
              <a:rPr lang="en-US" sz="3600" i="1"/>
              <a:t>What does he clearly state?</a:t>
            </a:r>
            <a:endParaRPr/>
          </a:p>
          <a:p>
            <a:pPr marL="283464" lvl="0" indent="-283464" algn="l" rtl="0">
              <a:lnSpc>
                <a:spcPct val="112000"/>
              </a:lnSpc>
              <a:spcBef>
                <a:spcPts val="900"/>
              </a:spcBef>
              <a:spcAft>
                <a:spcPts val="0"/>
              </a:spcAft>
              <a:buClr>
                <a:srgbClr val="262626"/>
              </a:buClr>
              <a:buSzPts val="3600"/>
              <a:buFont typeface="Noto Sans Symbols"/>
              <a:buNone/>
            </a:pPr>
            <a:r>
              <a:rPr lang="en-US" sz="3600" i="1"/>
              <a:t>What does he imply?</a:t>
            </a:r>
            <a:endParaRPr/>
          </a:p>
        </p:txBody>
      </p:sp>
      <p:sp>
        <p:nvSpPr>
          <p:cNvPr id="498" name="Google Shape;498;p55"/>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7">
                                            <p:txEl>
                                              <p:pRg st="0" end="0"/>
                                            </p:txEl>
                                          </p:spTgt>
                                        </p:tgtEl>
                                        <p:attrNameLst>
                                          <p:attrName>style.visibility</p:attrName>
                                        </p:attrNameLst>
                                      </p:cBhvr>
                                      <p:to>
                                        <p:strVal val="visible"/>
                                      </p:to>
                                    </p:set>
                                    <p:anim calcmode="lin" valueType="num">
                                      <p:cBhvr additive="base">
                                        <p:cTn id="7" dur="500"/>
                                        <p:tgtEl>
                                          <p:spTgt spid="4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7">
                                            <p:txEl>
                                              <p:pRg st="1" end="1"/>
                                            </p:txEl>
                                          </p:spTgt>
                                        </p:tgtEl>
                                        <p:attrNameLst>
                                          <p:attrName>style.visibility</p:attrName>
                                        </p:attrNameLst>
                                      </p:cBhvr>
                                      <p:to>
                                        <p:strVal val="visible"/>
                                      </p:to>
                                    </p:set>
                                    <p:anim calcmode="lin" valueType="num">
                                      <p:cBhvr additive="base">
                                        <p:cTn id="12" dur="500"/>
                                        <p:tgtEl>
                                          <p:spTgt spid="49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7">
                                            <p:txEl>
                                              <p:pRg st="2" end="2"/>
                                            </p:txEl>
                                          </p:spTgt>
                                        </p:tgtEl>
                                        <p:attrNameLst>
                                          <p:attrName>style.visibility</p:attrName>
                                        </p:attrNameLst>
                                      </p:cBhvr>
                                      <p:to>
                                        <p:strVal val="visible"/>
                                      </p:to>
                                    </p:set>
                                    <p:anim calcmode="lin" valueType="num">
                                      <p:cBhvr additive="base">
                                        <p:cTn id="17" dur="500"/>
                                        <p:tgtEl>
                                          <p:spTgt spid="49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97">
                                            <p:txEl>
                                              <p:pRg st="3" end="3"/>
                                            </p:txEl>
                                          </p:spTgt>
                                        </p:tgtEl>
                                        <p:attrNameLst>
                                          <p:attrName>style.visibility</p:attrName>
                                        </p:attrNameLst>
                                      </p:cBhvr>
                                      <p:to>
                                        <p:strVal val="visible"/>
                                      </p:to>
                                    </p:set>
                                    <p:anim calcmode="lin" valueType="num">
                                      <p:cBhvr additive="base">
                                        <p:cTn id="22" dur="500"/>
                                        <p:tgtEl>
                                          <p:spTgt spid="49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97">
                                            <p:txEl>
                                              <p:pRg st="4" end="4"/>
                                            </p:txEl>
                                          </p:spTgt>
                                        </p:tgtEl>
                                        <p:attrNameLst>
                                          <p:attrName>style.visibility</p:attrName>
                                        </p:attrNameLst>
                                      </p:cBhvr>
                                      <p:to>
                                        <p:strVal val="visible"/>
                                      </p:to>
                                    </p:set>
                                    <p:anim calcmode="lin" valueType="num">
                                      <p:cBhvr additive="base">
                                        <p:cTn id="27" dur="500"/>
                                        <p:tgtEl>
                                          <p:spTgt spid="49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97">
                                            <p:txEl>
                                              <p:pRg st="5" end="5"/>
                                            </p:txEl>
                                          </p:spTgt>
                                        </p:tgtEl>
                                        <p:attrNameLst>
                                          <p:attrName>style.visibility</p:attrName>
                                        </p:attrNameLst>
                                      </p:cBhvr>
                                      <p:to>
                                        <p:strVal val="visible"/>
                                      </p:to>
                                    </p:set>
                                    <p:anim calcmode="lin" valueType="num">
                                      <p:cBhvr additive="base">
                                        <p:cTn id="32" dur="500"/>
                                        <p:tgtEl>
                                          <p:spTgt spid="49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6"/>
          <p:cNvSpPr txBox="1">
            <a:spLocks noGrp="1"/>
          </p:cNvSpPr>
          <p:nvPr>
            <p:ph type="title"/>
          </p:nvPr>
        </p:nvSpPr>
        <p:spPr>
          <a:xfrm>
            <a:off x="457200" y="569066"/>
            <a:ext cx="413870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Spiritual Authority</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영적 권위</a:t>
            </a:r>
            <a:endParaRPr sz="4800" b="1">
              <a:solidFill>
                <a:srgbClr val="FFC000"/>
              </a:solidFill>
            </a:endParaRPr>
          </a:p>
        </p:txBody>
      </p:sp>
      <p:sp>
        <p:nvSpPr>
          <p:cNvPr id="504" name="Google Shape;504;p56"/>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FF0000"/>
              </a:buClr>
              <a:buSzPts val="2800"/>
              <a:buFont typeface="Noto Sans Symbols"/>
              <a:buNone/>
            </a:pPr>
            <a:r>
              <a:rPr lang="en-US" sz="2800" b="1">
                <a:solidFill>
                  <a:srgbClr val="FF0000"/>
                </a:solidFill>
              </a:rPr>
              <a:t>One of the challenges for new Christian communities was the question of spiritual authority.</a:t>
            </a:r>
            <a:endParaRPr/>
          </a:p>
          <a:p>
            <a:pPr marL="283464" lvl="0" indent="-283464" algn="l" rtl="0">
              <a:lnSpc>
                <a:spcPct val="112000"/>
              </a:lnSpc>
              <a:spcBef>
                <a:spcPts val="900"/>
              </a:spcBef>
              <a:spcAft>
                <a:spcPts val="0"/>
              </a:spcAft>
              <a:buClr>
                <a:srgbClr val="262626"/>
              </a:buClr>
              <a:buSzPts val="2400"/>
              <a:buChar char="•"/>
            </a:pPr>
            <a:r>
              <a:rPr lang="en-US" sz="2400" i="1"/>
              <a:t>The earliest Christians had no New Testament, no creeds, no established church structure and no written guidelines.</a:t>
            </a:r>
            <a:endParaRPr/>
          </a:p>
          <a:p>
            <a:pPr marL="283464" lvl="0" indent="-283464" algn="l" rtl="0">
              <a:lnSpc>
                <a:spcPct val="112000"/>
              </a:lnSpc>
              <a:spcBef>
                <a:spcPts val="900"/>
              </a:spcBef>
              <a:spcAft>
                <a:spcPts val="0"/>
              </a:spcAft>
              <a:buClr>
                <a:srgbClr val="262626"/>
              </a:buClr>
              <a:buSzPts val="2400"/>
              <a:buChar char="•"/>
            </a:pPr>
            <a:r>
              <a:rPr lang="en-US" sz="2400" i="1"/>
              <a:t>Citizens in Asia Minor and Greece may never have heard of Jesus Christ until Paul came.</a:t>
            </a:r>
            <a:endParaRPr/>
          </a:p>
          <a:p>
            <a:pPr marL="283464" lvl="0" indent="-283464" algn="l" rtl="0">
              <a:lnSpc>
                <a:spcPct val="112000"/>
              </a:lnSpc>
              <a:spcBef>
                <a:spcPts val="900"/>
              </a:spcBef>
              <a:spcAft>
                <a:spcPts val="0"/>
              </a:spcAft>
              <a:buClr>
                <a:srgbClr val="262626"/>
              </a:buClr>
              <a:buSzPts val="2400"/>
              <a:buChar char="•"/>
            </a:pPr>
            <a:r>
              <a:rPr lang="en-US" sz="2400" i="1"/>
              <a:t>So, where did spiritual authority lie?</a:t>
            </a:r>
            <a:endParaRPr/>
          </a:p>
        </p:txBody>
      </p:sp>
      <p:sp>
        <p:nvSpPr>
          <p:cNvPr id="505" name="Google Shape;505;p5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04">
                                            <p:txEl>
                                              <p:pRg st="0" end="0"/>
                                            </p:txEl>
                                          </p:spTgt>
                                        </p:tgtEl>
                                        <p:attrNameLst>
                                          <p:attrName>style.visibility</p:attrName>
                                        </p:attrNameLst>
                                      </p:cBhvr>
                                      <p:to>
                                        <p:strVal val="visible"/>
                                      </p:to>
                                    </p:set>
                                    <p:anim calcmode="lin" valueType="num">
                                      <p:cBhvr additive="base">
                                        <p:cTn id="7" dur="500"/>
                                        <p:tgtEl>
                                          <p:spTgt spid="50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0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04">
                                            <p:txEl>
                                              <p:pRg st="1" end="1"/>
                                            </p:txEl>
                                          </p:spTgt>
                                        </p:tgtEl>
                                        <p:attrNameLst>
                                          <p:attrName>style.visibility</p:attrName>
                                        </p:attrNameLst>
                                      </p:cBhvr>
                                      <p:to>
                                        <p:strVal val="visible"/>
                                      </p:to>
                                    </p:set>
                                    <p:anim calcmode="lin" valueType="num">
                                      <p:cBhvr additive="base">
                                        <p:cTn id="11" dur="500"/>
                                        <p:tgtEl>
                                          <p:spTgt spid="50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0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04">
                                            <p:txEl>
                                              <p:pRg st="2" end="2"/>
                                            </p:txEl>
                                          </p:spTgt>
                                        </p:tgtEl>
                                        <p:attrNameLst>
                                          <p:attrName>style.visibility</p:attrName>
                                        </p:attrNameLst>
                                      </p:cBhvr>
                                      <p:to>
                                        <p:strVal val="visible"/>
                                      </p:to>
                                    </p:set>
                                    <p:anim calcmode="lin" valueType="num">
                                      <p:cBhvr additive="base">
                                        <p:cTn id="15" dur="500"/>
                                        <p:tgtEl>
                                          <p:spTgt spid="50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0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04">
                                            <p:txEl>
                                              <p:pRg st="3" end="3"/>
                                            </p:txEl>
                                          </p:spTgt>
                                        </p:tgtEl>
                                        <p:attrNameLst>
                                          <p:attrName>style.visibility</p:attrName>
                                        </p:attrNameLst>
                                      </p:cBhvr>
                                      <p:to>
                                        <p:strVal val="visible"/>
                                      </p:to>
                                    </p:set>
                                    <p:anim calcmode="lin" valueType="num">
                                      <p:cBhvr additive="base">
                                        <p:cTn id="19" dur="500"/>
                                        <p:tgtEl>
                                          <p:spTgt spid="50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04">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The Authority of Paul’s Letters</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바울의 편지들의 권위</a:t>
            </a:r>
            <a:endParaRPr sz="4800" b="1">
              <a:solidFill>
                <a:srgbClr val="FFC000"/>
              </a:solidFill>
            </a:endParaRPr>
          </a:p>
        </p:txBody>
      </p:sp>
      <p:sp>
        <p:nvSpPr>
          <p:cNvPr id="511" name="Google Shape;511;p57"/>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rPr>
              <a:t>Paul clearly considered his letters to be authoritative in the churches.</a:t>
            </a:r>
            <a:endParaRPr/>
          </a:p>
          <a:p>
            <a:pPr marL="283464" lvl="0" indent="-283464" algn="l" rtl="0">
              <a:lnSpc>
                <a:spcPct val="90000"/>
              </a:lnSpc>
              <a:spcBef>
                <a:spcPts val="900"/>
              </a:spcBef>
              <a:spcAft>
                <a:spcPts val="0"/>
              </a:spcAft>
              <a:buClr>
                <a:srgbClr val="262626"/>
              </a:buClr>
              <a:buSzPts val="2400"/>
              <a:buChar char="•"/>
            </a:pPr>
            <a:r>
              <a:rPr lang="en-US" sz="2400" i="1"/>
              <a:t>He instructed churches not only to read them but to share them with other congregations (Col. 4:16).</a:t>
            </a:r>
            <a:endParaRPr/>
          </a:p>
          <a:p>
            <a:pPr marL="283464" lvl="0" indent="-283464" algn="l" rtl="0">
              <a:lnSpc>
                <a:spcPct val="90000"/>
              </a:lnSpc>
              <a:spcBef>
                <a:spcPts val="900"/>
              </a:spcBef>
              <a:spcAft>
                <a:spcPts val="0"/>
              </a:spcAft>
              <a:buClr>
                <a:srgbClr val="262626"/>
              </a:buClr>
              <a:buSzPts val="2400"/>
              <a:buChar char="•"/>
            </a:pPr>
            <a:r>
              <a:rPr lang="en-US" sz="2400" i="1"/>
              <a:t>They were a way of extending his presence when he could not be there personally (1 Cor. 5:3-4; 2 Cor. 10:10-11).</a:t>
            </a:r>
            <a:endParaRPr/>
          </a:p>
          <a:p>
            <a:pPr marL="283464" lvl="0" indent="-283464" algn="l" rtl="0">
              <a:lnSpc>
                <a:spcPct val="90000"/>
              </a:lnSpc>
              <a:spcBef>
                <a:spcPts val="900"/>
              </a:spcBef>
              <a:spcAft>
                <a:spcPts val="0"/>
              </a:spcAft>
              <a:buClr>
                <a:srgbClr val="262626"/>
              </a:buClr>
              <a:buSzPts val="2400"/>
              <a:buChar char="•"/>
            </a:pPr>
            <a:r>
              <a:rPr lang="en-US" sz="2400" i="1"/>
              <a:t>His personal signature at the end authenticated the contents of the letters (1 Cor. 16:21; Gal. 6:11; Col. 4:18; 2 Thess. 3:17).</a:t>
            </a:r>
            <a:endParaRPr/>
          </a:p>
          <a:p>
            <a:pPr marL="283464" lvl="0" indent="-283464" algn="l" rtl="0">
              <a:lnSpc>
                <a:spcPct val="90000"/>
              </a:lnSpc>
              <a:spcBef>
                <a:spcPts val="900"/>
              </a:spcBef>
              <a:spcAft>
                <a:spcPts val="0"/>
              </a:spcAft>
              <a:buClr>
                <a:srgbClr val="262626"/>
              </a:buClr>
              <a:buSzPts val="2400"/>
              <a:buChar char="•"/>
            </a:pPr>
            <a:r>
              <a:rPr lang="en-US" sz="2400" i="1"/>
              <a:t>While he distinguishes between what he writes and what Christ said (1 Cor. 7:10, 12), he also claims the authority of Christ and the Spirit (1 Cor. 2:16; 7:40; Gal. 1:1, 8, 11-12).</a:t>
            </a:r>
            <a:endParaRPr/>
          </a:p>
        </p:txBody>
      </p:sp>
      <p:sp>
        <p:nvSpPr>
          <p:cNvPr id="512" name="Google Shape;512;p5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11">
                                            <p:txEl>
                                              <p:pRg st="0" end="0"/>
                                            </p:txEl>
                                          </p:spTgt>
                                        </p:tgtEl>
                                        <p:attrNameLst>
                                          <p:attrName>style.visibility</p:attrName>
                                        </p:attrNameLst>
                                      </p:cBhvr>
                                      <p:to>
                                        <p:strVal val="visible"/>
                                      </p:to>
                                    </p:set>
                                    <p:anim calcmode="lin" valueType="num">
                                      <p:cBhvr additive="base">
                                        <p:cTn id="7" dur="500"/>
                                        <p:tgtEl>
                                          <p:spTgt spid="51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1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11">
                                            <p:txEl>
                                              <p:pRg st="1" end="1"/>
                                            </p:txEl>
                                          </p:spTgt>
                                        </p:tgtEl>
                                        <p:attrNameLst>
                                          <p:attrName>style.visibility</p:attrName>
                                        </p:attrNameLst>
                                      </p:cBhvr>
                                      <p:to>
                                        <p:strVal val="visible"/>
                                      </p:to>
                                    </p:set>
                                    <p:anim calcmode="lin" valueType="num">
                                      <p:cBhvr additive="base">
                                        <p:cTn id="11" dur="500"/>
                                        <p:tgtEl>
                                          <p:spTgt spid="51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1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11">
                                            <p:txEl>
                                              <p:pRg st="2" end="2"/>
                                            </p:txEl>
                                          </p:spTgt>
                                        </p:tgtEl>
                                        <p:attrNameLst>
                                          <p:attrName>style.visibility</p:attrName>
                                        </p:attrNameLst>
                                      </p:cBhvr>
                                      <p:to>
                                        <p:strVal val="visible"/>
                                      </p:to>
                                    </p:set>
                                    <p:anim calcmode="lin" valueType="num">
                                      <p:cBhvr additive="base">
                                        <p:cTn id="15" dur="500"/>
                                        <p:tgtEl>
                                          <p:spTgt spid="51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1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11">
                                            <p:txEl>
                                              <p:pRg st="3" end="3"/>
                                            </p:txEl>
                                          </p:spTgt>
                                        </p:tgtEl>
                                        <p:attrNameLst>
                                          <p:attrName>style.visibility</p:attrName>
                                        </p:attrNameLst>
                                      </p:cBhvr>
                                      <p:to>
                                        <p:strVal val="visible"/>
                                      </p:to>
                                    </p:set>
                                    <p:anim calcmode="lin" valueType="num">
                                      <p:cBhvr additive="base">
                                        <p:cTn id="19" dur="500"/>
                                        <p:tgtEl>
                                          <p:spTgt spid="51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1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11">
                                            <p:txEl>
                                              <p:pRg st="4" end="4"/>
                                            </p:txEl>
                                          </p:spTgt>
                                        </p:tgtEl>
                                        <p:attrNameLst>
                                          <p:attrName>style.visibility</p:attrName>
                                        </p:attrNameLst>
                                      </p:cBhvr>
                                      <p:to>
                                        <p:strVal val="visible"/>
                                      </p:to>
                                    </p:set>
                                    <p:anim calcmode="lin" valueType="num">
                                      <p:cBhvr additive="base">
                                        <p:cTn id="23" dur="500"/>
                                        <p:tgtEl>
                                          <p:spTgt spid="51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511">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8"/>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The Christian Traditions</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기독교 전통들</a:t>
            </a:r>
            <a:endParaRPr sz="4800" b="1">
              <a:solidFill>
                <a:srgbClr val="FFC000"/>
              </a:solidFill>
            </a:endParaRPr>
          </a:p>
        </p:txBody>
      </p:sp>
      <p:sp>
        <p:nvSpPr>
          <p:cNvPr id="518" name="Google Shape;518;p58"/>
          <p:cNvSpPr txBox="1">
            <a:spLocks noGrp="1"/>
          </p:cNvSpPr>
          <p:nvPr>
            <p:ph type="body" idx="1"/>
          </p:nvPr>
        </p:nvSpPr>
        <p:spPr>
          <a:xfrm>
            <a:off x="5181600" y="559678"/>
            <a:ext cx="6324600" cy="5664544"/>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FF0000"/>
              </a:buClr>
              <a:buSzPts val="2800"/>
              <a:buFont typeface="Noto Sans Symbols"/>
              <a:buNone/>
            </a:pPr>
            <a:r>
              <a:rPr lang="en-US" sz="2800" b="1">
                <a:solidFill>
                  <a:srgbClr val="FF0000"/>
                </a:solidFill>
              </a:rPr>
              <a:t>Paul refers to Christian tradition handed down to him and in turn delivered to his converts (1 Cor. 11:23; 15:1-4).</a:t>
            </a:r>
            <a:endParaRPr/>
          </a:p>
          <a:p>
            <a:pPr marL="283464" lvl="0" indent="-283464" algn="l" rtl="0">
              <a:lnSpc>
                <a:spcPct val="112000"/>
              </a:lnSpc>
              <a:spcBef>
                <a:spcPts val="900"/>
              </a:spcBef>
              <a:spcAft>
                <a:spcPts val="0"/>
              </a:spcAft>
              <a:buClr>
                <a:srgbClr val="262626"/>
              </a:buClr>
              <a:buSzPts val="2400"/>
              <a:buChar char="•"/>
            </a:pPr>
            <a:r>
              <a:rPr lang="en-US" sz="2400" i="1"/>
              <a:t>These “traditions” were to be faithfully kept (1 Cor. 11:2; 2 Thess. 2:15; 3:6).</a:t>
            </a:r>
            <a:endParaRPr/>
          </a:p>
          <a:p>
            <a:pPr marL="283464" lvl="0" indent="-283464" algn="l" rtl="0">
              <a:lnSpc>
                <a:spcPct val="112000"/>
              </a:lnSpc>
              <a:spcBef>
                <a:spcPts val="900"/>
              </a:spcBef>
              <a:spcAft>
                <a:spcPts val="0"/>
              </a:spcAft>
              <a:buClr>
                <a:srgbClr val="262626"/>
              </a:buClr>
              <a:buSzPts val="2400"/>
              <a:buChar char="•"/>
            </a:pPr>
            <a:r>
              <a:rPr lang="en-US" sz="2400" i="1"/>
              <a:t>They were the “deposit of faith” faithfully passed down to successors (2 Tim. 1:13-14; Tit. 1:9).</a:t>
            </a:r>
            <a:endParaRPr/>
          </a:p>
        </p:txBody>
      </p:sp>
      <p:sp>
        <p:nvSpPr>
          <p:cNvPr id="519" name="Google Shape;519;p5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anim calcmode="lin" valueType="num">
                                      <p:cBhvr additive="base">
                                        <p:cTn id="7" dur="500"/>
                                        <p:tgtEl>
                                          <p:spTgt spid="51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1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18">
                                            <p:txEl>
                                              <p:pRg st="1" end="1"/>
                                            </p:txEl>
                                          </p:spTgt>
                                        </p:tgtEl>
                                        <p:attrNameLst>
                                          <p:attrName>style.visibility</p:attrName>
                                        </p:attrNameLst>
                                      </p:cBhvr>
                                      <p:to>
                                        <p:strVal val="visible"/>
                                      </p:to>
                                    </p:set>
                                    <p:anim calcmode="lin" valueType="num">
                                      <p:cBhvr additive="base">
                                        <p:cTn id="11" dur="500"/>
                                        <p:tgtEl>
                                          <p:spTgt spid="51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1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18">
                                            <p:txEl>
                                              <p:pRg st="2" end="2"/>
                                            </p:txEl>
                                          </p:spTgt>
                                        </p:tgtEl>
                                        <p:attrNameLst>
                                          <p:attrName>style.visibility</p:attrName>
                                        </p:attrNameLst>
                                      </p:cBhvr>
                                      <p:to>
                                        <p:strVal val="visible"/>
                                      </p:to>
                                    </p:set>
                                    <p:anim calcmode="lin" valueType="num">
                                      <p:cBhvr additive="base">
                                        <p:cTn id="15" dur="500"/>
                                        <p:tgtEl>
                                          <p:spTgt spid="51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18">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9"/>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Dominical Sayings</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주일의 말들</a:t>
            </a:r>
            <a:endParaRPr sz="4800" b="1">
              <a:solidFill>
                <a:srgbClr val="FFC000"/>
              </a:solidFill>
            </a:endParaRPr>
          </a:p>
        </p:txBody>
      </p:sp>
      <p:sp>
        <p:nvSpPr>
          <p:cNvPr id="525" name="Google Shape;525;p59"/>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rPr>
              <a:t>Obviously, a clear level of authority resided in the sayings of Christ, which in the earliest period were preserved orally.</a:t>
            </a:r>
            <a:endParaRPr/>
          </a:p>
          <a:p>
            <a:pPr marL="283464" lvl="0" indent="-283464" algn="l" rtl="0">
              <a:lnSpc>
                <a:spcPct val="90000"/>
              </a:lnSpc>
              <a:spcBef>
                <a:spcPts val="900"/>
              </a:spcBef>
              <a:spcAft>
                <a:spcPts val="0"/>
              </a:spcAft>
              <a:buClr>
                <a:srgbClr val="262626"/>
              </a:buClr>
              <a:buSzPts val="2400"/>
              <a:buChar char="•"/>
            </a:pPr>
            <a:r>
              <a:rPr lang="en-US" sz="2400" i="1"/>
              <a:t>As yet, the canonical gospels had not been composed (though smaller accounts of Jesus’ life may have been circulating, cf. Lk. 1:1-2).</a:t>
            </a:r>
            <a:endParaRPr/>
          </a:p>
          <a:p>
            <a:pPr marL="283464" lvl="0" indent="-283464" algn="l" rtl="0">
              <a:lnSpc>
                <a:spcPct val="90000"/>
              </a:lnSpc>
              <a:spcBef>
                <a:spcPts val="900"/>
              </a:spcBef>
              <a:spcAft>
                <a:spcPts val="0"/>
              </a:spcAft>
              <a:buClr>
                <a:srgbClr val="262626"/>
              </a:buClr>
              <a:buSzPts val="2400"/>
              <a:buChar char="•"/>
            </a:pPr>
            <a:r>
              <a:rPr lang="en-US" sz="2400" i="1"/>
              <a:t>Paul draws from the sayings of Jesus as an impeccable authority (1 Cor. 7:10-11; 9:14; 11:23-25; 14:37; cf. Ac. 20:35; Rom. 14:14; 1 Thess. 4:15-17).</a:t>
            </a:r>
            <a:endParaRPr/>
          </a:p>
        </p:txBody>
      </p:sp>
      <p:sp>
        <p:nvSpPr>
          <p:cNvPr id="526" name="Google Shape;526;p5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25">
                                            <p:txEl>
                                              <p:pRg st="0" end="0"/>
                                            </p:txEl>
                                          </p:spTgt>
                                        </p:tgtEl>
                                        <p:attrNameLst>
                                          <p:attrName>style.visibility</p:attrName>
                                        </p:attrNameLst>
                                      </p:cBhvr>
                                      <p:to>
                                        <p:strVal val="visible"/>
                                      </p:to>
                                    </p:set>
                                    <p:anim calcmode="lin" valueType="num">
                                      <p:cBhvr additive="base">
                                        <p:cTn id="7" dur="500"/>
                                        <p:tgtEl>
                                          <p:spTgt spid="52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2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25">
                                            <p:txEl>
                                              <p:pRg st="1" end="1"/>
                                            </p:txEl>
                                          </p:spTgt>
                                        </p:tgtEl>
                                        <p:attrNameLst>
                                          <p:attrName>style.visibility</p:attrName>
                                        </p:attrNameLst>
                                      </p:cBhvr>
                                      <p:to>
                                        <p:strVal val="visible"/>
                                      </p:to>
                                    </p:set>
                                    <p:anim calcmode="lin" valueType="num">
                                      <p:cBhvr additive="base">
                                        <p:cTn id="11" dur="500"/>
                                        <p:tgtEl>
                                          <p:spTgt spid="52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2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25">
                                            <p:txEl>
                                              <p:pRg st="2" end="2"/>
                                            </p:txEl>
                                          </p:spTgt>
                                        </p:tgtEl>
                                        <p:attrNameLst>
                                          <p:attrName>style.visibility</p:attrName>
                                        </p:attrNameLst>
                                      </p:cBhvr>
                                      <p:to>
                                        <p:strVal val="visible"/>
                                      </p:to>
                                    </p:set>
                                    <p:anim calcmode="lin" valueType="num">
                                      <p:cBhvr additive="base">
                                        <p:cTn id="15" dur="500"/>
                                        <p:tgtEl>
                                          <p:spTgt spid="52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25">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The Inquisitor Turned Evangelist</a:t>
            </a:r>
            <a:br>
              <a:rPr lang="en-US" b="1">
                <a:solidFill>
                  <a:srgbClr val="FFC000"/>
                </a:solidFill>
              </a:rPr>
            </a:br>
            <a:r>
              <a:rPr lang="en-US" sz="4500" b="1" i="1" u="none" strike="noStrike">
                <a:solidFill>
                  <a:srgbClr val="FFC000"/>
                </a:solidFill>
                <a:latin typeface="Century Schoolbook"/>
                <a:ea typeface="Century Schoolbook"/>
                <a:cs typeface="Century Schoolbook"/>
                <a:sym typeface="Century Schoolbook"/>
              </a:rPr>
              <a:t>재판관이 전도자로 바뀌었다 </a:t>
            </a:r>
            <a:endParaRPr sz="4500" b="1">
              <a:solidFill>
                <a:srgbClr val="FFC000"/>
              </a:solidFill>
            </a:endParaRPr>
          </a:p>
        </p:txBody>
      </p:sp>
      <p:sp>
        <p:nvSpPr>
          <p:cNvPr id="165" name="Google Shape;165;p6"/>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The newly converted Saul visited the synagogues in Damascus, not to serve extradition papers on Christians, but to preach Jesus as the Christ.</a:t>
            </a:r>
            <a:endParaRPr/>
          </a:p>
          <a:p>
            <a:pPr marL="283464" lvl="0" indent="-283464" algn="l" rtl="0">
              <a:lnSpc>
                <a:spcPct val="112000"/>
              </a:lnSpc>
              <a:spcBef>
                <a:spcPts val="900"/>
              </a:spcBef>
              <a:spcAft>
                <a:spcPts val="0"/>
              </a:spcAft>
              <a:buClr>
                <a:srgbClr val="262626"/>
              </a:buClr>
              <a:buSzPts val="2400"/>
              <a:buChar char="•"/>
            </a:pPr>
            <a:r>
              <a:rPr lang="en-US" sz="2400" i="1"/>
              <a:t>Ripples of shock, surprise and suspicion filtered through the whole Jewish community.</a:t>
            </a:r>
            <a:endParaRPr/>
          </a:p>
          <a:p>
            <a:pPr marL="283464" lvl="0" indent="-283464" algn="l" rtl="0">
              <a:lnSpc>
                <a:spcPct val="112000"/>
              </a:lnSpc>
              <a:spcBef>
                <a:spcPts val="900"/>
              </a:spcBef>
              <a:spcAft>
                <a:spcPts val="0"/>
              </a:spcAft>
              <a:buClr>
                <a:srgbClr val="262626"/>
              </a:buClr>
              <a:buSzPts val="2400"/>
              <a:buChar char="•"/>
            </a:pPr>
            <a:r>
              <a:rPr lang="en-US" sz="2400" i="1"/>
              <a:t>Eventually, some of the Jews decided he must be silenced by death, but the Christians secretly slipped Paul over the city wall in a basket, an event Paul would later refer to as a irony to the Roman accolade for soldiers who first made it over the wall. </a:t>
            </a:r>
            <a:endParaRPr/>
          </a:p>
        </p:txBody>
      </p:sp>
      <p:sp>
        <p:nvSpPr>
          <p:cNvPr id="166" name="Google Shape;166;p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 calcmode="lin" valueType="num">
                                      <p:cBhvr additive="base">
                                        <p:cTn id="7" dur="500"/>
                                        <p:tgtEl>
                                          <p:spTgt spid="16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6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5">
                                            <p:txEl>
                                              <p:pRg st="1" end="1"/>
                                            </p:txEl>
                                          </p:spTgt>
                                        </p:tgtEl>
                                        <p:attrNameLst>
                                          <p:attrName>style.visibility</p:attrName>
                                        </p:attrNameLst>
                                      </p:cBhvr>
                                      <p:to>
                                        <p:strVal val="visible"/>
                                      </p:to>
                                    </p:set>
                                    <p:anim calcmode="lin" valueType="num">
                                      <p:cBhvr additive="base">
                                        <p:cTn id="11" dur="500"/>
                                        <p:tgtEl>
                                          <p:spTgt spid="16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6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5">
                                            <p:txEl>
                                              <p:pRg st="2" end="2"/>
                                            </p:txEl>
                                          </p:spTgt>
                                        </p:tgtEl>
                                        <p:attrNameLst>
                                          <p:attrName>style.visibility</p:attrName>
                                        </p:attrNameLst>
                                      </p:cBhvr>
                                      <p:to>
                                        <p:strVal val="visible"/>
                                      </p:to>
                                    </p:set>
                                    <p:anim calcmode="lin" valueType="num">
                                      <p:cBhvr additive="base">
                                        <p:cTn id="15" dur="500"/>
                                        <p:tgtEl>
                                          <p:spTgt spid="16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65">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The Septuagint</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칠십인역</a:t>
            </a:r>
            <a:endParaRPr sz="4800" b="1">
              <a:solidFill>
                <a:srgbClr val="FFC000"/>
              </a:solidFill>
            </a:endParaRPr>
          </a:p>
        </p:txBody>
      </p:sp>
      <p:sp>
        <p:nvSpPr>
          <p:cNvPr id="532" name="Google Shape;532;p60"/>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rPr>
              <a:t>The presence of the Hebrew Scriptures “in every city” (Ac. 15:21) assumes the availability of the LXX translation in Greek.</a:t>
            </a:r>
            <a:endParaRPr/>
          </a:p>
          <a:p>
            <a:pPr marL="283464" lvl="0" indent="-283464" algn="l" rtl="0">
              <a:lnSpc>
                <a:spcPct val="90000"/>
              </a:lnSpc>
              <a:spcBef>
                <a:spcPts val="900"/>
              </a:spcBef>
              <a:spcAft>
                <a:spcPts val="0"/>
              </a:spcAft>
              <a:buClr>
                <a:srgbClr val="262626"/>
              </a:buClr>
              <a:buSzPts val="2400"/>
              <a:buChar char="•"/>
            </a:pPr>
            <a:r>
              <a:rPr lang="en-US" sz="2400" i="1"/>
              <a:t>Paul frequently alludes to the Hebrew Scriptures, assuming that his readers will accept their full authority on the basis of the introductory clause, “It is written…” (1 Cor. 1:19, 31; 2:9; 3:19; 4:6; 9:9-10; 10:7, 11; 14:21; 15:45).</a:t>
            </a:r>
            <a:endParaRPr/>
          </a:p>
          <a:p>
            <a:pPr marL="283464" lvl="0" indent="-283464" algn="l" rtl="0">
              <a:lnSpc>
                <a:spcPct val="90000"/>
              </a:lnSpc>
              <a:spcBef>
                <a:spcPts val="900"/>
              </a:spcBef>
              <a:spcAft>
                <a:spcPts val="0"/>
              </a:spcAft>
              <a:buClr>
                <a:srgbClr val="262626"/>
              </a:buClr>
              <a:buSzPts val="2400"/>
              <a:buChar char="•"/>
            </a:pPr>
            <a:r>
              <a:rPr lang="en-US" sz="2400" i="1"/>
              <a:t>To be sure, he does not merely use the OT to interpret Christ, but also, Christ to interpret the OT.</a:t>
            </a:r>
            <a:endParaRPr/>
          </a:p>
          <a:p>
            <a:pPr marL="283464" lvl="0" indent="-283464" algn="l" rtl="0">
              <a:lnSpc>
                <a:spcPct val="90000"/>
              </a:lnSpc>
              <a:spcBef>
                <a:spcPts val="900"/>
              </a:spcBef>
              <a:spcAft>
                <a:spcPts val="0"/>
              </a:spcAft>
              <a:buClr>
                <a:srgbClr val="262626"/>
              </a:buClr>
              <a:buSzPts val="2400"/>
              <a:buChar char="•"/>
            </a:pPr>
            <a:r>
              <a:rPr lang="en-US" sz="2400" i="1"/>
              <a:t>Though Paul is familiar with the Hebrew text, in all but a few cases his citations agree with the Septuagint renderings.</a:t>
            </a:r>
            <a:endParaRPr/>
          </a:p>
        </p:txBody>
      </p:sp>
      <p:sp>
        <p:nvSpPr>
          <p:cNvPr id="533" name="Google Shape;533;p6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2">
                                            <p:txEl>
                                              <p:pRg st="0" end="0"/>
                                            </p:txEl>
                                          </p:spTgt>
                                        </p:tgtEl>
                                        <p:attrNameLst>
                                          <p:attrName>style.visibility</p:attrName>
                                        </p:attrNameLst>
                                      </p:cBhvr>
                                      <p:to>
                                        <p:strVal val="visible"/>
                                      </p:to>
                                    </p:set>
                                    <p:anim calcmode="lin" valueType="num">
                                      <p:cBhvr additive="base">
                                        <p:cTn id="7" dur="500"/>
                                        <p:tgtEl>
                                          <p:spTgt spid="53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3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32">
                                            <p:txEl>
                                              <p:pRg st="1" end="1"/>
                                            </p:txEl>
                                          </p:spTgt>
                                        </p:tgtEl>
                                        <p:attrNameLst>
                                          <p:attrName>style.visibility</p:attrName>
                                        </p:attrNameLst>
                                      </p:cBhvr>
                                      <p:to>
                                        <p:strVal val="visible"/>
                                      </p:to>
                                    </p:set>
                                    <p:anim calcmode="lin" valueType="num">
                                      <p:cBhvr additive="base">
                                        <p:cTn id="11" dur="500"/>
                                        <p:tgtEl>
                                          <p:spTgt spid="53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3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32">
                                            <p:txEl>
                                              <p:pRg st="2" end="2"/>
                                            </p:txEl>
                                          </p:spTgt>
                                        </p:tgtEl>
                                        <p:attrNameLst>
                                          <p:attrName>style.visibility</p:attrName>
                                        </p:attrNameLst>
                                      </p:cBhvr>
                                      <p:to>
                                        <p:strVal val="visible"/>
                                      </p:to>
                                    </p:set>
                                    <p:anim calcmode="lin" valueType="num">
                                      <p:cBhvr additive="base">
                                        <p:cTn id="15" dur="500"/>
                                        <p:tgtEl>
                                          <p:spTgt spid="53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3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32">
                                            <p:txEl>
                                              <p:pRg st="3" end="3"/>
                                            </p:txEl>
                                          </p:spTgt>
                                        </p:tgtEl>
                                        <p:attrNameLst>
                                          <p:attrName>style.visibility</p:attrName>
                                        </p:attrNameLst>
                                      </p:cBhvr>
                                      <p:to>
                                        <p:strVal val="visible"/>
                                      </p:to>
                                    </p:set>
                                    <p:anim calcmode="lin" valueType="num">
                                      <p:cBhvr additive="base">
                                        <p:cTn id="19" dur="500"/>
                                        <p:tgtEl>
                                          <p:spTgt spid="53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32">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537"/>
        <p:cNvGrpSpPr/>
        <p:nvPr/>
      </p:nvGrpSpPr>
      <p:grpSpPr>
        <a:xfrm>
          <a:off x="0" y="0"/>
          <a:ext cx="0" cy="0"/>
          <a:chOff x="0" y="0"/>
          <a:chExt cx="0" cy="0"/>
        </a:xfrm>
      </p:grpSpPr>
      <p:sp>
        <p:nvSpPr>
          <p:cNvPr id="538" name="Google Shape;538;p61"/>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539" name="Google Shape;539;p61"/>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How would Christianity be different without the letters of Paul?</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Why do you think Paul used a secretary?</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What implications might there be that Phoebe, a woman and the courier of the Roman Letter, would have been the first to read and explain it to the Roman church?</a:t>
            </a:r>
            <a:endParaRPr sz="3200" i="1"/>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9">
                                            <p:txEl>
                                              <p:pRg st="0" end="0"/>
                                            </p:txEl>
                                          </p:spTgt>
                                        </p:tgtEl>
                                        <p:attrNameLst>
                                          <p:attrName>style.visibility</p:attrName>
                                        </p:attrNameLst>
                                      </p:cBhvr>
                                      <p:to>
                                        <p:strVal val="visible"/>
                                      </p:to>
                                    </p:set>
                                    <p:anim calcmode="lin" valueType="num">
                                      <p:cBhvr additive="base">
                                        <p:cTn id="7" dur="500"/>
                                        <p:tgtEl>
                                          <p:spTgt spid="53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3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39">
                                            <p:txEl>
                                              <p:pRg st="1" end="1"/>
                                            </p:txEl>
                                          </p:spTgt>
                                        </p:tgtEl>
                                        <p:attrNameLst>
                                          <p:attrName>style.visibility</p:attrName>
                                        </p:attrNameLst>
                                      </p:cBhvr>
                                      <p:to>
                                        <p:strVal val="visible"/>
                                      </p:to>
                                    </p:set>
                                    <p:anim calcmode="lin" valueType="num">
                                      <p:cBhvr additive="base">
                                        <p:cTn id="11" dur="500"/>
                                        <p:tgtEl>
                                          <p:spTgt spid="53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3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39">
                                            <p:txEl>
                                              <p:pRg st="2" end="2"/>
                                            </p:txEl>
                                          </p:spTgt>
                                        </p:tgtEl>
                                        <p:attrNameLst>
                                          <p:attrName>style.visibility</p:attrName>
                                        </p:attrNameLst>
                                      </p:cBhvr>
                                      <p:to>
                                        <p:strVal val="visible"/>
                                      </p:to>
                                    </p:set>
                                    <p:anim calcmode="lin" valueType="num">
                                      <p:cBhvr additive="base">
                                        <p:cTn id="15" dur="500"/>
                                        <p:tgtEl>
                                          <p:spTgt spid="53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3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39">
                                            <p:txEl>
                                              <p:pRg st="3" end="3"/>
                                            </p:txEl>
                                          </p:spTgt>
                                        </p:tgtEl>
                                        <p:attrNameLst>
                                          <p:attrName>style.visibility</p:attrName>
                                        </p:attrNameLst>
                                      </p:cBhvr>
                                      <p:to>
                                        <p:strVal val="visible"/>
                                      </p:to>
                                    </p:set>
                                    <p:anim calcmode="lin" valueType="num">
                                      <p:cBhvr additive="base">
                                        <p:cTn id="19" dur="500"/>
                                        <p:tgtEl>
                                          <p:spTgt spid="53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3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39">
                                            <p:txEl>
                                              <p:pRg st="4" end="4"/>
                                            </p:txEl>
                                          </p:spTgt>
                                        </p:tgtEl>
                                        <p:attrNameLst>
                                          <p:attrName>style.visibility</p:attrName>
                                        </p:attrNameLst>
                                      </p:cBhvr>
                                      <p:to>
                                        <p:strVal val="visible"/>
                                      </p:to>
                                    </p:set>
                                    <p:anim calcmode="lin" valueType="num">
                                      <p:cBhvr additive="base">
                                        <p:cTn id="23" dur="500"/>
                                        <p:tgtEl>
                                          <p:spTgt spid="53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539">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543"/>
        <p:cNvGrpSpPr/>
        <p:nvPr/>
      </p:nvGrpSpPr>
      <p:grpSpPr>
        <a:xfrm>
          <a:off x="0" y="0"/>
          <a:ext cx="0" cy="0"/>
          <a:chOff x="0" y="0"/>
          <a:chExt cx="0" cy="0"/>
        </a:xfrm>
      </p:grpSpPr>
      <p:sp>
        <p:nvSpPr>
          <p:cNvPr id="544" name="Google Shape;544;p62"/>
          <p:cNvSpPr txBox="1">
            <a:spLocks noGrp="1"/>
          </p:cNvSpPr>
          <p:nvPr>
            <p:ph type="title"/>
          </p:nvPr>
        </p:nvSpPr>
        <p:spPr>
          <a:xfrm>
            <a:off x="374073" y="561108"/>
            <a:ext cx="4221833" cy="495106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2</a:t>
            </a:r>
            <a:r>
              <a:rPr lang="en-US" b="1" baseline="30000">
                <a:solidFill>
                  <a:srgbClr val="FFC000"/>
                </a:solidFill>
              </a:rPr>
              <a:t>nd</a:t>
            </a:r>
            <a:r>
              <a:rPr lang="en-US" b="1">
                <a:solidFill>
                  <a:srgbClr val="FFC000"/>
                </a:solidFill>
              </a:rPr>
              <a:t> Tour Letters</a:t>
            </a:r>
            <a:br>
              <a:rPr lang="en-US" b="1">
                <a:solidFill>
                  <a:srgbClr val="FFC000"/>
                </a:solidFill>
              </a:rPr>
            </a:br>
            <a:br>
              <a:rPr lang="en-US" b="1">
                <a:solidFill>
                  <a:srgbClr val="FFC000"/>
                </a:solidFill>
              </a:rPr>
            </a:br>
            <a:r>
              <a:rPr lang="en-US" sz="3200" b="1">
                <a:solidFill>
                  <a:srgbClr val="FFC000"/>
                </a:solidFill>
              </a:rPr>
              <a:t>Galatians</a:t>
            </a:r>
            <a:br>
              <a:rPr lang="en-US" sz="3200" b="1">
                <a:solidFill>
                  <a:srgbClr val="FFC000"/>
                </a:solidFill>
              </a:rPr>
            </a:br>
            <a:r>
              <a:rPr lang="en-US" sz="3200" b="1">
                <a:solidFill>
                  <a:srgbClr val="FFC000"/>
                </a:solidFill>
              </a:rPr>
              <a:t>1 Thessalonians</a:t>
            </a:r>
            <a:br>
              <a:rPr lang="en-US" sz="3200" b="1">
                <a:solidFill>
                  <a:srgbClr val="FFC000"/>
                </a:solidFill>
              </a:rPr>
            </a:br>
            <a:r>
              <a:rPr lang="en-US" sz="3200" b="1">
                <a:solidFill>
                  <a:srgbClr val="FFC000"/>
                </a:solidFill>
              </a:rPr>
              <a:t>2 Thessalonians</a:t>
            </a:r>
            <a:endParaRPr b="1">
              <a:solidFill>
                <a:srgbClr val="FFC000"/>
              </a:solidFill>
            </a:endParaRPr>
          </a:p>
        </p:txBody>
      </p:sp>
      <p:sp>
        <p:nvSpPr>
          <p:cNvPr id="545" name="Google Shape;545;p6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
        <p:nvSpPr>
          <p:cNvPr id="546" name="Google Shape;546;p62"/>
          <p:cNvSpPr txBox="1"/>
          <p:nvPr/>
        </p:nvSpPr>
        <p:spPr>
          <a:xfrm>
            <a:off x="5819500" y="685800"/>
            <a:ext cx="4685400" cy="30000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rgbClr val="000000"/>
              </a:buClr>
              <a:buSzPts val="5000"/>
              <a:buFont typeface="Arial"/>
              <a:buNone/>
            </a:pPr>
            <a:r>
              <a:rPr lang="en-US" sz="5000" b="1" i="1" u="none" strike="noStrike" cap="none">
                <a:solidFill>
                  <a:srgbClr val="FFC000"/>
                </a:solidFill>
                <a:latin typeface="Century Schoolbook"/>
                <a:ea typeface="Century Schoolbook"/>
                <a:cs typeface="Century Schoolbook"/>
                <a:sym typeface="Century Schoolbook"/>
              </a:rPr>
              <a:t>두번째 여행 편지들</a:t>
            </a:r>
            <a:br>
              <a:rPr lang="en-US" sz="5000" b="1" i="1" u="none" strike="noStrike" cap="none">
                <a:solidFill>
                  <a:srgbClr val="FFC000"/>
                </a:solidFill>
                <a:latin typeface="Century Schoolbook"/>
                <a:ea typeface="Century Schoolbook"/>
                <a:cs typeface="Century Schoolbook"/>
                <a:sym typeface="Century Schoolbook"/>
              </a:rPr>
            </a:br>
            <a:br>
              <a:rPr lang="en-US" sz="5000" b="1" i="1" u="none" strike="noStrike" cap="none">
                <a:solidFill>
                  <a:srgbClr val="FFC000"/>
                </a:solidFill>
                <a:latin typeface="Century Schoolbook"/>
                <a:ea typeface="Century Schoolbook"/>
                <a:cs typeface="Century Schoolbook"/>
                <a:sym typeface="Century Schoolbook"/>
              </a:rPr>
            </a:br>
            <a:r>
              <a:rPr lang="en-US" sz="3200" b="1" i="1" u="none" strike="noStrike" cap="none">
                <a:solidFill>
                  <a:srgbClr val="FFC000"/>
                </a:solidFill>
                <a:latin typeface="Century Schoolbook"/>
                <a:ea typeface="Century Schoolbook"/>
                <a:cs typeface="Century Schoolbook"/>
                <a:sym typeface="Century Schoolbook"/>
              </a:rPr>
              <a:t>갈라디아서</a:t>
            </a:r>
            <a:endParaRPr sz="3200" b="1" i="1" u="none" strike="noStrike" cap="none">
              <a:solidFill>
                <a:srgbClr val="FFC000"/>
              </a:solidFill>
              <a:latin typeface="Century Schoolbook"/>
              <a:ea typeface="Century Schoolbook"/>
              <a:cs typeface="Century Schoolbook"/>
              <a:sym typeface="Century Schoolbook"/>
            </a:endParaRPr>
          </a:p>
          <a:p>
            <a:pPr marL="0" marR="0" lvl="0" indent="0" algn="r" rtl="0">
              <a:lnSpc>
                <a:spcPct val="90000"/>
              </a:lnSpc>
              <a:spcBef>
                <a:spcPts val="0"/>
              </a:spcBef>
              <a:spcAft>
                <a:spcPts val="0"/>
              </a:spcAft>
              <a:buClr>
                <a:srgbClr val="000000"/>
              </a:buClr>
              <a:buSzPts val="3200"/>
              <a:buFont typeface="Arial"/>
              <a:buNone/>
            </a:pPr>
            <a:r>
              <a:rPr lang="en-US" sz="3200" b="1" i="1" u="none" strike="noStrike" cap="none">
                <a:solidFill>
                  <a:srgbClr val="FFC000"/>
                </a:solidFill>
                <a:latin typeface="Century Schoolbook"/>
                <a:ea typeface="Century Schoolbook"/>
                <a:cs typeface="Century Schoolbook"/>
                <a:sym typeface="Century Schoolbook"/>
              </a:rPr>
              <a:t>데살로니가 전서</a:t>
            </a:r>
            <a:endParaRPr sz="3200" b="1" i="1" u="none" strike="noStrike" cap="none">
              <a:solidFill>
                <a:srgbClr val="FFC000"/>
              </a:solidFill>
              <a:latin typeface="Century Schoolbook"/>
              <a:ea typeface="Century Schoolbook"/>
              <a:cs typeface="Century Schoolbook"/>
              <a:sym typeface="Century Schoolbook"/>
            </a:endParaRPr>
          </a:p>
          <a:p>
            <a:pPr marL="0" marR="0" lvl="0" indent="0" algn="r" rtl="0">
              <a:lnSpc>
                <a:spcPct val="90000"/>
              </a:lnSpc>
              <a:spcBef>
                <a:spcPts val="0"/>
              </a:spcBef>
              <a:spcAft>
                <a:spcPts val="0"/>
              </a:spcAft>
              <a:buClr>
                <a:srgbClr val="000000"/>
              </a:buClr>
              <a:buSzPts val="3200"/>
              <a:buFont typeface="Arial"/>
              <a:buNone/>
            </a:pPr>
            <a:r>
              <a:rPr lang="en-US" sz="3200" b="1" i="1" u="none" strike="noStrike" cap="none">
                <a:solidFill>
                  <a:srgbClr val="FFC000"/>
                </a:solidFill>
                <a:latin typeface="Century Schoolbook"/>
                <a:ea typeface="Century Schoolbook"/>
                <a:cs typeface="Century Schoolbook"/>
                <a:sym typeface="Century Schoolbook"/>
              </a:rPr>
              <a:t>데살로니가 후서</a:t>
            </a:r>
            <a:endParaRPr sz="3200" b="1" i="1" u="none" strike="noStrike" cap="none">
              <a:solidFill>
                <a:srgbClr val="FFC000"/>
              </a:solidFill>
              <a:latin typeface="Century Schoolbook"/>
              <a:ea typeface="Century Schoolbook"/>
              <a:cs typeface="Century Schoolbook"/>
              <a:sym typeface="Century Schoolbook"/>
            </a:endParaRPr>
          </a:p>
          <a:p>
            <a:pPr marL="0" marR="0" lvl="0" indent="0" algn="r" rtl="0">
              <a:lnSpc>
                <a:spcPct val="90000"/>
              </a:lnSpc>
              <a:spcBef>
                <a:spcPts val="0"/>
              </a:spcBef>
              <a:spcAft>
                <a:spcPts val="0"/>
              </a:spcAft>
              <a:buClr>
                <a:srgbClr val="000000"/>
              </a:buClr>
              <a:buSzPts val="3200"/>
              <a:buFont typeface="Arial"/>
              <a:buNone/>
            </a:pPr>
            <a:endParaRPr sz="3200" b="1" i="1" u="none" strike="noStrike" cap="none">
              <a:solidFill>
                <a:srgbClr val="FFC000"/>
              </a:solidFill>
              <a:latin typeface="Century Schoolbook"/>
              <a:ea typeface="Century Schoolbook"/>
              <a:cs typeface="Century Schoolbook"/>
              <a:sym typeface="Century Schoolbook"/>
            </a:endParaRPr>
          </a:p>
        </p:txBody>
      </p:sp>
    </p:spTree>
  </p:cSld>
  <p:clrMapOvr>
    <a:masterClrMapping/>
  </p:clrMapOvr>
  <p:transition>
    <p:split orient="vert"/>
  </p:transition>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550"/>
        <p:cNvGrpSpPr/>
        <p:nvPr/>
      </p:nvGrpSpPr>
      <p:grpSpPr>
        <a:xfrm>
          <a:off x="0" y="0"/>
          <a:ext cx="0" cy="0"/>
          <a:chOff x="0" y="0"/>
          <a:chExt cx="0" cy="0"/>
        </a:xfrm>
      </p:grpSpPr>
      <p:sp>
        <p:nvSpPr>
          <p:cNvPr id="551" name="Google Shape;551;p6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Galatians</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갈라디아서</a:t>
            </a:r>
            <a:endParaRPr b="1">
              <a:solidFill>
                <a:srgbClr val="FFC000"/>
              </a:solidFill>
            </a:endParaRPr>
          </a:p>
        </p:txBody>
      </p:sp>
      <p:sp>
        <p:nvSpPr>
          <p:cNvPr id="552" name="Google Shape;552;p6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transition>
    <p:split orient="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4"/>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The Dating Debate</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날짜 토론</a:t>
            </a:r>
            <a:endParaRPr b="1">
              <a:solidFill>
                <a:srgbClr val="FFC000"/>
              </a:solidFill>
            </a:endParaRPr>
          </a:p>
        </p:txBody>
      </p:sp>
      <p:sp>
        <p:nvSpPr>
          <p:cNvPr id="558" name="Google Shape;558;p64"/>
          <p:cNvSpPr txBox="1">
            <a:spLocks noGrp="1"/>
          </p:cNvSpPr>
          <p:nvPr>
            <p:ph type="body" idx="1"/>
          </p:nvPr>
        </p:nvSpPr>
        <p:spPr>
          <a:xfrm>
            <a:off x="5181599" y="569066"/>
            <a:ext cx="6351639" cy="59792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The Galatian Letter is the most difficult of Paul’s letters to place chronologically.</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The issue concerns the fact that the term “Galatia” can be used as an ethic term (pre-dating the Roman administration) or as a provincial term (as reorganized by Caesar Augustus).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Depending upon which “Galatia” Paul has in mind (cf. Ga. 1:2), Paul established these churches on either his 1</a:t>
            </a:r>
            <a:r>
              <a:rPr lang="en-US" sz="2400" i="1" baseline="30000">
                <a:solidFill>
                  <a:schemeClr val="dk1"/>
                </a:solidFill>
                <a:latin typeface="Calibri"/>
                <a:ea typeface="Calibri"/>
                <a:cs typeface="Calibri"/>
                <a:sym typeface="Calibri"/>
              </a:rPr>
              <a:t>st</a:t>
            </a:r>
            <a:r>
              <a:rPr lang="en-US" sz="2400" i="1">
                <a:solidFill>
                  <a:schemeClr val="dk1"/>
                </a:solidFill>
                <a:latin typeface="Calibri"/>
                <a:ea typeface="Calibri"/>
                <a:cs typeface="Calibri"/>
                <a:sym typeface="Calibri"/>
              </a:rPr>
              <a:t> missions tour or his 2</a:t>
            </a:r>
            <a:r>
              <a:rPr lang="en-US" sz="2400" i="1" baseline="30000">
                <a:solidFill>
                  <a:schemeClr val="dk1"/>
                </a:solidFill>
                <a:latin typeface="Calibri"/>
                <a:ea typeface="Calibri"/>
                <a:cs typeface="Calibri"/>
                <a:sym typeface="Calibri"/>
              </a:rPr>
              <a:t>nd</a:t>
            </a:r>
            <a:r>
              <a:rPr lang="en-US" sz="2400" i="1">
                <a:solidFill>
                  <a:schemeClr val="dk1"/>
                </a:solidFill>
                <a:latin typeface="Calibri"/>
                <a:ea typeface="Calibri"/>
                <a:cs typeface="Calibri"/>
                <a:sym typeface="Calibri"/>
              </a:rPr>
              <a:t> missions tour, and the letter must be dated accordingly.</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latin typeface="Calibri"/>
                <a:ea typeface="Calibri"/>
                <a:cs typeface="Calibri"/>
                <a:sym typeface="Calibri"/>
              </a:rPr>
              <a:t>Nothing in the letter clearly indicates where Paul was when he wrote this letter.</a:t>
            </a:r>
            <a:endParaRPr/>
          </a:p>
          <a:p>
            <a:pPr marL="283464" lvl="0" indent="-131064" algn="l" rtl="0">
              <a:lnSpc>
                <a:spcPct val="112000"/>
              </a:lnSpc>
              <a:spcBef>
                <a:spcPts val="900"/>
              </a:spcBef>
              <a:spcAft>
                <a:spcPts val="0"/>
              </a:spcAft>
              <a:buClr>
                <a:srgbClr val="262626"/>
              </a:buClr>
              <a:buSzPts val="2400"/>
              <a:buNone/>
            </a:pPr>
            <a:endParaRPr sz="2400" i="1">
              <a:solidFill>
                <a:schemeClr val="dk1"/>
              </a:solidFill>
              <a:latin typeface="Calibri"/>
              <a:ea typeface="Calibri"/>
              <a:cs typeface="Calibri"/>
              <a:sym typeface="Calibri"/>
            </a:endParaRPr>
          </a:p>
        </p:txBody>
      </p:sp>
      <p:sp>
        <p:nvSpPr>
          <p:cNvPr id="559" name="Google Shape;559;p6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8">
                                            <p:txEl>
                                              <p:pRg st="0" end="0"/>
                                            </p:txEl>
                                          </p:spTgt>
                                        </p:tgtEl>
                                        <p:attrNameLst>
                                          <p:attrName>style.visibility</p:attrName>
                                        </p:attrNameLst>
                                      </p:cBhvr>
                                      <p:to>
                                        <p:strVal val="visible"/>
                                      </p:to>
                                    </p:set>
                                    <p:anim calcmode="lin" valueType="num">
                                      <p:cBhvr additive="base">
                                        <p:cTn id="7" dur="500"/>
                                        <p:tgtEl>
                                          <p:spTgt spid="55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5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58">
                                            <p:txEl>
                                              <p:pRg st="1" end="1"/>
                                            </p:txEl>
                                          </p:spTgt>
                                        </p:tgtEl>
                                        <p:attrNameLst>
                                          <p:attrName>style.visibility</p:attrName>
                                        </p:attrNameLst>
                                      </p:cBhvr>
                                      <p:to>
                                        <p:strVal val="visible"/>
                                      </p:to>
                                    </p:set>
                                    <p:anim calcmode="lin" valueType="num">
                                      <p:cBhvr additive="base">
                                        <p:cTn id="11" dur="500"/>
                                        <p:tgtEl>
                                          <p:spTgt spid="55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5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58">
                                            <p:txEl>
                                              <p:pRg st="2" end="2"/>
                                            </p:txEl>
                                          </p:spTgt>
                                        </p:tgtEl>
                                        <p:attrNameLst>
                                          <p:attrName>style.visibility</p:attrName>
                                        </p:attrNameLst>
                                      </p:cBhvr>
                                      <p:to>
                                        <p:strVal val="visible"/>
                                      </p:to>
                                    </p:set>
                                    <p:anim calcmode="lin" valueType="num">
                                      <p:cBhvr additive="base">
                                        <p:cTn id="15" dur="500"/>
                                        <p:tgtEl>
                                          <p:spTgt spid="55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5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58">
                                            <p:txEl>
                                              <p:pRg st="3" end="3"/>
                                            </p:txEl>
                                          </p:spTgt>
                                        </p:tgtEl>
                                        <p:attrNameLst>
                                          <p:attrName>style.visibility</p:attrName>
                                        </p:attrNameLst>
                                      </p:cBhvr>
                                      <p:to>
                                        <p:strVal val="visible"/>
                                      </p:to>
                                    </p:set>
                                    <p:anim calcmode="lin" valueType="num">
                                      <p:cBhvr additive="base">
                                        <p:cTn id="19" dur="500"/>
                                        <p:tgtEl>
                                          <p:spTgt spid="55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58">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58">
                                            <p:txEl>
                                              <p:pRg st="4" end="4"/>
                                            </p:txEl>
                                          </p:spTgt>
                                        </p:tgtEl>
                                        <p:attrNameLst>
                                          <p:attrName>style.visibility</p:attrName>
                                        </p:attrNameLst>
                                      </p:cBhvr>
                                      <p:to>
                                        <p:strVal val="visible"/>
                                      </p:to>
                                    </p:set>
                                    <p:anim calcmode="lin" valueType="num">
                                      <p:cBhvr additive="base">
                                        <p:cTn id="23" dur="500"/>
                                        <p:tgtEl>
                                          <p:spTgt spid="558">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558">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563"/>
        <p:cNvGrpSpPr/>
        <p:nvPr/>
      </p:nvGrpSpPr>
      <p:grpSpPr>
        <a:xfrm>
          <a:off x="0" y="0"/>
          <a:ext cx="0" cy="0"/>
          <a:chOff x="0" y="0"/>
          <a:chExt cx="0" cy="0"/>
        </a:xfrm>
      </p:grpSpPr>
      <p:sp>
        <p:nvSpPr>
          <p:cNvPr id="564" name="Google Shape;564;p65"/>
          <p:cNvSpPr txBox="1">
            <a:spLocks noGrp="1"/>
          </p:cNvSpPr>
          <p:nvPr>
            <p:ph type="title"/>
          </p:nvPr>
        </p:nvSpPr>
        <p:spPr>
          <a:xfrm>
            <a:off x="1676400" y="304800"/>
            <a:ext cx="3352800" cy="1219200"/>
          </a:xfrm>
          <a:prstGeom prst="rect">
            <a:avLst/>
          </a:prstGeom>
          <a:noFill/>
          <a:ln>
            <a:noFill/>
          </a:ln>
        </p:spPr>
        <p:txBody>
          <a:bodyPr spcFirstLastPara="1" wrap="square" lIns="91425" tIns="45700" rIns="91425" bIns="45700" anchor="t" anchorCtr="0">
            <a:normAutofit fontScale="90000"/>
          </a:bodyPr>
          <a:lstStyle/>
          <a:p>
            <a:pPr marL="0" lvl="0" indent="0" algn="r" rtl="0">
              <a:spcBef>
                <a:spcPts val="0"/>
              </a:spcBef>
              <a:spcAft>
                <a:spcPts val="0"/>
              </a:spcAft>
              <a:buClr>
                <a:srgbClr val="FFC000"/>
              </a:buClr>
              <a:buSzPct val="100000"/>
              <a:buFont typeface="Century Schoolbook"/>
              <a:buNone/>
            </a:pPr>
            <a:r>
              <a:rPr lang="en-US" sz="3200">
                <a:solidFill>
                  <a:srgbClr val="FFC000"/>
                </a:solidFill>
              </a:rPr>
              <a:t>Ethnic Galatia 갈라디아 민족</a:t>
            </a:r>
            <a:br>
              <a:rPr lang="en-US" sz="3200">
                <a:solidFill>
                  <a:srgbClr val="FFC000"/>
                </a:solidFill>
              </a:rPr>
            </a:br>
            <a:r>
              <a:rPr lang="en-US" sz="2400">
                <a:solidFill>
                  <a:srgbClr val="FFC000"/>
                </a:solidFill>
              </a:rPr>
              <a:t>ca. 278-25 BC</a:t>
            </a:r>
            <a:endParaRPr sz="3200">
              <a:solidFill>
                <a:srgbClr val="FFC000"/>
              </a:solidFill>
            </a:endParaRPr>
          </a:p>
          <a:p>
            <a:pPr marL="0" lvl="0" indent="0" algn="r" rtl="0">
              <a:lnSpc>
                <a:spcPct val="90000"/>
              </a:lnSpc>
              <a:spcBef>
                <a:spcPts val="0"/>
              </a:spcBef>
              <a:spcAft>
                <a:spcPts val="0"/>
              </a:spcAft>
              <a:buClr>
                <a:srgbClr val="FFC000"/>
              </a:buClr>
              <a:buSzPct val="100000"/>
              <a:buFont typeface="Century Schoolbook"/>
              <a:buNone/>
            </a:pPr>
            <a:endParaRPr sz="3200">
              <a:solidFill>
                <a:srgbClr val="FFC000"/>
              </a:solidFill>
            </a:endParaRPr>
          </a:p>
        </p:txBody>
      </p:sp>
      <p:sp>
        <p:nvSpPr>
          <p:cNvPr id="565" name="Google Shape;565;p65"/>
          <p:cNvSpPr txBox="1">
            <a:spLocks noGrp="1"/>
          </p:cNvSpPr>
          <p:nvPr>
            <p:ph type="body" idx="1"/>
          </p:nvPr>
        </p:nvSpPr>
        <p:spPr>
          <a:xfrm>
            <a:off x="1676400" y="1524000"/>
            <a:ext cx="3927762" cy="4953000"/>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Clr>
                <a:srgbClr val="FFFF00"/>
              </a:buClr>
              <a:buSzPts val="2400"/>
              <a:buChar char="•"/>
            </a:pPr>
            <a:r>
              <a:rPr lang="en-US" sz="2400" i="1">
                <a:solidFill>
                  <a:srgbClr val="FFFF00"/>
                </a:solidFill>
              </a:rPr>
              <a:t>Settled by Celtic immigrants</a:t>
            </a:r>
            <a:endParaRPr/>
          </a:p>
          <a:p>
            <a:pPr marL="283464" lvl="0" indent="-283464" algn="l" rtl="0">
              <a:lnSpc>
                <a:spcPct val="90000"/>
              </a:lnSpc>
              <a:spcBef>
                <a:spcPts val="900"/>
              </a:spcBef>
              <a:spcAft>
                <a:spcPts val="0"/>
              </a:spcAft>
              <a:buClr>
                <a:srgbClr val="FFFF00"/>
              </a:buClr>
              <a:buSzPts val="2400"/>
              <a:buChar char="•"/>
            </a:pPr>
            <a:r>
              <a:rPr lang="en-US" sz="2400" i="1">
                <a:solidFill>
                  <a:srgbClr val="FFFF00"/>
                </a:solidFill>
              </a:rPr>
              <a:t>The </a:t>
            </a:r>
            <a:r>
              <a:rPr lang="en-US" sz="2400" i="1" u="sng">
                <a:solidFill>
                  <a:srgbClr val="FFFF00"/>
                </a:solidFill>
              </a:rPr>
              <a:t>North Galatian Theory</a:t>
            </a:r>
            <a:r>
              <a:rPr lang="en-US" sz="2400" i="1">
                <a:solidFill>
                  <a:srgbClr val="FFFF00"/>
                </a:solidFill>
              </a:rPr>
              <a:t> is that Paul visited this area on his 2</a:t>
            </a:r>
            <a:r>
              <a:rPr lang="en-US" sz="2400" i="1" baseline="30000">
                <a:solidFill>
                  <a:srgbClr val="FFFF00"/>
                </a:solidFill>
              </a:rPr>
              <a:t>nd</a:t>
            </a:r>
            <a:r>
              <a:rPr lang="en-US" sz="2400" i="1">
                <a:solidFill>
                  <a:srgbClr val="FFFF00"/>
                </a:solidFill>
              </a:rPr>
              <a:t> and 3</a:t>
            </a:r>
            <a:r>
              <a:rPr lang="en-US" sz="2400" i="1" baseline="30000">
                <a:solidFill>
                  <a:srgbClr val="FFFF00"/>
                </a:solidFill>
              </a:rPr>
              <a:t>rd</a:t>
            </a:r>
            <a:r>
              <a:rPr lang="en-US" sz="2400" i="1">
                <a:solidFill>
                  <a:srgbClr val="FFFF00"/>
                </a:solidFill>
              </a:rPr>
              <a:t> Missions Tour (Ac. 16:6; 18:23).</a:t>
            </a:r>
            <a:endParaRPr/>
          </a:p>
          <a:p>
            <a:pPr marL="283464" lvl="0" indent="-283464" algn="l" rtl="0">
              <a:lnSpc>
                <a:spcPct val="90000"/>
              </a:lnSpc>
              <a:spcBef>
                <a:spcPts val="900"/>
              </a:spcBef>
              <a:spcAft>
                <a:spcPts val="0"/>
              </a:spcAft>
              <a:buClr>
                <a:srgbClr val="FFFF00"/>
              </a:buClr>
              <a:buSzPts val="2400"/>
              <a:buChar char="•"/>
            </a:pPr>
            <a:r>
              <a:rPr lang="en-US" sz="2400" i="1">
                <a:solidFill>
                  <a:srgbClr val="FFFF00"/>
                </a:solidFill>
              </a:rPr>
              <a:t>His Galatian Letter was not sent prior to the 3</a:t>
            </a:r>
            <a:r>
              <a:rPr lang="en-US" sz="2400" i="1" baseline="30000">
                <a:solidFill>
                  <a:srgbClr val="FFFF00"/>
                </a:solidFill>
              </a:rPr>
              <a:t>rd</a:t>
            </a:r>
            <a:r>
              <a:rPr lang="en-US" sz="2400" i="1">
                <a:solidFill>
                  <a:srgbClr val="FFFF00"/>
                </a:solidFill>
              </a:rPr>
              <a:t> tour (cf. Ga.4:13-14).</a:t>
            </a:r>
            <a:endParaRPr/>
          </a:p>
          <a:p>
            <a:pPr marL="283464" lvl="0" indent="-283464" algn="l" rtl="0">
              <a:lnSpc>
                <a:spcPct val="90000"/>
              </a:lnSpc>
              <a:spcBef>
                <a:spcPts val="900"/>
              </a:spcBef>
              <a:spcAft>
                <a:spcPts val="0"/>
              </a:spcAft>
              <a:buClr>
                <a:srgbClr val="FFFF00"/>
              </a:buClr>
              <a:buSzPts val="2400"/>
              <a:buChar char="•"/>
            </a:pPr>
            <a:r>
              <a:rPr lang="en-US" sz="2400" i="1">
                <a:solidFill>
                  <a:srgbClr val="FFFF00"/>
                </a:solidFill>
              </a:rPr>
              <a:t>If this theory is correct, the Galatian Letter may be as late as AD 55.</a:t>
            </a:r>
            <a:endParaRPr/>
          </a:p>
        </p:txBody>
      </p:sp>
      <p:pic>
        <p:nvPicPr>
          <p:cNvPr id="566" name="Google Shape;566;p65" descr="medma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07321" y="0"/>
            <a:ext cx="4704370" cy="6857999"/>
          </a:xfrm>
          <a:prstGeom prst="rect">
            <a:avLst/>
          </a:prstGeom>
          <a:noFill/>
          <a:ln>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par>
                                <p:cTn id="8" presetID="10" presetClass="entr" presetSubtype="0" fill="hold" nodeType="withEffect">
                                  <p:stCondLst>
                                    <p:cond delay="0"/>
                                  </p:stCondLst>
                                  <p:childTnLst>
                                    <p:set>
                                      <p:cBhvr>
                                        <p:cTn id="9" dur="1" fill="hold">
                                          <p:stCondLst>
                                            <p:cond delay="0"/>
                                          </p:stCondLst>
                                        </p:cTn>
                                        <p:tgtEl>
                                          <p:spTgt spid="566"/>
                                        </p:tgtEl>
                                        <p:attrNameLst>
                                          <p:attrName>style.visibility</p:attrName>
                                        </p:attrNameLst>
                                      </p:cBhvr>
                                      <p:to>
                                        <p:strVal val="visible"/>
                                      </p:to>
                                    </p:set>
                                    <p:animEffect transition="in" filter="fade">
                                      <p:cBhvr>
                                        <p:cTn id="10" dur="500"/>
                                        <p:tgtEl>
                                          <p:spTgt spid="56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65">
                                            <p:txEl>
                                              <p:pRg st="0" end="0"/>
                                            </p:txEl>
                                          </p:spTgt>
                                        </p:tgtEl>
                                        <p:attrNameLst>
                                          <p:attrName>style.visibility</p:attrName>
                                        </p:attrNameLst>
                                      </p:cBhvr>
                                      <p:to>
                                        <p:strVal val="visible"/>
                                      </p:to>
                                    </p:set>
                                    <p:anim calcmode="lin" valueType="num">
                                      <p:cBhvr additive="base">
                                        <p:cTn id="15" dur="500"/>
                                        <p:tgtEl>
                                          <p:spTgt spid="5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65">
                                            <p:txEl>
                                              <p:pRg st="1" end="1"/>
                                            </p:txEl>
                                          </p:spTgt>
                                        </p:tgtEl>
                                        <p:attrNameLst>
                                          <p:attrName>style.visibility</p:attrName>
                                        </p:attrNameLst>
                                      </p:cBhvr>
                                      <p:to>
                                        <p:strVal val="visible"/>
                                      </p:to>
                                    </p:set>
                                    <p:anim calcmode="lin" valueType="num">
                                      <p:cBhvr additive="base">
                                        <p:cTn id="20" dur="500"/>
                                        <p:tgtEl>
                                          <p:spTgt spid="5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5">
                                            <p:txEl>
                                              <p:pRg st="2" end="2"/>
                                            </p:txEl>
                                          </p:spTgt>
                                        </p:tgtEl>
                                        <p:attrNameLst>
                                          <p:attrName>style.visibility</p:attrName>
                                        </p:attrNameLst>
                                      </p:cBhvr>
                                      <p:to>
                                        <p:strVal val="visible"/>
                                      </p:to>
                                    </p:set>
                                    <p:anim calcmode="lin" valueType="num">
                                      <p:cBhvr additive="base">
                                        <p:cTn id="25" dur="500"/>
                                        <p:tgtEl>
                                          <p:spTgt spid="5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65">
                                            <p:txEl>
                                              <p:pRg st="3" end="3"/>
                                            </p:txEl>
                                          </p:spTgt>
                                        </p:tgtEl>
                                        <p:attrNameLst>
                                          <p:attrName>style.visibility</p:attrName>
                                        </p:attrNameLst>
                                      </p:cBhvr>
                                      <p:to>
                                        <p:strVal val="visible"/>
                                      </p:to>
                                    </p:set>
                                    <p:anim calcmode="lin" valueType="num">
                                      <p:cBhvr additive="base">
                                        <p:cTn id="30" dur="500"/>
                                        <p:tgtEl>
                                          <p:spTgt spid="56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570"/>
        <p:cNvGrpSpPr/>
        <p:nvPr/>
      </p:nvGrpSpPr>
      <p:grpSpPr>
        <a:xfrm>
          <a:off x="0" y="0"/>
          <a:ext cx="0" cy="0"/>
          <a:chOff x="0" y="0"/>
          <a:chExt cx="0" cy="0"/>
        </a:xfrm>
      </p:grpSpPr>
      <p:sp>
        <p:nvSpPr>
          <p:cNvPr id="571" name="Google Shape;571;p66"/>
          <p:cNvSpPr txBox="1">
            <a:spLocks noGrp="1"/>
          </p:cNvSpPr>
          <p:nvPr>
            <p:ph type="title"/>
          </p:nvPr>
        </p:nvSpPr>
        <p:spPr>
          <a:xfrm>
            <a:off x="1399306" y="346362"/>
            <a:ext cx="3962400" cy="990600"/>
          </a:xfrm>
          <a:prstGeom prst="rect">
            <a:avLst/>
          </a:prstGeom>
          <a:noFill/>
          <a:ln>
            <a:noFill/>
          </a:ln>
        </p:spPr>
        <p:txBody>
          <a:bodyPr spcFirstLastPara="1" wrap="square" lIns="91425" tIns="45700" rIns="91425" bIns="45700" anchor="t" anchorCtr="0">
            <a:normAutofit fontScale="90000"/>
          </a:bodyPr>
          <a:lstStyle/>
          <a:p>
            <a:pPr marL="0" lvl="0" indent="0" algn="r" rtl="0">
              <a:spcBef>
                <a:spcPts val="0"/>
              </a:spcBef>
              <a:spcAft>
                <a:spcPts val="0"/>
              </a:spcAft>
              <a:buClr>
                <a:srgbClr val="FFC000"/>
              </a:buClr>
              <a:buSzPct val="100000"/>
              <a:buFont typeface="Century Schoolbook"/>
              <a:buNone/>
            </a:pPr>
            <a:r>
              <a:rPr lang="en-US" sz="3200">
                <a:solidFill>
                  <a:srgbClr val="FFC000"/>
                </a:solidFill>
              </a:rPr>
              <a:t>Provincial Galatia 갈라디아 지방</a:t>
            </a:r>
            <a:br>
              <a:rPr lang="en-US" sz="3200">
                <a:solidFill>
                  <a:srgbClr val="FFC000"/>
                </a:solidFill>
              </a:rPr>
            </a:br>
            <a:r>
              <a:rPr lang="en-US" sz="2400">
                <a:solidFill>
                  <a:srgbClr val="FFC000"/>
                </a:solidFill>
              </a:rPr>
              <a:t>ca. 25 BC – 137 AD</a:t>
            </a:r>
            <a:endParaRPr sz="3200">
              <a:solidFill>
                <a:srgbClr val="FFC000"/>
              </a:solidFill>
            </a:endParaRPr>
          </a:p>
          <a:p>
            <a:pPr marL="0" lvl="0" indent="0" algn="r" rtl="0">
              <a:lnSpc>
                <a:spcPct val="90000"/>
              </a:lnSpc>
              <a:spcBef>
                <a:spcPts val="0"/>
              </a:spcBef>
              <a:spcAft>
                <a:spcPts val="0"/>
              </a:spcAft>
              <a:buClr>
                <a:srgbClr val="FFC000"/>
              </a:buClr>
              <a:buSzPct val="100000"/>
              <a:buFont typeface="Century Schoolbook"/>
              <a:buNone/>
            </a:pPr>
            <a:endParaRPr sz="3200">
              <a:solidFill>
                <a:srgbClr val="FFC000"/>
              </a:solidFill>
            </a:endParaRPr>
          </a:p>
        </p:txBody>
      </p:sp>
      <p:sp>
        <p:nvSpPr>
          <p:cNvPr id="572" name="Google Shape;572;p66"/>
          <p:cNvSpPr txBox="1">
            <a:spLocks noGrp="1"/>
          </p:cNvSpPr>
          <p:nvPr>
            <p:ph type="body" idx="1"/>
          </p:nvPr>
        </p:nvSpPr>
        <p:spPr>
          <a:xfrm>
            <a:off x="1233100" y="1653000"/>
            <a:ext cx="4294800" cy="5205000"/>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00"/>
              </a:buClr>
              <a:buSzPts val="2400"/>
              <a:buChar char="•"/>
            </a:pPr>
            <a:r>
              <a:rPr lang="en-US" sz="2400" i="1">
                <a:solidFill>
                  <a:srgbClr val="FFFF00"/>
                </a:solidFill>
              </a:rPr>
              <a:t>Caesar Augustus reorganized this area, extending Galatia as a province well into the south of Asia Minor.</a:t>
            </a:r>
            <a:endParaRPr/>
          </a:p>
          <a:p>
            <a:pPr marL="283464" lvl="0" indent="-283464" algn="l" rtl="0">
              <a:lnSpc>
                <a:spcPct val="112000"/>
              </a:lnSpc>
              <a:spcBef>
                <a:spcPts val="900"/>
              </a:spcBef>
              <a:spcAft>
                <a:spcPts val="0"/>
              </a:spcAft>
              <a:buClr>
                <a:srgbClr val="FFFF00"/>
              </a:buClr>
              <a:buSzPts val="2400"/>
              <a:buChar char="•"/>
            </a:pPr>
            <a:r>
              <a:rPr lang="en-US" sz="2400" i="1">
                <a:solidFill>
                  <a:srgbClr val="FFFF00"/>
                </a:solidFill>
              </a:rPr>
              <a:t>The </a:t>
            </a:r>
            <a:r>
              <a:rPr lang="en-US" sz="2400" i="1" u="sng">
                <a:solidFill>
                  <a:srgbClr val="FFFF00"/>
                </a:solidFill>
              </a:rPr>
              <a:t>South Galatian Theory</a:t>
            </a:r>
            <a:r>
              <a:rPr lang="en-US" sz="2400" i="1">
                <a:solidFill>
                  <a:srgbClr val="FFFF00"/>
                </a:solidFill>
              </a:rPr>
              <a:t> is that the churches were in the south—the ones Paul established on his 1</a:t>
            </a:r>
            <a:r>
              <a:rPr lang="en-US" sz="2400" i="1" baseline="30000">
                <a:solidFill>
                  <a:srgbClr val="FFFF00"/>
                </a:solidFill>
              </a:rPr>
              <a:t>st</a:t>
            </a:r>
            <a:r>
              <a:rPr lang="en-US" sz="2400" i="1">
                <a:solidFill>
                  <a:srgbClr val="FFFF00"/>
                </a:solidFill>
              </a:rPr>
              <a:t> Missions Tour (cf. Ac. 13:13—14:20).</a:t>
            </a:r>
            <a:endParaRPr/>
          </a:p>
          <a:p>
            <a:pPr marL="283464" lvl="0" indent="-283464" algn="l" rtl="0">
              <a:lnSpc>
                <a:spcPct val="112000"/>
              </a:lnSpc>
              <a:spcBef>
                <a:spcPts val="900"/>
              </a:spcBef>
              <a:spcAft>
                <a:spcPts val="0"/>
              </a:spcAft>
              <a:buClr>
                <a:srgbClr val="FFFF00"/>
              </a:buClr>
              <a:buSzPts val="2400"/>
              <a:buChar char="•"/>
            </a:pPr>
            <a:r>
              <a:rPr lang="en-US" sz="2400" i="1">
                <a:solidFill>
                  <a:srgbClr val="FFFF00"/>
                </a:solidFill>
              </a:rPr>
              <a:t>If this theory is correct, the Galatian Letter may be as early as AD 48.</a:t>
            </a:r>
            <a:endParaRPr/>
          </a:p>
        </p:txBody>
      </p:sp>
      <p:pic>
        <p:nvPicPr>
          <p:cNvPr id="573" name="Google Shape;573;p66" descr="medma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07321" y="0"/>
            <a:ext cx="4829061" cy="6858000"/>
          </a:xfrm>
          <a:prstGeom prst="rect">
            <a:avLst/>
          </a:prstGeom>
          <a:noFill/>
          <a:ln>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par>
                                <p:cTn id="8" presetID="10" presetClass="entr" presetSubtype="0" fill="hold" nodeType="withEffect">
                                  <p:stCondLst>
                                    <p:cond delay="0"/>
                                  </p:stCondLst>
                                  <p:childTnLst>
                                    <p:set>
                                      <p:cBhvr>
                                        <p:cTn id="9" dur="1" fill="hold">
                                          <p:stCondLst>
                                            <p:cond delay="0"/>
                                          </p:stCondLst>
                                        </p:cTn>
                                        <p:tgtEl>
                                          <p:spTgt spid="573"/>
                                        </p:tgtEl>
                                        <p:attrNameLst>
                                          <p:attrName>style.visibility</p:attrName>
                                        </p:attrNameLst>
                                      </p:cBhvr>
                                      <p:to>
                                        <p:strVal val="visible"/>
                                      </p:to>
                                    </p:set>
                                    <p:animEffect transition="in" filter="fade">
                                      <p:cBhvr>
                                        <p:cTn id="10" dur="500"/>
                                        <p:tgtEl>
                                          <p:spTgt spid="57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72">
                                            <p:txEl>
                                              <p:pRg st="0" end="0"/>
                                            </p:txEl>
                                          </p:spTgt>
                                        </p:tgtEl>
                                        <p:attrNameLst>
                                          <p:attrName>style.visibility</p:attrName>
                                        </p:attrNameLst>
                                      </p:cBhvr>
                                      <p:to>
                                        <p:strVal val="visible"/>
                                      </p:to>
                                    </p:set>
                                    <p:anim calcmode="lin" valueType="num">
                                      <p:cBhvr additive="base">
                                        <p:cTn id="15" dur="500"/>
                                        <p:tgtEl>
                                          <p:spTgt spid="5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72">
                                            <p:txEl>
                                              <p:pRg st="1" end="1"/>
                                            </p:txEl>
                                          </p:spTgt>
                                        </p:tgtEl>
                                        <p:attrNameLst>
                                          <p:attrName>style.visibility</p:attrName>
                                        </p:attrNameLst>
                                      </p:cBhvr>
                                      <p:to>
                                        <p:strVal val="visible"/>
                                      </p:to>
                                    </p:set>
                                    <p:anim calcmode="lin" valueType="num">
                                      <p:cBhvr additive="base">
                                        <p:cTn id="20" dur="500"/>
                                        <p:tgtEl>
                                          <p:spTgt spid="5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2">
                                            <p:txEl>
                                              <p:pRg st="2" end="2"/>
                                            </p:txEl>
                                          </p:spTgt>
                                        </p:tgtEl>
                                        <p:attrNameLst>
                                          <p:attrName>style.visibility</p:attrName>
                                        </p:attrNameLst>
                                      </p:cBhvr>
                                      <p:to>
                                        <p:strVal val="visible"/>
                                      </p:to>
                                    </p:set>
                                    <p:anim calcmode="lin" valueType="num">
                                      <p:cBhvr additive="base">
                                        <p:cTn id="25" dur="500"/>
                                        <p:tgtEl>
                                          <p:spTgt spid="57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7"/>
          <p:cNvSpPr txBox="1">
            <a:spLocks noGrp="1"/>
          </p:cNvSpPr>
          <p:nvPr>
            <p:ph type="title"/>
          </p:nvPr>
        </p:nvSpPr>
        <p:spPr>
          <a:xfrm>
            <a:off x="498764" y="465156"/>
            <a:ext cx="4097142"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The Judaizers</a:t>
            </a:r>
            <a:endParaRPr sz="5400" b="1">
              <a:solidFill>
                <a:srgbClr val="FFC000"/>
              </a:solidFill>
            </a:endParaRPr>
          </a:p>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유대 주의자</a:t>
            </a:r>
            <a:endParaRPr sz="5400" b="1">
              <a:solidFill>
                <a:srgbClr val="FFC000"/>
              </a:solidFill>
            </a:endParaRPr>
          </a:p>
        </p:txBody>
      </p:sp>
      <p:sp>
        <p:nvSpPr>
          <p:cNvPr id="579" name="Google Shape;579;p67"/>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80000"/>
              </a:lnSpc>
              <a:spcBef>
                <a:spcPts val="0"/>
              </a:spcBef>
              <a:spcAft>
                <a:spcPts val="0"/>
              </a:spcAft>
              <a:buClr>
                <a:srgbClr val="FF0000"/>
              </a:buClr>
              <a:buSzPts val="2800"/>
              <a:buFont typeface="Noto Sans Symbols"/>
              <a:buNone/>
            </a:pPr>
            <a:r>
              <a:rPr lang="en-US" sz="2800" b="1">
                <a:solidFill>
                  <a:srgbClr val="FF0000"/>
                </a:solidFill>
              </a:rPr>
              <a:t>The Galatian issue arose when some aggressive teachers urged that it was necessary for Gentiles to live in full conformity to Moses’ law (Gal. 4:17; 5:7-10; 6:12).</a:t>
            </a:r>
            <a:endParaRPr/>
          </a:p>
          <a:p>
            <a:pPr marL="283464" lvl="0" indent="-283464" algn="l" rtl="0">
              <a:lnSpc>
                <a:spcPct val="80000"/>
              </a:lnSpc>
              <a:spcBef>
                <a:spcPts val="900"/>
              </a:spcBef>
              <a:spcAft>
                <a:spcPts val="0"/>
              </a:spcAft>
              <a:buClr>
                <a:srgbClr val="262626"/>
              </a:buClr>
              <a:buSzPts val="2400"/>
              <a:buChar char="•"/>
            </a:pPr>
            <a:r>
              <a:rPr lang="en-US" sz="2400" i="1">
                <a:latin typeface="Calibri"/>
                <a:ea typeface="Calibri"/>
                <a:cs typeface="Calibri"/>
                <a:sym typeface="Calibri"/>
              </a:rPr>
              <a:t>Presumably, they were of the same group who came to Antioch, Syria urging that “unless you are circumcised according to the custom taught by Moses, you cannot be saved” (Ac. 15:1, 5).</a:t>
            </a:r>
            <a:endParaRPr/>
          </a:p>
          <a:p>
            <a:pPr marL="283464" lvl="0" indent="-283464" algn="l" rtl="0">
              <a:lnSpc>
                <a:spcPct val="80000"/>
              </a:lnSpc>
              <a:spcBef>
                <a:spcPts val="900"/>
              </a:spcBef>
              <a:spcAft>
                <a:spcPts val="0"/>
              </a:spcAft>
              <a:buClr>
                <a:srgbClr val="262626"/>
              </a:buClr>
              <a:buSzPts val="2400"/>
              <a:buChar char="•"/>
            </a:pPr>
            <a:r>
              <a:rPr lang="en-US" sz="2400" i="1">
                <a:latin typeface="Calibri"/>
                <a:ea typeface="Calibri"/>
                <a:cs typeface="Calibri"/>
                <a:sym typeface="Calibri"/>
              </a:rPr>
              <a:t>Of course, circumcision was only the beginning, for it implied the full yoke of the Torah, and for Paul, this was a denial of the gospel of grace (Gal. 5:3-4).</a:t>
            </a:r>
            <a:endParaRPr/>
          </a:p>
        </p:txBody>
      </p:sp>
      <p:sp>
        <p:nvSpPr>
          <p:cNvPr id="580" name="Google Shape;580;p6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9">
                                            <p:txEl>
                                              <p:pRg st="0" end="0"/>
                                            </p:txEl>
                                          </p:spTgt>
                                        </p:tgtEl>
                                        <p:attrNameLst>
                                          <p:attrName>style.visibility</p:attrName>
                                        </p:attrNameLst>
                                      </p:cBhvr>
                                      <p:to>
                                        <p:strVal val="visible"/>
                                      </p:to>
                                    </p:set>
                                    <p:anim calcmode="lin" valueType="num">
                                      <p:cBhvr additive="base">
                                        <p:cTn id="7" dur="500"/>
                                        <p:tgtEl>
                                          <p:spTgt spid="57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7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79">
                                            <p:txEl>
                                              <p:pRg st="1" end="1"/>
                                            </p:txEl>
                                          </p:spTgt>
                                        </p:tgtEl>
                                        <p:attrNameLst>
                                          <p:attrName>style.visibility</p:attrName>
                                        </p:attrNameLst>
                                      </p:cBhvr>
                                      <p:to>
                                        <p:strVal val="visible"/>
                                      </p:to>
                                    </p:set>
                                    <p:anim calcmode="lin" valueType="num">
                                      <p:cBhvr additive="base">
                                        <p:cTn id="11" dur="500"/>
                                        <p:tgtEl>
                                          <p:spTgt spid="57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7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79">
                                            <p:txEl>
                                              <p:pRg st="2" end="2"/>
                                            </p:txEl>
                                          </p:spTgt>
                                        </p:tgtEl>
                                        <p:attrNameLst>
                                          <p:attrName>style.visibility</p:attrName>
                                        </p:attrNameLst>
                                      </p:cBhvr>
                                      <p:to>
                                        <p:strVal val="visible"/>
                                      </p:to>
                                    </p:set>
                                    <p:anim calcmode="lin" valueType="num">
                                      <p:cBhvr additive="base">
                                        <p:cTn id="15" dur="500"/>
                                        <p:tgtEl>
                                          <p:spTgt spid="57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79">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8"/>
          <p:cNvSpPr txBox="1">
            <a:spLocks noGrp="1"/>
          </p:cNvSpPr>
          <p:nvPr>
            <p:ph type="title"/>
          </p:nvPr>
        </p:nvSpPr>
        <p:spPr>
          <a:xfrm>
            <a:off x="0" y="555812"/>
            <a:ext cx="4595906" cy="4956358"/>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4800"/>
              <a:buFont typeface="Century Schoolbook"/>
              <a:buNone/>
            </a:pPr>
            <a:r>
              <a:rPr lang="en-US" sz="4800" b="1">
                <a:solidFill>
                  <a:srgbClr val="FFC000"/>
                </a:solidFill>
              </a:rPr>
              <a:t>Justification, the Central Issue</a:t>
            </a:r>
            <a:endParaRPr sz="4800" b="1">
              <a:solidFill>
                <a:srgbClr val="FFC000"/>
              </a:solidFill>
            </a:endParaRPr>
          </a:p>
          <a:p>
            <a:pPr marL="0" lvl="0" indent="0" algn="r" rtl="0">
              <a:spcBef>
                <a:spcPts val="0"/>
              </a:spcBef>
              <a:spcAft>
                <a:spcPts val="0"/>
              </a:spcAft>
              <a:buClr>
                <a:srgbClr val="FFC000"/>
              </a:buClr>
              <a:buSzPts val="4800"/>
              <a:buFont typeface="Century Schoolbook"/>
              <a:buNone/>
            </a:pPr>
            <a:r>
              <a:rPr lang="en-US" sz="4800" b="1">
                <a:solidFill>
                  <a:srgbClr val="FFC000"/>
                </a:solidFill>
              </a:rPr>
              <a:t>정당화, 중심문제</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586" name="Google Shape;586;p68"/>
          <p:cNvSpPr txBox="1">
            <a:spLocks noGrp="1"/>
          </p:cNvSpPr>
          <p:nvPr>
            <p:ph type="body" idx="1"/>
          </p:nvPr>
        </p:nvSpPr>
        <p:spPr>
          <a:xfrm>
            <a:off x="5181599" y="264266"/>
            <a:ext cx="6248399" cy="985414"/>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112000"/>
              </a:lnSpc>
              <a:spcBef>
                <a:spcPts val="0"/>
              </a:spcBef>
              <a:spcAft>
                <a:spcPts val="0"/>
              </a:spcAft>
              <a:buClr>
                <a:srgbClr val="FF0000"/>
              </a:buClr>
              <a:buSzPts val="2800"/>
              <a:buFont typeface="Noto Sans Symbols"/>
              <a:buNone/>
            </a:pPr>
            <a:r>
              <a:rPr lang="en-US" sz="2800" b="1">
                <a:solidFill>
                  <a:srgbClr val="FF0000"/>
                </a:solidFill>
              </a:rPr>
              <a:t>There is a clear polarity in the Galatian Letter over how one is justified.</a:t>
            </a:r>
            <a:endParaRPr/>
          </a:p>
        </p:txBody>
      </p:sp>
      <p:sp>
        <p:nvSpPr>
          <p:cNvPr id="587" name="Google Shape;587;p68"/>
          <p:cNvSpPr txBox="1"/>
          <p:nvPr/>
        </p:nvSpPr>
        <p:spPr>
          <a:xfrm>
            <a:off x="5181599" y="1364673"/>
            <a:ext cx="6691745" cy="5262979"/>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990000"/>
              </a:buClr>
              <a:buSzPts val="2400"/>
              <a:buFont typeface="Noto Sans Symbols"/>
              <a:buNone/>
            </a:pPr>
            <a:r>
              <a:rPr lang="en-US" sz="2400" i="1">
                <a:solidFill>
                  <a:srgbClr val="990000"/>
                </a:solidFill>
                <a:latin typeface="Comic Sans MS"/>
                <a:ea typeface="Comic Sans MS"/>
                <a:cs typeface="Comic Sans MS"/>
                <a:sym typeface="Comic Sans MS"/>
              </a:rPr>
              <a:t>“	…yet we know that a person is </a:t>
            </a:r>
            <a:r>
              <a:rPr lang="en-US" sz="2400" i="1" u="sng">
                <a:solidFill>
                  <a:srgbClr val="990000"/>
                </a:solidFill>
                <a:latin typeface="Comic Sans MS"/>
                <a:ea typeface="Comic Sans MS"/>
                <a:cs typeface="Comic Sans MS"/>
                <a:sym typeface="Comic Sans MS"/>
              </a:rPr>
              <a:t>justified not by the works of the law but through faith</a:t>
            </a:r>
            <a:r>
              <a:rPr lang="en-US" sz="2400" i="1">
                <a:solidFill>
                  <a:srgbClr val="990000"/>
                </a:solidFill>
                <a:latin typeface="Comic Sans MS"/>
                <a:ea typeface="Comic Sans MS"/>
                <a:cs typeface="Comic Sans MS"/>
                <a:sym typeface="Comic Sans MS"/>
              </a:rPr>
              <a:t> in Jesus Christ. And we have come to believe in Christ Jesus, so that we might be </a:t>
            </a:r>
            <a:r>
              <a:rPr lang="en-US" sz="2400" i="1" u="sng">
                <a:solidFill>
                  <a:srgbClr val="990000"/>
                </a:solidFill>
                <a:latin typeface="Comic Sans MS"/>
                <a:ea typeface="Comic Sans MS"/>
                <a:cs typeface="Comic Sans MS"/>
                <a:sym typeface="Comic Sans MS"/>
              </a:rPr>
              <a:t>justified by faith in Christ, and not by doing the works of the law</a:t>
            </a:r>
            <a:r>
              <a:rPr lang="en-US" sz="2400" i="1">
                <a:solidFill>
                  <a:srgbClr val="990000"/>
                </a:solidFill>
                <a:latin typeface="Comic Sans MS"/>
                <a:ea typeface="Comic Sans MS"/>
                <a:cs typeface="Comic Sans MS"/>
                <a:sym typeface="Comic Sans MS"/>
              </a:rPr>
              <a:t>, because no one will be justified by the works of the law.” (2:16)</a:t>
            </a:r>
            <a:endParaRPr sz="2400">
              <a:solidFill>
                <a:srgbClr val="990000"/>
              </a:solidFill>
              <a:latin typeface="Comic Sans MS"/>
              <a:ea typeface="Comic Sans MS"/>
              <a:cs typeface="Comic Sans MS"/>
              <a:sym typeface="Comic Sans MS"/>
            </a:endParaRPr>
          </a:p>
          <a:p>
            <a:pPr marL="0" marR="0" lvl="0" indent="0" algn="l" rtl="0">
              <a:spcBef>
                <a:spcPts val="1200"/>
              </a:spcBef>
              <a:spcAft>
                <a:spcPts val="0"/>
              </a:spcAft>
              <a:buClr>
                <a:srgbClr val="990000"/>
              </a:buClr>
              <a:buSzPts val="2400"/>
              <a:buFont typeface="Noto Sans Symbols"/>
              <a:buNone/>
            </a:pPr>
            <a:r>
              <a:rPr lang="en-US" sz="2400" i="1">
                <a:solidFill>
                  <a:srgbClr val="990000"/>
                </a:solidFill>
                <a:latin typeface="Comic Sans MS"/>
                <a:ea typeface="Comic Sans MS"/>
                <a:cs typeface="Comic Sans MS"/>
                <a:sym typeface="Comic Sans MS"/>
              </a:rPr>
              <a:t>“I do not set aside the grace of God, for if righteousness could be gained through the law, Christ died for nothing.” (2:21)</a:t>
            </a:r>
            <a:endParaRPr/>
          </a:p>
          <a:p>
            <a:pPr marL="0" marR="0" lvl="0" indent="0" algn="l" rtl="0">
              <a:spcBef>
                <a:spcPts val="1200"/>
              </a:spcBef>
              <a:spcAft>
                <a:spcPts val="0"/>
              </a:spcAft>
              <a:buClr>
                <a:srgbClr val="990000"/>
              </a:buClr>
              <a:buSzPts val="2400"/>
              <a:buFont typeface="Noto Sans Symbols"/>
              <a:buNone/>
            </a:pPr>
            <a:r>
              <a:rPr lang="en-US" sz="2400" i="1">
                <a:solidFill>
                  <a:srgbClr val="990000"/>
                </a:solidFill>
                <a:latin typeface="Comic Sans MS"/>
                <a:ea typeface="Comic Sans MS"/>
                <a:cs typeface="Comic Sans MS"/>
                <a:sym typeface="Comic Sans MS"/>
              </a:rPr>
              <a:t>“Clearly no one is justified before God by the law, because, ‘The righteous will live by faith.’” (3:11)</a:t>
            </a:r>
            <a:endParaRPr/>
          </a:p>
        </p:txBody>
      </p:sp>
      <p:sp>
        <p:nvSpPr>
          <p:cNvPr id="588" name="Google Shape;588;p6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86">
                                            <p:txEl>
                                              <p:pRg st="0" end="0"/>
                                            </p:txEl>
                                          </p:spTgt>
                                        </p:tgtEl>
                                        <p:attrNameLst>
                                          <p:attrName>style.visibility</p:attrName>
                                        </p:attrNameLst>
                                      </p:cBhvr>
                                      <p:to>
                                        <p:strVal val="visible"/>
                                      </p:to>
                                    </p:set>
                                    <p:anim calcmode="lin" valueType="num">
                                      <p:cBhvr additive="base">
                                        <p:cTn id="7" dur="500"/>
                                        <p:tgtEl>
                                          <p:spTgt spid="58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8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87"/>
                                        </p:tgtEl>
                                        <p:attrNameLst>
                                          <p:attrName>style.visibility</p:attrName>
                                        </p:attrNameLst>
                                      </p:cBhvr>
                                      <p:to>
                                        <p:strVal val="visible"/>
                                      </p:to>
                                    </p:set>
                                    <p:animEffect transition="in" filter="fade">
                                      <p:cBhvr>
                                        <p:cTn id="13" dur="5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592"/>
        <p:cNvGrpSpPr/>
        <p:nvPr/>
      </p:nvGrpSpPr>
      <p:grpSpPr>
        <a:xfrm>
          <a:off x="0" y="0"/>
          <a:ext cx="0" cy="0"/>
          <a:chOff x="0" y="0"/>
          <a:chExt cx="0" cy="0"/>
        </a:xfrm>
      </p:grpSpPr>
      <p:sp>
        <p:nvSpPr>
          <p:cNvPr id="593" name="Google Shape;593;p69"/>
          <p:cNvSpPr txBox="1">
            <a:spLocks noGrp="1"/>
          </p:cNvSpPr>
          <p:nvPr>
            <p:ph type="title"/>
          </p:nvPr>
        </p:nvSpPr>
        <p:spPr>
          <a:xfrm>
            <a:off x="0" y="645460"/>
            <a:ext cx="3408217" cy="4876098"/>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a:t>
            </a:r>
            <a:endParaRPr sz="4800" b="1">
              <a:solidFill>
                <a:srgbClr val="FF9900"/>
              </a:solidFill>
            </a:endParaRPr>
          </a:p>
        </p:txBody>
      </p:sp>
      <p:sp>
        <p:nvSpPr>
          <p:cNvPr id="594" name="Google Shape;594;p69"/>
          <p:cNvSpPr txBox="1">
            <a:spLocks noGrp="1"/>
          </p:cNvSpPr>
          <p:nvPr>
            <p:ph type="body" idx="1"/>
          </p:nvPr>
        </p:nvSpPr>
        <p:spPr>
          <a:xfrm>
            <a:off x="3571508" y="262336"/>
            <a:ext cx="8562109" cy="6130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800"/>
              <a:buNone/>
            </a:pPr>
            <a:r>
              <a:rPr lang="en-US" sz="2800" b="1">
                <a:solidFill>
                  <a:srgbClr val="FF0000"/>
                </a:solidFill>
              </a:rPr>
              <a:t>The opening expresses shock that the Galatians had turned back to a distorted form of the gospel (1:1-10).</a:t>
            </a:r>
            <a:endParaRPr/>
          </a:p>
          <a:p>
            <a:pPr marL="0" lvl="0" indent="0" algn="l" rtl="0">
              <a:lnSpc>
                <a:spcPct val="100000"/>
              </a:lnSpc>
              <a:spcBef>
                <a:spcPts val="900"/>
              </a:spcBef>
              <a:spcAft>
                <a:spcPts val="0"/>
              </a:spcAft>
              <a:buClr>
                <a:srgbClr val="FF0000"/>
              </a:buClr>
              <a:buSzPts val="2800"/>
              <a:buNone/>
            </a:pPr>
            <a:r>
              <a:rPr lang="en-US" sz="2800" b="1">
                <a:solidFill>
                  <a:srgbClr val="FF0000"/>
                </a:solidFill>
              </a:rPr>
              <a:t>Paul then defends his apostleship and message (1:11—2:14):</a:t>
            </a:r>
            <a:endParaRPr/>
          </a:p>
          <a:p>
            <a:pPr marL="283464" lvl="0" indent="-283464" algn="l" rtl="0">
              <a:lnSpc>
                <a:spcPct val="112000"/>
              </a:lnSpc>
              <a:spcBef>
                <a:spcPts val="900"/>
              </a:spcBef>
              <a:spcAft>
                <a:spcPts val="0"/>
              </a:spcAft>
              <a:buClr>
                <a:srgbClr val="262626"/>
              </a:buClr>
              <a:buSzPts val="2400"/>
              <a:buChar char="•"/>
            </a:pPr>
            <a:r>
              <a:rPr lang="en-US" sz="2400" i="1"/>
              <a:t>Apparently there had been attempts to discredit him.</a:t>
            </a:r>
            <a:endParaRPr/>
          </a:p>
          <a:p>
            <a:pPr marL="283464" lvl="0" indent="-283464" algn="l" rtl="0">
              <a:lnSpc>
                <a:spcPct val="100000"/>
              </a:lnSpc>
              <a:spcBef>
                <a:spcPts val="900"/>
              </a:spcBef>
              <a:spcAft>
                <a:spcPts val="0"/>
              </a:spcAft>
              <a:buClr>
                <a:srgbClr val="262626"/>
              </a:buClr>
              <a:buSzPts val="2400"/>
              <a:buChar char="•"/>
            </a:pPr>
            <a:r>
              <a:rPr lang="en-US" sz="2400" i="1"/>
              <a:t>His gospel came directly from Christ himself, and he had had limited contact with the Jerusalem church; however, the Jerusalem apostles had confirmed his calling.</a:t>
            </a:r>
            <a:endParaRPr/>
          </a:p>
          <a:p>
            <a:pPr marL="0" lvl="0" indent="0" algn="l" rtl="0">
              <a:lnSpc>
                <a:spcPct val="100000"/>
              </a:lnSpc>
              <a:spcBef>
                <a:spcPts val="900"/>
              </a:spcBef>
              <a:spcAft>
                <a:spcPts val="0"/>
              </a:spcAft>
              <a:buClr>
                <a:srgbClr val="FF0000"/>
              </a:buClr>
              <a:buSzPts val="2800"/>
              <a:buNone/>
            </a:pPr>
            <a:r>
              <a:rPr lang="en-US" sz="2800" b="1">
                <a:solidFill>
                  <a:srgbClr val="FF0000"/>
                </a:solidFill>
              </a:rPr>
              <a:t>Salvation is by faith in Christ Jesus, not by works of the Torah (2:15-21)</a:t>
            </a:r>
            <a:r>
              <a:rPr lang="en-US" sz="2800">
                <a:solidFill>
                  <a:srgbClr val="FF0000"/>
                </a:solidFill>
              </a:rPr>
              <a:t>.</a:t>
            </a:r>
            <a:endParaRPr/>
          </a:p>
          <a:p>
            <a:pPr marL="283464" lvl="0" indent="-283464" algn="l" rtl="0">
              <a:lnSpc>
                <a:spcPct val="100000"/>
              </a:lnSpc>
              <a:spcBef>
                <a:spcPts val="900"/>
              </a:spcBef>
              <a:spcAft>
                <a:spcPts val="0"/>
              </a:spcAft>
              <a:buClr>
                <a:srgbClr val="262626"/>
              </a:buClr>
              <a:buSzPts val="2400"/>
              <a:buChar char="•"/>
            </a:pPr>
            <a:r>
              <a:rPr lang="en-US" sz="2400" i="1"/>
              <a:t>Paul addresses the anticipated question of whether the message of grace means the tolerance of sin. Certainly not!</a:t>
            </a:r>
            <a:endParaRPr/>
          </a:p>
          <a:p>
            <a:pPr marL="283464" lvl="0" indent="-283464" algn="l" rtl="0">
              <a:lnSpc>
                <a:spcPct val="112000"/>
              </a:lnSpc>
              <a:spcBef>
                <a:spcPts val="900"/>
              </a:spcBef>
              <a:spcAft>
                <a:spcPts val="0"/>
              </a:spcAft>
              <a:buClr>
                <a:srgbClr val="262626"/>
              </a:buClr>
              <a:buSzPts val="2400"/>
              <a:buChar char="•"/>
            </a:pPr>
            <a:r>
              <a:rPr lang="en-US" sz="2400" i="1"/>
              <a:t>At the same time, believers in Christ must not set aside God’s grace.</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94">
                                            <p:txEl>
                                              <p:pRg st="0" end="0"/>
                                            </p:txEl>
                                          </p:spTgt>
                                        </p:tgtEl>
                                        <p:attrNameLst>
                                          <p:attrName>style.visibility</p:attrName>
                                        </p:attrNameLst>
                                      </p:cBhvr>
                                      <p:to>
                                        <p:strVal val="visible"/>
                                      </p:to>
                                    </p:set>
                                    <p:anim calcmode="lin" valueType="num">
                                      <p:cBhvr additive="base">
                                        <p:cTn id="7" dur="500"/>
                                        <p:tgtEl>
                                          <p:spTgt spid="59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9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94">
                                            <p:txEl>
                                              <p:pRg st="1" end="1"/>
                                            </p:txEl>
                                          </p:spTgt>
                                        </p:tgtEl>
                                        <p:attrNameLst>
                                          <p:attrName>style.visibility</p:attrName>
                                        </p:attrNameLst>
                                      </p:cBhvr>
                                      <p:to>
                                        <p:strVal val="visible"/>
                                      </p:to>
                                    </p:set>
                                    <p:anim calcmode="lin" valueType="num">
                                      <p:cBhvr additive="base">
                                        <p:cTn id="11" dur="500"/>
                                        <p:tgtEl>
                                          <p:spTgt spid="59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9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94">
                                            <p:txEl>
                                              <p:pRg st="2" end="2"/>
                                            </p:txEl>
                                          </p:spTgt>
                                        </p:tgtEl>
                                        <p:attrNameLst>
                                          <p:attrName>style.visibility</p:attrName>
                                        </p:attrNameLst>
                                      </p:cBhvr>
                                      <p:to>
                                        <p:strVal val="visible"/>
                                      </p:to>
                                    </p:set>
                                    <p:anim calcmode="lin" valueType="num">
                                      <p:cBhvr additive="base">
                                        <p:cTn id="15" dur="500"/>
                                        <p:tgtEl>
                                          <p:spTgt spid="59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9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94">
                                            <p:txEl>
                                              <p:pRg st="3" end="3"/>
                                            </p:txEl>
                                          </p:spTgt>
                                        </p:tgtEl>
                                        <p:attrNameLst>
                                          <p:attrName>style.visibility</p:attrName>
                                        </p:attrNameLst>
                                      </p:cBhvr>
                                      <p:to>
                                        <p:strVal val="visible"/>
                                      </p:to>
                                    </p:set>
                                    <p:anim calcmode="lin" valueType="num">
                                      <p:cBhvr additive="base">
                                        <p:cTn id="19" dur="500"/>
                                        <p:tgtEl>
                                          <p:spTgt spid="59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9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94">
                                            <p:txEl>
                                              <p:pRg st="4" end="4"/>
                                            </p:txEl>
                                          </p:spTgt>
                                        </p:tgtEl>
                                        <p:attrNameLst>
                                          <p:attrName>style.visibility</p:attrName>
                                        </p:attrNameLst>
                                      </p:cBhvr>
                                      <p:to>
                                        <p:strVal val="visible"/>
                                      </p:to>
                                    </p:set>
                                    <p:anim calcmode="lin" valueType="num">
                                      <p:cBhvr additive="base">
                                        <p:cTn id="23" dur="500"/>
                                        <p:tgtEl>
                                          <p:spTgt spid="59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594">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94">
                                            <p:txEl>
                                              <p:pRg st="5" end="5"/>
                                            </p:txEl>
                                          </p:spTgt>
                                        </p:tgtEl>
                                        <p:attrNameLst>
                                          <p:attrName>style.visibility</p:attrName>
                                        </p:attrNameLst>
                                      </p:cBhvr>
                                      <p:to>
                                        <p:strVal val="visible"/>
                                      </p:to>
                                    </p:set>
                                    <p:anim calcmode="lin" valueType="num">
                                      <p:cBhvr additive="base">
                                        <p:cTn id="27" dur="500"/>
                                        <p:tgtEl>
                                          <p:spTgt spid="594">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594">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94">
                                            <p:txEl>
                                              <p:pRg st="6" end="6"/>
                                            </p:txEl>
                                          </p:spTgt>
                                        </p:tgtEl>
                                        <p:attrNameLst>
                                          <p:attrName>style.visibility</p:attrName>
                                        </p:attrNameLst>
                                      </p:cBhvr>
                                      <p:to>
                                        <p:strVal val="visible"/>
                                      </p:to>
                                    </p:set>
                                    <p:anim calcmode="lin" valueType="num">
                                      <p:cBhvr additive="base">
                                        <p:cTn id="31" dur="500"/>
                                        <p:tgtEl>
                                          <p:spTgt spid="594">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594">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6641431" y="244642"/>
            <a:ext cx="5101389" cy="6368716"/>
          </a:xfrm>
          <a:prstGeom prst="rect">
            <a:avLst/>
          </a:prstGeom>
          <a:solidFill>
            <a:srgbClr val="660033"/>
          </a:solid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000"/>
              <a:buFont typeface="Impact"/>
              <a:buNone/>
            </a:pPr>
            <a:r>
              <a:rPr lang="en-US" sz="4000">
                <a:solidFill>
                  <a:srgbClr val="FFC000"/>
                </a:solidFill>
                <a:latin typeface="Impact"/>
                <a:ea typeface="Impact"/>
                <a:cs typeface="Impact"/>
                <a:sym typeface="Impact"/>
              </a:rPr>
              <a:t>Wall Crown 벽왕관</a:t>
            </a:r>
            <a:br>
              <a:rPr lang="en-US" sz="3600">
                <a:solidFill>
                  <a:srgbClr val="FFFF99"/>
                </a:solidFill>
              </a:rPr>
            </a:br>
            <a:r>
              <a:rPr lang="en-US" sz="3200">
                <a:solidFill>
                  <a:srgbClr val="FFFF99"/>
                </a:solidFill>
                <a:latin typeface="Arial Narrow"/>
                <a:ea typeface="Arial Narrow"/>
                <a:cs typeface="Arial Narrow"/>
                <a:sym typeface="Arial Narrow"/>
              </a:rPr>
              <a:t>The</a:t>
            </a:r>
            <a:r>
              <a:rPr lang="en-US" sz="3200" i="1">
                <a:solidFill>
                  <a:srgbClr val="FFFF99"/>
                </a:solidFill>
                <a:latin typeface="Arial Narrow"/>
                <a:ea typeface="Arial Narrow"/>
                <a:cs typeface="Arial Narrow"/>
                <a:sym typeface="Arial Narrow"/>
              </a:rPr>
              <a:t> corona muralis </a:t>
            </a:r>
            <a:r>
              <a:rPr lang="en-US" sz="3200">
                <a:solidFill>
                  <a:srgbClr val="FFFF99"/>
                </a:solidFill>
                <a:latin typeface="Arial Narrow"/>
                <a:ea typeface="Arial Narrow"/>
                <a:cs typeface="Arial Narrow"/>
                <a:sym typeface="Arial Narrow"/>
              </a:rPr>
              <a:t>was a standard adornment of Fortuna, goddess of cities.</a:t>
            </a:r>
            <a:br>
              <a:rPr lang="en-US" sz="2400">
                <a:solidFill>
                  <a:srgbClr val="FFFF99"/>
                </a:solidFill>
                <a:latin typeface="Arial Narrow"/>
                <a:ea typeface="Arial Narrow"/>
                <a:cs typeface="Arial Narrow"/>
                <a:sym typeface="Arial Narrow"/>
              </a:rPr>
            </a:br>
            <a:br>
              <a:rPr lang="en-US" sz="2000" i="1">
                <a:solidFill>
                  <a:srgbClr val="FFFF99"/>
                </a:solidFill>
                <a:latin typeface="Arial Narrow"/>
                <a:ea typeface="Arial Narrow"/>
                <a:cs typeface="Arial Narrow"/>
                <a:sym typeface="Arial Narrow"/>
              </a:rPr>
            </a:br>
            <a:r>
              <a:rPr lang="en-US" sz="2800" i="1">
                <a:solidFill>
                  <a:srgbClr val="FFFF99"/>
                </a:solidFill>
                <a:latin typeface="Arial Narrow"/>
                <a:ea typeface="Arial Narrow"/>
                <a:cs typeface="Arial Narrow"/>
                <a:sym typeface="Arial Narrow"/>
              </a:rPr>
              <a:t>Such a crown was bestowed by the emperor on the first soldier who was able to make it safely over the wall into an enemy city.</a:t>
            </a:r>
            <a:br>
              <a:rPr lang="en-US" sz="2800" i="1">
                <a:solidFill>
                  <a:srgbClr val="FFFF99"/>
                </a:solidFill>
                <a:latin typeface="Arial Narrow"/>
                <a:ea typeface="Arial Narrow"/>
                <a:cs typeface="Arial Narrow"/>
                <a:sym typeface="Arial Narrow"/>
              </a:rPr>
            </a:br>
            <a:br>
              <a:rPr lang="en-US" sz="2800" i="1">
                <a:solidFill>
                  <a:srgbClr val="FFFF99"/>
                </a:solidFill>
                <a:latin typeface="Arial Narrow"/>
                <a:ea typeface="Arial Narrow"/>
                <a:cs typeface="Arial Narrow"/>
                <a:sym typeface="Arial Narrow"/>
              </a:rPr>
            </a:br>
            <a:r>
              <a:rPr lang="en-US" sz="2800" i="1">
                <a:solidFill>
                  <a:srgbClr val="FFFF99"/>
                </a:solidFill>
                <a:latin typeface="Arial Narrow"/>
                <a:ea typeface="Arial Narrow"/>
                <a:cs typeface="Arial Narrow"/>
                <a:sym typeface="Arial Narrow"/>
              </a:rPr>
              <a:t>Paul possibly alludes to this in an irony, when he claimed that he, also, once went “over the wall”—in a basket to escape the clutches of Aretas of Damascus (2 Co. 11:32-33).</a:t>
            </a:r>
            <a:endParaRPr/>
          </a:p>
        </p:txBody>
      </p:sp>
      <p:pic>
        <p:nvPicPr>
          <p:cNvPr id="172" name="Google Shape;172;p7" descr="bar088c01"/>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l="-306"/>
          <a:stretch/>
        </p:blipFill>
        <p:spPr>
          <a:xfrm>
            <a:off x="887831" y="0"/>
            <a:ext cx="5400675" cy="6858000"/>
          </a:xfrm>
          <a:prstGeom prst="rect">
            <a:avLst/>
          </a:prstGeom>
          <a:noFill/>
          <a:ln>
            <a:noFill/>
          </a:ln>
        </p:spPr>
      </p:pic>
    </p:spTree>
  </p:cSld>
  <p:clrMapOvr>
    <a:masterClrMapping/>
  </p:clrMapOvr>
  <p:transition>
    <p:split orient="vert"/>
  </p:transition>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598"/>
        <p:cNvGrpSpPr/>
        <p:nvPr/>
      </p:nvGrpSpPr>
      <p:grpSpPr>
        <a:xfrm>
          <a:off x="0" y="0"/>
          <a:ext cx="0" cy="0"/>
          <a:chOff x="0" y="0"/>
          <a:chExt cx="0" cy="0"/>
        </a:xfrm>
      </p:grpSpPr>
      <p:sp>
        <p:nvSpPr>
          <p:cNvPr id="599" name="Google Shape;599;p70"/>
          <p:cNvSpPr txBox="1">
            <a:spLocks noGrp="1"/>
          </p:cNvSpPr>
          <p:nvPr>
            <p:ph type="body" idx="1"/>
          </p:nvPr>
        </p:nvSpPr>
        <p:spPr>
          <a:xfrm>
            <a:off x="3512127" y="436418"/>
            <a:ext cx="8458199" cy="61098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800"/>
              <a:buNone/>
            </a:pPr>
            <a:r>
              <a:rPr lang="en-US" sz="2800" b="1">
                <a:solidFill>
                  <a:srgbClr val="FF0000"/>
                </a:solidFill>
              </a:rPr>
              <a:t>Salvation is by believing the message of the cross, not by doing the works of the Torah (3:1-18)</a:t>
            </a:r>
            <a:r>
              <a:rPr lang="en-US" sz="2800">
                <a:solidFill>
                  <a:srgbClr val="FF0000"/>
                </a:solidFill>
              </a:rPr>
              <a:t>.</a:t>
            </a:r>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The Galatians themselves had experienced salvation by faith, not works.</a:t>
            </a:r>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Abraham, the original model, was justified by faith, not works.</a:t>
            </a:r>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Those who rely on works for salvation come under the curse of the Torah.</a:t>
            </a:r>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The language of God’s covenant with Abraham concerned the “seed” of Abraham—and that seed was Christ!</a:t>
            </a:r>
            <a:endParaRPr sz="2400">
              <a:solidFill>
                <a:schemeClr val="dk1"/>
              </a:solidFill>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Why then was the Torah given (3:19-25)?</a:t>
            </a:r>
            <a:endParaRPr/>
          </a:p>
          <a:p>
            <a:pPr marL="283464" lvl="0" indent="-283464" algn="l" rtl="0">
              <a:lnSpc>
                <a:spcPct val="112000"/>
              </a:lnSpc>
              <a:spcBef>
                <a:spcPts val="900"/>
              </a:spcBef>
              <a:spcAft>
                <a:spcPts val="0"/>
              </a:spcAft>
              <a:buClr>
                <a:srgbClr val="262626"/>
              </a:buClr>
              <a:buSzPts val="2400"/>
              <a:buChar char="•"/>
            </a:pPr>
            <a:r>
              <a:rPr lang="en-US" sz="2400" i="1"/>
              <a:t>So that sin would be clearly defined as sin.</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very purpose of the Torah was to lead us to Christ.</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99">
                                            <p:txEl>
                                              <p:pRg st="0" end="0"/>
                                            </p:txEl>
                                          </p:spTgt>
                                        </p:tgtEl>
                                        <p:attrNameLst>
                                          <p:attrName>style.visibility</p:attrName>
                                        </p:attrNameLst>
                                      </p:cBhvr>
                                      <p:to>
                                        <p:strVal val="visible"/>
                                      </p:to>
                                    </p:set>
                                    <p:anim calcmode="lin" valueType="num">
                                      <p:cBhvr additive="base">
                                        <p:cTn id="7" dur="500"/>
                                        <p:tgtEl>
                                          <p:spTgt spid="59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9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99">
                                            <p:txEl>
                                              <p:pRg st="1" end="1"/>
                                            </p:txEl>
                                          </p:spTgt>
                                        </p:tgtEl>
                                        <p:attrNameLst>
                                          <p:attrName>style.visibility</p:attrName>
                                        </p:attrNameLst>
                                      </p:cBhvr>
                                      <p:to>
                                        <p:strVal val="visible"/>
                                      </p:to>
                                    </p:set>
                                    <p:anim calcmode="lin" valueType="num">
                                      <p:cBhvr additive="base">
                                        <p:cTn id="11" dur="500"/>
                                        <p:tgtEl>
                                          <p:spTgt spid="59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59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99">
                                            <p:txEl>
                                              <p:pRg st="2" end="2"/>
                                            </p:txEl>
                                          </p:spTgt>
                                        </p:tgtEl>
                                        <p:attrNameLst>
                                          <p:attrName>style.visibility</p:attrName>
                                        </p:attrNameLst>
                                      </p:cBhvr>
                                      <p:to>
                                        <p:strVal val="visible"/>
                                      </p:to>
                                    </p:set>
                                    <p:anim calcmode="lin" valueType="num">
                                      <p:cBhvr additive="base">
                                        <p:cTn id="15" dur="500"/>
                                        <p:tgtEl>
                                          <p:spTgt spid="59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59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99">
                                            <p:txEl>
                                              <p:pRg st="3" end="3"/>
                                            </p:txEl>
                                          </p:spTgt>
                                        </p:tgtEl>
                                        <p:attrNameLst>
                                          <p:attrName>style.visibility</p:attrName>
                                        </p:attrNameLst>
                                      </p:cBhvr>
                                      <p:to>
                                        <p:strVal val="visible"/>
                                      </p:to>
                                    </p:set>
                                    <p:anim calcmode="lin" valueType="num">
                                      <p:cBhvr additive="base">
                                        <p:cTn id="19" dur="500"/>
                                        <p:tgtEl>
                                          <p:spTgt spid="59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59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99">
                                            <p:txEl>
                                              <p:pRg st="4" end="4"/>
                                            </p:txEl>
                                          </p:spTgt>
                                        </p:tgtEl>
                                        <p:attrNameLst>
                                          <p:attrName>style.visibility</p:attrName>
                                        </p:attrNameLst>
                                      </p:cBhvr>
                                      <p:to>
                                        <p:strVal val="visible"/>
                                      </p:to>
                                    </p:set>
                                    <p:anim calcmode="lin" valueType="num">
                                      <p:cBhvr additive="base">
                                        <p:cTn id="23" dur="500"/>
                                        <p:tgtEl>
                                          <p:spTgt spid="59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599">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99">
                                            <p:txEl>
                                              <p:pRg st="5" end="5"/>
                                            </p:txEl>
                                          </p:spTgt>
                                        </p:tgtEl>
                                        <p:attrNameLst>
                                          <p:attrName>style.visibility</p:attrName>
                                        </p:attrNameLst>
                                      </p:cBhvr>
                                      <p:to>
                                        <p:strVal val="visible"/>
                                      </p:to>
                                    </p:set>
                                    <p:anim calcmode="lin" valueType="num">
                                      <p:cBhvr additive="base">
                                        <p:cTn id="27" dur="500"/>
                                        <p:tgtEl>
                                          <p:spTgt spid="599">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599">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99">
                                            <p:txEl>
                                              <p:pRg st="6" end="6"/>
                                            </p:txEl>
                                          </p:spTgt>
                                        </p:tgtEl>
                                        <p:attrNameLst>
                                          <p:attrName>style.visibility</p:attrName>
                                        </p:attrNameLst>
                                      </p:cBhvr>
                                      <p:to>
                                        <p:strVal val="visible"/>
                                      </p:to>
                                    </p:set>
                                    <p:anim calcmode="lin" valueType="num">
                                      <p:cBhvr additive="base">
                                        <p:cTn id="31" dur="500"/>
                                        <p:tgtEl>
                                          <p:spTgt spid="599">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599">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99">
                                            <p:txEl>
                                              <p:pRg st="7" end="7"/>
                                            </p:txEl>
                                          </p:spTgt>
                                        </p:tgtEl>
                                        <p:attrNameLst>
                                          <p:attrName>style.visibility</p:attrName>
                                        </p:attrNameLst>
                                      </p:cBhvr>
                                      <p:to>
                                        <p:strVal val="visible"/>
                                      </p:to>
                                    </p:set>
                                    <p:anim calcmode="lin" valueType="num">
                                      <p:cBhvr additive="base">
                                        <p:cTn id="35" dur="500"/>
                                        <p:tgtEl>
                                          <p:spTgt spid="599">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599">
                                            <p:txEl>
                                              <p:pRg st="7" end="7"/>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03"/>
        <p:cNvGrpSpPr/>
        <p:nvPr/>
      </p:nvGrpSpPr>
      <p:grpSpPr>
        <a:xfrm>
          <a:off x="0" y="0"/>
          <a:ext cx="0" cy="0"/>
          <a:chOff x="0" y="0"/>
          <a:chExt cx="0" cy="0"/>
        </a:xfrm>
      </p:grpSpPr>
      <p:sp>
        <p:nvSpPr>
          <p:cNvPr id="604" name="Google Shape;604;p71"/>
          <p:cNvSpPr txBox="1">
            <a:spLocks noGrp="1"/>
          </p:cNvSpPr>
          <p:nvPr>
            <p:ph type="body" idx="1"/>
          </p:nvPr>
        </p:nvSpPr>
        <p:spPr>
          <a:xfrm>
            <a:off x="3491345" y="145473"/>
            <a:ext cx="8496660" cy="656705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800"/>
              <a:buNone/>
            </a:pPr>
            <a:r>
              <a:rPr lang="en-US" sz="2800" b="1">
                <a:solidFill>
                  <a:srgbClr val="FF0000"/>
                </a:solidFill>
              </a:rPr>
              <a:t>Abraham’s true children are to be defined by faith (3:26—4:31).</a:t>
            </a:r>
            <a:endParaRPr/>
          </a:p>
          <a:p>
            <a:pPr marL="283464" lvl="0" indent="-283464" algn="l" rtl="0">
              <a:lnSpc>
                <a:spcPct val="100000"/>
              </a:lnSpc>
              <a:spcBef>
                <a:spcPts val="900"/>
              </a:spcBef>
              <a:spcAft>
                <a:spcPts val="0"/>
              </a:spcAft>
              <a:buClr>
                <a:schemeClr val="dk1"/>
              </a:buClr>
              <a:buSzPts val="2400"/>
              <a:buChar char="•"/>
            </a:pPr>
            <a:r>
              <a:rPr lang="en-US" sz="2400" i="1">
                <a:solidFill>
                  <a:schemeClr val="dk1"/>
                </a:solidFill>
              </a:rPr>
              <a:t>Christ gives the full rights of sonship, not to slaves under law but to free persons who belong to Christ.</a:t>
            </a:r>
            <a:endParaRPr/>
          </a:p>
          <a:p>
            <a:pPr marL="283464" lvl="0" indent="-283464" algn="l" rtl="0">
              <a:lnSpc>
                <a:spcPct val="100000"/>
              </a:lnSpc>
              <a:spcBef>
                <a:spcPts val="900"/>
              </a:spcBef>
              <a:spcAft>
                <a:spcPts val="0"/>
              </a:spcAft>
              <a:buClr>
                <a:srgbClr val="262626"/>
              </a:buClr>
              <a:buSzPts val="2400"/>
              <a:buChar char="•"/>
            </a:pPr>
            <a:r>
              <a:rPr lang="en-US" sz="2400" i="1"/>
              <a:t>To go back to the Torah as the means for salvation was no better than returning to paganism.</a:t>
            </a:r>
            <a:endParaRPr/>
          </a:p>
          <a:p>
            <a:pPr marL="283464" lvl="0" indent="-283464" algn="l" rtl="0">
              <a:lnSpc>
                <a:spcPct val="100000"/>
              </a:lnSpc>
              <a:spcBef>
                <a:spcPts val="900"/>
              </a:spcBef>
              <a:spcAft>
                <a:spcPts val="0"/>
              </a:spcAft>
              <a:buClr>
                <a:srgbClr val="262626"/>
              </a:buClr>
              <a:buSzPts val="2400"/>
              <a:buChar char="•"/>
            </a:pPr>
            <a:r>
              <a:rPr lang="en-US" sz="2400" i="1"/>
              <a:t>Hagar &amp; Sarah and Ishmael &amp; Isaac are the paradigms for slavery and freedom—but believers are children of freedom!  </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Paraenesis and Closing (5:1—6:18):</a:t>
            </a:r>
            <a:endParaRPr sz="2800">
              <a:solidFill>
                <a:srgbClr val="FF0000"/>
              </a:solidFill>
            </a:endParaRPr>
          </a:p>
          <a:p>
            <a:pPr marL="283464" lvl="0" indent="-283464" algn="l" rtl="0">
              <a:lnSpc>
                <a:spcPct val="112000"/>
              </a:lnSpc>
              <a:spcBef>
                <a:spcPts val="900"/>
              </a:spcBef>
              <a:spcAft>
                <a:spcPts val="0"/>
              </a:spcAft>
              <a:buClr>
                <a:srgbClr val="262626"/>
              </a:buClr>
              <a:buSzPts val="2400"/>
              <a:buChar char="•"/>
            </a:pPr>
            <a:r>
              <a:rPr lang="en-US" sz="2400" i="1"/>
              <a:t>Therefore, maintain your freedom in Christ!</a:t>
            </a:r>
            <a:endParaRPr/>
          </a:p>
          <a:p>
            <a:pPr marL="283464" lvl="0" indent="-283464" algn="l" rtl="0">
              <a:lnSpc>
                <a:spcPct val="112000"/>
              </a:lnSpc>
              <a:spcBef>
                <a:spcPts val="900"/>
              </a:spcBef>
              <a:spcAft>
                <a:spcPts val="0"/>
              </a:spcAft>
              <a:buClr>
                <a:srgbClr val="262626"/>
              </a:buClr>
              <a:buSzPts val="2400"/>
              <a:buChar char="•"/>
            </a:pPr>
            <a:r>
              <a:rPr lang="en-US" sz="2400" i="1"/>
              <a:t>Live by the Spirit, producing its fruit!</a:t>
            </a:r>
            <a:endParaRPr/>
          </a:p>
          <a:p>
            <a:pPr marL="283464" lvl="0" indent="-283464" algn="l" rtl="0">
              <a:lnSpc>
                <a:spcPct val="112000"/>
              </a:lnSpc>
              <a:spcBef>
                <a:spcPts val="900"/>
              </a:spcBef>
              <a:spcAft>
                <a:spcPts val="0"/>
              </a:spcAft>
              <a:buClr>
                <a:srgbClr val="262626"/>
              </a:buClr>
              <a:buSzPts val="2400"/>
              <a:buChar char="•"/>
            </a:pPr>
            <a:r>
              <a:rPr lang="en-US" sz="2400" i="1"/>
              <a:t>Carry each other’s burdens!</a:t>
            </a:r>
            <a:endParaRPr/>
          </a:p>
          <a:p>
            <a:pPr marL="283464" lvl="0" indent="-283464" algn="l" rtl="0">
              <a:lnSpc>
                <a:spcPct val="100000"/>
              </a:lnSpc>
              <a:spcBef>
                <a:spcPts val="900"/>
              </a:spcBef>
              <a:spcAft>
                <a:spcPts val="0"/>
              </a:spcAft>
              <a:buClr>
                <a:srgbClr val="262626"/>
              </a:buClr>
              <a:buSzPts val="2400"/>
              <a:buChar char="•"/>
            </a:pPr>
            <a:r>
              <a:rPr lang="en-US" sz="2400" i="1"/>
              <a:t>Realize that those who demand circumcision are only doing so to avoid the stigma of the cross of Christ.</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04">
                                            <p:txEl>
                                              <p:pRg st="0" end="0"/>
                                            </p:txEl>
                                          </p:spTgt>
                                        </p:tgtEl>
                                        <p:attrNameLst>
                                          <p:attrName>style.visibility</p:attrName>
                                        </p:attrNameLst>
                                      </p:cBhvr>
                                      <p:to>
                                        <p:strVal val="visible"/>
                                      </p:to>
                                    </p:set>
                                    <p:anim calcmode="lin" valueType="num">
                                      <p:cBhvr additive="base">
                                        <p:cTn id="7" dur="500"/>
                                        <p:tgtEl>
                                          <p:spTgt spid="60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0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04">
                                            <p:txEl>
                                              <p:pRg st="1" end="1"/>
                                            </p:txEl>
                                          </p:spTgt>
                                        </p:tgtEl>
                                        <p:attrNameLst>
                                          <p:attrName>style.visibility</p:attrName>
                                        </p:attrNameLst>
                                      </p:cBhvr>
                                      <p:to>
                                        <p:strVal val="visible"/>
                                      </p:to>
                                    </p:set>
                                    <p:anim calcmode="lin" valueType="num">
                                      <p:cBhvr additive="base">
                                        <p:cTn id="11" dur="500"/>
                                        <p:tgtEl>
                                          <p:spTgt spid="60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0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04">
                                            <p:txEl>
                                              <p:pRg st="2" end="2"/>
                                            </p:txEl>
                                          </p:spTgt>
                                        </p:tgtEl>
                                        <p:attrNameLst>
                                          <p:attrName>style.visibility</p:attrName>
                                        </p:attrNameLst>
                                      </p:cBhvr>
                                      <p:to>
                                        <p:strVal val="visible"/>
                                      </p:to>
                                    </p:set>
                                    <p:anim calcmode="lin" valueType="num">
                                      <p:cBhvr additive="base">
                                        <p:cTn id="15" dur="500"/>
                                        <p:tgtEl>
                                          <p:spTgt spid="60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0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04">
                                            <p:txEl>
                                              <p:pRg st="3" end="3"/>
                                            </p:txEl>
                                          </p:spTgt>
                                        </p:tgtEl>
                                        <p:attrNameLst>
                                          <p:attrName>style.visibility</p:attrName>
                                        </p:attrNameLst>
                                      </p:cBhvr>
                                      <p:to>
                                        <p:strVal val="visible"/>
                                      </p:to>
                                    </p:set>
                                    <p:anim calcmode="lin" valueType="num">
                                      <p:cBhvr additive="base">
                                        <p:cTn id="19" dur="500"/>
                                        <p:tgtEl>
                                          <p:spTgt spid="60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0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04">
                                            <p:txEl>
                                              <p:pRg st="4" end="4"/>
                                            </p:txEl>
                                          </p:spTgt>
                                        </p:tgtEl>
                                        <p:attrNameLst>
                                          <p:attrName>style.visibility</p:attrName>
                                        </p:attrNameLst>
                                      </p:cBhvr>
                                      <p:to>
                                        <p:strVal val="visible"/>
                                      </p:to>
                                    </p:set>
                                    <p:anim calcmode="lin" valueType="num">
                                      <p:cBhvr additive="base">
                                        <p:cTn id="23" dur="500"/>
                                        <p:tgtEl>
                                          <p:spTgt spid="60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04">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04">
                                            <p:txEl>
                                              <p:pRg st="5" end="5"/>
                                            </p:txEl>
                                          </p:spTgt>
                                        </p:tgtEl>
                                        <p:attrNameLst>
                                          <p:attrName>style.visibility</p:attrName>
                                        </p:attrNameLst>
                                      </p:cBhvr>
                                      <p:to>
                                        <p:strVal val="visible"/>
                                      </p:to>
                                    </p:set>
                                    <p:anim calcmode="lin" valueType="num">
                                      <p:cBhvr additive="base">
                                        <p:cTn id="27" dur="500"/>
                                        <p:tgtEl>
                                          <p:spTgt spid="604">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604">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04">
                                            <p:txEl>
                                              <p:pRg st="6" end="6"/>
                                            </p:txEl>
                                          </p:spTgt>
                                        </p:tgtEl>
                                        <p:attrNameLst>
                                          <p:attrName>style.visibility</p:attrName>
                                        </p:attrNameLst>
                                      </p:cBhvr>
                                      <p:to>
                                        <p:strVal val="visible"/>
                                      </p:to>
                                    </p:set>
                                    <p:anim calcmode="lin" valueType="num">
                                      <p:cBhvr additive="base">
                                        <p:cTn id="31" dur="500"/>
                                        <p:tgtEl>
                                          <p:spTgt spid="604">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604">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604">
                                            <p:txEl>
                                              <p:pRg st="7" end="7"/>
                                            </p:txEl>
                                          </p:spTgt>
                                        </p:tgtEl>
                                        <p:attrNameLst>
                                          <p:attrName>style.visibility</p:attrName>
                                        </p:attrNameLst>
                                      </p:cBhvr>
                                      <p:to>
                                        <p:strVal val="visible"/>
                                      </p:to>
                                    </p:set>
                                    <p:anim calcmode="lin" valueType="num">
                                      <p:cBhvr additive="base">
                                        <p:cTn id="35" dur="500"/>
                                        <p:tgtEl>
                                          <p:spTgt spid="604">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604">
                                            <p:txEl>
                                              <p:pRg st="7" end="7"/>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04">
                                            <p:txEl>
                                              <p:pRg st="8" end="8"/>
                                            </p:txEl>
                                          </p:spTgt>
                                        </p:tgtEl>
                                        <p:attrNameLst>
                                          <p:attrName>style.visibility</p:attrName>
                                        </p:attrNameLst>
                                      </p:cBhvr>
                                      <p:to>
                                        <p:strVal val="visible"/>
                                      </p:to>
                                    </p:set>
                                    <p:anim calcmode="lin" valueType="num">
                                      <p:cBhvr additive="base">
                                        <p:cTn id="39" dur="500"/>
                                        <p:tgtEl>
                                          <p:spTgt spid="604">
                                            <p:txEl>
                                              <p:pRg st="8" end="8"/>
                                            </p:txEl>
                                          </p:spTgt>
                                        </p:tgtEl>
                                        <p:attrNameLst>
                                          <p:attrName>ppt_w</p:attrName>
                                        </p:attrNameLst>
                                      </p:cBhvr>
                                      <p:tavLst>
                                        <p:tav tm="0">
                                          <p:val>
                                            <p:strVal val="0"/>
                                          </p:val>
                                        </p:tav>
                                        <p:tav tm="100000">
                                          <p:val>
                                            <p:strVal val="#ppt_w"/>
                                          </p:val>
                                        </p:tav>
                                      </p:tavLst>
                                    </p:anim>
                                    <p:anim calcmode="lin" valueType="num">
                                      <p:cBhvr additive="base">
                                        <p:cTn id="40" dur="500"/>
                                        <p:tgtEl>
                                          <p:spTgt spid="604">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608"/>
        <p:cNvGrpSpPr/>
        <p:nvPr/>
      </p:nvGrpSpPr>
      <p:grpSpPr>
        <a:xfrm>
          <a:off x="0" y="0"/>
          <a:ext cx="0" cy="0"/>
          <a:chOff x="0" y="0"/>
          <a:chExt cx="0" cy="0"/>
        </a:xfrm>
      </p:grpSpPr>
      <p:sp>
        <p:nvSpPr>
          <p:cNvPr id="609" name="Google Shape;609;p72"/>
          <p:cNvSpPr txBox="1">
            <a:spLocks noGrp="1"/>
          </p:cNvSpPr>
          <p:nvPr>
            <p:ph type="title"/>
          </p:nvPr>
        </p:nvSpPr>
        <p:spPr>
          <a:xfrm>
            <a:off x="374073" y="627528"/>
            <a:ext cx="5596421" cy="488464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1 Thessalonians</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데살로나가 전서</a:t>
            </a:r>
            <a:endParaRPr b="1">
              <a:solidFill>
                <a:srgbClr val="FFC000"/>
              </a:solidFill>
            </a:endParaRPr>
          </a:p>
        </p:txBody>
      </p:sp>
    </p:spTree>
  </p:cSld>
  <p:clrMapOvr>
    <a:masterClrMapping/>
  </p:clrMapOvr>
  <p:transition>
    <p:split orient="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Occasion for Writing</a:t>
            </a:r>
            <a:endParaRPr sz="5400" b="1">
              <a:solidFill>
                <a:srgbClr val="FFC000"/>
              </a:solidFill>
            </a:endParaRPr>
          </a:p>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쓰여진 시기</a:t>
            </a:r>
            <a:endParaRPr sz="5400" b="1">
              <a:solidFill>
                <a:srgbClr val="FFC000"/>
              </a:solidFill>
            </a:endParaRPr>
          </a:p>
        </p:txBody>
      </p:sp>
      <p:sp>
        <p:nvSpPr>
          <p:cNvPr id="615" name="Google Shape;615;p73"/>
          <p:cNvSpPr txBox="1">
            <a:spLocks noGrp="1"/>
          </p:cNvSpPr>
          <p:nvPr>
            <p:ph type="body" idx="1"/>
          </p:nvPr>
        </p:nvSpPr>
        <p:spPr>
          <a:xfrm>
            <a:off x="5181600" y="129800"/>
            <a:ext cx="6539400" cy="6728100"/>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112000"/>
              </a:lnSpc>
              <a:spcBef>
                <a:spcPts val="0"/>
              </a:spcBef>
              <a:spcAft>
                <a:spcPts val="0"/>
              </a:spcAft>
              <a:buClr>
                <a:srgbClr val="FF0000"/>
              </a:buClr>
              <a:buSzPts val="2800"/>
              <a:buNone/>
            </a:pPr>
            <a:r>
              <a:rPr lang="en-US" sz="2800" b="1">
                <a:solidFill>
                  <a:srgbClr val="FF0000"/>
                </a:solidFill>
                <a:latin typeface="Open Sans"/>
                <a:ea typeface="Open Sans"/>
                <a:cs typeface="Open Sans"/>
                <a:sym typeface="Open Sans"/>
              </a:rPr>
              <a:t>When after an indictment before the Thessalonian politarchs Paul was forced to leave Thessalonica abruptly, he left Timothy and Silas behind to stabilize the believers, instructing his companions to join him as soon as possible (Ac. 17:13-15).</a:t>
            </a:r>
            <a:endParaRPr/>
          </a:p>
          <a:p>
            <a:pPr marL="283464" lvl="0" indent="-294894" algn="l" rtl="0">
              <a:lnSpc>
                <a:spcPct val="112000"/>
              </a:lnSpc>
              <a:spcBef>
                <a:spcPts val="900"/>
              </a:spcBef>
              <a:spcAft>
                <a:spcPts val="0"/>
              </a:spcAft>
              <a:buClr>
                <a:srgbClr val="262626"/>
              </a:buClr>
              <a:buSzPts val="2400"/>
              <a:buChar char="•"/>
            </a:pPr>
            <a:r>
              <a:rPr lang="en-US" sz="2400" i="1">
                <a:latin typeface="Calibri"/>
                <a:ea typeface="Calibri"/>
                <a:cs typeface="Calibri"/>
                <a:sym typeface="Calibri"/>
              </a:rPr>
              <a:t>Exactly what they shared with Paul when they caught up with him is unknown (Ac. 18:5; 1 Th. 3:1-3a, 6), but judging from 1 Thessalonians, we can reasonably surmise the situation.</a:t>
            </a:r>
            <a:endParaRPr/>
          </a:p>
          <a:p>
            <a:pPr marL="283464" lvl="0" indent="-294894" algn="l" rtl="0">
              <a:lnSpc>
                <a:spcPct val="112000"/>
              </a:lnSpc>
              <a:spcBef>
                <a:spcPts val="900"/>
              </a:spcBef>
              <a:spcAft>
                <a:spcPts val="0"/>
              </a:spcAft>
              <a:buClr>
                <a:srgbClr val="262626"/>
              </a:buClr>
              <a:buSzPts val="2400"/>
              <a:buChar char="•"/>
            </a:pPr>
            <a:r>
              <a:rPr lang="en-US" sz="2400" i="1">
                <a:latin typeface="Calibri"/>
                <a:ea typeface="Calibri"/>
                <a:cs typeface="Calibri"/>
                <a:sym typeface="Calibri"/>
              </a:rPr>
              <a:t>When reading someone else’s mail, one can approximate the unknown circumstances by what is expressed in the letter.</a:t>
            </a:r>
            <a:endParaRPr/>
          </a:p>
        </p:txBody>
      </p:sp>
      <p:sp>
        <p:nvSpPr>
          <p:cNvPr id="616" name="Google Shape;616;p7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15">
                                            <p:txEl>
                                              <p:pRg st="0" end="0"/>
                                            </p:txEl>
                                          </p:spTgt>
                                        </p:tgtEl>
                                        <p:attrNameLst>
                                          <p:attrName>style.visibility</p:attrName>
                                        </p:attrNameLst>
                                      </p:cBhvr>
                                      <p:to>
                                        <p:strVal val="visible"/>
                                      </p:to>
                                    </p:set>
                                    <p:anim calcmode="lin" valueType="num">
                                      <p:cBhvr additive="base">
                                        <p:cTn id="7" dur="500"/>
                                        <p:tgtEl>
                                          <p:spTgt spid="61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1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15">
                                            <p:txEl>
                                              <p:pRg st="1" end="1"/>
                                            </p:txEl>
                                          </p:spTgt>
                                        </p:tgtEl>
                                        <p:attrNameLst>
                                          <p:attrName>style.visibility</p:attrName>
                                        </p:attrNameLst>
                                      </p:cBhvr>
                                      <p:to>
                                        <p:strVal val="visible"/>
                                      </p:to>
                                    </p:set>
                                    <p:anim calcmode="lin" valueType="num">
                                      <p:cBhvr additive="base">
                                        <p:cTn id="11" dur="500"/>
                                        <p:tgtEl>
                                          <p:spTgt spid="61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1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15">
                                            <p:txEl>
                                              <p:pRg st="2" end="2"/>
                                            </p:txEl>
                                          </p:spTgt>
                                        </p:tgtEl>
                                        <p:attrNameLst>
                                          <p:attrName>style.visibility</p:attrName>
                                        </p:attrNameLst>
                                      </p:cBhvr>
                                      <p:to>
                                        <p:strVal val="visible"/>
                                      </p:to>
                                    </p:set>
                                    <p:anim calcmode="lin" valueType="num">
                                      <p:cBhvr additive="base">
                                        <p:cTn id="15" dur="500"/>
                                        <p:tgtEl>
                                          <p:spTgt spid="61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15">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620"/>
        <p:cNvGrpSpPr/>
        <p:nvPr/>
      </p:nvGrpSpPr>
      <p:grpSpPr>
        <a:xfrm>
          <a:off x="0" y="0"/>
          <a:ext cx="0" cy="0"/>
          <a:chOff x="0" y="0"/>
          <a:chExt cx="0" cy="0"/>
        </a:xfrm>
      </p:grpSpPr>
      <p:sp>
        <p:nvSpPr>
          <p:cNvPr id="621" name="Google Shape;621;p74"/>
          <p:cNvSpPr txBox="1">
            <a:spLocks noGrp="1"/>
          </p:cNvSpPr>
          <p:nvPr>
            <p:ph type="body" idx="1"/>
          </p:nvPr>
        </p:nvSpPr>
        <p:spPr>
          <a:xfrm>
            <a:off x="187025" y="166249"/>
            <a:ext cx="11817900" cy="1394700"/>
          </a:xfrm>
          <a:prstGeom prst="rect">
            <a:avLst/>
          </a:prstGeom>
          <a:noFill/>
          <a:ln>
            <a:noFill/>
          </a:ln>
        </p:spPr>
        <p:txBody>
          <a:bodyPr spcFirstLastPara="1" wrap="square" lIns="91425" tIns="45700" rIns="91425" bIns="45700" anchor="t" anchorCtr="0">
            <a:normAutofit/>
          </a:bodyPr>
          <a:lstStyle/>
          <a:p>
            <a:pPr marL="283464" lvl="0" indent="-283464" algn="ctr" rtl="0">
              <a:lnSpc>
                <a:spcPct val="100000"/>
              </a:lnSpc>
              <a:spcBef>
                <a:spcPts val="0"/>
              </a:spcBef>
              <a:spcAft>
                <a:spcPts val="0"/>
              </a:spcAft>
              <a:buClr>
                <a:schemeClr val="lt1"/>
              </a:buClr>
              <a:buSzPts val="2400"/>
              <a:buFont typeface="Noto Sans Symbols"/>
              <a:buNone/>
            </a:pPr>
            <a:r>
              <a:rPr lang="en-US" sz="2400">
                <a:solidFill>
                  <a:schemeClr val="lt1"/>
                </a:solidFill>
                <a:latin typeface="Arial Narrow"/>
                <a:ea typeface="Arial Narrow"/>
                <a:cs typeface="Arial Narrow"/>
                <a:sym typeface="Arial Narrow"/>
              </a:rPr>
              <a:t>Politarchs were elected governors of Macedonian cities in the Roman era. This inscription excavated from the Vardar Arch of Thessalonica lists six politarchs in the city.  </a:t>
            </a:r>
            <a:r>
              <a:rPr lang="en-US" sz="1800">
                <a:solidFill>
                  <a:schemeClr val="lt1"/>
                </a:solidFill>
                <a:latin typeface="Arial Narrow"/>
                <a:ea typeface="Arial Narrow"/>
                <a:cs typeface="Arial Narrow"/>
                <a:sym typeface="Arial Narrow"/>
              </a:rPr>
              <a:t>(British Museum, London)</a:t>
            </a:r>
            <a:endParaRPr sz="1800">
              <a:solidFill>
                <a:schemeClr val="lt1"/>
              </a:solidFill>
              <a:latin typeface="Arial Narrow"/>
              <a:ea typeface="Arial Narrow"/>
              <a:cs typeface="Arial Narrow"/>
              <a:sym typeface="Arial Narrow"/>
            </a:endParaRPr>
          </a:p>
          <a:p>
            <a:pPr marL="283464" lvl="0" indent="-283464" algn="ctr" rtl="0">
              <a:lnSpc>
                <a:spcPct val="100000"/>
              </a:lnSpc>
              <a:spcBef>
                <a:spcPts val="0"/>
              </a:spcBef>
              <a:spcAft>
                <a:spcPts val="0"/>
              </a:spcAft>
              <a:buClr>
                <a:schemeClr val="lt1"/>
              </a:buClr>
              <a:buSzPts val="2400"/>
              <a:buFont typeface="Noto Sans Symbols"/>
              <a:buNone/>
            </a:pPr>
            <a:r>
              <a:rPr lang="en-US" sz="1800">
                <a:solidFill>
                  <a:schemeClr val="lt1"/>
                </a:solidFill>
                <a:latin typeface="Arial Narrow"/>
                <a:ea typeface="Arial Narrow"/>
                <a:cs typeface="Arial Narrow"/>
                <a:sym typeface="Arial Narrow"/>
              </a:rPr>
              <a:t>정치가는 로마 시대에 마케도니아 도시의 총독으로 선출되었습니다. 테살로니카의 바르다르 개선문에서 발굴된 </a:t>
            </a:r>
            <a:br>
              <a:rPr lang="en-US" sz="1800">
                <a:solidFill>
                  <a:schemeClr val="lt1"/>
                </a:solidFill>
                <a:latin typeface="Arial Narrow"/>
                <a:ea typeface="Arial Narrow"/>
                <a:cs typeface="Arial Narrow"/>
                <a:sym typeface="Arial Narrow"/>
              </a:rPr>
            </a:br>
            <a:r>
              <a:rPr lang="en-US" sz="1800">
                <a:solidFill>
                  <a:schemeClr val="lt1"/>
                </a:solidFill>
                <a:latin typeface="Arial Narrow"/>
                <a:ea typeface="Arial Narrow"/>
                <a:cs typeface="Arial Narrow"/>
                <a:sym typeface="Arial Narrow"/>
              </a:rPr>
              <a:t>이 비문에는 그 도시의 정치 지도자 6명이 나와 있습니다. (런던 대영박물관)</a:t>
            </a:r>
            <a:endParaRPr sz="1800">
              <a:solidFill>
                <a:schemeClr val="lt1"/>
              </a:solidFill>
              <a:latin typeface="Arial Narrow"/>
              <a:ea typeface="Arial Narrow"/>
              <a:cs typeface="Arial Narrow"/>
              <a:sym typeface="Arial Narrow"/>
            </a:endParaRPr>
          </a:p>
        </p:txBody>
      </p:sp>
      <p:pic>
        <p:nvPicPr>
          <p:cNvPr id="622" name="Google Shape;622;p74" descr="GNMTTHCT22_800[1]"/>
          <p:cNvPicPr preferRelativeResize="0"/>
          <p:nvPr/>
        </p:nvPicPr>
        <p:blipFill rotWithShape="1">
          <a:blip r:embed="rId3">
            <a:alphaModFix/>
          </a:blip>
          <a:srcRect/>
          <a:stretch/>
        </p:blipFill>
        <p:spPr>
          <a:xfrm>
            <a:off x="381000" y="1560797"/>
            <a:ext cx="11430001" cy="5297203"/>
          </a:xfrm>
          <a:prstGeom prst="rect">
            <a:avLst/>
          </a:prstGeom>
          <a:noFill/>
          <a:ln>
            <a:noFill/>
          </a:ln>
        </p:spPr>
      </p:pic>
    </p:spTree>
  </p:cSld>
  <p:clrMapOvr>
    <a:masterClrMapping/>
  </p:clrMapOvr>
  <p:transition>
    <p:split orient="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75"/>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The Three Major Themes</a:t>
            </a:r>
            <a:endParaRPr sz="5400" b="1">
              <a:solidFill>
                <a:srgbClr val="FFC000"/>
              </a:solidFill>
            </a:endParaRPr>
          </a:p>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세가지 주요 주제</a:t>
            </a:r>
            <a:endParaRPr sz="5400" b="1">
              <a:solidFill>
                <a:srgbClr val="FFC000"/>
              </a:solidFill>
            </a:endParaRPr>
          </a:p>
        </p:txBody>
      </p:sp>
      <p:sp>
        <p:nvSpPr>
          <p:cNvPr id="628" name="Google Shape;628;p75"/>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latin typeface="Open Sans"/>
                <a:ea typeface="Open Sans"/>
                <a:cs typeface="Open Sans"/>
                <a:sym typeface="Open Sans"/>
              </a:rPr>
              <a:t>Due to the things Paul addresses in 1 Thessalonians, three major issues seem to have been at stake:</a:t>
            </a:r>
            <a:endParaRPr/>
          </a:p>
          <a:p>
            <a:pPr marL="283464" lvl="0" indent="-283464" algn="l" rtl="0">
              <a:lnSpc>
                <a:spcPct val="90000"/>
              </a:lnSpc>
              <a:spcBef>
                <a:spcPts val="900"/>
              </a:spcBef>
              <a:spcAft>
                <a:spcPts val="0"/>
              </a:spcAft>
              <a:buClr>
                <a:srgbClr val="262626"/>
              </a:buClr>
              <a:buSzPts val="2400"/>
              <a:buChar char="•"/>
            </a:pPr>
            <a:r>
              <a:rPr lang="en-US" sz="2400" i="1"/>
              <a:t>From Paul’s defense of his evangelistic ethics, it seems likely that his enemies sought to defame him as an imposter or an opportunist.</a:t>
            </a:r>
            <a:endParaRPr/>
          </a:p>
          <a:p>
            <a:pPr marL="283464" lvl="0" indent="-283464" algn="l" rtl="0">
              <a:lnSpc>
                <a:spcPct val="90000"/>
              </a:lnSpc>
              <a:spcBef>
                <a:spcPts val="900"/>
              </a:spcBef>
              <a:spcAft>
                <a:spcPts val="0"/>
              </a:spcAft>
              <a:buClr>
                <a:srgbClr val="262626"/>
              </a:buClr>
              <a:buSzPts val="2400"/>
              <a:buChar char="•"/>
            </a:pPr>
            <a:r>
              <a:rPr lang="en-US" sz="2400" i="1"/>
              <a:t>From his comforting words regarding persecution, it seems certain that the opposition to the new Christians did not stop when Paul left.</a:t>
            </a:r>
            <a:endParaRPr/>
          </a:p>
          <a:p>
            <a:pPr marL="283464" lvl="0" indent="-283464" algn="l" rtl="0">
              <a:lnSpc>
                <a:spcPct val="90000"/>
              </a:lnSpc>
              <a:spcBef>
                <a:spcPts val="900"/>
              </a:spcBef>
              <a:spcAft>
                <a:spcPts val="0"/>
              </a:spcAft>
              <a:buClr>
                <a:srgbClr val="262626"/>
              </a:buClr>
              <a:buSzPts val="2400"/>
              <a:buChar char="•"/>
            </a:pPr>
            <a:r>
              <a:rPr lang="en-US" sz="2400" i="1"/>
              <a:t>Apparently some Thessalonian Christians had died since Paul had been there, and the remaining Christians were uncertain about what would happen to believers after death.</a:t>
            </a:r>
            <a:endParaRPr/>
          </a:p>
        </p:txBody>
      </p:sp>
      <p:sp>
        <p:nvSpPr>
          <p:cNvPr id="629" name="Google Shape;629;p75"/>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28">
                                            <p:txEl>
                                              <p:pRg st="0" end="0"/>
                                            </p:txEl>
                                          </p:spTgt>
                                        </p:tgtEl>
                                        <p:attrNameLst>
                                          <p:attrName>style.visibility</p:attrName>
                                        </p:attrNameLst>
                                      </p:cBhvr>
                                      <p:to>
                                        <p:strVal val="visible"/>
                                      </p:to>
                                    </p:set>
                                    <p:anim calcmode="lin" valueType="num">
                                      <p:cBhvr additive="base">
                                        <p:cTn id="7" dur="500"/>
                                        <p:tgtEl>
                                          <p:spTgt spid="62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2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28">
                                            <p:txEl>
                                              <p:pRg st="1" end="1"/>
                                            </p:txEl>
                                          </p:spTgt>
                                        </p:tgtEl>
                                        <p:attrNameLst>
                                          <p:attrName>style.visibility</p:attrName>
                                        </p:attrNameLst>
                                      </p:cBhvr>
                                      <p:to>
                                        <p:strVal val="visible"/>
                                      </p:to>
                                    </p:set>
                                    <p:anim calcmode="lin" valueType="num">
                                      <p:cBhvr additive="base">
                                        <p:cTn id="11" dur="500"/>
                                        <p:tgtEl>
                                          <p:spTgt spid="62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2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28">
                                            <p:txEl>
                                              <p:pRg st="2" end="2"/>
                                            </p:txEl>
                                          </p:spTgt>
                                        </p:tgtEl>
                                        <p:attrNameLst>
                                          <p:attrName>style.visibility</p:attrName>
                                        </p:attrNameLst>
                                      </p:cBhvr>
                                      <p:to>
                                        <p:strVal val="visible"/>
                                      </p:to>
                                    </p:set>
                                    <p:anim calcmode="lin" valueType="num">
                                      <p:cBhvr additive="base">
                                        <p:cTn id="15" dur="500"/>
                                        <p:tgtEl>
                                          <p:spTgt spid="62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2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28">
                                            <p:txEl>
                                              <p:pRg st="3" end="3"/>
                                            </p:txEl>
                                          </p:spTgt>
                                        </p:tgtEl>
                                        <p:attrNameLst>
                                          <p:attrName>style.visibility</p:attrName>
                                        </p:attrNameLst>
                                      </p:cBhvr>
                                      <p:to>
                                        <p:strVal val="visible"/>
                                      </p:to>
                                    </p:set>
                                    <p:anim calcmode="lin" valueType="num">
                                      <p:cBhvr additive="base">
                                        <p:cTn id="19" dur="500"/>
                                        <p:tgtEl>
                                          <p:spTgt spid="62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2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Date</a:t>
            </a:r>
            <a:endParaRPr sz="5400" b="1">
              <a:solidFill>
                <a:srgbClr val="FFC000"/>
              </a:solidFill>
            </a:endParaRPr>
          </a:p>
          <a:p>
            <a:pPr marL="0" lvl="0" indent="0" algn="r" rtl="0">
              <a:lnSpc>
                <a:spcPct val="90000"/>
              </a:lnSpc>
              <a:spcBef>
                <a:spcPts val="0"/>
              </a:spcBef>
              <a:spcAft>
                <a:spcPts val="0"/>
              </a:spcAft>
              <a:buClr>
                <a:srgbClr val="FFC000"/>
              </a:buClr>
              <a:buSzPts val="5400"/>
              <a:buFont typeface="Century Schoolbook"/>
              <a:buNone/>
            </a:pPr>
            <a:r>
              <a:rPr lang="en-US" sz="5400" b="1">
                <a:solidFill>
                  <a:srgbClr val="FFC000"/>
                </a:solidFill>
              </a:rPr>
              <a:t>날짜</a:t>
            </a:r>
            <a:endParaRPr sz="5400" b="1">
              <a:solidFill>
                <a:srgbClr val="FFC000"/>
              </a:solidFill>
            </a:endParaRPr>
          </a:p>
        </p:txBody>
      </p:sp>
      <p:sp>
        <p:nvSpPr>
          <p:cNvPr id="635" name="Google Shape;635;p76"/>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112000"/>
              </a:lnSpc>
              <a:spcBef>
                <a:spcPts val="0"/>
              </a:spcBef>
              <a:spcAft>
                <a:spcPts val="0"/>
              </a:spcAft>
              <a:buClr>
                <a:srgbClr val="FF0000"/>
              </a:buClr>
              <a:buSzPts val="2800"/>
              <a:buFont typeface="Noto Sans Symbols"/>
              <a:buNone/>
            </a:pPr>
            <a:r>
              <a:rPr lang="en-US" sz="2800" b="1">
                <a:solidFill>
                  <a:srgbClr val="FF0000"/>
                </a:solidFill>
                <a:latin typeface="Open Sans"/>
                <a:ea typeface="Open Sans"/>
                <a:cs typeface="Open Sans"/>
                <a:sym typeface="Open Sans"/>
              </a:rPr>
              <a:t>The date of 1 Thessalonians can be fixed in about AD 50-51.</a:t>
            </a:r>
            <a:endParaRPr/>
          </a:p>
          <a:p>
            <a:pPr marL="283464" lvl="0" indent="-283464" algn="l" rtl="0">
              <a:lnSpc>
                <a:spcPct val="112000"/>
              </a:lnSpc>
              <a:spcBef>
                <a:spcPts val="900"/>
              </a:spcBef>
              <a:spcAft>
                <a:spcPts val="0"/>
              </a:spcAft>
              <a:buClr>
                <a:srgbClr val="262626"/>
              </a:buClr>
              <a:buSzPts val="2400"/>
              <a:buChar char="•"/>
            </a:pPr>
            <a:r>
              <a:rPr lang="en-US" sz="2400" i="1"/>
              <a:t>Presumably, Paul wrote this letter from Corinth after being joined by Timothy and Silas (Ac. 18:1, 5).</a:t>
            </a:r>
            <a:endParaRPr/>
          </a:p>
          <a:p>
            <a:pPr marL="283464" lvl="0" indent="-283464" algn="l" rtl="0">
              <a:lnSpc>
                <a:spcPct val="112000"/>
              </a:lnSpc>
              <a:spcBef>
                <a:spcPts val="900"/>
              </a:spcBef>
              <a:spcAft>
                <a:spcPts val="0"/>
              </a:spcAft>
              <a:buClr>
                <a:srgbClr val="262626"/>
              </a:buClr>
              <a:buSzPts val="2400"/>
              <a:buChar char="•"/>
            </a:pPr>
            <a:r>
              <a:rPr lang="en-US" sz="2400" i="1"/>
              <a:t>This date can be cross-referenced with the tenure of Gallio’s proconsulship in Achaia, since Paul later appeared before him in Corinth (Ac. 18:12).</a:t>
            </a:r>
            <a:endParaRPr/>
          </a:p>
          <a:p>
            <a:pPr marL="283464" lvl="0" indent="-283464" algn="l" rtl="0">
              <a:lnSpc>
                <a:spcPct val="112000"/>
              </a:lnSpc>
              <a:spcBef>
                <a:spcPts val="900"/>
              </a:spcBef>
              <a:spcAft>
                <a:spcPts val="0"/>
              </a:spcAft>
              <a:buClr>
                <a:srgbClr val="262626"/>
              </a:buClr>
              <a:buSzPts val="2400"/>
              <a:buChar char="•"/>
            </a:pPr>
            <a:r>
              <a:rPr lang="en-US" sz="2400" i="1"/>
              <a:t>According to an inscription at Delphi, Lucius Junius Gallio took office probably in July AD 51 (Proconsuls normally took office on July 1</a:t>
            </a:r>
            <a:r>
              <a:rPr lang="en-US" sz="2400" i="1" baseline="30000"/>
              <a:t>st</a:t>
            </a:r>
            <a:r>
              <a:rPr lang="en-US" sz="2400" i="1"/>
              <a:t>).</a:t>
            </a:r>
            <a:endParaRPr/>
          </a:p>
        </p:txBody>
      </p:sp>
      <p:sp>
        <p:nvSpPr>
          <p:cNvPr id="636" name="Google Shape;636;p7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35">
                                            <p:txEl>
                                              <p:pRg st="0" end="0"/>
                                            </p:txEl>
                                          </p:spTgt>
                                        </p:tgtEl>
                                        <p:attrNameLst>
                                          <p:attrName>style.visibility</p:attrName>
                                        </p:attrNameLst>
                                      </p:cBhvr>
                                      <p:to>
                                        <p:strVal val="visible"/>
                                      </p:to>
                                    </p:set>
                                    <p:anim calcmode="lin" valueType="num">
                                      <p:cBhvr additive="base">
                                        <p:cTn id="7" dur="500"/>
                                        <p:tgtEl>
                                          <p:spTgt spid="63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3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35">
                                            <p:txEl>
                                              <p:pRg st="1" end="1"/>
                                            </p:txEl>
                                          </p:spTgt>
                                        </p:tgtEl>
                                        <p:attrNameLst>
                                          <p:attrName>style.visibility</p:attrName>
                                        </p:attrNameLst>
                                      </p:cBhvr>
                                      <p:to>
                                        <p:strVal val="visible"/>
                                      </p:to>
                                    </p:set>
                                    <p:anim calcmode="lin" valueType="num">
                                      <p:cBhvr additive="base">
                                        <p:cTn id="11" dur="500"/>
                                        <p:tgtEl>
                                          <p:spTgt spid="63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3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35">
                                            <p:txEl>
                                              <p:pRg st="2" end="2"/>
                                            </p:txEl>
                                          </p:spTgt>
                                        </p:tgtEl>
                                        <p:attrNameLst>
                                          <p:attrName>style.visibility</p:attrName>
                                        </p:attrNameLst>
                                      </p:cBhvr>
                                      <p:to>
                                        <p:strVal val="visible"/>
                                      </p:to>
                                    </p:set>
                                    <p:anim calcmode="lin" valueType="num">
                                      <p:cBhvr additive="base">
                                        <p:cTn id="15" dur="500"/>
                                        <p:tgtEl>
                                          <p:spTgt spid="63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3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35">
                                            <p:txEl>
                                              <p:pRg st="3" end="3"/>
                                            </p:txEl>
                                          </p:spTgt>
                                        </p:tgtEl>
                                        <p:attrNameLst>
                                          <p:attrName>style.visibility</p:attrName>
                                        </p:attrNameLst>
                                      </p:cBhvr>
                                      <p:to>
                                        <p:strVal val="visible"/>
                                      </p:to>
                                    </p:set>
                                    <p:anim calcmode="lin" valueType="num">
                                      <p:cBhvr additive="base">
                                        <p:cTn id="19" dur="500"/>
                                        <p:tgtEl>
                                          <p:spTgt spid="63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35">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40"/>
        <p:cNvGrpSpPr/>
        <p:nvPr/>
      </p:nvGrpSpPr>
      <p:grpSpPr>
        <a:xfrm>
          <a:off x="0" y="0"/>
          <a:ext cx="0" cy="0"/>
          <a:chOff x="0" y="0"/>
          <a:chExt cx="0" cy="0"/>
        </a:xfrm>
      </p:grpSpPr>
      <p:sp>
        <p:nvSpPr>
          <p:cNvPr id="641" name="Google Shape;641;p77"/>
          <p:cNvSpPr txBox="1">
            <a:spLocks noGrp="1"/>
          </p:cNvSpPr>
          <p:nvPr>
            <p:ph type="title"/>
          </p:nvPr>
        </p:nvSpPr>
        <p:spPr>
          <a:xfrm>
            <a:off x="0" y="706586"/>
            <a:ext cx="3408218" cy="481497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a:t>
            </a:r>
            <a:endParaRPr sz="4800" b="1">
              <a:solidFill>
                <a:srgbClr val="FF9900"/>
              </a:solidFill>
            </a:endParaRPr>
          </a:p>
        </p:txBody>
      </p:sp>
      <p:sp>
        <p:nvSpPr>
          <p:cNvPr id="642" name="Google Shape;642;p77"/>
          <p:cNvSpPr txBox="1">
            <a:spLocks noGrp="1"/>
          </p:cNvSpPr>
          <p:nvPr>
            <p:ph type="body" idx="1"/>
          </p:nvPr>
        </p:nvSpPr>
        <p:spPr>
          <a:xfrm>
            <a:off x="3604166" y="706586"/>
            <a:ext cx="8562109" cy="6130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800"/>
              <a:buNone/>
            </a:pPr>
            <a:r>
              <a:rPr lang="en-US" sz="2800" b="1">
                <a:solidFill>
                  <a:srgbClr val="FF0000"/>
                </a:solidFill>
              </a:rPr>
              <a:t>The opening of the letter stresses that in their conversion the Thessalonians had become imitators of Christ and Paul, both in faith and also in suffering (1:1-10). </a:t>
            </a:r>
            <a:endParaRPr/>
          </a:p>
          <a:p>
            <a:pPr marL="0" lvl="0" indent="0" algn="l" rtl="0">
              <a:lnSpc>
                <a:spcPct val="100000"/>
              </a:lnSpc>
              <a:spcBef>
                <a:spcPts val="900"/>
              </a:spcBef>
              <a:spcAft>
                <a:spcPts val="0"/>
              </a:spcAft>
              <a:buClr>
                <a:srgbClr val="FF0000"/>
              </a:buClr>
              <a:buSzPts val="2800"/>
              <a:buNone/>
            </a:pPr>
            <a:r>
              <a:rPr lang="en-US" sz="2800" b="1">
                <a:solidFill>
                  <a:srgbClr val="FF0000"/>
                </a:solidFill>
              </a:rPr>
              <a:t>If Paul’s enemies attempted to discredit him as a charlatan, he countered by emphasizing his ethics in preaching the gospel (2:1-16).</a:t>
            </a:r>
            <a:endParaRPr sz="2800">
              <a:solidFill>
                <a:srgbClr val="FF0000"/>
              </a:solidFill>
            </a:endParaRPr>
          </a:p>
          <a:p>
            <a:pPr marL="283464" lvl="0" indent="-283464" algn="l" rtl="0">
              <a:lnSpc>
                <a:spcPct val="100000"/>
              </a:lnSpc>
              <a:spcBef>
                <a:spcPts val="900"/>
              </a:spcBef>
              <a:spcAft>
                <a:spcPts val="0"/>
              </a:spcAft>
              <a:buClr>
                <a:srgbClr val="262626"/>
              </a:buClr>
              <a:buSzPts val="2400"/>
              <a:buChar char="•"/>
            </a:pPr>
            <a:r>
              <a:rPr lang="en-US" sz="2400" i="1"/>
              <a:t>His mission work was not a failure, and his message did not arise from falsehood or mixed motives. His suffering validated his message.</a:t>
            </a:r>
            <a:endParaRPr/>
          </a:p>
          <a:p>
            <a:pPr marL="283464" lvl="0" indent="-283464" algn="l" rtl="0">
              <a:lnSpc>
                <a:spcPct val="112000"/>
              </a:lnSpc>
              <a:spcBef>
                <a:spcPts val="900"/>
              </a:spcBef>
              <a:spcAft>
                <a:spcPts val="0"/>
              </a:spcAft>
              <a:buClr>
                <a:srgbClr val="262626"/>
              </a:buClr>
              <a:buSzPts val="2400"/>
              <a:buChar char="•"/>
            </a:pPr>
            <a:r>
              <a:rPr lang="en-US" sz="2400" i="1"/>
              <a:t>In the same way, the suffering of the Thessalonians validated their faith as well.</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42">
                                            <p:txEl>
                                              <p:pRg st="0" end="0"/>
                                            </p:txEl>
                                          </p:spTgt>
                                        </p:tgtEl>
                                        <p:attrNameLst>
                                          <p:attrName>style.visibility</p:attrName>
                                        </p:attrNameLst>
                                      </p:cBhvr>
                                      <p:to>
                                        <p:strVal val="visible"/>
                                      </p:to>
                                    </p:set>
                                    <p:anim calcmode="lin" valueType="num">
                                      <p:cBhvr additive="base">
                                        <p:cTn id="7" dur="500"/>
                                        <p:tgtEl>
                                          <p:spTgt spid="64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4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42">
                                            <p:txEl>
                                              <p:pRg st="1" end="1"/>
                                            </p:txEl>
                                          </p:spTgt>
                                        </p:tgtEl>
                                        <p:attrNameLst>
                                          <p:attrName>style.visibility</p:attrName>
                                        </p:attrNameLst>
                                      </p:cBhvr>
                                      <p:to>
                                        <p:strVal val="visible"/>
                                      </p:to>
                                    </p:set>
                                    <p:anim calcmode="lin" valueType="num">
                                      <p:cBhvr additive="base">
                                        <p:cTn id="11" dur="500"/>
                                        <p:tgtEl>
                                          <p:spTgt spid="64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4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42">
                                            <p:txEl>
                                              <p:pRg st="2" end="2"/>
                                            </p:txEl>
                                          </p:spTgt>
                                        </p:tgtEl>
                                        <p:attrNameLst>
                                          <p:attrName>style.visibility</p:attrName>
                                        </p:attrNameLst>
                                      </p:cBhvr>
                                      <p:to>
                                        <p:strVal val="visible"/>
                                      </p:to>
                                    </p:set>
                                    <p:anim calcmode="lin" valueType="num">
                                      <p:cBhvr additive="base">
                                        <p:cTn id="15" dur="500"/>
                                        <p:tgtEl>
                                          <p:spTgt spid="64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4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42">
                                            <p:txEl>
                                              <p:pRg st="3" end="3"/>
                                            </p:txEl>
                                          </p:spTgt>
                                        </p:tgtEl>
                                        <p:attrNameLst>
                                          <p:attrName>style.visibility</p:attrName>
                                        </p:attrNameLst>
                                      </p:cBhvr>
                                      <p:to>
                                        <p:strVal val="visible"/>
                                      </p:to>
                                    </p:set>
                                    <p:anim calcmode="lin" valueType="num">
                                      <p:cBhvr additive="base">
                                        <p:cTn id="19" dur="500"/>
                                        <p:tgtEl>
                                          <p:spTgt spid="64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42">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46"/>
        <p:cNvGrpSpPr/>
        <p:nvPr/>
      </p:nvGrpSpPr>
      <p:grpSpPr>
        <a:xfrm>
          <a:off x="0" y="0"/>
          <a:ext cx="0" cy="0"/>
          <a:chOff x="0" y="0"/>
          <a:chExt cx="0" cy="0"/>
        </a:xfrm>
      </p:grpSpPr>
      <p:sp>
        <p:nvSpPr>
          <p:cNvPr id="647" name="Google Shape;647;p78"/>
          <p:cNvSpPr txBox="1">
            <a:spLocks noGrp="1"/>
          </p:cNvSpPr>
          <p:nvPr>
            <p:ph type="body" idx="1"/>
          </p:nvPr>
        </p:nvSpPr>
        <p:spPr>
          <a:xfrm>
            <a:off x="3408218" y="145472"/>
            <a:ext cx="8562109" cy="6463144"/>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Though Paul was unable to reestablish contact with the church, Timothy ministered in Paul’s stead and reported to him that the Thessalonians’ faith stood strong in spite of persecution (2:17—3:13).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Such perseverance was important for Paul himself, since his reward at the return of Christ was dependent upon their faithfulness.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Several times Paul makes direct references to Christ’s return as the hope of believers (1:10; 2:19; 3:13).</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Paraenesis (4:1-12)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As believers, the Thessalonians must remain sexually pure in the midst of a culture that was sexually permissive.</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They also must show brotherly love and live reputable lifestyles.</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47">
                                            <p:txEl>
                                              <p:pRg st="0" end="0"/>
                                            </p:txEl>
                                          </p:spTgt>
                                        </p:tgtEl>
                                        <p:attrNameLst>
                                          <p:attrName>style.visibility</p:attrName>
                                        </p:attrNameLst>
                                      </p:cBhvr>
                                      <p:to>
                                        <p:strVal val="visible"/>
                                      </p:to>
                                    </p:set>
                                    <p:anim calcmode="lin" valueType="num">
                                      <p:cBhvr additive="base">
                                        <p:cTn id="7" dur="500"/>
                                        <p:tgtEl>
                                          <p:spTgt spid="64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4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47">
                                            <p:txEl>
                                              <p:pRg st="1" end="1"/>
                                            </p:txEl>
                                          </p:spTgt>
                                        </p:tgtEl>
                                        <p:attrNameLst>
                                          <p:attrName>style.visibility</p:attrName>
                                        </p:attrNameLst>
                                      </p:cBhvr>
                                      <p:to>
                                        <p:strVal val="visible"/>
                                      </p:to>
                                    </p:set>
                                    <p:anim calcmode="lin" valueType="num">
                                      <p:cBhvr additive="base">
                                        <p:cTn id="11" dur="500"/>
                                        <p:tgtEl>
                                          <p:spTgt spid="64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4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47">
                                            <p:txEl>
                                              <p:pRg st="2" end="2"/>
                                            </p:txEl>
                                          </p:spTgt>
                                        </p:tgtEl>
                                        <p:attrNameLst>
                                          <p:attrName>style.visibility</p:attrName>
                                        </p:attrNameLst>
                                      </p:cBhvr>
                                      <p:to>
                                        <p:strVal val="visible"/>
                                      </p:to>
                                    </p:set>
                                    <p:anim calcmode="lin" valueType="num">
                                      <p:cBhvr additive="base">
                                        <p:cTn id="15" dur="500"/>
                                        <p:tgtEl>
                                          <p:spTgt spid="64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4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47">
                                            <p:txEl>
                                              <p:pRg st="3" end="3"/>
                                            </p:txEl>
                                          </p:spTgt>
                                        </p:tgtEl>
                                        <p:attrNameLst>
                                          <p:attrName>style.visibility</p:attrName>
                                        </p:attrNameLst>
                                      </p:cBhvr>
                                      <p:to>
                                        <p:strVal val="visible"/>
                                      </p:to>
                                    </p:set>
                                    <p:anim calcmode="lin" valueType="num">
                                      <p:cBhvr additive="base">
                                        <p:cTn id="19" dur="500"/>
                                        <p:tgtEl>
                                          <p:spTgt spid="64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47">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47">
                                            <p:txEl>
                                              <p:pRg st="4" end="4"/>
                                            </p:txEl>
                                          </p:spTgt>
                                        </p:tgtEl>
                                        <p:attrNameLst>
                                          <p:attrName>style.visibility</p:attrName>
                                        </p:attrNameLst>
                                      </p:cBhvr>
                                      <p:to>
                                        <p:strVal val="visible"/>
                                      </p:to>
                                    </p:set>
                                    <p:anim calcmode="lin" valueType="num">
                                      <p:cBhvr additive="base">
                                        <p:cTn id="23" dur="500"/>
                                        <p:tgtEl>
                                          <p:spTgt spid="647">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47">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47">
                                            <p:txEl>
                                              <p:pRg st="5" end="5"/>
                                            </p:txEl>
                                          </p:spTgt>
                                        </p:tgtEl>
                                        <p:attrNameLst>
                                          <p:attrName>style.visibility</p:attrName>
                                        </p:attrNameLst>
                                      </p:cBhvr>
                                      <p:to>
                                        <p:strVal val="visible"/>
                                      </p:to>
                                    </p:set>
                                    <p:anim calcmode="lin" valueType="num">
                                      <p:cBhvr additive="base">
                                        <p:cTn id="27" dur="500"/>
                                        <p:tgtEl>
                                          <p:spTgt spid="647">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647">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51"/>
        <p:cNvGrpSpPr/>
        <p:nvPr/>
      </p:nvGrpSpPr>
      <p:grpSpPr>
        <a:xfrm>
          <a:off x="0" y="0"/>
          <a:ext cx="0" cy="0"/>
          <a:chOff x="0" y="0"/>
          <a:chExt cx="0" cy="0"/>
        </a:xfrm>
      </p:grpSpPr>
      <p:sp>
        <p:nvSpPr>
          <p:cNvPr id="652" name="Google Shape;652;p79"/>
          <p:cNvSpPr txBox="1">
            <a:spLocks noGrp="1"/>
          </p:cNvSpPr>
          <p:nvPr>
            <p:ph type="body" idx="1"/>
          </p:nvPr>
        </p:nvSpPr>
        <p:spPr>
          <a:xfrm>
            <a:off x="3408218" y="145472"/>
            <a:ext cx="8562109" cy="6463144"/>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The Return of Christ (4:13—5:11).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Concerning those who had died, the promise for believers was that they would be resurrected at Christ’s return, joined with the living believers, and caught up in the air as a single body to welcome his return.</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timing of this event was yet unknown, comparable to the coming of a burglar. However, as people of light, the believers were always to be confident that whether living or dead when Christ returned, they would be joined to the Lord.</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Closing (5:12-28)</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In his final remarks, Paul urges the Christian ethic of industrious labor.</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Thessalonians could depend upon God’s faithfulness in preserving them to the end.</a:t>
            </a:r>
            <a:endParaRPr/>
          </a:p>
        </p:txBody>
      </p:sp>
      <p:sp>
        <p:nvSpPr>
          <p:cNvPr id="653" name="Google Shape;653;p7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52">
                                            <p:txEl>
                                              <p:pRg st="0" end="0"/>
                                            </p:txEl>
                                          </p:spTgt>
                                        </p:tgtEl>
                                        <p:attrNameLst>
                                          <p:attrName>style.visibility</p:attrName>
                                        </p:attrNameLst>
                                      </p:cBhvr>
                                      <p:to>
                                        <p:strVal val="visible"/>
                                      </p:to>
                                    </p:set>
                                    <p:anim calcmode="lin" valueType="num">
                                      <p:cBhvr additive="base">
                                        <p:cTn id="7" dur="500"/>
                                        <p:tgtEl>
                                          <p:spTgt spid="65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52">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52">
                                            <p:txEl>
                                              <p:pRg st="1" end="1"/>
                                            </p:txEl>
                                          </p:spTgt>
                                        </p:tgtEl>
                                        <p:attrNameLst>
                                          <p:attrName>style.visibility</p:attrName>
                                        </p:attrNameLst>
                                      </p:cBhvr>
                                      <p:to>
                                        <p:strVal val="visible"/>
                                      </p:to>
                                    </p:set>
                                    <p:anim calcmode="lin" valueType="num">
                                      <p:cBhvr additive="base">
                                        <p:cTn id="11" dur="500"/>
                                        <p:tgtEl>
                                          <p:spTgt spid="652">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52">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52">
                                            <p:txEl>
                                              <p:pRg st="2" end="2"/>
                                            </p:txEl>
                                          </p:spTgt>
                                        </p:tgtEl>
                                        <p:attrNameLst>
                                          <p:attrName>style.visibility</p:attrName>
                                        </p:attrNameLst>
                                      </p:cBhvr>
                                      <p:to>
                                        <p:strVal val="visible"/>
                                      </p:to>
                                    </p:set>
                                    <p:anim calcmode="lin" valueType="num">
                                      <p:cBhvr additive="base">
                                        <p:cTn id="15" dur="500"/>
                                        <p:tgtEl>
                                          <p:spTgt spid="652">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52">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52">
                                            <p:txEl>
                                              <p:pRg st="3" end="3"/>
                                            </p:txEl>
                                          </p:spTgt>
                                        </p:tgtEl>
                                        <p:attrNameLst>
                                          <p:attrName>style.visibility</p:attrName>
                                        </p:attrNameLst>
                                      </p:cBhvr>
                                      <p:to>
                                        <p:strVal val="visible"/>
                                      </p:to>
                                    </p:set>
                                    <p:anim calcmode="lin" valueType="num">
                                      <p:cBhvr additive="base">
                                        <p:cTn id="19" dur="500"/>
                                        <p:tgtEl>
                                          <p:spTgt spid="652">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52">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52">
                                            <p:txEl>
                                              <p:pRg st="4" end="4"/>
                                            </p:txEl>
                                          </p:spTgt>
                                        </p:tgtEl>
                                        <p:attrNameLst>
                                          <p:attrName>style.visibility</p:attrName>
                                        </p:attrNameLst>
                                      </p:cBhvr>
                                      <p:to>
                                        <p:strVal val="visible"/>
                                      </p:to>
                                    </p:set>
                                    <p:anim calcmode="lin" valueType="num">
                                      <p:cBhvr additive="base">
                                        <p:cTn id="23" dur="500"/>
                                        <p:tgtEl>
                                          <p:spTgt spid="652">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52">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2">
                                            <p:txEl>
                                              <p:pRg st="5" end="5"/>
                                            </p:txEl>
                                          </p:spTgt>
                                        </p:tgtEl>
                                        <p:attrNameLst>
                                          <p:attrName>style.visibility</p:attrName>
                                        </p:attrNameLst>
                                      </p:cBhvr>
                                      <p:to>
                                        <p:strVal val="visible"/>
                                      </p:to>
                                    </p:set>
                                    <p:anim calcmode="lin" valueType="num">
                                      <p:cBhvr additive="base">
                                        <p:cTn id="27" dur="500"/>
                                        <p:tgtEl>
                                          <p:spTgt spid="652">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652">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15240" y="52919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Saul in Arabia and Jerusalem</a:t>
            </a:r>
            <a:br>
              <a:rPr lang="en-US" b="1">
                <a:solidFill>
                  <a:srgbClr val="FFC000"/>
                </a:solidFill>
              </a:rPr>
            </a:br>
            <a:r>
              <a:rPr lang="en-US" sz="4500" b="1" i="0" u="none" strike="noStrike">
                <a:solidFill>
                  <a:srgbClr val="FFC000"/>
                </a:solidFill>
                <a:latin typeface="Century Schoolbook"/>
                <a:ea typeface="Century Schoolbook"/>
                <a:cs typeface="Century Schoolbook"/>
                <a:sym typeface="Century Schoolbook"/>
              </a:rPr>
              <a:t>아라비아와 예루살렘에 있는 사울</a:t>
            </a:r>
            <a:endParaRPr sz="4500" b="1">
              <a:solidFill>
                <a:srgbClr val="FFC000"/>
              </a:solidFill>
            </a:endParaRPr>
          </a:p>
        </p:txBody>
      </p:sp>
      <p:sp>
        <p:nvSpPr>
          <p:cNvPr id="178" name="Google Shape;178;p8"/>
          <p:cNvSpPr txBox="1">
            <a:spLocks noGrp="1"/>
          </p:cNvSpPr>
          <p:nvPr>
            <p:ph type="body" idx="1"/>
          </p:nvPr>
        </p:nvSpPr>
        <p:spPr>
          <a:xfrm>
            <a:off x="4511040" y="529198"/>
            <a:ext cx="7272971" cy="632880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2000"/>
              </a:lnSpc>
              <a:spcBef>
                <a:spcPts val="0"/>
              </a:spcBef>
              <a:spcAft>
                <a:spcPts val="0"/>
              </a:spcAft>
              <a:buClr>
                <a:srgbClr val="FF0000"/>
              </a:buClr>
              <a:buSzPct val="100000"/>
              <a:buNone/>
            </a:pPr>
            <a:r>
              <a:rPr lang="en-US" sz="3000" b="1">
                <a:solidFill>
                  <a:srgbClr val="FF0000"/>
                </a:solidFill>
                <a:latin typeface="Calibri"/>
                <a:ea typeface="Calibri"/>
                <a:cs typeface="Calibri"/>
                <a:sym typeface="Calibri"/>
              </a:rPr>
              <a:t>In his Galatian letter, Saul (Paul) adds details that Luke omits.</a:t>
            </a:r>
            <a:endParaRPr/>
          </a:p>
          <a:p>
            <a:pPr marL="283464" lvl="0" indent="-283464" algn="l" rtl="0">
              <a:lnSpc>
                <a:spcPct val="112000"/>
              </a:lnSpc>
              <a:spcBef>
                <a:spcPts val="900"/>
              </a:spcBef>
              <a:spcAft>
                <a:spcPts val="0"/>
              </a:spcAft>
              <a:buClr>
                <a:srgbClr val="262626"/>
              </a:buClr>
              <a:buSzPct val="100000"/>
              <a:buChar char="•"/>
            </a:pPr>
            <a:r>
              <a:rPr lang="en-US" sz="2600" i="1"/>
              <a:t>After his conversion, he immediately went into Arabia, the Nabataen kingdom ruled by Aretas IV (9 BC – AD 40). Presumably this interlude took about three years (Ga. 1:18a).</a:t>
            </a:r>
            <a:endParaRPr/>
          </a:p>
          <a:p>
            <a:pPr marL="283464" lvl="0" indent="-283464" algn="l" rtl="0">
              <a:lnSpc>
                <a:spcPct val="112000"/>
              </a:lnSpc>
              <a:spcBef>
                <a:spcPts val="900"/>
              </a:spcBef>
              <a:spcAft>
                <a:spcPts val="0"/>
              </a:spcAft>
              <a:buClr>
                <a:srgbClr val="262626"/>
              </a:buClr>
              <a:buSzPct val="100000"/>
              <a:buChar char="•"/>
            </a:pPr>
            <a:r>
              <a:rPr lang="en-US" sz="2600" i="1"/>
              <a:t>The trip to Jerusalem that Luke describes in Acts 9 would have been after the time in Arabia. In Jerusalem, Barnabas introduced him to Peter and James (Ga. 1:18b-19).</a:t>
            </a:r>
            <a:endParaRPr/>
          </a:p>
          <a:p>
            <a:pPr marL="283464" lvl="0" indent="-283464" algn="l" rtl="0">
              <a:lnSpc>
                <a:spcPct val="112000"/>
              </a:lnSpc>
              <a:spcBef>
                <a:spcPts val="900"/>
              </a:spcBef>
              <a:spcAft>
                <a:spcPts val="0"/>
              </a:spcAft>
              <a:buClr>
                <a:srgbClr val="262626"/>
              </a:buClr>
              <a:buSzPct val="100000"/>
              <a:buChar char="•"/>
            </a:pPr>
            <a:r>
              <a:rPr lang="en-US" sz="2600" i="1"/>
              <a:t>In Jerusalem, he saw none of the other apostles (Ga. 1:19). The other Christians were reluctant to accept him.</a:t>
            </a:r>
            <a:endParaRPr/>
          </a:p>
          <a:p>
            <a:pPr marL="283464" lvl="0" indent="-283464" algn="l" rtl="0">
              <a:lnSpc>
                <a:spcPct val="112000"/>
              </a:lnSpc>
              <a:spcBef>
                <a:spcPts val="900"/>
              </a:spcBef>
              <a:spcAft>
                <a:spcPts val="0"/>
              </a:spcAft>
              <a:buClr>
                <a:srgbClr val="262626"/>
              </a:buClr>
              <a:buSzPct val="100000"/>
              <a:buChar char="•"/>
            </a:pPr>
            <a:r>
              <a:rPr lang="en-US" sz="2600" i="1"/>
              <a:t>During this stay, Saul debated with Hellenistic Jews who now were so angered they attempted to kill him, but again the Christians secreted him out of the city and sent him home to Tarsus.</a:t>
            </a:r>
            <a:endParaRPr/>
          </a:p>
        </p:txBody>
      </p:sp>
      <p:sp>
        <p:nvSpPr>
          <p:cNvPr id="179" name="Google Shape;179;p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 </a:t>
            </a:r>
            <a:fld id="{00000000-1234-1234-1234-123412341234}" type="slidenum">
              <a:rPr lang="en-US"/>
              <a:t>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p:tgtEl>
                                          <p:spTgt spid="17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7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anim calcmode="lin" valueType="num">
                                      <p:cBhvr additive="base">
                                        <p:cTn id="11" dur="500"/>
                                        <p:tgtEl>
                                          <p:spTgt spid="17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7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anim calcmode="lin" valueType="num">
                                      <p:cBhvr additive="base">
                                        <p:cTn id="15" dur="500"/>
                                        <p:tgtEl>
                                          <p:spTgt spid="17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7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anim calcmode="lin" valueType="num">
                                      <p:cBhvr additive="base">
                                        <p:cTn id="19" dur="500"/>
                                        <p:tgtEl>
                                          <p:spTgt spid="17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178">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78">
                                            <p:txEl>
                                              <p:pRg st="4" end="4"/>
                                            </p:txEl>
                                          </p:spTgt>
                                        </p:tgtEl>
                                        <p:attrNameLst>
                                          <p:attrName>style.visibility</p:attrName>
                                        </p:attrNameLst>
                                      </p:cBhvr>
                                      <p:to>
                                        <p:strVal val="visible"/>
                                      </p:to>
                                    </p:set>
                                    <p:anim calcmode="lin" valueType="num">
                                      <p:cBhvr additive="base">
                                        <p:cTn id="23" dur="500"/>
                                        <p:tgtEl>
                                          <p:spTgt spid="178">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178">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xfrm>
            <a:off x="374073" y="573740"/>
            <a:ext cx="5614351" cy="493842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2 Thessalonians</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데살로니가 후서</a:t>
            </a:r>
            <a:endParaRPr b="1">
              <a:solidFill>
                <a:srgbClr val="FFC000"/>
              </a:solidFill>
            </a:endParaRPr>
          </a:p>
        </p:txBody>
      </p:sp>
    </p:spTree>
  </p:cSld>
  <p:clrMapOvr>
    <a:masterClrMapping/>
  </p:clrMapOvr>
  <p:transition>
    <p:split orient="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Google Shape;663;p81"/>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r="-1"/>
          <a:stretch/>
        </p:blipFill>
        <p:spPr>
          <a:xfrm>
            <a:off x="-16631" y="1"/>
            <a:ext cx="12212663" cy="6882718"/>
          </a:xfrm>
          <a:prstGeom prst="rect">
            <a:avLst/>
          </a:prstGeom>
          <a:noFill/>
          <a:ln>
            <a:noFill/>
          </a:ln>
        </p:spPr>
      </p:pic>
      <p:sp>
        <p:nvSpPr>
          <p:cNvPr id="664" name="Google Shape;664;p8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sp>
        <p:nvSpPr>
          <p:cNvPr id="665" name="Google Shape;665;p81"/>
          <p:cNvSpPr txBox="1"/>
          <p:nvPr/>
        </p:nvSpPr>
        <p:spPr>
          <a:xfrm>
            <a:off x="-16632" y="5470358"/>
            <a:ext cx="12208631" cy="885992"/>
          </a:xfrm>
          <a:prstGeom prst="rect">
            <a:avLst/>
          </a:prstGeom>
          <a:gradFill>
            <a:gsLst>
              <a:gs pos="0">
                <a:srgbClr val="7F7B79"/>
              </a:gs>
              <a:gs pos="50000">
                <a:srgbClr val="B8B2B0"/>
              </a:gs>
              <a:gs pos="100000">
                <a:srgbClr val="DCD6D3"/>
              </a:gs>
            </a:gsLst>
            <a:lin ang="16200000" scaled="0"/>
          </a:gra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3200">
                <a:solidFill>
                  <a:schemeClr val="dk1"/>
                </a:solidFill>
                <a:latin typeface="Century Schoolbook"/>
                <a:ea typeface="Century Schoolbook"/>
                <a:cs typeface="Century Schoolbook"/>
                <a:sym typeface="Century Schoolbook"/>
              </a:rPr>
              <a:t>Excavations of 1</a:t>
            </a:r>
            <a:r>
              <a:rPr lang="en-US" sz="3200" baseline="30000">
                <a:solidFill>
                  <a:schemeClr val="dk1"/>
                </a:solidFill>
                <a:latin typeface="Century Schoolbook"/>
                <a:ea typeface="Century Schoolbook"/>
                <a:cs typeface="Century Schoolbook"/>
                <a:sym typeface="Century Schoolbook"/>
              </a:rPr>
              <a:t>st</a:t>
            </a:r>
            <a:r>
              <a:rPr lang="en-US" sz="3200">
                <a:solidFill>
                  <a:schemeClr val="dk1"/>
                </a:solidFill>
                <a:latin typeface="Century Schoolbook"/>
                <a:ea typeface="Century Schoolbook"/>
                <a:cs typeface="Century Schoolbook"/>
                <a:sym typeface="Century Schoolbook"/>
              </a:rPr>
              <a:t> century Roman Market at Thessalonica</a:t>
            </a:r>
            <a:br>
              <a:rPr lang="en-US" sz="3200">
                <a:solidFill>
                  <a:schemeClr val="dk1"/>
                </a:solidFill>
                <a:latin typeface="Century Schoolbook"/>
                <a:ea typeface="Century Schoolbook"/>
                <a:cs typeface="Century Schoolbook"/>
                <a:sym typeface="Century Schoolbook"/>
              </a:rPr>
            </a:br>
            <a:r>
              <a:rPr lang="en-US" sz="3200">
                <a:solidFill>
                  <a:schemeClr val="dk1"/>
                </a:solidFill>
                <a:latin typeface="Century Schoolbook"/>
                <a:ea typeface="Century Schoolbook"/>
                <a:cs typeface="Century Schoolbook"/>
                <a:sym typeface="Century Schoolbook"/>
              </a:rPr>
              <a:t>데살로니가의 1세기 로마 시장 발굴</a:t>
            </a:r>
            <a:endParaRPr/>
          </a:p>
        </p:txBody>
      </p:sp>
    </p:spTree>
  </p:cSld>
  <p:clrMapOvr>
    <a:masterClrMapping/>
  </p:clrMapOvr>
  <p:transition>
    <p:split orient="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2"/>
          <p:cNvSpPr txBox="1">
            <a:spLocks noGrp="1"/>
          </p:cNvSpPr>
          <p:nvPr>
            <p:ph type="title"/>
          </p:nvPr>
        </p:nvSpPr>
        <p:spPr>
          <a:xfrm>
            <a:off x="-1" y="569066"/>
            <a:ext cx="4675909"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The Follow-up</a:t>
            </a:r>
            <a:br>
              <a:rPr lang="en-US" sz="4800" b="1">
                <a:solidFill>
                  <a:srgbClr val="FFC000"/>
                </a:solidFill>
              </a:rPr>
            </a:br>
            <a:r>
              <a:rPr lang="en-US" sz="4800" b="1">
                <a:solidFill>
                  <a:srgbClr val="FFC000"/>
                </a:solidFill>
              </a:rPr>
              <a:t>Letter</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후속 편지</a:t>
            </a:r>
            <a:endParaRPr sz="4800" b="1">
              <a:solidFill>
                <a:srgbClr val="FFC000"/>
              </a:solidFill>
            </a:endParaRPr>
          </a:p>
        </p:txBody>
      </p:sp>
      <p:sp>
        <p:nvSpPr>
          <p:cNvPr id="671" name="Google Shape;671;p82"/>
          <p:cNvSpPr txBox="1">
            <a:spLocks noGrp="1"/>
          </p:cNvSpPr>
          <p:nvPr>
            <p:ph type="body" idx="1"/>
          </p:nvPr>
        </p:nvSpPr>
        <p:spPr>
          <a:xfrm>
            <a:off x="5181599" y="569065"/>
            <a:ext cx="6351639" cy="6111953"/>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latin typeface="Open Sans"/>
                <a:ea typeface="Open Sans"/>
                <a:cs typeface="Open Sans"/>
                <a:sym typeface="Open Sans"/>
              </a:rPr>
              <a:t>The second Thessalonian letter seems to have been written soon after the first one, for Paul is at pains to correct some misunderstanding.</a:t>
            </a:r>
            <a:endParaRPr/>
          </a:p>
          <a:p>
            <a:pPr marL="283464" lvl="0" indent="-283464" algn="l" rtl="0">
              <a:lnSpc>
                <a:spcPct val="90000"/>
              </a:lnSpc>
              <a:spcBef>
                <a:spcPts val="900"/>
              </a:spcBef>
              <a:spcAft>
                <a:spcPts val="0"/>
              </a:spcAft>
              <a:buClr>
                <a:srgbClr val="262626"/>
              </a:buClr>
              <a:buSzPts val="2400"/>
              <a:buChar char="•"/>
            </a:pPr>
            <a:r>
              <a:rPr lang="en-US" sz="2400" i="1"/>
              <a:t>Hence, Paul wrote this letter from Corinth, too.</a:t>
            </a:r>
            <a:endParaRPr/>
          </a:p>
          <a:p>
            <a:pPr marL="283464" lvl="0" indent="-283464" algn="l" rtl="0">
              <a:lnSpc>
                <a:spcPct val="90000"/>
              </a:lnSpc>
              <a:spcBef>
                <a:spcPts val="900"/>
              </a:spcBef>
              <a:spcAft>
                <a:spcPts val="0"/>
              </a:spcAft>
              <a:buClr>
                <a:srgbClr val="262626"/>
              </a:buClr>
              <a:buSzPts val="2400"/>
              <a:buChar char="•"/>
            </a:pPr>
            <a:r>
              <a:rPr lang="en-US" sz="2400" i="1"/>
              <a:t>In his first letter, Paul had spoken of the “Day of the Lord,” a future day of destruction for those spiritually asleep but a day of salvation for those spiritually awake . Some believers seem to have assumed that the Day of Yahweh had already arrived.</a:t>
            </a:r>
            <a:endParaRPr/>
          </a:p>
          <a:p>
            <a:pPr marL="283464" lvl="0" indent="-283464" algn="l" rtl="0">
              <a:lnSpc>
                <a:spcPct val="90000"/>
              </a:lnSpc>
              <a:spcBef>
                <a:spcPts val="900"/>
              </a:spcBef>
              <a:spcAft>
                <a:spcPts val="0"/>
              </a:spcAft>
              <a:buClr>
                <a:srgbClr val="262626"/>
              </a:buClr>
              <a:buSzPts val="2400"/>
              <a:buChar char="•"/>
            </a:pPr>
            <a:r>
              <a:rPr lang="en-US" sz="2400" i="1"/>
              <a:t>Also, some believers had stopped working, possibly thinking it was now unnecessary in view of the soon return of Christ.</a:t>
            </a:r>
            <a:endParaRPr/>
          </a:p>
          <a:p>
            <a:pPr marL="283464" lvl="0" indent="-283464" algn="l" rtl="0">
              <a:lnSpc>
                <a:spcPct val="90000"/>
              </a:lnSpc>
              <a:spcBef>
                <a:spcPts val="900"/>
              </a:spcBef>
              <a:spcAft>
                <a:spcPts val="0"/>
              </a:spcAft>
              <a:buClr>
                <a:srgbClr val="262626"/>
              </a:buClr>
              <a:buSzPts val="2400"/>
              <a:buChar char="•"/>
            </a:pPr>
            <a:r>
              <a:rPr lang="en-US" sz="2400" i="1"/>
              <a:t>Finally, there is the possibility that someone had forged a letter in Paul’s name.</a:t>
            </a:r>
            <a:endParaRPr/>
          </a:p>
        </p:txBody>
      </p:sp>
      <p:sp>
        <p:nvSpPr>
          <p:cNvPr id="672" name="Google Shape;672;p8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71">
                                            <p:txEl>
                                              <p:pRg st="0" end="0"/>
                                            </p:txEl>
                                          </p:spTgt>
                                        </p:tgtEl>
                                        <p:attrNameLst>
                                          <p:attrName>style.visibility</p:attrName>
                                        </p:attrNameLst>
                                      </p:cBhvr>
                                      <p:to>
                                        <p:strVal val="visible"/>
                                      </p:to>
                                    </p:set>
                                    <p:anim calcmode="lin" valueType="num">
                                      <p:cBhvr additive="base">
                                        <p:cTn id="7" dur="500"/>
                                        <p:tgtEl>
                                          <p:spTgt spid="67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7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71">
                                            <p:txEl>
                                              <p:pRg st="1" end="1"/>
                                            </p:txEl>
                                          </p:spTgt>
                                        </p:tgtEl>
                                        <p:attrNameLst>
                                          <p:attrName>style.visibility</p:attrName>
                                        </p:attrNameLst>
                                      </p:cBhvr>
                                      <p:to>
                                        <p:strVal val="visible"/>
                                      </p:to>
                                    </p:set>
                                    <p:anim calcmode="lin" valueType="num">
                                      <p:cBhvr additive="base">
                                        <p:cTn id="11" dur="500"/>
                                        <p:tgtEl>
                                          <p:spTgt spid="67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7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71">
                                            <p:txEl>
                                              <p:pRg st="2" end="2"/>
                                            </p:txEl>
                                          </p:spTgt>
                                        </p:tgtEl>
                                        <p:attrNameLst>
                                          <p:attrName>style.visibility</p:attrName>
                                        </p:attrNameLst>
                                      </p:cBhvr>
                                      <p:to>
                                        <p:strVal val="visible"/>
                                      </p:to>
                                    </p:set>
                                    <p:anim calcmode="lin" valueType="num">
                                      <p:cBhvr additive="base">
                                        <p:cTn id="15" dur="500"/>
                                        <p:tgtEl>
                                          <p:spTgt spid="67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7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71">
                                            <p:txEl>
                                              <p:pRg st="3" end="3"/>
                                            </p:txEl>
                                          </p:spTgt>
                                        </p:tgtEl>
                                        <p:attrNameLst>
                                          <p:attrName>style.visibility</p:attrName>
                                        </p:attrNameLst>
                                      </p:cBhvr>
                                      <p:to>
                                        <p:strVal val="visible"/>
                                      </p:to>
                                    </p:set>
                                    <p:anim calcmode="lin" valueType="num">
                                      <p:cBhvr additive="base">
                                        <p:cTn id="19" dur="500"/>
                                        <p:tgtEl>
                                          <p:spTgt spid="67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7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71">
                                            <p:txEl>
                                              <p:pRg st="4" end="4"/>
                                            </p:txEl>
                                          </p:spTgt>
                                        </p:tgtEl>
                                        <p:attrNameLst>
                                          <p:attrName>style.visibility</p:attrName>
                                        </p:attrNameLst>
                                      </p:cBhvr>
                                      <p:to>
                                        <p:strVal val="visible"/>
                                      </p:to>
                                    </p:set>
                                    <p:anim calcmode="lin" valueType="num">
                                      <p:cBhvr additive="base">
                                        <p:cTn id="23" dur="500"/>
                                        <p:tgtEl>
                                          <p:spTgt spid="67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71">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76"/>
        <p:cNvGrpSpPr/>
        <p:nvPr/>
      </p:nvGrpSpPr>
      <p:grpSpPr>
        <a:xfrm>
          <a:off x="0" y="0"/>
          <a:ext cx="0" cy="0"/>
          <a:chOff x="0" y="0"/>
          <a:chExt cx="0" cy="0"/>
        </a:xfrm>
      </p:grpSpPr>
      <p:sp>
        <p:nvSpPr>
          <p:cNvPr id="677" name="Google Shape;677;p83"/>
          <p:cNvSpPr txBox="1">
            <a:spLocks noGrp="1"/>
          </p:cNvSpPr>
          <p:nvPr>
            <p:ph type="title"/>
          </p:nvPr>
        </p:nvSpPr>
        <p:spPr>
          <a:xfrm>
            <a:off x="0" y="681318"/>
            <a:ext cx="3408218" cy="4840239"/>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 </a:t>
            </a:r>
            <a:endParaRPr/>
          </a:p>
        </p:txBody>
      </p:sp>
      <p:sp>
        <p:nvSpPr>
          <p:cNvPr id="678" name="Google Shape;678;p83"/>
          <p:cNvSpPr txBox="1">
            <a:spLocks noGrp="1"/>
          </p:cNvSpPr>
          <p:nvPr>
            <p:ph type="body" idx="1"/>
          </p:nvPr>
        </p:nvSpPr>
        <p:spPr>
          <a:xfrm>
            <a:off x="3620495" y="145472"/>
            <a:ext cx="8562109" cy="6463144"/>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God’s final justice will be evident when Christ returns (1:1-12).</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 Thessalonians’ current suffering would be rewarded.</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Their persecutors would be punished.</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Day of the Lord has </a:t>
            </a:r>
            <a:r>
              <a:rPr lang="en-US" sz="2800" b="1" u="sng">
                <a:solidFill>
                  <a:srgbClr val="FF0000"/>
                </a:solidFill>
              </a:rPr>
              <a:t>not </a:t>
            </a:r>
            <a:r>
              <a:rPr lang="en-US" sz="2800" b="1">
                <a:solidFill>
                  <a:srgbClr val="FF0000"/>
                </a:solidFill>
              </a:rPr>
              <a:t>yet come (2:1-17):</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Certain things must happen before that day, including a great apostasy and the unveiling of a malignant enemy called the “man of lawlessness”.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 restraining force (and Paul does not say what it is) now holds back the powers of Satanic chaos.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In view of this coming eschatological trauma, believers must trust in their calling, because God would preserve them.</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78">
                                            <p:txEl>
                                              <p:pRg st="0" end="0"/>
                                            </p:txEl>
                                          </p:spTgt>
                                        </p:tgtEl>
                                        <p:attrNameLst>
                                          <p:attrName>style.visibility</p:attrName>
                                        </p:attrNameLst>
                                      </p:cBhvr>
                                      <p:to>
                                        <p:strVal val="visible"/>
                                      </p:to>
                                    </p:set>
                                    <p:anim calcmode="lin" valueType="num">
                                      <p:cBhvr additive="base">
                                        <p:cTn id="7" dur="500"/>
                                        <p:tgtEl>
                                          <p:spTgt spid="67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7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78">
                                            <p:txEl>
                                              <p:pRg st="1" end="1"/>
                                            </p:txEl>
                                          </p:spTgt>
                                        </p:tgtEl>
                                        <p:attrNameLst>
                                          <p:attrName>style.visibility</p:attrName>
                                        </p:attrNameLst>
                                      </p:cBhvr>
                                      <p:to>
                                        <p:strVal val="visible"/>
                                      </p:to>
                                    </p:set>
                                    <p:anim calcmode="lin" valueType="num">
                                      <p:cBhvr additive="base">
                                        <p:cTn id="11" dur="500"/>
                                        <p:tgtEl>
                                          <p:spTgt spid="67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7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78">
                                            <p:txEl>
                                              <p:pRg st="2" end="2"/>
                                            </p:txEl>
                                          </p:spTgt>
                                        </p:tgtEl>
                                        <p:attrNameLst>
                                          <p:attrName>style.visibility</p:attrName>
                                        </p:attrNameLst>
                                      </p:cBhvr>
                                      <p:to>
                                        <p:strVal val="visible"/>
                                      </p:to>
                                    </p:set>
                                    <p:anim calcmode="lin" valueType="num">
                                      <p:cBhvr additive="base">
                                        <p:cTn id="15" dur="500"/>
                                        <p:tgtEl>
                                          <p:spTgt spid="67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7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78">
                                            <p:txEl>
                                              <p:pRg st="3" end="3"/>
                                            </p:txEl>
                                          </p:spTgt>
                                        </p:tgtEl>
                                        <p:attrNameLst>
                                          <p:attrName>style.visibility</p:attrName>
                                        </p:attrNameLst>
                                      </p:cBhvr>
                                      <p:to>
                                        <p:strVal val="visible"/>
                                      </p:to>
                                    </p:set>
                                    <p:anim calcmode="lin" valueType="num">
                                      <p:cBhvr additive="base">
                                        <p:cTn id="19" dur="500"/>
                                        <p:tgtEl>
                                          <p:spTgt spid="67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78">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78">
                                            <p:txEl>
                                              <p:pRg st="4" end="4"/>
                                            </p:txEl>
                                          </p:spTgt>
                                        </p:tgtEl>
                                        <p:attrNameLst>
                                          <p:attrName>style.visibility</p:attrName>
                                        </p:attrNameLst>
                                      </p:cBhvr>
                                      <p:to>
                                        <p:strVal val="visible"/>
                                      </p:to>
                                    </p:set>
                                    <p:anim calcmode="lin" valueType="num">
                                      <p:cBhvr additive="base">
                                        <p:cTn id="23" dur="500"/>
                                        <p:tgtEl>
                                          <p:spTgt spid="678">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78">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78">
                                            <p:txEl>
                                              <p:pRg st="5" end="5"/>
                                            </p:txEl>
                                          </p:spTgt>
                                        </p:tgtEl>
                                        <p:attrNameLst>
                                          <p:attrName>style.visibility</p:attrName>
                                        </p:attrNameLst>
                                      </p:cBhvr>
                                      <p:to>
                                        <p:strVal val="visible"/>
                                      </p:to>
                                    </p:set>
                                    <p:anim calcmode="lin" valueType="num">
                                      <p:cBhvr additive="base">
                                        <p:cTn id="27" dur="500"/>
                                        <p:tgtEl>
                                          <p:spTgt spid="678">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678">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78">
                                            <p:txEl>
                                              <p:pRg st="6" end="6"/>
                                            </p:txEl>
                                          </p:spTgt>
                                        </p:tgtEl>
                                        <p:attrNameLst>
                                          <p:attrName>style.visibility</p:attrName>
                                        </p:attrNameLst>
                                      </p:cBhvr>
                                      <p:to>
                                        <p:strVal val="visible"/>
                                      </p:to>
                                    </p:set>
                                    <p:anim calcmode="lin" valueType="num">
                                      <p:cBhvr additive="base">
                                        <p:cTn id="31" dur="500"/>
                                        <p:tgtEl>
                                          <p:spTgt spid="678">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678">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682"/>
        <p:cNvGrpSpPr/>
        <p:nvPr/>
      </p:nvGrpSpPr>
      <p:grpSpPr>
        <a:xfrm>
          <a:off x="0" y="0"/>
          <a:ext cx="0" cy="0"/>
          <a:chOff x="0" y="0"/>
          <a:chExt cx="0" cy="0"/>
        </a:xfrm>
      </p:grpSpPr>
      <p:sp>
        <p:nvSpPr>
          <p:cNvPr id="683" name="Google Shape;683;p84"/>
          <p:cNvSpPr txBox="1">
            <a:spLocks noGrp="1"/>
          </p:cNvSpPr>
          <p:nvPr>
            <p:ph type="body" idx="1"/>
          </p:nvPr>
        </p:nvSpPr>
        <p:spPr>
          <a:xfrm>
            <a:off x="3408218" y="145472"/>
            <a:ext cx="8562109" cy="6463144"/>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Closing (3:1-18):</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requests prayer both for the spread of the gospel and deliverance from enemies.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He reaffirms his advice in the first letter that the Thessalonians must give themselves to industrious work, just as Paul himself toiled in the cause of the gospel.</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Finally, he signed off in his own hand (apparently the letter was drafted by an amanuensis), and his personal signature now would become a validating mark in all his letters.</a:t>
            </a:r>
            <a:endParaRPr/>
          </a:p>
          <a:p>
            <a:pPr marL="0" lvl="0" indent="0" algn="l" rtl="0">
              <a:lnSpc>
                <a:spcPct val="112000"/>
              </a:lnSpc>
              <a:spcBef>
                <a:spcPts val="900"/>
              </a:spcBef>
              <a:spcAft>
                <a:spcPts val="0"/>
              </a:spcAft>
              <a:buClr>
                <a:srgbClr val="262626"/>
              </a:buClr>
              <a:buSzPts val="2400"/>
              <a:buNone/>
            </a:pPr>
            <a:endParaRPr sz="2400" i="1">
              <a:solidFill>
                <a:schemeClr val="dk1"/>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83">
                                            <p:txEl>
                                              <p:pRg st="0" end="0"/>
                                            </p:txEl>
                                          </p:spTgt>
                                        </p:tgtEl>
                                        <p:attrNameLst>
                                          <p:attrName>style.visibility</p:attrName>
                                        </p:attrNameLst>
                                      </p:cBhvr>
                                      <p:to>
                                        <p:strVal val="visible"/>
                                      </p:to>
                                    </p:set>
                                    <p:anim calcmode="lin" valueType="num">
                                      <p:cBhvr additive="base">
                                        <p:cTn id="7" dur="500"/>
                                        <p:tgtEl>
                                          <p:spTgt spid="68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83">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83">
                                            <p:txEl>
                                              <p:pRg st="1" end="1"/>
                                            </p:txEl>
                                          </p:spTgt>
                                        </p:tgtEl>
                                        <p:attrNameLst>
                                          <p:attrName>style.visibility</p:attrName>
                                        </p:attrNameLst>
                                      </p:cBhvr>
                                      <p:to>
                                        <p:strVal val="visible"/>
                                      </p:to>
                                    </p:set>
                                    <p:anim calcmode="lin" valueType="num">
                                      <p:cBhvr additive="base">
                                        <p:cTn id="11" dur="500"/>
                                        <p:tgtEl>
                                          <p:spTgt spid="683">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83">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83">
                                            <p:txEl>
                                              <p:pRg st="2" end="2"/>
                                            </p:txEl>
                                          </p:spTgt>
                                        </p:tgtEl>
                                        <p:attrNameLst>
                                          <p:attrName>style.visibility</p:attrName>
                                        </p:attrNameLst>
                                      </p:cBhvr>
                                      <p:to>
                                        <p:strVal val="visible"/>
                                      </p:to>
                                    </p:set>
                                    <p:anim calcmode="lin" valueType="num">
                                      <p:cBhvr additive="base">
                                        <p:cTn id="15" dur="500"/>
                                        <p:tgtEl>
                                          <p:spTgt spid="683">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83">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83">
                                            <p:txEl>
                                              <p:pRg st="3" end="3"/>
                                            </p:txEl>
                                          </p:spTgt>
                                        </p:tgtEl>
                                        <p:attrNameLst>
                                          <p:attrName>style.visibility</p:attrName>
                                        </p:attrNameLst>
                                      </p:cBhvr>
                                      <p:to>
                                        <p:strVal val="visible"/>
                                      </p:to>
                                    </p:set>
                                    <p:anim calcmode="lin" valueType="num">
                                      <p:cBhvr additive="base">
                                        <p:cTn id="19" dur="500"/>
                                        <p:tgtEl>
                                          <p:spTgt spid="683">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683">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83">
                                            <p:txEl>
                                              <p:pRg st="4" end="4"/>
                                            </p:txEl>
                                          </p:spTgt>
                                        </p:tgtEl>
                                        <p:attrNameLst>
                                          <p:attrName>style.visibility</p:attrName>
                                        </p:attrNameLst>
                                      </p:cBhvr>
                                      <p:to>
                                        <p:strVal val="visible"/>
                                      </p:to>
                                    </p:set>
                                    <p:anim calcmode="lin" valueType="num">
                                      <p:cBhvr additive="base">
                                        <p:cTn id="23" dur="500"/>
                                        <p:tgtEl>
                                          <p:spTgt spid="683">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683">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687"/>
        <p:cNvGrpSpPr/>
        <p:nvPr/>
      </p:nvGrpSpPr>
      <p:grpSpPr>
        <a:xfrm>
          <a:off x="0" y="0"/>
          <a:ext cx="0" cy="0"/>
          <a:chOff x="0" y="0"/>
          <a:chExt cx="0" cy="0"/>
        </a:xfrm>
      </p:grpSpPr>
      <p:sp>
        <p:nvSpPr>
          <p:cNvPr id="688" name="Google Shape;688;p85"/>
          <p:cNvSpPr txBox="1">
            <a:spLocks noGrp="1"/>
          </p:cNvSpPr>
          <p:nvPr>
            <p:ph type="body" idx="1"/>
          </p:nvPr>
        </p:nvSpPr>
        <p:spPr>
          <a:xfrm>
            <a:off x="1981200" y="1898074"/>
            <a:ext cx="5105400" cy="4232564"/>
          </a:xfrm>
          <a:prstGeom prst="rect">
            <a:avLst/>
          </a:prstGeom>
          <a:noFill/>
          <a:ln>
            <a:noFill/>
          </a:ln>
        </p:spPr>
        <p:txBody>
          <a:bodyPr spcFirstLastPara="1" wrap="square" lIns="91425" tIns="45700" rIns="91425" bIns="45700" anchor="t" anchorCtr="0">
            <a:normAutofit fontScale="92500" lnSpcReduction="10000"/>
          </a:bodyPr>
          <a:lstStyle/>
          <a:p>
            <a:pPr marL="283464" lvl="0" indent="-283464" algn="r" rtl="0">
              <a:lnSpc>
                <a:spcPct val="90000"/>
              </a:lnSpc>
              <a:spcBef>
                <a:spcPts val="0"/>
              </a:spcBef>
              <a:spcAft>
                <a:spcPts val="0"/>
              </a:spcAft>
              <a:buClr>
                <a:srgbClr val="990000"/>
              </a:buClr>
              <a:buSzPct val="100000"/>
              <a:buFont typeface="Noto Sans Symbols"/>
              <a:buNone/>
            </a:pPr>
            <a:r>
              <a:rPr lang="en-US" sz="2800" b="1">
                <a:solidFill>
                  <a:srgbClr val="990000"/>
                </a:solidFill>
              </a:rPr>
              <a:t>With the possibility of a forged letter (2 Th. 2:2), Paul adopted the practice of signing off his letters in his own hand, even though he may have used an amanuensis for the actual writing (2 Th. 3:17).</a:t>
            </a:r>
            <a:endParaRPr/>
          </a:p>
          <a:p>
            <a:pPr marL="283464" lvl="0" indent="-283464" algn="r" rtl="0">
              <a:lnSpc>
                <a:spcPct val="90000"/>
              </a:lnSpc>
              <a:spcBef>
                <a:spcPts val="900"/>
              </a:spcBef>
              <a:spcAft>
                <a:spcPts val="0"/>
              </a:spcAft>
              <a:buClr>
                <a:srgbClr val="9E7100"/>
              </a:buClr>
              <a:buSzPct val="100000"/>
              <a:buFont typeface="Noto Sans Symbols"/>
              <a:buNone/>
            </a:pPr>
            <a:r>
              <a:rPr lang="en-US" sz="2400" i="1">
                <a:solidFill>
                  <a:srgbClr val="9E7100"/>
                </a:solidFill>
              </a:rPr>
              <a:t>Like the signature of Hermas to the right (AD 250), Paul’s signature was in large script (cf. Galatians 6:11).</a:t>
            </a:r>
            <a:endParaRPr/>
          </a:p>
          <a:p>
            <a:pPr marL="283464" lvl="0" indent="-283464" algn="r" rtl="0">
              <a:lnSpc>
                <a:spcPct val="90000"/>
              </a:lnSpc>
              <a:spcBef>
                <a:spcPts val="900"/>
              </a:spcBef>
              <a:spcAft>
                <a:spcPts val="0"/>
              </a:spcAft>
              <a:buClr>
                <a:srgbClr val="9E7100"/>
              </a:buClr>
              <a:buSzPct val="100000"/>
              <a:buNone/>
            </a:pPr>
            <a:r>
              <a:rPr lang="en-US" sz="2400" i="1">
                <a:solidFill>
                  <a:srgbClr val="9E7100"/>
                </a:solidFill>
              </a:rPr>
              <a:t>His signature was his authentication of the genuineness of his letter (1 Cor. 16:21).</a:t>
            </a:r>
            <a:endParaRPr/>
          </a:p>
        </p:txBody>
      </p:sp>
      <p:pic>
        <p:nvPicPr>
          <p:cNvPr id="689" name="Google Shape;689;p85" descr="NewTestament 003 (Changed)"/>
          <p:cNvPicPr preferRelativeResize="0"/>
          <p:nvPr/>
        </p:nvPicPr>
        <p:blipFill rotWithShape="1">
          <a:blip r:embed="rId3">
            <a:alphaModFix/>
          </a:blip>
          <a:srcRect/>
          <a:stretch/>
        </p:blipFill>
        <p:spPr>
          <a:xfrm>
            <a:off x="7391401" y="0"/>
            <a:ext cx="3521075" cy="6858000"/>
          </a:xfrm>
          <a:prstGeom prst="rect">
            <a:avLst/>
          </a:prstGeom>
          <a:noFill/>
          <a:ln>
            <a:noFill/>
          </a:ln>
        </p:spPr>
      </p:pic>
      <p:sp>
        <p:nvSpPr>
          <p:cNvPr id="690" name="Google Shape;690;p85"/>
          <p:cNvSpPr txBox="1">
            <a:spLocks noGrp="1"/>
          </p:cNvSpPr>
          <p:nvPr>
            <p:ph type="title"/>
          </p:nvPr>
        </p:nvSpPr>
        <p:spPr>
          <a:xfrm>
            <a:off x="1524000" y="327178"/>
            <a:ext cx="5562600" cy="1335300"/>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800000"/>
              </a:buClr>
              <a:buSzPct val="100000"/>
              <a:buFont typeface="Impact"/>
              <a:buNone/>
            </a:pPr>
            <a:r>
              <a:rPr lang="en-US">
                <a:solidFill>
                  <a:srgbClr val="800000"/>
                </a:solidFill>
                <a:latin typeface="Impact"/>
                <a:ea typeface="Impact"/>
                <a:cs typeface="Impact"/>
                <a:sym typeface="Impact"/>
              </a:rPr>
              <a:t>PAUL’S OWN SIGNATURE</a:t>
            </a:r>
            <a:endParaRPr>
              <a:solidFill>
                <a:srgbClr val="800000"/>
              </a:solidFill>
              <a:latin typeface="Impact"/>
              <a:ea typeface="Impact"/>
              <a:cs typeface="Impact"/>
              <a:sym typeface="Impact"/>
            </a:endParaRPr>
          </a:p>
          <a:p>
            <a:pPr marL="0" lvl="0" indent="0" algn="r" rtl="0">
              <a:lnSpc>
                <a:spcPct val="90000"/>
              </a:lnSpc>
              <a:spcBef>
                <a:spcPts val="0"/>
              </a:spcBef>
              <a:spcAft>
                <a:spcPts val="0"/>
              </a:spcAft>
              <a:buClr>
                <a:srgbClr val="800000"/>
              </a:buClr>
              <a:buSzPct val="100000"/>
              <a:buFont typeface="Impact"/>
              <a:buNone/>
            </a:pPr>
            <a:r>
              <a:rPr lang="en-US">
                <a:solidFill>
                  <a:srgbClr val="800000"/>
                </a:solidFill>
                <a:latin typeface="Impact"/>
                <a:ea typeface="Impact"/>
                <a:cs typeface="Impact"/>
                <a:sym typeface="Impact"/>
              </a:rPr>
              <a:t>바울의 서명</a:t>
            </a:r>
            <a:endParaRPr>
              <a:solidFill>
                <a:srgbClr val="800000"/>
              </a:solidFill>
              <a:latin typeface="Impact"/>
              <a:ea typeface="Impact"/>
              <a:cs typeface="Impact"/>
              <a:sym typeface="Impact"/>
            </a:endParaRPr>
          </a:p>
        </p:txBody>
      </p:sp>
      <p:sp>
        <p:nvSpPr>
          <p:cNvPr id="691" name="Google Shape;691;p85"/>
          <p:cNvSpPr txBox="1"/>
          <p:nvPr/>
        </p:nvSpPr>
        <p:spPr>
          <a:xfrm>
            <a:off x="4724400" y="6477000"/>
            <a:ext cx="32766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Verdana"/>
                <a:ea typeface="Verdana"/>
                <a:cs typeface="Verdana"/>
                <a:sym typeface="Verdana"/>
              </a:rPr>
              <a:t>University of Michigan</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88">
                                            <p:txEl>
                                              <p:pRg st="0" end="0"/>
                                            </p:txEl>
                                          </p:spTgt>
                                        </p:tgtEl>
                                        <p:attrNameLst>
                                          <p:attrName>style.visibility</p:attrName>
                                        </p:attrNameLst>
                                      </p:cBhvr>
                                      <p:to>
                                        <p:strVal val="visible"/>
                                      </p:to>
                                    </p:set>
                                    <p:anim calcmode="lin" valueType="num">
                                      <p:cBhvr additive="base">
                                        <p:cTn id="7" dur="500"/>
                                        <p:tgtEl>
                                          <p:spTgt spid="688">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88">
                                            <p:txEl>
                                              <p:pRg st="1" end="1"/>
                                            </p:txEl>
                                          </p:spTgt>
                                        </p:tgtEl>
                                        <p:attrNameLst>
                                          <p:attrName>style.visibility</p:attrName>
                                        </p:attrNameLst>
                                      </p:cBhvr>
                                      <p:to>
                                        <p:strVal val="visible"/>
                                      </p:to>
                                    </p:set>
                                    <p:anim calcmode="lin" valueType="num">
                                      <p:cBhvr additive="base">
                                        <p:cTn id="10" dur="500"/>
                                        <p:tgtEl>
                                          <p:spTgt spid="688">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88">
                                            <p:txEl>
                                              <p:pRg st="2" end="2"/>
                                            </p:txEl>
                                          </p:spTgt>
                                        </p:tgtEl>
                                        <p:attrNameLst>
                                          <p:attrName>style.visibility</p:attrName>
                                        </p:attrNameLst>
                                      </p:cBhvr>
                                      <p:to>
                                        <p:strVal val="visible"/>
                                      </p:to>
                                    </p:set>
                                    <p:anim calcmode="lin" valueType="num">
                                      <p:cBhvr additive="base">
                                        <p:cTn id="13" dur="500"/>
                                        <p:tgtEl>
                                          <p:spTgt spid="6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9"/>
                                        </p:tgtEl>
                                        <p:attrNameLst>
                                          <p:attrName>style.visibility</p:attrName>
                                        </p:attrNameLst>
                                      </p:cBhvr>
                                      <p:to>
                                        <p:strVal val="visible"/>
                                      </p:to>
                                    </p:set>
                                    <p:animEffect transition="in" filter="fade">
                                      <p:cBhvr>
                                        <p:cTn id="18" dur="50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232D35"/>
        </a:solidFill>
        <a:effectLst/>
      </p:bgPr>
    </p:bg>
    <p:spTree>
      <p:nvGrpSpPr>
        <p:cNvPr id="1" name="Shape 695"/>
        <p:cNvGrpSpPr/>
        <p:nvPr/>
      </p:nvGrpSpPr>
      <p:grpSpPr>
        <a:xfrm>
          <a:off x="0" y="0"/>
          <a:ext cx="0" cy="0"/>
          <a:chOff x="0" y="0"/>
          <a:chExt cx="0" cy="0"/>
        </a:xfrm>
      </p:grpSpPr>
      <p:sp>
        <p:nvSpPr>
          <p:cNvPr id="696" name="Google Shape;696;p86"/>
          <p:cNvSpPr txBox="1">
            <a:spLocks noGrp="1"/>
          </p:cNvSpPr>
          <p:nvPr>
            <p:ph type="title" idx="4294967295"/>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2"/>
              </a:buClr>
              <a:buSzPts val="4800"/>
              <a:buFont typeface="Century Schoolbook"/>
              <a:buNone/>
            </a:pPr>
            <a:r>
              <a:rPr lang="en-US" sz="4800" b="1">
                <a:solidFill>
                  <a:schemeClr val="accent2"/>
                </a:solidFill>
              </a:rPr>
              <a:t>Discussion:</a:t>
            </a:r>
            <a:endParaRPr/>
          </a:p>
        </p:txBody>
      </p:sp>
      <p:sp>
        <p:nvSpPr>
          <p:cNvPr id="697" name="Google Shape;697;p86"/>
          <p:cNvSpPr txBox="1">
            <a:spLocks noGrp="1"/>
          </p:cNvSpPr>
          <p:nvPr>
            <p:ph type="body" idx="4294967295"/>
          </p:nvPr>
        </p:nvSpPr>
        <p:spPr>
          <a:xfrm>
            <a:off x="4595906" y="559677"/>
            <a:ext cx="7041912" cy="5945031"/>
          </a:xfrm>
          <a:prstGeom prst="rect">
            <a:avLst/>
          </a:prstGeom>
          <a:no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rgbClr val="FFFF99"/>
              </a:buClr>
              <a:buSzPts val="3200"/>
              <a:buFont typeface="Noto Sans Symbols"/>
              <a:buNone/>
            </a:pPr>
            <a:r>
              <a:rPr lang="en-US" sz="3200">
                <a:solidFill>
                  <a:srgbClr val="FFFF99"/>
                </a:solidFill>
              </a:rPr>
              <a:t>What do we learn about Paul as a person in the Galatian letter?</a:t>
            </a:r>
            <a:endParaRPr/>
          </a:p>
          <a:p>
            <a:pPr marL="283464" lvl="0" indent="-283464" algn="l" rtl="0">
              <a:lnSpc>
                <a:spcPct val="112000"/>
              </a:lnSpc>
              <a:spcBef>
                <a:spcPts val="900"/>
              </a:spcBef>
              <a:spcAft>
                <a:spcPts val="0"/>
              </a:spcAft>
              <a:buClr>
                <a:srgbClr val="262626"/>
              </a:buClr>
              <a:buSzPts val="800"/>
              <a:buFont typeface="Noto Sans Symbols"/>
              <a:buNone/>
            </a:pPr>
            <a:endParaRPr sz="800">
              <a:solidFill>
                <a:srgbClr val="FFFF99"/>
              </a:solidFill>
            </a:endParaRPr>
          </a:p>
          <a:p>
            <a:pPr marL="283464" lvl="0" indent="-283464" algn="l" rtl="0">
              <a:lnSpc>
                <a:spcPct val="112000"/>
              </a:lnSpc>
              <a:spcBef>
                <a:spcPts val="900"/>
              </a:spcBef>
              <a:spcAft>
                <a:spcPts val="0"/>
              </a:spcAft>
              <a:buClr>
                <a:srgbClr val="FFFF99"/>
              </a:buClr>
              <a:buSzPts val="3200"/>
              <a:buFont typeface="Noto Sans Symbols"/>
              <a:buNone/>
            </a:pPr>
            <a:r>
              <a:rPr lang="en-US" sz="3200">
                <a:solidFill>
                  <a:srgbClr val="FFFF99"/>
                </a:solidFill>
              </a:rPr>
              <a:t>In the Thessalonian letters, Paul seems to envision that he will be alive at the second coming of Jesus. In later letters, this is not so apparent. Do you think Paul may have reconsidered his opinion on this issue as he grew older?</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97">
                                            <p:txEl>
                                              <p:pRg st="0" end="0"/>
                                            </p:txEl>
                                          </p:spTgt>
                                        </p:tgtEl>
                                        <p:attrNameLst>
                                          <p:attrName>style.visibility</p:attrName>
                                        </p:attrNameLst>
                                      </p:cBhvr>
                                      <p:to>
                                        <p:strVal val="visible"/>
                                      </p:to>
                                    </p:set>
                                    <p:anim calcmode="lin" valueType="num">
                                      <p:cBhvr additive="base">
                                        <p:cTn id="7" dur="500"/>
                                        <p:tgtEl>
                                          <p:spTgt spid="69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9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97">
                                            <p:txEl>
                                              <p:pRg st="1" end="1"/>
                                            </p:txEl>
                                          </p:spTgt>
                                        </p:tgtEl>
                                        <p:attrNameLst>
                                          <p:attrName>style.visibility</p:attrName>
                                        </p:attrNameLst>
                                      </p:cBhvr>
                                      <p:to>
                                        <p:strVal val="visible"/>
                                      </p:to>
                                    </p:set>
                                    <p:anim calcmode="lin" valueType="num">
                                      <p:cBhvr additive="base">
                                        <p:cTn id="11" dur="500"/>
                                        <p:tgtEl>
                                          <p:spTgt spid="69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69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97">
                                            <p:txEl>
                                              <p:pRg st="2" end="2"/>
                                            </p:txEl>
                                          </p:spTgt>
                                        </p:tgtEl>
                                        <p:attrNameLst>
                                          <p:attrName>style.visibility</p:attrName>
                                        </p:attrNameLst>
                                      </p:cBhvr>
                                      <p:to>
                                        <p:strVal val="visible"/>
                                      </p:to>
                                    </p:set>
                                    <p:anim calcmode="lin" valueType="num">
                                      <p:cBhvr additive="base">
                                        <p:cTn id="15" dur="500"/>
                                        <p:tgtEl>
                                          <p:spTgt spid="69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697">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321C24"/>
        </a:solidFill>
        <a:effectLst/>
      </p:bgPr>
    </p:bg>
    <p:spTree>
      <p:nvGrpSpPr>
        <p:cNvPr id="1" name="Shape 701"/>
        <p:cNvGrpSpPr/>
        <p:nvPr/>
      </p:nvGrpSpPr>
      <p:grpSpPr>
        <a:xfrm>
          <a:off x="0" y="0"/>
          <a:ext cx="0" cy="0"/>
          <a:chOff x="0" y="0"/>
          <a:chExt cx="0" cy="0"/>
        </a:xfrm>
      </p:grpSpPr>
      <p:sp>
        <p:nvSpPr>
          <p:cNvPr id="702" name="Google Shape;702;p87"/>
          <p:cNvSpPr txBox="1">
            <a:spLocks noGrp="1"/>
          </p:cNvSpPr>
          <p:nvPr>
            <p:ph type="title"/>
          </p:nvPr>
        </p:nvSpPr>
        <p:spPr>
          <a:xfrm>
            <a:off x="374073" y="561108"/>
            <a:ext cx="4221833" cy="495106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3</a:t>
            </a:r>
            <a:r>
              <a:rPr lang="en-US" b="1" baseline="30000">
                <a:solidFill>
                  <a:srgbClr val="FFC000"/>
                </a:solidFill>
              </a:rPr>
              <a:t>rd</a:t>
            </a:r>
            <a:r>
              <a:rPr lang="en-US" b="1">
                <a:solidFill>
                  <a:srgbClr val="FFC000"/>
                </a:solidFill>
              </a:rPr>
              <a:t> Tour Letters</a:t>
            </a:r>
            <a:br>
              <a:rPr lang="en-US" b="1">
                <a:solidFill>
                  <a:srgbClr val="FFC000"/>
                </a:solidFill>
              </a:rPr>
            </a:br>
            <a:br>
              <a:rPr lang="en-US" sz="3200" b="1">
                <a:solidFill>
                  <a:srgbClr val="FFC000"/>
                </a:solidFill>
              </a:rPr>
            </a:br>
            <a:r>
              <a:rPr lang="en-US" sz="3200" b="1">
                <a:solidFill>
                  <a:srgbClr val="FFC000"/>
                </a:solidFill>
              </a:rPr>
              <a:t>1 Corinthians</a:t>
            </a:r>
            <a:br>
              <a:rPr lang="en-US" sz="3200" b="1">
                <a:solidFill>
                  <a:srgbClr val="FFC000"/>
                </a:solidFill>
              </a:rPr>
            </a:br>
            <a:r>
              <a:rPr lang="en-US" sz="3200" b="1">
                <a:solidFill>
                  <a:srgbClr val="FFC000"/>
                </a:solidFill>
              </a:rPr>
              <a:t>2 Corinthians</a:t>
            </a:r>
            <a:br>
              <a:rPr lang="en-US" sz="3200" b="1">
                <a:solidFill>
                  <a:srgbClr val="FFC000"/>
                </a:solidFill>
              </a:rPr>
            </a:br>
            <a:r>
              <a:rPr lang="en-US" sz="3200" b="1">
                <a:solidFill>
                  <a:srgbClr val="FFC000"/>
                </a:solidFill>
              </a:rPr>
              <a:t>Romans</a:t>
            </a:r>
            <a:endParaRPr b="1">
              <a:solidFill>
                <a:srgbClr val="FFC000"/>
              </a:solidFill>
            </a:endParaRPr>
          </a:p>
        </p:txBody>
      </p:sp>
      <p:sp>
        <p:nvSpPr>
          <p:cNvPr id="703" name="Google Shape;703;p87"/>
          <p:cNvSpPr txBox="1"/>
          <p:nvPr/>
        </p:nvSpPr>
        <p:spPr>
          <a:xfrm>
            <a:off x="5125025" y="561100"/>
            <a:ext cx="4008300" cy="30000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rgbClr val="000000"/>
              </a:buClr>
              <a:buSzPts val="4500"/>
              <a:buFont typeface="Arial"/>
              <a:buNone/>
            </a:pPr>
            <a:r>
              <a:rPr lang="en-US" sz="4500" b="1" i="1" u="none" strike="noStrike" cap="none">
                <a:solidFill>
                  <a:srgbClr val="FFC000"/>
                </a:solidFill>
                <a:latin typeface="Century Schoolbook"/>
                <a:ea typeface="Century Schoolbook"/>
                <a:cs typeface="Century Schoolbook"/>
                <a:sym typeface="Century Schoolbook"/>
              </a:rPr>
              <a:t>세번째 여행 편지들</a:t>
            </a:r>
            <a:endParaRPr sz="4500" b="1" i="1" u="none" strike="noStrike" cap="none">
              <a:solidFill>
                <a:srgbClr val="FFC000"/>
              </a:solidFill>
              <a:latin typeface="Century Schoolbook"/>
              <a:ea typeface="Century Schoolbook"/>
              <a:cs typeface="Century Schoolbook"/>
              <a:sym typeface="Century Schoolbook"/>
            </a:endParaRPr>
          </a:p>
          <a:p>
            <a:pPr marL="0" marR="0" lvl="0" indent="0" algn="r" rtl="0">
              <a:lnSpc>
                <a:spcPct val="90000"/>
              </a:lnSpc>
              <a:spcBef>
                <a:spcPts val="0"/>
              </a:spcBef>
              <a:spcAft>
                <a:spcPts val="0"/>
              </a:spcAft>
              <a:buClr>
                <a:srgbClr val="000000"/>
              </a:buClr>
              <a:buSzPts val="4500"/>
              <a:buFont typeface="Arial"/>
              <a:buNone/>
            </a:pPr>
            <a:endParaRPr sz="4500" b="1" i="1" u="none" strike="noStrike" cap="none">
              <a:solidFill>
                <a:srgbClr val="FFC000"/>
              </a:solidFill>
              <a:latin typeface="Century Schoolbook"/>
              <a:ea typeface="Century Schoolbook"/>
              <a:cs typeface="Century Schoolbook"/>
              <a:sym typeface="Century Schoolbook"/>
            </a:endParaRPr>
          </a:p>
          <a:p>
            <a:pPr marL="0" marR="0" lvl="0" indent="0" algn="r" rtl="0">
              <a:lnSpc>
                <a:spcPct val="90000"/>
              </a:lnSpc>
              <a:spcBef>
                <a:spcPts val="0"/>
              </a:spcBef>
              <a:spcAft>
                <a:spcPts val="0"/>
              </a:spcAft>
              <a:buClr>
                <a:srgbClr val="000000"/>
              </a:buClr>
              <a:buSzPts val="3500"/>
              <a:buFont typeface="Arial"/>
              <a:buNone/>
            </a:pPr>
            <a:r>
              <a:rPr lang="en-US" sz="3500" b="1" i="1" u="none" strike="noStrike" cap="none">
                <a:solidFill>
                  <a:srgbClr val="FFC000"/>
                </a:solidFill>
                <a:latin typeface="Century Schoolbook"/>
                <a:ea typeface="Century Schoolbook"/>
                <a:cs typeface="Century Schoolbook"/>
                <a:sym typeface="Century Schoolbook"/>
              </a:rPr>
              <a:t>고린도 전서</a:t>
            </a:r>
            <a:endParaRPr sz="3500" b="1" i="1" u="none" strike="noStrike" cap="none">
              <a:solidFill>
                <a:srgbClr val="FFC000"/>
              </a:solidFill>
              <a:latin typeface="Century Schoolbook"/>
              <a:ea typeface="Century Schoolbook"/>
              <a:cs typeface="Century Schoolbook"/>
              <a:sym typeface="Century Schoolbook"/>
            </a:endParaRPr>
          </a:p>
          <a:p>
            <a:pPr marL="0" marR="0" lvl="0" indent="0" algn="r" rtl="0">
              <a:lnSpc>
                <a:spcPct val="90000"/>
              </a:lnSpc>
              <a:spcBef>
                <a:spcPts val="0"/>
              </a:spcBef>
              <a:spcAft>
                <a:spcPts val="0"/>
              </a:spcAft>
              <a:buClr>
                <a:srgbClr val="000000"/>
              </a:buClr>
              <a:buSzPts val="3500"/>
              <a:buFont typeface="Arial"/>
              <a:buNone/>
            </a:pPr>
            <a:r>
              <a:rPr lang="en-US" sz="3500" b="1" i="1" u="none" strike="noStrike" cap="none">
                <a:solidFill>
                  <a:srgbClr val="FFC000"/>
                </a:solidFill>
                <a:latin typeface="Century Schoolbook"/>
                <a:ea typeface="Century Schoolbook"/>
                <a:cs typeface="Century Schoolbook"/>
                <a:sym typeface="Century Schoolbook"/>
              </a:rPr>
              <a:t>고린도 후서</a:t>
            </a:r>
            <a:endParaRPr sz="3500" b="1" i="1" u="none" strike="noStrike" cap="none">
              <a:solidFill>
                <a:srgbClr val="FFC000"/>
              </a:solidFill>
              <a:latin typeface="Century Schoolbook"/>
              <a:ea typeface="Century Schoolbook"/>
              <a:cs typeface="Century Schoolbook"/>
              <a:sym typeface="Century Schoolbook"/>
            </a:endParaRPr>
          </a:p>
          <a:p>
            <a:pPr marL="0" marR="0" lvl="0" indent="0" algn="r" rtl="0">
              <a:lnSpc>
                <a:spcPct val="90000"/>
              </a:lnSpc>
              <a:spcBef>
                <a:spcPts val="0"/>
              </a:spcBef>
              <a:spcAft>
                <a:spcPts val="0"/>
              </a:spcAft>
              <a:buClr>
                <a:srgbClr val="000000"/>
              </a:buClr>
              <a:buSzPts val="3500"/>
              <a:buFont typeface="Arial"/>
              <a:buNone/>
            </a:pPr>
            <a:r>
              <a:rPr lang="en-US" sz="3500" b="1" i="1" u="none" strike="noStrike" cap="none">
                <a:solidFill>
                  <a:srgbClr val="FFC000"/>
                </a:solidFill>
                <a:latin typeface="Century Schoolbook"/>
                <a:ea typeface="Century Schoolbook"/>
                <a:cs typeface="Century Schoolbook"/>
                <a:sym typeface="Century Schoolbook"/>
              </a:rPr>
              <a:t>로마서</a:t>
            </a:r>
            <a:endParaRPr sz="3500" b="1" i="1" u="none" strike="noStrike" cap="none">
              <a:solidFill>
                <a:srgbClr val="FFC000"/>
              </a:solidFill>
              <a:latin typeface="Century Schoolbook"/>
              <a:ea typeface="Century Schoolbook"/>
              <a:cs typeface="Century Schoolbook"/>
              <a:sym typeface="Century Schoolbook"/>
            </a:endParaRPr>
          </a:p>
        </p:txBody>
      </p:sp>
    </p:spTree>
  </p:cSld>
  <p:clrMapOvr>
    <a:masterClrMapping/>
  </p:clrMapOvr>
  <p:transition>
    <p:split orient="vert"/>
  </p:transition>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707"/>
        <p:cNvGrpSpPr/>
        <p:nvPr/>
      </p:nvGrpSpPr>
      <p:grpSpPr>
        <a:xfrm>
          <a:off x="0" y="0"/>
          <a:ext cx="0" cy="0"/>
          <a:chOff x="0" y="0"/>
          <a:chExt cx="0" cy="0"/>
        </a:xfrm>
      </p:grpSpPr>
      <p:sp>
        <p:nvSpPr>
          <p:cNvPr id="708" name="Google Shape;708;p88"/>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1 Corinthians</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고린도 전서</a:t>
            </a:r>
            <a:endParaRPr sz="4800" b="1">
              <a:solidFill>
                <a:srgbClr val="FFC000"/>
              </a:solidFill>
            </a:endParaRPr>
          </a:p>
        </p:txBody>
      </p:sp>
    </p:spTree>
  </p:cSld>
  <p:clrMapOvr>
    <a:masterClrMapping/>
  </p:clrMapOvr>
  <p:transition>
    <p:split orient="vert"/>
  </p:transition>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712"/>
        <p:cNvGrpSpPr/>
        <p:nvPr/>
      </p:nvGrpSpPr>
      <p:grpSpPr>
        <a:xfrm>
          <a:off x="0" y="0"/>
          <a:ext cx="0" cy="0"/>
          <a:chOff x="0" y="0"/>
          <a:chExt cx="0" cy="0"/>
        </a:xfrm>
      </p:grpSpPr>
      <p:sp>
        <p:nvSpPr>
          <p:cNvPr id="713" name="Google Shape;713;p89"/>
          <p:cNvSpPr txBox="1">
            <a:spLocks noGrp="1"/>
          </p:cNvSpPr>
          <p:nvPr>
            <p:ph type="title"/>
          </p:nvPr>
        </p:nvSpPr>
        <p:spPr>
          <a:xfrm>
            <a:off x="0" y="685800"/>
            <a:ext cx="3643200" cy="6172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000"/>
              </a:buClr>
              <a:buSzPts val="2800"/>
              <a:buFont typeface="Arial"/>
              <a:buNone/>
            </a:pPr>
            <a:r>
              <a:rPr lang="en-US" sz="2800" i="0">
                <a:solidFill>
                  <a:srgbClr val="FFC000"/>
                </a:solidFill>
                <a:latin typeface="Arial"/>
                <a:ea typeface="Arial"/>
                <a:cs typeface="Arial"/>
                <a:sym typeface="Arial"/>
              </a:rPr>
              <a:t>bh?ma</a:t>
            </a:r>
            <a:r>
              <a:rPr lang="en-US" sz="2400" i="0">
                <a:solidFill>
                  <a:srgbClr val="FFC000"/>
                </a:solidFill>
                <a:latin typeface="Open Sans"/>
                <a:ea typeface="Open Sans"/>
                <a:cs typeface="Open Sans"/>
                <a:sym typeface="Open Sans"/>
              </a:rPr>
              <a:t> </a:t>
            </a:r>
            <a:r>
              <a:rPr lang="en-US" sz="2400">
                <a:solidFill>
                  <a:srgbClr val="FFC000"/>
                </a:solidFill>
                <a:latin typeface="Arial Narrow"/>
                <a:ea typeface="Arial Narrow"/>
                <a:cs typeface="Arial Narrow"/>
                <a:sym typeface="Arial Narrow"/>
              </a:rPr>
              <a:t>(= judgment seat)</a:t>
            </a:r>
            <a:r>
              <a:rPr lang="en-US" sz="2400">
                <a:solidFill>
                  <a:srgbClr val="FFC000"/>
                </a:solidFill>
                <a:latin typeface="Open Sans"/>
                <a:ea typeface="Open Sans"/>
                <a:cs typeface="Open Sans"/>
                <a:sym typeface="Open Sans"/>
              </a:rPr>
              <a:t> at Corinth where Paul was arraigned before Gallio, the Proconsul at Corinth in AD 51-52 according to an inscription at Delphi.</a:t>
            </a:r>
            <a:r>
              <a:rPr lang="en-US" sz="2800">
                <a:solidFill>
                  <a:srgbClr val="FFC000"/>
                </a:solidFill>
                <a:latin typeface="Open Sans"/>
                <a:ea typeface="Open Sans"/>
                <a:cs typeface="Open Sans"/>
                <a:sym typeface="Open Sans"/>
              </a:rPr>
              <a:t> </a:t>
            </a:r>
            <a:endParaRPr sz="2800">
              <a:solidFill>
                <a:srgbClr val="FFC000"/>
              </a:solidFill>
              <a:latin typeface="Open Sans"/>
              <a:ea typeface="Open Sans"/>
              <a:cs typeface="Open Sans"/>
              <a:sym typeface="Open Sans"/>
            </a:endParaRPr>
          </a:p>
          <a:p>
            <a:pPr marL="0" lvl="0" indent="0" algn="ctr" rtl="0">
              <a:lnSpc>
                <a:spcPct val="90000"/>
              </a:lnSpc>
              <a:spcBef>
                <a:spcPts val="0"/>
              </a:spcBef>
              <a:spcAft>
                <a:spcPts val="0"/>
              </a:spcAft>
              <a:buClr>
                <a:srgbClr val="FFC000"/>
              </a:buClr>
              <a:buSzPts val="2800"/>
              <a:buFont typeface="Arial"/>
              <a:buNone/>
            </a:pPr>
            <a:r>
              <a:rPr lang="en-US" sz="2000">
                <a:solidFill>
                  <a:srgbClr val="FFC000"/>
                </a:solidFill>
                <a:latin typeface="Arial Narrow"/>
                <a:ea typeface="Arial Narrow"/>
                <a:cs typeface="Arial Narrow"/>
                <a:sym typeface="Arial Narrow"/>
              </a:rPr>
              <a:t>(Acts 18:12-17)</a:t>
            </a:r>
            <a:br>
              <a:rPr lang="en-US" sz="2000">
                <a:solidFill>
                  <a:srgbClr val="FFC000"/>
                </a:solidFill>
                <a:latin typeface="Arial Narrow"/>
                <a:ea typeface="Arial Narrow"/>
                <a:cs typeface="Arial Narrow"/>
                <a:sym typeface="Arial Narrow"/>
              </a:rPr>
            </a:br>
            <a:endParaRPr sz="2000">
              <a:solidFill>
                <a:srgbClr val="FFC000"/>
              </a:solidFill>
              <a:latin typeface="Arial Narrow"/>
              <a:ea typeface="Arial Narrow"/>
              <a:cs typeface="Arial Narrow"/>
              <a:sym typeface="Arial Narrow"/>
            </a:endParaRPr>
          </a:p>
          <a:p>
            <a:pPr marL="0" lvl="0" indent="0" algn="ctr" rtl="0">
              <a:lnSpc>
                <a:spcPct val="90000"/>
              </a:lnSpc>
              <a:spcBef>
                <a:spcPts val="0"/>
              </a:spcBef>
              <a:spcAft>
                <a:spcPts val="0"/>
              </a:spcAft>
              <a:buClr>
                <a:srgbClr val="FFC000"/>
              </a:buClr>
              <a:buSzPts val="2800"/>
              <a:buFont typeface="Arial"/>
              <a:buNone/>
            </a:pPr>
            <a:r>
              <a:rPr lang="en-US" sz="2700">
                <a:solidFill>
                  <a:srgbClr val="FFC000"/>
                </a:solidFill>
                <a:latin typeface="Arial Narrow"/>
                <a:ea typeface="Arial Narrow"/>
                <a:cs typeface="Arial Narrow"/>
                <a:sym typeface="Arial Narrow"/>
              </a:rPr>
              <a:t>델포이의 비문에 따르면 바울이 주후 51-52년에 고린도 총독 갈리오 앞에서 심문을 받았던 고린도의 bh?ma(= 재판석). </a:t>
            </a:r>
            <a:r>
              <a:rPr lang="en-US" sz="2600">
                <a:solidFill>
                  <a:srgbClr val="FFC000"/>
                </a:solidFill>
                <a:latin typeface="Arial Narrow"/>
                <a:ea typeface="Arial Narrow"/>
                <a:cs typeface="Arial Narrow"/>
                <a:sym typeface="Arial Narrow"/>
              </a:rPr>
              <a:t>(행 18:12-17)</a:t>
            </a:r>
            <a:endParaRPr sz="2600">
              <a:solidFill>
                <a:srgbClr val="FFC000"/>
              </a:solidFill>
              <a:latin typeface="Arial Narrow"/>
              <a:ea typeface="Arial Narrow"/>
              <a:cs typeface="Arial Narrow"/>
              <a:sym typeface="Arial Narrow"/>
            </a:endParaRPr>
          </a:p>
        </p:txBody>
      </p:sp>
      <p:pic>
        <p:nvPicPr>
          <p:cNvPr id="714" name="Google Shape;714;p89" descr="NTA144"/>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3643201" y="527300"/>
            <a:ext cx="8548800" cy="5551800"/>
          </a:xfrm>
          <a:prstGeom prst="rect">
            <a:avLst/>
          </a:prstGeom>
          <a:noFill/>
          <a:ln>
            <a:noFill/>
          </a:ln>
        </p:spPr>
      </p:pic>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rgbClr val="FFC000"/>
              </a:buClr>
              <a:buSzPct val="100000"/>
              <a:buFont typeface="Century Schoolbook"/>
              <a:buNone/>
            </a:pPr>
            <a:r>
              <a:rPr lang="en-US" b="1">
                <a:solidFill>
                  <a:srgbClr val="FFC000"/>
                </a:solidFill>
              </a:rPr>
              <a:t>Barnabas Brings Saul to Antioch</a:t>
            </a:r>
            <a:br>
              <a:rPr lang="en-US" b="1">
                <a:solidFill>
                  <a:srgbClr val="FFC000"/>
                </a:solidFill>
              </a:rPr>
            </a:br>
            <a:r>
              <a:rPr lang="en-US" b="1" i="0" u="none" strike="noStrike">
                <a:solidFill>
                  <a:srgbClr val="FFC000"/>
                </a:solidFill>
                <a:latin typeface="Century Schoolbook"/>
                <a:ea typeface="Century Schoolbook"/>
                <a:cs typeface="Century Schoolbook"/>
                <a:sym typeface="Century Schoolbook"/>
              </a:rPr>
              <a:t>바나바가 사울을 안디옥으로 데려오다</a:t>
            </a:r>
            <a:br>
              <a:rPr lang="en-US" b="0" i="0" u="none" strike="noStrike">
                <a:solidFill>
                  <a:srgbClr val="000000"/>
                </a:solidFill>
              </a:rPr>
            </a:br>
            <a:br>
              <a:rPr lang="en-US"/>
            </a:br>
            <a:br>
              <a:rPr lang="en-US"/>
            </a:br>
            <a:endParaRPr b="1">
              <a:solidFill>
                <a:srgbClr val="FFC000"/>
              </a:solidFill>
            </a:endParaRPr>
          </a:p>
        </p:txBody>
      </p:sp>
      <p:sp>
        <p:nvSpPr>
          <p:cNvPr id="185" name="Google Shape;185;p9"/>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latin typeface="Calibri"/>
                <a:ea typeface="Calibri"/>
                <a:cs typeface="Calibri"/>
                <a:sym typeface="Calibri"/>
              </a:rPr>
              <a:t>Barnabas, knowing of Paul’s skill in debating Hellenistic Jews, considered him to be a prime candidate for reaching out to Greeks.</a:t>
            </a:r>
            <a:endParaRPr/>
          </a:p>
          <a:p>
            <a:pPr marL="283464" lvl="0" indent="-283464" algn="l" rtl="0">
              <a:lnSpc>
                <a:spcPct val="112000"/>
              </a:lnSpc>
              <a:spcBef>
                <a:spcPts val="900"/>
              </a:spcBef>
              <a:spcAft>
                <a:spcPts val="0"/>
              </a:spcAft>
              <a:buClr>
                <a:srgbClr val="262626"/>
              </a:buClr>
              <a:buSzPts val="2400"/>
              <a:buChar char="•"/>
            </a:pPr>
            <a:r>
              <a:rPr lang="en-US" sz="2400" i="1"/>
              <a:t>Traveling to Tarsus, Cilicia, he found Paul and brought him to Antioch, Syria.</a:t>
            </a:r>
            <a:endParaRPr/>
          </a:p>
          <a:p>
            <a:pPr marL="283464" lvl="0" indent="-283464" algn="l" rtl="0">
              <a:lnSpc>
                <a:spcPct val="112000"/>
              </a:lnSpc>
              <a:spcBef>
                <a:spcPts val="900"/>
              </a:spcBef>
              <a:spcAft>
                <a:spcPts val="0"/>
              </a:spcAft>
              <a:buClr>
                <a:srgbClr val="262626"/>
              </a:buClr>
              <a:buSzPts val="2400"/>
              <a:buChar char="•"/>
            </a:pPr>
            <a:r>
              <a:rPr lang="en-US" sz="2400" i="1"/>
              <a:t>Here, the believers were first dubbed with the Latin coinage “Christians”, though earlier they were simply known as “followers of the Way” (Ac. 9:2; cf. 19:9, 23; 22:4; 24:14, 22).</a:t>
            </a:r>
            <a:endParaRPr/>
          </a:p>
        </p:txBody>
      </p:sp>
      <p:sp>
        <p:nvSpPr>
          <p:cNvPr id="186" name="Google Shape;186;p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base">
                                        <p:cTn id="7" dur="500"/>
                                        <p:tgtEl>
                                          <p:spTgt spid="18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8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85">
                                            <p:txEl>
                                              <p:pRg st="1" end="1"/>
                                            </p:txEl>
                                          </p:spTgt>
                                        </p:tgtEl>
                                        <p:attrNameLst>
                                          <p:attrName>style.visibility</p:attrName>
                                        </p:attrNameLst>
                                      </p:cBhvr>
                                      <p:to>
                                        <p:strVal val="visible"/>
                                      </p:to>
                                    </p:set>
                                    <p:anim calcmode="lin" valueType="num">
                                      <p:cBhvr additive="base">
                                        <p:cTn id="11" dur="500"/>
                                        <p:tgtEl>
                                          <p:spTgt spid="18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18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85">
                                            <p:txEl>
                                              <p:pRg st="2" end="2"/>
                                            </p:txEl>
                                          </p:spTgt>
                                        </p:tgtEl>
                                        <p:attrNameLst>
                                          <p:attrName>style.visibility</p:attrName>
                                        </p:attrNameLst>
                                      </p:cBhvr>
                                      <p:to>
                                        <p:strVal val="visible"/>
                                      </p:to>
                                    </p:set>
                                    <p:anim calcmode="lin" valueType="num">
                                      <p:cBhvr additive="base">
                                        <p:cTn id="15" dur="500"/>
                                        <p:tgtEl>
                                          <p:spTgt spid="18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185">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90"/>
          <p:cNvSpPr txBox="1">
            <a:spLocks noGrp="1"/>
          </p:cNvSpPr>
          <p:nvPr>
            <p:ph type="title"/>
          </p:nvPr>
        </p:nvSpPr>
        <p:spPr>
          <a:xfrm>
            <a:off x="0" y="569066"/>
            <a:ext cx="4984376" cy="4943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Circumstance상황들</a:t>
            </a:r>
            <a:endParaRPr/>
          </a:p>
        </p:txBody>
      </p:sp>
      <p:sp>
        <p:nvSpPr>
          <p:cNvPr id="720" name="Google Shape;720;p90"/>
          <p:cNvSpPr txBox="1">
            <a:spLocks noGrp="1"/>
          </p:cNvSpPr>
          <p:nvPr>
            <p:ph type="body" idx="1"/>
          </p:nvPr>
        </p:nvSpPr>
        <p:spPr>
          <a:xfrm>
            <a:off x="5315499" y="569066"/>
            <a:ext cx="6294118" cy="6090814"/>
          </a:xfrm>
          <a:prstGeom prst="rect">
            <a:avLst/>
          </a:prstGeom>
          <a:noFill/>
          <a:ln>
            <a:noFill/>
          </a:ln>
        </p:spPr>
        <p:txBody>
          <a:bodyPr spcFirstLastPara="1" wrap="square" lIns="91425" tIns="45700" rIns="91425" bIns="45700" anchor="t" anchorCtr="0">
            <a:normAutofit fontScale="92500" lnSpcReduction="20000"/>
          </a:bodyPr>
          <a:lstStyle/>
          <a:p>
            <a:pPr marL="283464" lvl="0" indent="-283464" algn="l" rtl="0">
              <a:lnSpc>
                <a:spcPct val="112000"/>
              </a:lnSpc>
              <a:spcBef>
                <a:spcPts val="0"/>
              </a:spcBef>
              <a:spcAft>
                <a:spcPts val="0"/>
              </a:spcAft>
              <a:buClr>
                <a:srgbClr val="FF0000"/>
              </a:buClr>
              <a:buSzPct val="100000"/>
              <a:buFont typeface="Noto Sans Symbols"/>
              <a:buNone/>
            </a:pPr>
            <a:r>
              <a:rPr lang="en-US" sz="3000" b="1">
                <a:solidFill>
                  <a:srgbClr val="FF0000"/>
                </a:solidFill>
              </a:rPr>
              <a:t>After spending a year and a half in Corinth (Ac. 18:11), Paul left with Prisca and Aquila (Ac. 18:18), after which he wrote a letter no longer extant (1 Cor. 5:9).</a:t>
            </a:r>
            <a:endParaRPr/>
          </a:p>
          <a:p>
            <a:pPr marL="283464" lvl="0" indent="-283464" algn="l" rtl="0">
              <a:lnSpc>
                <a:spcPct val="112000"/>
              </a:lnSpc>
              <a:spcBef>
                <a:spcPts val="900"/>
              </a:spcBef>
              <a:spcAft>
                <a:spcPts val="0"/>
              </a:spcAft>
              <a:buClr>
                <a:srgbClr val="262626"/>
              </a:buClr>
              <a:buSzPct val="100000"/>
              <a:buChar char="•"/>
            </a:pPr>
            <a:r>
              <a:rPr lang="en-US" sz="2600" i="1"/>
              <a:t>Subsequently, he learned from Chloe’s household that the Christians had split into factions (1 Cor. 1:11-12).</a:t>
            </a:r>
            <a:endParaRPr/>
          </a:p>
          <a:p>
            <a:pPr marL="283464" lvl="0" indent="-283464" algn="l" rtl="0">
              <a:lnSpc>
                <a:spcPct val="112000"/>
              </a:lnSpc>
              <a:spcBef>
                <a:spcPts val="900"/>
              </a:spcBef>
              <a:spcAft>
                <a:spcPts val="0"/>
              </a:spcAft>
              <a:buClr>
                <a:srgbClr val="262626"/>
              </a:buClr>
              <a:buSzPct val="100000"/>
              <a:buChar char="•"/>
            </a:pPr>
            <a:r>
              <a:rPr lang="en-US" sz="2600" i="1"/>
              <a:t>At about the same time, he received a letter from the Corinthians asking advice about certain issues (1 Cor. 7:1), presumably carried by Stephanas, Fortunatus and Achaicus (1 Cor. 16:17).</a:t>
            </a:r>
            <a:endParaRPr/>
          </a:p>
          <a:p>
            <a:pPr marL="283464" lvl="0" indent="-283464" algn="l" rtl="0">
              <a:lnSpc>
                <a:spcPct val="112000"/>
              </a:lnSpc>
              <a:spcBef>
                <a:spcPts val="900"/>
              </a:spcBef>
              <a:spcAft>
                <a:spcPts val="0"/>
              </a:spcAft>
              <a:buClr>
                <a:srgbClr val="262626"/>
              </a:buClr>
              <a:buSzPct val="100000"/>
              <a:buChar char="•"/>
            </a:pPr>
            <a:r>
              <a:rPr lang="en-US" sz="2600" i="1"/>
              <a:t>The writing of 1 Corinthians was Paul’s response to these circumstances.</a:t>
            </a:r>
            <a:endParaRPr/>
          </a:p>
        </p:txBody>
      </p:sp>
      <p:sp>
        <p:nvSpPr>
          <p:cNvPr id="721" name="Google Shape;721;p9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20">
                                            <p:txEl>
                                              <p:pRg st="0" end="0"/>
                                            </p:txEl>
                                          </p:spTgt>
                                        </p:tgtEl>
                                        <p:attrNameLst>
                                          <p:attrName>style.visibility</p:attrName>
                                        </p:attrNameLst>
                                      </p:cBhvr>
                                      <p:to>
                                        <p:strVal val="visible"/>
                                      </p:to>
                                    </p:set>
                                    <p:anim calcmode="lin" valueType="num">
                                      <p:cBhvr additive="base">
                                        <p:cTn id="7" dur="500"/>
                                        <p:tgtEl>
                                          <p:spTgt spid="72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20">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20">
                                            <p:txEl>
                                              <p:pRg st="1" end="1"/>
                                            </p:txEl>
                                          </p:spTgt>
                                        </p:tgtEl>
                                        <p:attrNameLst>
                                          <p:attrName>style.visibility</p:attrName>
                                        </p:attrNameLst>
                                      </p:cBhvr>
                                      <p:to>
                                        <p:strVal val="visible"/>
                                      </p:to>
                                    </p:set>
                                    <p:anim calcmode="lin" valueType="num">
                                      <p:cBhvr additive="base">
                                        <p:cTn id="11" dur="500"/>
                                        <p:tgtEl>
                                          <p:spTgt spid="720">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20">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20">
                                            <p:txEl>
                                              <p:pRg st="2" end="2"/>
                                            </p:txEl>
                                          </p:spTgt>
                                        </p:tgtEl>
                                        <p:attrNameLst>
                                          <p:attrName>style.visibility</p:attrName>
                                        </p:attrNameLst>
                                      </p:cBhvr>
                                      <p:to>
                                        <p:strVal val="visible"/>
                                      </p:to>
                                    </p:set>
                                    <p:anim calcmode="lin" valueType="num">
                                      <p:cBhvr additive="base">
                                        <p:cTn id="15" dur="500"/>
                                        <p:tgtEl>
                                          <p:spTgt spid="720">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20">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20">
                                            <p:txEl>
                                              <p:pRg st="3" end="3"/>
                                            </p:txEl>
                                          </p:spTgt>
                                        </p:tgtEl>
                                        <p:attrNameLst>
                                          <p:attrName>style.visibility</p:attrName>
                                        </p:attrNameLst>
                                      </p:cBhvr>
                                      <p:to>
                                        <p:strVal val="visible"/>
                                      </p:to>
                                    </p:set>
                                    <p:anim calcmode="lin" valueType="num">
                                      <p:cBhvr additive="base">
                                        <p:cTn id="19" dur="500"/>
                                        <p:tgtEl>
                                          <p:spTgt spid="720">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20">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91"/>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Where and When Written?</a:t>
            </a:r>
            <a:endParaRPr b="1">
              <a:solidFill>
                <a:srgbClr val="FFC000"/>
              </a:solidFill>
            </a:endParaRPr>
          </a:p>
          <a:p>
            <a:pPr marL="0" lvl="0" indent="0" algn="r" rtl="0">
              <a:lnSpc>
                <a:spcPct val="90000"/>
              </a:lnSpc>
              <a:spcBef>
                <a:spcPts val="0"/>
              </a:spcBef>
              <a:spcAft>
                <a:spcPts val="0"/>
              </a:spcAft>
              <a:buClr>
                <a:srgbClr val="FFC000"/>
              </a:buClr>
              <a:buSzPts val="5000"/>
              <a:buFont typeface="Century Schoolbook"/>
              <a:buNone/>
            </a:pPr>
            <a:r>
              <a:rPr lang="en-US" b="1">
                <a:solidFill>
                  <a:srgbClr val="FFC000"/>
                </a:solidFill>
              </a:rPr>
              <a:t>언제 어디서 쓰였나?</a:t>
            </a:r>
            <a:endParaRPr b="1">
              <a:solidFill>
                <a:srgbClr val="FFC000"/>
              </a:solidFill>
            </a:endParaRPr>
          </a:p>
        </p:txBody>
      </p:sp>
      <p:sp>
        <p:nvSpPr>
          <p:cNvPr id="727" name="Google Shape;727;p91"/>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rPr>
              <a:t>Paul was in Ephesus when he wrote 1 Corinthians (16:8, 19).</a:t>
            </a:r>
            <a:endParaRPr/>
          </a:p>
          <a:p>
            <a:pPr marL="283464" lvl="0" indent="-283464" algn="l" rtl="0">
              <a:lnSpc>
                <a:spcPct val="90000"/>
              </a:lnSpc>
              <a:spcBef>
                <a:spcPts val="900"/>
              </a:spcBef>
              <a:spcAft>
                <a:spcPts val="0"/>
              </a:spcAft>
              <a:buClr>
                <a:srgbClr val="262626"/>
              </a:buClr>
              <a:buSzPts val="2400"/>
              <a:buChar char="•"/>
            </a:pPr>
            <a:r>
              <a:rPr lang="en-US" sz="2400" i="1"/>
              <a:t>Assuming he left Corinth in AD 52, time must be allowed for him to travel to Ephesus, then to Palestine, and finally back to the churches in Galatia and Phrygia before arriving once more at Ephesus (Ac. 18:20-23; 19:1).</a:t>
            </a:r>
            <a:endParaRPr/>
          </a:p>
          <a:p>
            <a:pPr marL="283464" lvl="0" indent="-283464" algn="l" rtl="0">
              <a:lnSpc>
                <a:spcPct val="90000"/>
              </a:lnSpc>
              <a:spcBef>
                <a:spcPts val="900"/>
              </a:spcBef>
              <a:spcAft>
                <a:spcPts val="0"/>
              </a:spcAft>
              <a:buClr>
                <a:srgbClr val="262626"/>
              </a:buClr>
              <a:buSzPts val="2400"/>
              <a:buChar char="•"/>
            </a:pPr>
            <a:r>
              <a:rPr lang="en-US" sz="2400" i="1"/>
              <a:t>His stay in Ephesus was the better part of three years (Ac. 19:8, 10, 22).</a:t>
            </a:r>
            <a:endParaRPr/>
          </a:p>
          <a:p>
            <a:pPr marL="283464" lvl="0" indent="-283464" algn="l" rtl="0">
              <a:lnSpc>
                <a:spcPct val="90000"/>
              </a:lnSpc>
              <a:spcBef>
                <a:spcPts val="900"/>
              </a:spcBef>
              <a:spcAft>
                <a:spcPts val="0"/>
              </a:spcAft>
              <a:buClr>
                <a:srgbClr val="262626"/>
              </a:buClr>
              <a:buSzPts val="2400"/>
              <a:buChar char="•"/>
            </a:pPr>
            <a:r>
              <a:rPr lang="en-US" sz="2400" i="1"/>
              <a:t>Hence, 1 Corinthians should date to about AD 55 or 56.</a:t>
            </a:r>
            <a:endParaRPr/>
          </a:p>
        </p:txBody>
      </p:sp>
      <p:sp>
        <p:nvSpPr>
          <p:cNvPr id="728" name="Google Shape;728;p9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27">
                                            <p:txEl>
                                              <p:pRg st="0" end="0"/>
                                            </p:txEl>
                                          </p:spTgt>
                                        </p:tgtEl>
                                        <p:attrNameLst>
                                          <p:attrName>style.visibility</p:attrName>
                                        </p:attrNameLst>
                                      </p:cBhvr>
                                      <p:to>
                                        <p:strVal val="visible"/>
                                      </p:to>
                                    </p:set>
                                    <p:anim calcmode="lin" valueType="num">
                                      <p:cBhvr additive="base">
                                        <p:cTn id="7" dur="500"/>
                                        <p:tgtEl>
                                          <p:spTgt spid="72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27">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27">
                                            <p:txEl>
                                              <p:pRg st="1" end="1"/>
                                            </p:txEl>
                                          </p:spTgt>
                                        </p:tgtEl>
                                        <p:attrNameLst>
                                          <p:attrName>style.visibility</p:attrName>
                                        </p:attrNameLst>
                                      </p:cBhvr>
                                      <p:to>
                                        <p:strVal val="visible"/>
                                      </p:to>
                                    </p:set>
                                    <p:anim calcmode="lin" valueType="num">
                                      <p:cBhvr additive="base">
                                        <p:cTn id="11" dur="500"/>
                                        <p:tgtEl>
                                          <p:spTgt spid="727">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27">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27">
                                            <p:txEl>
                                              <p:pRg st="2" end="2"/>
                                            </p:txEl>
                                          </p:spTgt>
                                        </p:tgtEl>
                                        <p:attrNameLst>
                                          <p:attrName>style.visibility</p:attrName>
                                        </p:attrNameLst>
                                      </p:cBhvr>
                                      <p:to>
                                        <p:strVal val="visible"/>
                                      </p:to>
                                    </p:set>
                                    <p:anim calcmode="lin" valueType="num">
                                      <p:cBhvr additive="base">
                                        <p:cTn id="15" dur="500"/>
                                        <p:tgtEl>
                                          <p:spTgt spid="727">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27">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27">
                                            <p:txEl>
                                              <p:pRg st="3" end="3"/>
                                            </p:txEl>
                                          </p:spTgt>
                                        </p:tgtEl>
                                        <p:attrNameLst>
                                          <p:attrName>style.visibility</p:attrName>
                                        </p:attrNameLst>
                                      </p:cBhvr>
                                      <p:to>
                                        <p:strVal val="visible"/>
                                      </p:to>
                                    </p:set>
                                    <p:anim calcmode="lin" valueType="num">
                                      <p:cBhvr additive="base">
                                        <p:cTn id="19" dur="500"/>
                                        <p:tgtEl>
                                          <p:spTgt spid="727">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27">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732"/>
        <p:cNvGrpSpPr/>
        <p:nvPr/>
      </p:nvGrpSpPr>
      <p:grpSpPr>
        <a:xfrm>
          <a:off x="0" y="0"/>
          <a:ext cx="0" cy="0"/>
          <a:chOff x="0" y="0"/>
          <a:chExt cx="0" cy="0"/>
        </a:xfrm>
      </p:grpSpPr>
      <p:sp>
        <p:nvSpPr>
          <p:cNvPr id="733" name="Google Shape;733;p92"/>
          <p:cNvSpPr txBox="1">
            <a:spLocks noGrp="1"/>
          </p:cNvSpPr>
          <p:nvPr>
            <p:ph type="title"/>
          </p:nvPr>
        </p:nvSpPr>
        <p:spPr>
          <a:xfrm>
            <a:off x="0" y="645459"/>
            <a:ext cx="3408218" cy="4876098"/>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The Argument</a:t>
            </a:r>
            <a:endParaRPr sz="4800" b="1">
              <a:solidFill>
                <a:srgbClr val="FF9900"/>
              </a:solidFill>
            </a:endParaRPr>
          </a:p>
          <a:p>
            <a:pPr marL="0" lvl="0" indent="0" algn="r" rtl="0">
              <a:lnSpc>
                <a:spcPct val="90000"/>
              </a:lnSpc>
              <a:spcBef>
                <a:spcPts val="0"/>
              </a:spcBef>
              <a:spcAft>
                <a:spcPts val="0"/>
              </a:spcAft>
              <a:buClr>
                <a:srgbClr val="FF9900"/>
              </a:buClr>
              <a:buSzPts val="4800"/>
              <a:buFont typeface="Century Schoolbook"/>
              <a:buNone/>
            </a:pPr>
            <a:r>
              <a:rPr lang="en-US" sz="4800" b="1">
                <a:solidFill>
                  <a:srgbClr val="FF9900"/>
                </a:solidFill>
              </a:rPr>
              <a:t>논쟁 </a:t>
            </a:r>
            <a:endParaRPr/>
          </a:p>
        </p:txBody>
      </p:sp>
      <p:sp>
        <p:nvSpPr>
          <p:cNvPr id="734" name="Google Shape;734;p92"/>
          <p:cNvSpPr txBox="1">
            <a:spLocks noGrp="1"/>
          </p:cNvSpPr>
          <p:nvPr>
            <p:ph type="body" idx="1"/>
          </p:nvPr>
        </p:nvSpPr>
        <p:spPr>
          <a:xfrm>
            <a:off x="3620495" y="145472"/>
            <a:ext cx="8562109" cy="6463144"/>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In the first part of the letter, Paul addresses the divisions in the church described to him by representatives from Chloe’s house church (1:1—4:21):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Like secular teachers in Corinth, they were divided over leaders.</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however, was following a different kind of  wisdom, not secular wisdom but spiritual—and Christ was not divided!</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Paul’s only message was the cross. In fact, to divide over leaders was to live in a worldly, secular way!</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Discipline Over Incest (5:1-13):</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Corinthian arrogance was evident in that they allowed a man to function in the church even though he was living in incest, something which was illegal even under Roman law!</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therefore, commands disciplinary action.</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34">
                                            <p:txEl>
                                              <p:pRg st="0" end="0"/>
                                            </p:txEl>
                                          </p:spTgt>
                                        </p:tgtEl>
                                        <p:attrNameLst>
                                          <p:attrName>style.visibility</p:attrName>
                                        </p:attrNameLst>
                                      </p:cBhvr>
                                      <p:to>
                                        <p:strVal val="visible"/>
                                      </p:to>
                                    </p:set>
                                    <p:anim calcmode="lin" valueType="num">
                                      <p:cBhvr additive="base">
                                        <p:cTn id="7" dur="500"/>
                                        <p:tgtEl>
                                          <p:spTgt spid="734">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34">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34">
                                            <p:txEl>
                                              <p:pRg st="1" end="1"/>
                                            </p:txEl>
                                          </p:spTgt>
                                        </p:tgtEl>
                                        <p:attrNameLst>
                                          <p:attrName>style.visibility</p:attrName>
                                        </p:attrNameLst>
                                      </p:cBhvr>
                                      <p:to>
                                        <p:strVal val="visible"/>
                                      </p:to>
                                    </p:set>
                                    <p:anim calcmode="lin" valueType="num">
                                      <p:cBhvr additive="base">
                                        <p:cTn id="11" dur="500"/>
                                        <p:tgtEl>
                                          <p:spTgt spid="734">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34">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34">
                                            <p:txEl>
                                              <p:pRg st="2" end="2"/>
                                            </p:txEl>
                                          </p:spTgt>
                                        </p:tgtEl>
                                        <p:attrNameLst>
                                          <p:attrName>style.visibility</p:attrName>
                                        </p:attrNameLst>
                                      </p:cBhvr>
                                      <p:to>
                                        <p:strVal val="visible"/>
                                      </p:to>
                                    </p:set>
                                    <p:anim calcmode="lin" valueType="num">
                                      <p:cBhvr additive="base">
                                        <p:cTn id="15" dur="500"/>
                                        <p:tgtEl>
                                          <p:spTgt spid="734">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34">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34">
                                            <p:txEl>
                                              <p:pRg st="3" end="3"/>
                                            </p:txEl>
                                          </p:spTgt>
                                        </p:tgtEl>
                                        <p:attrNameLst>
                                          <p:attrName>style.visibility</p:attrName>
                                        </p:attrNameLst>
                                      </p:cBhvr>
                                      <p:to>
                                        <p:strVal val="visible"/>
                                      </p:to>
                                    </p:set>
                                    <p:anim calcmode="lin" valueType="num">
                                      <p:cBhvr additive="base">
                                        <p:cTn id="19" dur="500"/>
                                        <p:tgtEl>
                                          <p:spTgt spid="734">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34">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34">
                                            <p:txEl>
                                              <p:pRg st="4" end="4"/>
                                            </p:txEl>
                                          </p:spTgt>
                                        </p:tgtEl>
                                        <p:attrNameLst>
                                          <p:attrName>style.visibility</p:attrName>
                                        </p:attrNameLst>
                                      </p:cBhvr>
                                      <p:to>
                                        <p:strVal val="visible"/>
                                      </p:to>
                                    </p:set>
                                    <p:anim calcmode="lin" valueType="num">
                                      <p:cBhvr additive="base">
                                        <p:cTn id="23" dur="500"/>
                                        <p:tgtEl>
                                          <p:spTgt spid="734">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34">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34">
                                            <p:txEl>
                                              <p:pRg st="5" end="5"/>
                                            </p:txEl>
                                          </p:spTgt>
                                        </p:tgtEl>
                                        <p:attrNameLst>
                                          <p:attrName>style.visibility</p:attrName>
                                        </p:attrNameLst>
                                      </p:cBhvr>
                                      <p:to>
                                        <p:strVal val="visible"/>
                                      </p:to>
                                    </p:set>
                                    <p:anim calcmode="lin" valueType="num">
                                      <p:cBhvr additive="base">
                                        <p:cTn id="27" dur="500"/>
                                        <p:tgtEl>
                                          <p:spTgt spid="734">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34">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34">
                                            <p:txEl>
                                              <p:pRg st="6" end="6"/>
                                            </p:txEl>
                                          </p:spTgt>
                                        </p:tgtEl>
                                        <p:attrNameLst>
                                          <p:attrName>style.visibility</p:attrName>
                                        </p:attrNameLst>
                                      </p:cBhvr>
                                      <p:to>
                                        <p:strVal val="visible"/>
                                      </p:to>
                                    </p:set>
                                    <p:anim calcmode="lin" valueType="num">
                                      <p:cBhvr additive="base">
                                        <p:cTn id="31" dur="500"/>
                                        <p:tgtEl>
                                          <p:spTgt spid="734">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734">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738"/>
        <p:cNvGrpSpPr/>
        <p:nvPr/>
      </p:nvGrpSpPr>
      <p:grpSpPr>
        <a:xfrm>
          <a:off x="0" y="0"/>
          <a:ext cx="0" cy="0"/>
          <a:chOff x="0" y="0"/>
          <a:chExt cx="0" cy="0"/>
        </a:xfrm>
      </p:grpSpPr>
      <p:sp>
        <p:nvSpPr>
          <p:cNvPr id="739" name="Google Shape;739;p93"/>
          <p:cNvSpPr txBox="1">
            <a:spLocks noGrp="1"/>
          </p:cNvSpPr>
          <p:nvPr>
            <p:ph type="body" idx="1"/>
          </p:nvPr>
        </p:nvSpPr>
        <p:spPr>
          <a:xfrm>
            <a:off x="3429000" y="62344"/>
            <a:ext cx="8541327" cy="6712528"/>
          </a:xfrm>
          <a:prstGeom prst="rect">
            <a:avLst/>
          </a:prstGeom>
          <a:solidFill>
            <a:srgbClr val="AEBDC9"/>
          </a:soli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FF0000"/>
              </a:buClr>
              <a:buSzPts val="2800"/>
              <a:buNone/>
            </a:pPr>
            <a:r>
              <a:rPr lang="en-US" sz="2800" b="1">
                <a:solidFill>
                  <a:srgbClr val="FF0000"/>
                </a:solidFill>
              </a:rPr>
              <a:t>Another shortfall was litigation between members and their perception that freedom meant license (6:1-20).</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Church members were acting more like Corinthians than Christians by suing each other in the secular courts. This must be stopped!</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Sexual purity was absolutely mandatory, for sexual sin pollutes the very body of Christ himself.</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The rest of the letter consists of Paul’s answers to questions from the Corinthians. The phrase “and now about” introduces his answers (7:1, 25; 8:1; 12:1; 16:1).</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One question concerned marriage during a “present crisis” (7), possibly a grain shortage. Paul advised married people to stay married and unmarried people to consider the single life.</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Another question concerned food dedicated to pagan deities (8-10). Paul urged both Christian freedom and sensitivity.</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39">
                                            <p:txEl>
                                              <p:pRg st="0" end="0"/>
                                            </p:txEl>
                                          </p:spTgt>
                                        </p:tgtEl>
                                        <p:attrNameLst>
                                          <p:attrName>style.visibility</p:attrName>
                                        </p:attrNameLst>
                                      </p:cBhvr>
                                      <p:to>
                                        <p:strVal val="visible"/>
                                      </p:to>
                                    </p:set>
                                    <p:anim calcmode="lin" valueType="num">
                                      <p:cBhvr additive="base">
                                        <p:cTn id="7" dur="500"/>
                                        <p:tgtEl>
                                          <p:spTgt spid="739">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39">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39">
                                            <p:txEl>
                                              <p:pRg st="1" end="1"/>
                                            </p:txEl>
                                          </p:spTgt>
                                        </p:tgtEl>
                                        <p:attrNameLst>
                                          <p:attrName>style.visibility</p:attrName>
                                        </p:attrNameLst>
                                      </p:cBhvr>
                                      <p:to>
                                        <p:strVal val="visible"/>
                                      </p:to>
                                    </p:set>
                                    <p:anim calcmode="lin" valueType="num">
                                      <p:cBhvr additive="base">
                                        <p:cTn id="11" dur="500"/>
                                        <p:tgtEl>
                                          <p:spTgt spid="739">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39">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39">
                                            <p:txEl>
                                              <p:pRg st="2" end="2"/>
                                            </p:txEl>
                                          </p:spTgt>
                                        </p:tgtEl>
                                        <p:attrNameLst>
                                          <p:attrName>style.visibility</p:attrName>
                                        </p:attrNameLst>
                                      </p:cBhvr>
                                      <p:to>
                                        <p:strVal val="visible"/>
                                      </p:to>
                                    </p:set>
                                    <p:anim calcmode="lin" valueType="num">
                                      <p:cBhvr additive="base">
                                        <p:cTn id="15" dur="500"/>
                                        <p:tgtEl>
                                          <p:spTgt spid="739">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39">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39">
                                            <p:txEl>
                                              <p:pRg st="3" end="3"/>
                                            </p:txEl>
                                          </p:spTgt>
                                        </p:tgtEl>
                                        <p:attrNameLst>
                                          <p:attrName>style.visibility</p:attrName>
                                        </p:attrNameLst>
                                      </p:cBhvr>
                                      <p:to>
                                        <p:strVal val="visible"/>
                                      </p:to>
                                    </p:set>
                                    <p:anim calcmode="lin" valueType="num">
                                      <p:cBhvr additive="base">
                                        <p:cTn id="19" dur="500"/>
                                        <p:tgtEl>
                                          <p:spTgt spid="739">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39">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39">
                                            <p:txEl>
                                              <p:pRg st="4" end="4"/>
                                            </p:txEl>
                                          </p:spTgt>
                                        </p:tgtEl>
                                        <p:attrNameLst>
                                          <p:attrName>style.visibility</p:attrName>
                                        </p:attrNameLst>
                                      </p:cBhvr>
                                      <p:to>
                                        <p:strVal val="visible"/>
                                      </p:to>
                                    </p:set>
                                    <p:anim calcmode="lin" valueType="num">
                                      <p:cBhvr additive="base">
                                        <p:cTn id="23" dur="500"/>
                                        <p:tgtEl>
                                          <p:spTgt spid="739">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39">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39">
                                            <p:txEl>
                                              <p:pRg st="5" end="5"/>
                                            </p:txEl>
                                          </p:spTgt>
                                        </p:tgtEl>
                                        <p:attrNameLst>
                                          <p:attrName>style.visibility</p:attrName>
                                        </p:attrNameLst>
                                      </p:cBhvr>
                                      <p:to>
                                        <p:strVal val="visible"/>
                                      </p:to>
                                    </p:set>
                                    <p:anim calcmode="lin" valueType="num">
                                      <p:cBhvr additive="base">
                                        <p:cTn id="27" dur="500"/>
                                        <p:tgtEl>
                                          <p:spTgt spid="739">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39">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AEBDC9"/>
        </a:solidFill>
        <a:effectLst/>
      </p:bgPr>
    </p:bg>
    <p:spTree>
      <p:nvGrpSpPr>
        <p:cNvPr id="1" name="Shape 743"/>
        <p:cNvGrpSpPr/>
        <p:nvPr/>
      </p:nvGrpSpPr>
      <p:grpSpPr>
        <a:xfrm>
          <a:off x="0" y="0"/>
          <a:ext cx="0" cy="0"/>
          <a:chOff x="0" y="0"/>
          <a:chExt cx="0" cy="0"/>
        </a:xfrm>
      </p:grpSpPr>
      <p:sp>
        <p:nvSpPr>
          <p:cNvPr id="744" name="Google Shape;744;p94"/>
          <p:cNvSpPr txBox="1">
            <a:spLocks noGrp="1"/>
          </p:cNvSpPr>
          <p:nvPr>
            <p:ph type="body" idx="1"/>
          </p:nvPr>
        </p:nvSpPr>
        <p:spPr>
          <a:xfrm>
            <a:off x="3429000" y="62344"/>
            <a:ext cx="8541327" cy="6712528"/>
          </a:xfrm>
          <a:prstGeom prst="rect">
            <a:avLst/>
          </a:prstGeom>
          <a:solidFill>
            <a:srgbClr val="AEBDC9"/>
          </a:solidFill>
          <a:ln>
            <a:noFill/>
          </a:ln>
        </p:spPr>
        <p:txBody>
          <a:bodyPr spcFirstLastPara="1" wrap="square" lIns="91425" tIns="45700" rIns="91425" bIns="45700" anchor="t" anchorCtr="0">
            <a:noAutofit/>
          </a:bodyPr>
          <a:lstStyle/>
          <a:p>
            <a:pPr marL="283464" lvl="0" indent="-283464" algn="l" rtl="0">
              <a:lnSpc>
                <a:spcPct val="112000"/>
              </a:lnSpc>
              <a:spcBef>
                <a:spcPts val="0"/>
              </a:spcBef>
              <a:spcAft>
                <a:spcPts val="0"/>
              </a:spcAft>
              <a:buClr>
                <a:schemeClr val="dk1"/>
              </a:buClr>
              <a:buSzPts val="2400"/>
              <a:buChar char="•"/>
            </a:pPr>
            <a:r>
              <a:rPr lang="en-US" sz="2400" i="1">
                <a:solidFill>
                  <a:schemeClr val="dk1"/>
                </a:solidFill>
              </a:rPr>
              <a:t>There also was a question about public decorum in worship (11:1-16). Paul gives guidance for head coverings in Roman culture.</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Abuses of the Lord’s Table were an additional problem (11:17-34).</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gives an extensive treatment of the nature of spiritual gifts, especially using the metaphor of the church as the body of Christ. His concern was over two gifts in particular, speaking with tongues and prophecy. Paul addresses the use of these gifts on the underlying principle that if something is not understandable, it cannot be edifying (12-14).</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Yet another issue concerned the nature of resurrection against the background of Greek metaphysical dualism (15).</a:t>
            </a:r>
            <a:endParaRPr/>
          </a:p>
          <a:p>
            <a:pPr marL="283464" lvl="0" indent="-283464" algn="l" rtl="0">
              <a:lnSpc>
                <a:spcPct val="112000"/>
              </a:lnSpc>
              <a:spcBef>
                <a:spcPts val="900"/>
              </a:spcBef>
              <a:spcAft>
                <a:spcPts val="0"/>
              </a:spcAft>
              <a:buClr>
                <a:schemeClr val="dk1"/>
              </a:buClr>
              <a:buSzPts val="2400"/>
              <a:buChar char="•"/>
            </a:pPr>
            <a:r>
              <a:rPr lang="en-US" sz="2400" i="1">
                <a:solidFill>
                  <a:schemeClr val="dk1"/>
                </a:solidFill>
              </a:rPr>
              <a:t>Paul saves until last the final question about the collection of funds for the impoverished Jewish Christians in Jerusalem (16).</a:t>
            </a:r>
            <a:endParaRPr/>
          </a:p>
          <a:p>
            <a:pPr marL="0" lvl="0" indent="0" algn="l" rtl="0">
              <a:lnSpc>
                <a:spcPct val="112000"/>
              </a:lnSpc>
              <a:spcBef>
                <a:spcPts val="900"/>
              </a:spcBef>
              <a:spcAft>
                <a:spcPts val="0"/>
              </a:spcAft>
              <a:buClr>
                <a:srgbClr val="FF0000"/>
              </a:buClr>
              <a:buSzPts val="2800"/>
              <a:buNone/>
            </a:pPr>
            <a:r>
              <a:rPr lang="en-US" sz="2800" b="1">
                <a:solidFill>
                  <a:srgbClr val="FF0000"/>
                </a:solidFill>
              </a:rPr>
              <a:t>He ends the letter by discussing his future travel plans.</a:t>
            </a:r>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4">
                                            <p:txEl>
                                              <p:pRg st="0" end="0"/>
                                            </p:txEl>
                                          </p:spTgt>
                                        </p:tgtEl>
                                        <p:attrNameLst>
                                          <p:attrName>style.visibility</p:attrName>
                                        </p:attrNameLst>
                                      </p:cBhvr>
                                      <p:to>
                                        <p:strVal val="visible"/>
                                      </p:to>
                                    </p:set>
                                    <p:anim calcmode="lin" valueType="num">
                                      <p:cBhvr additive="base">
                                        <p:cTn id="7" dur="500"/>
                                        <p:tgtEl>
                                          <p:spTgt spid="744">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44">
                                            <p:txEl>
                                              <p:pRg st="1" end="1"/>
                                            </p:txEl>
                                          </p:spTgt>
                                        </p:tgtEl>
                                        <p:attrNameLst>
                                          <p:attrName>style.visibility</p:attrName>
                                        </p:attrNameLst>
                                      </p:cBhvr>
                                      <p:to>
                                        <p:strVal val="visible"/>
                                      </p:to>
                                    </p:set>
                                    <p:anim calcmode="lin" valueType="num">
                                      <p:cBhvr additive="base">
                                        <p:cTn id="10" dur="500"/>
                                        <p:tgtEl>
                                          <p:spTgt spid="744">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744">
                                            <p:txEl>
                                              <p:pRg st="2" end="2"/>
                                            </p:txEl>
                                          </p:spTgt>
                                        </p:tgtEl>
                                        <p:attrNameLst>
                                          <p:attrName>style.visibility</p:attrName>
                                        </p:attrNameLst>
                                      </p:cBhvr>
                                      <p:to>
                                        <p:strVal val="visible"/>
                                      </p:to>
                                    </p:set>
                                    <p:anim calcmode="lin" valueType="num">
                                      <p:cBhvr additive="base">
                                        <p:cTn id="13" dur="500"/>
                                        <p:tgtEl>
                                          <p:spTgt spid="744">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44">
                                            <p:txEl>
                                              <p:pRg st="3" end="3"/>
                                            </p:txEl>
                                          </p:spTgt>
                                        </p:tgtEl>
                                        <p:attrNameLst>
                                          <p:attrName>style.visibility</p:attrName>
                                        </p:attrNameLst>
                                      </p:cBhvr>
                                      <p:to>
                                        <p:strVal val="visible"/>
                                      </p:to>
                                    </p:set>
                                    <p:anim calcmode="lin" valueType="num">
                                      <p:cBhvr additive="base">
                                        <p:cTn id="16" dur="500"/>
                                        <p:tgtEl>
                                          <p:spTgt spid="744">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44">
                                            <p:txEl>
                                              <p:pRg st="4" end="4"/>
                                            </p:txEl>
                                          </p:spTgt>
                                        </p:tgtEl>
                                        <p:attrNameLst>
                                          <p:attrName>style.visibility</p:attrName>
                                        </p:attrNameLst>
                                      </p:cBhvr>
                                      <p:to>
                                        <p:strVal val="visible"/>
                                      </p:to>
                                    </p:set>
                                    <p:anim calcmode="lin" valueType="num">
                                      <p:cBhvr additive="base">
                                        <p:cTn id="19" dur="500"/>
                                        <p:tgtEl>
                                          <p:spTgt spid="744">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44">
                                            <p:txEl>
                                              <p:pRg st="5" end="5"/>
                                            </p:txEl>
                                          </p:spTgt>
                                        </p:tgtEl>
                                        <p:attrNameLst>
                                          <p:attrName>style.visibility</p:attrName>
                                        </p:attrNameLst>
                                      </p:cBhvr>
                                      <p:to>
                                        <p:strVal val="visible"/>
                                      </p:to>
                                    </p:set>
                                    <p:anim calcmode="lin" valueType="num">
                                      <p:cBhvr additive="base">
                                        <p:cTn id="22" dur="500"/>
                                        <p:tgtEl>
                                          <p:spTgt spid="74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748"/>
        <p:cNvGrpSpPr/>
        <p:nvPr/>
      </p:nvGrpSpPr>
      <p:grpSpPr>
        <a:xfrm>
          <a:off x="0" y="0"/>
          <a:ext cx="0" cy="0"/>
          <a:chOff x="0" y="0"/>
          <a:chExt cx="0" cy="0"/>
        </a:xfrm>
      </p:grpSpPr>
      <p:sp>
        <p:nvSpPr>
          <p:cNvPr id="749" name="Google Shape;749;p95"/>
          <p:cNvSpPr txBox="1">
            <a:spLocks noGrp="1"/>
          </p:cNvSpPr>
          <p:nvPr>
            <p:ph type="title"/>
          </p:nvPr>
        </p:nvSpPr>
        <p:spPr>
          <a:xfrm>
            <a:off x="374073" y="540328"/>
            <a:ext cx="4655127" cy="497184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2 Corinthians</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r>
              <a:rPr lang="en-US" sz="4800" b="1">
                <a:solidFill>
                  <a:srgbClr val="FFC000"/>
                </a:solidFill>
              </a:rPr>
              <a:t>고린도 후서</a:t>
            </a:r>
            <a:endParaRPr sz="4800" b="1">
              <a:solidFill>
                <a:srgbClr val="FFC000"/>
              </a:solidFill>
            </a:endParaRPr>
          </a:p>
        </p:txBody>
      </p:sp>
    </p:spTree>
  </p:cSld>
  <p:clrMapOvr>
    <a:masterClrMapping/>
  </p:clrMapOvr>
  <p:transition>
    <p:split orient="vert"/>
  </p:transition>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5E3845"/>
        </a:solidFill>
        <a:effectLst/>
      </p:bgPr>
    </p:bg>
    <p:spTree>
      <p:nvGrpSpPr>
        <p:cNvPr id="1" name="Shape 753"/>
        <p:cNvGrpSpPr/>
        <p:nvPr/>
      </p:nvGrpSpPr>
      <p:grpSpPr>
        <a:xfrm>
          <a:off x="0" y="0"/>
          <a:ext cx="0" cy="0"/>
          <a:chOff x="0" y="0"/>
          <a:chExt cx="0" cy="0"/>
        </a:xfrm>
      </p:grpSpPr>
      <p:sp>
        <p:nvSpPr>
          <p:cNvPr id="754" name="Google Shape;754;p96"/>
          <p:cNvSpPr txBox="1">
            <a:spLocks noGrp="1"/>
          </p:cNvSpPr>
          <p:nvPr>
            <p:ph type="title"/>
          </p:nvPr>
        </p:nvSpPr>
        <p:spPr>
          <a:xfrm>
            <a:off x="332508" y="124692"/>
            <a:ext cx="11471564" cy="259772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C000"/>
              </a:buClr>
              <a:buSzPts val="3200"/>
              <a:buFont typeface="Century Schoolbook"/>
              <a:buNone/>
            </a:pPr>
            <a:r>
              <a:rPr lang="en-US" sz="3200">
                <a:solidFill>
                  <a:srgbClr val="FFC000"/>
                </a:solidFill>
              </a:rPr>
              <a:t>Erastus Inscription</a:t>
            </a:r>
            <a:br>
              <a:rPr lang="en-US" sz="3200">
                <a:solidFill>
                  <a:srgbClr val="FFC000"/>
                </a:solidFill>
              </a:rPr>
            </a:br>
            <a:r>
              <a:rPr lang="en-US" sz="2400">
                <a:solidFill>
                  <a:srgbClr val="FFC000"/>
                </a:solidFill>
                <a:latin typeface="Arial Narrow"/>
                <a:ea typeface="Arial Narrow"/>
                <a:cs typeface="Arial Narrow"/>
                <a:sym typeface="Arial Narrow"/>
              </a:rPr>
              <a:t>[. . .] ERASTVS PRO AEDILIT[AT]E</a:t>
            </a:r>
            <a:br>
              <a:rPr lang="en-US" sz="2400">
                <a:solidFill>
                  <a:srgbClr val="FFC000"/>
                </a:solidFill>
                <a:latin typeface="Arial Narrow"/>
                <a:ea typeface="Arial Narrow"/>
                <a:cs typeface="Arial Narrow"/>
                <a:sym typeface="Arial Narrow"/>
              </a:rPr>
            </a:br>
            <a:r>
              <a:rPr lang="en-US" sz="2400">
                <a:solidFill>
                  <a:srgbClr val="FFC000"/>
                </a:solidFill>
                <a:latin typeface="Arial Narrow"/>
                <a:ea typeface="Arial Narrow"/>
                <a:cs typeface="Arial Narrow"/>
                <a:sym typeface="Arial Narrow"/>
              </a:rPr>
              <a:t>S P STRAVIT</a:t>
            </a:r>
            <a:br>
              <a:rPr lang="en-US" sz="3200">
                <a:solidFill>
                  <a:srgbClr val="FFC000"/>
                </a:solidFill>
              </a:rPr>
            </a:br>
            <a:r>
              <a:rPr lang="en-US" sz="2400">
                <a:solidFill>
                  <a:srgbClr val="FFC000"/>
                </a:solidFill>
                <a:latin typeface="Arial Narrow"/>
                <a:ea typeface="Arial Narrow"/>
                <a:cs typeface="Arial Narrow"/>
                <a:sym typeface="Arial Narrow"/>
              </a:rPr>
              <a:t>“Erastus in return for his aedileship laid [the pavement] at his own expense.”</a:t>
            </a:r>
            <a:br>
              <a:rPr lang="en-US" sz="800">
                <a:latin typeface="Arial Narrow"/>
                <a:ea typeface="Arial Narrow"/>
                <a:cs typeface="Arial Narrow"/>
                <a:sym typeface="Arial Narrow"/>
              </a:rPr>
            </a:br>
            <a:br>
              <a:rPr lang="en-US" sz="2400">
                <a:latin typeface="Arial Narrow"/>
                <a:ea typeface="Arial Narrow"/>
                <a:cs typeface="Arial Narrow"/>
                <a:sym typeface="Arial Narrow"/>
              </a:rPr>
            </a:br>
            <a:r>
              <a:rPr lang="en-US" sz="2400">
                <a:solidFill>
                  <a:schemeClr val="lt1"/>
                </a:solidFill>
                <a:latin typeface="Arial"/>
                <a:ea typeface="Arial"/>
                <a:cs typeface="Arial"/>
                <a:sym typeface="Arial"/>
              </a:rPr>
              <a:t>This inscription from Corinth almost certainly refers to the Erastus mentioned by Paul in Romans 16:23, whom he calls “Erastus, the city’s director of public works…”</a:t>
            </a:r>
            <a:endParaRPr sz="2400">
              <a:solidFill>
                <a:schemeClr val="lt1"/>
              </a:solidFill>
            </a:endParaRPr>
          </a:p>
        </p:txBody>
      </p:sp>
      <p:pic>
        <p:nvPicPr>
          <p:cNvPr id="755" name="Google Shape;755;p96" descr="NTA143"/>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r="-62"/>
          <a:stretch/>
        </p:blipFill>
        <p:spPr>
          <a:xfrm>
            <a:off x="0" y="2847109"/>
            <a:ext cx="12191999" cy="3991841"/>
          </a:xfrm>
          <a:prstGeom prst="rect">
            <a:avLst/>
          </a:prstGeom>
          <a:noFill/>
          <a:ln>
            <a:noFill/>
          </a:ln>
        </p:spPr>
      </p:pic>
    </p:spTree>
  </p:cSld>
  <p:clrMapOvr>
    <a:masterClrMapping/>
  </p:clrMapOvr>
  <p:transition>
    <p:split orient="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97"/>
          <p:cNvSpPr txBox="1">
            <a:spLocks noGrp="1"/>
          </p:cNvSpPr>
          <p:nvPr>
            <p:ph type="title"/>
          </p:nvPr>
        </p:nvSpPr>
        <p:spPr>
          <a:xfrm>
            <a:off x="0" y="569066"/>
            <a:ext cx="5074024" cy="4943104"/>
          </a:xfrm>
          <a:prstGeom prst="rect">
            <a:avLst/>
          </a:prstGeom>
          <a:noFill/>
          <a:ln>
            <a:noFill/>
          </a:ln>
        </p:spPr>
        <p:txBody>
          <a:bodyPr spcFirstLastPara="1" wrap="square" lIns="91425" tIns="45700" rIns="91425" bIns="45700" anchor="t" anchorCtr="0">
            <a:normAutofit fontScale="90000"/>
          </a:bodyPr>
          <a:lstStyle/>
          <a:p>
            <a:pPr marL="0" lvl="0" indent="0" algn="r" rtl="0">
              <a:spcBef>
                <a:spcPts val="0"/>
              </a:spcBef>
              <a:spcAft>
                <a:spcPts val="0"/>
              </a:spcAft>
              <a:buClr>
                <a:srgbClr val="FFC000"/>
              </a:buClr>
              <a:buSzPct val="100000"/>
              <a:buFont typeface="Century Schoolbook"/>
              <a:buNone/>
            </a:pPr>
            <a:r>
              <a:rPr lang="en-US" sz="4800" b="1">
                <a:solidFill>
                  <a:srgbClr val="FFC000"/>
                </a:solidFill>
              </a:rPr>
              <a:t>Reconstructing Paul’s Contact with the Corinthians</a:t>
            </a:r>
            <a:endParaRPr sz="4800" b="1">
              <a:solidFill>
                <a:srgbClr val="FFC000"/>
              </a:solidFill>
            </a:endParaRPr>
          </a:p>
          <a:p>
            <a:pPr marL="0" lvl="0" indent="0" algn="r" rtl="0">
              <a:spcBef>
                <a:spcPts val="0"/>
              </a:spcBef>
              <a:spcAft>
                <a:spcPts val="0"/>
              </a:spcAft>
              <a:buClr>
                <a:srgbClr val="FFC000"/>
              </a:buClr>
              <a:buSzPct val="106666"/>
              <a:buFont typeface="Century Schoolbook"/>
              <a:buNone/>
            </a:pPr>
            <a:r>
              <a:rPr lang="en-US" sz="4500" b="1">
                <a:solidFill>
                  <a:srgbClr val="FFC000"/>
                </a:solidFill>
              </a:rPr>
              <a:t>바울과 고린도인들의 접촉을 재건</a:t>
            </a:r>
            <a:endParaRPr sz="4500" b="1">
              <a:solidFill>
                <a:srgbClr val="FFC000"/>
              </a:solidFill>
            </a:endParaRPr>
          </a:p>
          <a:p>
            <a:pPr marL="0" lvl="0" indent="0" algn="r" rtl="0">
              <a:lnSpc>
                <a:spcPct val="90000"/>
              </a:lnSpc>
              <a:spcBef>
                <a:spcPts val="0"/>
              </a:spcBef>
              <a:spcAft>
                <a:spcPts val="0"/>
              </a:spcAft>
              <a:buClr>
                <a:srgbClr val="FFC000"/>
              </a:buClr>
              <a:buSzPct val="100000"/>
              <a:buFont typeface="Century Schoolbook"/>
              <a:buNone/>
            </a:pPr>
            <a:endParaRPr sz="4800" b="1">
              <a:solidFill>
                <a:srgbClr val="FFC000"/>
              </a:solidFill>
            </a:endParaRPr>
          </a:p>
        </p:txBody>
      </p:sp>
      <p:sp>
        <p:nvSpPr>
          <p:cNvPr id="761" name="Google Shape;761;p97"/>
          <p:cNvSpPr txBox="1">
            <a:spLocks noGrp="1"/>
          </p:cNvSpPr>
          <p:nvPr>
            <p:ph type="body" idx="1"/>
          </p:nvPr>
        </p:nvSpPr>
        <p:spPr>
          <a:xfrm>
            <a:off x="5498282" y="569066"/>
            <a:ext cx="6192980" cy="6122679"/>
          </a:xfrm>
          <a:prstGeom prst="rect">
            <a:avLst/>
          </a:prstGeom>
          <a:noFill/>
          <a:ln>
            <a:noFill/>
          </a:ln>
        </p:spPr>
        <p:txBody>
          <a:bodyPr spcFirstLastPara="1" wrap="square" lIns="91425" tIns="45700" rIns="91425" bIns="45700" anchor="t" anchorCtr="0">
            <a:normAutofit fontScale="92500" lnSpcReduction="10000"/>
          </a:bodyPr>
          <a:lstStyle/>
          <a:p>
            <a:pPr marL="283464" lvl="0" indent="-283464" algn="l" rtl="0">
              <a:lnSpc>
                <a:spcPct val="90000"/>
              </a:lnSpc>
              <a:spcBef>
                <a:spcPts val="0"/>
              </a:spcBef>
              <a:spcAft>
                <a:spcPts val="0"/>
              </a:spcAft>
              <a:buClr>
                <a:srgbClr val="FF0000"/>
              </a:buClr>
              <a:buSzPct val="100000"/>
              <a:buFont typeface="Noto Sans Symbols"/>
              <a:buNone/>
            </a:pPr>
            <a:r>
              <a:rPr lang="en-US" sz="3000" b="1">
                <a:solidFill>
                  <a:srgbClr val="FF0000"/>
                </a:solidFill>
                <a:latin typeface="Open Sans"/>
                <a:ea typeface="Open Sans"/>
                <a:cs typeface="Open Sans"/>
                <a:sym typeface="Open Sans"/>
              </a:rPr>
              <a:t>PAUL’S PLANS</a:t>
            </a:r>
            <a:endParaRPr/>
          </a:p>
          <a:p>
            <a:pPr marL="283464" lvl="0" indent="-283464" algn="l" rtl="0">
              <a:lnSpc>
                <a:spcPct val="90000"/>
              </a:lnSpc>
              <a:spcBef>
                <a:spcPts val="900"/>
              </a:spcBef>
              <a:spcAft>
                <a:spcPts val="0"/>
              </a:spcAft>
              <a:buClr>
                <a:schemeClr val="dk1"/>
              </a:buClr>
              <a:buSzPct val="100000"/>
              <a:buChar char="•"/>
            </a:pPr>
            <a:r>
              <a:rPr lang="en-US" sz="2600" i="1">
                <a:solidFill>
                  <a:schemeClr val="dk1"/>
                </a:solidFill>
                <a:latin typeface="Arial Narrow"/>
                <a:ea typeface="Arial Narrow"/>
                <a:cs typeface="Arial Narrow"/>
                <a:sym typeface="Arial Narrow"/>
              </a:rPr>
              <a:t>Paul’s intent was to spend a winter in Corinth (1 Cor. 16:5-7), but due to the opportunities in Ephesus, he felt compelled to send Timothy for the present interim (1 Cor. 16:8-11; 1 Cor. 4:17). </a:t>
            </a:r>
            <a:endParaRPr/>
          </a:p>
          <a:p>
            <a:pPr marL="283464" lvl="0" indent="-283464" algn="l" rtl="0">
              <a:lnSpc>
                <a:spcPct val="90000"/>
              </a:lnSpc>
              <a:spcBef>
                <a:spcPts val="900"/>
              </a:spcBef>
              <a:spcAft>
                <a:spcPts val="0"/>
              </a:spcAft>
              <a:buClr>
                <a:schemeClr val="dk1"/>
              </a:buClr>
              <a:buSzPct val="100000"/>
              <a:buChar char="•"/>
            </a:pPr>
            <a:r>
              <a:rPr lang="en-US" sz="2600" i="1">
                <a:solidFill>
                  <a:schemeClr val="dk1"/>
                </a:solidFill>
                <a:latin typeface="Arial Narrow"/>
                <a:ea typeface="Arial Narrow"/>
                <a:cs typeface="Arial Narrow"/>
                <a:sym typeface="Arial Narrow"/>
              </a:rPr>
              <a:t>He later modified his plans and indicated that he would make two shorter visits on his way to and from Macedonia (2 Cor. 1:15-16).</a:t>
            </a:r>
            <a:endParaRPr/>
          </a:p>
          <a:p>
            <a:pPr marL="283464" lvl="0" indent="-283464" algn="l" rtl="0">
              <a:lnSpc>
                <a:spcPct val="90000"/>
              </a:lnSpc>
              <a:spcBef>
                <a:spcPts val="900"/>
              </a:spcBef>
              <a:spcAft>
                <a:spcPts val="0"/>
              </a:spcAft>
              <a:buClr>
                <a:schemeClr val="dk1"/>
              </a:buClr>
              <a:buSzPct val="100000"/>
              <a:buChar char="•"/>
            </a:pPr>
            <a:r>
              <a:rPr lang="en-US" sz="2600" i="1">
                <a:solidFill>
                  <a:schemeClr val="dk1"/>
                </a:solidFill>
                <a:latin typeface="Arial Narrow"/>
                <a:ea typeface="Arial Narrow"/>
                <a:cs typeface="Arial Narrow"/>
                <a:sym typeface="Arial Narrow"/>
              </a:rPr>
              <a:t>In the end, Paul was unable to follow through on either of these intentions.</a:t>
            </a:r>
            <a:endParaRPr/>
          </a:p>
          <a:p>
            <a:pPr marL="283464" lvl="0" indent="-283464" algn="l" rtl="0">
              <a:lnSpc>
                <a:spcPct val="90000"/>
              </a:lnSpc>
              <a:spcBef>
                <a:spcPts val="900"/>
              </a:spcBef>
              <a:spcAft>
                <a:spcPts val="0"/>
              </a:spcAft>
              <a:buClr>
                <a:schemeClr val="dk1"/>
              </a:buClr>
              <a:buSzPct val="100000"/>
              <a:buChar char="•"/>
            </a:pPr>
            <a:r>
              <a:rPr lang="en-US" sz="2600" i="1">
                <a:solidFill>
                  <a:schemeClr val="dk1"/>
                </a:solidFill>
                <a:latin typeface="Arial Narrow"/>
                <a:ea typeface="Arial Narrow"/>
                <a:cs typeface="Arial Narrow"/>
                <a:sym typeface="Arial Narrow"/>
              </a:rPr>
              <a:t>The situation in Corinth deteriorated so badly that he felt constrained to make an emergency visit (2 Cor. 12:14; 13:1). His “third visit” requires a “second visit” subsequent to his founding of the church (2 Cor. 13:2a).</a:t>
            </a:r>
            <a:endParaRPr/>
          </a:p>
          <a:p>
            <a:pPr marL="283464" lvl="0" indent="-283464" algn="l" rtl="0">
              <a:lnSpc>
                <a:spcPct val="90000"/>
              </a:lnSpc>
              <a:spcBef>
                <a:spcPts val="900"/>
              </a:spcBef>
              <a:spcAft>
                <a:spcPts val="0"/>
              </a:spcAft>
              <a:buClr>
                <a:schemeClr val="dk1"/>
              </a:buClr>
              <a:buSzPct val="100000"/>
              <a:buChar char="•"/>
            </a:pPr>
            <a:r>
              <a:rPr lang="en-US" sz="2600" i="1">
                <a:solidFill>
                  <a:schemeClr val="dk1"/>
                </a:solidFill>
                <a:latin typeface="Arial Narrow"/>
                <a:ea typeface="Arial Narrow"/>
                <a:cs typeface="Arial Narrow"/>
                <a:sym typeface="Arial Narrow"/>
              </a:rPr>
              <a:t>The second visit, the “painful” one (2 Cor.2:1), seems to have ended in Paul’s public humiliation (2 Cor. 12:21; 2:5; cf. 7:12; 10:1, 10).</a:t>
            </a:r>
            <a:endParaRPr/>
          </a:p>
        </p:txBody>
      </p:sp>
      <p:sp>
        <p:nvSpPr>
          <p:cNvPr id="762" name="Google Shape;762;p9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61">
                                            <p:txEl>
                                              <p:pRg st="0" end="0"/>
                                            </p:txEl>
                                          </p:spTgt>
                                        </p:tgtEl>
                                        <p:attrNameLst>
                                          <p:attrName>style.visibility</p:attrName>
                                        </p:attrNameLst>
                                      </p:cBhvr>
                                      <p:to>
                                        <p:strVal val="visible"/>
                                      </p:to>
                                    </p:set>
                                    <p:anim calcmode="lin" valueType="num">
                                      <p:cBhvr additive="base">
                                        <p:cTn id="7" dur="500"/>
                                        <p:tgtEl>
                                          <p:spTgt spid="76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6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61">
                                            <p:txEl>
                                              <p:pRg st="1" end="1"/>
                                            </p:txEl>
                                          </p:spTgt>
                                        </p:tgtEl>
                                        <p:attrNameLst>
                                          <p:attrName>style.visibility</p:attrName>
                                        </p:attrNameLst>
                                      </p:cBhvr>
                                      <p:to>
                                        <p:strVal val="visible"/>
                                      </p:to>
                                    </p:set>
                                    <p:anim calcmode="lin" valueType="num">
                                      <p:cBhvr additive="base">
                                        <p:cTn id="11" dur="500"/>
                                        <p:tgtEl>
                                          <p:spTgt spid="76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6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61">
                                            <p:txEl>
                                              <p:pRg st="2" end="2"/>
                                            </p:txEl>
                                          </p:spTgt>
                                        </p:tgtEl>
                                        <p:attrNameLst>
                                          <p:attrName>style.visibility</p:attrName>
                                        </p:attrNameLst>
                                      </p:cBhvr>
                                      <p:to>
                                        <p:strVal val="visible"/>
                                      </p:to>
                                    </p:set>
                                    <p:anim calcmode="lin" valueType="num">
                                      <p:cBhvr additive="base">
                                        <p:cTn id="15" dur="500"/>
                                        <p:tgtEl>
                                          <p:spTgt spid="76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6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61">
                                            <p:txEl>
                                              <p:pRg st="3" end="3"/>
                                            </p:txEl>
                                          </p:spTgt>
                                        </p:tgtEl>
                                        <p:attrNameLst>
                                          <p:attrName>style.visibility</p:attrName>
                                        </p:attrNameLst>
                                      </p:cBhvr>
                                      <p:to>
                                        <p:strVal val="visible"/>
                                      </p:to>
                                    </p:set>
                                    <p:anim calcmode="lin" valueType="num">
                                      <p:cBhvr additive="base">
                                        <p:cTn id="19" dur="500"/>
                                        <p:tgtEl>
                                          <p:spTgt spid="76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6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61">
                                            <p:txEl>
                                              <p:pRg st="4" end="4"/>
                                            </p:txEl>
                                          </p:spTgt>
                                        </p:tgtEl>
                                        <p:attrNameLst>
                                          <p:attrName>style.visibility</p:attrName>
                                        </p:attrNameLst>
                                      </p:cBhvr>
                                      <p:to>
                                        <p:strVal val="visible"/>
                                      </p:to>
                                    </p:set>
                                    <p:anim calcmode="lin" valueType="num">
                                      <p:cBhvr additive="base">
                                        <p:cTn id="23" dur="500"/>
                                        <p:tgtEl>
                                          <p:spTgt spid="76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6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61">
                                            <p:txEl>
                                              <p:pRg st="5" end="5"/>
                                            </p:txEl>
                                          </p:spTgt>
                                        </p:tgtEl>
                                        <p:attrNameLst>
                                          <p:attrName>style.visibility</p:attrName>
                                        </p:attrNameLst>
                                      </p:cBhvr>
                                      <p:to>
                                        <p:strVal val="visible"/>
                                      </p:to>
                                    </p:set>
                                    <p:anim calcmode="lin" valueType="num">
                                      <p:cBhvr additive="base">
                                        <p:cTn id="27" dur="500"/>
                                        <p:tgtEl>
                                          <p:spTgt spid="76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61">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98"/>
          <p:cNvSpPr txBox="1">
            <a:spLocks noGrp="1"/>
          </p:cNvSpPr>
          <p:nvPr>
            <p:ph type="title"/>
          </p:nvPr>
        </p:nvSpPr>
        <p:spPr>
          <a:xfrm>
            <a:off x="0" y="569066"/>
            <a:ext cx="5151120" cy="4943104"/>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4800"/>
              <a:buFont typeface="Century Schoolbook"/>
              <a:buNone/>
            </a:pPr>
            <a:r>
              <a:rPr lang="en-US" sz="4800" b="1">
                <a:solidFill>
                  <a:srgbClr val="FFC000"/>
                </a:solidFill>
              </a:rPr>
              <a:t>Reconstructing cont.--</a:t>
            </a:r>
            <a:endParaRPr sz="4800" b="1">
              <a:solidFill>
                <a:srgbClr val="FFC000"/>
              </a:solidFill>
            </a:endParaRPr>
          </a:p>
          <a:p>
            <a:pPr marL="0" lvl="0" indent="0" algn="r" rtl="0">
              <a:spcBef>
                <a:spcPts val="0"/>
              </a:spcBef>
              <a:spcAft>
                <a:spcPts val="0"/>
              </a:spcAft>
              <a:buClr>
                <a:srgbClr val="FFC000"/>
              </a:buClr>
              <a:buSzPts val="4800"/>
              <a:buFont typeface="Century Schoolbook"/>
              <a:buNone/>
            </a:pPr>
            <a:r>
              <a:rPr lang="en-US" sz="4800" b="1">
                <a:solidFill>
                  <a:srgbClr val="FFC000"/>
                </a:solidFill>
              </a:rPr>
              <a:t>계속 재건중..</a:t>
            </a:r>
            <a:endParaRPr sz="4800" b="1">
              <a:solidFill>
                <a:srgbClr val="FFC000"/>
              </a:solidFill>
            </a:endParaRPr>
          </a:p>
          <a:p>
            <a:pPr marL="0" lvl="0" indent="0" algn="r" rtl="0">
              <a:lnSpc>
                <a:spcPct val="90000"/>
              </a:lnSpc>
              <a:spcBef>
                <a:spcPts val="0"/>
              </a:spcBef>
              <a:spcAft>
                <a:spcPts val="0"/>
              </a:spcAft>
              <a:buClr>
                <a:srgbClr val="FFC000"/>
              </a:buClr>
              <a:buSzPts val="4800"/>
              <a:buFont typeface="Century Schoolbook"/>
              <a:buNone/>
            </a:pPr>
            <a:endParaRPr sz="4800" b="1">
              <a:solidFill>
                <a:srgbClr val="FFC000"/>
              </a:solidFill>
            </a:endParaRPr>
          </a:p>
        </p:txBody>
      </p:sp>
      <p:sp>
        <p:nvSpPr>
          <p:cNvPr id="768" name="Google Shape;768;p98"/>
          <p:cNvSpPr txBox="1">
            <a:spLocks noGrp="1"/>
          </p:cNvSpPr>
          <p:nvPr>
            <p:ph type="body" idx="1"/>
          </p:nvPr>
        </p:nvSpPr>
        <p:spPr>
          <a:xfrm>
            <a:off x="5445042" y="569066"/>
            <a:ext cx="6278878" cy="6106054"/>
          </a:xfrm>
          <a:prstGeom prst="rect">
            <a:avLst/>
          </a:prstGeom>
          <a:noFill/>
          <a:ln>
            <a:noFill/>
          </a:ln>
        </p:spPr>
        <p:txBody>
          <a:bodyPr spcFirstLastPara="1" wrap="square" lIns="91425" tIns="45700" rIns="91425" bIns="45700" anchor="t" anchorCtr="0">
            <a:normAutofit fontScale="92500"/>
          </a:bodyPr>
          <a:lstStyle/>
          <a:p>
            <a:pPr marL="283464" lvl="0" indent="-283464" algn="l" rtl="0">
              <a:lnSpc>
                <a:spcPct val="90000"/>
              </a:lnSpc>
              <a:spcBef>
                <a:spcPts val="0"/>
              </a:spcBef>
              <a:spcAft>
                <a:spcPts val="0"/>
              </a:spcAft>
              <a:buClr>
                <a:srgbClr val="FF0000"/>
              </a:buClr>
              <a:buSzPct val="100000"/>
              <a:buFont typeface="Noto Sans Symbols"/>
              <a:buNone/>
            </a:pPr>
            <a:r>
              <a:rPr lang="en-US" sz="2800" b="1">
                <a:solidFill>
                  <a:srgbClr val="FF0000"/>
                </a:solidFill>
                <a:latin typeface="Open Sans"/>
                <a:ea typeface="Open Sans"/>
                <a:cs typeface="Open Sans"/>
                <a:sym typeface="Open Sans"/>
              </a:rPr>
              <a:t>AFTERMATH OF THE PAINFUL VISIT</a:t>
            </a:r>
            <a:endParaRPr/>
          </a:p>
          <a:p>
            <a:pPr marL="283464" lvl="0" indent="-28346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The second visit ended in such irresolution that Paul composed a stinging letter to set things straight (2 Cor. 2:3-4).</a:t>
            </a:r>
            <a:endParaRPr/>
          </a:p>
          <a:p>
            <a:pPr marL="283464" lvl="0" indent="-28346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By his own admission, he composed this letter in “great distress and anguish of heart”. Presumably it was carried by Titus (2 Cor. 12:18; cf. 7:6-7, 13, 15). This stinging letter also is lost to us.</a:t>
            </a:r>
            <a:endParaRPr/>
          </a:p>
          <a:p>
            <a:pPr marL="283464" lvl="0" indent="-28346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While Titus visited Corinth as Paul’s personal representative and carried the stinging letter, Paul stayed in Ephesus under great duress, waiting for news (2 Cor. 1:8-9a).</a:t>
            </a:r>
            <a:endParaRPr/>
          </a:p>
          <a:p>
            <a:pPr marL="283464" lvl="0" indent="-28346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Eventually, so anxious was he that he left Ephesus for the seaport of Troas, probably hoping to intercept Titus’ on his return by sea (2 Cor. 2:12-13).</a:t>
            </a:r>
            <a:endParaRPr/>
          </a:p>
          <a:p>
            <a:pPr marL="283464" lvl="0" indent="-283464" algn="l" rtl="0">
              <a:lnSpc>
                <a:spcPct val="90000"/>
              </a:lnSpc>
              <a:spcBef>
                <a:spcPts val="900"/>
              </a:spcBef>
              <a:spcAft>
                <a:spcPts val="0"/>
              </a:spcAft>
              <a:buClr>
                <a:schemeClr val="dk1"/>
              </a:buClr>
              <a:buSzPct val="100000"/>
              <a:buChar char="•"/>
            </a:pPr>
            <a:r>
              <a:rPr lang="en-US" sz="2400" i="1">
                <a:solidFill>
                  <a:schemeClr val="dk1"/>
                </a:solidFill>
                <a:latin typeface="Arial Narrow"/>
                <a:ea typeface="Arial Narrow"/>
                <a:cs typeface="Arial Narrow"/>
                <a:sym typeface="Arial Narrow"/>
              </a:rPr>
              <a:t>When Titus was not forthcoming, he crossed the Aegean, hoping to intercept Titus by land (2 Cor. 2:13b; 7:5).</a:t>
            </a:r>
            <a:endParaRPr/>
          </a:p>
          <a:p>
            <a:pPr marL="283464" lvl="0" indent="-142493" algn="l" rtl="0">
              <a:lnSpc>
                <a:spcPct val="90000"/>
              </a:lnSpc>
              <a:spcBef>
                <a:spcPts val="900"/>
              </a:spcBef>
              <a:spcAft>
                <a:spcPts val="0"/>
              </a:spcAft>
              <a:buClr>
                <a:srgbClr val="262626"/>
              </a:buClr>
              <a:buSzPct val="100000"/>
              <a:buNone/>
            </a:pPr>
            <a:endParaRPr sz="2400" i="1">
              <a:latin typeface="Arial Narrow"/>
              <a:ea typeface="Arial Narrow"/>
              <a:cs typeface="Arial Narrow"/>
              <a:sym typeface="Arial Narrow"/>
            </a:endParaRPr>
          </a:p>
        </p:txBody>
      </p:sp>
      <p:sp>
        <p:nvSpPr>
          <p:cNvPr id="769" name="Google Shape;769;p9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68">
                                            <p:txEl>
                                              <p:pRg st="0" end="0"/>
                                            </p:txEl>
                                          </p:spTgt>
                                        </p:tgtEl>
                                        <p:attrNameLst>
                                          <p:attrName>style.visibility</p:attrName>
                                        </p:attrNameLst>
                                      </p:cBhvr>
                                      <p:to>
                                        <p:strVal val="visible"/>
                                      </p:to>
                                    </p:set>
                                    <p:anim calcmode="lin" valueType="num">
                                      <p:cBhvr additive="base">
                                        <p:cTn id="7" dur="500"/>
                                        <p:tgtEl>
                                          <p:spTgt spid="76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68">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68">
                                            <p:txEl>
                                              <p:pRg st="1" end="1"/>
                                            </p:txEl>
                                          </p:spTgt>
                                        </p:tgtEl>
                                        <p:attrNameLst>
                                          <p:attrName>style.visibility</p:attrName>
                                        </p:attrNameLst>
                                      </p:cBhvr>
                                      <p:to>
                                        <p:strVal val="visible"/>
                                      </p:to>
                                    </p:set>
                                    <p:anim calcmode="lin" valueType="num">
                                      <p:cBhvr additive="base">
                                        <p:cTn id="11" dur="500"/>
                                        <p:tgtEl>
                                          <p:spTgt spid="768">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68">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68">
                                            <p:txEl>
                                              <p:pRg st="2" end="2"/>
                                            </p:txEl>
                                          </p:spTgt>
                                        </p:tgtEl>
                                        <p:attrNameLst>
                                          <p:attrName>style.visibility</p:attrName>
                                        </p:attrNameLst>
                                      </p:cBhvr>
                                      <p:to>
                                        <p:strVal val="visible"/>
                                      </p:to>
                                    </p:set>
                                    <p:anim calcmode="lin" valueType="num">
                                      <p:cBhvr additive="base">
                                        <p:cTn id="15" dur="500"/>
                                        <p:tgtEl>
                                          <p:spTgt spid="768">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68">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68">
                                            <p:txEl>
                                              <p:pRg st="3" end="3"/>
                                            </p:txEl>
                                          </p:spTgt>
                                        </p:tgtEl>
                                        <p:attrNameLst>
                                          <p:attrName>style.visibility</p:attrName>
                                        </p:attrNameLst>
                                      </p:cBhvr>
                                      <p:to>
                                        <p:strVal val="visible"/>
                                      </p:to>
                                    </p:set>
                                    <p:anim calcmode="lin" valueType="num">
                                      <p:cBhvr additive="base">
                                        <p:cTn id="19" dur="500"/>
                                        <p:tgtEl>
                                          <p:spTgt spid="768">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68">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68">
                                            <p:txEl>
                                              <p:pRg st="4" end="4"/>
                                            </p:txEl>
                                          </p:spTgt>
                                        </p:tgtEl>
                                        <p:attrNameLst>
                                          <p:attrName>style.visibility</p:attrName>
                                        </p:attrNameLst>
                                      </p:cBhvr>
                                      <p:to>
                                        <p:strVal val="visible"/>
                                      </p:to>
                                    </p:set>
                                    <p:anim calcmode="lin" valueType="num">
                                      <p:cBhvr additive="base">
                                        <p:cTn id="23" dur="500"/>
                                        <p:tgtEl>
                                          <p:spTgt spid="768">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68">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68">
                                            <p:txEl>
                                              <p:pRg st="5" end="5"/>
                                            </p:txEl>
                                          </p:spTgt>
                                        </p:tgtEl>
                                        <p:attrNameLst>
                                          <p:attrName>style.visibility</p:attrName>
                                        </p:attrNameLst>
                                      </p:cBhvr>
                                      <p:to>
                                        <p:strVal val="visible"/>
                                      </p:to>
                                    </p:set>
                                    <p:anim calcmode="lin" valueType="num">
                                      <p:cBhvr additive="base">
                                        <p:cTn id="27" dur="500"/>
                                        <p:tgtEl>
                                          <p:spTgt spid="768">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68">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68">
                                            <p:txEl>
                                              <p:pRg st="6" end="6"/>
                                            </p:txEl>
                                          </p:spTgt>
                                        </p:tgtEl>
                                        <p:attrNameLst>
                                          <p:attrName>style.visibility</p:attrName>
                                        </p:attrNameLst>
                                      </p:cBhvr>
                                      <p:to>
                                        <p:strVal val="visible"/>
                                      </p:to>
                                    </p:set>
                                    <p:anim calcmode="lin" valueType="num">
                                      <p:cBhvr additive="base">
                                        <p:cTn id="31" dur="500"/>
                                        <p:tgtEl>
                                          <p:spTgt spid="768">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768">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99"/>
          <p:cNvSpPr txBox="1">
            <a:spLocks noGrp="1"/>
          </p:cNvSpPr>
          <p:nvPr>
            <p:ph type="title"/>
          </p:nvPr>
        </p:nvSpPr>
        <p:spPr>
          <a:xfrm>
            <a:off x="0" y="627529"/>
            <a:ext cx="4837471" cy="4884641"/>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FFC000"/>
              </a:buClr>
              <a:buSzPts val="4800"/>
              <a:buFont typeface="Century Schoolbook"/>
              <a:buNone/>
            </a:pPr>
            <a:r>
              <a:rPr lang="en-US" sz="4800" b="1">
                <a:solidFill>
                  <a:srgbClr val="FFC000"/>
                </a:solidFill>
              </a:rPr>
              <a:t>Reconstructing cont.--</a:t>
            </a:r>
            <a:endParaRPr sz="4800" b="1">
              <a:solidFill>
                <a:srgbClr val="FFC000"/>
              </a:solidFill>
            </a:endParaRPr>
          </a:p>
          <a:p>
            <a:pPr marL="0" lvl="0" indent="0" algn="r" rtl="0">
              <a:spcBef>
                <a:spcPts val="0"/>
              </a:spcBef>
              <a:spcAft>
                <a:spcPts val="0"/>
              </a:spcAft>
              <a:buClr>
                <a:srgbClr val="FFC000"/>
              </a:buClr>
              <a:buSzPts val="4800"/>
              <a:buFont typeface="Century Schoolbook"/>
              <a:buNone/>
            </a:pPr>
            <a:r>
              <a:rPr lang="en-US" sz="4800" b="1">
                <a:solidFill>
                  <a:srgbClr val="FFC000"/>
                </a:solidFill>
              </a:rPr>
              <a:t>계속 재건중..</a:t>
            </a:r>
            <a:endParaRPr sz="4800" b="1">
              <a:solidFill>
                <a:srgbClr val="FFC000"/>
              </a:solidFill>
            </a:endParaRPr>
          </a:p>
          <a:p>
            <a:pPr marL="0" lvl="0" indent="0" algn="r" rtl="0">
              <a:lnSpc>
                <a:spcPct val="90000"/>
              </a:lnSpc>
              <a:spcBef>
                <a:spcPts val="0"/>
              </a:spcBef>
              <a:spcAft>
                <a:spcPts val="0"/>
              </a:spcAft>
              <a:buClr>
                <a:srgbClr val="FFC000"/>
              </a:buClr>
              <a:buSzPts val="4400"/>
              <a:buFont typeface="Century Schoolbook"/>
              <a:buNone/>
            </a:pPr>
            <a:endParaRPr sz="4400" b="1">
              <a:solidFill>
                <a:srgbClr val="FFC000"/>
              </a:solidFill>
            </a:endParaRPr>
          </a:p>
        </p:txBody>
      </p:sp>
      <p:sp>
        <p:nvSpPr>
          <p:cNvPr id="775" name="Google Shape;775;p99"/>
          <p:cNvSpPr txBox="1">
            <a:spLocks noGrp="1"/>
          </p:cNvSpPr>
          <p:nvPr>
            <p:ph type="body" idx="1"/>
          </p:nvPr>
        </p:nvSpPr>
        <p:spPr>
          <a:xfrm>
            <a:off x="4837471" y="206477"/>
            <a:ext cx="6843252" cy="6415549"/>
          </a:xfrm>
          <a:prstGeom prst="rect">
            <a:avLst/>
          </a:prstGeom>
          <a:noFill/>
          <a:ln>
            <a:noFill/>
          </a:ln>
        </p:spPr>
        <p:txBody>
          <a:bodyPr spcFirstLastPara="1" wrap="square" lIns="91425" tIns="45700" rIns="91425" bIns="45700" anchor="t" anchorCtr="0">
            <a:normAutofit lnSpcReduction="10000"/>
          </a:bodyPr>
          <a:lstStyle/>
          <a:p>
            <a:pPr marL="283464" lvl="0" indent="-283464" algn="l" rtl="0">
              <a:lnSpc>
                <a:spcPct val="90000"/>
              </a:lnSpc>
              <a:spcBef>
                <a:spcPts val="0"/>
              </a:spcBef>
              <a:spcAft>
                <a:spcPts val="0"/>
              </a:spcAft>
              <a:buClr>
                <a:srgbClr val="FF0000"/>
              </a:buClr>
              <a:buSzPts val="2800"/>
              <a:buFont typeface="Noto Sans Symbols"/>
              <a:buNone/>
            </a:pPr>
            <a:r>
              <a:rPr lang="en-US" sz="2800" b="1">
                <a:solidFill>
                  <a:srgbClr val="FF0000"/>
                </a:solidFill>
                <a:latin typeface="Open Sans"/>
                <a:ea typeface="Open Sans"/>
                <a:cs typeface="Open Sans"/>
                <a:sym typeface="Open Sans"/>
              </a:rPr>
              <a:t>TITUS’ ARRIVAL</a:t>
            </a:r>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Arial Narrow"/>
                <a:ea typeface="Arial Narrow"/>
                <a:cs typeface="Arial Narrow"/>
                <a:sym typeface="Arial Narrow"/>
              </a:rPr>
              <a:t>Titus finally arrived, and Paul was relieved to find that his letter and Titus’ diplomacy had effected a change of heart in the Corinthians (2 Cor. 7:6-11).</a:t>
            </a:r>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Arial Narrow"/>
                <a:ea typeface="Arial Narrow"/>
                <a:cs typeface="Arial Narrow"/>
                <a:sym typeface="Arial Narrow"/>
              </a:rPr>
              <a:t>The Corinthians had received Titus very positively (2 Cor. 7:13-16).</a:t>
            </a:r>
            <a:endParaRPr/>
          </a:p>
          <a:p>
            <a:pPr marL="283464" lvl="0" indent="-283464" algn="l" rtl="0">
              <a:lnSpc>
                <a:spcPct val="90000"/>
              </a:lnSpc>
              <a:spcBef>
                <a:spcPts val="900"/>
              </a:spcBef>
              <a:spcAft>
                <a:spcPts val="0"/>
              </a:spcAft>
              <a:buClr>
                <a:schemeClr val="dk1"/>
              </a:buClr>
              <a:buSzPts val="2400"/>
              <a:buChar char="•"/>
            </a:pPr>
            <a:r>
              <a:rPr lang="en-US" sz="2400" i="1">
                <a:solidFill>
                  <a:schemeClr val="dk1"/>
                </a:solidFill>
                <a:latin typeface="Arial Narrow"/>
                <a:ea typeface="Arial Narrow"/>
                <a:cs typeface="Arial Narrow"/>
                <a:sym typeface="Arial Narrow"/>
              </a:rPr>
              <a:t>The man who had publicly opposed Paul was reprimanded by the majority (2 Cor. 2:6).</a:t>
            </a:r>
            <a:endParaRPr/>
          </a:p>
          <a:p>
            <a:pPr marL="283464" lvl="0" indent="-283464" algn="l" rtl="0">
              <a:lnSpc>
                <a:spcPct val="90000"/>
              </a:lnSpc>
              <a:spcBef>
                <a:spcPts val="900"/>
              </a:spcBef>
              <a:spcAft>
                <a:spcPts val="0"/>
              </a:spcAft>
              <a:buClr>
                <a:schemeClr val="dk1"/>
              </a:buClr>
              <a:buSzPts val="2400"/>
              <a:buChar char="•"/>
            </a:pPr>
            <a:r>
              <a:rPr lang="en-US" sz="2400" i="1">
                <a:solidFill>
                  <a:srgbClr val="050B05"/>
                </a:solidFill>
                <a:latin typeface="Arial Narrow"/>
                <a:ea typeface="Arial Narrow"/>
                <a:cs typeface="Arial Narrow"/>
                <a:sym typeface="Arial Narrow"/>
              </a:rPr>
              <a:t>Due to Titus’ encouraging report, Paul wrote another letter (probably 2 Corinthians 1-9). In it, he shared his own hardships (2 Cor. 1:3-11; 4:7-12, 16-18; 6:4-10). He explained his change in travel plans (2 Cor. 1:12—2:4) and generously urged forgiveness for the one who had opposed him (2 Cor. 2:5-11), announcing that Titus would be coming back (2 Cor. 8:6, 16-19, 22-24).</a:t>
            </a:r>
            <a:endParaRPr/>
          </a:p>
          <a:p>
            <a:pPr marL="283464" lvl="0" indent="-283464" algn="l" rtl="0">
              <a:lnSpc>
                <a:spcPct val="90000"/>
              </a:lnSpc>
              <a:spcBef>
                <a:spcPts val="900"/>
              </a:spcBef>
              <a:spcAft>
                <a:spcPts val="0"/>
              </a:spcAft>
              <a:buClr>
                <a:schemeClr val="dk1"/>
              </a:buClr>
              <a:buSzPts val="2400"/>
              <a:buChar char="•"/>
            </a:pPr>
            <a:r>
              <a:rPr lang="en-US" sz="2400" i="1">
                <a:solidFill>
                  <a:srgbClr val="050B05"/>
                </a:solidFill>
                <a:latin typeface="Arial Narrow"/>
                <a:ea typeface="Arial Narrow"/>
                <a:cs typeface="Arial Narrow"/>
                <a:sym typeface="Arial Narrow"/>
              </a:rPr>
              <a:t>Because of the complications just described, it is difficult to say where Paul was when he wrote this letter, but likely he still may have been in Ephesus (cf. Ac. 19:10).</a:t>
            </a:r>
            <a:endParaRPr/>
          </a:p>
          <a:p>
            <a:pPr marL="283464" lvl="0" indent="-131064" algn="l" rtl="0">
              <a:lnSpc>
                <a:spcPct val="90000"/>
              </a:lnSpc>
              <a:spcBef>
                <a:spcPts val="900"/>
              </a:spcBef>
              <a:spcAft>
                <a:spcPts val="0"/>
              </a:spcAft>
              <a:buClr>
                <a:srgbClr val="262626"/>
              </a:buClr>
              <a:buSzPts val="2400"/>
              <a:buNone/>
            </a:pPr>
            <a:endParaRPr sz="2400" i="1">
              <a:latin typeface="Arial Narrow"/>
              <a:ea typeface="Arial Narrow"/>
              <a:cs typeface="Arial Narrow"/>
              <a:sym typeface="Arial Narrow"/>
            </a:endParaRPr>
          </a:p>
        </p:txBody>
      </p:sp>
      <p:sp>
        <p:nvSpPr>
          <p:cNvPr id="776" name="Google Shape;776;p9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75">
                                            <p:txEl>
                                              <p:pRg st="0" end="0"/>
                                            </p:txEl>
                                          </p:spTgt>
                                        </p:tgtEl>
                                        <p:attrNameLst>
                                          <p:attrName>style.visibility</p:attrName>
                                        </p:attrNameLst>
                                      </p:cBhvr>
                                      <p:to>
                                        <p:strVal val="visible"/>
                                      </p:to>
                                    </p:set>
                                    <p:anim calcmode="lin" valueType="num">
                                      <p:cBhvr additive="base">
                                        <p:cTn id="7" dur="500"/>
                                        <p:tgtEl>
                                          <p:spTgt spid="77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775">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75">
                                            <p:txEl>
                                              <p:pRg st="1" end="1"/>
                                            </p:txEl>
                                          </p:spTgt>
                                        </p:tgtEl>
                                        <p:attrNameLst>
                                          <p:attrName>style.visibility</p:attrName>
                                        </p:attrNameLst>
                                      </p:cBhvr>
                                      <p:to>
                                        <p:strVal val="visible"/>
                                      </p:to>
                                    </p:set>
                                    <p:anim calcmode="lin" valueType="num">
                                      <p:cBhvr additive="base">
                                        <p:cTn id="11" dur="500"/>
                                        <p:tgtEl>
                                          <p:spTgt spid="775">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775">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75">
                                            <p:txEl>
                                              <p:pRg st="2" end="2"/>
                                            </p:txEl>
                                          </p:spTgt>
                                        </p:tgtEl>
                                        <p:attrNameLst>
                                          <p:attrName>style.visibility</p:attrName>
                                        </p:attrNameLst>
                                      </p:cBhvr>
                                      <p:to>
                                        <p:strVal val="visible"/>
                                      </p:to>
                                    </p:set>
                                    <p:anim calcmode="lin" valueType="num">
                                      <p:cBhvr additive="base">
                                        <p:cTn id="15" dur="500"/>
                                        <p:tgtEl>
                                          <p:spTgt spid="775">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775">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75">
                                            <p:txEl>
                                              <p:pRg st="3" end="3"/>
                                            </p:txEl>
                                          </p:spTgt>
                                        </p:tgtEl>
                                        <p:attrNameLst>
                                          <p:attrName>style.visibility</p:attrName>
                                        </p:attrNameLst>
                                      </p:cBhvr>
                                      <p:to>
                                        <p:strVal val="visible"/>
                                      </p:to>
                                    </p:set>
                                    <p:anim calcmode="lin" valueType="num">
                                      <p:cBhvr additive="base">
                                        <p:cTn id="19" dur="500"/>
                                        <p:tgtEl>
                                          <p:spTgt spid="775">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775">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75">
                                            <p:txEl>
                                              <p:pRg st="4" end="4"/>
                                            </p:txEl>
                                          </p:spTgt>
                                        </p:tgtEl>
                                        <p:attrNameLst>
                                          <p:attrName>style.visibility</p:attrName>
                                        </p:attrNameLst>
                                      </p:cBhvr>
                                      <p:to>
                                        <p:strVal val="visible"/>
                                      </p:to>
                                    </p:set>
                                    <p:anim calcmode="lin" valueType="num">
                                      <p:cBhvr additive="base">
                                        <p:cTn id="23" dur="500"/>
                                        <p:tgtEl>
                                          <p:spTgt spid="775">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775">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75">
                                            <p:txEl>
                                              <p:pRg st="5" end="5"/>
                                            </p:txEl>
                                          </p:spTgt>
                                        </p:tgtEl>
                                        <p:attrNameLst>
                                          <p:attrName>style.visibility</p:attrName>
                                        </p:attrNameLst>
                                      </p:cBhvr>
                                      <p:to>
                                        <p:strVal val="visible"/>
                                      </p:to>
                                    </p:set>
                                    <p:anim calcmode="lin" valueType="num">
                                      <p:cBhvr additive="base">
                                        <p:cTn id="27" dur="500"/>
                                        <p:tgtEl>
                                          <p:spTgt spid="775">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775">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75">
                                            <p:txEl>
                                              <p:pRg st="6" end="6"/>
                                            </p:txEl>
                                          </p:spTgt>
                                        </p:tgtEl>
                                        <p:attrNameLst>
                                          <p:attrName>style.visibility</p:attrName>
                                        </p:attrNameLst>
                                      </p:cBhvr>
                                      <p:to>
                                        <p:strVal val="visible"/>
                                      </p:to>
                                    </p:set>
                                    <p:anim calcmode="lin" valueType="num">
                                      <p:cBhvr additive="base">
                                        <p:cTn id="31" dur="500"/>
                                        <p:tgtEl>
                                          <p:spTgt spid="775">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775">
                                            <p:txEl>
                                              <p:pRg st="6" end="6"/>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dlines">
  <a:themeElements>
    <a:clrScheme name="Headlines">
      <a:dk1>
        <a:srgbClr val="000000"/>
      </a:dk1>
      <a:lt1>
        <a:srgbClr val="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Headlines">
      <a:dk1>
        <a:srgbClr val="000000"/>
      </a:dk1>
      <a:lt1>
        <a:srgbClr val="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19551</Words>
  <Application>Microsoft Office PowerPoint</Application>
  <PresentationFormat>Widescreen</PresentationFormat>
  <Paragraphs>1297</Paragraphs>
  <Slides>211</Slides>
  <Notes>211</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211</vt:i4>
      </vt:variant>
    </vt:vector>
  </HeadingPairs>
  <TitlesOfParts>
    <vt:vector size="232" baseType="lpstr">
      <vt:lpstr>Impact</vt:lpstr>
      <vt:lpstr>Comic Sans MS</vt:lpstr>
      <vt:lpstr>Libre Franklin Medium</vt:lpstr>
      <vt:lpstr>Noto Sans Symbols</vt:lpstr>
      <vt:lpstr>Pacifico</vt:lpstr>
      <vt:lpstr>Verdana</vt:lpstr>
      <vt:lpstr>Century Schoolbook</vt:lpstr>
      <vt:lpstr>Open Sans</vt:lpstr>
      <vt:lpstr>Courgette</vt:lpstr>
      <vt:lpstr>Arial Black</vt:lpstr>
      <vt:lpstr>Play</vt:lpstr>
      <vt:lpstr>Calibri</vt:lpstr>
      <vt:lpstr>Arial</vt:lpstr>
      <vt:lpstr>Bad Script</vt:lpstr>
      <vt:lpstr>Jim Nightshade</vt:lpstr>
      <vt:lpstr>Arial Narrow</vt:lpstr>
      <vt:lpstr>Corbel</vt:lpstr>
      <vt:lpstr>Teko</vt:lpstr>
      <vt:lpstr>Lucida Sans</vt:lpstr>
      <vt:lpstr>Headlines</vt:lpstr>
      <vt:lpstr>Headlines</vt:lpstr>
      <vt:lpstr>PAUL 바울</vt:lpstr>
      <vt:lpstr>Paul, the Man 바울, 그 사람</vt:lpstr>
      <vt:lpstr>St. Paul 성 바울</vt:lpstr>
      <vt:lpstr>Paul,  the man 바울,  그 사람</vt:lpstr>
      <vt:lpstr>Saul is Baptized a Christian 바울은 세례받은 기독교인 이었다   </vt:lpstr>
      <vt:lpstr>The Inquisitor Turned Evangelist 재판관이 전도자로 바뀌었다 </vt:lpstr>
      <vt:lpstr>Wall Crown 벽왕관 The corona muralis was a standard adornment of Fortuna, goddess of cities.  Such a crown was bestowed by the emperor on the first soldier who was able to make it safely over the wall into an enemy city.  Paul possibly alludes to this in an irony, when he claimed that he, also, once went “over the wall”—in a basket to escape the clutches of Aretas of Damascus (2 Co. 11:32-33).</vt:lpstr>
      <vt:lpstr>Saul in Arabia and Jerusalem 아라비아와 예루살렘에 있는 사울</vt:lpstr>
      <vt:lpstr>Barnabas Brings Saul to Antioch 바나바가 사울을 안디옥으로 데려오다   </vt:lpstr>
      <vt:lpstr>Cleopatra’s gate in Tarsus is the only one of three Roman gates that have survived the centuries in Saul’s home city. 타르수스에 있는 클레오파트라의 문은 사울의 고향 도시에서 수세기 동안  살아남은 세 개의 로마 문 중 유일한 것입니다.</vt:lpstr>
      <vt:lpstr>Only Physical Description from Antiquity</vt:lpstr>
      <vt:lpstr>Discussion:</vt:lpstr>
      <vt:lpstr>Paul the Missionary and Martyr  선교사와 순교자 바울</vt:lpstr>
      <vt:lpstr> The First Missions Tour 첫번째 선교여행</vt:lpstr>
      <vt:lpstr>The Roman World and the Gospel 로마 세계와 복음</vt:lpstr>
      <vt:lpstr> Christians in the Gentile World 이방 세계에 있는 기독교인들</vt:lpstr>
      <vt:lpstr> Antioch, the Missionary Church 안디옥, 선교사 교회</vt:lpstr>
      <vt:lpstr>PowerPoint Presentation</vt:lpstr>
      <vt:lpstr>The Jerusalem Council 예루살렘 총회</vt:lpstr>
      <vt:lpstr>The Gentile Question 이방인들의 질문</vt:lpstr>
      <vt:lpstr>Presentation of Cases 사례 발표</vt:lpstr>
      <vt:lpstr>The Summary of James 야고보의 요약</vt:lpstr>
      <vt:lpstr>The Encyclical Letter 회칙</vt:lpstr>
      <vt:lpstr>Sending Letters in Imperial Rome 로마 제국에 보내는 편지들</vt:lpstr>
      <vt:lpstr>Discussion:</vt:lpstr>
      <vt:lpstr>The Second Missions Tour 두번째 전도여행</vt:lpstr>
      <vt:lpstr>A Christian Disagreement 기독교인들의 의견충돌  (15:36-41)</vt:lpstr>
      <vt:lpstr>Five Important  New Churches 5개의 중요한 새 교회들  Philippi 빌립보 Thessalonica 데살로니가 Beroea 베레아 Athens 아테네 Corinth 고린도  Paul would write letters to three of them 바울은 그 중 세군데 편지를 쓸 것이다</vt:lpstr>
      <vt:lpstr>PowerPoint Presentation</vt:lpstr>
      <vt:lpstr>PowerPoint Presentation</vt:lpstr>
      <vt:lpstr>PowerPoint Presentation</vt:lpstr>
      <vt:lpstr>The Third Missions Tour  세 번째 전도여행 </vt:lpstr>
      <vt:lpstr>Back to Galatia, Greece, Asia Minor and Jerusalem 갈라디아, 그리스, 소아시아 및 예루살렘로 돌아옴</vt:lpstr>
      <vt:lpstr>PowerPoint Presentation</vt:lpstr>
      <vt:lpstr>PowerPoint Presentation</vt:lpstr>
      <vt:lpstr>In Jerusalem 예루살렘 안에서</vt:lpstr>
      <vt:lpstr>The Temple Riot 성전 폭동</vt:lpstr>
      <vt:lpstr>PowerPoint Presentation</vt:lpstr>
      <vt:lpstr>Paul’s Arrest 바울의 체포</vt:lpstr>
      <vt:lpstr>  Paul’s Five Defenses 바울의 5가지 방어 After his arrest, Paul offered five defenses of himself and his ministry.</vt:lpstr>
      <vt:lpstr>Transferred to Caesarea 가이사랴로 발령 </vt:lpstr>
      <vt:lpstr>PowerPoint Presentation</vt:lpstr>
      <vt:lpstr>The Trip to Rome 로마로 여행</vt:lpstr>
      <vt:lpstr>A Long Incarceration 장기 투옥</vt:lpstr>
      <vt:lpstr>PowerPoint Presentation</vt:lpstr>
      <vt:lpstr>PowerPoint Presentation</vt:lpstr>
      <vt:lpstr>Erected above the traditional site of Paul’s tomb, Church of St. Paul Outside the Walls, Rome. </vt:lpstr>
      <vt:lpstr>Discussion:</vt:lpstr>
      <vt:lpstr>Paul and His Letters 바울과 그의 편지들</vt:lpstr>
      <vt:lpstr>Sending Letters 편지들을 보냄</vt:lpstr>
      <vt:lpstr>PowerPoint Presentation</vt:lpstr>
      <vt:lpstr>What Paul’s Letters May Have Looked Like  바울의 편지들이 이렇게 생겼을 수도 있다 p46 (Chester Beatty Papyri Collection, Dublin):  Romans 11: 13-22 and Colossians 1: 5-12, c.AD 200 p46 (체스터 비티 파피루스 컬렉션, 더블린): 로마서 11: 13-22 및 골로새서 1: 5-12, c.AD 200 </vt:lpstr>
      <vt:lpstr>Paul’s Epistolary Style 바울의 외전 스타일 </vt:lpstr>
      <vt:lpstr>Reading Another’s Mail 다른사람의 메일 읽기 </vt:lpstr>
      <vt:lpstr>How to Discern an Author’s Goals 저자의 목표를 식별하는 방법 </vt:lpstr>
      <vt:lpstr>Spiritual Authority 영적 권위</vt:lpstr>
      <vt:lpstr>The Authority of Paul’s Letters 바울의 편지들의 권위</vt:lpstr>
      <vt:lpstr>The Christian Traditions 기독교 전통들</vt:lpstr>
      <vt:lpstr>Dominical Sayings 주일의 말들</vt:lpstr>
      <vt:lpstr>The Septuagint 칠십인역</vt:lpstr>
      <vt:lpstr>Discussion:</vt:lpstr>
      <vt:lpstr>2nd Tour Letters  Galatians 1 Thessalonians 2 Thessalonians</vt:lpstr>
      <vt:lpstr>Galatians 갈라디아서</vt:lpstr>
      <vt:lpstr>The Dating Debate 날짜 토론</vt:lpstr>
      <vt:lpstr>Ethnic Galatia 갈라디아 민족 ca. 278-25 BC </vt:lpstr>
      <vt:lpstr>Provincial Galatia 갈라디아 지방 ca. 25 BC – 137 AD </vt:lpstr>
      <vt:lpstr>The Judaizers 유대 주의자</vt:lpstr>
      <vt:lpstr>Justification, the Central Issue 정당화, 중심문제 </vt:lpstr>
      <vt:lpstr>The Argument 논쟁</vt:lpstr>
      <vt:lpstr>PowerPoint Presentation</vt:lpstr>
      <vt:lpstr>PowerPoint Presentation</vt:lpstr>
      <vt:lpstr>1 Thessalonians 데살로나가 전서</vt:lpstr>
      <vt:lpstr>Occasion for Writing 쓰여진 시기</vt:lpstr>
      <vt:lpstr>PowerPoint Presentation</vt:lpstr>
      <vt:lpstr>The Three Major Themes 세가지 주요 주제</vt:lpstr>
      <vt:lpstr>Date 날짜</vt:lpstr>
      <vt:lpstr>The Argument 논쟁</vt:lpstr>
      <vt:lpstr>PowerPoint Presentation</vt:lpstr>
      <vt:lpstr>PowerPoint Presentation</vt:lpstr>
      <vt:lpstr>2 Thessalonians 데살로니가 후서</vt:lpstr>
      <vt:lpstr>PowerPoint Presentation</vt:lpstr>
      <vt:lpstr>The Follow-up Letter 후속 편지</vt:lpstr>
      <vt:lpstr>The Argument 논쟁 </vt:lpstr>
      <vt:lpstr>PowerPoint Presentation</vt:lpstr>
      <vt:lpstr>PAUL’S OWN SIGNATURE 바울의 서명</vt:lpstr>
      <vt:lpstr>Discussion:</vt:lpstr>
      <vt:lpstr>3rd Tour Letters  1 Corinthians 2 Corinthians Romans</vt:lpstr>
      <vt:lpstr>1 Corinthians 고린도 전서</vt:lpstr>
      <vt:lpstr>bh?ma (= judgment seat) at Corinth where Paul was arraigned before Gallio, the Proconsul at Corinth in AD 51-52 according to an inscription at Delphi.  (Acts 18:12-17)  델포이의 비문에 따르면 바울이 주후 51-52년에 고린도 총독 갈리오 앞에서 심문을 받았던 고린도의 bh?ma(= 재판석). (행 18:12-17)</vt:lpstr>
      <vt:lpstr>Circumstance상황들</vt:lpstr>
      <vt:lpstr>Where and When Written? 언제 어디서 쓰였나?</vt:lpstr>
      <vt:lpstr>The Argument 논쟁 </vt:lpstr>
      <vt:lpstr>PowerPoint Presentation</vt:lpstr>
      <vt:lpstr>PowerPoint Presentation</vt:lpstr>
      <vt:lpstr>2 Corinthians 고린도 후서</vt:lpstr>
      <vt:lpstr>Erastus Inscription [. . .] ERASTVS PRO AEDILIT[AT]E S P STRAVIT “Erastus in return for his aedileship laid [the pavement] at his own expense.”  This inscription from Corinth almost certainly refers to the Erastus mentioned by Paul in Romans 16:23, whom he calls “Erastus, the city’s director of public works…”</vt:lpstr>
      <vt:lpstr>Reconstructing Paul’s Contact with the Corinthians 바울과 고린도인들의 접촉을 재건 </vt:lpstr>
      <vt:lpstr>Reconstructing cont.-- 계속 재건중.. </vt:lpstr>
      <vt:lpstr>Reconstructing cont.-- 계속 재건중.. </vt:lpstr>
      <vt:lpstr>The Abrupt Shift in Tone 톤의 갑작스런 변화 </vt:lpstr>
      <vt:lpstr>Reconstructing cont.- 계속 재건중.. </vt:lpstr>
      <vt:lpstr>The Argument 논쟁 </vt:lpstr>
      <vt:lpstr>PowerPoint Presentation</vt:lpstr>
      <vt:lpstr>PowerPoint Presentation</vt:lpstr>
      <vt:lpstr>Discussion:</vt:lpstr>
      <vt:lpstr>Romans 로마서</vt:lpstr>
      <vt:lpstr>The Roman Church 로마 교회</vt:lpstr>
      <vt:lpstr>When and Why Paul Wrote Romans 바울이 로마서를 언제, 왜 썼는지 </vt:lpstr>
      <vt:lpstr>Romans 11:36—12:8 로마서</vt:lpstr>
      <vt:lpstr>The Argument 논쟁 </vt:lpstr>
      <vt:lpstr>PowerPoint Presentation</vt:lpstr>
      <vt:lpstr>PowerPoint Presentation</vt:lpstr>
      <vt:lpstr>PowerPoint Presentation</vt:lpstr>
      <vt:lpstr>Discussion:</vt:lpstr>
      <vt:lpstr>Prison Letters  Colossians Philemon Ephesians Philippians</vt:lpstr>
      <vt:lpstr>Paul, the Prisoner 죄수 바울</vt:lpstr>
      <vt:lpstr>Near the Forum, at the base of the Capitoline Hill, is the dungeon of the Mamertine Prison. This was the state prison of Rome, and Paul may have been incarcerated here at the end of his life. Originally, this 30-foot diameter room could be reached only through the hole visible in its ceiling. </vt:lpstr>
      <vt:lpstr>Colossians 골로새서</vt:lpstr>
      <vt:lpstr>While the ancient ruins of Colossae have been clearly identified, no major excavation has yet been conducted by professional archaeologists. Ruins from the ancient city, however, are still standing.</vt:lpstr>
      <vt:lpstr>Date and Circumstances 날짜와 상황들</vt:lpstr>
      <vt:lpstr>The Colossian Heresy 골로새 이단</vt:lpstr>
      <vt:lpstr>The Argument  논쟁 </vt:lpstr>
      <vt:lpstr>PowerPoint Presentation</vt:lpstr>
      <vt:lpstr>PowerPoint Presentation</vt:lpstr>
      <vt:lpstr>Philemon 빌레몬서</vt:lpstr>
      <vt:lpstr>Occasion for Writing  쓰여진 시기 </vt:lpstr>
      <vt:lpstr>The Situation 당시 상황</vt:lpstr>
      <vt:lpstr>The Argument  논쟁</vt:lpstr>
      <vt:lpstr>Ephesians 에베소서</vt:lpstr>
      <vt:lpstr>Theme 주제</vt:lpstr>
      <vt:lpstr>Audience 청중</vt:lpstr>
      <vt:lpstr>Ephesians 1:1 p46 Chester Beatty Papyri ca. AD 200 earliest copy of the Ephesian letter (University of Michigan, Hatcher Library)</vt:lpstr>
      <vt:lpstr>PowerPoint Presentation</vt:lpstr>
      <vt:lpstr>The Argument 논쟁 </vt:lpstr>
      <vt:lpstr>PowerPoint Presentation</vt:lpstr>
      <vt:lpstr>PowerPoint Presentation</vt:lpstr>
      <vt:lpstr>Philippians 빌립보서</vt:lpstr>
      <vt:lpstr>PowerPoint Presentation</vt:lpstr>
      <vt:lpstr>Occasion of the Letter 쓰여진 시기</vt:lpstr>
      <vt:lpstr>Personal Character of the Letter  편지의  개인 특성</vt:lpstr>
      <vt:lpstr>The Argument 논쟁</vt:lpstr>
      <vt:lpstr>PowerPoint Presentation</vt:lpstr>
      <vt:lpstr>PowerPoint Presentation</vt:lpstr>
      <vt:lpstr>Discussion:</vt:lpstr>
      <vt:lpstr>Pastoral Letters  1 Timothy Titus  2 Timothy</vt:lpstr>
      <vt:lpstr>The Context 문맥</vt:lpstr>
      <vt:lpstr>Authorshi원작자</vt:lpstr>
      <vt:lpstr>1 Timothy 디모데 전서</vt:lpstr>
      <vt:lpstr>Situation 상황</vt:lpstr>
      <vt:lpstr>The Argument 논쟁</vt:lpstr>
      <vt:lpstr>PowerPoint Presentation</vt:lpstr>
      <vt:lpstr>Titus 디도서</vt:lpstr>
      <vt:lpstr>Situation 상황</vt:lpstr>
      <vt:lpstr>The Argument 논쟁</vt:lpstr>
      <vt:lpstr>PowerPoint Presentation</vt:lpstr>
      <vt:lpstr>2 Timothy 디모데 후서</vt:lpstr>
      <vt:lpstr>The Closing  Years of Paul’s Life Three scenarios are possible concerning the closing years of Paul’s life.</vt:lpstr>
      <vt:lpstr>Circumstances 상황들</vt:lpstr>
      <vt:lpstr>Purpose 목적</vt:lpstr>
      <vt:lpstr>The Argument논쟁</vt:lpstr>
      <vt:lpstr>PowerPoint Presentation</vt:lpstr>
      <vt:lpstr>Discussion:</vt:lpstr>
      <vt:lpstr>Paul’s Theology 바울의 신학</vt:lpstr>
      <vt:lpstr>Paul and Jesus 바울과 예수</vt:lpstr>
      <vt:lpstr>Paul and the Historical Jesus 바울과 역사적인 예수님</vt:lpstr>
      <vt:lpstr>PowerPoint Presentation</vt:lpstr>
      <vt:lpstr>PowerPoint Presentation</vt:lpstr>
      <vt:lpstr>Revelation &amp; Tradition 계시와 전통</vt:lpstr>
      <vt:lpstr>Paul’s Understanding of Salvation 구원에 대한 바울의 이해</vt:lpstr>
      <vt:lpstr>Paul’s Gospel 바울의 복음</vt:lpstr>
      <vt:lpstr>PowerPoint Presentation</vt:lpstr>
      <vt:lpstr>PowerPoint Presentation</vt:lpstr>
      <vt:lpstr>PowerPoint Presentation</vt:lpstr>
      <vt:lpstr>Salvation 구원</vt:lpstr>
      <vt:lpstr>Salvation in Two Directions 두 방향의 구원 (Romans 6:13-14)</vt:lpstr>
      <vt:lpstr>PowerPoint Presentation</vt:lpstr>
      <vt:lpstr>PowerPoint Presentation</vt:lpstr>
      <vt:lpstr>PowerPoint Presentation</vt:lpstr>
      <vt:lpstr>PowerPoint Presentation</vt:lpstr>
      <vt:lpstr>PowerPoint Presentation</vt:lpstr>
      <vt:lpstr>PowerPoint Presentation</vt:lpstr>
      <vt:lpstr>Paul’s Metaphors for Salvation  구원에 대한 바울의 은유 </vt:lpstr>
      <vt:lpstr>Discussion:</vt:lpstr>
      <vt:lpstr>Fundamental Structures 기본 구조 </vt:lpstr>
      <vt:lpstr>Worldview 세계관</vt:lpstr>
      <vt:lpstr>Anthropology 인류학</vt:lpstr>
      <vt:lpstr>Creation &amp; Re-creation 창조와 재창조</vt:lpstr>
      <vt:lpstr>PowerPoint Presentation</vt:lpstr>
      <vt:lpstr>The People of God 하나님의 사람들</vt:lpstr>
      <vt:lpstr>PowerPoint Presentation</vt:lpstr>
      <vt:lpstr>Spheres of Power 권력의 분야</vt:lpstr>
      <vt:lpstr>Flesh &amp; Spirit 육체와 영</vt:lpstr>
      <vt:lpstr>Spheres of Power 권력의 분야  (Ro. 8:5-8) </vt:lpstr>
      <vt:lpstr>PowerPoint Presentation</vt:lpstr>
      <vt:lpstr>Sin &amp; Righteousness 죄와 의</vt:lpstr>
      <vt:lpstr>PowerPoint Presentation</vt:lpstr>
      <vt:lpstr> Two Verbal Moods in Paul`s Letters Describe both Process and Result 바울의 편지에 나타난 두 가지 언어적 태도의 과정과 결과</vt:lpstr>
      <vt:lpstr>Law &amp; Grace/Faith  법 &amp; 은혜/믿음 </vt:lpstr>
      <vt:lpstr>PowerPoint Presentation</vt:lpstr>
      <vt:lpstr>Discussion:</vt:lpstr>
      <vt:lpstr>Eschatology 종말론</vt:lpstr>
      <vt:lpstr>Resurrection 부활</vt:lpstr>
      <vt:lpstr>The Living Christ  살아계신 그리스도 </vt:lpstr>
      <vt:lpstr>The Blessed Hope  축복받은 희망 </vt:lpstr>
      <vt:lpstr>The Already-Not Yet Tension The Christian lives within an inaugurated eschatology, which is to say, he/she participates in both the present and the future. </vt:lpstr>
      <vt:lpstr>Resurrection &amp; Judgment  부활과 심판 </vt:lpstr>
      <vt:lpstr>The Day of the Lord  여호와의 날 </vt:lpstr>
      <vt:lpstr>The Vocabulary of Christ’s Return 그리스도의 재림 어휘 </vt:lpstr>
      <vt:lpstr>The Precursors  선도자들 </vt:lpstr>
      <vt:lpstr>The End 끝</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바울</dc:title>
  <dc:creator>Daniel Lewis</dc:creator>
  <cp:lastModifiedBy>Daniel Lewis</cp:lastModifiedBy>
  <cp:revision>2</cp:revision>
  <dcterms:created xsi:type="dcterms:W3CDTF">2016-12-03T20:00:24Z</dcterms:created>
  <dcterms:modified xsi:type="dcterms:W3CDTF">2025-02-19T12:46:22Z</dcterms:modified>
</cp:coreProperties>
</file>