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3" r:id="rId3"/>
    <p:sldMasterId id="2147483702" r:id="rId4"/>
    <p:sldMasterId id="2147483717" r:id="rId5"/>
    <p:sldMasterId id="2147483732" r:id="rId6"/>
  </p:sldMasterIdLst>
  <p:notesMasterIdLst>
    <p:notesMasterId r:id="rId249"/>
  </p:notesMasterIdLst>
  <p:sldIdLst>
    <p:sldId id="304" r:id="rId7"/>
    <p:sldId id="830" r:id="rId8"/>
    <p:sldId id="831" r:id="rId9"/>
    <p:sldId id="898" r:id="rId10"/>
    <p:sldId id="444" r:id="rId11"/>
    <p:sldId id="308" r:id="rId12"/>
    <p:sldId id="356" r:id="rId13"/>
    <p:sldId id="358" r:id="rId14"/>
    <p:sldId id="368" r:id="rId15"/>
    <p:sldId id="365" r:id="rId16"/>
    <p:sldId id="369" r:id="rId17"/>
    <p:sldId id="370" r:id="rId18"/>
    <p:sldId id="367" r:id="rId19"/>
    <p:sldId id="446" r:id="rId20"/>
    <p:sldId id="371" r:id="rId21"/>
    <p:sldId id="372" r:id="rId22"/>
    <p:sldId id="448" r:id="rId23"/>
    <p:sldId id="355" r:id="rId24"/>
    <p:sldId id="357" r:id="rId25"/>
    <p:sldId id="374" r:id="rId26"/>
    <p:sldId id="449" r:id="rId27"/>
    <p:sldId id="452" r:id="rId28"/>
    <p:sldId id="453" r:id="rId29"/>
    <p:sldId id="450" r:id="rId30"/>
    <p:sldId id="454" r:id="rId31"/>
    <p:sldId id="866" r:id="rId32"/>
    <p:sldId id="865" r:id="rId33"/>
    <p:sldId id="867" r:id="rId34"/>
    <p:sldId id="455" r:id="rId35"/>
    <p:sldId id="456" r:id="rId36"/>
    <p:sldId id="868" r:id="rId37"/>
    <p:sldId id="451" r:id="rId38"/>
    <p:sldId id="461" r:id="rId39"/>
    <p:sldId id="462" r:id="rId40"/>
    <p:sldId id="816" r:id="rId41"/>
    <p:sldId id="817" r:id="rId42"/>
    <p:sldId id="818" r:id="rId43"/>
    <p:sldId id="819" r:id="rId44"/>
    <p:sldId id="460" r:id="rId45"/>
    <p:sldId id="463" r:id="rId46"/>
    <p:sldId id="459" r:id="rId47"/>
    <p:sldId id="464" r:id="rId48"/>
    <p:sldId id="457" r:id="rId49"/>
    <p:sldId id="458" r:id="rId50"/>
    <p:sldId id="465" r:id="rId51"/>
    <p:sldId id="385" r:id="rId52"/>
    <p:sldId id="386" r:id="rId53"/>
    <p:sldId id="869" r:id="rId54"/>
    <p:sldId id="382" r:id="rId55"/>
    <p:sldId id="870" r:id="rId56"/>
    <p:sldId id="871" r:id="rId57"/>
    <p:sldId id="466" r:id="rId58"/>
    <p:sldId id="418" r:id="rId59"/>
    <p:sldId id="400" r:id="rId60"/>
    <p:sldId id="401" r:id="rId61"/>
    <p:sldId id="405" r:id="rId62"/>
    <p:sldId id="406" r:id="rId63"/>
    <p:sldId id="407" r:id="rId64"/>
    <p:sldId id="420" r:id="rId65"/>
    <p:sldId id="404" r:id="rId66"/>
    <p:sldId id="411" r:id="rId67"/>
    <p:sldId id="412" r:id="rId68"/>
    <p:sldId id="424" r:id="rId69"/>
    <p:sldId id="413" r:id="rId70"/>
    <p:sldId id="414" r:id="rId71"/>
    <p:sldId id="425" r:id="rId72"/>
    <p:sldId id="416" r:id="rId73"/>
    <p:sldId id="429" r:id="rId74"/>
    <p:sldId id="786" r:id="rId75"/>
    <p:sldId id="787" r:id="rId76"/>
    <p:sldId id="788" r:id="rId77"/>
    <p:sldId id="790" r:id="rId78"/>
    <p:sldId id="438" r:id="rId79"/>
    <p:sldId id="791" r:id="rId80"/>
    <p:sldId id="792" r:id="rId81"/>
    <p:sldId id="793" r:id="rId82"/>
    <p:sldId id="796" r:id="rId83"/>
    <p:sldId id="966" r:id="rId84"/>
    <p:sldId id="872" r:id="rId85"/>
    <p:sldId id="794" r:id="rId86"/>
    <p:sldId id="795" r:id="rId87"/>
    <p:sldId id="874" r:id="rId88"/>
    <p:sldId id="873" r:id="rId89"/>
    <p:sldId id="797" r:id="rId90"/>
    <p:sldId id="798" r:id="rId91"/>
    <p:sldId id="799" r:id="rId92"/>
    <p:sldId id="311" r:id="rId93"/>
    <p:sldId id="312" r:id="rId94"/>
    <p:sldId id="313" r:id="rId95"/>
    <p:sldId id="800" r:id="rId96"/>
    <p:sldId id="801" r:id="rId97"/>
    <p:sldId id="802" r:id="rId98"/>
    <p:sldId id="806" r:id="rId99"/>
    <p:sldId id="803" r:id="rId100"/>
    <p:sldId id="805" r:id="rId101"/>
    <p:sldId id="807" r:id="rId102"/>
    <p:sldId id="808" r:id="rId103"/>
    <p:sldId id="314" r:id="rId104"/>
    <p:sldId id="315" r:id="rId105"/>
    <p:sldId id="316" r:id="rId106"/>
    <p:sldId id="317" r:id="rId107"/>
    <p:sldId id="809" r:id="rId108"/>
    <p:sldId id="338" r:id="rId109"/>
    <p:sldId id="810" r:id="rId110"/>
    <p:sldId id="812" r:id="rId111"/>
    <p:sldId id="321" r:id="rId112"/>
    <p:sldId id="322" r:id="rId113"/>
    <p:sldId id="324" r:id="rId114"/>
    <p:sldId id="323" r:id="rId115"/>
    <p:sldId id="938" r:id="rId116"/>
    <p:sldId id="939" r:id="rId117"/>
    <p:sldId id="940" r:id="rId118"/>
    <p:sldId id="943" r:id="rId119"/>
    <p:sldId id="941" r:id="rId120"/>
    <p:sldId id="945" r:id="rId121"/>
    <p:sldId id="820" r:id="rId122"/>
    <p:sldId id="821" r:id="rId123"/>
    <p:sldId id="822" r:id="rId124"/>
    <p:sldId id="823" r:id="rId125"/>
    <p:sldId id="827" r:id="rId126"/>
    <p:sldId id="824" r:id="rId127"/>
    <p:sldId id="826" r:id="rId128"/>
    <p:sldId id="832" r:id="rId129"/>
    <p:sldId id="825" r:id="rId130"/>
    <p:sldId id="828" r:id="rId131"/>
    <p:sldId id="829" r:id="rId132"/>
    <p:sldId id="833" r:id="rId133"/>
    <p:sldId id="834" r:id="rId134"/>
    <p:sldId id="835" r:id="rId135"/>
    <p:sldId id="843" r:id="rId136"/>
    <p:sldId id="845" r:id="rId137"/>
    <p:sldId id="844" r:id="rId138"/>
    <p:sldId id="846" r:id="rId139"/>
    <p:sldId id="836" r:id="rId140"/>
    <p:sldId id="837" r:id="rId141"/>
    <p:sldId id="842" r:id="rId142"/>
    <p:sldId id="838" r:id="rId143"/>
    <p:sldId id="847" r:id="rId144"/>
    <p:sldId id="839" r:id="rId145"/>
    <p:sldId id="840" r:id="rId146"/>
    <p:sldId id="848" r:id="rId147"/>
    <p:sldId id="841" r:id="rId148"/>
    <p:sldId id="854" r:id="rId149"/>
    <p:sldId id="849" r:id="rId150"/>
    <p:sldId id="851" r:id="rId151"/>
    <p:sldId id="853" r:id="rId152"/>
    <p:sldId id="325" r:id="rId153"/>
    <p:sldId id="852" r:id="rId154"/>
    <p:sldId id="856" r:id="rId155"/>
    <p:sldId id="859" r:id="rId156"/>
    <p:sldId id="864" r:id="rId157"/>
    <p:sldId id="860" r:id="rId158"/>
    <p:sldId id="861" r:id="rId159"/>
    <p:sldId id="862" r:id="rId160"/>
    <p:sldId id="863" r:id="rId161"/>
    <p:sldId id="858" r:id="rId162"/>
    <p:sldId id="875" r:id="rId163"/>
    <p:sldId id="876" r:id="rId164"/>
    <p:sldId id="877" r:id="rId165"/>
    <p:sldId id="878" r:id="rId166"/>
    <p:sldId id="882" r:id="rId167"/>
    <p:sldId id="879" r:id="rId168"/>
    <p:sldId id="880" r:id="rId169"/>
    <p:sldId id="881" r:id="rId170"/>
    <p:sldId id="883" r:id="rId171"/>
    <p:sldId id="432" r:id="rId172"/>
    <p:sldId id="884" r:id="rId173"/>
    <p:sldId id="889" r:id="rId174"/>
    <p:sldId id="890" r:id="rId175"/>
    <p:sldId id="885" r:id="rId176"/>
    <p:sldId id="888" r:id="rId177"/>
    <p:sldId id="891" r:id="rId178"/>
    <p:sldId id="327" r:id="rId179"/>
    <p:sldId id="328" r:id="rId180"/>
    <p:sldId id="329" r:id="rId181"/>
    <p:sldId id="331" r:id="rId182"/>
    <p:sldId id="892" r:id="rId183"/>
    <p:sldId id="857" r:id="rId184"/>
    <p:sldId id="893" r:id="rId185"/>
    <p:sldId id="897" r:id="rId186"/>
    <p:sldId id="894" r:id="rId187"/>
    <p:sldId id="895" r:id="rId188"/>
    <p:sldId id="896" r:id="rId189"/>
    <p:sldId id="387" r:id="rId190"/>
    <p:sldId id="900" r:id="rId191"/>
    <p:sldId id="901" r:id="rId192"/>
    <p:sldId id="902" r:id="rId193"/>
    <p:sldId id="903" r:id="rId194"/>
    <p:sldId id="923" r:id="rId195"/>
    <p:sldId id="924" r:id="rId196"/>
    <p:sldId id="930" r:id="rId197"/>
    <p:sldId id="928" r:id="rId198"/>
    <p:sldId id="929" r:id="rId199"/>
    <p:sldId id="899" r:id="rId200"/>
    <p:sldId id="904" r:id="rId201"/>
    <p:sldId id="905" r:id="rId202"/>
    <p:sldId id="906" r:id="rId203"/>
    <p:sldId id="907" r:id="rId204"/>
    <p:sldId id="962" r:id="rId205"/>
    <p:sldId id="963" r:id="rId206"/>
    <p:sldId id="964" r:id="rId207"/>
    <p:sldId id="965" r:id="rId208"/>
    <p:sldId id="908" r:id="rId209"/>
    <p:sldId id="909" r:id="rId210"/>
    <p:sldId id="388" r:id="rId211"/>
    <p:sldId id="428" r:id="rId212"/>
    <p:sldId id="910" r:id="rId213"/>
    <p:sldId id="917" r:id="rId214"/>
    <p:sldId id="918" r:id="rId215"/>
    <p:sldId id="911" r:id="rId216"/>
    <p:sldId id="919" r:id="rId217"/>
    <p:sldId id="920" r:id="rId218"/>
    <p:sldId id="921" r:id="rId219"/>
    <p:sldId id="922" r:id="rId220"/>
    <p:sldId id="916" r:id="rId221"/>
    <p:sldId id="931" r:id="rId222"/>
    <p:sldId id="935" r:id="rId223"/>
    <p:sldId id="932" r:id="rId224"/>
    <p:sldId id="936" r:id="rId225"/>
    <p:sldId id="915" r:id="rId226"/>
    <p:sldId id="934" r:id="rId227"/>
    <p:sldId id="937" r:id="rId228"/>
    <p:sldId id="958" r:id="rId229"/>
    <p:sldId id="912" r:id="rId230"/>
    <p:sldId id="946" r:id="rId231"/>
    <p:sldId id="947" r:id="rId232"/>
    <p:sldId id="949" r:id="rId233"/>
    <p:sldId id="950" r:id="rId234"/>
    <p:sldId id="913" r:id="rId235"/>
    <p:sldId id="951" r:id="rId236"/>
    <p:sldId id="953" r:id="rId237"/>
    <p:sldId id="959" r:id="rId238"/>
    <p:sldId id="960" r:id="rId239"/>
    <p:sldId id="961" r:id="rId240"/>
    <p:sldId id="914" r:id="rId241"/>
    <p:sldId id="952" r:id="rId242"/>
    <p:sldId id="954" r:id="rId243"/>
    <p:sldId id="267" r:id="rId244"/>
    <p:sldId id="956" r:id="rId245"/>
    <p:sldId id="955" r:id="rId246"/>
    <p:sldId id="319" r:id="rId247"/>
    <p:sldId id="957" r:id="rId2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7124"/>
    <a:srgbClr val="64371E"/>
    <a:srgbClr val="8A4C2A"/>
    <a:srgbClr val="3B0304"/>
    <a:srgbClr val="61351D"/>
    <a:srgbClr val="E6E6E6"/>
    <a:srgbClr val="860000"/>
    <a:srgbClr val="000000"/>
    <a:srgbClr val="00204F"/>
    <a:srgbClr val="485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3" d="100"/>
          <a:sy n="103" d="100"/>
        </p:scale>
        <p:origin x="852" y="114"/>
      </p:cViewPr>
      <p:guideLst/>
    </p:cSldViewPr>
  </p:slideViewPr>
  <p:notesTextViewPr>
    <p:cViewPr>
      <p:scale>
        <a:sx n="1" d="1"/>
        <a:sy n="1" d="1"/>
      </p:scale>
      <p:origin x="0" y="0"/>
    </p:cViewPr>
  </p:notesTextViewPr>
  <p:sorterViewPr>
    <p:cViewPr>
      <p:scale>
        <a:sx n="66" d="100"/>
        <a:sy n="66" d="100"/>
      </p:scale>
      <p:origin x="0" y="-255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notesMaster" Target="notesMasters/notesMaster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presProps" Target="presProps.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viewProps" Target="viewProp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theme" Target="theme/theme1.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tableStyles" Target="tableStyle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E072F-BA2B-4115-848D-23EFB302C1BE}"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DB1A1-6B29-4F87-B63F-4753C7ED2325}" type="slidenum">
              <a:rPr lang="en-US" smtClean="0"/>
              <a:t>‹#›</a:t>
            </a:fld>
            <a:endParaRPr lang="en-US"/>
          </a:p>
        </p:txBody>
      </p:sp>
    </p:spTree>
    <p:extLst>
      <p:ext uri="{BB962C8B-B14F-4D97-AF65-F5344CB8AC3E}">
        <p14:creationId xmlns:p14="http://schemas.microsoft.com/office/powerpoint/2010/main" val="419824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en-US"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356616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162</a:t>
            </a:fld>
            <a:endParaRPr lang="en-US"/>
          </a:p>
        </p:txBody>
      </p:sp>
    </p:spTree>
    <p:extLst>
      <p:ext uri="{BB962C8B-B14F-4D97-AF65-F5344CB8AC3E}">
        <p14:creationId xmlns:p14="http://schemas.microsoft.com/office/powerpoint/2010/main" val="2513191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0833-0719-282E-769C-F8C2C2AD3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9AA9-783E-B1E4-CAB6-CF80513B0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037FE-3B3A-3999-F90B-3FA633E6D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94D4B1-3C91-E5FC-40E4-EFA9FB4220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B1A1-6B29-4F87-B63F-4753C7ED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4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174</a:t>
            </a:fld>
            <a:endParaRPr lang="en-US"/>
          </a:p>
        </p:txBody>
      </p:sp>
    </p:spTree>
    <p:extLst>
      <p:ext uri="{BB962C8B-B14F-4D97-AF65-F5344CB8AC3E}">
        <p14:creationId xmlns:p14="http://schemas.microsoft.com/office/powerpoint/2010/main" val="992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9D0B-BA5C-A2F4-88DF-4F06C200C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C2D2F-5E5B-FB56-DDEE-3F1F922A1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D3690-9662-89E4-7C76-A68546C64C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25D1D-DED7-7FBA-8FB3-A3F58844F5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B1A1-6B29-4F87-B63F-4753C7ED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06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205</a:t>
            </a:fld>
            <a:endParaRPr lang="en-US"/>
          </a:p>
        </p:txBody>
      </p:sp>
    </p:spTree>
    <p:extLst>
      <p:ext uri="{BB962C8B-B14F-4D97-AF65-F5344CB8AC3E}">
        <p14:creationId xmlns:p14="http://schemas.microsoft.com/office/powerpoint/2010/main" val="13061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25</a:t>
            </a:fld>
            <a:endParaRPr lang="en-US"/>
          </a:p>
        </p:txBody>
      </p:sp>
    </p:spTree>
    <p:extLst>
      <p:ext uri="{BB962C8B-B14F-4D97-AF65-F5344CB8AC3E}">
        <p14:creationId xmlns:p14="http://schemas.microsoft.com/office/powerpoint/2010/main" val="156757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36</a:t>
            </a:fld>
            <a:endParaRPr lang="en-US"/>
          </a:p>
        </p:txBody>
      </p:sp>
    </p:spTree>
    <p:extLst>
      <p:ext uri="{BB962C8B-B14F-4D97-AF65-F5344CB8AC3E}">
        <p14:creationId xmlns:p14="http://schemas.microsoft.com/office/powerpoint/2010/main" val="210822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42</a:t>
            </a:fld>
            <a:endParaRPr lang="en-US"/>
          </a:p>
        </p:txBody>
      </p:sp>
    </p:spTree>
    <p:extLst>
      <p:ext uri="{BB962C8B-B14F-4D97-AF65-F5344CB8AC3E}">
        <p14:creationId xmlns:p14="http://schemas.microsoft.com/office/powerpoint/2010/main" val="224379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55917-7C15-5225-E1F0-27542E172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AEFC0-A093-49D9-C365-611341550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C11FB-6421-B50A-BCCA-95820B4763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E02EBB-B324-5B38-D70F-A16B928E50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B1A1-6B29-4F87-B63F-4753C7ED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534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74</a:t>
            </a:fld>
            <a:endParaRPr lang="en-US"/>
          </a:p>
        </p:txBody>
      </p:sp>
    </p:spTree>
    <p:extLst>
      <p:ext uri="{BB962C8B-B14F-4D97-AF65-F5344CB8AC3E}">
        <p14:creationId xmlns:p14="http://schemas.microsoft.com/office/powerpoint/2010/main" val="310514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911B1-2883-12FC-EF91-96ACCA19C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90121-E9E8-9730-FE75-8E012F0A9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C1F0A-EE00-AD7A-E13D-0B5BE70879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CB99D0-7BB2-1E58-B929-71878A49B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B1A1-6B29-4F87-B63F-4753C7ED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01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DB1A1-6B29-4F87-B63F-4753C7ED2325}" type="slidenum">
              <a:rPr lang="en-US" smtClean="0"/>
              <a:t>92</a:t>
            </a:fld>
            <a:endParaRPr lang="en-US"/>
          </a:p>
        </p:txBody>
      </p:sp>
    </p:spTree>
    <p:extLst>
      <p:ext uri="{BB962C8B-B14F-4D97-AF65-F5344CB8AC3E}">
        <p14:creationId xmlns:p14="http://schemas.microsoft.com/office/powerpoint/2010/main" val="9025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452F-2669-FC4E-1EC3-8C6D37587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9A3E9-27C9-D765-BCA9-8380A0A7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5F17D-533D-AF48-3350-D61D10449E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B1F736-6C4A-0558-C464-3CDCC14CF8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B1A1-6B29-4F87-B63F-4753C7ED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3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92000"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2743200"/>
            <a:ext cx="11359806"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1039" y="49011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6675" y="1435605"/>
            <a:ext cx="2898648" cy="2743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781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9419" y="0"/>
            <a:ext cx="4472581"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247" y="3172968"/>
            <a:ext cx="5103681"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247" y="640080"/>
            <a:ext cx="6859786"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4701"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4305" y="3172968"/>
            <a:ext cx="3256112"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2496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1" y="0"/>
            <a:ext cx="12192000"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248" y="640080"/>
            <a:ext cx="3201234"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3796" y="2359149"/>
            <a:ext cx="4745736" cy="2743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5023" y="850260"/>
            <a:ext cx="2277449"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5023" y="1380612"/>
            <a:ext cx="2277449"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5023" y="2807076"/>
            <a:ext cx="2277449"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5023" y="3291708"/>
            <a:ext cx="2277449"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285144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9200" y="6172200"/>
            <a:ext cx="1219201"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984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9200" y="6172200"/>
            <a:ext cx="1219201"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769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9201" y="1803401"/>
            <a:ext cx="660400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8000" y="1803401"/>
            <a:ext cx="2844801"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9200" y="6172200"/>
            <a:ext cx="1219201"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0577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9200" y="1803400"/>
            <a:ext cx="660400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dirty="0"/>
          </a:p>
        </p:txBody>
      </p:sp>
      <p:sp>
        <p:nvSpPr>
          <p:cNvPr id="3" name="Picture Placeholder 2" descr="An empty placeholder to add an image. Click on the placeholder and select the image that you wish to add."/>
          <p:cNvSpPr>
            <a:spLocks noGrp="1"/>
          </p:cNvSpPr>
          <p:nvPr>
            <p:ph type="pic" idx="1"/>
          </p:nvPr>
        </p:nvSpPr>
        <p:spPr>
          <a:xfrm>
            <a:off x="1339088" y="1925320"/>
            <a:ext cx="6364224"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8000" y="1803401"/>
            <a:ext cx="2844801"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9200" y="6172200"/>
            <a:ext cx="1219201"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32083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BE9459D2-0C90-C0D7-3EE6-91C995359331}"/>
              </a:ext>
            </a:extLst>
          </p:cNvPr>
          <p:cNvGrpSpPr>
            <a:grpSpLocks/>
          </p:cNvGrpSpPr>
          <p:nvPr/>
        </p:nvGrpSpPr>
        <p:grpSpPr bwMode="auto">
          <a:xfrm>
            <a:off x="5067300" y="1789114"/>
            <a:ext cx="7120467" cy="5056187"/>
            <a:chOff x="2394" y="1127"/>
            <a:chExt cx="3364" cy="3185"/>
          </a:xfrm>
        </p:grpSpPr>
        <p:sp>
          <p:nvSpPr>
            <p:cNvPr id="14339" name="Rectangle 3">
              <a:extLst>
                <a:ext uri="{FF2B5EF4-FFF2-40B4-BE49-F238E27FC236}">
                  <a16:creationId xmlns:a16="http://schemas.microsoft.com/office/drawing/2014/main" id="{34B6DAAC-8993-99F3-CA32-67E2060A8C8B}"/>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BA3F7235-464C-1E2E-8464-AD0A2C38DE1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62E05B73-CD12-8825-E1CD-AA3F34578BB1}"/>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4C9C301B-4620-EB58-AAEB-3B45A228B491}"/>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12AB3FDC-EC78-4DA2-87DC-49BACFD29BC5}"/>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40379337-BF3A-554C-A605-B9B1A0B5652A}"/>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248031C1-7013-7AF3-D527-7AC485FAE8CF}"/>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96E7C076-63A0-5974-3AF8-7EA36251D3FF}"/>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56C358A5-A106-4E60-3301-FBFE51FD09EF}"/>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DDF7E69E-A31B-D96C-4472-E4A157720915}"/>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23D15528-C82F-02FD-D2E4-D587EEDBF12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F4D1DB4C-7B66-3CD2-D54C-A134B5D905FA}"/>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F81ED13B-FCAA-1138-1051-5D628EE165A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5E93963C-9E2F-13C2-A56D-62811949DA03}"/>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7B8FF1FF-08F6-9D80-D5D8-835407F09BA5}"/>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CAD8780B-A8C0-20D8-56EF-93EF12D2CBAB}"/>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BF85C3C1-BFD5-0479-F548-4C221D0869AE}"/>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4BC8C620-A936-06BB-57CE-AF4733BBE1D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27DFD859-CE90-BF36-9EE0-0EBCFFEDFFCD}"/>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C0D6B77A-060F-2D5D-4EDE-15E3EDC0477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B2BC3A2-DC7F-D465-8AF4-B6B1A0C18844}"/>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07088D17-3EC7-C532-2B30-FE41FC2846C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97ACCCD8-A215-E4E9-6910-AC4F5FBF0B60}"/>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2D88651F-6B32-8405-B38E-343961BAA64F}"/>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2CB62806-A9A5-6A6F-6F9C-83D40895FA5C}"/>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34D9A123-B75F-349A-54A5-F13285BDA53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5D35B517-B18E-C917-5FD2-E8DEB48BFFA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C2529C8C-CCAC-C03C-A9C1-B1499320E895}"/>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7B10B4DF-61B9-2D6B-DCC3-F2CAD3DFFC2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2813B70A-7981-49B1-8478-8FE8A16BFEFF}"/>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57554BA-7F0D-7C09-AD7C-DB045CD9D755}"/>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B6BD323A-1381-3D0D-C1A2-309259F50DE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068324F-0180-34CA-41AB-84B5A04331F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98B54BFD-DE00-63B5-B242-E017DDA2847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97236074-C441-CF19-AE95-71D8BA89D6CF}"/>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87D4A07D-5066-4579-C9DD-64C5AABF89DA}"/>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AE888773-E15A-D94A-3A2C-74034A90F948}"/>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A2922A7F-556C-82E7-0266-2AD224EA1712}"/>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8B2D4673-A87B-2364-5254-34EE87CB175A}"/>
              </a:ext>
            </a:extLst>
          </p:cNvPr>
          <p:cNvSpPr>
            <a:spLocks noGrp="1" noChangeArrowheads="1"/>
          </p:cNvSpPr>
          <p:nvPr>
            <p:ph type="sldNum" sz="quarter" idx="4"/>
          </p:nvPr>
        </p:nvSpPr>
        <p:spPr/>
        <p:txBody>
          <a:bodyPr/>
          <a:lstStyle>
            <a:lvl1pPr>
              <a:defRPr/>
            </a:lvl1pPr>
          </a:lstStyle>
          <a:p>
            <a:fld id="{0D22D038-BE50-4674-BF54-D963F4F11C37}" type="slidenum">
              <a:rPr lang="en-US" altLang="en-US"/>
              <a:pPr/>
              <a:t>‹#›</a:t>
            </a:fld>
            <a:endParaRPr lang="en-US" altLang="en-US"/>
          </a:p>
        </p:txBody>
      </p:sp>
    </p:spTree>
    <p:extLst>
      <p:ext uri="{BB962C8B-B14F-4D97-AF65-F5344CB8AC3E}">
        <p14:creationId xmlns:p14="http://schemas.microsoft.com/office/powerpoint/2010/main" val="2568464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BB50-F07A-610C-5CF2-BD8314B781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04CEF-B6D8-8F25-1B35-3E4EC15EB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AA5E4-88E3-433A-E80A-4C7BEC0DACF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0511A77-9164-6EAF-6074-F5C9ABF281E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6827A8-4536-8314-879F-51DEED8FBF8E}"/>
              </a:ext>
            </a:extLst>
          </p:cNvPr>
          <p:cNvSpPr>
            <a:spLocks noGrp="1"/>
          </p:cNvSpPr>
          <p:nvPr>
            <p:ph type="sldNum" sz="quarter" idx="12"/>
          </p:nvPr>
        </p:nvSpPr>
        <p:spPr/>
        <p:txBody>
          <a:bodyPr/>
          <a:lstStyle>
            <a:lvl1pPr>
              <a:defRPr/>
            </a:lvl1pPr>
          </a:lstStyle>
          <a:p>
            <a:fld id="{8DF593F6-F626-4382-90C1-DF7408F46B6F}" type="slidenum">
              <a:rPr lang="en-US" altLang="en-US"/>
              <a:pPr/>
              <a:t>‹#›</a:t>
            </a:fld>
            <a:endParaRPr lang="en-US" altLang="en-US"/>
          </a:p>
        </p:txBody>
      </p:sp>
    </p:spTree>
    <p:extLst>
      <p:ext uri="{BB962C8B-B14F-4D97-AF65-F5344CB8AC3E}">
        <p14:creationId xmlns:p14="http://schemas.microsoft.com/office/powerpoint/2010/main" val="3447278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4243-6707-15D7-E78D-8776E3E0667A}"/>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F9F4-0390-590F-80C4-CFBC551AA20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590F1E7-BC21-75BE-D999-0587897C01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902AFE-5D2D-30B1-73B4-56EE18ED6B6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8119B26-07A9-0606-D629-8B96C1111C54}"/>
              </a:ext>
            </a:extLst>
          </p:cNvPr>
          <p:cNvSpPr>
            <a:spLocks noGrp="1"/>
          </p:cNvSpPr>
          <p:nvPr>
            <p:ph type="sldNum" sz="quarter" idx="12"/>
          </p:nvPr>
        </p:nvSpPr>
        <p:spPr/>
        <p:txBody>
          <a:bodyPr/>
          <a:lstStyle>
            <a:lvl1pPr>
              <a:defRPr/>
            </a:lvl1pPr>
          </a:lstStyle>
          <a:p>
            <a:fld id="{112821CD-F106-4997-957D-873A556C8B2F}" type="slidenum">
              <a:rPr lang="en-US" altLang="en-US"/>
              <a:pPr/>
              <a:t>‹#›</a:t>
            </a:fld>
            <a:endParaRPr lang="en-US" altLang="en-US"/>
          </a:p>
        </p:txBody>
      </p:sp>
    </p:spTree>
    <p:extLst>
      <p:ext uri="{BB962C8B-B14F-4D97-AF65-F5344CB8AC3E}">
        <p14:creationId xmlns:p14="http://schemas.microsoft.com/office/powerpoint/2010/main" val="2319528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F2C9-04FB-07D1-3651-6DE86627B4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1C154-AA51-F713-8BBB-88B937C08FBE}"/>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5D7F07-F7EF-0098-F8F7-9A4BF6E264F5}"/>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3B916C-81ED-A66D-16A4-E5781D57C52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1FA071-9B52-EBDD-7278-D8736AC071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1D41711-265B-A8F5-BA46-BC37B8C7934A}"/>
              </a:ext>
            </a:extLst>
          </p:cNvPr>
          <p:cNvSpPr>
            <a:spLocks noGrp="1"/>
          </p:cNvSpPr>
          <p:nvPr>
            <p:ph type="sldNum" sz="quarter" idx="12"/>
          </p:nvPr>
        </p:nvSpPr>
        <p:spPr/>
        <p:txBody>
          <a:bodyPr/>
          <a:lstStyle>
            <a:lvl1pPr>
              <a:defRPr/>
            </a:lvl1pPr>
          </a:lstStyle>
          <a:p>
            <a:fld id="{929593E8-8E04-496C-85EE-0C8E02F3C33C}" type="slidenum">
              <a:rPr lang="en-US" altLang="en-US"/>
              <a:pPr/>
              <a:t>‹#›</a:t>
            </a:fld>
            <a:endParaRPr lang="en-US" altLang="en-US"/>
          </a:p>
        </p:txBody>
      </p:sp>
    </p:spTree>
    <p:extLst>
      <p:ext uri="{BB962C8B-B14F-4D97-AF65-F5344CB8AC3E}">
        <p14:creationId xmlns:p14="http://schemas.microsoft.com/office/powerpoint/2010/main" val="55056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20640" y="0"/>
            <a:ext cx="4271360"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810"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9276" y="2743200"/>
            <a:ext cx="5103681"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247" y="640080"/>
            <a:ext cx="6859786" cy="1700784"/>
          </a:xfrm>
        </p:spPr>
        <p:txBody>
          <a:bodyPr/>
          <a:lstStyle/>
          <a:p>
            <a:r>
              <a:rPr lang="en-US"/>
              <a:t>Click to edit Master title style</a:t>
            </a:r>
          </a:p>
        </p:txBody>
      </p:sp>
    </p:spTree>
    <p:extLst>
      <p:ext uri="{BB962C8B-B14F-4D97-AF65-F5344CB8AC3E}">
        <p14:creationId xmlns:p14="http://schemas.microsoft.com/office/powerpoint/2010/main" val="6296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29ED-2A76-B073-3203-EE93C6CE179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12F872-8147-3ACC-935F-E0E895E0E93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2229F6-FA0D-DF0C-47A8-71286A806F3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83ECD-994E-10D2-4AF3-60716204687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33079F-D84F-7EDD-3DAC-FD6CE668D5A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852CF7-BFEA-0FF8-A2BF-BB2D94454E1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467EA3C-512A-5EAD-6A20-E3C21B88E81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A49D39A-99BC-C5DD-3958-3E5F062B8F42}"/>
              </a:ext>
            </a:extLst>
          </p:cNvPr>
          <p:cNvSpPr>
            <a:spLocks noGrp="1"/>
          </p:cNvSpPr>
          <p:nvPr>
            <p:ph type="sldNum" sz="quarter" idx="12"/>
          </p:nvPr>
        </p:nvSpPr>
        <p:spPr/>
        <p:txBody>
          <a:bodyPr/>
          <a:lstStyle>
            <a:lvl1pPr>
              <a:defRPr/>
            </a:lvl1pPr>
          </a:lstStyle>
          <a:p>
            <a:fld id="{B43115E3-5DA9-46E9-92A4-2483EFE0C859}" type="slidenum">
              <a:rPr lang="en-US" altLang="en-US"/>
              <a:pPr/>
              <a:t>‹#›</a:t>
            </a:fld>
            <a:endParaRPr lang="en-US" altLang="en-US"/>
          </a:p>
        </p:txBody>
      </p:sp>
    </p:spTree>
    <p:extLst>
      <p:ext uri="{BB962C8B-B14F-4D97-AF65-F5344CB8AC3E}">
        <p14:creationId xmlns:p14="http://schemas.microsoft.com/office/powerpoint/2010/main" val="100170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4A32-A692-43E6-651E-D8CAE3170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E603-24F4-FAC8-9436-26255B4CD95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2E25DF9-096A-3163-C62F-6874FCBDF27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00C6489-BFF5-E951-8C26-E6999ABCAC4B}"/>
              </a:ext>
            </a:extLst>
          </p:cNvPr>
          <p:cNvSpPr>
            <a:spLocks noGrp="1"/>
          </p:cNvSpPr>
          <p:nvPr>
            <p:ph type="sldNum" sz="quarter" idx="12"/>
          </p:nvPr>
        </p:nvSpPr>
        <p:spPr/>
        <p:txBody>
          <a:bodyPr/>
          <a:lstStyle>
            <a:lvl1pPr>
              <a:defRPr/>
            </a:lvl1pPr>
          </a:lstStyle>
          <a:p>
            <a:fld id="{B9073FA3-6132-4C60-A7E7-35BC816D9F2A}" type="slidenum">
              <a:rPr lang="en-US" altLang="en-US"/>
              <a:pPr/>
              <a:t>‹#›</a:t>
            </a:fld>
            <a:endParaRPr lang="en-US" altLang="en-US"/>
          </a:p>
        </p:txBody>
      </p:sp>
    </p:spTree>
    <p:extLst>
      <p:ext uri="{BB962C8B-B14F-4D97-AF65-F5344CB8AC3E}">
        <p14:creationId xmlns:p14="http://schemas.microsoft.com/office/powerpoint/2010/main" val="3574965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BCA949-2BE1-6BA4-AF30-E4815DDEF54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70B4B5A-E814-1D3B-DF48-3E74BEB7C2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B93E122-94C8-4AA4-87B6-F65250A14BAC}"/>
              </a:ext>
            </a:extLst>
          </p:cNvPr>
          <p:cNvSpPr>
            <a:spLocks noGrp="1"/>
          </p:cNvSpPr>
          <p:nvPr>
            <p:ph type="sldNum" sz="quarter" idx="12"/>
          </p:nvPr>
        </p:nvSpPr>
        <p:spPr/>
        <p:txBody>
          <a:bodyPr/>
          <a:lstStyle>
            <a:lvl1pPr>
              <a:defRPr/>
            </a:lvl1pPr>
          </a:lstStyle>
          <a:p>
            <a:fld id="{52A0398C-B631-4625-9090-EA87ADBD51E1}" type="slidenum">
              <a:rPr lang="en-US" altLang="en-US"/>
              <a:pPr/>
              <a:t>‹#›</a:t>
            </a:fld>
            <a:endParaRPr lang="en-US" altLang="en-US"/>
          </a:p>
        </p:txBody>
      </p:sp>
    </p:spTree>
    <p:extLst>
      <p:ext uri="{BB962C8B-B14F-4D97-AF65-F5344CB8AC3E}">
        <p14:creationId xmlns:p14="http://schemas.microsoft.com/office/powerpoint/2010/main" val="1356982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42E6-8CCF-74BE-0F13-908DDDB7DC3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77E98C-00EA-8167-1641-F04E97F0F38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97F3C6-4681-D4F2-17F5-838904BE788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10895-B886-3A7D-6FE3-02E8E970204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EE86942-40FA-06C4-07B3-5B7AB873830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C9AECD0-7049-C68E-7D99-CA76D658366C}"/>
              </a:ext>
            </a:extLst>
          </p:cNvPr>
          <p:cNvSpPr>
            <a:spLocks noGrp="1"/>
          </p:cNvSpPr>
          <p:nvPr>
            <p:ph type="sldNum" sz="quarter" idx="12"/>
          </p:nvPr>
        </p:nvSpPr>
        <p:spPr/>
        <p:txBody>
          <a:bodyPr/>
          <a:lstStyle>
            <a:lvl1pPr>
              <a:defRPr/>
            </a:lvl1pPr>
          </a:lstStyle>
          <a:p>
            <a:fld id="{39C5DE9C-F16E-492E-B253-5B34C332EFBA}" type="slidenum">
              <a:rPr lang="en-US" altLang="en-US"/>
              <a:pPr/>
              <a:t>‹#›</a:t>
            </a:fld>
            <a:endParaRPr lang="en-US" altLang="en-US"/>
          </a:p>
        </p:txBody>
      </p:sp>
    </p:spTree>
    <p:extLst>
      <p:ext uri="{BB962C8B-B14F-4D97-AF65-F5344CB8AC3E}">
        <p14:creationId xmlns:p14="http://schemas.microsoft.com/office/powerpoint/2010/main" val="264888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F3C-3C79-0782-6545-18C132FD860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74774-9C74-3842-7D34-2744E97444A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576E6E-DB28-C8B8-92EA-B0F1C0F7684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65E81-CAB4-190B-6BDA-0B6436FF2D1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3914A17-76AE-571A-1279-C1DA1D33791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E38A457-44C6-C40B-881E-A6B5BB8BEECC}"/>
              </a:ext>
            </a:extLst>
          </p:cNvPr>
          <p:cNvSpPr>
            <a:spLocks noGrp="1"/>
          </p:cNvSpPr>
          <p:nvPr>
            <p:ph type="sldNum" sz="quarter" idx="12"/>
          </p:nvPr>
        </p:nvSpPr>
        <p:spPr/>
        <p:txBody>
          <a:bodyPr/>
          <a:lstStyle>
            <a:lvl1pPr>
              <a:defRPr/>
            </a:lvl1pPr>
          </a:lstStyle>
          <a:p>
            <a:fld id="{79903A23-9570-4303-A979-B0ED0849E510}" type="slidenum">
              <a:rPr lang="en-US" altLang="en-US"/>
              <a:pPr/>
              <a:t>‹#›</a:t>
            </a:fld>
            <a:endParaRPr lang="en-US" altLang="en-US"/>
          </a:p>
        </p:txBody>
      </p:sp>
    </p:spTree>
    <p:extLst>
      <p:ext uri="{BB962C8B-B14F-4D97-AF65-F5344CB8AC3E}">
        <p14:creationId xmlns:p14="http://schemas.microsoft.com/office/powerpoint/2010/main" val="38259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8BB4-7D4C-3FFD-6221-CF4900FAED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7C6125-1F4D-9B09-2E78-F19D4C152B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875E3-82A7-91E3-B5BD-E556D5F8AB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961AFE-8890-29D0-B5F7-1F1DDA7789B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DDCF83-EE7E-C569-B21F-276B5B5FF2F5}"/>
              </a:ext>
            </a:extLst>
          </p:cNvPr>
          <p:cNvSpPr>
            <a:spLocks noGrp="1"/>
          </p:cNvSpPr>
          <p:nvPr>
            <p:ph type="sldNum" sz="quarter" idx="12"/>
          </p:nvPr>
        </p:nvSpPr>
        <p:spPr/>
        <p:txBody>
          <a:bodyPr/>
          <a:lstStyle>
            <a:lvl1pPr>
              <a:defRPr/>
            </a:lvl1pPr>
          </a:lstStyle>
          <a:p>
            <a:fld id="{79DCE3BF-9DF3-4AD4-B814-9C210260C260}" type="slidenum">
              <a:rPr lang="en-US" altLang="en-US"/>
              <a:pPr/>
              <a:t>‹#›</a:t>
            </a:fld>
            <a:endParaRPr lang="en-US" altLang="en-US"/>
          </a:p>
        </p:txBody>
      </p:sp>
    </p:spTree>
    <p:extLst>
      <p:ext uri="{BB962C8B-B14F-4D97-AF65-F5344CB8AC3E}">
        <p14:creationId xmlns:p14="http://schemas.microsoft.com/office/powerpoint/2010/main" val="3247488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BB0AE-E4EE-A321-39D8-3C55BC613E1C}"/>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7062A-A280-441D-93DF-3FAFD7035D0F}"/>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7A6B7-66E0-526F-14A4-6401D654FE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9D8A8B7-7FD5-1B5A-5142-2031025728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406351-FF51-3F0F-07A6-F5E1F6F522A0}"/>
              </a:ext>
            </a:extLst>
          </p:cNvPr>
          <p:cNvSpPr>
            <a:spLocks noGrp="1"/>
          </p:cNvSpPr>
          <p:nvPr>
            <p:ph type="sldNum" sz="quarter" idx="12"/>
          </p:nvPr>
        </p:nvSpPr>
        <p:spPr/>
        <p:txBody>
          <a:bodyPr/>
          <a:lstStyle>
            <a:lvl1pPr>
              <a:defRPr/>
            </a:lvl1pPr>
          </a:lstStyle>
          <a:p>
            <a:fld id="{2455F62A-A1C2-4C2A-8BE8-D53D53C00993}" type="slidenum">
              <a:rPr lang="en-US" altLang="en-US"/>
              <a:pPr/>
              <a:t>‹#›</a:t>
            </a:fld>
            <a:endParaRPr lang="en-US" altLang="en-US"/>
          </a:p>
        </p:txBody>
      </p:sp>
    </p:spTree>
    <p:extLst>
      <p:ext uri="{BB962C8B-B14F-4D97-AF65-F5344CB8AC3E}">
        <p14:creationId xmlns:p14="http://schemas.microsoft.com/office/powerpoint/2010/main" val="3677360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841BE-4F1E-55A8-B86E-F50EE4E003ED}"/>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8B56BD54-1F7C-F7F2-CC1F-CDCEF178CC15}"/>
              </a:ext>
            </a:extLst>
          </p:cNvPr>
          <p:cNvSpPr>
            <a:spLocks noGrp="1"/>
          </p:cNvSpPr>
          <p:nvPr>
            <p:ph type="dgm" idx="1"/>
          </p:nvPr>
        </p:nvSpPr>
        <p:spPr>
          <a:xfrm>
            <a:off x="609600" y="1600201"/>
            <a:ext cx="10972800" cy="4530725"/>
          </a:xfrm>
        </p:spPr>
        <p:txBody>
          <a:bodyPr/>
          <a:lstStyle/>
          <a:p>
            <a:endParaRPr lang="en-US"/>
          </a:p>
        </p:txBody>
      </p:sp>
      <p:sp>
        <p:nvSpPr>
          <p:cNvPr id="4" name="Date Placeholder 3">
            <a:extLst>
              <a:ext uri="{FF2B5EF4-FFF2-40B4-BE49-F238E27FC236}">
                <a16:creationId xmlns:a16="http://schemas.microsoft.com/office/drawing/2014/main" id="{9F9F919F-BB15-161A-E866-8B3B91281219}"/>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16E4F4B-1152-40B5-82F4-41A6702B110E}"/>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F0FF01E-0C34-C99A-0B7D-9E2AD78D0F30}"/>
              </a:ext>
            </a:extLst>
          </p:cNvPr>
          <p:cNvSpPr>
            <a:spLocks noGrp="1"/>
          </p:cNvSpPr>
          <p:nvPr>
            <p:ph type="sldNum" sz="quarter" idx="12"/>
          </p:nvPr>
        </p:nvSpPr>
        <p:spPr>
          <a:xfrm>
            <a:off x="8737600" y="6278563"/>
            <a:ext cx="2844800" cy="457200"/>
          </a:xfrm>
        </p:spPr>
        <p:txBody>
          <a:bodyPr/>
          <a:lstStyle>
            <a:lvl1pPr>
              <a:defRPr/>
            </a:lvl1pPr>
          </a:lstStyle>
          <a:p>
            <a:fld id="{6782BE98-175B-407D-B943-1A8D6E578425}" type="slidenum">
              <a:rPr lang="en-US" altLang="en-US"/>
              <a:pPr/>
              <a:t>‹#›</a:t>
            </a:fld>
            <a:endParaRPr lang="en-US" altLang="en-US"/>
          </a:p>
        </p:txBody>
      </p:sp>
    </p:spTree>
    <p:extLst>
      <p:ext uri="{BB962C8B-B14F-4D97-AF65-F5344CB8AC3E}">
        <p14:creationId xmlns:p14="http://schemas.microsoft.com/office/powerpoint/2010/main" val="4175365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9565-282B-9C37-C087-18A06C3BAA21}"/>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7FF06-CF42-0EB9-95BA-6013853B5BDD}"/>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8F65E2-C964-FDEA-B4B8-B9A3C5E883EB}"/>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BD92C0-3220-D49F-AED8-4A7194AFE119}"/>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C859667-AF92-F136-9F48-EEDFCDA5A8D3}"/>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CBCAD3D-6608-1F50-169F-DF1D918F07CE}"/>
              </a:ext>
            </a:extLst>
          </p:cNvPr>
          <p:cNvSpPr>
            <a:spLocks noGrp="1"/>
          </p:cNvSpPr>
          <p:nvPr>
            <p:ph type="sldNum" sz="quarter" idx="12"/>
          </p:nvPr>
        </p:nvSpPr>
        <p:spPr>
          <a:xfrm>
            <a:off x="8737600" y="6278563"/>
            <a:ext cx="2844800" cy="457200"/>
          </a:xfrm>
        </p:spPr>
        <p:txBody>
          <a:bodyPr/>
          <a:lstStyle>
            <a:lvl1pPr>
              <a:defRPr/>
            </a:lvl1pPr>
          </a:lstStyle>
          <a:p>
            <a:fld id="{40470B69-5EDB-4E60-8EBE-4693E551355D}" type="slidenum">
              <a:rPr lang="en-US" altLang="en-US"/>
              <a:pPr/>
              <a:t>‹#›</a:t>
            </a:fld>
            <a:endParaRPr lang="en-US" altLang="en-US"/>
          </a:p>
        </p:txBody>
      </p:sp>
    </p:spTree>
    <p:extLst>
      <p:ext uri="{BB962C8B-B14F-4D97-AF65-F5344CB8AC3E}">
        <p14:creationId xmlns:p14="http://schemas.microsoft.com/office/powerpoint/2010/main" val="471316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CF32-5AF9-80E5-2F54-EB429A07CAFB}"/>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FE684E-2F9E-B8F4-7108-AD8F68E1ED19}"/>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336D75-3AC5-30C4-C602-ADFD389408FE}"/>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B2E70D2-38E0-CD32-B380-451DD68DA453}"/>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2665268-5B3D-3054-E059-D07A46299335}"/>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667009-E9E8-5BD0-2CE0-5D4251F6F1A1}"/>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39650BBE-AA93-E52F-586E-5B5C374DA916}"/>
              </a:ext>
            </a:extLst>
          </p:cNvPr>
          <p:cNvSpPr>
            <a:spLocks noGrp="1"/>
          </p:cNvSpPr>
          <p:nvPr>
            <p:ph type="sldNum" sz="quarter" idx="12"/>
          </p:nvPr>
        </p:nvSpPr>
        <p:spPr>
          <a:xfrm>
            <a:off x="8737600" y="6278563"/>
            <a:ext cx="2844800" cy="457200"/>
          </a:xfrm>
        </p:spPr>
        <p:txBody>
          <a:bodyPr/>
          <a:lstStyle>
            <a:lvl1pPr>
              <a:defRPr/>
            </a:lvl1pPr>
          </a:lstStyle>
          <a:p>
            <a:fld id="{CDE35041-513D-4D52-882D-ED77BE7BBB9D}" type="slidenum">
              <a:rPr lang="en-US" altLang="en-US"/>
              <a:pPr/>
              <a:t>‹#›</a:t>
            </a:fld>
            <a:endParaRPr lang="en-US" altLang="en-US"/>
          </a:p>
        </p:txBody>
      </p:sp>
    </p:spTree>
    <p:extLst>
      <p:ext uri="{BB962C8B-B14F-4D97-AF65-F5344CB8AC3E}">
        <p14:creationId xmlns:p14="http://schemas.microsoft.com/office/powerpoint/2010/main" val="329815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978" y="2386584"/>
            <a:ext cx="9750043"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978" y="640080"/>
            <a:ext cx="9750043"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890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3350-D07B-D5DE-342F-567D720B3DBA}"/>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A8455F0-78E3-2BC5-9CC0-7C0BD3D3F19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E7C30-B529-AE4C-D947-A019F11467BF}"/>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64BB9-C994-9715-2C01-C917E90290BD}"/>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AB765B-D6A5-CA8B-B4E0-16A105B831D5}"/>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A3765B9-05AD-6596-24E5-350B8D627854}"/>
              </a:ext>
            </a:extLst>
          </p:cNvPr>
          <p:cNvSpPr>
            <a:spLocks noGrp="1"/>
          </p:cNvSpPr>
          <p:nvPr>
            <p:ph type="sldNum" sz="quarter" idx="12"/>
          </p:nvPr>
        </p:nvSpPr>
        <p:spPr>
          <a:xfrm>
            <a:off x="8737600" y="6278563"/>
            <a:ext cx="2844800" cy="457200"/>
          </a:xfrm>
        </p:spPr>
        <p:txBody>
          <a:bodyPr/>
          <a:lstStyle>
            <a:lvl1pPr>
              <a:defRPr/>
            </a:lvl1pPr>
          </a:lstStyle>
          <a:p>
            <a:fld id="{611D1B3B-348D-445B-805A-9AB4A6A46970}" type="slidenum">
              <a:rPr lang="en-US" altLang="en-US"/>
              <a:pPr/>
              <a:t>‹#›</a:t>
            </a:fld>
            <a:endParaRPr lang="en-US" altLang="en-US"/>
          </a:p>
        </p:txBody>
      </p:sp>
    </p:spTree>
    <p:extLst>
      <p:ext uri="{BB962C8B-B14F-4D97-AF65-F5344CB8AC3E}">
        <p14:creationId xmlns:p14="http://schemas.microsoft.com/office/powerpoint/2010/main" val="1608657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551-9353-6BCF-FAA6-98B88C386B4F}"/>
              </a:ext>
            </a:extLst>
          </p:cNvPr>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E6C3BF7-FC81-A7ED-DD61-8CF81EC16A75}"/>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15FC0-B1E2-7E08-071C-F70C0726C860}"/>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DD27BA-1947-DAAD-9C4B-BCCA7FF5ACD6}"/>
              </a:ext>
            </a:extLst>
          </p:cNvPr>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7FCCA67-88BA-86B7-70B3-E8FB1024964D}"/>
              </a:ext>
            </a:extLst>
          </p:cNvPr>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9BAA9-7EE1-BA8D-7096-9B7AAEE61312}"/>
              </a:ext>
            </a:extLst>
          </p:cNvPr>
          <p:cNvSpPr>
            <a:spLocks noGrp="1"/>
          </p:cNvSpPr>
          <p:nvPr>
            <p:ph type="dt" sz="half" idx="10"/>
          </p:nvPr>
        </p:nvSpPr>
        <p:spPr>
          <a:xfrm>
            <a:off x="609600" y="6278563"/>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FF59496-5317-6B63-D8B5-514AE5AD7081}"/>
              </a:ext>
            </a:extLst>
          </p:cNvPr>
          <p:cNvSpPr>
            <a:spLocks noGrp="1"/>
          </p:cNvSpPr>
          <p:nvPr>
            <p:ph type="ftr" sz="quarter" idx="11"/>
          </p:nvPr>
        </p:nvSpPr>
        <p:spPr>
          <a:xfrm>
            <a:off x="4165600" y="6278563"/>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1F9538-2893-3865-EB68-3A6052BE9CCB}"/>
              </a:ext>
            </a:extLst>
          </p:cNvPr>
          <p:cNvSpPr>
            <a:spLocks noGrp="1"/>
          </p:cNvSpPr>
          <p:nvPr>
            <p:ph type="sldNum" sz="quarter" idx="12"/>
          </p:nvPr>
        </p:nvSpPr>
        <p:spPr>
          <a:xfrm>
            <a:off x="8737600" y="6278563"/>
            <a:ext cx="2844800" cy="457200"/>
          </a:xfrm>
        </p:spPr>
        <p:txBody>
          <a:bodyPr/>
          <a:lstStyle>
            <a:lvl1pPr>
              <a:defRPr/>
            </a:lvl1pPr>
          </a:lstStyle>
          <a:p>
            <a:fld id="{AD9BC9CE-3EB2-4D17-AD21-A7256A41E49A}" type="slidenum">
              <a:rPr lang="en-US" altLang="en-US"/>
              <a:pPr/>
              <a:t>‹#›</a:t>
            </a:fld>
            <a:endParaRPr lang="en-US" altLang="en-US"/>
          </a:p>
        </p:txBody>
      </p:sp>
    </p:spTree>
    <p:extLst>
      <p:ext uri="{BB962C8B-B14F-4D97-AF65-F5344CB8AC3E}">
        <p14:creationId xmlns:p14="http://schemas.microsoft.com/office/powerpoint/2010/main" val="363159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2" name="Date Placeholder 23">
            <a:extLst>
              <a:ext uri="{FF2B5EF4-FFF2-40B4-BE49-F238E27FC236}">
                <a16:creationId xmlns:a16="http://schemas.microsoft.com/office/drawing/2014/main" id="{B0938840-C573-9F29-4717-185C8AC0C654}"/>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A35DB47B-6313-710C-5298-BAD795BA5A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88A7CCBF-18E3-2C8E-D49B-669CC4A8C792}"/>
              </a:ext>
            </a:extLst>
          </p:cNvPr>
          <p:cNvSpPr>
            <a:spLocks noGrp="1"/>
          </p:cNvSpPr>
          <p:nvPr>
            <p:ph type="sldNum" sz="quarter" idx="12"/>
          </p:nvPr>
        </p:nvSpPr>
        <p:spPr/>
        <p:txBody>
          <a:bodyPr/>
          <a:lstStyle>
            <a:lvl1pPr>
              <a:defRPr/>
            </a:lvl1pPr>
          </a:lstStyle>
          <a:p>
            <a:pPr>
              <a:defRPr/>
            </a:pPr>
            <a:fld id="{FC9C470C-8043-4378-BA41-D4816122FDD9}" type="slidenum">
              <a:rPr lang="en-US" altLang="en-US"/>
              <a:pPr>
                <a:defRPr/>
              </a:pPr>
              <a:t>‹#›</a:t>
            </a:fld>
            <a:endParaRPr lang="en-US" altLang="en-US"/>
          </a:p>
        </p:txBody>
      </p:sp>
    </p:spTree>
    <p:extLst>
      <p:ext uri="{BB962C8B-B14F-4D97-AF65-F5344CB8AC3E}">
        <p14:creationId xmlns:p14="http://schemas.microsoft.com/office/powerpoint/2010/main" val="1866427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D66B3-2A32-60B5-A87C-8A649067AB54}"/>
              </a:ext>
            </a:extLst>
          </p:cNvPr>
          <p:cNvCxnSpPr/>
          <p:nvPr/>
        </p:nvCxnSpPr>
        <p:spPr>
          <a:xfrm>
            <a:off x="914400" y="4916488"/>
            <a:ext cx="105664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chemeClr val="bg1"/>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914400" y="4958864"/>
            <a:ext cx="10566400" cy="984736"/>
          </a:xfrm>
        </p:spPr>
        <p:txBody>
          <a:bodyPr/>
          <a:lstStyle>
            <a:lvl1pPr marL="0" indent="0">
              <a:buNone/>
              <a:defRPr sz="2000" spc="10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B3B93A62-8EA9-643B-315D-BFB6B5A7B948}"/>
              </a:ext>
            </a:extLst>
          </p:cNvPr>
          <p:cNvSpPr>
            <a:spLocks noGrp="1"/>
          </p:cNvSpPr>
          <p:nvPr>
            <p:ph type="dt" sz="half" idx="10"/>
          </p:nvPr>
        </p:nvSpPr>
        <p:spPr/>
        <p:txBody>
          <a:bodyPr/>
          <a:lstStyle>
            <a:lvl1pPr>
              <a:defRPr>
                <a:solidFill>
                  <a:schemeClr val="bg1"/>
                </a:solidFill>
              </a:defRPr>
            </a:lvl1pPr>
          </a:lstStyle>
          <a:p>
            <a:pPr>
              <a:defRPr/>
            </a:pPr>
            <a:endParaRPr lang="en-US"/>
          </a:p>
        </p:txBody>
      </p:sp>
      <p:sp>
        <p:nvSpPr>
          <p:cNvPr id="6" name="Footer Placeholder 4">
            <a:extLst>
              <a:ext uri="{FF2B5EF4-FFF2-40B4-BE49-F238E27FC236}">
                <a16:creationId xmlns:a16="http://schemas.microsoft.com/office/drawing/2014/main" id="{30D3ADFF-4B4B-871B-D5EF-03C12E42F646}"/>
              </a:ext>
            </a:extLst>
          </p:cNvPr>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7F841EFE-9E4E-0B07-342B-791EFA42E1A4}"/>
              </a:ext>
            </a:extLst>
          </p:cNvPr>
          <p:cNvSpPr>
            <a:spLocks noGrp="1"/>
          </p:cNvSpPr>
          <p:nvPr>
            <p:ph type="sldNum" sz="quarter" idx="12"/>
          </p:nvPr>
        </p:nvSpPr>
        <p:spPr/>
        <p:txBody>
          <a:bodyPr/>
          <a:lstStyle>
            <a:lvl1pPr>
              <a:defRPr>
                <a:solidFill>
                  <a:schemeClr val="bg1"/>
                </a:solidFill>
              </a:defRPr>
            </a:lvl1pPr>
          </a:lstStyle>
          <a:p>
            <a:pPr>
              <a:defRPr/>
            </a:pPr>
            <a:fld id="{3334A414-34E6-46A4-987D-A5AE90B922D9}" type="slidenum">
              <a:rPr lang="en-US" altLang="en-US"/>
              <a:pPr>
                <a:defRPr/>
              </a:pPr>
              <a:t>‹#›</a:t>
            </a:fld>
            <a:endParaRPr lang="en-US" altLang="en-US"/>
          </a:p>
        </p:txBody>
      </p:sp>
    </p:spTree>
    <p:extLst>
      <p:ext uri="{BB962C8B-B14F-4D97-AF65-F5344CB8AC3E}">
        <p14:creationId xmlns:p14="http://schemas.microsoft.com/office/powerpoint/2010/main" val="2924345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524000"/>
            <a:ext cx="541324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CA6D4191-2AA6-ED8A-80F4-F1E07C3859D5}"/>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BA6C7D82-DD8E-F722-905F-B330087C7E0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DCD229BE-EB02-1F2D-ECE9-BEF0F6BF8202}"/>
              </a:ext>
            </a:extLst>
          </p:cNvPr>
          <p:cNvSpPr>
            <a:spLocks noGrp="1"/>
          </p:cNvSpPr>
          <p:nvPr>
            <p:ph type="sldNum" sz="quarter" idx="12"/>
          </p:nvPr>
        </p:nvSpPr>
        <p:spPr/>
        <p:txBody>
          <a:bodyPr/>
          <a:lstStyle>
            <a:lvl1pPr>
              <a:defRPr/>
            </a:lvl1pPr>
          </a:lstStyle>
          <a:p>
            <a:pPr>
              <a:defRPr/>
            </a:pPr>
            <a:fld id="{D49A6745-0F3F-4586-91FA-B60DF7FE7866}" type="slidenum">
              <a:rPr lang="en-US" altLang="en-US"/>
              <a:pPr>
                <a:defRPr/>
              </a:pPr>
              <a:t>‹#›</a:t>
            </a:fld>
            <a:endParaRPr lang="en-US" altLang="en-US"/>
          </a:p>
        </p:txBody>
      </p:sp>
    </p:spTree>
    <p:extLst>
      <p:ext uri="{BB962C8B-B14F-4D97-AF65-F5344CB8AC3E}">
        <p14:creationId xmlns:p14="http://schemas.microsoft.com/office/powerpoint/2010/main" val="2433864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FC5096CF-2CE2-F367-1800-5AA6EE74F251}"/>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85812A76-F41B-E6B2-3B37-90E9504950E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76DA30F3-9423-CDE7-FB39-D32575FE6AC5}"/>
              </a:ext>
            </a:extLst>
          </p:cNvPr>
          <p:cNvSpPr>
            <a:spLocks noGrp="1"/>
          </p:cNvSpPr>
          <p:nvPr>
            <p:ph type="sldNum" sz="quarter" idx="12"/>
          </p:nvPr>
        </p:nvSpPr>
        <p:spPr/>
        <p:txBody>
          <a:bodyPr/>
          <a:lstStyle>
            <a:lvl1pPr>
              <a:defRPr/>
            </a:lvl1pPr>
          </a:lstStyle>
          <a:p>
            <a:pPr>
              <a:defRPr/>
            </a:pPr>
            <a:fld id="{F0B262ED-290B-45F0-937B-870F393BA293}" type="slidenum">
              <a:rPr lang="en-US" altLang="en-US"/>
              <a:pPr>
                <a:defRPr/>
              </a:pPr>
              <a:t>‹#›</a:t>
            </a:fld>
            <a:endParaRPr lang="en-US" altLang="en-US"/>
          </a:p>
        </p:txBody>
      </p:sp>
    </p:spTree>
    <p:extLst>
      <p:ext uri="{BB962C8B-B14F-4D97-AF65-F5344CB8AC3E}">
        <p14:creationId xmlns:p14="http://schemas.microsoft.com/office/powerpoint/2010/main" val="59702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4824A0B1-6CA3-D8F1-D5CA-63FEDEE3E335}"/>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41646B8F-43BC-185F-E109-CF04D2CA039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124167AB-8193-7311-7FF2-B566FD214808}"/>
              </a:ext>
            </a:extLst>
          </p:cNvPr>
          <p:cNvSpPr>
            <a:spLocks noGrp="1"/>
          </p:cNvSpPr>
          <p:nvPr>
            <p:ph type="sldNum" sz="quarter" idx="12"/>
          </p:nvPr>
        </p:nvSpPr>
        <p:spPr/>
        <p:txBody>
          <a:bodyPr/>
          <a:lstStyle>
            <a:lvl1pPr>
              <a:defRPr/>
            </a:lvl1pPr>
          </a:lstStyle>
          <a:p>
            <a:pPr>
              <a:defRPr/>
            </a:pPr>
            <a:fld id="{E28242A6-9F65-4577-9B4B-0101E80D6DF6}" type="slidenum">
              <a:rPr lang="en-US" altLang="en-US"/>
              <a:pPr>
                <a:defRPr/>
              </a:pPr>
              <a:t>‹#›</a:t>
            </a:fld>
            <a:endParaRPr lang="en-US" altLang="en-US"/>
          </a:p>
        </p:txBody>
      </p:sp>
    </p:spTree>
    <p:extLst>
      <p:ext uri="{BB962C8B-B14F-4D97-AF65-F5344CB8AC3E}">
        <p14:creationId xmlns:p14="http://schemas.microsoft.com/office/powerpoint/2010/main" val="2218178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52401"/>
            <a:ext cx="10972800" cy="597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23AC8DF2-AB78-5CB3-3D13-BA65F45E442D}"/>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2A4927DB-322C-6656-3454-6434B13926F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099C53BA-ECEF-51B9-196C-261D48209342}"/>
              </a:ext>
            </a:extLst>
          </p:cNvPr>
          <p:cNvSpPr>
            <a:spLocks noGrp="1"/>
          </p:cNvSpPr>
          <p:nvPr>
            <p:ph type="sldNum" sz="quarter" idx="12"/>
          </p:nvPr>
        </p:nvSpPr>
        <p:spPr/>
        <p:txBody>
          <a:bodyPr/>
          <a:lstStyle>
            <a:lvl1pPr>
              <a:defRPr/>
            </a:lvl1pPr>
          </a:lstStyle>
          <a:p>
            <a:pPr>
              <a:defRPr/>
            </a:pPr>
            <a:fld id="{FAC1AC36-3455-4562-A70A-C64E4D62EAB2}" type="slidenum">
              <a:rPr lang="en-US" altLang="en-US"/>
              <a:pPr>
                <a:defRPr/>
              </a:pPr>
              <a:t>‹#›</a:t>
            </a:fld>
            <a:endParaRPr lang="en-US" altLang="en-US"/>
          </a:p>
        </p:txBody>
      </p:sp>
    </p:spTree>
    <p:extLst>
      <p:ext uri="{BB962C8B-B14F-4D97-AF65-F5344CB8AC3E}">
        <p14:creationId xmlns:p14="http://schemas.microsoft.com/office/powerpoint/2010/main" val="3812737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19200"/>
          </a:xfrm>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447800"/>
            <a:ext cx="53848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DECE8052-65B7-F303-241A-92FDF6C79677}"/>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D60C2123-E2C6-E7CC-560E-24A360EDCF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67C2D8F0-FE5F-82B7-7E21-1D5CD91DB91E}"/>
              </a:ext>
            </a:extLst>
          </p:cNvPr>
          <p:cNvSpPr>
            <a:spLocks noGrp="1"/>
          </p:cNvSpPr>
          <p:nvPr>
            <p:ph type="sldNum" sz="quarter" idx="12"/>
          </p:nvPr>
        </p:nvSpPr>
        <p:spPr/>
        <p:txBody>
          <a:bodyPr/>
          <a:lstStyle>
            <a:lvl1pPr>
              <a:defRPr/>
            </a:lvl1pPr>
          </a:lstStyle>
          <a:p>
            <a:pPr>
              <a:defRPr/>
            </a:pPr>
            <a:fld id="{7766A6FD-4C2E-49A5-A7A8-CE960C6D304D}" type="slidenum">
              <a:rPr lang="en-US" altLang="en-US"/>
              <a:pPr>
                <a:defRPr/>
              </a:pPr>
              <a:t>‹#›</a:t>
            </a:fld>
            <a:endParaRPr lang="en-US" altLang="en-US"/>
          </a:p>
        </p:txBody>
      </p:sp>
    </p:spTree>
    <p:extLst>
      <p:ext uri="{BB962C8B-B14F-4D97-AF65-F5344CB8AC3E}">
        <p14:creationId xmlns:p14="http://schemas.microsoft.com/office/powerpoint/2010/main" val="590837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2192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6AE48463-7D25-1C85-E79C-F9AC900E177A}"/>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3FDB59CC-AF9D-4B1D-83B7-BC0FA8FE2F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777E0251-2D7D-DBED-BFA3-8FFAEC840175}"/>
              </a:ext>
            </a:extLst>
          </p:cNvPr>
          <p:cNvSpPr>
            <a:spLocks noGrp="1"/>
          </p:cNvSpPr>
          <p:nvPr>
            <p:ph type="sldNum" sz="quarter" idx="12"/>
          </p:nvPr>
        </p:nvSpPr>
        <p:spPr/>
        <p:txBody>
          <a:bodyPr/>
          <a:lstStyle>
            <a:lvl1pPr>
              <a:defRPr/>
            </a:lvl1pPr>
          </a:lstStyle>
          <a:p>
            <a:pPr>
              <a:defRPr/>
            </a:pPr>
            <a:fld id="{4B2572FD-1361-4C65-8A6C-D98BEB6AFC91}" type="slidenum">
              <a:rPr lang="en-US" altLang="en-US"/>
              <a:pPr>
                <a:defRPr/>
              </a:pPr>
              <a:t>‹#›</a:t>
            </a:fld>
            <a:endParaRPr lang="en-US" altLang="en-US"/>
          </a:p>
        </p:txBody>
      </p:sp>
    </p:spTree>
    <p:extLst>
      <p:ext uri="{BB962C8B-B14F-4D97-AF65-F5344CB8AC3E}">
        <p14:creationId xmlns:p14="http://schemas.microsoft.com/office/powerpoint/2010/main" val="9693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672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9896" y="2862072"/>
            <a:ext cx="7399423"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9896" y="640080"/>
            <a:ext cx="7399423"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1604" y="4846320"/>
            <a:ext cx="7399423"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883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7E59AB5-9E45-3BBC-A779-1030FE071D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D7CA5EF-6EAF-3652-87C7-98733560E8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4EF82AD-6C74-EDF0-1DDA-742E1BA8A21D}"/>
              </a:ext>
            </a:extLst>
          </p:cNvPr>
          <p:cNvSpPr>
            <a:spLocks noGrp="1" noChangeArrowheads="1"/>
          </p:cNvSpPr>
          <p:nvPr>
            <p:ph type="sldNum" sz="quarter" idx="12"/>
          </p:nvPr>
        </p:nvSpPr>
        <p:spPr>
          <a:ln/>
        </p:spPr>
        <p:txBody>
          <a:bodyPr/>
          <a:lstStyle>
            <a:lvl1pPr>
              <a:defRPr/>
            </a:lvl1pPr>
          </a:lstStyle>
          <a:p>
            <a:fld id="{EF694C43-96EB-4773-B5A3-A55AF8B4F66C}" type="slidenum">
              <a:rPr lang="en-US" altLang="en-US"/>
              <a:pPr/>
              <a:t>‹#›</a:t>
            </a:fld>
            <a:endParaRPr lang="en-US" altLang="en-US"/>
          </a:p>
        </p:txBody>
      </p:sp>
    </p:spTree>
    <p:extLst>
      <p:ext uri="{BB962C8B-B14F-4D97-AF65-F5344CB8AC3E}">
        <p14:creationId xmlns:p14="http://schemas.microsoft.com/office/powerpoint/2010/main" val="75264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CF37E4-9B47-DD5B-4F4D-A9EDE7C185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446334-261C-95FA-BC2B-E2790621EC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F0B5038-E9D2-C8E0-24AF-B849B271376B}"/>
              </a:ext>
            </a:extLst>
          </p:cNvPr>
          <p:cNvSpPr>
            <a:spLocks noGrp="1" noChangeArrowheads="1"/>
          </p:cNvSpPr>
          <p:nvPr>
            <p:ph type="sldNum" sz="quarter" idx="12"/>
          </p:nvPr>
        </p:nvSpPr>
        <p:spPr>
          <a:ln/>
        </p:spPr>
        <p:txBody>
          <a:bodyPr/>
          <a:lstStyle>
            <a:lvl1pPr>
              <a:defRPr/>
            </a:lvl1pPr>
          </a:lstStyle>
          <a:p>
            <a:fld id="{298F362F-0D82-4BFD-8BF0-1132F5105D20}" type="slidenum">
              <a:rPr lang="en-US" altLang="en-US"/>
              <a:pPr/>
              <a:t>‹#›</a:t>
            </a:fld>
            <a:endParaRPr lang="en-US" altLang="en-US"/>
          </a:p>
        </p:txBody>
      </p:sp>
    </p:spTree>
    <p:extLst>
      <p:ext uri="{BB962C8B-B14F-4D97-AF65-F5344CB8AC3E}">
        <p14:creationId xmlns:p14="http://schemas.microsoft.com/office/powerpoint/2010/main" val="131569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49E9435-F18A-5CEB-16C6-D20C42854F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70C091-C97D-C216-F09C-708A9E211A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00EECC9-4AF0-7B72-A50D-DCD877F490E8}"/>
              </a:ext>
            </a:extLst>
          </p:cNvPr>
          <p:cNvSpPr>
            <a:spLocks noGrp="1" noChangeArrowheads="1"/>
          </p:cNvSpPr>
          <p:nvPr>
            <p:ph type="sldNum" sz="quarter" idx="12"/>
          </p:nvPr>
        </p:nvSpPr>
        <p:spPr>
          <a:ln/>
        </p:spPr>
        <p:txBody>
          <a:bodyPr/>
          <a:lstStyle>
            <a:lvl1pPr>
              <a:defRPr/>
            </a:lvl1pPr>
          </a:lstStyle>
          <a:p>
            <a:fld id="{196A7E60-FDA8-4A49-B688-BED253A72C5B}" type="slidenum">
              <a:rPr lang="en-US" altLang="en-US"/>
              <a:pPr/>
              <a:t>‹#›</a:t>
            </a:fld>
            <a:endParaRPr lang="en-US" altLang="en-US"/>
          </a:p>
        </p:txBody>
      </p:sp>
    </p:spTree>
    <p:extLst>
      <p:ext uri="{BB962C8B-B14F-4D97-AF65-F5344CB8AC3E}">
        <p14:creationId xmlns:p14="http://schemas.microsoft.com/office/powerpoint/2010/main" val="3787068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1B3581-502C-4ADD-24B9-879C853326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8BFF903-F3B8-0A04-1A47-4E3E03E0A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0A6227E-9805-4032-B61A-E4CD9DE3611F}"/>
              </a:ext>
            </a:extLst>
          </p:cNvPr>
          <p:cNvSpPr>
            <a:spLocks noGrp="1" noChangeArrowheads="1"/>
          </p:cNvSpPr>
          <p:nvPr>
            <p:ph type="sldNum" sz="quarter" idx="12"/>
          </p:nvPr>
        </p:nvSpPr>
        <p:spPr>
          <a:ln/>
        </p:spPr>
        <p:txBody>
          <a:bodyPr/>
          <a:lstStyle>
            <a:lvl1pPr>
              <a:defRPr/>
            </a:lvl1pPr>
          </a:lstStyle>
          <a:p>
            <a:fld id="{BC384E2D-A97B-45BD-9E65-4D03D73483BA}" type="slidenum">
              <a:rPr lang="en-US" altLang="en-US"/>
              <a:pPr/>
              <a:t>‹#›</a:t>
            </a:fld>
            <a:endParaRPr lang="en-US" altLang="en-US"/>
          </a:p>
        </p:txBody>
      </p:sp>
    </p:spTree>
    <p:extLst>
      <p:ext uri="{BB962C8B-B14F-4D97-AF65-F5344CB8AC3E}">
        <p14:creationId xmlns:p14="http://schemas.microsoft.com/office/powerpoint/2010/main" val="2066327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B0E6E6-0C0E-0637-D1A7-E1BF70AD3B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1BA41A3-DEA9-1821-57A0-3C40B385AD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EEA1EC7-10B1-CB10-AEEB-9679AE3952FB}"/>
              </a:ext>
            </a:extLst>
          </p:cNvPr>
          <p:cNvSpPr>
            <a:spLocks noGrp="1" noChangeArrowheads="1"/>
          </p:cNvSpPr>
          <p:nvPr>
            <p:ph type="sldNum" sz="quarter" idx="12"/>
          </p:nvPr>
        </p:nvSpPr>
        <p:spPr>
          <a:ln/>
        </p:spPr>
        <p:txBody>
          <a:bodyPr/>
          <a:lstStyle>
            <a:lvl1pPr>
              <a:defRPr/>
            </a:lvl1pPr>
          </a:lstStyle>
          <a:p>
            <a:fld id="{872EB4C7-7CB6-4C68-AC43-A7710BD141A3}" type="slidenum">
              <a:rPr lang="en-US" altLang="en-US"/>
              <a:pPr/>
              <a:t>‹#›</a:t>
            </a:fld>
            <a:endParaRPr lang="en-US" altLang="en-US"/>
          </a:p>
        </p:txBody>
      </p:sp>
    </p:spTree>
    <p:extLst>
      <p:ext uri="{BB962C8B-B14F-4D97-AF65-F5344CB8AC3E}">
        <p14:creationId xmlns:p14="http://schemas.microsoft.com/office/powerpoint/2010/main" val="1663179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C59809-7C9D-9059-2AB2-82523AF687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0ACD519-6303-0A83-5F47-8F17161742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D183BD1-3458-6B12-20E1-4FE3D89DD739}"/>
              </a:ext>
            </a:extLst>
          </p:cNvPr>
          <p:cNvSpPr>
            <a:spLocks noGrp="1" noChangeArrowheads="1"/>
          </p:cNvSpPr>
          <p:nvPr>
            <p:ph type="sldNum" sz="quarter" idx="12"/>
          </p:nvPr>
        </p:nvSpPr>
        <p:spPr>
          <a:ln/>
        </p:spPr>
        <p:txBody>
          <a:bodyPr/>
          <a:lstStyle>
            <a:lvl1pPr>
              <a:defRPr/>
            </a:lvl1pPr>
          </a:lstStyle>
          <a:p>
            <a:fld id="{3D474674-8D2B-4FF0-A9BD-D831F8FB8DFD}" type="slidenum">
              <a:rPr lang="en-US" altLang="en-US"/>
              <a:pPr/>
              <a:t>‹#›</a:t>
            </a:fld>
            <a:endParaRPr lang="en-US" altLang="en-US"/>
          </a:p>
        </p:txBody>
      </p:sp>
    </p:spTree>
    <p:extLst>
      <p:ext uri="{BB962C8B-B14F-4D97-AF65-F5344CB8AC3E}">
        <p14:creationId xmlns:p14="http://schemas.microsoft.com/office/powerpoint/2010/main" val="1284714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DE35EB-B318-D88A-C8BA-6594CD143E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8350216-94FA-33D7-443F-DAE2229A6C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1A50B66-4B52-1B17-CD27-EE75AE8073E4}"/>
              </a:ext>
            </a:extLst>
          </p:cNvPr>
          <p:cNvSpPr>
            <a:spLocks noGrp="1" noChangeArrowheads="1"/>
          </p:cNvSpPr>
          <p:nvPr>
            <p:ph type="sldNum" sz="quarter" idx="12"/>
          </p:nvPr>
        </p:nvSpPr>
        <p:spPr>
          <a:ln/>
        </p:spPr>
        <p:txBody>
          <a:bodyPr/>
          <a:lstStyle>
            <a:lvl1pPr>
              <a:defRPr/>
            </a:lvl1pPr>
          </a:lstStyle>
          <a:p>
            <a:fld id="{8AADFF20-F0B4-4A08-AD94-8E0DC0692083}" type="slidenum">
              <a:rPr lang="en-US" altLang="en-US"/>
              <a:pPr/>
              <a:t>‹#›</a:t>
            </a:fld>
            <a:endParaRPr lang="en-US" altLang="en-US"/>
          </a:p>
        </p:txBody>
      </p:sp>
    </p:spTree>
    <p:extLst>
      <p:ext uri="{BB962C8B-B14F-4D97-AF65-F5344CB8AC3E}">
        <p14:creationId xmlns:p14="http://schemas.microsoft.com/office/powerpoint/2010/main" val="3892546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FEAA51A-B9F8-EAD8-E4B3-A879E72F15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35CF7B1-A2AC-13A7-B0AF-1D18989963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EE56D55-BB8E-2707-E691-58492F0AA293}"/>
              </a:ext>
            </a:extLst>
          </p:cNvPr>
          <p:cNvSpPr>
            <a:spLocks noGrp="1" noChangeArrowheads="1"/>
          </p:cNvSpPr>
          <p:nvPr>
            <p:ph type="sldNum" sz="quarter" idx="12"/>
          </p:nvPr>
        </p:nvSpPr>
        <p:spPr>
          <a:ln/>
        </p:spPr>
        <p:txBody>
          <a:bodyPr/>
          <a:lstStyle>
            <a:lvl1pPr>
              <a:defRPr/>
            </a:lvl1pPr>
          </a:lstStyle>
          <a:p>
            <a:fld id="{DDA578A7-4643-4970-85D4-4D644BE5CB04}" type="slidenum">
              <a:rPr lang="en-US" altLang="en-US"/>
              <a:pPr/>
              <a:t>‹#›</a:t>
            </a:fld>
            <a:endParaRPr lang="en-US" altLang="en-US"/>
          </a:p>
        </p:txBody>
      </p:sp>
    </p:spTree>
    <p:extLst>
      <p:ext uri="{BB962C8B-B14F-4D97-AF65-F5344CB8AC3E}">
        <p14:creationId xmlns:p14="http://schemas.microsoft.com/office/powerpoint/2010/main" val="1594671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D4AF953-B9A6-2AB4-0F68-6789D12B67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F364624-111D-9DB6-2A7F-7E70B96D57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D1AD691-7E21-31C5-1FE1-A0AB47C6B372}"/>
              </a:ext>
            </a:extLst>
          </p:cNvPr>
          <p:cNvSpPr>
            <a:spLocks noGrp="1" noChangeArrowheads="1"/>
          </p:cNvSpPr>
          <p:nvPr>
            <p:ph type="sldNum" sz="quarter" idx="12"/>
          </p:nvPr>
        </p:nvSpPr>
        <p:spPr>
          <a:ln/>
        </p:spPr>
        <p:txBody>
          <a:bodyPr/>
          <a:lstStyle>
            <a:lvl1pPr>
              <a:defRPr/>
            </a:lvl1pPr>
          </a:lstStyle>
          <a:p>
            <a:fld id="{8394DC54-6E7B-4A85-9AD5-618EAFBD6951}" type="slidenum">
              <a:rPr lang="en-US" altLang="en-US"/>
              <a:pPr/>
              <a:t>‹#›</a:t>
            </a:fld>
            <a:endParaRPr lang="en-US" altLang="en-US"/>
          </a:p>
        </p:txBody>
      </p:sp>
    </p:spTree>
    <p:extLst>
      <p:ext uri="{BB962C8B-B14F-4D97-AF65-F5344CB8AC3E}">
        <p14:creationId xmlns:p14="http://schemas.microsoft.com/office/powerpoint/2010/main" val="3345574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E35125-F901-335B-4E5B-29C562AF9E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BCDD0E0-1CD0-02CE-669A-74FB59AF29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59134CD-E75A-5292-ED6E-9BE8E3D01DA0}"/>
              </a:ext>
            </a:extLst>
          </p:cNvPr>
          <p:cNvSpPr>
            <a:spLocks noGrp="1" noChangeArrowheads="1"/>
          </p:cNvSpPr>
          <p:nvPr>
            <p:ph type="sldNum" sz="quarter" idx="12"/>
          </p:nvPr>
        </p:nvSpPr>
        <p:spPr>
          <a:ln/>
        </p:spPr>
        <p:txBody>
          <a:bodyPr/>
          <a:lstStyle>
            <a:lvl1pPr>
              <a:defRPr/>
            </a:lvl1pPr>
          </a:lstStyle>
          <a:p>
            <a:fld id="{EBCDE2AD-6D8A-4BF7-9CA4-C0C339C7BCB0}" type="slidenum">
              <a:rPr lang="en-US" altLang="en-US"/>
              <a:pPr/>
              <a:t>‹#›</a:t>
            </a:fld>
            <a:endParaRPr lang="en-US" altLang="en-US"/>
          </a:p>
        </p:txBody>
      </p:sp>
    </p:spTree>
    <p:extLst>
      <p:ext uri="{BB962C8B-B14F-4D97-AF65-F5344CB8AC3E}">
        <p14:creationId xmlns:p14="http://schemas.microsoft.com/office/powerpoint/2010/main" val="23371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7722" y="0"/>
            <a:ext cx="2588426"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247" y="2679192"/>
            <a:ext cx="7243934"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247" y="640080"/>
            <a:ext cx="6859786"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247" y="4059936"/>
            <a:ext cx="7243934"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247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5D2F98-34B8-A486-8E03-A55F62CD7E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E982AA4-0286-A215-E9DA-89700694C0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88164A8-9A03-1DCD-D010-39AD5C114CD0}"/>
              </a:ext>
            </a:extLst>
          </p:cNvPr>
          <p:cNvSpPr>
            <a:spLocks noGrp="1" noChangeArrowheads="1"/>
          </p:cNvSpPr>
          <p:nvPr>
            <p:ph type="sldNum" sz="quarter" idx="12"/>
          </p:nvPr>
        </p:nvSpPr>
        <p:spPr>
          <a:ln/>
        </p:spPr>
        <p:txBody>
          <a:bodyPr/>
          <a:lstStyle>
            <a:lvl1pPr>
              <a:defRPr/>
            </a:lvl1pPr>
          </a:lstStyle>
          <a:p>
            <a:fld id="{A8BE5781-986A-4E78-A709-BCFCDD28E614}" type="slidenum">
              <a:rPr lang="en-US" altLang="en-US"/>
              <a:pPr/>
              <a:t>‹#›</a:t>
            </a:fld>
            <a:endParaRPr lang="en-US" altLang="en-US"/>
          </a:p>
        </p:txBody>
      </p:sp>
    </p:spTree>
    <p:extLst>
      <p:ext uri="{BB962C8B-B14F-4D97-AF65-F5344CB8AC3E}">
        <p14:creationId xmlns:p14="http://schemas.microsoft.com/office/powerpoint/2010/main" val="203896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ADA907DF-3467-950C-27AB-21B19B89A5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F8D9CFC-CAD0-E949-7918-03F1A2E0EA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D02788-9E95-2974-B28C-5835274E4698}"/>
              </a:ext>
            </a:extLst>
          </p:cNvPr>
          <p:cNvSpPr>
            <a:spLocks noGrp="1" noChangeArrowheads="1"/>
          </p:cNvSpPr>
          <p:nvPr>
            <p:ph type="sldNum" sz="quarter" idx="12"/>
          </p:nvPr>
        </p:nvSpPr>
        <p:spPr>
          <a:ln/>
        </p:spPr>
        <p:txBody>
          <a:bodyPr/>
          <a:lstStyle>
            <a:lvl1pPr>
              <a:defRPr/>
            </a:lvl1pPr>
          </a:lstStyle>
          <a:p>
            <a:fld id="{4E9C5355-80EC-4FAC-9659-6F8E226F2773}" type="slidenum">
              <a:rPr lang="en-US" altLang="en-US"/>
              <a:pPr/>
              <a:t>‹#›</a:t>
            </a:fld>
            <a:endParaRPr lang="en-US" altLang="en-US"/>
          </a:p>
        </p:txBody>
      </p:sp>
    </p:spTree>
    <p:extLst>
      <p:ext uri="{BB962C8B-B14F-4D97-AF65-F5344CB8AC3E}">
        <p14:creationId xmlns:p14="http://schemas.microsoft.com/office/powerpoint/2010/main" val="3726918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652637-AD84-5C58-E585-DFE36BB527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94E735-23C4-3612-F099-CAF7BFA8FE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F0F16F4-0C65-3EC3-01F1-61022784332A}"/>
              </a:ext>
            </a:extLst>
          </p:cNvPr>
          <p:cNvSpPr>
            <a:spLocks noGrp="1" noChangeArrowheads="1"/>
          </p:cNvSpPr>
          <p:nvPr>
            <p:ph type="sldNum" sz="quarter" idx="12"/>
          </p:nvPr>
        </p:nvSpPr>
        <p:spPr>
          <a:ln/>
        </p:spPr>
        <p:txBody>
          <a:bodyPr/>
          <a:lstStyle>
            <a:lvl1pPr>
              <a:defRPr/>
            </a:lvl1pPr>
          </a:lstStyle>
          <a:p>
            <a:fld id="{0EB6609D-59EC-4AF7-B1FA-D8E00B653441}" type="slidenum">
              <a:rPr lang="en-US" altLang="en-US"/>
              <a:pPr/>
              <a:t>‹#›</a:t>
            </a:fld>
            <a:endParaRPr lang="en-US" altLang="en-US"/>
          </a:p>
        </p:txBody>
      </p:sp>
    </p:spTree>
    <p:extLst>
      <p:ext uri="{BB962C8B-B14F-4D97-AF65-F5344CB8AC3E}">
        <p14:creationId xmlns:p14="http://schemas.microsoft.com/office/powerpoint/2010/main" val="1701996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EC909E1-3F1A-5561-31ED-7CA024C954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78A592C-506A-DB10-6BD4-BA73CAC8F7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8D10851-35B0-598A-89C0-2DEF35AC6C3D}"/>
              </a:ext>
            </a:extLst>
          </p:cNvPr>
          <p:cNvSpPr>
            <a:spLocks noGrp="1" noChangeArrowheads="1"/>
          </p:cNvSpPr>
          <p:nvPr>
            <p:ph type="sldNum" sz="quarter" idx="12"/>
          </p:nvPr>
        </p:nvSpPr>
        <p:spPr>
          <a:ln/>
        </p:spPr>
        <p:txBody>
          <a:bodyPr/>
          <a:lstStyle>
            <a:lvl1pPr>
              <a:defRPr/>
            </a:lvl1pPr>
          </a:lstStyle>
          <a:p>
            <a:fld id="{01BCB16C-1FB3-4B9A-800C-14DFA9106B5E}" type="slidenum">
              <a:rPr lang="en-US" altLang="en-US"/>
              <a:pPr/>
              <a:t>‹#›</a:t>
            </a:fld>
            <a:endParaRPr lang="en-US" altLang="en-US"/>
          </a:p>
        </p:txBody>
      </p:sp>
    </p:spTree>
    <p:extLst>
      <p:ext uri="{BB962C8B-B14F-4D97-AF65-F5344CB8AC3E}">
        <p14:creationId xmlns:p14="http://schemas.microsoft.com/office/powerpoint/2010/main" val="896480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B5BF2B8-3944-550A-0BA7-B67D3E12B1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5751145-5590-D444-64A9-1FFC806613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1EBCC6-860D-6FDF-31FE-5E690434CF16}"/>
              </a:ext>
            </a:extLst>
          </p:cNvPr>
          <p:cNvSpPr>
            <a:spLocks noGrp="1" noChangeArrowheads="1"/>
          </p:cNvSpPr>
          <p:nvPr>
            <p:ph type="sldNum" sz="quarter" idx="12"/>
          </p:nvPr>
        </p:nvSpPr>
        <p:spPr>
          <a:ln/>
        </p:spPr>
        <p:txBody>
          <a:bodyPr/>
          <a:lstStyle>
            <a:lvl1pPr>
              <a:defRPr/>
            </a:lvl1pPr>
          </a:lstStyle>
          <a:p>
            <a:fld id="{6582C920-3A72-4352-A32F-C5D9B0FEB2FB}" type="slidenum">
              <a:rPr lang="en-US" altLang="en-US"/>
              <a:pPr/>
              <a:t>‹#›</a:t>
            </a:fld>
            <a:endParaRPr lang="en-US" altLang="en-US"/>
          </a:p>
        </p:txBody>
      </p:sp>
    </p:spTree>
    <p:extLst>
      <p:ext uri="{BB962C8B-B14F-4D97-AF65-F5344CB8AC3E}">
        <p14:creationId xmlns:p14="http://schemas.microsoft.com/office/powerpoint/2010/main" val="2661399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42CB08-F5AF-A0ED-A9AD-F62AB18F90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4A033D-D4A0-8A84-A987-84A3F6D7D0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5F624D-8791-FECA-56FE-6CBE23D1FD32}"/>
              </a:ext>
            </a:extLst>
          </p:cNvPr>
          <p:cNvSpPr>
            <a:spLocks noGrp="1" noChangeArrowheads="1"/>
          </p:cNvSpPr>
          <p:nvPr>
            <p:ph type="sldNum" sz="quarter" idx="12"/>
          </p:nvPr>
        </p:nvSpPr>
        <p:spPr>
          <a:ln/>
        </p:spPr>
        <p:txBody>
          <a:bodyPr/>
          <a:lstStyle>
            <a:lvl1pPr>
              <a:defRPr/>
            </a:lvl1pPr>
          </a:lstStyle>
          <a:p>
            <a:fld id="{A8AD44A4-2A7E-4886-9F65-E3F696E5132B}" type="slidenum">
              <a:rPr lang="en-US" altLang="en-US"/>
              <a:pPr/>
              <a:t>‹#›</a:t>
            </a:fld>
            <a:endParaRPr lang="en-US" altLang="en-US"/>
          </a:p>
        </p:txBody>
      </p:sp>
    </p:spTree>
    <p:extLst>
      <p:ext uri="{BB962C8B-B14F-4D97-AF65-F5344CB8AC3E}">
        <p14:creationId xmlns:p14="http://schemas.microsoft.com/office/powerpoint/2010/main" val="3475913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69C7225-8907-0DB0-B42A-2F29DB2CEB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D3B7FAA-1391-E99F-36E0-DDBE033D35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B6476E1-3B8F-E643-9739-C45F5A819699}"/>
              </a:ext>
            </a:extLst>
          </p:cNvPr>
          <p:cNvSpPr>
            <a:spLocks noGrp="1" noChangeArrowheads="1"/>
          </p:cNvSpPr>
          <p:nvPr>
            <p:ph type="sldNum" sz="quarter" idx="12"/>
          </p:nvPr>
        </p:nvSpPr>
        <p:spPr>
          <a:ln/>
        </p:spPr>
        <p:txBody>
          <a:bodyPr/>
          <a:lstStyle>
            <a:lvl1pPr>
              <a:defRPr/>
            </a:lvl1pPr>
          </a:lstStyle>
          <a:p>
            <a:fld id="{BF6943AA-B105-4C5B-8F9B-D03EAFFEA485}" type="slidenum">
              <a:rPr lang="en-US" altLang="en-US"/>
              <a:pPr/>
              <a:t>‹#›</a:t>
            </a:fld>
            <a:endParaRPr lang="en-US" altLang="en-US"/>
          </a:p>
        </p:txBody>
      </p:sp>
    </p:spTree>
    <p:extLst>
      <p:ext uri="{BB962C8B-B14F-4D97-AF65-F5344CB8AC3E}">
        <p14:creationId xmlns:p14="http://schemas.microsoft.com/office/powerpoint/2010/main" val="23987326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DFE380-F1F1-4E12-6FDA-78642971C3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ABFA6EB-C7CE-6EFB-AFB3-1BA44BB7C9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7201377-3D6E-C026-2DAC-6F241020DC17}"/>
              </a:ext>
            </a:extLst>
          </p:cNvPr>
          <p:cNvSpPr>
            <a:spLocks noGrp="1" noChangeArrowheads="1"/>
          </p:cNvSpPr>
          <p:nvPr>
            <p:ph type="sldNum" sz="quarter" idx="12"/>
          </p:nvPr>
        </p:nvSpPr>
        <p:spPr>
          <a:ln/>
        </p:spPr>
        <p:txBody>
          <a:bodyPr/>
          <a:lstStyle>
            <a:lvl1pPr>
              <a:defRPr/>
            </a:lvl1pPr>
          </a:lstStyle>
          <a:p>
            <a:fld id="{78EB0550-733A-4678-A4C2-5E7AB9576D40}" type="slidenum">
              <a:rPr lang="en-US" altLang="en-US"/>
              <a:pPr/>
              <a:t>‹#›</a:t>
            </a:fld>
            <a:endParaRPr lang="en-US" altLang="en-US"/>
          </a:p>
        </p:txBody>
      </p:sp>
    </p:spTree>
    <p:extLst>
      <p:ext uri="{BB962C8B-B14F-4D97-AF65-F5344CB8AC3E}">
        <p14:creationId xmlns:p14="http://schemas.microsoft.com/office/powerpoint/2010/main" val="1711909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FCFA28-8986-0040-856E-06E15E21BD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5768946-1469-9BF6-E4AD-D47872D2A0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9D06407-0F8E-64EF-1031-073F08D6549B}"/>
              </a:ext>
            </a:extLst>
          </p:cNvPr>
          <p:cNvSpPr>
            <a:spLocks noGrp="1" noChangeArrowheads="1"/>
          </p:cNvSpPr>
          <p:nvPr>
            <p:ph type="sldNum" sz="quarter" idx="12"/>
          </p:nvPr>
        </p:nvSpPr>
        <p:spPr>
          <a:ln/>
        </p:spPr>
        <p:txBody>
          <a:bodyPr/>
          <a:lstStyle>
            <a:lvl1pPr>
              <a:defRPr/>
            </a:lvl1pPr>
          </a:lstStyle>
          <a:p>
            <a:fld id="{D903A60C-B6CE-41D3-B591-D373A6ED719F}" type="slidenum">
              <a:rPr lang="en-US" altLang="en-US"/>
              <a:pPr/>
              <a:t>‹#›</a:t>
            </a:fld>
            <a:endParaRPr lang="en-US" altLang="en-US"/>
          </a:p>
        </p:txBody>
      </p:sp>
    </p:spTree>
    <p:extLst>
      <p:ext uri="{BB962C8B-B14F-4D97-AF65-F5344CB8AC3E}">
        <p14:creationId xmlns:p14="http://schemas.microsoft.com/office/powerpoint/2010/main" val="2742272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7A437E-9D24-CAF3-0256-3B8CD93D66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87B122B-EB00-F274-BBDA-025D2FCAA9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310A8D6-DEDE-E3FC-7F1B-283844EF370F}"/>
              </a:ext>
            </a:extLst>
          </p:cNvPr>
          <p:cNvSpPr>
            <a:spLocks noGrp="1" noChangeArrowheads="1"/>
          </p:cNvSpPr>
          <p:nvPr>
            <p:ph type="sldNum" sz="quarter" idx="12"/>
          </p:nvPr>
        </p:nvSpPr>
        <p:spPr>
          <a:ln/>
        </p:spPr>
        <p:txBody>
          <a:bodyPr/>
          <a:lstStyle>
            <a:lvl1pPr>
              <a:defRPr/>
            </a:lvl1pPr>
          </a:lstStyle>
          <a:p>
            <a:fld id="{9E0A30F0-0063-4ABA-8AF2-23D2717A9694}" type="slidenum">
              <a:rPr lang="en-US" altLang="en-US"/>
              <a:pPr/>
              <a:t>‹#›</a:t>
            </a:fld>
            <a:endParaRPr lang="en-US" altLang="en-US"/>
          </a:p>
        </p:txBody>
      </p:sp>
    </p:spTree>
    <p:extLst>
      <p:ext uri="{BB962C8B-B14F-4D97-AF65-F5344CB8AC3E}">
        <p14:creationId xmlns:p14="http://schemas.microsoft.com/office/powerpoint/2010/main" val="209734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92000"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3657600"/>
            <a:ext cx="11359806"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1039" y="51297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60627" y="4787265"/>
            <a:ext cx="2670744"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9095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AEFD6C-172E-F9FB-C418-CB701C308D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E3BCB2B-0749-D87A-0553-704B7A8059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877A3DF-1F88-E421-44A0-EA13A7B31455}"/>
              </a:ext>
            </a:extLst>
          </p:cNvPr>
          <p:cNvSpPr>
            <a:spLocks noGrp="1" noChangeArrowheads="1"/>
          </p:cNvSpPr>
          <p:nvPr>
            <p:ph type="sldNum" sz="quarter" idx="12"/>
          </p:nvPr>
        </p:nvSpPr>
        <p:spPr>
          <a:ln/>
        </p:spPr>
        <p:txBody>
          <a:bodyPr/>
          <a:lstStyle>
            <a:lvl1pPr>
              <a:defRPr/>
            </a:lvl1pPr>
          </a:lstStyle>
          <a:p>
            <a:fld id="{A8967248-45AD-4D91-91C0-F25FE7DFC203}" type="slidenum">
              <a:rPr lang="en-US" altLang="en-US"/>
              <a:pPr/>
              <a:t>‹#›</a:t>
            </a:fld>
            <a:endParaRPr lang="en-US" altLang="en-US"/>
          </a:p>
        </p:txBody>
      </p:sp>
    </p:spTree>
    <p:extLst>
      <p:ext uri="{BB962C8B-B14F-4D97-AF65-F5344CB8AC3E}">
        <p14:creationId xmlns:p14="http://schemas.microsoft.com/office/powerpoint/2010/main" val="1144748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FAF5A0B-07C7-51FD-4C97-77C97B2176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07CE82C-A4B9-4DFB-F646-79BDF7E65C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9DA7A5-DC42-743D-4D14-0D7CD8931645}"/>
              </a:ext>
            </a:extLst>
          </p:cNvPr>
          <p:cNvSpPr>
            <a:spLocks noGrp="1" noChangeArrowheads="1"/>
          </p:cNvSpPr>
          <p:nvPr>
            <p:ph type="sldNum" sz="quarter" idx="12"/>
          </p:nvPr>
        </p:nvSpPr>
        <p:spPr>
          <a:ln/>
        </p:spPr>
        <p:txBody>
          <a:bodyPr/>
          <a:lstStyle>
            <a:lvl1pPr>
              <a:defRPr/>
            </a:lvl1pPr>
          </a:lstStyle>
          <a:p>
            <a:fld id="{86F9B665-180F-4D6B-AC19-9578775D9DFF}" type="slidenum">
              <a:rPr lang="en-US" altLang="en-US"/>
              <a:pPr/>
              <a:t>‹#›</a:t>
            </a:fld>
            <a:endParaRPr lang="en-US" altLang="en-US"/>
          </a:p>
        </p:txBody>
      </p:sp>
    </p:spTree>
    <p:extLst>
      <p:ext uri="{BB962C8B-B14F-4D97-AF65-F5344CB8AC3E}">
        <p14:creationId xmlns:p14="http://schemas.microsoft.com/office/powerpoint/2010/main" val="1156281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20B77C0-589A-7FDF-49E0-C9A09F677D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AA15FD3-4AB2-BF45-44DE-5FBBB6F8AD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6366F97-AA89-9505-D7C9-07B8FCA1E413}"/>
              </a:ext>
            </a:extLst>
          </p:cNvPr>
          <p:cNvSpPr>
            <a:spLocks noGrp="1" noChangeArrowheads="1"/>
          </p:cNvSpPr>
          <p:nvPr>
            <p:ph type="sldNum" sz="quarter" idx="12"/>
          </p:nvPr>
        </p:nvSpPr>
        <p:spPr>
          <a:ln/>
        </p:spPr>
        <p:txBody>
          <a:bodyPr/>
          <a:lstStyle>
            <a:lvl1pPr>
              <a:defRPr/>
            </a:lvl1pPr>
          </a:lstStyle>
          <a:p>
            <a:fld id="{2417F277-33F0-47E0-A638-6F8E4F9EAB7D}" type="slidenum">
              <a:rPr lang="en-US" altLang="en-US"/>
              <a:pPr/>
              <a:t>‹#›</a:t>
            </a:fld>
            <a:endParaRPr lang="en-US" altLang="en-US"/>
          </a:p>
        </p:txBody>
      </p:sp>
    </p:spTree>
    <p:extLst>
      <p:ext uri="{BB962C8B-B14F-4D97-AF65-F5344CB8AC3E}">
        <p14:creationId xmlns:p14="http://schemas.microsoft.com/office/powerpoint/2010/main" val="3175034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42BC0C-8765-04E4-F2E0-5E8B2036F3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18F8871-EAB2-885C-5598-2A42140AEE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C3692DD-7A68-BEAF-B285-A86910F227B2}"/>
              </a:ext>
            </a:extLst>
          </p:cNvPr>
          <p:cNvSpPr>
            <a:spLocks noGrp="1" noChangeArrowheads="1"/>
          </p:cNvSpPr>
          <p:nvPr>
            <p:ph type="sldNum" sz="quarter" idx="12"/>
          </p:nvPr>
        </p:nvSpPr>
        <p:spPr>
          <a:ln/>
        </p:spPr>
        <p:txBody>
          <a:bodyPr/>
          <a:lstStyle>
            <a:lvl1pPr>
              <a:defRPr/>
            </a:lvl1pPr>
          </a:lstStyle>
          <a:p>
            <a:fld id="{A06D2735-12C9-4847-9CAD-5012F2837548}" type="slidenum">
              <a:rPr lang="en-US" altLang="en-US"/>
              <a:pPr/>
              <a:t>‹#›</a:t>
            </a:fld>
            <a:endParaRPr lang="en-US" altLang="en-US"/>
          </a:p>
        </p:txBody>
      </p:sp>
    </p:spTree>
    <p:extLst>
      <p:ext uri="{BB962C8B-B14F-4D97-AF65-F5344CB8AC3E}">
        <p14:creationId xmlns:p14="http://schemas.microsoft.com/office/powerpoint/2010/main" val="1943782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9FFC5A-B49E-D133-AF22-91F0B2E4DB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DEBBC7-21C0-2F56-AF52-6EFAC4BCE7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B639EDF-99ED-C383-AA4A-7E17AF357FAB}"/>
              </a:ext>
            </a:extLst>
          </p:cNvPr>
          <p:cNvSpPr>
            <a:spLocks noGrp="1" noChangeArrowheads="1"/>
          </p:cNvSpPr>
          <p:nvPr>
            <p:ph type="sldNum" sz="quarter" idx="12"/>
          </p:nvPr>
        </p:nvSpPr>
        <p:spPr>
          <a:ln/>
        </p:spPr>
        <p:txBody>
          <a:bodyPr/>
          <a:lstStyle>
            <a:lvl1pPr>
              <a:defRPr/>
            </a:lvl1pPr>
          </a:lstStyle>
          <a:p>
            <a:fld id="{8ADA1ADE-E1D9-4EBB-8E58-74BC6FC49555}" type="slidenum">
              <a:rPr lang="en-US" altLang="en-US"/>
              <a:pPr/>
              <a:t>‹#›</a:t>
            </a:fld>
            <a:endParaRPr lang="en-US" altLang="en-US"/>
          </a:p>
        </p:txBody>
      </p:sp>
    </p:spTree>
    <p:extLst>
      <p:ext uri="{BB962C8B-B14F-4D97-AF65-F5344CB8AC3E}">
        <p14:creationId xmlns:p14="http://schemas.microsoft.com/office/powerpoint/2010/main" val="28057860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F9C74114-54E8-35F2-99AB-3DC2AE0A21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FA00CA5-113F-1CA0-1DDD-C23DAB8B7B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F23DF4-53A0-9C09-2807-DE9DCB6C2874}"/>
              </a:ext>
            </a:extLst>
          </p:cNvPr>
          <p:cNvSpPr>
            <a:spLocks noGrp="1" noChangeArrowheads="1"/>
          </p:cNvSpPr>
          <p:nvPr>
            <p:ph type="sldNum" sz="quarter" idx="12"/>
          </p:nvPr>
        </p:nvSpPr>
        <p:spPr>
          <a:ln/>
        </p:spPr>
        <p:txBody>
          <a:bodyPr/>
          <a:lstStyle>
            <a:lvl1pPr>
              <a:defRPr/>
            </a:lvl1pPr>
          </a:lstStyle>
          <a:p>
            <a:fld id="{94AB16AB-AA19-4ED7-AB53-6C95EF1928F7}" type="slidenum">
              <a:rPr lang="en-US" altLang="en-US"/>
              <a:pPr/>
              <a:t>‹#›</a:t>
            </a:fld>
            <a:endParaRPr lang="en-US" altLang="en-US"/>
          </a:p>
        </p:txBody>
      </p:sp>
    </p:spTree>
    <p:extLst>
      <p:ext uri="{BB962C8B-B14F-4D97-AF65-F5344CB8AC3E}">
        <p14:creationId xmlns:p14="http://schemas.microsoft.com/office/powerpoint/2010/main" val="3780404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3FEFFB-2BC4-C51B-5A06-552ABDF973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DF1AC88-8343-FDF0-F78F-6C3A932115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60963C-41B0-23DA-698F-BD5B11458E06}"/>
              </a:ext>
            </a:extLst>
          </p:cNvPr>
          <p:cNvSpPr>
            <a:spLocks noGrp="1" noChangeArrowheads="1"/>
          </p:cNvSpPr>
          <p:nvPr>
            <p:ph type="sldNum" sz="quarter" idx="12"/>
          </p:nvPr>
        </p:nvSpPr>
        <p:spPr>
          <a:ln/>
        </p:spPr>
        <p:txBody>
          <a:bodyPr/>
          <a:lstStyle>
            <a:lvl1pPr>
              <a:defRPr/>
            </a:lvl1pPr>
          </a:lstStyle>
          <a:p>
            <a:fld id="{49B173D0-55CE-4D97-AA26-4E7ED2397297}" type="slidenum">
              <a:rPr lang="en-US" altLang="en-US"/>
              <a:pPr/>
              <a:t>‹#›</a:t>
            </a:fld>
            <a:endParaRPr lang="en-US" altLang="en-US"/>
          </a:p>
        </p:txBody>
      </p:sp>
    </p:spTree>
    <p:extLst>
      <p:ext uri="{BB962C8B-B14F-4D97-AF65-F5344CB8AC3E}">
        <p14:creationId xmlns:p14="http://schemas.microsoft.com/office/powerpoint/2010/main" val="1786110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A8D2DD-D520-C009-BF4B-692AA21861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340DA3D-D3B1-6EE1-4BD0-BF168EFE74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6E394E1-F0E8-73F1-EF4C-E3155E4B049E}"/>
              </a:ext>
            </a:extLst>
          </p:cNvPr>
          <p:cNvSpPr>
            <a:spLocks noGrp="1" noChangeArrowheads="1"/>
          </p:cNvSpPr>
          <p:nvPr>
            <p:ph type="sldNum" sz="quarter" idx="12"/>
          </p:nvPr>
        </p:nvSpPr>
        <p:spPr>
          <a:ln/>
        </p:spPr>
        <p:txBody>
          <a:bodyPr/>
          <a:lstStyle>
            <a:lvl1pPr>
              <a:defRPr/>
            </a:lvl1pPr>
          </a:lstStyle>
          <a:p>
            <a:fld id="{3F165F9E-EC7B-42D4-82AC-2FD6316A75D9}" type="slidenum">
              <a:rPr lang="en-US" altLang="en-US"/>
              <a:pPr/>
              <a:t>‹#›</a:t>
            </a:fld>
            <a:endParaRPr lang="en-US" altLang="en-US"/>
          </a:p>
        </p:txBody>
      </p:sp>
    </p:spTree>
    <p:extLst>
      <p:ext uri="{BB962C8B-B14F-4D97-AF65-F5344CB8AC3E}">
        <p14:creationId xmlns:p14="http://schemas.microsoft.com/office/powerpoint/2010/main" val="1597202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3F870E8-A22F-A3EC-DE60-670CD621BCE6}"/>
              </a:ext>
            </a:extLst>
          </p:cNvPr>
          <p:cNvGrpSpPr>
            <a:grpSpLocks/>
          </p:cNvGrpSpPr>
          <p:nvPr/>
        </p:nvGrpSpPr>
        <p:grpSpPr bwMode="auto">
          <a:xfrm>
            <a:off x="5067300" y="1789114"/>
            <a:ext cx="7120467" cy="5056187"/>
            <a:chOff x="2394" y="1127"/>
            <a:chExt cx="3364" cy="3185"/>
          </a:xfrm>
        </p:grpSpPr>
        <p:sp>
          <p:nvSpPr>
            <p:cNvPr id="3" name="Rectangle 3">
              <a:extLst>
                <a:ext uri="{FF2B5EF4-FFF2-40B4-BE49-F238E27FC236}">
                  <a16:creationId xmlns:a16="http://schemas.microsoft.com/office/drawing/2014/main" id="{ABF8664E-BEF4-F446-DF31-FC6D41711A6D}"/>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4" name="Oval 4">
              <a:extLst>
                <a:ext uri="{FF2B5EF4-FFF2-40B4-BE49-F238E27FC236}">
                  <a16:creationId xmlns:a16="http://schemas.microsoft.com/office/drawing/2014/main" id="{E807421F-507A-6EC0-85BC-07617C647C6C}"/>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5" name="Rectangle 5">
              <a:extLst>
                <a:ext uri="{FF2B5EF4-FFF2-40B4-BE49-F238E27FC236}">
                  <a16:creationId xmlns:a16="http://schemas.microsoft.com/office/drawing/2014/main" id="{7987D62B-D970-4D65-EF32-441DC6C7A3E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814CC8A1-5B29-824D-6D70-E9966D9B78CE}"/>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 name="Rectangle 7">
              <a:extLst>
                <a:ext uri="{FF2B5EF4-FFF2-40B4-BE49-F238E27FC236}">
                  <a16:creationId xmlns:a16="http://schemas.microsoft.com/office/drawing/2014/main" id="{1EA50E80-26A4-0B10-8EAE-92FAADF6ABF4}"/>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Rectangle 8">
              <a:extLst>
                <a:ext uri="{FF2B5EF4-FFF2-40B4-BE49-F238E27FC236}">
                  <a16:creationId xmlns:a16="http://schemas.microsoft.com/office/drawing/2014/main" id="{31EBC969-F64B-EB94-9DDC-5FA29D16EE29}"/>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9" name="Rectangle 9">
              <a:extLst>
                <a:ext uri="{FF2B5EF4-FFF2-40B4-BE49-F238E27FC236}">
                  <a16:creationId xmlns:a16="http://schemas.microsoft.com/office/drawing/2014/main" id="{A5AEFEF2-F3EB-37CD-8FBD-AEFDAB0952AC}"/>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10">
              <a:extLst>
                <a:ext uri="{FF2B5EF4-FFF2-40B4-BE49-F238E27FC236}">
                  <a16:creationId xmlns:a16="http://schemas.microsoft.com/office/drawing/2014/main" id="{4A75B272-56BF-0B29-F916-BAB9C78F00C5}"/>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11">
              <a:extLst>
                <a:ext uri="{FF2B5EF4-FFF2-40B4-BE49-F238E27FC236}">
                  <a16:creationId xmlns:a16="http://schemas.microsoft.com/office/drawing/2014/main" id="{1063AA19-BC1E-75D0-E922-E881DBB9E980}"/>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Freeform 12">
              <a:extLst>
                <a:ext uri="{FF2B5EF4-FFF2-40B4-BE49-F238E27FC236}">
                  <a16:creationId xmlns:a16="http://schemas.microsoft.com/office/drawing/2014/main" id="{94D1A8B2-18EA-E280-120B-8020282651B2}"/>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C5A718AF-26C7-2C17-9CDD-2443989B073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451D2979-3A00-B327-6B35-21428A48CC1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FF722D55-DCDE-0E70-4AE4-90E9935D134B}"/>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053305E4-CA0E-C0C3-46BC-D464097E1DE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0D45D942-9CEA-5E18-6397-5F6BF94E507C}"/>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8" name="Freeform 18">
              <a:extLst>
                <a:ext uri="{FF2B5EF4-FFF2-40B4-BE49-F238E27FC236}">
                  <a16:creationId xmlns:a16="http://schemas.microsoft.com/office/drawing/2014/main" id="{ADBF2EDF-6875-7997-C12F-0FA527895AD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9">
              <a:extLst>
                <a:ext uri="{FF2B5EF4-FFF2-40B4-BE49-F238E27FC236}">
                  <a16:creationId xmlns:a16="http://schemas.microsoft.com/office/drawing/2014/main" id="{3781A151-AC84-7228-9FEA-421BEA3B49D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20">
              <a:extLst>
                <a:ext uri="{FF2B5EF4-FFF2-40B4-BE49-F238E27FC236}">
                  <a16:creationId xmlns:a16="http://schemas.microsoft.com/office/drawing/2014/main" id="{8FEA7F7F-4E07-80F4-099F-4A50E730ED1E}"/>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21">
              <a:extLst>
                <a:ext uri="{FF2B5EF4-FFF2-40B4-BE49-F238E27FC236}">
                  <a16:creationId xmlns:a16="http://schemas.microsoft.com/office/drawing/2014/main" id="{35FCE95B-9CD8-C7EA-C642-EEA339E1F066}"/>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2">
              <a:extLst>
                <a:ext uri="{FF2B5EF4-FFF2-40B4-BE49-F238E27FC236}">
                  <a16:creationId xmlns:a16="http://schemas.microsoft.com/office/drawing/2014/main" id="{71B5B49D-9BEB-3594-08A9-79A9E6CDB3D4}"/>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3">
              <a:extLst>
                <a:ext uri="{FF2B5EF4-FFF2-40B4-BE49-F238E27FC236}">
                  <a16:creationId xmlns:a16="http://schemas.microsoft.com/office/drawing/2014/main" id="{B2C7AD41-1F13-A999-4E73-758962B78D9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4" name="Freeform 24">
              <a:extLst>
                <a:ext uri="{FF2B5EF4-FFF2-40B4-BE49-F238E27FC236}">
                  <a16:creationId xmlns:a16="http://schemas.microsoft.com/office/drawing/2014/main" id="{183AC0D1-7388-E13A-DAC1-6357A92FC24A}"/>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5">
              <a:extLst>
                <a:ext uri="{FF2B5EF4-FFF2-40B4-BE49-F238E27FC236}">
                  <a16:creationId xmlns:a16="http://schemas.microsoft.com/office/drawing/2014/main" id="{AC52EEC8-AAED-64C7-82A1-91AB6E2319B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6" name="Freeform 26">
              <a:extLst>
                <a:ext uri="{FF2B5EF4-FFF2-40B4-BE49-F238E27FC236}">
                  <a16:creationId xmlns:a16="http://schemas.microsoft.com/office/drawing/2014/main" id="{EA14FDE6-A993-1FFC-2729-3407399CE4E4}"/>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Oval 27">
              <a:extLst>
                <a:ext uri="{FF2B5EF4-FFF2-40B4-BE49-F238E27FC236}">
                  <a16:creationId xmlns:a16="http://schemas.microsoft.com/office/drawing/2014/main" id="{C4171F9E-C193-75FC-271B-4557ED4BC889}"/>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28" name="Oval 28">
              <a:extLst>
                <a:ext uri="{FF2B5EF4-FFF2-40B4-BE49-F238E27FC236}">
                  <a16:creationId xmlns:a16="http://schemas.microsoft.com/office/drawing/2014/main" id="{38678555-3456-BB64-BEB0-371E29CD0C50}"/>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29" name="Oval 29">
              <a:extLst>
                <a:ext uri="{FF2B5EF4-FFF2-40B4-BE49-F238E27FC236}">
                  <a16:creationId xmlns:a16="http://schemas.microsoft.com/office/drawing/2014/main" id="{1933C1C9-8D67-FA2A-1BEC-C552522C0D0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CAD2430E-7755-4A50-852C-0B0990EDED8F}"/>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1" name="Freeform 31">
              <a:extLst>
                <a:ext uri="{FF2B5EF4-FFF2-40B4-BE49-F238E27FC236}">
                  <a16:creationId xmlns:a16="http://schemas.microsoft.com/office/drawing/2014/main" id="{E992007E-0799-82CC-C065-9A577A1539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2" name="Rectangle 32">
              <a:extLst>
                <a:ext uri="{FF2B5EF4-FFF2-40B4-BE49-F238E27FC236}">
                  <a16:creationId xmlns:a16="http://schemas.microsoft.com/office/drawing/2014/main" id="{D3AAADD0-616B-2B3D-726C-A1C0D2F48AD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3" name="Rectangle 33">
              <a:extLst>
                <a:ext uri="{FF2B5EF4-FFF2-40B4-BE49-F238E27FC236}">
                  <a16:creationId xmlns:a16="http://schemas.microsoft.com/office/drawing/2014/main" id="{1B1F8963-DAEA-1DC5-C3FC-C51D35C1A28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4" name="AutoShape 34">
              <a:extLst>
                <a:ext uri="{FF2B5EF4-FFF2-40B4-BE49-F238E27FC236}">
                  <a16:creationId xmlns:a16="http://schemas.microsoft.com/office/drawing/2014/main" id="{059C9490-93F9-55BD-09B0-8F16A3DF7581}"/>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CD4EEC69-B36F-5D9D-42B0-0E22EA31AB4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6" name="Freeform 36">
              <a:extLst>
                <a:ext uri="{FF2B5EF4-FFF2-40B4-BE49-F238E27FC236}">
                  <a16:creationId xmlns:a16="http://schemas.microsoft.com/office/drawing/2014/main" id="{6009E31F-EB73-9059-8FA2-F5456DCA299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4375" name="Rectangle 39"/>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37" name="Rectangle 37">
            <a:extLst>
              <a:ext uri="{FF2B5EF4-FFF2-40B4-BE49-F238E27FC236}">
                <a16:creationId xmlns:a16="http://schemas.microsoft.com/office/drawing/2014/main" id="{8B0F7041-4F44-FD6F-CE53-3B94E97DF6E6}"/>
              </a:ext>
            </a:extLst>
          </p:cNvPr>
          <p:cNvSpPr>
            <a:spLocks noGrp="1" noChangeArrowheads="1"/>
          </p:cNvSpPr>
          <p:nvPr>
            <p:ph type="dt" sz="half" idx="10"/>
          </p:nvPr>
        </p:nvSpPr>
        <p:spPr/>
        <p:txBody>
          <a:bodyPr/>
          <a:lstStyle>
            <a:lvl1pPr>
              <a:defRPr/>
            </a:lvl1pPr>
          </a:lstStyle>
          <a:p>
            <a:pPr>
              <a:defRPr/>
            </a:pPr>
            <a:endParaRPr lang="en-US" altLang="en-US"/>
          </a:p>
        </p:txBody>
      </p:sp>
      <p:sp>
        <p:nvSpPr>
          <p:cNvPr id="38" name="Rectangle 38">
            <a:extLst>
              <a:ext uri="{FF2B5EF4-FFF2-40B4-BE49-F238E27FC236}">
                <a16:creationId xmlns:a16="http://schemas.microsoft.com/office/drawing/2014/main" id="{416FFA65-45DF-10B9-12E1-70BD485195F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9" name="Rectangle 41">
            <a:extLst>
              <a:ext uri="{FF2B5EF4-FFF2-40B4-BE49-F238E27FC236}">
                <a16:creationId xmlns:a16="http://schemas.microsoft.com/office/drawing/2014/main" id="{3C521D38-3B57-0582-9042-40F02BBC18B7}"/>
              </a:ext>
            </a:extLst>
          </p:cNvPr>
          <p:cNvSpPr>
            <a:spLocks noGrp="1" noChangeArrowheads="1"/>
          </p:cNvSpPr>
          <p:nvPr>
            <p:ph type="sldNum" sz="quarter" idx="12"/>
          </p:nvPr>
        </p:nvSpPr>
        <p:spPr/>
        <p:txBody>
          <a:bodyPr/>
          <a:lstStyle>
            <a:lvl1pPr>
              <a:defRPr/>
            </a:lvl1pPr>
          </a:lstStyle>
          <a:p>
            <a:pPr>
              <a:defRPr/>
            </a:pPr>
            <a:fld id="{2F854137-BA0A-4187-9CAD-5299DA3C8887}" type="slidenum">
              <a:rPr lang="en-US" altLang="en-US"/>
              <a:pPr>
                <a:defRPr/>
              </a:pPr>
              <a:t>‹#›</a:t>
            </a:fld>
            <a:endParaRPr lang="en-US" altLang="en-US"/>
          </a:p>
        </p:txBody>
      </p:sp>
    </p:spTree>
    <p:extLst>
      <p:ext uri="{BB962C8B-B14F-4D97-AF65-F5344CB8AC3E}">
        <p14:creationId xmlns:p14="http://schemas.microsoft.com/office/powerpoint/2010/main" val="28723979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2B3A882-9EDD-059E-2898-8125ADF8FB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A52A989C-6B30-C9BB-5112-0D85ACFDCE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D6030683-0748-542D-7EC9-51CBF86358A0}"/>
              </a:ext>
            </a:extLst>
          </p:cNvPr>
          <p:cNvSpPr>
            <a:spLocks noGrp="1" noChangeArrowheads="1"/>
          </p:cNvSpPr>
          <p:nvPr>
            <p:ph type="sldNum" sz="quarter" idx="12"/>
          </p:nvPr>
        </p:nvSpPr>
        <p:spPr>
          <a:ln/>
        </p:spPr>
        <p:txBody>
          <a:bodyPr/>
          <a:lstStyle>
            <a:lvl1pPr>
              <a:defRPr/>
            </a:lvl1pPr>
          </a:lstStyle>
          <a:p>
            <a:pPr>
              <a:defRPr/>
            </a:pPr>
            <a:fld id="{ABD85697-958C-4123-8E19-056D15BD4B1F}" type="slidenum">
              <a:rPr lang="en-US" altLang="en-US"/>
              <a:pPr>
                <a:defRPr/>
              </a:pPr>
              <a:t>‹#›</a:t>
            </a:fld>
            <a:endParaRPr lang="en-US" altLang="en-US"/>
          </a:p>
        </p:txBody>
      </p:sp>
    </p:spTree>
    <p:extLst>
      <p:ext uri="{BB962C8B-B14F-4D97-AF65-F5344CB8AC3E}">
        <p14:creationId xmlns:p14="http://schemas.microsoft.com/office/powerpoint/2010/main" val="2930974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4041" y="612648"/>
            <a:ext cx="7637229"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857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1603" y="3886200"/>
            <a:ext cx="68736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7666" y="3886200"/>
            <a:ext cx="74433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5995" y="1389888"/>
            <a:ext cx="6329296"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1731" y="3813048"/>
            <a:ext cx="211281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1731" y="4617720"/>
            <a:ext cx="1902447"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6255" y="3813048"/>
            <a:ext cx="1902447"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6255" y="4617720"/>
            <a:ext cx="1902447"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243782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94DA1650-25DE-D903-DBC2-35F71AE6D2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D206E925-EE55-9863-1501-D2BE300CEE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F2B2F5C-BC76-FC0D-4229-C74E6915518D}"/>
              </a:ext>
            </a:extLst>
          </p:cNvPr>
          <p:cNvSpPr>
            <a:spLocks noGrp="1" noChangeArrowheads="1"/>
          </p:cNvSpPr>
          <p:nvPr>
            <p:ph type="sldNum" sz="quarter" idx="12"/>
          </p:nvPr>
        </p:nvSpPr>
        <p:spPr>
          <a:ln/>
        </p:spPr>
        <p:txBody>
          <a:bodyPr/>
          <a:lstStyle>
            <a:lvl1pPr>
              <a:defRPr/>
            </a:lvl1pPr>
          </a:lstStyle>
          <a:p>
            <a:pPr>
              <a:defRPr/>
            </a:pPr>
            <a:fld id="{7546B615-A463-4F87-AD26-2D68275F7A0C}" type="slidenum">
              <a:rPr lang="en-US" altLang="en-US"/>
              <a:pPr>
                <a:defRPr/>
              </a:pPr>
              <a:t>‹#›</a:t>
            </a:fld>
            <a:endParaRPr lang="en-US" altLang="en-US"/>
          </a:p>
        </p:txBody>
      </p:sp>
    </p:spTree>
    <p:extLst>
      <p:ext uri="{BB962C8B-B14F-4D97-AF65-F5344CB8AC3E}">
        <p14:creationId xmlns:p14="http://schemas.microsoft.com/office/powerpoint/2010/main" val="3844375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AEE543BB-B6B3-FFA4-E2EA-3E93DCE7B5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31E1815D-BB6A-48B7-4AA8-1ED0723791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4458CE24-CD32-6634-19B3-5C43BC311B88}"/>
              </a:ext>
            </a:extLst>
          </p:cNvPr>
          <p:cNvSpPr>
            <a:spLocks noGrp="1" noChangeArrowheads="1"/>
          </p:cNvSpPr>
          <p:nvPr>
            <p:ph type="sldNum" sz="quarter" idx="12"/>
          </p:nvPr>
        </p:nvSpPr>
        <p:spPr>
          <a:ln/>
        </p:spPr>
        <p:txBody>
          <a:bodyPr/>
          <a:lstStyle>
            <a:lvl1pPr>
              <a:defRPr/>
            </a:lvl1pPr>
          </a:lstStyle>
          <a:p>
            <a:pPr>
              <a:defRPr/>
            </a:pPr>
            <a:fld id="{1DF1F1F1-5D7E-41AB-8577-03BE7F066019}" type="slidenum">
              <a:rPr lang="en-US" altLang="en-US"/>
              <a:pPr>
                <a:defRPr/>
              </a:pPr>
              <a:t>‹#›</a:t>
            </a:fld>
            <a:endParaRPr lang="en-US" altLang="en-US"/>
          </a:p>
        </p:txBody>
      </p:sp>
    </p:spTree>
    <p:extLst>
      <p:ext uri="{BB962C8B-B14F-4D97-AF65-F5344CB8AC3E}">
        <p14:creationId xmlns:p14="http://schemas.microsoft.com/office/powerpoint/2010/main" val="2838242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35E958F6-5944-9C35-4676-5DD8E2A5ED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C9CDA1E6-6322-E4BE-1590-07BA0E7EC0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20278EA6-45C8-A671-863F-C203E4A8199F}"/>
              </a:ext>
            </a:extLst>
          </p:cNvPr>
          <p:cNvSpPr>
            <a:spLocks noGrp="1" noChangeArrowheads="1"/>
          </p:cNvSpPr>
          <p:nvPr>
            <p:ph type="sldNum" sz="quarter" idx="12"/>
          </p:nvPr>
        </p:nvSpPr>
        <p:spPr>
          <a:ln/>
        </p:spPr>
        <p:txBody>
          <a:bodyPr/>
          <a:lstStyle>
            <a:lvl1pPr>
              <a:defRPr/>
            </a:lvl1pPr>
          </a:lstStyle>
          <a:p>
            <a:pPr>
              <a:defRPr/>
            </a:pPr>
            <a:fld id="{CC790C7C-318B-423E-AFE0-9B2B0D79CBA1}" type="slidenum">
              <a:rPr lang="en-US" altLang="en-US"/>
              <a:pPr>
                <a:defRPr/>
              </a:pPr>
              <a:t>‹#›</a:t>
            </a:fld>
            <a:endParaRPr lang="en-US" altLang="en-US"/>
          </a:p>
        </p:txBody>
      </p:sp>
    </p:spTree>
    <p:extLst>
      <p:ext uri="{BB962C8B-B14F-4D97-AF65-F5344CB8AC3E}">
        <p14:creationId xmlns:p14="http://schemas.microsoft.com/office/powerpoint/2010/main" val="14607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75F01444-79AF-28CA-97B9-3235F405D3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C8F510C4-5978-D0AA-932A-C3E79A5C75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F954A9CB-4F9B-599B-2A05-694CF8AC22E1}"/>
              </a:ext>
            </a:extLst>
          </p:cNvPr>
          <p:cNvSpPr>
            <a:spLocks noGrp="1" noChangeArrowheads="1"/>
          </p:cNvSpPr>
          <p:nvPr>
            <p:ph type="sldNum" sz="quarter" idx="12"/>
          </p:nvPr>
        </p:nvSpPr>
        <p:spPr>
          <a:ln/>
        </p:spPr>
        <p:txBody>
          <a:bodyPr/>
          <a:lstStyle>
            <a:lvl1pPr>
              <a:defRPr/>
            </a:lvl1pPr>
          </a:lstStyle>
          <a:p>
            <a:pPr>
              <a:defRPr/>
            </a:pPr>
            <a:fld id="{8F5A0115-5795-4194-A13A-71C199FF3DC9}" type="slidenum">
              <a:rPr lang="en-US" altLang="en-US"/>
              <a:pPr>
                <a:defRPr/>
              </a:pPr>
              <a:t>‹#›</a:t>
            </a:fld>
            <a:endParaRPr lang="en-US" altLang="en-US"/>
          </a:p>
        </p:txBody>
      </p:sp>
    </p:spTree>
    <p:extLst>
      <p:ext uri="{BB962C8B-B14F-4D97-AF65-F5344CB8AC3E}">
        <p14:creationId xmlns:p14="http://schemas.microsoft.com/office/powerpoint/2010/main" val="314105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DC1F1DCA-EBA9-006D-1201-A7942FEE8E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62E54988-27D8-0EB8-1D9C-CE9AD281F2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CD57757F-A559-2B10-CB04-A19B444EF223}"/>
              </a:ext>
            </a:extLst>
          </p:cNvPr>
          <p:cNvSpPr>
            <a:spLocks noGrp="1" noChangeArrowheads="1"/>
          </p:cNvSpPr>
          <p:nvPr>
            <p:ph type="sldNum" sz="quarter" idx="12"/>
          </p:nvPr>
        </p:nvSpPr>
        <p:spPr>
          <a:ln/>
        </p:spPr>
        <p:txBody>
          <a:bodyPr/>
          <a:lstStyle>
            <a:lvl1pPr>
              <a:defRPr/>
            </a:lvl1pPr>
          </a:lstStyle>
          <a:p>
            <a:pPr>
              <a:defRPr/>
            </a:pPr>
            <a:fld id="{9BF841C8-3873-4573-A744-A28C618959EF}" type="slidenum">
              <a:rPr lang="en-US" altLang="en-US"/>
              <a:pPr>
                <a:defRPr/>
              </a:pPr>
              <a:t>‹#›</a:t>
            </a:fld>
            <a:endParaRPr lang="en-US" altLang="en-US"/>
          </a:p>
        </p:txBody>
      </p:sp>
    </p:spTree>
    <p:extLst>
      <p:ext uri="{BB962C8B-B14F-4D97-AF65-F5344CB8AC3E}">
        <p14:creationId xmlns:p14="http://schemas.microsoft.com/office/powerpoint/2010/main" val="1925728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48CE9847-756A-8D88-D3A6-1EE0DF227D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EDF880C3-C5BB-BF65-8C6A-BEF939494F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BF9DAF54-663D-E5E3-3582-4B0521569C1D}"/>
              </a:ext>
            </a:extLst>
          </p:cNvPr>
          <p:cNvSpPr>
            <a:spLocks noGrp="1" noChangeArrowheads="1"/>
          </p:cNvSpPr>
          <p:nvPr>
            <p:ph type="sldNum" sz="quarter" idx="12"/>
          </p:nvPr>
        </p:nvSpPr>
        <p:spPr>
          <a:ln/>
        </p:spPr>
        <p:txBody>
          <a:bodyPr/>
          <a:lstStyle>
            <a:lvl1pPr>
              <a:defRPr/>
            </a:lvl1pPr>
          </a:lstStyle>
          <a:p>
            <a:pPr>
              <a:defRPr/>
            </a:pPr>
            <a:fld id="{B441058C-2029-485C-A873-8255C7F9D5C1}" type="slidenum">
              <a:rPr lang="en-US" altLang="en-US"/>
              <a:pPr>
                <a:defRPr/>
              </a:pPr>
              <a:t>‹#›</a:t>
            </a:fld>
            <a:endParaRPr lang="en-US" altLang="en-US"/>
          </a:p>
        </p:txBody>
      </p:sp>
    </p:spTree>
    <p:extLst>
      <p:ext uri="{BB962C8B-B14F-4D97-AF65-F5344CB8AC3E}">
        <p14:creationId xmlns:p14="http://schemas.microsoft.com/office/powerpoint/2010/main" val="517529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ACFE69FD-122B-940F-ACDB-BAD4CA6633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FF05189-C20D-D401-FB77-742D8E07FD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159C0720-A9CD-3C46-8993-4D4C813A98F1}"/>
              </a:ext>
            </a:extLst>
          </p:cNvPr>
          <p:cNvSpPr>
            <a:spLocks noGrp="1" noChangeArrowheads="1"/>
          </p:cNvSpPr>
          <p:nvPr>
            <p:ph type="sldNum" sz="quarter" idx="12"/>
          </p:nvPr>
        </p:nvSpPr>
        <p:spPr>
          <a:ln/>
        </p:spPr>
        <p:txBody>
          <a:bodyPr/>
          <a:lstStyle>
            <a:lvl1pPr>
              <a:defRPr/>
            </a:lvl1pPr>
          </a:lstStyle>
          <a:p>
            <a:pPr>
              <a:defRPr/>
            </a:pPr>
            <a:fld id="{625DA374-64BE-4C29-8BB4-7B3EB032D481}" type="slidenum">
              <a:rPr lang="en-US" altLang="en-US"/>
              <a:pPr>
                <a:defRPr/>
              </a:pPr>
              <a:t>‹#›</a:t>
            </a:fld>
            <a:endParaRPr lang="en-US" altLang="en-US"/>
          </a:p>
        </p:txBody>
      </p:sp>
    </p:spTree>
    <p:extLst>
      <p:ext uri="{BB962C8B-B14F-4D97-AF65-F5344CB8AC3E}">
        <p14:creationId xmlns:p14="http://schemas.microsoft.com/office/powerpoint/2010/main" val="15888258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0911FFE5-D978-DEF9-3D9A-83101D0CEA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E0544F1B-2362-352E-D776-FA461D3321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9DB54B9-79B2-A5CE-4173-5E10D71634E1}"/>
              </a:ext>
            </a:extLst>
          </p:cNvPr>
          <p:cNvSpPr>
            <a:spLocks noGrp="1" noChangeArrowheads="1"/>
          </p:cNvSpPr>
          <p:nvPr>
            <p:ph type="sldNum" sz="quarter" idx="12"/>
          </p:nvPr>
        </p:nvSpPr>
        <p:spPr>
          <a:ln/>
        </p:spPr>
        <p:txBody>
          <a:bodyPr/>
          <a:lstStyle>
            <a:lvl1pPr>
              <a:defRPr/>
            </a:lvl1pPr>
          </a:lstStyle>
          <a:p>
            <a:pPr>
              <a:defRPr/>
            </a:pPr>
            <a:fld id="{6CCE92F3-E078-4DF3-930F-42C8519D34A4}" type="slidenum">
              <a:rPr lang="en-US" altLang="en-US"/>
              <a:pPr>
                <a:defRPr/>
              </a:pPr>
              <a:t>‹#›</a:t>
            </a:fld>
            <a:endParaRPr lang="en-US" altLang="en-US"/>
          </a:p>
        </p:txBody>
      </p:sp>
    </p:spTree>
    <p:extLst>
      <p:ext uri="{BB962C8B-B14F-4D97-AF65-F5344CB8AC3E}">
        <p14:creationId xmlns:p14="http://schemas.microsoft.com/office/powerpoint/2010/main" val="6633600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C742F585-4150-5B74-0615-83D53500D2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925520C0-A974-991B-96AA-00B6DBE1D8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31F38ECE-3F46-113B-4B52-C0AD5982DBAE}"/>
              </a:ext>
            </a:extLst>
          </p:cNvPr>
          <p:cNvSpPr>
            <a:spLocks noGrp="1" noChangeArrowheads="1"/>
          </p:cNvSpPr>
          <p:nvPr>
            <p:ph type="sldNum" sz="quarter" idx="12"/>
          </p:nvPr>
        </p:nvSpPr>
        <p:spPr>
          <a:ln/>
        </p:spPr>
        <p:txBody>
          <a:bodyPr/>
          <a:lstStyle>
            <a:lvl1pPr>
              <a:defRPr/>
            </a:lvl1pPr>
          </a:lstStyle>
          <a:p>
            <a:pPr>
              <a:defRPr/>
            </a:pPr>
            <a:fld id="{ECD2E354-8F47-494F-BA05-9AD796DD8AAF}" type="slidenum">
              <a:rPr lang="en-US" altLang="en-US"/>
              <a:pPr>
                <a:defRPr/>
              </a:pPr>
              <a:t>‹#›</a:t>
            </a:fld>
            <a:endParaRPr lang="en-US" altLang="en-US"/>
          </a:p>
        </p:txBody>
      </p:sp>
    </p:spTree>
    <p:extLst>
      <p:ext uri="{BB962C8B-B14F-4D97-AF65-F5344CB8AC3E}">
        <p14:creationId xmlns:p14="http://schemas.microsoft.com/office/powerpoint/2010/main" val="3541166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39">
            <a:extLst>
              <a:ext uri="{FF2B5EF4-FFF2-40B4-BE49-F238E27FC236}">
                <a16:creationId xmlns:a16="http://schemas.microsoft.com/office/drawing/2014/main" id="{9EA34ABC-C670-00ED-CA19-E6204A002D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5440C096-15F9-FDD2-89B8-A52B9BC5FE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5E06E19-9BCA-57B5-B356-1127DB3F84BF}"/>
              </a:ext>
            </a:extLst>
          </p:cNvPr>
          <p:cNvSpPr>
            <a:spLocks noGrp="1" noChangeArrowheads="1"/>
          </p:cNvSpPr>
          <p:nvPr>
            <p:ph type="sldNum" sz="quarter" idx="12"/>
          </p:nvPr>
        </p:nvSpPr>
        <p:spPr>
          <a:ln/>
        </p:spPr>
        <p:txBody>
          <a:bodyPr/>
          <a:lstStyle>
            <a:lvl1pPr>
              <a:defRPr/>
            </a:lvl1pPr>
          </a:lstStyle>
          <a:p>
            <a:pPr>
              <a:defRPr/>
            </a:pPr>
            <a:fld id="{6B9A946D-F2AB-4A0F-A1FC-0B438E2C33AD}" type="slidenum">
              <a:rPr lang="en-US" altLang="en-US"/>
              <a:pPr>
                <a:defRPr/>
              </a:pPr>
              <a:t>‹#›</a:t>
            </a:fld>
            <a:endParaRPr lang="en-US" altLang="en-US"/>
          </a:p>
        </p:txBody>
      </p:sp>
    </p:spTree>
    <p:extLst>
      <p:ext uri="{BB962C8B-B14F-4D97-AF65-F5344CB8AC3E}">
        <p14:creationId xmlns:p14="http://schemas.microsoft.com/office/powerpoint/2010/main" val="76407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638" y="1444752"/>
            <a:ext cx="10362851"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5765" y="5495544"/>
            <a:ext cx="4495383"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20397" y="6172200"/>
            <a:ext cx="4571604"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69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3C67AA99-031C-0734-5ACE-66CEE9E114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30D08AE4-FB06-AC21-A819-09739FD645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97B4B2F3-DC1B-3CB4-CD37-33D02C38A0DD}"/>
              </a:ext>
            </a:extLst>
          </p:cNvPr>
          <p:cNvSpPr>
            <a:spLocks noGrp="1" noChangeArrowheads="1"/>
          </p:cNvSpPr>
          <p:nvPr>
            <p:ph type="sldNum" sz="quarter" idx="12"/>
          </p:nvPr>
        </p:nvSpPr>
        <p:spPr>
          <a:ln/>
        </p:spPr>
        <p:txBody>
          <a:bodyPr/>
          <a:lstStyle>
            <a:lvl1pPr>
              <a:defRPr/>
            </a:lvl1pPr>
          </a:lstStyle>
          <a:p>
            <a:pPr>
              <a:defRPr/>
            </a:pPr>
            <a:fld id="{6A80075B-3015-4AA1-9C81-3F6B83F8832C}" type="slidenum">
              <a:rPr lang="en-US" altLang="en-US"/>
              <a:pPr>
                <a:defRPr/>
              </a:pPr>
              <a:t>‹#›</a:t>
            </a:fld>
            <a:endParaRPr lang="en-US" altLang="en-US"/>
          </a:p>
        </p:txBody>
      </p:sp>
    </p:spTree>
    <p:extLst>
      <p:ext uri="{BB962C8B-B14F-4D97-AF65-F5344CB8AC3E}">
        <p14:creationId xmlns:p14="http://schemas.microsoft.com/office/powerpoint/2010/main" val="1965478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149B5A04-3FCE-95BC-E5EE-8E99910326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26E89EB8-41F9-09C1-9A34-013E568812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498C1239-221D-6818-8009-40DB0F758899}"/>
              </a:ext>
            </a:extLst>
          </p:cNvPr>
          <p:cNvSpPr>
            <a:spLocks noGrp="1" noChangeArrowheads="1"/>
          </p:cNvSpPr>
          <p:nvPr>
            <p:ph type="sldNum" sz="quarter" idx="12"/>
          </p:nvPr>
        </p:nvSpPr>
        <p:spPr>
          <a:ln/>
        </p:spPr>
        <p:txBody>
          <a:bodyPr/>
          <a:lstStyle>
            <a:lvl1pPr>
              <a:defRPr/>
            </a:lvl1pPr>
          </a:lstStyle>
          <a:p>
            <a:pPr>
              <a:defRPr/>
            </a:pPr>
            <a:fld id="{BAFED2A4-374C-44A0-9404-C008447DFC0C}" type="slidenum">
              <a:rPr lang="en-US" altLang="en-US"/>
              <a:pPr>
                <a:defRPr/>
              </a:pPr>
              <a:t>‹#›</a:t>
            </a:fld>
            <a:endParaRPr lang="en-US" altLang="en-US"/>
          </a:p>
        </p:txBody>
      </p:sp>
    </p:spTree>
    <p:extLst>
      <p:ext uri="{BB962C8B-B14F-4D97-AF65-F5344CB8AC3E}">
        <p14:creationId xmlns:p14="http://schemas.microsoft.com/office/powerpoint/2010/main" val="360124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827E2EE3-6C80-18BA-AF60-1933ADDE4E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40BBE14D-EC69-4EA4-4F56-FF1BAD81CD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2B92777-E905-2F35-FDB8-9D310A0C3A94}"/>
              </a:ext>
            </a:extLst>
          </p:cNvPr>
          <p:cNvSpPr>
            <a:spLocks noGrp="1" noChangeArrowheads="1"/>
          </p:cNvSpPr>
          <p:nvPr>
            <p:ph type="sldNum" sz="quarter" idx="12"/>
          </p:nvPr>
        </p:nvSpPr>
        <p:spPr>
          <a:ln/>
        </p:spPr>
        <p:txBody>
          <a:bodyPr/>
          <a:lstStyle>
            <a:lvl1pPr>
              <a:defRPr/>
            </a:lvl1pPr>
          </a:lstStyle>
          <a:p>
            <a:pPr>
              <a:defRPr/>
            </a:pPr>
            <a:fld id="{B6BA3C31-2721-42E8-8BD0-7296CFADA2A1}" type="slidenum">
              <a:rPr lang="en-US" altLang="en-US"/>
              <a:pPr>
                <a:defRPr/>
              </a:pPr>
              <a:t>‹#›</a:t>
            </a:fld>
            <a:endParaRPr lang="en-US" altLang="en-US"/>
          </a:p>
        </p:txBody>
      </p:sp>
    </p:spTree>
    <p:extLst>
      <p:ext uri="{BB962C8B-B14F-4D97-AF65-F5344CB8AC3E}">
        <p14:creationId xmlns:p14="http://schemas.microsoft.com/office/powerpoint/2010/main" val="380959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0CE90DCD-946C-60EA-A00A-151C6F3342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67FC67AE-FB48-154B-456D-A742B031C7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F5CD5757-35A5-0BB0-101A-CCD091C83081}"/>
              </a:ext>
            </a:extLst>
          </p:cNvPr>
          <p:cNvSpPr>
            <a:spLocks noGrp="1" noChangeArrowheads="1"/>
          </p:cNvSpPr>
          <p:nvPr>
            <p:ph type="sldNum" sz="quarter" idx="12"/>
          </p:nvPr>
        </p:nvSpPr>
        <p:spPr>
          <a:ln/>
        </p:spPr>
        <p:txBody>
          <a:bodyPr/>
          <a:lstStyle>
            <a:lvl1pPr>
              <a:defRPr/>
            </a:lvl1pPr>
          </a:lstStyle>
          <a:p>
            <a:pPr>
              <a:defRPr/>
            </a:pPr>
            <a:fld id="{F738D8FB-70A9-4FC5-9A32-328603D9CB1A}" type="slidenum">
              <a:rPr lang="en-US" altLang="en-US"/>
              <a:pPr>
                <a:defRPr/>
              </a:pPr>
              <a:t>‹#›</a:t>
            </a:fld>
            <a:endParaRPr lang="en-US" altLang="en-US"/>
          </a:p>
        </p:txBody>
      </p:sp>
    </p:spTree>
    <p:extLst>
      <p:ext uri="{BB962C8B-B14F-4D97-AF65-F5344CB8AC3E}">
        <p14:creationId xmlns:p14="http://schemas.microsoft.com/office/powerpoint/2010/main" val="125568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1" y="6400800"/>
            <a:ext cx="12192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6382" y="0"/>
            <a:ext cx="2588426"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467" y="2414016"/>
            <a:ext cx="7015275"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5316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4.jpeg"/><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1" y="431800"/>
            <a:ext cx="975360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9201" y="2362200"/>
            <a:ext cx="975360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6194" y="5413220"/>
            <a:ext cx="1298448" cy="219513"/>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8585" y="6245352"/>
            <a:ext cx="548783"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10115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0F33C294-DCCC-27A8-F9F5-AF3BD85E1337}"/>
              </a:ext>
            </a:extLst>
          </p:cNvPr>
          <p:cNvGrpSpPr>
            <a:grpSpLocks/>
          </p:cNvGrpSpPr>
          <p:nvPr/>
        </p:nvGrpSpPr>
        <p:grpSpPr bwMode="auto">
          <a:xfrm>
            <a:off x="5067300" y="1789114"/>
            <a:ext cx="7120467" cy="5056187"/>
            <a:chOff x="2394" y="1127"/>
            <a:chExt cx="3364" cy="3185"/>
          </a:xfrm>
        </p:grpSpPr>
        <p:sp>
          <p:nvSpPr>
            <p:cNvPr id="13315" name="Rectangle 3">
              <a:extLst>
                <a:ext uri="{FF2B5EF4-FFF2-40B4-BE49-F238E27FC236}">
                  <a16:creationId xmlns:a16="http://schemas.microsoft.com/office/drawing/2014/main" id="{2910FAB7-9B91-A409-07CF-607C335ACA15}"/>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1063C404-76FE-75B2-FF7F-4BDDD0A89407}"/>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B6EE24A5-8A32-318F-F289-009C88C41EF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F912BA00-832F-4CF0-37B7-DDCDBFB7A2F6}"/>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7474290E-BFE3-9916-9155-9736F40E4C0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A2D816B2-F32E-A917-8C4E-2AAFD9BEA373}"/>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D31A2656-EF7E-AF23-7DEB-85E2AE54E9FF}"/>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3F6B864E-57AF-4075-3E45-2B225FF92E42}"/>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19F9DD8E-1A9A-0F01-3C2A-CC77B8C233EB}"/>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F8A03633-F68A-5BEA-B106-3531E96DE98A}"/>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D68D2AC2-E84B-3047-FFCD-7F6371F6635E}"/>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C4FFDD3-41A9-5954-A135-4EFE5F04AD9D}"/>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50186A3F-6750-77E7-18F9-B8CD1D64B110}"/>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40517258-671B-7517-74AF-3DE1F7927E5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4BF2494C-99E4-2DAA-F8FA-F14356867ADE}"/>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6A4222D-A64A-E293-DB09-E92C803635F6}"/>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9C5BF912-376D-F370-77AB-17EC2E7552F4}"/>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E25F67F9-8155-4627-2B29-BC991C87A1C0}"/>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A8E19895-0E8D-EA86-D863-2AA18942EAFF}"/>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7D6BA494-66EE-4B41-F9C3-B272BA3BF9E6}"/>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2CE9837A-1368-1A23-572A-8376AC40D72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92562AB8-3A73-E885-FDF3-A0895072EA96}"/>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E0A4659E-5326-3A59-64E2-5143A948274B}"/>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77EC9D2A-06BB-5228-128F-ADA5CBC5038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0CD8C6ED-183A-4E89-0A50-0ECB98434921}"/>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8624DB2F-A697-B17B-5BC3-FE43987C7D01}"/>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D20EF722-7FD7-C136-2568-477CD9C7ECA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B76354E5-62D4-547A-6912-8CE4A68C74FA}"/>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6FF668DE-FB2B-CCB9-98A4-8EC950025FD0}"/>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CA58336D-9764-6A05-CDAA-1AF0271A51B8}"/>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C6A29003-194C-4367-B8D3-135F8E8A2D69}"/>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33850127-BB46-80D5-5321-0088A381862E}"/>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7AC334AF-FD3F-101E-2E6E-7D6A9D61E42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22B80883-F2EE-265C-9A70-61C480C5F695}"/>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7D32EA1E-BD56-E135-D112-A9FABB9A556D}"/>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5FD94EB7-4C12-3AC5-B217-7E1EC988ABD7}"/>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ABBE0300-ABF4-8CBD-97A0-25C266F1E43C}"/>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FCE72CEC-B069-AC1C-021A-480EC0B288AF}"/>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68F4794A-7417-1E0C-3B7C-23FA5ABE6AEC}"/>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042A8A71-5512-4D5B-B844-C4B21E054E12}" type="slidenum">
              <a:rPr lang="en-US" altLang="en-US"/>
              <a:pPr/>
              <a:t>‹#›</a:t>
            </a:fld>
            <a:endParaRPr lang="en-US" altLang="en-US"/>
          </a:p>
        </p:txBody>
      </p:sp>
    </p:spTree>
    <p:extLst>
      <p:ext uri="{BB962C8B-B14F-4D97-AF65-F5344CB8AC3E}">
        <p14:creationId xmlns:p14="http://schemas.microsoft.com/office/powerpoint/2010/main" val="418081160"/>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DFD5935E-4E80-A01D-C16D-C086CD8AAA04}"/>
              </a:ext>
            </a:extLst>
          </p:cNvPr>
          <p:cNvSpPr>
            <a:spLocks noGrp="1"/>
          </p:cNvSpPr>
          <p:nvPr>
            <p:ph type="body" idx="1"/>
          </p:nvPr>
        </p:nvSpPr>
        <p:spPr bwMode="auto">
          <a:xfrm>
            <a:off x="609600" y="1447800"/>
            <a:ext cx="1097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813069C6-9985-AC58-517D-19F758978420}"/>
              </a:ext>
            </a:extLst>
          </p:cNvPr>
          <p:cNvSpPr>
            <a:spLocks noGrp="1"/>
          </p:cNvSpPr>
          <p:nvPr>
            <p:ph type="dt" sz="half" idx="2"/>
          </p:nvPr>
        </p:nvSpPr>
        <p:spPr>
          <a:xfrm>
            <a:off x="7721600" y="6203951"/>
            <a:ext cx="3454400" cy="384175"/>
          </a:xfrm>
          <a:prstGeom prst="rect">
            <a:avLst/>
          </a:prstGeom>
        </p:spPr>
        <p:txBody>
          <a:bodyPr vert="horz" anchor="ctr" anchorCtr="0"/>
          <a:lstStyle>
            <a:lvl1pPr algn="l" eaLnBrk="1" latinLnBrk="0" hangingPunct="1">
              <a:defRPr kumimoji="0" sz="1200">
                <a:solidFill>
                  <a:schemeClr val="tx2"/>
                </a:solidFill>
                <a:latin typeface="Arial" charset="0"/>
                <a:cs typeface="+mn-cs"/>
              </a:defRPr>
            </a:lvl1pPr>
          </a:lstStyle>
          <a:p>
            <a:pPr>
              <a:defRPr/>
            </a:pPr>
            <a:endParaRPr lang="en-US"/>
          </a:p>
        </p:txBody>
      </p:sp>
      <p:sp>
        <p:nvSpPr>
          <p:cNvPr id="10" name="Footer Placeholder 9">
            <a:extLst>
              <a:ext uri="{FF2B5EF4-FFF2-40B4-BE49-F238E27FC236}">
                <a16:creationId xmlns:a16="http://schemas.microsoft.com/office/drawing/2014/main" id="{3A00FEBA-DC53-A6DF-2CE1-0301A09FCA50}"/>
              </a:ext>
            </a:extLst>
          </p:cNvPr>
          <p:cNvSpPr>
            <a:spLocks noGrp="1"/>
          </p:cNvSpPr>
          <p:nvPr>
            <p:ph type="ftr" sz="quarter" idx="3"/>
          </p:nvPr>
        </p:nvSpPr>
        <p:spPr>
          <a:xfrm>
            <a:off x="2844800" y="6203951"/>
            <a:ext cx="4775200" cy="384175"/>
          </a:xfrm>
          <a:prstGeom prst="rect">
            <a:avLst/>
          </a:prstGeom>
        </p:spPr>
        <p:txBody>
          <a:bodyPr vert="horz" anchor="ctr" anchorCtr="0"/>
          <a:lstStyle>
            <a:lvl1pPr algn="r" eaLnBrk="1" latinLnBrk="0" hangingPunct="1">
              <a:defRPr kumimoji="0" sz="1200">
                <a:solidFill>
                  <a:schemeClr val="tx2"/>
                </a:solidFill>
                <a:latin typeface="Arial" charset="0"/>
                <a:cs typeface="+mn-cs"/>
              </a:defRPr>
            </a:lvl1pPr>
          </a:lstStyle>
          <a:p>
            <a:pPr>
              <a:defRPr/>
            </a:pPr>
            <a:endParaRPr lang="en-US"/>
          </a:p>
        </p:txBody>
      </p:sp>
      <p:sp>
        <p:nvSpPr>
          <p:cNvPr id="22" name="Slide Number Placeholder 21">
            <a:extLst>
              <a:ext uri="{FF2B5EF4-FFF2-40B4-BE49-F238E27FC236}">
                <a16:creationId xmlns:a16="http://schemas.microsoft.com/office/drawing/2014/main" id="{7DB87044-8307-D1F3-EDB8-FDD7D5C53683}"/>
              </a:ext>
            </a:extLst>
          </p:cNvPr>
          <p:cNvSpPr>
            <a:spLocks noGrp="1"/>
          </p:cNvSpPr>
          <p:nvPr>
            <p:ph type="sldNum" sz="quarter" idx="4"/>
          </p:nvPr>
        </p:nvSpPr>
        <p:spPr>
          <a:xfrm>
            <a:off x="11214100" y="6181725"/>
            <a:ext cx="8128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Arial" panose="020B0604020202020204" pitchFamily="34" charset="0"/>
              </a:defRPr>
            </a:lvl1pPr>
          </a:lstStyle>
          <a:p>
            <a:pPr>
              <a:defRPr/>
            </a:pPr>
            <a:fld id="{9F65C090-D902-4F8A-AFF2-A6C41860352F}" type="slidenum">
              <a:rPr lang="en-US" altLang="en-US"/>
              <a:pPr>
                <a:defRPr/>
              </a:pPr>
              <a:t>‹#›</a:t>
            </a:fld>
            <a:endParaRPr lang="en-US" altLang="en-US"/>
          </a:p>
        </p:txBody>
      </p:sp>
      <p:sp>
        <p:nvSpPr>
          <p:cNvPr id="5" name="Title Placeholder 4">
            <a:extLst>
              <a:ext uri="{FF2B5EF4-FFF2-40B4-BE49-F238E27FC236}">
                <a16:creationId xmlns:a16="http://schemas.microsoft.com/office/drawing/2014/main" id="{02514131-8F1D-87A1-E865-561DE2502E23}"/>
              </a:ext>
            </a:extLst>
          </p:cNvPr>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lang="en-US" dirty="0"/>
              <a:t>Click to edit Master title style</a:t>
            </a:r>
          </a:p>
        </p:txBody>
      </p:sp>
    </p:spTree>
    <p:extLst>
      <p:ext uri="{BB962C8B-B14F-4D97-AF65-F5344CB8AC3E}">
        <p14:creationId xmlns:p14="http://schemas.microsoft.com/office/powerpoint/2010/main" val="1561233711"/>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bg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bg1"/>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bg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bg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50D0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2D4084B-A83C-A46A-5E35-E5F1DCCB596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3FD09A30-1239-FE57-2CE1-4C8A7487A8A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F867E2D-1FBF-3930-AB7C-BDC7473AAD8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E1B55B59-4E44-F05F-C098-8B6B0E8EC51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BF718580-ADDD-FAE5-1944-82302B06FC3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B521490A-C1E3-4830-B235-61DAE705B074}" type="slidenum">
              <a:rPr lang="en-US" altLang="en-US"/>
              <a:pPr/>
              <a:t>‹#›</a:t>
            </a:fld>
            <a:endParaRPr lang="en-US" altLang="en-US"/>
          </a:p>
        </p:txBody>
      </p:sp>
    </p:spTree>
    <p:extLst>
      <p:ext uri="{BB962C8B-B14F-4D97-AF65-F5344CB8AC3E}">
        <p14:creationId xmlns:p14="http://schemas.microsoft.com/office/powerpoint/2010/main" val="917866568"/>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50D0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ADA8468-7473-4E20-1B54-DDE39A91D63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89A8E85A-FD44-33EB-039D-F4F6F1678118}"/>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64F8905-08AD-1FE7-C50D-35B9F4469BA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9B210D0A-B7D5-61F2-8A7D-1048291E8C0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0E6B689B-6F17-B87A-3C09-59F4152C49A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CB2B0A4-C493-4E82-B6ED-39B9D616279F}" type="slidenum">
              <a:rPr lang="en-US" altLang="en-US"/>
              <a:pPr/>
              <a:t>‹#›</a:t>
            </a:fld>
            <a:endParaRPr lang="en-US" altLang="en-US"/>
          </a:p>
        </p:txBody>
      </p:sp>
    </p:spTree>
    <p:extLst>
      <p:ext uri="{BB962C8B-B14F-4D97-AF65-F5344CB8AC3E}">
        <p14:creationId xmlns:p14="http://schemas.microsoft.com/office/powerpoint/2010/main" val="2595346955"/>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6621BD85-8344-35D5-32D3-38FDB66F58E3}"/>
              </a:ext>
            </a:extLst>
          </p:cNvPr>
          <p:cNvGrpSpPr>
            <a:grpSpLocks/>
          </p:cNvGrpSpPr>
          <p:nvPr/>
        </p:nvGrpSpPr>
        <p:grpSpPr bwMode="auto">
          <a:xfrm>
            <a:off x="5067300" y="1789114"/>
            <a:ext cx="7120467" cy="5056187"/>
            <a:chOff x="2394" y="1127"/>
            <a:chExt cx="3364" cy="3185"/>
          </a:xfrm>
        </p:grpSpPr>
        <p:sp>
          <p:nvSpPr>
            <p:cNvPr id="13315" name="Rectangle 3">
              <a:extLst>
                <a:ext uri="{FF2B5EF4-FFF2-40B4-BE49-F238E27FC236}">
                  <a16:creationId xmlns:a16="http://schemas.microsoft.com/office/drawing/2014/main" id="{025C49AE-D5AC-05E5-BAC7-4AF62B4EF461}"/>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6" name="Oval 4">
              <a:extLst>
                <a:ext uri="{FF2B5EF4-FFF2-40B4-BE49-F238E27FC236}">
                  <a16:creationId xmlns:a16="http://schemas.microsoft.com/office/drawing/2014/main" id="{6D894050-060C-ABD2-6BB3-712FE1E6D039}"/>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7" name="Rectangle 5">
              <a:extLst>
                <a:ext uri="{FF2B5EF4-FFF2-40B4-BE49-F238E27FC236}">
                  <a16:creationId xmlns:a16="http://schemas.microsoft.com/office/drawing/2014/main" id="{2E576A05-DAB6-1606-2469-2425C8AAA45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8" name="Freeform 6">
              <a:extLst>
                <a:ext uri="{FF2B5EF4-FFF2-40B4-BE49-F238E27FC236}">
                  <a16:creationId xmlns:a16="http://schemas.microsoft.com/office/drawing/2014/main" id="{75B1AB65-6B14-5553-0E03-8D7D702B6FAD}"/>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19" name="Rectangle 7">
              <a:extLst>
                <a:ext uri="{FF2B5EF4-FFF2-40B4-BE49-F238E27FC236}">
                  <a16:creationId xmlns:a16="http://schemas.microsoft.com/office/drawing/2014/main" id="{9A53F16D-829B-665C-8A73-33DEB9FE2BE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0" name="Rectangle 8">
              <a:extLst>
                <a:ext uri="{FF2B5EF4-FFF2-40B4-BE49-F238E27FC236}">
                  <a16:creationId xmlns:a16="http://schemas.microsoft.com/office/drawing/2014/main" id="{1C731635-AFAC-7D8D-E6BB-6CE5DEDD205F}"/>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1" name="Rectangle 9">
              <a:extLst>
                <a:ext uri="{FF2B5EF4-FFF2-40B4-BE49-F238E27FC236}">
                  <a16:creationId xmlns:a16="http://schemas.microsoft.com/office/drawing/2014/main" id="{70898AA4-DA19-43E8-D721-B579CAD8411F}"/>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2" name="Rectangle 10">
              <a:extLst>
                <a:ext uri="{FF2B5EF4-FFF2-40B4-BE49-F238E27FC236}">
                  <a16:creationId xmlns:a16="http://schemas.microsoft.com/office/drawing/2014/main" id="{E583158B-19C7-6D16-9D78-433C7D054B3C}"/>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3" name="Rectangle 11">
              <a:extLst>
                <a:ext uri="{FF2B5EF4-FFF2-40B4-BE49-F238E27FC236}">
                  <a16:creationId xmlns:a16="http://schemas.microsoft.com/office/drawing/2014/main" id="{4B48F2A5-086A-52C2-0664-34979C3AC42F}"/>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4" name="Freeform 12">
              <a:extLst>
                <a:ext uri="{FF2B5EF4-FFF2-40B4-BE49-F238E27FC236}">
                  <a16:creationId xmlns:a16="http://schemas.microsoft.com/office/drawing/2014/main" id="{A9B04BCA-92DF-B0CA-0423-6871E0C48733}"/>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5" name="Freeform 13">
              <a:extLst>
                <a:ext uri="{FF2B5EF4-FFF2-40B4-BE49-F238E27FC236}">
                  <a16:creationId xmlns:a16="http://schemas.microsoft.com/office/drawing/2014/main" id="{DD36C0F9-04A9-A957-BB8E-221BA9D8279E}"/>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6" name="Freeform 14">
              <a:extLst>
                <a:ext uri="{FF2B5EF4-FFF2-40B4-BE49-F238E27FC236}">
                  <a16:creationId xmlns:a16="http://schemas.microsoft.com/office/drawing/2014/main" id="{F4190A0B-4654-B3D8-C079-61141A9BF8D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3327" name="Freeform 15">
              <a:extLst>
                <a:ext uri="{FF2B5EF4-FFF2-40B4-BE49-F238E27FC236}">
                  <a16:creationId xmlns:a16="http://schemas.microsoft.com/office/drawing/2014/main" id="{79E52051-E160-E6F5-1946-353FFFB7F06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28" name="Freeform 16">
              <a:extLst>
                <a:ext uri="{FF2B5EF4-FFF2-40B4-BE49-F238E27FC236}">
                  <a16:creationId xmlns:a16="http://schemas.microsoft.com/office/drawing/2014/main" id="{B0A1CBE9-D852-9090-F65F-DA7DA3250353}"/>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9" name="Freeform 17">
              <a:extLst>
                <a:ext uri="{FF2B5EF4-FFF2-40B4-BE49-F238E27FC236}">
                  <a16:creationId xmlns:a16="http://schemas.microsoft.com/office/drawing/2014/main" id="{FEC8CFA0-1B15-1DEC-E8D3-8D57115D1D8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0" name="Freeform 18">
              <a:extLst>
                <a:ext uri="{FF2B5EF4-FFF2-40B4-BE49-F238E27FC236}">
                  <a16:creationId xmlns:a16="http://schemas.microsoft.com/office/drawing/2014/main" id="{1E276CEB-8494-7646-B109-1BD77B1957F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1" name="Freeform 19">
              <a:extLst>
                <a:ext uri="{FF2B5EF4-FFF2-40B4-BE49-F238E27FC236}">
                  <a16:creationId xmlns:a16="http://schemas.microsoft.com/office/drawing/2014/main" id="{80619557-73AD-6670-9B2B-3B38E040039A}"/>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2" name="Freeform 20">
              <a:extLst>
                <a:ext uri="{FF2B5EF4-FFF2-40B4-BE49-F238E27FC236}">
                  <a16:creationId xmlns:a16="http://schemas.microsoft.com/office/drawing/2014/main" id="{530203CF-79C2-BD93-5CFD-789285EACB91}"/>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3" name="Freeform 21">
              <a:extLst>
                <a:ext uri="{FF2B5EF4-FFF2-40B4-BE49-F238E27FC236}">
                  <a16:creationId xmlns:a16="http://schemas.microsoft.com/office/drawing/2014/main" id="{59BB5005-C23F-BC68-89D0-7F8C51A0DE1E}"/>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4" name="Freeform 22">
              <a:extLst>
                <a:ext uri="{FF2B5EF4-FFF2-40B4-BE49-F238E27FC236}">
                  <a16:creationId xmlns:a16="http://schemas.microsoft.com/office/drawing/2014/main" id="{EA94170B-8434-C2D6-E141-E68B12135048}"/>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5" name="Freeform 23">
              <a:extLst>
                <a:ext uri="{FF2B5EF4-FFF2-40B4-BE49-F238E27FC236}">
                  <a16:creationId xmlns:a16="http://schemas.microsoft.com/office/drawing/2014/main" id="{34480D52-D01C-562E-DA80-EF4C891A362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36" name="Freeform 24">
              <a:extLst>
                <a:ext uri="{FF2B5EF4-FFF2-40B4-BE49-F238E27FC236}">
                  <a16:creationId xmlns:a16="http://schemas.microsoft.com/office/drawing/2014/main" id="{A29BA0A2-727C-8EC1-F862-6E3A39E690D5}"/>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7" name="Freeform 25">
              <a:extLst>
                <a:ext uri="{FF2B5EF4-FFF2-40B4-BE49-F238E27FC236}">
                  <a16:creationId xmlns:a16="http://schemas.microsoft.com/office/drawing/2014/main" id="{B427A728-1E53-55C5-A0FC-64A8013C31BE}"/>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8" name="Freeform 26">
              <a:extLst>
                <a:ext uri="{FF2B5EF4-FFF2-40B4-BE49-F238E27FC236}">
                  <a16:creationId xmlns:a16="http://schemas.microsoft.com/office/drawing/2014/main" id="{E87B6D6A-3ADA-278F-2B0E-1C13B75CC226}"/>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9" name="Oval 27">
              <a:extLst>
                <a:ext uri="{FF2B5EF4-FFF2-40B4-BE49-F238E27FC236}">
                  <a16:creationId xmlns:a16="http://schemas.microsoft.com/office/drawing/2014/main" id="{AEC127CB-43E7-3D96-067B-AD4050C9DCA3}"/>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3340" name="Oval 28">
              <a:extLst>
                <a:ext uri="{FF2B5EF4-FFF2-40B4-BE49-F238E27FC236}">
                  <a16:creationId xmlns:a16="http://schemas.microsoft.com/office/drawing/2014/main" id="{0279B0AA-6D60-51F0-C047-133F0109D96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1" name="Oval 29">
              <a:extLst>
                <a:ext uri="{FF2B5EF4-FFF2-40B4-BE49-F238E27FC236}">
                  <a16:creationId xmlns:a16="http://schemas.microsoft.com/office/drawing/2014/main" id="{0886B38A-CEB3-DF63-BF7A-4FBA24C50B1B}"/>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3342" name="Freeform 30">
              <a:extLst>
                <a:ext uri="{FF2B5EF4-FFF2-40B4-BE49-F238E27FC236}">
                  <a16:creationId xmlns:a16="http://schemas.microsoft.com/office/drawing/2014/main" id="{81E1F8D7-5657-09BF-194F-2C252718D212}"/>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3" name="Freeform 31">
              <a:extLst>
                <a:ext uri="{FF2B5EF4-FFF2-40B4-BE49-F238E27FC236}">
                  <a16:creationId xmlns:a16="http://schemas.microsoft.com/office/drawing/2014/main" id="{0AE23366-98D7-B598-848A-CDFDA6A0875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4" name="Rectangle 32">
              <a:extLst>
                <a:ext uri="{FF2B5EF4-FFF2-40B4-BE49-F238E27FC236}">
                  <a16:creationId xmlns:a16="http://schemas.microsoft.com/office/drawing/2014/main" id="{70F99A05-36A5-65DF-26B5-95F810EED9CC}"/>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3345" name="Rectangle 33">
              <a:extLst>
                <a:ext uri="{FF2B5EF4-FFF2-40B4-BE49-F238E27FC236}">
                  <a16:creationId xmlns:a16="http://schemas.microsoft.com/office/drawing/2014/main" id="{B387B398-FB0C-5696-6155-1A702F092DF0}"/>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6" name="AutoShape 34">
              <a:extLst>
                <a:ext uri="{FF2B5EF4-FFF2-40B4-BE49-F238E27FC236}">
                  <a16:creationId xmlns:a16="http://schemas.microsoft.com/office/drawing/2014/main" id="{8C7B5814-A0C0-02D6-4371-DF74EB7EECD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7" name="Freeform 35">
              <a:extLst>
                <a:ext uri="{FF2B5EF4-FFF2-40B4-BE49-F238E27FC236}">
                  <a16:creationId xmlns:a16="http://schemas.microsoft.com/office/drawing/2014/main" id="{5AB86B26-4787-BDE5-BD45-C3E186DBD18F}"/>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3348" name="Freeform 36">
              <a:extLst>
                <a:ext uri="{FF2B5EF4-FFF2-40B4-BE49-F238E27FC236}">
                  <a16:creationId xmlns:a16="http://schemas.microsoft.com/office/drawing/2014/main" id="{EF624CF7-9E8C-DE44-1C39-473768FE1808}"/>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3349" name="Rectangle 37">
            <a:extLst>
              <a:ext uri="{FF2B5EF4-FFF2-40B4-BE49-F238E27FC236}">
                <a16:creationId xmlns:a16="http://schemas.microsoft.com/office/drawing/2014/main" id="{CA05A666-26F9-0047-7F1D-725605C62EAE}"/>
              </a:ext>
            </a:extLst>
          </p:cNvPr>
          <p:cNvSpPr>
            <a:spLocks noGrp="1" noChangeArrowheads="1"/>
          </p:cNvSpPr>
          <p:nvPr>
            <p:ph type="title"/>
          </p:nvPr>
        </p:nvSpPr>
        <p:spPr bwMode="auto">
          <a:xfrm>
            <a:off x="609600" y="277813"/>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A27D3FBA-35F7-83F2-9381-45F589918CE0}"/>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99372F06-8761-5701-FC66-01691C23D70B}"/>
              </a:ext>
            </a:extLst>
          </p:cNvPr>
          <p:cNvSpPr>
            <a:spLocks noGrp="1" noChangeArrowheads="1"/>
          </p:cNvSpPr>
          <p:nvPr>
            <p:ph type="dt" sz="half" idx="2"/>
          </p:nvPr>
        </p:nvSpPr>
        <p:spPr bwMode="auto">
          <a:xfrm>
            <a:off x="609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a:latin typeface="+mn-lt"/>
              </a:defRPr>
            </a:lvl1pPr>
          </a:lstStyle>
          <a:p>
            <a:pPr>
              <a:defRPr/>
            </a:pPr>
            <a:endParaRPr lang="en-US" altLang="en-US"/>
          </a:p>
        </p:txBody>
      </p:sp>
      <p:sp>
        <p:nvSpPr>
          <p:cNvPr id="13352" name="Rectangle 40">
            <a:extLst>
              <a:ext uri="{FF2B5EF4-FFF2-40B4-BE49-F238E27FC236}">
                <a16:creationId xmlns:a16="http://schemas.microsoft.com/office/drawing/2014/main" id="{4BCFF58D-CB46-CDB6-759A-0F1CEB0D9D61}"/>
              </a:ext>
            </a:extLst>
          </p:cNvPr>
          <p:cNvSpPr>
            <a:spLocks noGrp="1" noChangeArrowheads="1"/>
          </p:cNvSpPr>
          <p:nvPr>
            <p:ph type="ftr" sz="quarter" idx="3"/>
          </p:nvPr>
        </p:nvSpPr>
        <p:spPr bwMode="auto">
          <a:xfrm>
            <a:off x="4165600" y="6278563"/>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a:latin typeface="+mn-lt"/>
              </a:defRPr>
            </a:lvl1pPr>
          </a:lstStyle>
          <a:p>
            <a:pPr>
              <a:defRPr/>
            </a:pPr>
            <a:endParaRPr lang="en-US" altLang="en-US"/>
          </a:p>
        </p:txBody>
      </p:sp>
      <p:sp>
        <p:nvSpPr>
          <p:cNvPr id="13353" name="Rectangle 41">
            <a:extLst>
              <a:ext uri="{FF2B5EF4-FFF2-40B4-BE49-F238E27FC236}">
                <a16:creationId xmlns:a16="http://schemas.microsoft.com/office/drawing/2014/main" id="{5C6A69BB-ECCF-FABA-9D92-9B7F191B289E}"/>
              </a:ext>
            </a:extLst>
          </p:cNvPr>
          <p:cNvSpPr>
            <a:spLocks noGrp="1" noChangeArrowheads="1"/>
          </p:cNvSpPr>
          <p:nvPr>
            <p:ph type="sldNum" sz="quarter" idx="4"/>
          </p:nvPr>
        </p:nvSpPr>
        <p:spPr bwMode="auto">
          <a:xfrm>
            <a:off x="8737600" y="6278563"/>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a:latin typeface="+mn-lt"/>
              </a:defRPr>
            </a:lvl1pPr>
          </a:lstStyle>
          <a:p>
            <a:pPr>
              <a:defRPr/>
            </a:pPr>
            <a:fld id="{D848997E-669C-4AED-81D7-3516D5408083}" type="slidenum">
              <a:rPr lang="en-US" altLang="en-US"/>
              <a:pPr>
                <a:defRPr/>
              </a:pPr>
              <a:t>‹#›</a:t>
            </a:fld>
            <a:endParaRPr lang="en-US" altLang="en-US"/>
          </a:p>
        </p:txBody>
      </p:sp>
    </p:spTree>
    <p:extLst>
      <p:ext uri="{BB962C8B-B14F-4D97-AF65-F5344CB8AC3E}">
        <p14:creationId xmlns:p14="http://schemas.microsoft.com/office/powerpoint/2010/main" val="995178881"/>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73.jpeg"/><Relationship Id="rId4" Type="http://schemas.openxmlformats.org/officeDocument/2006/relationships/image" Target="../media/image72.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9.xml"/><Relationship Id="rId5" Type="http://schemas.openxmlformats.org/officeDocument/2006/relationships/image" Target="../media/image89.jpeg"/><Relationship Id="rId4" Type="http://schemas.microsoft.com/office/2007/relationships/hdphoto" Target="../media/hdphoto4.wdp"/></Relationships>
</file>

<file path=ppt/slides/_rels/slide2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0.jpe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3.jpeg"/></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4.jpeg"/></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 Id="rId5" Type="http://schemas.microsoft.com/office/2007/relationships/hdphoto" Target="../media/hdphoto3.wdp"/><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27.jpe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Wooden library">
            <a:extLst>
              <a:ext uri="{FF2B5EF4-FFF2-40B4-BE49-F238E27FC236}">
                <a16:creationId xmlns:a16="http://schemas.microsoft.com/office/drawing/2014/main" id="{B2CFDBFB-F04E-9E7A-5F81-0667FBC14334}"/>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140000"/>
                    </a14:imgEffect>
                    <a14:imgEffect>
                      <a14:brightnessContrast bright="-60000" contrast="-10000"/>
                    </a14:imgEffect>
                  </a14:imgLayer>
                </a14:imgProps>
              </a:ext>
              <a:ext uri="{28A0092B-C50C-407E-A947-70E740481C1C}">
                <a14:useLocalDpi xmlns:a14="http://schemas.microsoft.com/office/drawing/2010/main"/>
              </a:ext>
            </a:extLst>
          </a:blip>
          <a:srcRect/>
          <a:stretch/>
        </p:blipFill>
        <p:spPr>
          <a:xfrm>
            <a:off x="1588" y="6927"/>
            <a:ext cx="12188825" cy="6858000"/>
          </a:xfrm>
        </p:spPr>
      </p:pic>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THE CHRISTIAN CHURCH</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a:xfrm>
            <a:off x="1382267" y="4370832"/>
            <a:ext cx="9427464" cy="1627632"/>
          </a:xfrm>
        </p:spPr>
        <p:txBody>
          <a:bodyPr>
            <a:normAutofit lnSpcReduction="10000"/>
          </a:bodyPr>
          <a:lstStyle/>
          <a:p>
            <a:r>
              <a:rPr lang="en-US" sz="3300" dirty="0"/>
              <a:t>Its peoples,  theologies,  and practices</a:t>
            </a:r>
          </a:p>
          <a:p>
            <a:r>
              <a:rPr lang="en-US" sz="3300" cap="none" dirty="0">
                <a:latin typeface="Aptos" panose="020B0004020202020204" pitchFamily="34" charset="0"/>
                <a:cs typeface="Gill Sans" panose="020B0502020104020203"/>
              </a:rPr>
              <a:t>A Short History</a:t>
            </a:r>
          </a:p>
          <a:p>
            <a:endParaRPr lang="en-US" cap="none" dirty="0">
              <a:latin typeface="Aptos" panose="020B0004020202020204" pitchFamily="34" charset="0"/>
              <a:cs typeface="Gill Sans" panose="020B0502020104020203"/>
            </a:endParaRPr>
          </a:p>
          <a:p>
            <a:r>
              <a:rPr lang="en-US" cap="none" dirty="0">
                <a:latin typeface="Aptos" panose="020B0004020202020204" pitchFamily="34" charset="0"/>
                <a:cs typeface="Gill Sans" panose="020B0502020104020203"/>
              </a:rPr>
              <a:t>PART 2: From the Reformation to the 21</a:t>
            </a:r>
            <a:r>
              <a:rPr lang="en-US" cap="none" baseline="30000" dirty="0">
                <a:latin typeface="Aptos" panose="020B0004020202020204" pitchFamily="34" charset="0"/>
                <a:cs typeface="Gill Sans" panose="020B0502020104020203"/>
              </a:rPr>
              <a:t>st</a:t>
            </a:r>
            <a:r>
              <a:rPr lang="en-US" cap="none" dirty="0">
                <a:latin typeface="Aptos" panose="020B0004020202020204" pitchFamily="34" charset="0"/>
                <a:cs typeface="Gill Sans" panose="020B0502020104020203"/>
              </a:rPr>
              <a:t> Century</a:t>
            </a:r>
          </a:p>
          <a:p>
            <a:endParaRPr lang="en-US" dirty="0"/>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7DF54E39-EAC5-5E1A-D465-C11F3E4E04D9}"/>
              </a:ext>
            </a:extLst>
          </p:cNvPr>
          <p:cNvSpPr>
            <a:spLocks noGrp="1" noChangeArrowheads="1"/>
          </p:cNvSpPr>
          <p:nvPr>
            <p:ph type="title"/>
          </p:nvPr>
        </p:nvSpPr>
        <p:spPr>
          <a:xfrm>
            <a:off x="1981200" y="152400"/>
            <a:ext cx="8229600" cy="1143000"/>
          </a:xfrm>
        </p:spPr>
        <p:txBody>
          <a:bodyPr/>
          <a:lstStyle/>
          <a:p>
            <a:r>
              <a:rPr lang="en-US" altLang="en-US" sz="5400" dirty="0">
                <a:solidFill>
                  <a:schemeClr val="accent6">
                    <a:lumMod val="20000"/>
                    <a:lumOff val="80000"/>
                  </a:schemeClr>
                </a:solidFill>
                <a:latin typeface="Matura MT Script Capitals" panose="03020802060602070202" pitchFamily="66" charset="0"/>
              </a:rPr>
              <a:t>Martin Luther</a:t>
            </a:r>
            <a:br>
              <a:rPr lang="en-US" altLang="en-US" sz="5400" dirty="0">
                <a:solidFill>
                  <a:schemeClr val="accent6">
                    <a:lumMod val="20000"/>
                    <a:lumOff val="80000"/>
                  </a:schemeClr>
                </a:solidFill>
                <a:latin typeface="Matura MT Script Capitals" panose="03020802060602070202" pitchFamily="66" charset="0"/>
              </a:rPr>
            </a:br>
            <a:r>
              <a:rPr lang="en-US" altLang="en-US" sz="2400" dirty="0">
                <a:solidFill>
                  <a:schemeClr val="accent6">
                    <a:lumMod val="20000"/>
                    <a:lumOff val="80000"/>
                  </a:schemeClr>
                </a:solidFill>
                <a:latin typeface="Arial Narrow" panose="020B0606020202030204" pitchFamily="34" charset="0"/>
              </a:rPr>
              <a:t>1483-1546</a:t>
            </a:r>
            <a:endParaRPr lang="en-US" altLang="en-US" sz="5400" dirty="0">
              <a:solidFill>
                <a:schemeClr val="accent6">
                  <a:lumMod val="20000"/>
                  <a:lumOff val="80000"/>
                </a:schemeClr>
              </a:solidFill>
              <a:latin typeface="Matura MT Script Capitals" panose="03020802060602070202" pitchFamily="66" charset="0"/>
            </a:endParaRPr>
          </a:p>
        </p:txBody>
      </p:sp>
      <p:sp>
        <p:nvSpPr>
          <p:cNvPr id="188420" name="Rectangle 4">
            <a:extLst>
              <a:ext uri="{FF2B5EF4-FFF2-40B4-BE49-F238E27FC236}">
                <a16:creationId xmlns:a16="http://schemas.microsoft.com/office/drawing/2014/main" id="{F1E9069C-8E40-2E5D-9342-432530C9B730}"/>
              </a:ext>
            </a:extLst>
          </p:cNvPr>
          <p:cNvSpPr>
            <a:spLocks noGrp="1" noChangeArrowheads="1"/>
          </p:cNvSpPr>
          <p:nvPr>
            <p:ph type="body" sz="half" idx="1"/>
          </p:nvPr>
        </p:nvSpPr>
        <p:spPr>
          <a:xfrm>
            <a:off x="615176" y="1447800"/>
            <a:ext cx="4191000" cy="4953000"/>
          </a:xfrm>
        </p:spPr>
        <p:txBody>
          <a:bodyPr/>
          <a:lstStyle/>
          <a:p>
            <a:pPr>
              <a:spcAft>
                <a:spcPct val="20000"/>
              </a:spcAft>
              <a:buFont typeface="Wingdings" panose="05000000000000000000" pitchFamily="2" charset="2"/>
              <a:buNone/>
            </a:pPr>
            <a:r>
              <a:rPr lang="en-US" altLang="en-US" sz="2400" i="1" dirty="0">
                <a:latin typeface="Comic Sans MS" panose="030F0702030302020204" pitchFamily="66" charset="0"/>
              </a:rPr>
              <a:t>Studied law at the University of Erfurt</a:t>
            </a:r>
          </a:p>
          <a:p>
            <a:pPr>
              <a:spcAft>
                <a:spcPct val="20000"/>
              </a:spcAft>
              <a:buFont typeface="Wingdings" panose="05000000000000000000" pitchFamily="2" charset="2"/>
              <a:buNone/>
            </a:pPr>
            <a:r>
              <a:rPr lang="en-US" altLang="en-US" sz="2400" i="1" dirty="0">
                <a:latin typeface="Comic Sans MS" panose="030F0702030302020204" pitchFamily="66" charset="0"/>
              </a:rPr>
              <a:t>Joined the Augustinian monks to fulfill a vow</a:t>
            </a:r>
          </a:p>
          <a:p>
            <a:pPr>
              <a:spcAft>
                <a:spcPct val="20000"/>
              </a:spcAft>
              <a:buFont typeface="Wingdings" panose="05000000000000000000" pitchFamily="2" charset="2"/>
              <a:buNone/>
            </a:pPr>
            <a:r>
              <a:rPr lang="en-US" altLang="en-US" sz="2400" i="1" dirty="0">
                <a:latin typeface="Comic Sans MS" panose="030F0702030302020204" pitchFamily="66" charset="0"/>
              </a:rPr>
              <a:t>Ordained a priest, 1507</a:t>
            </a:r>
          </a:p>
          <a:p>
            <a:pPr>
              <a:spcAft>
                <a:spcPct val="20000"/>
              </a:spcAft>
              <a:buFont typeface="Wingdings" panose="05000000000000000000" pitchFamily="2" charset="2"/>
              <a:buNone/>
            </a:pPr>
            <a:r>
              <a:rPr lang="en-US" altLang="en-US" sz="2400" i="1" dirty="0">
                <a:latin typeface="Comic Sans MS" panose="030F0702030302020204" pitchFamily="66" charset="0"/>
              </a:rPr>
              <a:t>Taught at the University of Wittenberg</a:t>
            </a:r>
          </a:p>
          <a:p>
            <a:pPr>
              <a:spcAft>
                <a:spcPct val="20000"/>
              </a:spcAft>
              <a:buFont typeface="Wingdings" panose="05000000000000000000" pitchFamily="2" charset="2"/>
              <a:buNone/>
            </a:pPr>
            <a:r>
              <a:rPr lang="en-US" altLang="en-US" sz="2400" i="1" dirty="0">
                <a:latin typeface="Comic Sans MS" panose="030F0702030302020204" pitchFamily="66" charset="0"/>
              </a:rPr>
              <a:t>Doctor of Theology, 1512</a:t>
            </a:r>
          </a:p>
          <a:p>
            <a:pPr>
              <a:spcAft>
                <a:spcPct val="20000"/>
              </a:spcAft>
              <a:buFont typeface="Wingdings" panose="05000000000000000000" pitchFamily="2" charset="2"/>
              <a:buNone/>
            </a:pPr>
            <a:r>
              <a:rPr lang="en-US" altLang="en-US" sz="2400" i="1" dirty="0">
                <a:latin typeface="Comic Sans MS" panose="030F0702030302020204" pitchFamily="66" charset="0"/>
              </a:rPr>
              <a:t>Posted his 95 Theses on the eve of All Souls Day, 1517</a:t>
            </a:r>
          </a:p>
        </p:txBody>
      </p:sp>
      <p:sp>
        <p:nvSpPr>
          <p:cNvPr id="188421" name="Rectangle 5">
            <a:extLst>
              <a:ext uri="{FF2B5EF4-FFF2-40B4-BE49-F238E27FC236}">
                <a16:creationId xmlns:a16="http://schemas.microsoft.com/office/drawing/2014/main" id="{D12BEE03-42F9-8820-9EBB-42113CC992F2}"/>
              </a:ext>
            </a:extLst>
          </p:cNvPr>
          <p:cNvSpPr>
            <a:spLocks noGrp="1" noChangeArrowheads="1"/>
          </p:cNvSpPr>
          <p:nvPr>
            <p:ph type="body" sz="half" idx="2"/>
          </p:nvPr>
        </p:nvSpPr>
        <p:spPr>
          <a:xfrm>
            <a:off x="5386039" y="1527718"/>
            <a:ext cx="6478859" cy="4493942"/>
          </a:xfrm>
          <a:solidFill>
            <a:srgbClr val="221700"/>
          </a:solidFill>
          <a:ln w="28575">
            <a:solidFill>
              <a:schemeClr val="tx1"/>
            </a:solidFill>
            <a:miter lim="800000"/>
            <a:headEnd/>
            <a:tailEnd/>
          </a:ln>
        </p:spPr>
        <p:txBody>
          <a:bodyPr/>
          <a:lstStyle/>
          <a:p>
            <a:pPr>
              <a:buFont typeface="Wingdings" panose="05000000000000000000" pitchFamily="2" charset="2"/>
              <a:buNone/>
            </a:pPr>
            <a:r>
              <a:rPr lang="en-US" altLang="en-US" sz="4000" dirty="0">
                <a:solidFill>
                  <a:srgbClr val="FF3300"/>
                </a:solidFill>
                <a:latin typeface="Agency FB" panose="020B0503020202020204" pitchFamily="34" charset="0"/>
              </a:rPr>
              <a:t>LUTHER’S EXEGETICAL DISCOVERY</a:t>
            </a:r>
          </a:p>
          <a:p>
            <a:r>
              <a:rPr lang="en-US" altLang="en-US" sz="2800" i="1" dirty="0">
                <a:solidFill>
                  <a:srgbClr val="FF9933"/>
                </a:solidFill>
                <a:latin typeface="Arial Narrow" panose="020B0606020202030204" pitchFamily="34" charset="0"/>
              </a:rPr>
              <a:t>The reigning theology of the day was that the “righteousness of God” referred to God’s active condemnation of sinful humans.</a:t>
            </a:r>
          </a:p>
          <a:p>
            <a:r>
              <a:rPr lang="en-US" altLang="en-US" sz="2800" i="1" dirty="0">
                <a:solidFill>
                  <a:srgbClr val="FF9933"/>
                </a:solidFill>
                <a:latin typeface="Arial Narrow" panose="020B0606020202030204" pitchFamily="34" charset="0"/>
              </a:rPr>
              <a:t>Luther’s discovery in Romans 1:17 was that the “righteousness of God” did </a:t>
            </a:r>
            <a:r>
              <a:rPr lang="en-US" altLang="en-US" sz="2800" i="1" u="sng" dirty="0">
                <a:solidFill>
                  <a:srgbClr val="FF9933"/>
                </a:solidFill>
                <a:latin typeface="Arial Narrow" panose="020B0606020202030204" pitchFamily="34" charset="0"/>
              </a:rPr>
              <a:t>not</a:t>
            </a:r>
            <a:r>
              <a:rPr lang="en-US" altLang="en-US" sz="2800" i="1" dirty="0">
                <a:solidFill>
                  <a:srgbClr val="FF9933"/>
                </a:solidFill>
                <a:latin typeface="Arial Narrow" panose="020B0606020202030204" pitchFamily="34" charset="0"/>
              </a:rPr>
              <a:t> refer to God’s holy condemnation of sinners, </a:t>
            </a:r>
            <a:r>
              <a:rPr lang="en-US" altLang="en-US" sz="2800" i="1" u="sng" dirty="0">
                <a:solidFill>
                  <a:srgbClr val="FF9933"/>
                </a:solidFill>
                <a:latin typeface="Arial Narrow" panose="020B0606020202030204" pitchFamily="34" charset="0"/>
              </a:rPr>
              <a:t>but rather</a:t>
            </a:r>
            <a:r>
              <a:rPr lang="en-US" altLang="en-US" sz="2800" i="1" dirty="0">
                <a:solidFill>
                  <a:srgbClr val="FF9933"/>
                </a:solidFill>
                <a:latin typeface="Arial Narrow" panose="020B0606020202030204" pitchFamily="34" charset="0"/>
              </a:rPr>
              <a:t>, his gift of righteousness conferred upon sinners by faith.</a:t>
            </a:r>
          </a:p>
        </p:txBody>
      </p:sp>
    </p:spTree>
    <p:extLst>
      <p:ext uri="{BB962C8B-B14F-4D97-AF65-F5344CB8AC3E}">
        <p14:creationId xmlns:p14="http://schemas.microsoft.com/office/powerpoint/2010/main" val="33372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420">
                                            <p:txEl>
                                              <p:pRg st="0" end="0"/>
                                            </p:txEl>
                                          </p:spTgt>
                                        </p:tgtEl>
                                        <p:attrNameLst>
                                          <p:attrName>style.visibility</p:attrName>
                                        </p:attrNameLst>
                                      </p:cBhvr>
                                      <p:to>
                                        <p:strVal val="visible"/>
                                      </p:to>
                                    </p:set>
                                    <p:anim calcmode="lin" valueType="num">
                                      <p:cBhvr additive="base">
                                        <p:cTn id="7" dur="500" fill="hold"/>
                                        <p:tgtEl>
                                          <p:spTgt spid="1884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84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8420">
                                            <p:txEl>
                                              <p:pRg st="1" end="1"/>
                                            </p:txEl>
                                          </p:spTgt>
                                        </p:tgtEl>
                                        <p:attrNameLst>
                                          <p:attrName>style.visibility</p:attrName>
                                        </p:attrNameLst>
                                      </p:cBhvr>
                                      <p:to>
                                        <p:strVal val="visible"/>
                                      </p:to>
                                    </p:set>
                                    <p:anim calcmode="lin" valueType="num">
                                      <p:cBhvr additive="base">
                                        <p:cTn id="13" dur="500" fill="hold"/>
                                        <p:tgtEl>
                                          <p:spTgt spid="1884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84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8420">
                                            <p:txEl>
                                              <p:pRg st="2" end="2"/>
                                            </p:txEl>
                                          </p:spTgt>
                                        </p:tgtEl>
                                        <p:attrNameLst>
                                          <p:attrName>style.visibility</p:attrName>
                                        </p:attrNameLst>
                                      </p:cBhvr>
                                      <p:to>
                                        <p:strVal val="visible"/>
                                      </p:to>
                                    </p:set>
                                    <p:anim calcmode="lin" valueType="num">
                                      <p:cBhvr additive="base">
                                        <p:cTn id="19" dur="500" fill="hold"/>
                                        <p:tgtEl>
                                          <p:spTgt spid="1884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84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8420">
                                            <p:txEl>
                                              <p:pRg st="3" end="3"/>
                                            </p:txEl>
                                          </p:spTgt>
                                        </p:tgtEl>
                                        <p:attrNameLst>
                                          <p:attrName>style.visibility</p:attrName>
                                        </p:attrNameLst>
                                      </p:cBhvr>
                                      <p:to>
                                        <p:strVal val="visible"/>
                                      </p:to>
                                    </p:set>
                                    <p:anim calcmode="lin" valueType="num">
                                      <p:cBhvr additive="base">
                                        <p:cTn id="25" dur="500" fill="hold"/>
                                        <p:tgtEl>
                                          <p:spTgt spid="1884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84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8420">
                                            <p:txEl>
                                              <p:pRg st="4" end="4"/>
                                            </p:txEl>
                                          </p:spTgt>
                                        </p:tgtEl>
                                        <p:attrNameLst>
                                          <p:attrName>style.visibility</p:attrName>
                                        </p:attrNameLst>
                                      </p:cBhvr>
                                      <p:to>
                                        <p:strVal val="visible"/>
                                      </p:to>
                                    </p:set>
                                    <p:anim calcmode="lin" valueType="num">
                                      <p:cBhvr additive="base">
                                        <p:cTn id="31" dur="500" fill="hold"/>
                                        <p:tgtEl>
                                          <p:spTgt spid="1884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84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8420">
                                            <p:txEl>
                                              <p:pRg st="5" end="5"/>
                                            </p:txEl>
                                          </p:spTgt>
                                        </p:tgtEl>
                                        <p:attrNameLst>
                                          <p:attrName>style.visibility</p:attrName>
                                        </p:attrNameLst>
                                      </p:cBhvr>
                                      <p:to>
                                        <p:strVal val="visible"/>
                                      </p:to>
                                    </p:set>
                                    <p:anim calcmode="lin" valueType="num">
                                      <p:cBhvr additive="base">
                                        <p:cTn id="37" dur="500" fill="hold"/>
                                        <p:tgtEl>
                                          <p:spTgt spid="1884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84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88421">
                                            <p:bg/>
                                          </p:spTgt>
                                        </p:tgtEl>
                                        <p:attrNameLst>
                                          <p:attrName>style.visibility</p:attrName>
                                        </p:attrNameLst>
                                      </p:cBhvr>
                                      <p:to>
                                        <p:strVal val="visible"/>
                                      </p:to>
                                    </p:set>
                                    <p:animEffect transition="in" filter="randombar(horizontal)">
                                      <p:cBhvr>
                                        <p:cTn id="43" dur="500"/>
                                        <p:tgtEl>
                                          <p:spTgt spid="188421">
                                            <p:bg/>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88421">
                                            <p:txEl>
                                              <p:pRg st="0" end="0"/>
                                            </p:txEl>
                                          </p:spTgt>
                                        </p:tgtEl>
                                        <p:attrNameLst>
                                          <p:attrName>style.visibility</p:attrName>
                                        </p:attrNameLst>
                                      </p:cBhvr>
                                      <p:to>
                                        <p:strVal val="visible"/>
                                      </p:to>
                                    </p:set>
                                    <p:animEffect transition="in" filter="randombar(horizontal)">
                                      <p:cBhvr>
                                        <p:cTn id="46" dur="500"/>
                                        <p:tgtEl>
                                          <p:spTgt spid="1884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8421">
                                            <p:txEl>
                                              <p:pRg st="1" end="1"/>
                                            </p:txEl>
                                          </p:spTgt>
                                        </p:tgtEl>
                                        <p:attrNameLst>
                                          <p:attrName>style.visibility</p:attrName>
                                        </p:attrNameLst>
                                      </p:cBhvr>
                                      <p:to>
                                        <p:strVal val="visible"/>
                                      </p:to>
                                    </p:set>
                                    <p:anim calcmode="lin" valueType="num">
                                      <p:cBhvr additive="base">
                                        <p:cTn id="51" dur="500" fill="hold"/>
                                        <p:tgtEl>
                                          <p:spTgt spid="18842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84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8421">
                                            <p:txEl>
                                              <p:pRg st="2" end="2"/>
                                            </p:txEl>
                                          </p:spTgt>
                                        </p:tgtEl>
                                        <p:attrNameLst>
                                          <p:attrName>style.visibility</p:attrName>
                                        </p:attrNameLst>
                                      </p:cBhvr>
                                      <p:to>
                                        <p:strVal val="visible"/>
                                      </p:to>
                                    </p:set>
                                    <p:anim calcmode="lin" valueType="num">
                                      <p:cBhvr additive="base">
                                        <p:cTn id="57" dur="500" fill="hold"/>
                                        <p:tgtEl>
                                          <p:spTgt spid="188421">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884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uiExpand="1" build="p"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E9DC3F4-76A2-58EB-8962-0418792D45D9}"/>
              </a:ext>
            </a:extLst>
          </p:cNvPr>
          <p:cNvSpPr>
            <a:spLocks noGrp="1" noChangeArrowheads="1"/>
          </p:cNvSpPr>
          <p:nvPr>
            <p:ph type="title"/>
          </p:nvPr>
        </p:nvSpPr>
        <p:spPr>
          <a:xfrm>
            <a:off x="1025911" y="0"/>
            <a:ext cx="8229600" cy="1143000"/>
          </a:xfrm>
        </p:spPr>
        <p:txBody>
          <a:bodyPr/>
          <a:lstStyle/>
          <a:p>
            <a:pPr algn="l" eaLnBrk="1" hangingPunct="1"/>
            <a:r>
              <a:rPr lang="en-US" altLang="en-US" b="1" dirty="0"/>
              <a:t>Core Convictions</a:t>
            </a:r>
          </a:p>
        </p:txBody>
      </p:sp>
      <p:sp>
        <p:nvSpPr>
          <p:cNvPr id="96259" name="Rectangle 3">
            <a:extLst>
              <a:ext uri="{FF2B5EF4-FFF2-40B4-BE49-F238E27FC236}">
                <a16:creationId xmlns:a16="http://schemas.microsoft.com/office/drawing/2014/main" id="{7512F538-B479-BF6D-58B3-850D6CD4A49A}"/>
              </a:ext>
            </a:extLst>
          </p:cNvPr>
          <p:cNvSpPr>
            <a:spLocks noGrp="1" noChangeArrowheads="1"/>
          </p:cNvSpPr>
          <p:nvPr>
            <p:ph type="body" idx="1"/>
          </p:nvPr>
        </p:nvSpPr>
        <p:spPr>
          <a:xfrm>
            <a:off x="1025911" y="1371600"/>
            <a:ext cx="10192215" cy="5105400"/>
          </a:xfrm>
        </p:spPr>
        <p:txBody>
          <a:bodyPr/>
          <a:lstStyle/>
          <a:p>
            <a:pPr marL="609600" indent="-609600" eaLnBrk="1" hangingPunct="1">
              <a:lnSpc>
                <a:spcPct val="80000"/>
              </a:lnSpc>
              <a:buClr>
                <a:srgbClr val="FFFF66"/>
              </a:buClr>
              <a:buFontTx/>
              <a:buAutoNum type="arabicPeriod"/>
              <a:defRPr/>
            </a:pPr>
            <a:r>
              <a:rPr lang="en-US" altLang="en-US" sz="2800" dirty="0"/>
              <a:t>The Bible must be the chief means for reforming anything.</a:t>
            </a:r>
          </a:p>
          <a:p>
            <a:pPr marL="609600" indent="-609600" eaLnBrk="1" hangingPunct="1">
              <a:lnSpc>
                <a:spcPct val="80000"/>
              </a:lnSpc>
              <a:buClr>
                <a:srgbClr val="FFFF66"/>
              </a:buClr>
              <a:buFontTx/>
              <a:buAutoNum type="arabicPeriod"/>
              <a:defRPr/>
            </a:pPr>
            <a:r>
              <a:rPr lang="en-US" altLang="en-US" sz="2800" dirty="0"/>
              <a:t>All Christians, as believing “priests,” should be active in the work of ministry.</a:t>
            </a:r>
          </a:p>
          <a:p>
            <a:pPr marL="609600" indent="-609600" eaLnBrk="1" hangingPunct="1">
              <a:lnSpc>
                <a:spcPct val="80000"/>
              </a:lnSpc>
              <a:buClr>
                <a:srgbClr val="FFFF66"/>
              </a:buClr>
              <a:buFontTx/>
              <a:buAutoNum type="arabicPeriod"/>
              <a:defRPr/>
            </a:pPr>
            <a:r>
              <a:rPr lang="en-US" altLang="en-US" sz="2800" dirty="0"/>
              <a:t>Christianity must be more than just doctrine; it must also be a reality in practice.</a:t>
            </a:r>
          </a:p>
          <a:p>
            <a:pPr marL="609600" indent="-609600" eaLnBrk="1" hangingPunct="1">
              <a:lnSpc>
                <a:spcPct val="80000"/>
              </a:lnSpc>
              <a:buClr>
                <a:srgbClr val="FFFF66"/>
              </a:buClr>
              <a:buFontTx/>
              <a:buAutoNum type="arabicPeriod"/>
              <a:defRPr/>
            </a:pPr>
            <a:r>
              <a:rPr lang="en-US" altLang="en-US" sz="2800" dirty="0"/>
              <a:t>Christians, out of charity, should restrain themselves in religious controversies.</a:t>
            </a:r>
          </a:p>
          <a:p>
            <a:pPr marL="609600" indent="-609600" eaLnBrk="1" hangingPunct="1">
              <a:lnSpc>
                <a:spcPct val="80000"/>
              </a:lnSpc>
              <a:buClr>
                <a:srgbClr val="FFFF66"/>
              </a:buClr>
              <a:buFontTx/>
              <a:buAutoNum type="arabicPeriod"/>
              <a:defRPr/>
            </a:pPr>
            <a:r>
              <a:rPr lang="en-US" altLang="en-US" sz="2800" dirty="0"/>
              <a:t>Ministers should be trained in piety and devotion, not just theology and academics.</a:t>
            </a:r>
          </a:p>
          <a:p>
            <a:pPr marL="609600" indent="-609600" eaLnBrk="1" hangingPunct="1">
              <a:lnSpc>
                <a:spcPct val="80000"/>
              </a:lnSpc>
              <a:buClr>
                <a:srgbClr val="FFFF66"/>
              </a:buClr>
              <a:buFontTx/>
              <a:buAutoNum type="arabicPeriod"/>
              <a:defRPr/>
            </a:pPr>
            <a:r>
              <a:rPr lang="en-US" altLang="en-US" sz="2800" dirty="0"/>
              <a:t>Ministers should preach understandable sermons that edify, not technical discourses in which few people were interested.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992ADFF2-6418-D024-0861-FF1A28D640B4}"/>
              </a:ext>
            </a:extLst>
          </p:cNvPr>
          <p:cNvSpPr>
            <a:spLocks noGrp="1" noChangeArrowheads="1"/>
          </p:cNvSpPr>
          <p:nvPr>
            <p:ph type="title"/>
          </p:nvPr>
        </p:nvSpPr>
        <p:spPr/>
        <p:txBody>
          <a:bodyPr/>
          <a:lstStyle/>
          <a:p>
            <a:pPr algn="l" eaLnBrk="1" hangingPunct="1"/>
            <a:r>
              <a:rPr lang="en-US" altLang="en-US" b="1"/>
              <a:t>Pietism’s Wide Influence…</a:t>
            </a:r>
          </a:p>
        </p:txBody>
      </p:sp>
      <p:sp>
        <p:nvSpPr>
          <p:cNvPr id="97283" name="Rectangle 3">
            <a:extLst>
              <a:ext uri="{FF2B5EF4-FFF2-40B4-BE49-F238E27FC236}">
                <a16:creationId xmlns:a16="http://schemas.microsoft.com/office/drawing/2014/main" id="{668F7AC4-AB4D-2EEC-8C25-14E32C8BD013}"/>
              </a:ext>
            </a:extLst>
          </p:cNvPr>
          <p:cNvSpPr>
            <a:spLocks noGrp="1" noChangeArrowheads="1"/>
          </p:cNvSpPr>
          <p:nvPr>
            <p:ph type="body" idx="1"/>
          </p:nvPr>
        </p:nvSpPr>
        <p:spPr/>
        <p:txBody>
          <a:bodyPr/>
          <a:lstStyle/>
          <a:p>
            <a:pPr eaLnBrk="1" hangingPunct="1">
              <a:buFontTx/>
              <a:buNone/>
            </a:pPr>
            <a:r>
              <a:rPr lang="en-US" altLang="en-US" sz="2800" i="1" dirty="0"/>
              <a:t>…it inspired the Moravians (Zinzendorf, leader in the Moravian Church, was Spener’s godson and Francke’s pupil)</a:t>
            </a:r>
          </a:p>
          <a:p>
            <a:pPr eaLnBrk="1" hangingPunct="1">
              <a:buFontTx/>
              <a:buNone/>
            </a:pPr>
            <a:r>
              <a:rPr lang="en-US" altLang="en-US" sz="2800" i="1" dirty="0"/>
              <a:t>…shaped the thought of John Wesley and the early Methodists through contact with the Moravians</a:t>
            </a:r>
          </a:p>
          <a:p>
            <a:pPr eaLnBrk="1" hangingPunct="1">
              <a:buFontTx/>
              <a:buNone/>
            </a:pPr>
            <a:r>
              <a:rPr lang="en-US" altLang="en-US" sz="2800" i="1" dirty="0"/>
              <a:t>…influenced the Brethren movement in America</a:t>
            </a:r>
          </a:p>
          <a:p>
            <a:pPr eaLnBrk="1" hangingPunct="1">
              <a:buFontTx/>
              <a:buNone/>
            </a:pPr>
            <a:r>
              <a:rPr lang="en-US" altLang="en-US" sz="2800" i="1" dirty="0"/>
              <a:t>…helped to shape many missionary societies in England, Norway, Denmark, and Sweden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51650E1-6676-03E1-A092-08A8685D53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175AEC-4333-7062-4534-6260D8B205B4}"/>
              </a:ext>
            </a:extLst>
          </p:cNvPr>
          <p:cNvSpPr>
            <a:spLocks noGrp="1"/>
          </p:cNvSpPr>
          <p:nvPr>
            <p:ph type="title"/>
          </p:nvPr>
        </p:nvSpPr>
        <p:spPr>
          <a:xfrm>
            <a:off x="114301" y="149182"/>
            <a:ext cx="10515595" cy="955000"/>
          </a:xfrm>
        </p:spPr>
        <p:txBody>
          <a:bodyPr/>
          <a:lstStyle/>
          <a:p>
            <a:r>
              <a:rPr lang="en-US" dirty="0">
                <a:solidFill>
                  <a:srgbClr val="C00000"/>
                </a:solidFill>
              </a:rPr>
              <a:t>The 1</a:t>
            </a:r>
            <a:r>
              <a:rPr lang="en-US" baseline="30000" dirty="0">
                <a:solidFill>
                  <a:srgbClr val="C00000"/>
                </a:solidFill>
              </a:rPr>
              <a:t>st</a:t>
            </a:r>
            <a:r>
              <a:rPr lang="en-US" dirty="0">
                <a:solidFill>
                  <a:srgbClr val="C00000"/>
                </a:solidFill>
              </a:rPr>
              <a:t> great awakening</a:t>
            </a:r>
          </a:p>
        </p:txBody>
      </p:sp>
      <p:sp>
        <p:nvSpPr>
          <p:cNvPr id="10" name="Content Placeholder 9">
            <a:extLst>
              <a:ext uri="{FF2B5EF4-FFF2-40B4-BE49-F238E27FC236}">
                <a16:creationId xmlns:a16="http://schemas.microsoft.com/office/drawing/2014/main" id="{A05193CC-8C41-A217-3AEF-11FA5EC52AAE}"/>
              </a:ext>
            </a:extLst>
          </p:cNvPr>
          <p:cNvSpPr>
            <a:spLocks noGrp="1"/>
          </p:cNvSpPr>
          <p:nvPr>
            <p:ph sz="quarter" idx="14"/>
          </p:nvPr>
        </p:nvSpPr>
        <p:spPr>
          <a:xfrm>
            <a:off x="594216" y="973550"/>
            <a:ext cx="7243495" cy="5884450"/>
          </a:xfrm>
        </p:spPr>
        <p:txBody>
          <a:bodyPr>
            <a:normAutofit/>
          </a:bodyPr>
          <a:lstStyle/>
          <a:p>
            <a:pPr marL="0" indent="0">
              <a:buNone/>
            </a:pPr>
            <a:r>
              <a:rPr lang="en-US" sz="3200" b="1" dirty="0">
                <a:solidFill>
                  <a:schemeClr val="accent5">
                    <a:lumMod val="75000"/>
                  </a:schemeClr>
                </a:solidFill>
              </a:rPr>
              <a:t>Between the 1730s and 1740s, a widespread religious revival in the American colonies was characterized by emotional preaching, conversions, and a renewed emphasis on personal faith.</a:t>
            </a:r>
          </a:p>
          <a:p>
            <a:r>
              <a:rPr lang="en-US" altLang="en-US" sz="2800" i="1" dirty="0">
                <a:solidFill>
                  <a:schemeClr val="tx1"/>
                </a:solidFill>
              </a:rPr>
              <a:t>Led by figures like George Whitefield and Jonathan Edwards, this revivalist movement attracted a wide range of people from diverse social classes.</a:t>
            </a:r>
          </a:p>
          <a:p>
            <a:r>
              <a:rPr lang="en-US" altLang="en-US" sz="2800" i="1" dirty="0">
                <a:solidFill>
                  <a:schemeClr val="tx1"/>
                </a:solidFill>
              </a:rPr>
              <a:t>The emphasis on individual experience resulted in divisions within established denominations, but also contributed to a shared national identity.</a:t>
            </a:r>
          </a:p>
        </p:txBody>
      </p:sp>
      <p:sp>
        <p:nvSpPr>
          <p:cNvPr id="7" name="Slide Number Placeholder 6">
            <a:extLst>
              <a:ext uri="{FF2B5EF4-FFF2-40B4-BE49-F238E27FC236}">
                <a16:creationId xmlns:a16="http://schemas.microsoft.com/office/drawing/2014/main" id="{49B00FD4-99F2-A5BE-CE66-02582F3898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02DAC7DD-2FDA-BFED-C8C3-1FF874F3D438}"/>
              </a:ext>
            </a:extLst>
          </p:cNvPr>
          <p:cNvCxnSpPr>
            <a:cxnSpLocks/>
          </p:cNvCxnSpPr>
          <p:nvPr/>
        </p:nvCxnSpPr>
        <p:spPr>
          <a:xfrm>
            <a:off x="310243" y="1104182"/>
            <a:ext cx="0" cy="575381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B18BD96-6995-285F-86A3-C9F3CB32660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892302" y="1039776"/>
            <a:ext cx="4279657" cy="5662776"/>
          </a:xfrm>
          <a:prstGeom prst="rect">
            <a:avLst/>
          </a:prstGeom>
        </p:spPr>
      </p:pic>
      <p:sp>
        <p:nvSpPr>
          <p:cNvPr id="5" name="TextBox 4">
            <a:extLst>
              <a:ext uri="{FF2B5EF4-FFF2-40B4-BE49-F238E27FC236}">
                <a16:creationId xmlns:a16="http://schemas.microsoft.com/office/drawing/2014/main" id="{35F91E52-D96F-6BAD-C45A-9D4DAC72D9F3}"/>
              </a:ext>
            </a:extLst>
          </p:cNvPr>
          <p:cNvSpPr txBox="1"/>
          <p:nvPr/>
        </p:nvSpPr>
        <p:spPr>
          <a:xfrm>
            <a:off x="7892302" y="5964074"/>
            <a:ext cx="4279657" cy="707886"/>
          </a:xfrm>
          <a:prstGeom prst="rect">
            <a:avLst/>
          </a:prstGeom>
          <a:noFill/>
        </p:spPr>
        <p:txBody>
          <a:bodyPr wrap="square" rtlCol="0">
            <a:spAutoFit/>
          </a:bodyPr>
          <a:lstStyle/>
          <a:p>
            <a:pPr algn="ctr"/>
            <a:r>
              <a:rPr lang="en-US" sz="2000" dirty="0">
                <a:solidFill>
                  <a:schemeClr val="bg1"/>
                </a:solidFill>
              </a:rPr>
              <a:t>George Whitefield preaching in Bolton, 1750 (Bolton Library &amp; Museum)</a:t>
            </a:r>
          </a:p>
        </p:txBody>
      </p:sp>
    </p:spTree>
    <p:extLst>
      <p:ext uri="{BB962C8B-B14F-4D97-AF65-F5344CB8AC3E}">
        <p14:creationId xmlns:p14="http://schemas.microsoft.com/office/powerpoint/2010/main" val="18624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1A7F085-CBCE-E91C-AE85-FD3FC1030B69}"/>
              </a:ext>
            </a:extLst>
          </p:cNvPr>
          <p:cNvSpPr>
            <a:spLocks noGrp="1" noChangeArrowheads="1"/>
          </p:cNvSpPr>
          <p:nvPr>
            <p:ph type="title"/>
          </p:nvPr>
        </p:nvSpPr>
        <p:spPr>
          <a:xfrm>
            <a:off x="159319" y="5290966"/>
            <a:ext cx="3814762" cy="685800"/>
          </a:xfrm>
        </p:spPr>
        <p:txBody>
          <a:bodyPr/>
          <a:lstStyle/>
          <a:p>
            <a:pPr eaLnBrk="1" hangingPunct="1"/>
            <a:r>
              <a:rPr lang="en-US" altLang="en-US" sz="3200" dirty="0"/>
              <a:t>Jonathan Edwards</a:t>
            </a:r>
            <a:br>
              <a:rPr lang="en-US" altLang="en-US" sz="3600" dirty="0"/>
            </a:br>
            <a:r>
              <a:rPr lang="en-US" altLang="en-US" sz="2400" dirty="0"/>
              <a:t>1703-1758</a:t>
            </a:r>
          </a:p>
        </p:txBody>
      </p:sp>
      <p:sp>
        <p:nvSpPr>
          <p:cNvPr id="120835" name="Rectangle 3">
            <a:extLst>
              <a:ext uri="{FF2B5EF4-FFF2-40B4-BE49-F238E27FC236}">
                <a16:creationId xmlns:a16="http://schemas.microsoft.com/office/drawing/2014/main" id="{9F31690A-6B6D-5AE2-EE11-901D879E477D}"/>
              </a:ext>
            </a:extLst>
          </p:cNvPr>
          <p:cNvSpPr>
            <a:spLocks noGrp="1" noChangeArrowheads="1"/>
          </p:cNvSpPr>
          <p:nvPr>
            <p:ph type="body" idx="1"/>
          </p:nvPr>
        </p:nvSpPr>
        <p:spPr>
          <a:xfrm>
            <a:off x="4261757" y="423319"/>
            <a:ext cx="3371942" cy="5843917"/>
          </a:xfrm>
          <a:solidFill>
            <a:srgbClr val="260D00"/>
          </a:solidFill>
          <a:ln w="19050">
            <a:solidFill>
              <a:schemeClr val="tx1"/>
            </a:solidFill>
            <a:miter lim="800000"/>
            <a:headEnd/>
            <a:tailEnd/>
          </a:ln>
        </p:spPr>
        <p:txBody>
          <a:bodyPr/>
          <a:lstStyle/>
          <a:p>
            <a:pPr marL="0" indent="0" eaLnBrk="1" hangingPunct="1">
              <a:buNone/>
            </a:pPr>
            <a:r>
              <a:rPr lang="en-US" altLang="en-US" sz="2400" b="1" dirty="0">
                <a:solidFill>
                  <a:srgbClr val="FF9900"/>
                </a:solidFill>
              </a:rPr>
              <a:t>Jonathan Edwards, in reflecting on this revival, offered five biblical marks of genuine spiritual renewal:</a:t>
            </a:r>
          </a:p>
          <a:p>
            <a:pPr marL="609600" indent="-609600" eaLnBrk="1" hangingPunct="1">
              <a:buFontTx/>
              <a:buAutoNum type="arabicPeriod"/>
            </a:pPr>
            <a:r>
              <a:rPr lang="en-US" altLang="en-US" sz="2400" i="1" dirty="0">
                <a:latin typeface="Arial Narrow" panose="020B0606020202030204" pitchFamily="34" charset="0"/>
              </a:rPr>
              <a:t>It exalts Jesus Christ</a:t>
            </a:r>
          </a:p>
          <a:p>
            <a:pPr marL="609600" indent="-609600" eaLnBrk="1" hangingPunct="1">
              <a:buFontTx/>
              <a:buAutoNum type="arabicPeriod"/>
            </a:pPr>
            <a:r>
              <a:rPr lang="en-US" altLang="en-US" sz="2400" i="1" dirty="0">
                <a:latin typeface="Arial Narrow" panose="020B0606020202030204" pitchFamily="34" charset="0"/>
              </a:rPr>
              <a:t>It attacks the powers of darkness</a:t>
            </a:r>
          </a:p>
          <a:p>
            <a:pPr marL="609600" indent="-609600" eaLnBrk="1" hangingPunct="1">
              <a:buFontTx/>
              <a:buAutoNum type="arabicPeriod"/>
            </a:pPr>
            <a:r>
              <a:rPr lang="en-US" altLang="en-US" sz="2400" i="1" dirty="0">
                <a:latin typeface="Arial Narrow" panose="020B0606020202030204" pitchFamily="34" charset="0"/>
              </a:rPr>
              <a:t>It exalts Holy Scripture</a:t>
            </a:r>
          </a:p>
          <a:p>
            <a:pPr marL="609600" indent="-609600" eaLnBrk="1" hangingPunct="1">
              <a:buFontTx/>
              <a:buAutoNum type="arabicPeriod"/>
            </a:pPr>
            <a:r>
              <a:rPr lang="en-US" altLang="en-US" sz="2400" i="1" dirty="0">
                <a:latin typeface="Arial Narrow" panose="020B0606020202030204" pitchFamily="34" charset="0"/>
              </a:rPr>
              <a:t>It lifts up sound doctrine</a:t>
            </a:r>
          </a:p>
          <a:p>
            <a:pPr marL="609600" indent="-609600" eaLnBrk="1" hangingPunct="1">
              <a:buFontTx/>
              <a:buAutoNum type="arabicPeriod"/>
            </a:pPr>
            <a:r>
              <a:rPr lang="en-US" altLang="en-US" sz="2400" i="1" dirty="0">
                <a:latin typeface="Arial Narrow" panose="020B0606020202030204" pitchFamily="34" charset="0"/>
              </a:rPr>
              <a:t>It promotes love toward God and others</a:t>
            </a:r>
          </a:p>
        </p:txBody>
      </p:sp>
      <p:sp>
        <p:nvSpPr>
          <p:cNvPr id="2" name="TextBox 1">
            <a:extLst>
              <a:ext uri="{FF2B5EF4-FFF2-40B4-BE49-F238E27FC236}">
                <a16:creationId xmlns:a16="http://schemas.microsoft.com/office/drawing/2014/main" id="{6FD70339-8B67-565C-B7C8-58880F1C5141}"/>
              </a:ext>
            </a:extLst>
          </p:cNvPr>
          <p:cNvSpPr txBox="1"/>
          <p:nvPr/>
        </p:nvSpPr>
        <p:spPr>
          <a:xfrm>
            <a:off x="7921375" y="713787"/>
            <a:ext cx="4125368" cy="5262979"/>
          </a:xfrm>
          <a:prstGeom prst="rect">
            <a:avLst/>
          </a:prstGeom>
          <a:noFill/>
        </p:spPr>
        <p:txBody>
          <a:bodyPr wrap="square" rtlCol="0">
            <a:spAutoFit/>
          </a:bodyPr>
          <a:lstStyle/>
          <a:p>
            <a:r>
              <a:rPr lang="en-US" sz="2400" b="1" dirty="0">
                <a:solidFill>
                  <a:schemeClr val="tx2">
                    <a:lumMod val="60000"/>
                    <a:lumOff val="40000"/>
                  </a:schemeClr>
                </a:solidFill>
              </a:rPr>
              <a:t>He also warned against the dangers of extremism, especially after a parishioner believed he heard a persistent voice telling him to cut his own throat—which he did! These dangers include:</a:t>
            </a:r>
          </a:p>
          <a:p>
            <a:pPr marL="342900" indent="-342900">
              <a:buFont typeface="Arial" panose="020B0604020202020204" pitchFamily="34" charset="0"/>
              <a:buChar char="•"/>
            </a:pPr>
            <a:r>
              <a:rPr lang="en-US" sz="2400" i="1" dirty="0"/>
              <a:t>Spiritual pride</a:t>
            </a:r>
          </a:p>
          <a:p>
            <a:pPr marL="342900" indent="-342900">
              <a:buFont typeface="Arial" panose="020B0604020202020204" pitchFamily="34" charset="0"/>
              <a:buChar char="•"/>
            </a:pPr>
            <a:r>
              <a:rPr lang="en-US" sz="2400" i="1" dirty="0"/>
              <a:t>Counterfeit religion</a:t>
            </a:r>
          </a:p>
          <a:p>
            <a:pPr marL="342900" indent="-342900">
              <a:buFont typeface="Arial" panose="020B0604020202020204" pitchFamily="34" charset="0"/>
              <a:buChar char="•"/>
            </a:pPr>
            <a:r>
              <a:rPr lang="en-US" sz="2400" i="1" dirty="0"/>
              <a:t>The devil, failing to lull the church to sleep, will seek to drive it to excess.</a:t>
            </a:r>
          </a:p>
          <a:p>
            <a:endParaRPr lang="en-US" sz="2400" dirty="0"/>
          </a:p>
        </p:txBody>
      </p:sp>
      <p:pic>
        <p:nvPicPr>
          <p:cNvPr id="3" name="Picture 2">
            <a:extLst>
              <a:ext uri="{FF2B5EF4-FFF2-40B4-BE49-F238E27FC236}">
                <a16:creationId xmlns:a16="http://schemas.microsoft.com/office/drawing/2014/main" id="{122B0AEE-F4C7-DFB7-88D6-0C7EBB1AB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275" y="713787"/>
            <a:ext cx="3246849" cy="4404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0835">
                                            <p:bg/>
                                          </p:spTgt>
                                        </p:tgtEl>
                                        <p:attrNameLst>
                                          <p:attrName>style.visibility</p:attrName>
                                        </p:attrNameLst>
                                      </p:cBhvr>
                                      <p:to>
                                        <p:strVal val="visible"/>
                                      </p:to>
                                    </p:set>
                                    <p:animEffect transition="in" filter="randombar(horizontal)">
                                      <p:cBhvr>
                                        <p:cTn id="7" dur="500"/>
                                        <p:tgtEl>
                                          <p:spTgt spid="12083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0835">
                                            <p:txEl>
                                              <p:pRg st="0" end="0"/>
                                            </p:txEl>
                                          </p:spTgt>
                                        </p:tgtEl>
                                        <p:attrNameLst>
                                          <p:attrName>style.visibility</p:attrName>
                                        </p:attrNameLst>
                                      </p:cBhvr>
                                      <p:to>
                                        <p:strVal val="visible"/>
                                      </p:to>
                                    </p:set>
                                    <p:animEffect transition="in" filter="randombar(horizontal)">
                                      <p:cBhvr>
                                        <p:cTn id="10" dur="500"/>
                                        <p:tgtEl>
                                          <p:spTgt spid="1208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0835">
                                            <p:txEl>
                                              <p:pRg st="1" end="1"/>
                                            </p:txEl>
                                          </p:spTgt>
                                        </p:tgtEl>
                                        <p:attrNameLst>
                                          <p:attrName>style.visibility</p:attrName>
                                        </p:attrNameLst>
                                      </p:cBhvr>
                                      <p:to>
                                        <p:strVal val="visible"/>
                                      </p:to>
                                    </p:set>
                                    <p:anim calcmode="lin" valueType="num">
                                      <p:cBhvr additive="base">
                                        <p:cTn id="15" dur="500" fill="hold"/>
                                        <p:tgtEl>
                                          <p:spTgt spid="12083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0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0835">
                                            <p:txEl>
                                              <p:pRg st="2" end="2"/>
                                            </p:txEl>
                                          </p:spTgt>
                                        </p:tgtEl>
                                        <p:attrNameLst>
                                          <p:attrName>style.visibility</p:attrName>
                                        </p:attrNameLst>
                                      </p:cBhvr>
                                      <p:to>
                                        <p:strVal val="visible"/>
                                      </p:to>
                                    </p:set>
                                    <p:anim calcmode="lin" valueType="num">
                                      <p:cBhvr additive="base">
                                        <p:cTn id="21" dur="500" fill="hold"/>
                                        <p:tgtEl>
                                          <p:spTgt spid="12083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08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0835">
                                            <p:txEl>
                                              <p:pRg st="3" end="3"/>
                                            </p:txEl>
                                          </p:spTgt>
                                        </p:tgtEl>
                                        <p:attrNameLst>
                                          <p:attrName>style.visibility</p:attrName>
                                        </p:attrNameLst>
                                      </p:cBhvr>
                                      <p:to>
                                        <p:strVal val="visible"/>
                                      </p:to>
                                    </p:set>
                                    <p:anim calcmode="lin" valueType="num">
                                      <p:cBhvr additive="base">
                                        <p:cTn id="27" dur="500" fill="hold"/>
                                        <p:tgtEl>
                                          <p:spTgt spid="12083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08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0835">
                                            <p:txEl>
                                              <p:pRg st="4" end="4"/>
                                            </p:txEl>
                                          </p:spTgt>
                                        </p:tgtEl>
                                        <p:attrNameLst>
                                          <p:attrName>style.visibility</p:attrName>
                                        </p:attrNameLst>
                                      </p:cBhvr>
                                      <p:to>
                                        <p:strVal val="visible"/>
                                      </p:to>
                                    </p:set>
                                    <p:anim calcmode="lin" valueType="num">
                                      <p:cBhvr additive="base">
                                        <p:cTn id="33" dur="500" fill="hold"/>
                                        <p:tgtEl>
                                          <p:spTgt spid="12083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08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0835">
                                            <p:txEl>
                                              <p:pRg st="5" end="5"/>
                                            </p:txEl>
                                          </p:spTgt>
                                        </p:tgtEl>
                                        <p:attrNameLst>
                                          <p:attrName>style.visibility</p:attrName>
                                        </p:attrNameLst>
                                      </p:cBhvr>
                                      <p:to>
                                        <p:strVal val="visible"/>
                                      </p:to>
                                    </p:set>
                                    <p:anim calcmode="lin" valueType="num">
                                      <p:cBhvr additive="base">
                                        <p:cTn id="39" dur="500" fill="hold"/>
                                        <p:tgtEl>
                                          <p:spTgt spid="12083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08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 calcmode="lin" valueType="num">
                                      <p:cBhvr>
                                        <p:cTn id="4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 calcmode="lin" valueType="num">
                                      <p:cBhvr additive="base">
                                        <p:cTn id="5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 calcmode="lin" valueType="num">
                                      <p:cBhvr additive="base">
                                        <p:cTn id="5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 calcmode="lin" valueType="num">
                                      <p:cBhvr additive="base">
                                        <p:cTn id="6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uiExpand="1" build="p"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DE61B32A-5401-4505-DC79-02B144D0F4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EAFBCC-997E-7671-A805-1FEF49669929}"/>
              </a:ext>
            </a:extLst>
          </p:cNvPr>
          <p:cNvSpPr>
            <a:spLocks noGrp="1"/>
          </p:cNvSpPr>
          <p:nvPr>
            <p:ph type="title"/>
          </p:nvPr>
        </p:nvSpPr>
        <p:spPr>
          <a:xfrm>
            <a:off x="457201" y="149181"/>
            <a:ext cx="10515595" cy="1720561"/>
          </a:xfrm>
        </p:spPr>
        <p:txBody>
          <a:bodyPr/>
          <a:lstStyle/>
          <a:p>
            <a:r>
              <a:rPr lang="en-US" dirty="0">
                <a:solidFill>
                  <a:srgbClr val="C00000"/>
                </a:solidFill>
              </a:rPr>
              <a:t>The 2</a:t>
            </a:r>
            <a:r>
              <a:rPr lang="en-US" baseline="30000" dirty="0">
                <a:solidFill>
                  <a:srgbClr val="C00000"/>
                </a:solidFill>
              </a:rPr>
              <a:t>nd</a:t>
            </a:r>
            <a:r>
              <a:rPr lang="en-US" dirty="0">
                <a:solidFill>
                  <a:srgbClr val="C00000"/>
                </a:solidFill>
              </a:rPr>
              <a:t> great awakening</a:t>
            </a:r>
          </a:p>
        </p:txBody>
      </p:sp>
      <p:sp>
        <p:nvSpPr>
          <p:cNvPr id="10" name="Content Placeholder 9">
            <a:extLst>
              <a:ext uri="{FF2B5EF4-FFF2-40B4-BE49-F238E27FC236}">
                <a16:creationId xmlns:a16="http://schemas.microsoft.com/office/drawing/2014/main" id="{AA0DB6A9-2732-DF16-7EEA-8DD65B7AA3A8}"/>
              </a:ext>
            </a:extLst>
          </p:cNvPr>
          <p:cNvSpPr>
            <a:spLocks noGrp="1"/>
          </p:cNvSpPr>
          <p:nvPr>
            <p:ph sz="quarter" idx="14"/>
          </p:nvPr>
        </p:nvSpPr>
        <p:spPr>
          <a:xfrm>
            <a:off x="1070523" y="1104182"/>
            <a:ext cx="10515594" cy="5623186"/>
          </a:xfrm>
        </p:spPr>
        <p:txBody>
          <a:bodyPr>
            <a:normAutofit fontScale="92500"/>
          </a:bodyPr>
          <a:lstStyle/>
          <a:p>
            <a:pPr marL="0" indent="0">
              <a:buNone/>
            </a:pPr>
            <a:r>
              <a:rPr lang="en-US" sz="3200" b="1" dirty="0">
                <a:solidFill>
                  <a:schemeClr val="accent5">
                    <a:lumMod val="75000"/>
                  </a:schemeClr>
                </a:solidFill>
              </a:rPr>
              <a:t>From 1800 until 1840, yet another period of revivalism emerged. It was marked, as was the 1</a:t>
            </a:r>
            <a:r>
              <a:rPr lang="en-US" sz="3200" b="1" baseline="30000" dirty="0">
                <a:solidFill>
                  <a:schemeClr val="accent5">
                    <a:lumMod val="75000"/>
                  </a:schemeClr>
                </a:solidFill>
              </a:rPr>
              <a:t>st</a:t>
            </a:r>
            <a:r>
              <a:rPr lang="en-US" sz="3200" b="1" dirty="0">
                <a:solidFill>
                  <a:schemeClr val="accent5">
                    <a:lumMod val="75000"/>
                  </a:schemeClr>
                </a:solidFill>
              </a:rPr>
              <a:t> Great Awakening, by fervent preaching, outdoor camp meetings, emotional fervor, and an emphasis on personal conversion.</a:t>
            </a:r>
          </a:p>
          <a:p>
            <a:r>
              <a:rPr lang="en-US" altLang="en-US" sz="2800" i="1" dirty="0">
                <a:solidFill>
                  <a:schemeClr val="tx1"/>
                </a:solidFill>
              </a:rPr>
              <a:t>Meetings were characterized by dancing, shouting, and other emotional expressions. The Cane Ridge camp meeting in Kentucky, for instance, garnered an estimated 20,000 attendees.</a:t>
            </a:r>
          </a:p>
          <a:p>
            <a:r>
              <a:rPr lang="en-US" altLang="en-US" sz="2800" i="1" dirty="0">
                <a:solidFill>
                  <a:schemeClr val="tx1"/>
                </a:solidFill>
              </a:rPr>
              <a:t>One major difference was that the theology in the 2</a:t>
            </a:r>
            <a:r>
              <a:rPr lang="en-US" altLang="en-US" sz="2800" i="1" baseline="30000" dirty="0">
                <a:solidFill>
                  <a:schemeClr val="tx1"/>
                </a:solidFill>
              </a:rPr>
              <a:t>nd</a:t>
            </a:r>
            <a:r>
              <a:rPr lang="en-US" altLang="en-US" sz="2800" i="1" dirty="0">
                <a:solidFill>
                  <a:schemeClr val="tx1"/>
                </a:solidFill>
              </a:rPr>
              <a:t> Great Wakening shifted from Calvinism to Arminianism, emphasizing free will and individual responsibility.</a:t>
            </a:r>
          </a:p>
          <a:p>
            <a:r>
              <a:rPr lang="en-US" altLang="en-US" sz="2800" i="1" dirty="0">
                <a:solidFill>
                  <a:schemeClr val="tx1"/>
                </a:solidFill>
              </a:rPr>
              <a:t>Also, the 2</a:t>
            </a:r>
            <a:r>
              <a:rPr lang="en-US" altLang="en-US" sz="2800" i="1" baseline="30000" dirty="0">
                <a:solidFill>
                  <a:schemeClr val="tx1"/>
                </a:solidFill>
              </a:rPr>
              <a:t>nd</a:t>
            </a:r>
            <a:r>
              <a:rPr lang="en-US" altLang="en-US" sz="2800" i="1" dirty="0">
                <a:solidFill>
                  <a:schemeClr val="tx1"/>
                </a:solidFill>
              </a:rPr>
              <a:t> Great Awakening saw the emergence of new denominations including the Methodists, Baptists, Disciples of Christ, and the African Methodist Episcopal Church.</a:t>
            </a:r>
          </a:p>
        </p:txBody>
      </p:sp>
      <p:sp>
        <p:nvSpPr>
          <p:cNvPr id="7" name="Slide Number Placeholder 6">
            <a:extLst>
              <a:ext uri="{FF2B5EF4-FFF2-40B4-BE49-F238E27FC236}">
                <a16:creationId xmlns:a16="http://schemas.microsoft.com/office/drawing/2014/main" id="{DA6CD721-C85D-FBB9-B796-A3BE2A383CD7}"/>
              </a:ext>
            </a:extLst>
          </p:cNvPr>
          <p:cNvSpPr>
            <a:spLocks noGrp="1"/>
          </p:cNvSpPr>
          <p:nvPr>
            <p:ph type="sldNum" sz="quarter" idx="12"/>
          </p:nvPr>
        </p:nvSpPr>
        <p:spPr>
          <a:xfrm>
            <a:off x="11455685" y="6245352"/>
            <a:ext cx="661683"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7388464-47DC-0992-8A85-A42926990E8D}"/>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87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A7F32A3-237A-C410-BBC4-B1A2A268BC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8103E8-077F-A748-21E2-495CFF1E36E9}"/>
              </a:ext>
            </a:extLst>
          </p:cNvPr>
          <p:cNvSpPr>
            <a:spLocks noGrp="1"/>
          </p:cNvSpPr>
          <p:nvPr>
            <p:ph type="title"/>
          </p:nvPr>
        </p:nvSpPr>
        <p:spPr>
          <a:xfrm>
            <a:off x="457201" y="258366"/>
            <a:ext cx="10515595" cy="955000"/>
          </a:xfrm>
        </p:spPr>
        <p:txBody>
          <a:bodyPr/>
          <a:lstStyle/>
          <a:p>
            <a:r>
              <a:rPr lang="en-US" dirty="0">
                <a:solidFill>
                  <a:srgbClr val="C00000"/>
                </a:solidFill>
              </a:rPr>
              <a:t>The social impact</a:t>
            </a:r>
          </a:p>
        </p:txBody>
      </p:sp>
      <p:sp>
        <p:nvSpPr>
          <p:cNvPr id="10" name="Content Placeholder 9">
            <a:extLst>
              <a:ext uri="{FF2B5EF4-FFF2-40B4-BE49-F238E27FC236}">
                <a16:creationId xmlns:a16="http://schemas.microsoft.com/office/drawing/2014/main" id="{747A1AC3-C331-0231-FB55-3DF5A45EB588}"/>
              </a:ext>
            </a:extLst>
          </p:cNvPr>
          <p:cNvSpPr>
            <a:spLocks noGrp="1"/>
          </p:cNvSpPr>
          <p:nvPr>
            <p:ph sz="quarter" idx="14"/>
          </p:nvPr>
        </p:nvSpPr>
        <p:spPr>
          <a:xfrm>
            <a:off x="1258868" y="1300608"/>
            <a:ext cx="10858500" cy="5087008"/>
          </a:xfrm>
        </p:spPr>
        <p:txBody>
          <a:bodyPr>
            <a:normAutofit/>
          </a:bodyPr>
          <a:lstStyle/>
          <a:p>
            <a:pPr marL="0" indent="0">
              <a:spcBef>
                <a:spcPts val="600"/>
              </a:spcBef>
              <a:buNone/>
            </a:pPr>
            <a:r>
              <a:rPr lang="en-US" sz="3200" b="1" dirty="0">
                <a:solidFill>
                  <a:schemeClr val="accent5">
                    <a:lumMod val="75000"/>
                  </a:schemeClr>
                </a:solidFill>
              </a:rPr>
              <a:t>The 2</a:t>
            </a:r>
            <a:r>
              <a:rPr lang="en-US" sz="3200" b="1" baseline="30000" dirty="0">
                <a:solidFill>
                  <a:schemeClr val="accent5">
                    <a:lumMod val="75000"/>
                  </a:schemeClr>
                </a:solidFill>
              </a:rPr>
              <a:t>nd</a:t>
            </a:r>
            <a:r>
              <a:rPr lang="en-US" sz="3200" b="1" dirty="0">
                <a:solidFill>
                  <a:schemeClr val="accent5">
                    <a:lumMod val="75000"/>
                  </a:schemeClr>
                </a:solidFill>
              </a:rPr>
              <a:t> Great Awakening impacted American culture in significant ways with several important social reform movements, including.</a:t>
            </a:r>
          </a:p>
          <a:p>
            <a:pPr>
              <a:spcBef>
                <a:spcPts val="600"/>
              </a:spcBef>
            </a:pPr>
            <a:r>
              <a:rPr lang="en-US" altLang="en-US" sz="2800" i="1" dirty="0">
                <a:solidFill>
                  <a:schemeClr val="tx1"/>
                </a:solidFill>
              </a:rPr>
              <a:t>The abolitionist movement against slavery</a:t>
            </a:r>
          </a:p>
          <a:p>
            <a:pPr>
              <a:spcBef>
                <a:spcPts val="600"/>
              </a:spcBef>
            </a:pPr>
            <a:r>
              <a:rPr lang="en-US" altLang="en-US" sz="2800" i="1" dirty="0">
                <a:solidFill>
                  <a:schemeClr val="tx1"/>
                </a:solidFill>
              </a:rPr>
              <a:t>The temperance movement against alcoholic beverages</a:t>
            </a:r>
          </a:p>
          <a:p>
            <a:pPr>
              <a:spcBef>
                <a:spcPts val="600"/>
              </a:spcBef>
            </a:pPr>
            <a:r>
              <a:rPr lang="en-US" altLang="en-US" sz="2800" i="1" dirty="0">
                <a:solidFill>
                  <a:schemeClr val="tx1"/>
                </a:solidFill>
              </a:rPr>
              <a:t>Education reform</a:t>
            </a:r>
          </a:p>
          <a:p>
            <a:pPr>
              <a:spcBef>
                <a:spcPts val="600"/>
              </a:spcBef>
            </a:pPr>
            <a:r>
              <a:rPr lang="en-US" altLang="en-US" sz="2800" i="1" dirty="0">
                <a:solidFill>
                  <a:schemeClr val="tx1"/>
                </a:solidFill>
              </a:rPr>
              <a:t>The attempt to improve living conditions for the poor and marginalized</a:t>
            </a:r>
          </a:p>
          <a:p>
            <a:pPr>
              <a:spcBef>
                <a:spcPts val="600"/>
              </a:spcBef>
            </a:pPr>
            <a:r>
              <a:rPr lang="en-US" altLang="en-US" sz="2800" i="1" dirty="0">
                <a:solidFill>
                  <a:schemeClr val="tx1"/>
                </a:solidFill>
              </a:rPr>
              <a:t>The role of women, who were welcomed as missionaries and preachers</a:t>
            </a:r>
          </a:p>
        </p:txBody>
      </p:sp>
      <p:sp>
        <p:nvSpPr>
          <p:cNvPr id="7" name="Slide Number Placeholder 6">
            <a:extLst>
              <a:ext uri="{FF2B5EF4-FFF2-40B4-BE49-F238E27FC236}">
                <a16:creationId xmlns:a16="http://schemas.microsoft.com/office/drawing/2014/main" id="{48EFA418-97ED-12DC-A296-1C547275A999}"/>
              </a:ext>
            </a:extLst>
          </p:cNvPr>
          <p:cNvSpPr>
            <a:spLocks noGrp="1"/>
          </p:cNvSpPr>
          <p:nvPr>
            <p:ph type="sldNum" sz="quarter" idx="12"/>
          </p:nvPr>
        </p:nvSpPr>
        <p:spPr>
          <a:xfrm>
            <a:off x="11435141" y="6245352"/>
            <a:ext cx="682228"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904BE53-369F-9D3B-C7F3-08B88EFE8928}"/>
              </a:ext>
            </a:extLst>
          </p:cNvPr>
          <p:cNvCxnSpPr>
            <a:cxnSpLocks/>
          </p:cNvCxnSpPr>
          <p:nvPr/>
        </p:nvCxnSpPr>
        <p:spPr>
          <a:xfrm>
            <a:off x="914400" y="1446663"/>
            <a:ext cx="0" cy="54113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97346F5-29CB-9AA5-EF5D-3DFD07C4B332}"/>
              </a:ext>
            </a:extLst>
          </p:cNvPr>
          <p:cNvSpPr>
            <a:spLocks noGrp="1" noChangeArrowheads="1"/>
          </p:cNvSpPr>
          <p:nvPr>
            <p:ph type="title"/>
          </p:nvPr>
        </p:nvSpPr>
        <p:spPr>
          <a:xfrm>
            <a:off x="504967" y="76200"/>
            <a:ext cx="11054687" cy="990600"/>
          </a:xfrm>
        </p:spPr>
        <p:txBody>
          <a:bodyPr/>
          <a:lstStyle/>
          <a:p>
            <a:pPr eaLnBrk="1" hangingPunct="1"/>
            <a:r>
              <a:rPr lang="en-US" altLang="en-US" sz="5400" dirty="0">
                <a:latin typeface="Agency FB" panose="020B0503020202020204" pitchFamily="34" charset="0"/>
              </a:rPr>
              <a:t>The Origins of the American Holiness Movement</a:t>
            </a:r>
          </a:p>
        </p:txBody>
      </p:sp>
      <p:sp>
        <p:nvSpPr>
          <p:cNvPr id="101379" name="Rectangle 3">
            <a:extLst>
              <a:ext uri="{FF2B5EF4-FFF2-40B4-BE49-F238E27FC236}">
                <a16:creationId xmlns:a16="http://schemas.microsoft.com/office/drawing/2014/main" id="{5C1FA0D7-2A1C-EE86-4D1A-86FD3330AED8}"/>
              </a:ext>
            </a:extLst>
          </p:cNvPr>
          <p:cNvSpPr>
            <a:spLocks noGrp="1" noChangeArrowheads="1"/>
          </p:cNvSpPr>
          <p:nvPr>
            <p:ph type="body" idx="1"/>
          </p:nvPr>
        </p:nvSpPr>
        <p:spPr>
          <a:xfrm>
            <a:off x="377588" y="1339756"/>
            <a:ext cx="11182066" cy="5033749"/>
          </a:xfrm>
        </p:spPr>
        <p:txBody>
          <a:bodyPr/>
          <a:lstStyle/>
          <a:p>
            <a:pPr eaLnBrk="1" hangingPunct="1">
              <a:buFontTx/>
              <a:buNone/>
            </a:pPr>
            <a:r>
              <a:rPr lang="en-US" altLang="en-US" sz="2800" b="1" dirty="0">
                <a:solidFill>
                  <a:srgbClr val="FF6600"/>
                </a:solidFill>
              </a:rPr>
              <a:t>Emerging from the 2</a:t>
            </a:r>
            <a:r>
              <a:rPr lang="en-US" altLang="en-US" sz="2800" b="1" baseline="30000" dirty="0">
                <a:solidFill>
                  <a:srgbClr val="FF6600"/>
                </a:solidFill>
              </a:rPr>
              <a:t>nd</a:t>
            </a:r>
            <a:r>
              <a:rPr lang="en-US" altLang="en-US" sz="2800" b="1" dirty="0">
                <a:solidFill>
                  <a:srgbClr val="FF6600"/>
                </a:solidFill>
              </a:rPr>
              <a:t> Great Awakening was the American Holiness Movement, which sought to propagate John Wesley’s teaching about Christian perfection and entire sanctification:</a:t>
            </a:r>
          </a:p>
          <a:p>
            <a:pPr lvl="1" eaLnBrk="1" hangingPunct="1"/>
            <a:r>
              <a:rPr lang="en-US" altLang="en-US" sz="2400" i="1" dirty="0"/>
              <a:t>Wesley had emphasized that the path from sin to salvation led from willful rebellion to perfect love for God and other people.</a:t>
            </a:r>
          </a:p>
          <a:p>
            <a:pPr lvl="1" eaLnBrk="1" hangingPunct="1"/>
            <a:r>
              <a:rPr lang="en-US" altLang="en-US" sz="2400" i="1" dirty="0"/>
              <a:t>Holiness preachers developed the thought that “full salvation” involved two crises, conversion (justification) and liberation from the flaws in one’s moral nature (sanctification).</a:t>
            </a:r>
          </a:p>
          <a:p>
            <a:pPr lvl="1" eaLnBrk="1" hangingPunct="1"/>
            <a:r>
              <a:rPr lang="en-US" altLang="en-US" sz="2400" i="1" dirty="0"/>
              <a:t>To remain in this state of perfection called for constant self-renunciation, careful observance of God’s holiness laws, and a constant reliance on God’s forgiving grace in the atonement.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p:cTn id="7" dur="500" fill="hold"/>
                                        <p:tgtEl>
                                          <p:spTgt spid="101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3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13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1379">
                                            <p:txEl>
                                              <p:pRg st="1" end="1"/>
                                            </p:txEl>
                                          </p:spTgt>
                                        </p:tgtEl>
                                        <p:attrNameLst>
                                          <p:attrName>style.visibility</p:attrName>
                                        </p:attrNameLst>
                                      </p:cBhvr>
                                      <p:to>
                                        <p:strVal val="visible"/>
                                      </p:to>
                                    </p:set>
                                    <p:anim calcmode="lin" valueType="num">
                                      <p:cBhvr additive="base">
                                        <p:cTn id="14"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1379">
                                            <p:txEl>
                                              <p:pRg st="2" end="2"/>
                                            </p:txEl>
                                          </p:spTgt>
                                        </p:tgtEl>
                                        <p:attrNameLst>
                                          <p:attrName>style.visibility</p:attrName>
                                        </p:attrNameLst>
                                      </p:cBhvr>
                                      <p:to>
                                        <p:strVal val="visible"/>
                                      </p:to>
                                    </p:set>
                                    <p:anim calcmode="lin" valueType="num">
                                      <p:cBhvr additive="base">
                                        <p:cTn id="20" dur="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1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01379">
                                            <p:txEl>
                                              <p:pRg st="3" end="3"/>
                                            </p:txEl>
                                          </p:spTgt>
                                        </p:tgtEl>
                                        <p:attrNameLst>
                                          <p:attrName>style.visibility</p:attrName>
                                        </p:attrNameLst>
                                      </p:cBhvr>
                                      <p:to>
                                        <p:strVal val="visible"/>
                                      </p:to>
                                    </p:set>
                                    <p:anim calcmode="lin" valueType="num">
                                      <p:cBhvr additive="base">
                                        <p:cTn id="26"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D99DEB0-E4CD-8447-C578-7188A02A0C4A}"/>
              </a:ext>
            </a:extLst>
          </p:cNvPr>
          <p:cNvSpPr>
            <a:spLocks noGrp="1" noChangeArrowheads="1"/>
          </p:cNvSpPr>
          <p:nvPr>
            <p:ph type="title"/>
          </p:nvPr>
        </p:nvSpPr>
        <p:spPr>
          <a:xfrm>
            <a:off x="573206" y="76201"/>
            <a:ext cx="11191164" cy="2316163"/>
          </a:xfrm>
        </p:spPr>
        <p:txBody>
          <a:bodyPr/>
          <a:lstStyle/>
          <a:p>
            <a:pPr algn="l" eaLnBrk="1" hangingPunct="1"/>
            <a:r>
              <a:rPr lang="en-US" altLang="en-US" sz="3200" b="1" dirty="0"/>
              <a:t>The American Holiness Movement eventually led to splits in Methodism and  the development of parachurch organizations for the promotion of holiness:</a:t>
            </a:r>
          </a:p>
        </p:txBody>
      </p:sp>
      <p:sp>
        <p:nvSpPr>
          <p:cNvPr id="102403" name="Rectangle 3">
            <a:extLst>
              <a:ext uri="{FF2B5EF4-FFF2-40B4-BE49-F238E27FC236}">
                <a16:creationId xmlns:a16="http://schemas.microsoft.com/office/drawing/2014/main" id="{BD8A57CA-33F3-95C3-B586-3D8678E9593B}"/>
              </a:ext>
            </a:extLst>
          </p:cNvPr>
          <p:cNvSpPr>
            <a:spLocks noGrp="1" noChangeArrowheads="1"/>
          </p:cNvSpPr>
          <p:nvPr>
            <p:ph type="body" idx="1"/>
          </p:nvPr>
        </p:nvSpPr>
        <p:spPr>
          <a:xfrm>
            <a:off x="805218" y="2438400"/>
            <a:ext cx="10959152" cy="4267200"/>
          </a:xfrm>
        </p:spPr>
        <p:txBody>
          <a:bodyPr/>
          <a:lstStyle/>
          <a:p>
            <a:pPr eaLnBrk="1" hangingPunct="1">
              <a:lnSpc>
                <a:spcPct val="80000"/>
              </a:lnSpc>
            </a:pPr>
            <a:r>
              <a:rPr lang="en-US" altLang="en-US" sz="2400" dirty="0"/>
              <a:t>Wesleyan Methodists seceded in 1843</a:t>
            </a:r>
          </a:p>
          <a:p>
            <a:pPr eaLnBrk="1" hangingPunct="1">
              <a:lnSpc>
                <a:spcPct val="80000"/>
              </a:lnSpc>
            </a:pPr>
            <a:r>
              <a:rPr lang="en-US" altLang="en-US" sz="2400" dirty="0"/>
              <a:t>Free Methodists seceded in 1860</a:t>
            </a:r>
          </a:p>
          <a:p>
            <a:pPr eaLnBrk="1" hangingPunct="1">
              <a:lnSpc>
                <a:spcPct val="80000"/>
              </a:lnSpc>
            </a:pPr>
            <a:r>
              <a:rPr lang="en-US" altLang="en-US" sz="2400" dirty="0"/>
              <a:t>National Camp Meeting Association for the Promotion of Holiness formed in 1867</a:t>
            </a:r>
          </a:p>
          <a:p>
            <a:pPr eaLnBrk="1" hangingPunct="1">
              <a:lnSpc>
                <a:spcPct val="80000"/>
              </a:lnSpc>
            </a:pPr>
            <a:r>
              <a:rPr lang="en-US" altLang="en-US" sz="2400" dirty="0"/>
              <a:t>Church of God (Anderson, IN) organized in 1880</a:t>
            </a:r>
          </a:p>
          <a:p>
            <a:pPr eaLnBrk="1" hangingPunct="1">
              <a:lnSpc>
                <a:spcPct val="80000"/>
              </a:lnSpc>
            </a:pPr>
            <a:r>
              <a:rPr lang="en-US" altLang="en-US" sz="2400" dirty="0"/>
              <a:t>Church of the Nazarene (1908)</a:t>
            </a:r>
          </a:p>
          <a:p>
            <a:pPr eaLnBrk="1" hangingPunct="1">
              <a:lnSpc>
                <a:spcPct val="80000"/>
              </a:lnSpc>
            </a:pPr>
            <a:r>
              <a:rPr lang="en-US" altLang="en-US" sz="2400" dirty="0"/>
              <a:t>United Missionary Church (Mennonite origin)</a:t>
            </a:r>
          </a:p>
          <a:p>
            <a:pPr eaLnBrk="1" hangingPunct="1">
              <a:lnSpc>
                <a:spcPct val="80000"/>
              </a:lnSpc>
            </a:pPr>
            <a:r>
              <a:rPr lang="en-US" altLang="en-US" sz="2400" dirty="0"/>
              <a:t>Brethren in Christ (German Pietist and Mennonite origin)</a:t>
            </a:r>
          </a:p>
          <a:p>
            <a:pPr eaLnBrk="1" hangingPunct="1">
              <a:lnSpc>
                <a:spcPct val="80000"/>
              </a:lnSpc>
            </a:pPr>
            <a:r>
              <a:rPr lang="en-US" altLang="en-US" sz="2400" dirty="0"/>
              <a:t>Evangelical Friends Alliance (Quaker origin)</a:t>
            </a:r>
          </a:p>
          <a:p>
            <a:pPr eaLnBrk="1" hangingPunct="1">
              <a:lnSpc>
                <a:spcPct val="80000"/>
              </a:lnSpc>
            </a:pPr>
            <a:r>
              <a:rPr lang="en-US" altLang="en-US" sz="2400" dirty="0"/>
              <a:t>Salvation Army</a:t>
            </a:r>
          </a:p>
          <a:p>
            <a:pPr eaLnBrk="1" hangingPunct="1">
              <a:lnSpc>
                <a:spcPct val="80000"/>
              </a:lnSpc>
            </a:pPr>
            <a:r>
              <a:rPr lang="en-US" altLang="en-US" sz="2400" dirty="0"/>
              <a:t>Christian and Missionary Alliance </a:t>
            </a:r>
          </a:p>
          <a:p>
            <a:pPr eaLnBrk="1" hangingPunct="1">
              <a:lnSpc>
                <a:spcPct val="80000"/>
              </a:lnSpc>
            </a:pP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403">
                                            <p:txEl>
                                              <p:pRg st="3" end="3"/>
                                            </p:txEl>
                                          </p:spTgt>
                                        </p:tgtEl>
                                        <p:attrNameLst>
                                          <p:attrName>style.visibility</p:attrName>
                                        </p:attrNameLst>
                                      </p:cBhvr>
                                      <p:to>
                                        <p:strVal val="visible"/>
                                      </p:to>
                                    </p:set>
                                    <p:anim calcmode="lin" valueType="num">
                                      <p:cBhvr additive="base">
                                        <p:cTn id="25"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403">
                                            <p:txEl>
                                              <p:pRg st="4" end="4"/>
                                            </p:txEl>
                                          </p:spTgt>
                                        </p:tgtEl>
                                        <p:attrNameLst>
                                          <p:attrName>style.visibility</p:attrName>
                                        </p:attrNameLst>
                                      </p:cBhvr>
                                      <p:to>
                                        <p:strVal val="visible"/>
                                      </p:to>
                                    </p:set>
                                    <p:anim calcmode="lin" valueType="num">
                                      <p:cBhvr additive="base">
                                        <p:cTn id="31" dur="500" fill="hold"/>
                                        <p:tgtEl>
                                          <p:spTgt spid="1024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2403">
                                            <p:txEl>
                                              <p:pRg st="5" end="5"/>
                                            </p:txEl>
                                          </p:spTgt>
                                        </p:tgtEl>
                                        <p:attrNameLst>
                                          <p:attrName>style.visibility</p:attrName>
                                        </p:attrNameLst>
                                      </p:cBhvr>
                                      <p:to>
                                        <p:strVal val="visible"/>
                                      </p:to>
                                    </p:set>
                                    <p:anim calcmode="lin" valueType="num">
                                      <p:cBhvr additive="base">
                                        <p:cTn id="37" dur="500" fill="hold"/>
                                        <p:tgtEl>
                                          <p:spTgt spid="1024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2403">
                                            <p:txEl>
                                              <p:pRg st="6" end="6"/>
                                            </p:txEl>
                                          </p:spTgt>
                                        </p:tgtEl>
                                        <p:attrNameLst>
                                          <p:attrName>style.visibility</p:attrName>
                                        </p:attrNameLst>
                                      </p:cBhvr>
                                      <p:to>
                                        <p:strVal val="visible"/>
                                      </p:to>
                                    </p:set>
                                    <p:anim calcmode="lin" valueType="num">
                                      <p:cBhvr additive="base">
                                        <p:cTn id="43" dur="500" fill="hold"/>
                                        <p:tgtEl>
                                          <p:spTgt spid="1024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2403">
                                            <p:txEl>
                                              <p:pRg st="7" end="7"/>
                                            </p:txEl>
                                          </p:spTgt>
                                        </p:tgtEl>
                                        <p:attrNameLst>
                                          <p:attrName>style.visibility</p:attrName>
                                        </p:attrNameLst>
                                      </p:cBhvr>
                                      <p:to>
                                        <p:strVal val="visible"/>
                                      </p:to>
                                    </p:set>
                                    <p:anim calcmode="lin" valueType="num">
                                      <p:cBhvr additive="base">
                                        <p:cTn id="49" dur="500" fill="hold"/>
                                        <p:tgtEl>
                                          <p:spTgt spid="1024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2403">
                                            <p:txEl>
                                              <p:pRg st="8" end="8"/>
                                            </p:txEl>
                                          </p:spTgt>
                                        </p:tgtEl>
                                        <p:attrNameLst>
                                          <p:attrName>style.visibility</p:attrName>
                                        </p:attrNameLst>
                                      </p:cBhvr>
                                      <p:to>
                                        <p:strVal val="visible"/>
                                      </p:to>
                                    </p:set>
                                    <p:anim calcmode="lin" valueType="num">
                                      <p:cBhvr additive="base">
                                        <p:cTn id="55" dur="500" fill="hold"/>
                                        <p:tgtEl>
                                          <p:spTgt spid="10240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4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2403">
                                            <p:txEl>
                                              <p:pRg st="9" end="9"/>
                                            </p:txEl>
                                          </p:spTgt>
                                        </p:tgtEl>
                                        <p:attrNameLst>
                                          <p:attrName>style.visibility</p:attrName>
                                        </p:attrNameLst>
                                      </p:cBhvr>
                                      <p:to>
                                        <p:strVal val="visible"/>
                                      </p:to>
                                    </p:set>
                                    <p:anim calcmode="lin" valueType="num">
                                      <p:cBhvr additive="base">
                                        <p:cTn id="61" dur="500" fill="hold"/>
                                        <p:tgtEl>
                                          <p:spTgt spid="10240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4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9B48DF7-7CC9-E7CF-9086-9B0F0CF0D4A5}"/>
              </a:ext>
            </a:extLst>
          </p:cNvPr>
          <p:cNvSpPr>
            <a:spLocks noGrp="1" noChangeArrowheads="1"/>
          </p:cNvSpPr>
          <p:nvPr>
            <p:ph type="title"/>
          </p:nvPr>
        </p:nvSpPr>
        <p:spPr>
          <a:xfrm>
            <a:off x="1981200" y="76200"/>
            <a:ext cx="8229600" cy="990600"/>
          </a:xfrm>
        </p:spPr>
        <p:txBody>
          <a:bodyPr/>
          <a:lstStyle/>
          <a:p>
            <a:pPr eaLnBrk="1" hangingPunct="1"/>
            <a:r>
              <a:rPr lang="en-US" altLang="en-US" b="1" dirty="0"/>
              <a:t>Leading Lights</a:t>
            </a:r>
          </a:p>
        </p:txBody>
      </p:sp>
      <p:pic>
        <p:nvPicPr>
          <p:cNvPr id="104455" name="Picture 7" descr="20404[1]">
            <a:extLst>
              <a:ext uri="{FF2B5EF4-FFF2-40B4-BE49-F238E27FC236}">
                <a16:creationId xmlns:a16="http://schemas.microsoft.com/office/drawing/2014/main" id="{F12B4C57-9B7E-D19B-9816-F8722E3C71E2}"/>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419601" y="1055689"/>
            <a:ext cx="2632075"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7" name="Text Box 9">
            <a:extLst>
              <a:ext uri="{FF2B5EF4-FFF2-40B4-BE49-F238E27FC236}">
                <a16:creationId xmlns:a16="http://schemas.microsoft.com/office/drawing/2014/main" id="{7446C5D9-9710-81AB-8289-294F0A78AC7D}"/>
              </a:ext>
            </a:extLst>
          </p:cNvPr>
          <p:cNvSpPr txBox="1">
            <a:spLocks noChangeArrowheads="1"/>
          </p:cNvSpPr>
          <p:nvPr/>
        </p:nvSpPr>
        <p:spPr bwMode="auto">
          <a:xfrm>
            <a:off x="1088978" y="4267200"/>
            <a:ext cx="2667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Charles Finney (1792-1875), a major leader in the Second Great Awakening, was involved in the abolition movement. He was a revivalist who focused on “backsliding Christians.”</a:t>
            </a:r>
          </a:p>
        </p:txBody>
      </p:sp>
      <p:sp>
        <p:nvSpPr>
          <p:cNvPr id="104458" name="Text Box 10">
            <a:extLst>
              <a:ext uri="{FF2B5EF4-FFF2-40B4-BE49-F238E27FC236}">
                <a16:creationId xmlns:a16="http://schemas.microsoft.com/office/drawing/2014/main" id="{D7F5B746-0813-A316-E0BE-39BAAF04569C}"/>
              </a:ext>
            </a:extLst>
          </p:cNvPr>
          <p:cNvSpPr txBox="1">
            <a:spLocks noChangeArrowheads="1"/>
          </p:cNvSpPr>
          <p:nvPr/>
        </p:nvSpPr>
        <p:spPr bwMode="auto">
          <a:xfrm>
            <a:off x="4430070" y="4276299"/>
            <a:ext cx="2667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Asa Mahan (1799-1889)  was also involved in the anti-slavery movement. He preached widely in America and England as an advocate of New Light theology (Perfectionism)</a:t>
            </a:r>
          </a:p>
        </p:txBody>
      </p:sp>
      <p:sp>
        <p:nvSpPr>
          <p:cNvPr id="104459" name="Text Box 11">
            <a:extLst>
              <a:ext uri="{FF2B5EF4-FFF2-40B4-BE49-F238E27FC236}">
                <a16:creationId xmlns:a16="http://schemas.microsoft.com/office/drawing/2014/main" id="{A272660F-8816-F67D-C1E3-E212C28A3EC9}"/>
              </a:ext>
            </a:extLst>
          </p:cNvPr>
          <p:cNvSpPr txBox="1">
            <a:spLocks noChangeArrowheads="1"/>
          </p:cNvSpPr>
          <p:nvPr/>
        </p:nvSpPr>
        <p:spPr bwMode="auto">
          <a:xfrm>
            <a:off x="7568017" y="4276299"/>
            <a:ext cx="416559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Phoebe Palmer (1807-1874) began an interdenominational prayer meeting movement that inspired gatherings around the United States. She was an ardent supporter of temperance and a founding director of the first inner city mission in the USA in New York City.</a:t>
            </a:r>
          </a:p>
        </p:txBody>
      </p:sp>
      <p:pic>
        <p:nvPicPr>
          <p:cNvPr id="3" name="Content Placeholder 2">
            <a:extLst>
              <a:ext uri="{FF2B5EF4-FFF2-40B4-BE49-F238E27FC236}">
                <a16:creationId xmlns:a16="http://schemas.microsoft.com/office/drawing/2014/main" id="{D5CF01F2-F01A-1675-8108-CF311F14BBAD}"/>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a:fillRect/>
          </a:stretch>
        </p:blipFill>
        <p:spPr>
          <a:xfrm>
            <a:off x="914400" y="1038108"/>
            <a:ext cx="2988860" cy="3141782"/>
          </a:xfrm>
          <a:prstGeom prst="rect">
            <a:avLst/>
          </a:prstGeom>
        </p:spPr>
      </p:pic>
      <p:pic>
        <p:nvPicPr>
          <p:cNvPr id="4" name="Picture 3">
            <a:extLst>
              <a:ext uri="{FF2B5EF4-FFF2-40B4-BE49-F238E27FC236}">
                <a16:creationId xmlns:a16="http://schemas.microsoft.com/office/drawing/2014/main" id="{05D323F5-B058-C86B-C874-97ED82282580}"/>
              </a:ext>
            </a:extLst>
          </p:cNvPr>
          <p:cNvPicPr>
            <a:picLocks noChangeAspect="1"/>
          </p:cNvPicPr>
          <p:nvPr/>
        </p:nvPicPr>
        <p:blipFill>
          <a:blip r:embed="rId4"/>
          <a:stretch>
            <a:fillRect/>
          </a:stretch>
        </p:blipFill>
        <p:spPr>
          <a:xfrm>
            <a:off x="7568017" y="1061245"/>
            <a:ext cx="4165598" cy="3124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 calcmode="lin" valueType="num">
                                      <p:cBhvr>
                                        <p:cTn id="7" dur="500" fill="hold"/>
                                        <p:tgtEl>
                                          <p:spTgt spid="104457"/>
                                        </p:tgtEl>
                                        <p:attrNameLst>
                                          <p:attrName>ppt_w</p:attrName>
                                        </p:attrNameLst>
                                      </p:cBhvr>
                                      <p:tavLst>
                                        <p:tav tm="0">
                                          <p:val>
                                            <p:fltVal val="0"/>
                                          </p:val>
                                        </p:tav>
                                        <p:tav tm="100000">
                                          <p:val>
                                            <p:strVal val="#ppt_w"/>
                                          </p:val>
                                        </p:tav>
                                      </p:tavLst>
                                    </p:anim>
                                    <p:anim calcmode="lin" valueType="num">
                                      <p:cBhvr>
                                        <p:cTn id="8" dur="500" fill="hold"/>
                                        <p:tgtEl>
                                          <p:spTgt spid="104457"/>
                                        </p:tgtEl>
                                        <p:attrNameLst>
                                          <p:attrName>ppt_h</p:attrName>
                                        </p:attrNameLst>
                                      </p:cBhvr>
                                      <p:tavLst>
                                        <p:tav tm="0">
                                          <p:val>
                                            <p:fltVal val="0"/>
                                          </p:val>
                                        </p:tav>
                                        <p:tav tm="100000">
                                          <p:val>
                                            <p:strVal val="#ppt_h"/>
                                          </p:val>
                                        </p:tav>
                                      </p:tavLst>
                                    </p:anim>
                                    <p:animEffect transition="in" filter="fade">
                                      <p:cBhvr>
                                        <p:cTn id="9" dur="500"/>
                                        <p:tgtEl>
                                          <p:spTgt spid="104457"/>
                                        </p:tgtEl>
                                      </p:cBhvr>
                                    </p:animEffect>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4455"/>
                                        </p:tgtEl>
                                        <p:attrNameLst>
                                          <p:attrName>style.visibility</p:attrName>
                                        </p:attrNameLst>
                                      </p:cBhvr>
                                      <p:to>
                                        <p:strVal val="visible"/>
                                      </p:to>
                                    </p:set>
                                    <p:animEffect transition="in" filter="randombar(horizontal)">
                                      <p:cBhvr>
                                        <p:cTn id="17" dur="500"/>
                                        <p:tgtEl>
                                          <p:spTgt spid="10445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4458"/>
                                        </p:tgtEl>
                                        <p:attrNameLst>
                                          <p:attrName>style.visibility</p:attrName>
                                        </p:attrNameLst>
                                      </p:cBhvr>
                                      <p:to>
                                        <p:strVal val="visible"/>
                                      </p:to>
                                    </p:set>
                                    <p:anim calcmode="lin" valueType="num">
                                      <p:cBhvr>
                                        <p:cTn id="20" dur="500" fill="hold"/>
                                        <p:tgtEl>
                                          <p:spTgt spid="104458"/>
                                        </p:tgtEl>
                                        <p:attrNameLst>
                                          <p:attrName>ppt_w</p:attrName>
                                        </p:attrNameLst>
                                      </p:cBhvr>
                                      <p:tavLst>
                                        <p:tav tm="0">
                                          <p:val>
                                            <p:fltVal val="0"/>
                                          </p:val>
                                        </p:tav>
                                        <p:tav tm="100000">
                                          <p:val>
                                            <p:strVal val="#ppt_w"/>
                                          </p:val>
                                        </p:tav>
                                      </p:tavLst>
                                    </p:anim>
                                    <p:anim calcmode="lin" valueType="num">
                                      <p:cBhvr>
                                        <p:cTn id="21" dur="500" fill="hold"/>
                                        <p:tgtEl>
                                          <p:spTgt spid="104458"/>
                                        </p:tgtEl>
                                        <p:attrNameLst>
                                          <p:attrName>ppt_h</p:attrName>
                                        </p:attrNameLst>
                                      </p:cBhvr>
                                      <p:tavLst>
                                        <p:tav tm="0">
                                          <p:val>
                                            <p:fltVal val="0"/>
                                          </p:val>
                                        </p:tav>
                                        <p:tav tm="100000">
                                          <p:val>
                                            <p:strVal val="#ppt_h"/>
                                          </p:val>
                                        </p:tav>
                                      </p:tavLst>
                                    </p:anim>
                                    <p:animEffect transition="in" filter="fade">
                                      <p:cBhvr>
                                        <p:cTn id="22" dur="500"/>
                                        <p:tgtEl>
                                          <p:spTgt spid="10445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4459"/>
                                        </p:tgtEl>
                                        <p:attrNameLst>
                                          <p:attrName>style.visibility</p:attrName>
                                        </p:attrNameLst>
                                      </p:cBhvr>
                                      <p:to>
                                        <p:strVal val="visible"/>
                                      </p:to>
                                    </p:set>
                                    <p:anim calcmode="lin" valueType="num">
                                      <p:cBhvr>
                                        <p:cTn id="30" dur="500" fill="hold"/>
                                        <p:tgtEl>
                                          <p:spTgt spid="104459"/>
                                        </p:tgtEl>
                                        <p:attrNameLst>
                                          <p:attrName>ppt_w</p:attrName>
                                        </p:attrNameLst>
                                      </p:cBhvr>
                                      <p:tavLst>
                                        <p:tav tm="0">
                                          <p:val>
                                            <p:fltVal val="0"/>
                                          </p:val>
                                        </p:tav>
                                        <p:tav tm="100000">
                                          <p:val>
                                            <p:strVal val="#ppt_w"/>
                                          </p:val>
                                        </p:tav>
                                      </p:tavLst>
                                    </p:anim>
                                    <p:anim calcmode="lin" valueType="num">
                                      <p:cBhvr>
                                        <p:cTn id="31" dur="500" fill="hold"/>
                                        <p:tgtEl>
                                          <p:spTgt spid="104459"/>
                                        </p:tgtEl>
                                        <p:attrNameLst>
                                          <p:attrName>ppt_h</p:attrName>
                                        </p:attrNameLst>
                                      </p:cBhvr>
                                      <p:tavLst>
                                        <p:tav tm="0">
                                          <p:val>
                                            <p:fltVal val="0"/>
                                          </p:val>
                                        </p:tav>
                                        <p:tav tm="100000">
                                          <p:val>
                                            <p:strVal val="#ppt_h"/>
                                          </p:val>
                                        </p:tav>
                                      </p:tavLst>
                                    </p:anim>
                                    <p:animEffect transition="in" filter="fade">
                                      <p:cBhvr>
                                        <p:cTn id="32" dur="500"/>
                                        <p:tgtEl>
                                          <p:spTgt spid="104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p:bldP spid="104458" grpId="0"/>
      <p:bldP spid="10445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F453701-5A9C-DB8D-A54E-663EBA466EF7}"/>
              </a:ext>
            </a:extLst>
          </p:cNvPr>
          <p:cNvSpPr>
            <a:spLocks noGrp="1" noChangeArrowheads="1"/>
          </p:cNvSpPr>
          <p:nvPr>
            <p:ph type="title"/>
          </p:nvPr>
        </p:nvSpPr>
        <p:spPr>
          <a:xfrm>
            <a:off x="770561" y="152401"/>
            <a:ext cx="10952251" cy="1554163"/>
          </a:xfrm>
        </p:spPr>
        <p:txBody>
          <a:bodyPr/>
          <a:lstStyle/>
          <a:p>
            <a:pPr algn="l" eaLnBrk="1" hangingPunct="1"/>
            <a:r>
              <a:rPr lang="en-US" altLang="en-US" sz="3200" b="1" dirty="0"/>
              <a:t>Generally speaking, holiness theology advocates two distinct works of grace, justification (salvation) and sanctification (perfection).</a:t>
            </a:r>
          </a:p>
        </p:txBody>
      </p:sp>
      <p:sp>
        <p:nvSpPr>
          <p:cNvPr id="103427" name="Rectangle 3">
            <a:extLst>
              <a:ext uri="{FF2B5EF4-FFF2-40B4-BE49-F238E27FC236}">
                <a16:creationId xmlns:a16="http://schemas.microsoft.com/office/drawing/2014/main" id="{885E05ED-1293-05B8-E4D8-6737D00C9571}"/>
              </a:ext>
            </a:extLst>
          </p:cNvPr>
          <p:cNvSpPr>
            <a:spLocks noGrp="1" noChangeArrowheads="1"/>
          </p:cNvSpPr>
          <p:nvPr>
            <p:ph type="body" idx="1"/>
          </p:nvPr>
        </p:nvSpPr>
        <p:spPr>
          <a:xfrm>
            <a:off x="976043" y="1868183"/>
            <a:ext cx="10541286" cy="4837415"/>
          </a:xfrm>
        </p:spPr>
        <p:txBody>
          <a:bodyPr/>
          <a:lstStyle/>
          <a:p>
            <a:pPr eaLnBrk="1" hangingPunct="1">
              <a:lnSpc>
                <a:spcPct val="90000"/>
              </a:lnSpc>
            </a:pPr>
            <a:r>
              <a:rPr lang="en-US" altLang="en-US" sz="2400" b="1" dirty="0">
                <a:solidFill>
                  <a:srgbClr val="FF6600"/>
                </a:solidFill>
              </a:rPr>
              <a:t>While the various holiness groups were united in their view of salvation by grace through faith, they differed on the nature of sanctification:</a:t>
            </a:r>
          </a:p>
          <a:p>
            <a:pPr lvl="1" eaLnBrk="1" hangingPunct="1">
              <a:lnSpc>
                <a:spcPct val="90000"/>
              </a:lnSpc>
            </a:pPr>
            <a:r>
              <a:rPr lang="en-US" altLang="en-US" sz="2000" i="1" dirty="0"/>
              <a:t>Some viewed sanctification as a process to which believers should progressively yield.</a:t>
            </a:r>
          </a:p>
          <a:p>
            <a:pPr lvl="1" eaLnBrk="1" hangingPunct="1">
              <a:lnSpc>
                <a:spcPct val="90000"/>
              </a:lnSpc>
            </a:pPr>
            <a:r>
              <a:rPr lang="en-US" altLang="en-US" sz="2000" i="1" dirty="0"/>
              <a:t>Others viewed sanctification as an instantaneous, crisis experience in which the human tendency to sin was eradicated completely and immediately. </a:t>
            </a:r>
          </a:p>
          <a:p>
            <a:pPr lvl="0" eaLnBrk="1" hangingPunct="1">
              <a:lnSpc>
                <a:spcPct val="90000"/>
              </a:lnSpc>
            </a:pPr>
            <a:r>
              <a:rPr lang="en-US" altLang="en-US" sz="2400" b="1" dirty="0">
                <a:solidFill>
                  <a:srgbClr val="FF6600"/>
                </a:solidFill>
              </a:rPr>
              <a:t>All holiness groups created lists of forbidden behaviors which were deemed incompatible with a holy life. Typical taboos included:</a:t>
            </a:r>
          </a:p>
          <a:p>
            <a:pPr lvl="1" eaLnBrk="1" hangingPunct="1">
              <a:lnSpc>
                <a:spcPct val="90000"/>
              </a:lnSpc>
            </a:pPr>
            <a:r>
              <a:rPr lang="en-US" altLang="en-US" sz="2000" i="1" dirty="0">
                <a:solidFill>
                  <a:srgbClr val="FFFFFF"/>
                </a:solidFill>
              </a:rPr>
              <a:t>Fashionable dress, jewelry</a:t>
            </a:r>
          </a:p>
          <a:p>
            <a:pPr lvl="1" eaLnBrk="1" hangingPunct="1">
              <a:lnSpc>
                <a:spcPct val="90000"/>
              </a:lnSpc>
            </a:pPr>
            <a:r>
              <a:rPr lang="en-US" altLang="en-US" sz="2000" i="1" dirty="0">
                <a:solidFill>
                  <a:srgbClr val="FFFFFF"/>
                </a:solidFill>
              </a:rPr>
              <a:t>Smoking, drinking, card-playing</a:t>
            </a:r>
          </a:p>
          <a:p>
            <a:pPr lvl="1" eaLnBrk="1" hangingPunct="1">
              <a:lnSpc>
                <a:spcPct val="90000"/>
              </a:lnSpc>
            </a:pPr>
            <a:r>
              <a:rPr lang="en-US" altLang="en-US" sz="2000" i="1" dirty="0">
                <a:solidFill>
                  <a:srgbClr val="FFFFFF"/>
                </a:solidFill>
              </a:rPr>
              <a:t>Secular entertainment (athletics, theatres, television, circuses)</a:t>
            </a:r>
            <a:endParaRPr lang="en-US" altLang="en-US" sz="2000" i="1" dirty="0"/>
          </a:p>
          <a:p>
            <a:pPr eaLnBrk="1" hangingPunct="1">
              <a:lnSpc>
                <a:spcPct val="90000"/>
              </a:lnSpc>
            </a:pPr>
            <a:r>
              <a:rPr lang="en-US" altLang="en-US" sz="2400" b="1" dirty="0">
                <a:solidFill>
                  <a:srgbClr val="FF6600"/>
                </a:solidFill>
              </a:rPr>
              <a:t>The holiness movement  became the immediately ancestor of the Pentecostal movement.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34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3427">
                                            <p:txEl>
                                              <p:pRg st="1" end="1"/>
                                            </p:txEl>
                                          </p:spTgt>
                                        </p:tgtEl>
                                        <p:attrNameLst>
                                          <p:attrName>style.visibility</p:attrName>
                                        </p:attrNameLst>
                                      </p:cBhvr>
                                      <p:to>
                                        <p:strVal val="visible"/>
                                      </p:to>
                                    </p:set>
                                    <p:anim calcmode="lin" valueType="num">
                                      <p:cBhvr additive="base">
                                        <p:cTn id="14"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3427">
                                            <p:txEl>
                                              <p:pRg st="2" end="2"/>
                                            </p:txEl>
                                          </p:spTgt>
                                        </p:tgtEl>
                                        <p:attrNameLst>
                                          <p:attrName>style.visibility</p:attrName>
                                        </p:attrNameLst>
                                      </p:cBhvr>
                                      <p:to>
                                        <p:strVal val="visible"/>
                                      </p:to>
                                    </p:set>
                                    <p:anim calcmode="lin" valueType="num">
                                      <p:cBhvr additive="base">
                                        <p:cTn id="20"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3427">
                                            <p:txEl>
                                              <p:pRg st="3" end="3"/>
                                            </p:txEl>
                                          </p:spTgt>
                                        </p:tgtEl>
                                        <p:attrNameLst>
                                          <p:attrName>style.visibility</p:attrName>
                                        </p:attrNameLst>
                                      </p:cBhvr>
                                      <p:to>
                                        <p:strVal val="visible"/>
                                      </p:to>
                                    </p:set>
                                    <p:anim calcmode="lin" valueType="num">
                                      <p:cBhvr additive="base">
                                        <p:cTn id="26"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3427">
                                            <p:txEl>
                                              <p:pRg st="4" end="4"/>
                                            </p:txEl>
                                          </p:spTgt>
                                        </p:tgtEl>
                                        <p:attrNameLst>
                                          <p:attrName>style.visibility</p:attrName>
                                        </p:attrNameLst>
                                      </p:cBhvr>
                                      <p:to>
                                        <p:strVal val="visible"/>
                                      </p:to>
                                    </p:set>
                                    <p:anim calcmode="lin" valueType="num">
                                      <p:cBhvr additive="base">
                                        <p:cTn id="32"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3427">
                                            <p:txEl>
                                              <p:pRg st="5" end="5"/>
                                            </p:txEl>
                                          </p:spTgt>
                                        </p:tgtEl>
                                        <p:attrNameLst>
                                          <p:attrName>style.visibility</p:attrName>
                                        </p:attrNameLst>
                                      </p:cBhvr>
                                      <p:to>
                                        <p:strVal val="visible"/>
                                      </p:to>
                                    </p:set>
                                    <p:anim calcmode="lin" valueType="num">
                                      <p:cBhvr additive="base">
                                        <p:cTn id="38"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3427">
                                            <p:txEl>
                                              <p:pRg st="6" end="6"/>
                                            </p:txEl>
                                          </p:spTgt>
                                        </p:tgtEl>
                                        <p:attrNameLst>
                                          <p:attrName>style.visibility</p:attrName>
                                        </p:attrNameLst>
                                      </p:cBhvr>
                                      <p:to>
                                        <p:strVal val="visible"/>
                                      </p:to>
                                    </p:set>
                                    <p:anim calcmode="lin" valueType="num">
                                      <p:cBhvr additive="base">
                                        <p:cTn id="44"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3427">
                                            <p:txEl>
                                              <p:pRg st="7" end="7"/>
                                            </p:txEl>
                                          </p:spTgt>
                                        </p:tgtEl>
                                        <p:attrNameLst>
                                          <p:attrName>style.visibility</p:attrName>
                                        </p:attrNameLst>
                                      </p:cBhvr>
                                      <p:to>
                                        <p:strVal val="visible"/>
                                      </p:to>
                                    </p:set>
                                    <p:anim calcmode="lin" valueType="num">
                                      <p:cBhvr additive="base">
                                        <p:cTn id="50"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4" name="Rectangle 4">
            <a:extLst>
              <a:ext uri="{FF2B5EF4-FFF2-40B4-BE49-F238E27FC236}">
                <a16:creationId xmlns:a16="http://schemas.microsoft.com/office/drawing/2014/main" id="{80F42765-72C8-B8F2-7D83-690C77BC4FD7}"/>
              </a:ext>
            </a:extLst>
          </p:cNvPr>
          <p:cNvSpPr>
            <a:spLocks noGrp="1" noChangeArrowheads="1"/>
          </p:cNvSpPr>
          <p:nvPr>
            <p:ph type="title"/>
          </p:nvPr>
        </p:nvSpPr>
        <p:spPr>
          <a:xfrm>
            <a:off x="9772610" y="0"/>
            <a:ext cx="2404153" cy="6614160"/>
          </a:xfrm>
        </p:spPr>
        <p:txBody>
          <a:bodyPr/>
          <a:lstStyle/>
          <a:p>
            <a:pPr algn="l"/>
            <a:r>
              <a:rPr lang="en-US" altLang="en-US" dirty="0" err="1">
                <a:solidFill>
                  <a:schemeClr val="accent2">
                    <a:lumMod val="20000"/>
                    <a:lumOff val="80000"/>
                  </a:schemeClr>
                </a:solidFill>
                <a:latin typeface="Agency FB" panose="020B0503020202020204" pitchFamily="34" charset="0"/>
              </a:rPr>
              <a:t>Lutherhause</a:t>
            </a:r>
            <a:r>
              <a:rPr lang="en-US" altLang="en-US" dirty="0">
                <a:solidFill>
                  <a:schemeClr val="accent2">
                    <a:lumMod val="20000"/>
                    <a:lumOff val="80000"/>
                  </a:schemeClr>
                </a:solidFill>
                <a:latin typeface="Agency FB" panose="020B0503020202020204" pitchFamily="34" charset="0"/>
              </a:rPr>
              <a:t>  Wittenberg University</a:t>
            </a:r>
            <a:br>
              <a:rPr lang="en-US" altLang="en-US" dirty="0">
                <a:solidFill>
                  <a:schemeClr val="accent2">
                    <a:lumMod val="20000"/>
                    <a:lumOff val="80000"/>
                  </a:schemeClr>
                </a:solidFill>
                <a:latin typeface="Agency FB" panose="020B0503020202020204" pitchFamily="34" charset="0"/>
              </a:rPr>
            </a:br>
            <a:r>
              <a:rPr lang="en-US" altLang="en-US" sz="2400" i="1" dirty="0">
                <a:solidFill>
                  <a:schemeClr val="tx1"/>
                </a:solidFill>
                <a:latin typeface="Arial Narrow" panose="020B0606020202030204" pitchFamily="34" charset="0"/>
              </a:rPr>
              <a:t>Built in 1504, this was the home of Martin Luther for most of his adult life. He was living here when he composed the 95 Theses.</a:t>
            </a:r>
            <a:endParaRPr lang="en-US" altLang="en-US" dirty="0">
              <a:solidFill>
                <a:schemeClr val="accent2">
                  <a:lumMod val="20000"/>
                  <a:lumOff val="80000"/>
                </a:schemeClr>
              </a:solidFill>
              <a:latin typeface="Agency FB" panose="020B0503020202020204" pitchFamily="34" charset="0"/>
            </a:endParaRPr>
          </a:p>
        </p:txBody>
      </p:sp>
      <p:pic>
        <p:nvPicPr>
          <p:cNvPr id="3074" name="Picture 2">
            <a:extLst>
              <a:ext uri="{FF2B5EF4-FFF2-40B4-BE49-F238E27FC236}">
                <a16:creationId xmlns:a16="http://schemas.microsoft.com/office/drawing/2014/main" id="{158D44D8-C86C-0D26-8041-BC8884FE4532}"/>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237" y="0"/>
            <a:ext cx="96796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666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9EB2A-D902-3E7F-D92D-B47372B75F61}"/>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B488EF43-C29D-3234-5668-85FD054CB080}"/>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F41311D1-3F56-392E-601F-BBDB73709530}"/>
              </a:ext>
            </a:extLst>
          </p:cNvPr>
          <p:cNvSpPr>
            <a:spLocks noGrp="1"/>
          </p:cNvSpPr>
          <p:nvPr>
            <p:ph type="title"/>
          </p:nvPr>
        </p:nvSpPr>
        <p:spPr>
          <a:xfrm>
            <a:off x="1" y="3657600"/>
            <a:ext cx="12191998" cy="941832"/>
          </a:xfrm>
        </p:spPr>
        <p:txBody>
          <a:bodyPr>
            <a:normAutofit/>
          </a:bodyPr>
          <a:lstStyle/>
          <a:p>
            <a:r>
              <a:rPr lang="en-US" dirty="0"/>
              <a:t>CHRISTIANS AND ABOLITION</a:t>
            </a:r>
          </a:p>
        </p:txBody>
      </p:sp>
      <p:sp>
        <p:nvSpPr>
          <p:cNvPr id="8" name="Text Placeholder 7">
            <a:extLst>
              <a:ext uri="{FF2B5EF4-FFF2-40B4-BE49-F238E27FC236}">
                <a16:creationId xmlns:a16="http://schemas.microsoft.com/office/drawing/2014/main" id="{E14C63FF-F99A-A4B8-05FF-711A4830FB18}"/>
              </a:ext>
            </a:extLst>
          </p:cNvPr>
          <p:cNvSpPr>
            <a:spLocks noGrp="1"/>
          </p:cNvSpPr>
          <p:nvPr>
            <p:ph type="body" idx="1"/>
          </p:nvPr>
        </p:nvSpPr>
        <p:spPr/>
        <p:txBody>
          <a:bodyPr/>
          <a:lstStyle/>
          <a:p>
            <a:r>
              <a:rPr lang="en-US" cap="none" dirty="0"/>
              <a:t>Ending the Slave-Trade</a:t>
            </a:r>
            <a:endParaRPr lang="en-US" dirty="0"/>
          </a:p>
        </p:txBody>
      </p:sp>
    </p:spTree>
    <p:extLst>
      <p:ext uri="{BB962C8B-B14F-4D97-AF65-F5344CB8AC3E}">
        <p14:creationId xmlns:p14="http://schemas.microsoft.com/office/powerpoint/2010/main" val="30945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A2A08D9-8EEB-1386-8A4D-C4986C8847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FC3F2F-2950-0B1A-F0B2-17CADF085D60}"/>
              </a:ext>
            </a:extLst>
          </p:cNvPr>
          <p:cNvSpPr>
            <a:spLocks noGrp="1"/>
          </p:cNvSpPr>
          <p:nvPr>
            <p:ph type="title"/>
          </p:nvPr>
        </p:nvSpPr>
        <p:spPr>
          <a:xfrm>
            <a:off x="457201" y="258366"/>
            <a:ext cx="10515595" cy="955000"/>
          </a:xfrm>
        </p:spPr>
        <p:txBody>
          <a:bodyPr/>
          <a:lstStyle/>
          <a:p>
            <a:r>
              <a:rPr lang="en-US" dirty="0">
                <a:solidFill>
                  <a:srgbClr val="C00000"/>
                </a:solidFill>
              </a:rPr>
              <a:t>The SLAVE TRADE </a:t>
            </a:r>
          </a:p>
        </p:txBody>
      </p:sp>
      <p:sp>
        <p:nvSpPr>
          <p:cNvPr id="10" name="Content Placeholder 9">
            <a:extLst>
              <a:ext uri="{FF2B5EF4-FFF2-40B4-BE49-F238E27FC236}">
                <a16:creationId xmlns:a16="http://schemas.microsoft.com/office/drawing/2014/main" id="{4DBB23A9-2D92-1D64-D114-6D4DE6B5353E}"/>
              </a:ext>
            </a:extLst>
          </p:cNvPr>
          <p:cNvSpPr>
            <a:spLocks noGrp="1"/>
          </p:cNvSpPr>
          <p:nvPr>
            <p:ph sz="quarter" idx="14"/>
          </p:nvPr>
        </p:nvSpPr>
        <p:spPr>
          <a:xfrm>
            <a:off x="1258868" y="1300608"/>
            <a:ext cx="10858500" cy="5401944"/>
          </a:xfrm>
        </p:spPr>
        <p:txBody>
          <a:bodyPr>
            <a:normAutofit fontScale="92500" lnSpcReduction="10000"/>
          </a:bodyPr>
          <a:lstStyle/>
          <a:p>
            <a:pPr marL="0" indent="0">
              <a:buNone/>
            </a:pPr>
            <a:r>
              <a:rPr lang="en-US" sz="3200" b="1" dirty="0">
                <a:solidFill>
                  <a:schemeClr val="accent5">
                    <a:lumMod val="75000"/>
                  </a:schemeClr>
                </a:solidFill>
              </a:rPr>
              <a:t>Slaves and slave-trading goes back to very ancient times. However, beginning with the Muslims in Africa, and later, the European empire-builders, the capture and sale of Africans blotted the social landscape of both England and America.</a:t>
            </a:r>
          </a:p>
          <a:p>
            <a:r>
              <a:rPr lang="en-US" altLang="en-US" sz="2800" i="1" dirty="0">
                <a:solidFill>
                  <a:schemeClr val="tx1"/>
                </a:solidFill>
              </a:rPr>
              <a:t>From the 16</a:t>
            </a:r>
            <a:r>
              <a:rPr lang="en-US" altLang="en-US" sz="2800" i="1" baseline="30000" dirty="0">
                <a:solidFill>
                  <a:schemeClr val="tx1"/>
                </a:solidFill>
              </a:rPr>
              <a:t>th</a:t>
            </a:r>
            <a:r>
              <a:rPr lang="en-US" altLang="en-US" sz="2800" i="1" dirty="0">
                <a:solidFill>
                  <a:schemeClr val="tx1"/>
                </a:solidFill>
              </a:rPr>
              <a:t> to the 19</a:t>
            </a:r>
            <a:r>
              <a:rPr lang="en-US" altLang="en-US" sz="2800" i="1" baseline="30000" dirty="0">
                <a:solidFill>
                  <a:schemeClr val="tx1"/>
                </a:solidFill>
              </a:rPr>
              <a:t>th</a:t>
            </a:r>
            <a:r>
              <a:rPr lang="en-US" altLang="en-US" sz="2800" i="1" dirty="0">
                <a:solidFill>
                  <a:schemeClr val="tx1"/>
                </a:solidFill>
              </a:rPr>
              <a:t> centuries, an estimated 12 million Africans were forcibly transported to the Americas.</a:t>
            </a:r>
          </a:p>
          <a:p>
            <a:r>
              <a:rPr lang="en-US" altLang="en-US" sz="2800" i="1" dirty="0">
                <a:solidFill>
                  <a:schemeClr val="tx1"/>
                </a:solidFill>
              </a:rPr>
              <a:t>It would be Christians who would decry this atrocity and take steps to end it.</a:t>
            </a:r>
          </a:p>
          <a:p>
            <a:r>
              <a:rPr lang="en-US" altLang="en-US" sz="2800" i="1" dirty="0">
                <a:solidFill>
                  <a:schemeClr val="tx1"/>
                </a:solidFill>
              </a:rPr>
              <a:t>Officially, the slave trade ended in Denmark in 1803, England in 1807, and the United States in 1808, but banning the slave trade did not end slavery itself, which continued for several decades.</a:t>
            </a:r>
          </a:p>
          <a:p>
            <a:r>
              <a:rPr lang="en-US" altLang="en-US" sz="2800" i="1" dirty="0">
                <a:solidFill>
                  <a:schemeClr val="tx1"/>
                </a:solidFill>
              </a:rPr>
              <a:t>Hence, the abolition movement concerned, not merely the banning of the slave-trade, but the abolishing of slavery itself.</a:t>
            </a:r>
          </a:p>
        </p:txBody>
      </p:sp>
      <p:sp>
        <p:nvSpPr>
          <p:cNvPr id="7" name="Slide Number Placeholder 6">
            <a:extLst>
              <a:ext uri="{FF2B5EF4-FFF2-40B4-BE49-F238E27FC236}">
                <a16:creationId xmlns:a16="http://schemas.microsoft.com/office/drawing/2014/main" id="{A7BD5FEB-81D6-83FA-3061-03FDA6083DFB}"/>
              </a:ext>
            </a:extLst>
          </p:cNvPr>
          <p:cNvSpPr>
            <a:spLocks noGrp="1"/>
          </p:cNvSpPr>
          <p:nvPr>
            <p:ph type="sldNum" sz="quarter" idx="12"/>
          </p:nvPr>
        </p:nvSpPr>
        <p:spPr>
          <a:xfrm>
            <a:off x="11541521" y="6245352"/>
            <a:ext cx="575848"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5E4C568-E4E5-9C08-2B84-EC59291305D4}"/>
              </a:ext>
            </a:extLst>
          </p:cNvPr>
          <p:cNvCxnSpPr>
            <a:cxnSpLocks/>
          </p:cNvCxnSpPr>
          <p:nvPr/>
        </p:nvCxnSpPr>
        <p:spPr>
          <a:xfrm>
            <a:off x="914400" y="1446663"/>
            <a:ext cx="0" cy="54113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76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a:extLst>
            <a:ext uri="{FF2B5EF4-FFF2-40B4-BE49-F238E27FC236}">
              <a16:creationId xmlns:a16="http://schemas.microsoft.com/office/drawing/2014/main" id="{E42869CE-C413-F811-31D7-0E38335F23F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0980F1-D438-DA7C-D4F6-316A7406F4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srgbClr val="FFFFFF"/>
              </a:solidFill>
              <a:effectLst/>
              <a:uLnTx/>
              <a:uFillTx/>
              <a:latin typeface="Tahoma"/>
              <a:ea typeface="+mn-ea"/>
              <a:cs typeface="Arial"/>
            </a:endParaRPr>
          </a:p>
        </p:txBody>
      </p:sp>
      <p:sp>
        <p:nvSpPr>
          <p:cNvPr id="5" name="Content Placeholder 4">
            <a:extLst>
              <a:ext uri="{FF2B5EF4-FFF2-40B4-BE49-F238E27FC236}">
                <a16:creationId xmlns:a16="http://schemas.microsoft.com/office/drawing/2014/main" id="{48A7E169-521F-D52F-B8A8-36D1D75F3EAC}"/>
              </a:ext>
            </a:extLst>
          </p:cNvPr>
          <p:cNvSpPr>
            <a:spLocks noGrp="1"/>
          </p:cNvSpPr>
          <p:nvPr>
            <p:ph sz="half" idx="1"/>
          </p:nvPr>
        </p:nvSpPr>
        <p:spPr>
          <a:xfrm>
            <a:off x="5737860" y="277813"/>
            <a:ext cx="6297930" cy="6191567"/>
          </a:xfrm>
        </p:spPr>
        <p:txBody>
          <a:bodyPr/>
          <a:lstStyle/>
          <a:p>
            <a:pPr marL="0" indent="0">
              <a:buNone/>
            </a:pPr>
            <a:r>
              <a:rPr lang="en-US" sz="2800" b="1" dirty="0">
                <a:solidFill>
                  <a:srgbClr val="C00000"/>
                </a:solidFill>
                <a:effectLst/>
              </a:rPr>
              <a:t>Key abolition figures in England included William Wilberforce, Granville Sharp, and Thomas Clarkston.</a:t>
            </a:r>
          </a:p>
          <a:p>
            <a:pPr>
              <a:buClr>
                <a:schemeClr val="bg2">
                  <a:lumMod val="75000"/>
                </a:schemeClr>
              </a:buClr>
            </a:pPr>
            <a:r>
              <a:rPr lang="en-US" sz="2400" i="1" dirty="0">
                <a:solidFill>
                  <a:srgbClr val="000000"/>
                </a:solidFill>
                <a:effectLst/>
              </a:rPr>
              <a:t>As an evangelical Christian, the issue of slavery was deeply moral and religious for Wilberforce.</a:t>
            </a:r>
          </a:p>
          <a:p>
            <a:pPr>
              <a:buClr>
                <a:schemeClr val="bg2">
                  <a:lumMod val="75000"/>
                </a:schemeClr>
              </a:buClr>
            </a:pPr>
            <a:r>
              <a:rPr lang="en-US" sz="2400" i="1" dirty="0">
                <a:solidFill>
                  <a:srgbClr val="000000"/>
                </a:solidFill>
                <a:effectLst/>
              </a:rPr>
              <a:t>He sought guidance from John Newton, the former slave-trader turned Christian, who penned the famous hymn “Amazing Grace.”</a:t>
            </a:r>
          </a:p>
          <a:p>
            <a:pPr>
              <a:buClr>
                <a:schemeClr val="bg2">
                  <a:lumMod val="75000"/>
                </a:schemeClr>
              </a:buClr>
            </a:pPr>
            <a:r>
              <a:rPr lang="en-US" sz="2400" i="1" dirty="0">
                <a:solidFill>
                  <a:srgbClr val="000000"/>
                </a:solidFill>
                <a:effectLst/>
              </a:rPr>
              <a:t>Wilberforce became the leading British abolitionist, campaigning tirelessly against the slave-trade until it was abolished in 1807.</a:t>
            </a:r>
          </a:p>
        </p:txBody>
      </p:sp>
      <p:pic>
        <p:nvPicPr>
          <p:cNvPr id="1026" name="Picture 2" descr="William Wilberforce - Wikipedia">
            <a:extLst>
              <a:ext uri="{FF2B5EF4-FFF2-40B4-BE49-F238E27FC236}">
                <a16:creationId xmlns:a16="http://schemas.microsoft.com/office/drawing/2014/main" id="{E1EB20F1-17B2-9777-0CA7-7C7040426A28}"/>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278491" y="277813"/>
            <a:ext cx="5178941" cy="630237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D63C819-89EF-E271-CE1A-65CB8A1EE541}"/>
              </a:ext>
            </a:extLst>
          </p:cNvPr>
          <p:cNvSpPr txBox="1">
            <a:spLocks/>
          </p:cNvSpPr>
          <p:nvPr/>
        </p:nvSpPr>
        <p:spPr bwMode="auto">
          <a:xfrm>
            <a:off x="466271" y="5459097"/>
            <a:ext cx="4686299" cy="81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r>
              <a:rPr lang="en-US" sz="2400" dirty="0">
                <a:solidFill>
                  <a:schemeClr val="tx1"/>
                </a:solidFill>
                <a:effectLst/>
                <a:latin typeface="Arial Narrow" panose="020B0606020202030204" pitchFamily="34" charset="0"/>
              </a:rPr>
              <a:t>William Wilberforce</a:t>
            </a:r>
          </a:p>
          <a:p>
            <a:r>
              <a:rPr lang="en-US" sz="2400" dirty="0">
                <a:solidFill>
                  <a:schemeClr val="tx1"/>
                </a:solidFill>
                <a:effectLst/>
                <a:latin typeface="Arial Narrow" panose="020B0606020202030204" pitchFamily="34" charset="0"/>
              </a:rPr>
              <a:t>1759-1883</a:t>
            </a:r>
          </a:p>
        </p:txBody>
      </p:sp>
    </p:spTree>
    <p:extLst>
      <p:ext uri="{BB962C8B-B14F-4D97-AF65-F5344CB8AC3E}">
        <p14:creationId xmlns:p14="http://schemas.microsoft.com/office/powerpoint/2010/main" val="27695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a:extLst>
            <a:ext uri="{FF2B5EF4-FFF2-40B4-BE49-F238E27FC236}">
              <a16:creationId xmlns:a16="http://schemas.microsoft.com/office/drawing/2014/main" id="{72A279C1-FBC1-A8DA-96DA-5236BC463D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4CBC94-9CCB-BDB9-254F-53C5F2AD7F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srgbClr val="FFFFFF"/>
              </a:solidFill>
              <a:effectLst/>
              <a:uLnTx/>
              <a:uFillTx/>
              <a:latin typeface="Tahoma"/>
              <a:ea typeface="+mn-ea"/>
              <a:cs typeface="Arial"/>
            </a:endParaRPr>
          </a:p>
        </p:txBody>
      </p:sp>
      <p:sp>
        <p:nvSpPr>
          <p:cNvPr id="5" name="Content Placeholder 4">
            <a:extLst>
              <a:ext uri="{FF2B5EF4-FFF2-40B4-BE49-F238E27FC236}">
                <a16:creationId xmlns:a16="http://schemas.microsoft.com/office/drawing/2014/main" id="{0F5A680A-EADE-EFF0-F73C-4E3ED5A7B5FE}"/>
              </a:ext>
            </a:extLst>
          </p:cNvPr>
          <p:cNvSpPr>
            <a:spLocks noGrp="1"/>
          </p:cNvSpPr>
          <p:nvPr>
            <p:ph sz="half" idx="1"/>
          </p:nvPr>
        </p:nvSpPr>
        <p:spPr>
          <a:xfrm>
            <a:off x="305436" y="189866"/>
            <a:ext cx="7489824" cy="6668134"/>
          </a:xfrm>
        </p:spPr>
        <p:txBody>
          <a:bodyPr/>
          <a:lstStyle/>
          <a:p>
            <a:pPr marL="0" indent="0">
              <a:buNone/>
            </a:pPr>
            <a:r>
              <a:rPr lang="en-US" sz="2800" b="1" dirty="0">
                <a:solidFill>
                  <a:srgbClr val="C00000"/>
                </a:solidFill>
                <a:effectLst/>
              </a:rPr>
              <a:t>Key abolition figures in the United States included Frederick Douglas and Harriet Tubman.</a:t>
            </a:r>
          </a:p>
          <a:p>
            <a:pPr>
              <a:buClr>
                <a:schemeClr val="bg2">
                  <a:lumMod val="75000"/>
                </a:schemeClr>
              </a:buClr>
            </a:pPr>
            <a:r>
              <a:rPr lang="en-US" sz="2400" i="1" dirty="0">
                <a:solidFill>
                  <a:srgbClr val="000000"/>
                </a:solidFill>
                <a:effectLst/>
              </a:rPr>
              <a:t>A former slave, Douglass became a national leader in the abolition movement.</a:t>
            </a:r>
          </a:p>
          <a:p>
            <a:pPr>
              <a:buClr>
                <a:schemeClr val="bg2">
                  <a:lumMod val="75000"/>
                </a:schemeClr>
              </a:buClr>
            </a:pPr>
            <a:r>
              <a:rPr lang="en-US" sz="2400" i="1" dirty="0">
                <a:solidFill>
                  <a:srgbClr val="000000"/>
                </a:solidFill>
                <a:effectLst/>
              </a:rPr>
              <a:t>He taught himself to read and write.</a:t>
            </a:r>
          </a:p>
          <a:p>
            <a:pPr>
              <a:buClr>
                <a:schemeClr val="bg2">
                  <a:lumMod val="75000"/>
                </a:schemeClr>
              </a:buClr>
            </a:pPr>
            <a:r>
              <a:rPr lang="en-US" sz="2400" i="1" dirty="0">
                <a:solidFill>
                  <a:srgbClr val="000000"/>
                </a:solidFill>
                <a:effectLst/>
              </a:rPr>
              <a:t>At the age of 13, he discovered, through the preaching of a Methodist pastor and an African-American friend, that God could be his friend and that, in his own words, he could “cast his care upon God.” </a:t>
            </a:r>
          </a:p>
          <a:p>
            <a:pPr>
              <a:buClr>
                <a:schemeClr val="bg2">
                  <a:lumMod val="75000"/>
                </a:schemeClr>
              </a:buClr>
            </a:pPr>
            <a:r>
              <a:rPr lang="en-US" sz="2400" i="1" dirty="0">
                <a:solidFill>
                  <a:srgbClr val="000000"/>
                </a:solidFill>
                <a:effectLst/>
              </a:rPr>
              <a:t>In his abolition speeches, he distinguished between the “Christianity of Christ” and the “Christianity of America.”</a:t>
            </a:r>
          </a:p>
          <a:p>
            <a:pPr>
              <a:buClr>
                <a:schemeClr val="bg2">
                  <a:lumMod val="75000"/>
                </a:schemeClr>
              </a:buClr>
            </a:pPr>
            <a:r>
              <a:rPr lang="en-US" sz="2400" i="1" dirty="0">
                <a:solidFill>
                  <a:srgbClr val="000000"/>
                </a:solidFill>
                <a:effectLst/>
              </a:rPr>
              <a:t>He would become the first African-American nominated for the vice presidency of the USA.</a:t>
            </a:r>
          </a:p>
        </p:txBody>
      </p:sp>
      <p:pic>
        <p:nvPicPr>
          <p:cNvPr id="2050" name="Picture 2" descr="Frederick Douglass - Wikipedia">
            <a:extLst>
              <a:ext uri="{FF2B5EF4-FFF2-40B4-BE49-F238E27FC236}">
                <a16:creationId xmlns:a16="http://schemas.microsoft.com/office/drawing/2014/main" id="{C37126DC-DE47-F2D9-8F16-66ABC8982A8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8111491" y="0"/>
            <a:ext cx="40766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BF30BE8-268E-4BA0-052A-9734B562FECB}"/>
              </a:ext>
            </a:extLst>
          </p:cNvPr>
          <p:cNvSpPr txBox="1">
            <a:spLocks/>
          </p:cNvSpPr>
          <p:nvPr/>
        </p:nvSpPr>
        <p:spPr bwMode="auto">
          <a:xfrm>
            <a:off x="8111491" y="5567683"/>
            <a:ext cx="4080509" cy="81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FFFFFF"/>
                </a:solidFill>
                <a:effectLst/>
                <a:latin typeface="Arial Narrow" panose="020B0606020202030204" pitchFamily="34" charset="0"/>
                <a:cs typeface="Arial"/>
              </a:rPr>
              <a:t>Frederick Douglass</a:t>
            </a:r>
            <a:endPar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ea typeface="+mj-ea"/>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ea typeface="+mj-ea"/>
                <a:cs typeface="Arial"/>
              </a:rPr>
              <a:t>1818-1895</a:t>
            </a:r>
          </a:p>
        </p:txBody>
      </p:sp>
    </p:spTree>
    <p:extLst>
      <p:ext uri="{BB962C8B-B14F-4D97-AF65-F5344CB8AC3E}">
        <p14:creationId xmlns:p14="http://schemas.microsoft.com/office/powerpoint/2010/main" val="20656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 calcmode="lin" valueType="num">
                                      <p:cBhvr additive="base">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a:extLst>
            <a:ext uri="{FF2B5EF4-FFF2-40B4-BE49-F238E27FC236}">
              <a16:creationId xmlns:a16="http://schemas.microsoft.com/office/drawing/2014/main" id="{1334EA8E-CC86-0501-C401-D2C942771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D9CDA-9EDF-1BB3-71D3-49F89EB32CF4}"/>
              </a:ext>
            </a:extLst>
          </p:cNvPr>
          <p:cNvSpPr>
            <a:spLocks noGrp="1"/>
          </p:cNvSpPr>
          <p:nvPr>
            <p:ph type="title"/>
          </p:nvPr>
        </p:nvSpPr>
        <p:spPr>
          <a:xfrm>
            <a:off x="125731" y="68581"/>
            <a:ext cx="5017770" cy="763909"/>
          </a:xfrm>
        </p:spPr>
        <p:txBody>
          <a:bodyPr/>
          <a:lstStyle/>
          <a:p>
            <a:r>
              <a:rPr lang="en-US" b="1" dirty="0">
                <a:solidFill>
                  <a:schemeClr val="bg2">
                    <a:lumMod val="75000"/>
                  </a:schemeClr>
                </a:solidFill>
                <a:effectLst/>
                <a:latin typeface="Agency FB" panose="020B0503020202020204" pitchFamily="34" charset="0"/>
              </a:rPr>
              <a:t>The American Civil War</a:t>
            </a:r>
          </a:p>
        </p:txBody>
      </p:sp>
      <p:sp>
        <p:nvSpPr>
          <p:cNvPr id="3" name="Slide Number Placeholder 2">
            <a:extLst>
              <a:ext uri="{FF2B5EF4-FFF2-40B4-BE49-F238E27FC236}">
                <a16:creationId xmlns:a16="http://schemas.microsoft.com/office/drawing/2014/main" id="{099A8268-A5C5-3806-2AC3-F4D0E6B15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srgbClr val="FFFFFF"/>
              </a:solidFill>
              <a:effectLst/>
              <a:uLnTx/>
              <a:uFillTx/>
              <a:latin typeface="Tahoma"/>
              <a:ea typeface="+mn-ea"/>
              <a:cs typeface="Arial"/>
            </a:endParaRPr>
          </a:p>
        </p:txBody>
      </p:sp>
      <p:sp>
        <p:nvSpPr>
          <p:cNvPr id="5" name="Content Placeholder 4">
            <a:extLst>
              <a:ext uri="{FF2B5EF4-FFF2-40B4-BE49-F238E27FC236}">
                <a16:creationId xmlns:a16="http://schemas.microsoft.com/office/drawing/2014/main" id="{17E405BC-5C04-A813-0ACD-BC24242BD18E}"/>
              </a:ext>
            </a:extLst>
          </p:cNvPr>
          <p:cNvSpPr>
            <a:spLocks noGrp="1"/>
          </p:cNvSpPr>
          <p:nvPr>
            <p:ph sz="half" idx="1"/>
          </p:nvPr>
        </p:nvSpPr>
        <p:spPr>
          <a:xfrm>
            <a:off x="339090" y="994411"/>
            <a:ext cx="6141720" cy="5795008"/>
          </a:xfrm>
        </p:spPr>
        <p:txBody>
          <a:bodyPr/>
          <a:lstStyle/>
          <a:p>
            <a:pPr marL="0" indent="0">
              <a:buNone/>
            </a:pPr>
            <a:r>
              <a:rPr lang="en-US" sz="2800" b="1" dirty="0">
                <a:solidFill>
                  <a:srgbClr val="C00000"/>
                </a:solidFill>
                <a:effectLst/>
              </a:rPr>
              <a:t>While there was no single cause leading to the American Civil War, the issue of slavery was most certainly one of them.</a:t>
            </a:r>
          </a:p>
          <a:p>
            <a:pPr>
              <a:buClr>
                <a:srgbClr val="000000"/>
              </a:buClr>
            </a:pPr>
            <a:r>
              <a:rPr lang="en-US" sz="2400" i="1" dirty="0">
                <a:solidFill>
                  <a:srgbClr val="00204F"/>
                </a:solidFill>
                <a:effectLst/>
              </a:rPr>
              <a:t>From April 12, 1861 to May 26, 1865, the northern states battled the southern states, which had seceded from the union.</a:t>
            </a:r>
          </a:p>
          <a:p>
            <a:pPr>
              <a:buClr>
                <a:srgbClr val="000000"/>
              </a:buClr>
            </a:pPr>
            <a:r>
              <a:rPr lang="en-US" sz="2400" i="1" dirty="0">
                <a:solidFill>
                  <a:srgbClr val="00204F"/>
                </a:solidFill>
                <a:effectLst/>
              </a:rPr>
              <a:t>On January 1, 1863, President Abraham Lincoln issued the Emancipation Proclamation, declaring all enslaved people to be free.</a:t>
            </a:r>
          </a:p>
        </p:txBody>
      </p:sp>
      <p:pic>
        <p:nvPicPr>
          <p:cNvPr id="3074" name="Picture 2" descr="Abraham Lincoln - Wikipedia">
            <a:extLst>
              <a:ext uri="{FF2B5EF4-FFF2-40B4-BE49-F238E27FC236}">
                <a16:creationId xmlns:a16="http://schemas.microsoft.com/office/drawing/2014/main" id="{B218CD6A-7627-DB13-1C79-C2F411E3EF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5180" y="122236"/>
            <a:ext cx="4923155" cy="6564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8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a:extLst>
            <a:ext uri="{FF2B5EF4-FFF2-40B4-BE49-F238E27FC236}">
              <a16:creationId xmlns:a16="http://schemas.microsoft.com/office/drawing/2014/main" id="{36DE6C73-C70C-37EA-14F0-BAC286C4ABF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3CC05E-6171-5736-D175-DA11C22BC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FFFFFF"/>
                </a:solidFill>
                <a:effectLst/>
                <a:uLnTx/>
                <a:uFillTx/>
                <a:latin typeface="Tahoma"/>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rgbClr val="FFFFFF"/>
              </a:solidFill>
              <a:effectLst/>
              <a:uLnTx/>
              <a:uFillTx/>
              <a:latin typeface="Tahoma"/>
              <a:ea typeface="+mn-ea"/>
              <a:cs typeface="Arial"/>
            </a:endParaRPr>
          </a:p>
        </p:txBody>
      </p:sp>
      <p:sp>
        <p:nvSpPr>
          <p:cNvPr id="4" name="TextBox 3">
            <a:extLst>
              <a:ext uri="{FF2B5EF4-FFF2-40B4-BE49-F238E27FC236}">
                <a16:creationId xmlns:a16="http://schemas.microsoft.com/office/drawing/2014/main" id="{F3042F4B-E79F-B44E-3E6F-B05915EDDAA5}"/>
              </a:ext>
            </a:extLst>
          </p:cNvPr>
          <p:cNvSpPr txBox="1"/>
          <p:nvPr/>
        </p:nvSpPr>
        <p:spPr>
          <a:xfrm>
            <a:off x="369913" y="184587"/>
            <a:ext cx="1173924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3300">
                    <a:lumMod val="75000"/>
                  </a:srgbClr>
                </a:solidFill>
                <a:effectLst/>
                <a:uLnTx/>
                <a:uFillTx/>
                <a:latin typeface="Arial Narrow" panose="020B0606020202030204" pitchFamily="34" charset="0"/>
                <a:cs typeface="Arial"/>
              </a:rPr>
              <a:t>“Both [North and South] read the same Bible and pray to the same God, and each invokes His aid against the other. It may seem strange that any men should dare to ask a just God's assistance in wringing their bread from the sweat of other men's faces, but let us judge not, that we be not judged. The prayers of both could not be answered. That of neither has been answered fully. The Almighty has His own purposes. ‘Woe unto the world because of offenses; for it must needs be that offenses come, but woe to that man by whom the offense cometh.’ If we shall suppose that American slavery is one of those offenses which, in the providence of God, must needs come, but which, having continued through His appointed time, He now wills to remove, and that He gives to both North and South this terrible war as the woe due to those by whom the offense came, shall we discern therein any departure from those divine attributes which the believers in a living God always ascribe to Him?</a:t>
            </a:r>
          </a:p>
          <a:p>
            <a:pPr lvl="0">
              <a:defRPr/>
            </a:pPr>
            <a:r>
              <a:rPr lang="en-US" sz="2400" b="1" dirty="0">
                <a:solidFill>
                  <a:schemeClr val="bg1">
                    <a:lumMod val="50000"/>
                  </a:schemeClr>
                </a:solidFill>
                <a:latin typeface="Arial Narrow" panose="020B0606020202030204" pitchFamily="34" charset="0"/>
                <a:cs typeface="Arial"/>
              </a:rPr>
              <a:t>…</a:t>
            </a:r>
            <a:r>
              <a:rPr lang="en-US" sz="2400" b="1" dirty="0">
                <a:solidFill>
                  <a:schemeClr val="bg1">
                    <a:lumMod val="50000"/>
                  </a:schemeClr>
                </a:solidFill>
                <a:latin typeface="Arial Narrow" panose="020B0606020202030204" pitchFamily="34" charset="0"/>
              </a:rPr>
              <a:t>With malice toward none with charity for all with firmness in the right as God gives us to see the right let us strive on to finish the work we are in to bind up the nation's wounds, to care for him who shall have borne the battle and for his widow and his orphan ~ to do all which may achieve and cherish a just and lasting peace among ourselves and with all nations.”</a:t>
            </a:r>
            <a:endParaRPr kumimoji="0" lang="en-US" sz="2400" b="1" i="0" u="none" strike="noStrike" kern="1200" cap="none" spc="0" normalizeH="0" baseline="0" noProof="0" dirty="0">
              <a:ln>
                <a:noFill/>
              </a:ln>
              <a:solidFill>
                <a:srgbClr val="663300">
                  <a:lumMod val="75000"/>
                </a:srgbClr>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63300">
                  <a:lumMod val="75000"/>
                </a:srgbClr>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3300">
                    <a:lumMod val="75000"/>
                  </a:srgbClr>
                </a:solidFill>
                <a:effectLst/>
                <a:uLnTx/>
                <a:uFillTx/>
                <a:latin typeface="Tahoma"/>
                <a:ea typeface="+mn-ea"/>
                <a:cs typeface="Arial"/>
              </a:rPr>
              <a:t>							From Lincoln’s, 2</a:t>
            </a:r>
            <a:r>
              <a:rPr kumimoji="0" lang="en-US" sz="1800" b="0" i="0" u="none" strike="noStrike" kern="1200" cap="none" spc="0" normalizeH="0" baseline="30000" noProof="0" dirty="0">
                <a:ln>
                  <a:noFill/>
                </a:ln>
                <a:solidFill>
                  <a:srgbClr val="663300">
                    <a:lumMod val="75000"/>
                  </a:srgbClr>
                </a:solidFill>
                <a:effectLst/>
                <a:uLnTx/>
                <a:uFillTx/>
                <a:latin typeface="Tahoma"/>
                <a:ea typeface="+mn-ea"/>
                <a:cs typeface="Arial"/>
              </a:rPr>
              <a:t>nd</a:t>
            </a:r>
            <a:r>
              <a:rPr kumimoji="0" lang="en-US" sz="1800" b="0" i="0" u="none" strike="noStrike" kern="1200" cap="none" spc="0" normalizeH="0" baseline="0" noProof="0" dirty="0">
                <a:ln>
                  <a:noFill/>
                </a:ln>
                <a:solidFill>
                  <a:srgbClr val="663300">
                    <a:lumMod val="75000"/>
                  </a:srgbClr>
                </a:solidFill>
                <a:effectLst/>
                <a:uLnTx/>
                <a:uFillTx/>
                <a:latin typeface="Tahoma"/>
                <a:ea typeface="+mn-ea"/>
                <a:cs typeface="Arial"/>
              </a:rPr>
              <a:t> Inaugural </a:t>
            </a:r>
            <a:r>
              <a:rPr lang="en-US" dirty="0">
                <a:solidFill>
                  <a:srgbClr val="663300">
                    <a:lumMod val="75000"/>
                  </a:srgbClr>
                </a:solidFill>
                <a:latin typeface="Tahoma"/>
                <a:cs typeface="Arial"/>
              </a:rPr>
              <a:t>A</a:t>
            </a:r>
            <a:r>
              <a:rPr kumimoji="0" lang="en-US" sz="1800" b="0" i="0" u="none" strike="noStrike" kern="1200" cap="none" spc="0" normalizeH="0" baseline="0" noProof="0" dirty="0" err="1">
                <a:ln>
                  <a:noFill/>
                </a:ln>
                <a:solidFill>
                  <a:srgbClr val="663300">
                    <a:lumMod val="75000"/>
                  </a:srgbClr>
                </a:solidFill>
                <a:effectLst/>
                <a:uLnTx/>
                <a:uFillTx/>
                <a:latin typeface="Tahoma"/>
                <a:ea typeface="+mn-ea"/>
                <a:cs typeface="Arial"/>
              </a:rPr>
              <a:t>ddress</a:t>
            </a:r>
            <a:endParaRPr kumimoji="0" lang="en-US" sz="1800" b="0" i="0" u="none" strike="noStrike" kern="1200" cap="none" spc="0" normalizeH="0" baseline="0" noProof="0" dirty="0">
              <a:ln>
                <a:noFill/>
              </a:ln>
              <a:solidFill>
                <a:srgbClr val="663300">
                  <a:lumMod val="75000"/>
                </a:srgbClr>
              </a:solidFill>
              <a:effectLst/>
              <a:uLnTx/>
              <a:uFillTx/>
              <a:latin typeface="Tahoma"/>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63300">
                    <a:lumMod val="75000"/>
                  </a:srgbClr>
                </a:solidFill>
                <a:latin typeface="Tahoma"/>
                <a:cs typeface="Arial"/>
              </a:rPr>
              <a:t>							March 4, 1865</a:t>
            </a:r>
            <a:endParaRPr kumimoji="0" lang="en-US" sz="1800" b="0" i="0" u="none" strike="noStrike" kern="1200" cap="none" spc="0" normalizeH="0" baseline="0" noProof="0" dirty="0">
              <a:ln>
                <a:noFill/>
              </a:ln>
              <a:solidFill>
                <a:srgbClr val="663300">
                  <a:lumMod val="75000"/>
                </a:srgbClr>
              </a:solidFill>
              <a:effectLst/>
              <a:uLnTx/>
              <a:uFillTx/>
              <a:latin typeface="Tahoma"/>
              <a:ea typeface="+mn-ea"/>
              <a:cs typeface="Arial"/>
            </a:endParaRPr>
          </a:p>
        </p:txBody>
      </p:sp>
    </p:spTree>
    <p:extLst>
      <p:ext uri="{BB962C8B-B14F-4D97-AF65-F5344CB8AC3E}">
        <p14:creationId xmlns:p14="http://schemas.microsoft.com/office/powerpoint/2010/main" val="17582548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E6FAF-C8E2-F3CD-839C-633F18D7F7D5}"/>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1E3C6B33-ECC4-9417-4014-39815922FFC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F29A46A-11C1-8EB4-7805-1F0F991485B4}"/>
              </a:ext>
            </a:extLst>
          </p:cNvPr>
          <p:cNvSpPr>
            <a:spLocks noGrp="1"/>
          </p:cNvSpPr>
          <p:nvPr>
            <p:ph type="title"/>
          </p:nvPr>
        </p:nvSpPr>
        <p:spPr>
          <a:xfrm>
            <a:off x="1" y="3657600"/>
            <a:ext cx="12191998" cy="941832"/>
          </a:xfrm>
        </p:spPr>
        <p:txBody>
          <a:bodyPr>
            <a:normAutofit fontScale="90000"/>
          </a:bodyPr>
          <a:lstStyle/>
          <a:p>
            <a:r>
              <a:rPr lang="en-US" dirty="0"/>
              <a:t>DEVELOPMENT OF MODERN MISSIONS</a:t>
            </a:r>
          </a:p>
        </p:txBody>
      </p:sp>
      <p:sp>
        <p:nvSpPr>
          <p:cNvPr id="8" name="Text Placeholder 7">
            <a:extLst>
              <a:ext uri="{FF2B5EF4-FFF2-40B4-BE49-F238E27FC236}">
                <a16:creationId xmlns:a16="http://schemas.microsoft.com/office/drawing/2014/main" id="{CE119678-5846-BE3A-599D-0962690588C5}"/>
              </a:ext>
            </a:extLst>
          </p:cNvPr>
          <p:cNvSpPr>
            <a:spLocks noGrp="1"/>
          </p:cNvSpPr>
          <p:nvPr>
            <p:ph type="body" idx="1"/>
          </p:nvPr>
        </p:nvSpPr>
        <p:spPr/>
        <p:txBody>
          <a:bodyPr/>
          <a:lstStyle/>
          <a:p>
            <a:r>
              <a:rPr lang="en-US" cap="none" dirty="0"/>
              <a:t>Outreaches in Latin America,  America,  Africa, China, and India</a:t>
            </a:r>
            <a:endParaRPr lang="en-US" dirty="0"/>
          </a:p>
        </p:txBody>
      </p:sp>
    </p:spTree>
    <p:extLst>
      <p:ext uri="{BB962C8B-B14F-4D97-AF65-F5344CB8AC3E}">
        <p14:creationId xmlns:p14="http://schemas.microsoft.com/office/powerpoint/2010/main" val="3117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6D5CBEE9-8F09-5288-72ED-C34770A8B1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153F41-2358-3E0E-12B2-EA030DF8FA13}"/>
              </a:ext>
            </a:extLst>
          </p:cNvPr>
          <p:cNvSpPr>
            <a:spLocks noGrp="1"/>
          </p:cNvSpPr>
          <p:nvPr>
            <p:ph type="title"/>
          </p:nvPr>
        </p:nvSpPr>
        <p:spPr>
          <a:xfrm>
            <a:off x="457201" y="258366"/>
            <a:ext cx="10515595" cy="955000"/>
          </a:xfrm>
        </p:spPr>
        <p:txBody>
          <a:bodyPr/>
          <a:lstStyle/>
          <a:p>
            <a:r>
              <a:rPr lang="en-US" dirty="0">
                <a:solidFill>
                  <a:srgbClr val="C00000"/>
                </a:solidFill>
              </a:rPr>
              <a:t>The mission movement </a:t>
            </a:r>
          </a:p>
        </p:txBody>
      </p:sp>
      <p:sp>
        <p:nvSpPr>
          <p:cNvPr id="10" name="Content Placeholder 9">
            <a:extLst>
              <a:ext uri="{FF2B5EF4-FFF2-40B4-BE49-F238E27FC236}">
                <a16:creationId xmlns:a16="http://schemas.microsoft.com/office/drawing/2014/main" id="{2C3FA92D-4292-039F-CB6F-6E607898618B}"/>
              </a:ext>
            </a:extLst>
          </p:cNvPr>
          <p:cNvSpPr>
            <a:spLocks noGrp="1"/>
          </p:cNvSpPr>
          <p:nvPr>
            <p:ph sz="quarter" idx="14"/>
          </p:nvPr>
        </p:nvSpPr>
        <p:spPr>
          <a:xfrm>
            <a:off x="1258868" y="1300608"/>
            <a:ext cx="10858500" cy="5087008"/>
          </a:xfrm>
        </p:spPr>
        <p:txBody>
          <a:bodyPr>
            <a:normAutofit fontScale="92500" lnSpcReduction="10000"/>
          </a:bodyPr>
          <a:lstStyle/>
          <a:p>
            <a:pPr marL="0" indent="0">
              <a:buNone/>
            </a:pPr>
            <a:r>
              <a:rPr lang="en-US" sz="3200" b="1" dirty="0">
                <a:solidFill>
                  <a:schemeClr val="accent5">
                    <a:lumMod val="75000"/>
                  </a:schemeClr>
                </a:solidFill>
              </a:rPr>
              <a:t>Since the beginning, Christians have affirmed their commission by Christ to spread the Christian faith throughout the world.</a:t>
            </a:r>
          </a:p>
          <a:p>
            <a:r>
              <a:rPr lang="en-US" altLang="en-US" sz="2800" i="1" dirty="0">
                <a:solidFill>
                  <a:schemeClr val="tx1"/>
                </a:solidFill>
              </a:rPr>
              <a:t>Barnabas and Paul were the first Christian missionaries with a sponsoring church (Antioch).</a:t>
            </a:r>
          </a:p>
          <a:p>
            <a:r>
              <a:rPr lang="en-US" altLang="en-US" sz="2800" i="1" dirty="0">
                <a:solidFill>
                  <a:schemeClr val="tx1"/>
                </a:solidFill>
              </a:rPr>
              <a:t>The apostles of Christ became missionaries in the various parts of the Roman world.</a:t>
            </a:r>
          </a:p>
          <a:p>
            <a:r>
              <a:rPr lang="en-US" altLang="en-US" sz="2800" i="1" dirty="0">
                <a:solidFill>
                  <a:schemeClr val="tx1"/>
                </a:solidFill>
              </a:rPr>
              <a:t>Gregory I (6</a:t>
            </a:r>
            <a:r>
              <a:rPr lang="en-US" altLang="en-US" sz="2800" i="1" baseline="30000" dirty="0">
                <a:solidFill>
                  <a:schemeClr val="tx1"/>
                </a:solidFill>
              </a:rPr>
              <a:t>th</a:t>
            </a:r>
            <a:r>
              <a:rPr lang="en-US" altLang="en-US" sz="2800" i="1" dirty="0">
                <a:solidFill>
                  <a:schemeClr val="tx1"/>
                </a:solidFill>
              </a:rPr>
              <a:t> century) sent Augustine and some 40 monks on a mission to England, reaching the southern coast in AD 597, and within a year, some 10,000 subjects along with the Saxon king had received Christian baptism.</a:t>
            </a:r>
          </a:p>
          <a:p>
            <a:r>
              <a:rPr lang="en-US" altLang="en-US" sz="2800" i="1" dirty="0">
                <a:solidFill>
                  <a:schemeClr val="tx1"/>
                </a:solidFill>
              </a:rPr>
              <a:t>However, it is fair to say that missionary work in the post-Reformation Period often coincided with colonial expansion.</a:t>
            </a:r>
          </a:p>
        </p:txBody>
      </p:sp>
      <p:sp>
        <p:nvSpPr>
          <p:cNvPr id="7" name="Slide Number Placeholder 6">
            <a:extLst>
              <a:ext uri="{FF2B5EF4-FFF2-40B4-BE49-F238E27FC236}">
                <a16:creationId xmlns:a16="http://schemas.microsoft.com/office/drawing/2014/main" id="{85DD8964-C4F6-13AE-6F9A-BA5FA9B2A6B2}"/>
              </a:ext>
            </a:extLst>
          </p:cNvPr>
          <p:cNvSpPr>
            <a:spLocks noGrp="1"/>
          </p:cNvSpPr>
          <p:nvPr>
            <p:ph type="sldNum" sz="quarter" idx="12"/>
          </p:nvPr>
        </p:nvSpPr>
        <p:spPr>
          <a:xfrm>
            <a:off x="11541521" y="6245352"/>
            <a:ext cx="575848"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CBE496D4-CF55-8CE6-D6F1-3B2D46E38F65}"/>
              </a:ext>
            </a:extLst>
          </p:cNvPr>
          <p:cNvCxnSpPr>
            <a:cxnSpLocks/>
          </p:cNvCxnSpPr>
          <p:nvPr/>
        </p:nvCxnSpPr>
        <p:spPr>
          <a:xfrm>
            <a:off x="914400" y="1446663"/>
            <a:ext cx="0" cy="54113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09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6AC2C1F-F652-86F6-0E76-BBF8C5322A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73585B-F1CC-7996-B728-A44CBF0070BD}"/>
              </a:ext>
            </a:extLst>
          </p:cNvPr>
          <p:cNvSpPr>
            <a:spLocks noGrp="1"/>
          </p:cNvSpPr>
          <p:nvPr>
            <p:ph type="title"/>
          </p:nvPr>
        </p:nvSpPr>
        <p:spPr>
          <a:xfrm>
            <a:off x="457201" y="258366"/>
            <a:ext cx="11399176" cy="1650444"/>
          </a:xfrm>
        </p:spPr>
        <p:txBody>
          <a:bodyPr/>
          <a:lstStyle/>
          <a:p>
            <a:r>
              <a:rPr lang="en-US" dirty="0">
                <a:solidFill>
                  <a:srgbClr val="C00000"/>
                </a:solidFill>
              </a:rPr>
              <a:t>The Roman Catholic mission to </a:t>
            </a:r>
            <a:r>
              <a:rPr lang="en-US" dirty="0" err="1">
                <a:solidFill>
                  <a:srgbClr val="C00000"/>
                </a:solidFill>
              </a:rPr>
              <a:t>latin</a:t>
            </a:r>
            <a:r>
              <a:rPr lang="en-US" dirty="0">
                <a:solidFill>
                  <a:srgbClr val="C00000"/>
                </a:solidFill>
              </a:rPr>
              <a:t> </a:t>
            </a:r>
            <a:r>
              <a:rPr lang="en-US" dirty="0" err="1">
                <a:solidFill>
                  <a:srgbClr val="C00000"/>
                </a:solidFill>
              </a:rPr>
              <a:t>america</a:t>
            </a:r>
            <a:r>
              <a:rPr lang="en-US" dirty="0">
                <a:solidFill>
                  <a:srgbClr val="C00000"/>
                </a:solidFill>
              </a:rPr>
              <a:t> </a:t>
            </a:r>
          </a:p>
        </p:txBody>
      </p:sp>
      <p:sp>
        <p:nvSpPr>
          <p:cNvPr id="10" name="Content Placeholder 9">
            <a:extLst>
              <a:ext uri="{FF2B5EF4-FFF2-40B4-BE49-F238E27FC236}">
                <a16:creationId xmlns:a16="http://schemas.microsoft.com/office/drawing/2014/main" id="{011FD26E-5916-1B12-F37D-96ADC6FB1F80}"/>
              </a:ext>
            </a:extLst>
          </p:cNvPr>
          <p:cNvSpPr>
            <a:spLocks noGrp="1"/>
          </p:cNvSpPr>
          <p:nvPr>
            <p:ph sz="quarter" idx="14"/>
          </p:nvPr>
        </p:nvSpPr>
        <p:spPr>
          <a:xfrm>
            <a:off x="1258868" y="1908810"/>
            <a:ext cx="10858500" cy="4478806"/>
          </a:xfrm>
        </p:spPr>
        <p:txBody>
          <a:bodyPr>
            <a:normAutofit/>
          </a:bodyPr>
          <a:lstStyle/>
          <a:p>
            <a:pPr marL="0" indent="0">
              <a:buNone/>
            </a:pPr>
            <a:r>
              <a:rPr lang="en-US" sz="3200" b="1" dirty="0">
                <a:solidFill>
                  <a:schemeClr val="accent5">
                    <a:lumMod val="75000"/>
                  </a:schemeClr>
                </a:solidFill>
              </a:rPr>
              <a:t>The Spanish and Portuguese efforts to colonize Central and South America were directly linked to the mission work of the Jesuits, Franciscans, and other orders.</a:t>
            </a:r>
          </a:p>
          <a:p>
            <a:r>
              <a:rPr lang="en-US" altLang="en-US" sz="2800" i="1" dirty="0">
                <a:solidFill>
                  <a:schemeClr val="tx1"/>
                </a:solidFill>
              </a:rPr>
              <a:t>In the 17</a:t>
            </a:r>
            <a:r>
              <a:rPr lang="en-US" altLang="en-US" sz="2800" i="1" baseline="30000" dirty="0">
                <a:solidFill>
                  <a:schemeClr val="tx1"/>
                </a:solidFill>
              </a:rPr>
              <a:t>th</a:t>
            </a:r>
            <a:r>
              <a:rPr lang="en-US" altLang="en-US" sz="2800" i="1" dirty="0">
                <a:solidFill>
                  <a:schemeClr val="tx1"/>
                </a:solidFill>
              </a:rPr>
              <a:t> century and later, the Jesuits established multiple missions in Argentina, Bolivia, Brazil, Peru, and Paraguay.</a:t>
            </a:r>
          </a:p>
          <a:p>
            <a:r>
              <a:rPr lang="en-US" altLang="en-US" sz="2800" i="1" dirty="0">
                <a:solidFill>
                  <a:schemeClr val="tx1"/>
                </a:solidFill>
              </a:rPr>
              <a:t>The Franciscans and other Catholic orders established multiple missions in Mexico, Florida, Central America, and the Caribbean Islands.</a:t>
            </a:r>
          </a:p>
          <a:p>
            <a:r>
              <a:rPr lang="en-US" altLang="en-US" sz="2800" i="1" dirty="0">
                <a:solidFill>
                  <a:schemeClr val="tx1"/>
                </a:solidFill>
              </a:rPr>
              <a:t>In California, Father Junipero Serra established some 21 mission outposts along the California coast, connecting them by the El Camino Real road.</a:t>
            </a:r>
          </a:p>
        </p:txBody>
      </p:sp>
      <p:sp>
        <p:nvSpPr>
          <p:cNvPr id="7" name="Slide Number Placeholder 6">
            <a:extLst>
              <a:ext uri="{FF2B5EF4-FFF2-40B4-BE49-F238E27FC236}">
                <a16:creationId xmlns:a16="http://schemas.microsoft.com/office/drawing/2014/main" id="{130F46F1-C3E9-38A1-DEB2-251A8BA4DD4A}"/>
              </a:ext>
            </a:extLst>
          </p:cNvPr>
          <p:cNvSpPr>
            <a:spLocks noGrp="1"/>
          </p:cNvSpPr>
          <p:nvPr>
            <p:ph type="sldNum" sz="quarter" idx="12"/>
          </p:nvPr>
        </p:nvSpPr>
        <p:spPr>
          <a:xfrm>
            <a:off x="11496907" y="6245352"/>
            <a:ext cx="620461"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C99CF1FC-DB02-308B-E427-0D6C45F306B7}"/>
              </a:ext>
            </a:extLst>
          </p:cNvPr>
          <p:cNvCxnSpPr>
            <a:cxnSpLocks/>
          </p:cNvCxnSpPr>
          <p:nvPr/>
        </p:nvCxnSpPr>
        <p:spPr>
          <a:xfrm>
            <a:off x="914400" y="1908810"/>
            <a:ext cx="0" cy="49491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24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3B60CFF-E3FD-C8F3-523F-FDDEDFEBC86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750F279-31CD-94C1-56CF-EF8230E8EF8E}"/>
              </a:ext>
            </a:extLst>
          </p:cNvPr>
          <p:cNvSpPr>
            <a:spLocks noGrp="1"/>
          </p:cNvSpPr>
          <p:nvPr>
            <p:ph sz="quarter" idx="14"/>
          </p:nvPr>
        </p:nvSpPr>
        <p:spPr>
          <a:xfrm>
            <a:off x="107120" y="1287977"/>
            <a:ext cx="3499109" cy="4825148"/>
          </a:xfrm>
        </p:spPr>
        <p:txBody>
          <a:bodyPr>
            <a:normAutofit/>
          </a:bodyPr>
          <a:lstStyle/>
          <a:p>
            <a:pPr marL="0" indent="0" algn="r">
              <a:buNone/>
            </a:pPr>
            <a:r>
              <a:rPr lang="en-US" sz="2800" b="1" dirty="0">
                <a:solidFill>
                  <a:schemeClr val="accent5">
                    <a:lumMod val="75000"/>
                  </a:schemeClr>
                </a:solidFill>
              </a:rPr>
              <a:t>Mission San Carlos Borromeo del Rio Carmelo, constructed in 1797, is one of the most authentically restored mission churches headed by Father Serra from 1770-1784.</a:t>
            </a:r>
          </a:p>
        </p:txBody>
      </p:sp>
      <p:sp>
        <p:nvSpPr>
          <p:cNvPr id="7" name="Slide Number Placeholder 6">
            <a:extLst>
              <a:ext uri="{FF2B5EF4-FFF2-40B4-BE49-F238E27FC236}">
                <a16:creationId xmlns:a16="http://schemas.microsoft.com/office/drawing/2014/main" id="{9E4E802D-5CD8-1B45-9722-F655350D19B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2" name="Picture 1">
            <a:extLst>
              <a:ext uri="{FF2B5EF4-FFF2-40B4-BE49-F238E27FC236}">
                <a16:creationId xmlns:a16="http://schemas.microsoft.com/office/drawing/2014/main" id="{5BC8B5DD-4318-4607-0FCD-782FB65411F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72772" y="0"/>
            <a:ext cx="8304556" cy="6865073"/>
          </a:xfrm>
          <a:prstGeom prst="rect">
            <a:avLst/>
          </a:prstGeom>
        </p:spPr>
      </p:pic>
    </p:spTree>
    <p:extLst>
      <p:ext uri="{BB962C8B-B14F-4D97-AF65-F5344CB8AC3E}">
        <p14:creationId xmlns:p14="http://schemas.microsoft.com/office/powerpoint/2010/main" val="261753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2" name="Rectangle 4">
            <a:extLst>
              <a:ext uri="{FF2B5EF4-FFF2-40B4-BE49-F238E27FC236}">
                <a16:creationId xmlns:a16="http://schemas.microsoft.com/office/drawing/2014/main" id="{CD2DD63C-8581-8FC8-6316-959D9C896BB9}"/>
              </a:ext>
            </a:extLst>
          </p:cNvPr>
          <p:cNvSpPr>
            <a:spLocks noGrp="1" noChangeArrowheads="1"/>
          </p:cNvSpPr>
          <p:nvPr>
            <p:ph type="title"/>
          </p:nvPr>
        </p:nvSpPr>
        <p:spPr>
          <a:xfrm>
            <a:off x="171097" y="334537"/>
            <a:ext cx="6103212" cy="3988420"/>
          </a:xfrm>
        </p:spPr>
        <p:txBody>
          <a:bodyPr/>
          <a:lstStyle/>
          <a:p>
            <a:r>
              <a:rPr lang="en-US" altLang="en-US" sz="6000" b="1" dirty="0">
                <a:solidFill>
                  <a:schemeClr val="accent6">
                    <a:lumMod val="20000"/>
                    <a:lumOff val="80000"/>
                  </a:schemeClr>
                </a:solidFill>
                <a:latin typeface="Agency FB" panose="020B0503020202020204" pitchFamily="34" charset="0"/>
              </a:rPr>
              <a:t>Door to the Wittenberg Church</a:t>
            </a:r>
            <a:br>
              <a:rPr lang="en-US" altLang="en-US" sz="6000" b="1" dirty="0">
                <a:solidFill>
                  <a:schemeClr val="accent6">
                    <a:lumMod val="20000"/>
                    <a:lumOff val="80000"/>
                  </a:schemeClr>
                </a:solidFill>
                <a:latin typeface="Agency FB" panose="020B0503020202020204" pitchFamily="34" charset="0"/>
              </a:rPr>
            </a:br>
            <a:r>
              <a:rPr lang="en-US" altLang="en-US" sz="3600" i="1" dirty="0">
                <a:solidFill>
                  <a:schemeClr val="tx1"/>
                </a:solidFill>
                <a:latin typeface="Agency FB" panose="020B0503020202020204" pitchFamily="34" charset="0"/>
                <a:cs typeface="+mn-cs"/>
              </a:rPr>
              <a:t>the 95 Theses are engraved on the door</a:t>
            </a:r>
            <a:endParaRPr lang="en-US" altLang="en-US" sz="3600" b="1" dirty="0">
              <a:solidFill>
                <a:schemeClr val="tx1"/>
              </a:solidFill>
              <a:latin typeface="Agency FB" panose="020B0503020202020204" pitchFamily="34" charset="0"/>
              <a:cs typeface="+mn-cs"/>
            </a:endParaRPr>
          </a:p>
        </p:txBody>
      </p:sp>
      <p:pic>
        <p:nvPicPr>
          <p:cNvPr id="2050" name="Picture 2" descr="Doors of the Castle Church, Wittenberg Germany">
            <a:extLst>
              <a:ext uri="{FF2B5EF4-FFF2-40B4-BE49-F238E27FC236}">
                <a16:creationId xmlns:a16="http://schemas.microsoft.com/office/drawing/2014/main" id="{ABB88614-0555-425B-2133-702A23DBBF60}"/>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6419275" y="2894"/>
            <a:ext cx="5289505" cy="682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627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2B13628-65F2-CA12-BF6F-86EC64799A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4EC705-B95B-67A7-57D2-DB7D18560A30}"/>
              </a:ext>
            </a:extLst>
          </p:cNvPr>
          <p:cNvSpPr>
            <a:spLocks noGrp="1"/>
          </p:cNvSpPr>
          <p:nvPr>
            <p:ph type="title"/>
          </p:nvPr>
        </p:nvSpPr>
        <p:spPr>
          <a:xfrm>
            <a:off x="105115" y="102918"/>
            <a:ext cx="7723789" cy="1692354"/>
          </a:xfrm>
        </p:spPr>
        <p:txBody>
          <a:bodyPr/>
          <a:lstStyle/>
          <a:p>
            <a:r>
              <a:rPr lang="en-US" dirty="0">
                <a:solidFill>
                  <a:srgbClr val="C00000"/>
                </a:solidFill>
              </a:rPr>
              <a:t>Moravian mission to native </a:t>
            </a:r>
            <a:r>
              <a:rPr lang="en-US" dirty="0" err="1">
                <a:solidFill>
                  <a:srgbClr val="C00000"/>
                </a:solidFill>
              </a:rPr>
              <a:t>americans</a:t>
            </a:r>
            <a:r>
              <a:rPr lang="en-US" dirty="0">
                <a:solidFill>
                  <a:srgbClr val="C00000"/>
                </a:solidFill>
              </a:rPr>
              <a:t> </a:t>
            </a:r>
          </a:p>
        </p:txBody>
      </p:sp>
      <p:sp>
        <p:nvSpPr>
          <p:cNvPr id="10" name="Content Placeholder 9">
            <a:extLst>
              <a:ext uri="{FF2B5EF4-FFF2-40B4-BE49-F238E27FC236}">
                <a16:creationId xmlns:a16="http://schemas.microsoft.com/office/drawing/2014/main" id="{0BC4C2FD-1984-A71C-683E-11F7C9FF47AE}"/>
              </a:ext>
            </a:extLst>
          </p:cNvPr>
          <p:cNvSpPr>
            <a:spLocks noGrp="1"/>
          </p:cNvSpPr>
          <p:nvPr>
            <p:ph sz="quarter" idx="14"/>
          </p:nvPr>
        </p:nvSpPr>
        <p:spPr>
          <a:xfrm>
            <a:off x="470236" y="1664413"/>
            <a:ext cx="7358668" cy="5080775"/>
          </a:xfrm>
        </p:spPr>
        <p:txBody>
          <a:bodyPr>
            <a:normAutofit fontScale="92500" lnSpcReduction="10000"/>
          </a:bodyPr>
          <a:lstStyle/>
          <a:p>
            <a:pPr marL="0" indent="0">
              <a:buNone/>
            </a:pPr>
            <a:r>
              <a:rPr lang="en-US" sz="3200" b="1" dirty="0">
                <a:solidFill>
                  <a:schemeClr val="accent5">
                    <a:lumMod val="75000"/>
                  </a:schemeClr>
                </a:solidFill>
              </a:rPr>
              <a:t>With roots as far back as Jan Hus in 15</a:t>
            </a:r>
            <a:r>
              <a:rPr lang="en-US" sz="3200" b="1" baseline="30000" dirty="0">
                <a:solidFill>
                  <a:schemeClr val="accent5">
                    <a:lumMod val="75000"/>
                  </a:schemeClr>
                </a:solidFill>
              </a:rPr>
              <a:t>th</a:t>
            </a:r>
            <a:r>
              <a:rPr lang="en-US" sz="3200" b="1" dirty="0">
                <a:solidFill>
                  <a:schemeClr val="accent5">
                    <a:lumMod val="75000"/>
                  </a:schemeClr>
                </a:solidFill>
              </a:rPr>
              <a:t> century, the Moravians arrived in America in the mid-1730s. Their initial focus was on converting Native Americans.</a:t>
            </a:r>
          </a:p>
          <a:p>
            <a:r>
              <a:rPr lang="en-US" altLang="en-US" sz="2800" i="1" dirty="0">
                <a:solidFill>
                  <a:schemeClr val="tx1"/>
                </a:solidFill>
              </a:rPr>
              <a:t>They established settlements in New York and Pennsylvania as centers for missionary work, learning the languages of the Cherokee, Delaware, Mohican, and other tribes.</a:t>
            </a:r>
          </a:p>
          <a:p>
            <a:r>
              <a:rPr lang="en-US" altLang="en-US" sz="2800" i="1" dirty="0">
                <a:solidFill>
                  <a:schemeClr val="tx1"/>
                </a:solidFill>
              </a:rPr>
              <a:t>One of their mission outposts was in Gnadenhutten, Ohio, where in the time of the Revolutionary War, 96 pacificist Christian Indians were massacred in 1782 by a U. S. militia from Pennsylvania.</a:t>
            </a:r>
          </a:p>
        </p:txBody>
      </p:sp>
      <p:sp>
        <p:nvSpPr>
          <p:cNvPr id="7" name="Slide Number Placeholder 6">
            <a:extLst>
              <a:ext uri="{FF2B5EF4-FFF2-40B4-BE49-F238E27FC236}">
                <a16:creationId xmlns:a16="http://schemas.microsoft.com/office/drawing/2014/main" id="{16F0C0D1-A328-E556-113B-BE165AA19C6C}"/>
              </a:ext>
            </a:extLst>
          </p:cNvPr>
          <p:cNvSpPr>
            <a:spLocks noGrp="1"/>
          </p:cNvSpPr>
          <p:nvPr>
            <p:ph type="sldNum" sz="quarter" idx="12"/>
          </p:nvPr>
        </p:nvSpPr>
        <p:spPr>
          <a:xfrm>
            <a:off x="11337917" y="6245352"/>
            <a:ext cx="779452"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10CD0FE-37A5-6103-4C18-53DF76A1A10F}"/>
              </a:ext>
            </a:extLst>
          </p:cNvPr>
          <p:cNvCxnSpPr>
            <a:cxnSpLocks/>
          </p:cNvCxnSpPr>
          <p:nvPr/>
        </p:nvCxnSpPr>
        <p:spPr>
          <a:xfrm>
            <a:off x="287676" y="1795272"/>
            <a:ext cx="0" cy="490728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D9E6853-597C-A956-D8C6-D7A18E7665C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890548" y="0"/>
            <a:ext cx="4294599" cy="6858000"/>
          </a:xfrm>
          <a:prstGeom prst="rect">
            <a:avLst/>
          </a:prstGeom>
        </p:spPr>
      </p:pic>
      <p:sp>
        <p:nvSpPr>
          <p:cNvPr id="6" name="TextBox 5">
            <a:extLst>
              <a:ext uri="{FF2B5EF4-FFF2-40B4-BE49-F238E27FC236}">
                <a16:creationId xmlns:a16="http://schemas.microsoft.com/office/drawing/2014/main" id="{AA87760B-9AC4-E694-0B54-F1A043AFD124}"/>
              </a:ext>
            </a:extLst>
          </p:cNvPr>
          <p:cNvSpPr txBox="1"/>
          <p:nvPr/>
        </p:nvSpPr>
        <p:spPr>
          <a:xfrm>
            <a:off x="8011463" y="5763802"/>
            <a:ext cx="4105906" cy="646331"/>
          </a:xfrm>
          <a:prstGeom prst="rect">
            <a:avLst/>
          </a:prstGeom>
          <a:noFill/>
        </p:spPr>
        <p:txBody>
          <a:bodyPr wrap="square" rtlCol="0">
            <a:spAutoFit/>
          </a:bodyPr>
          <a:lstStyle/>
          <a:p>
            <a:pPr algn="ctr"/>
            <a:r>
              <a:rPr lang="en-US" b="1" dirty="0">
                <a:solidFill>
                  <a:schemeClr val="bg1"/>
                </a:solidFill>
              </a:rPr>
              <a:t>Mass graves of Native American Christians at Gnadenhutten</a:t>
            </a:r>
          </a:p>
        </p:txBody>
      </p:sp>
    </p:spTree>
    <p:extLst>
      <p:ext uri="{BB962C8B-B14F-4D97-AF65-F5344CB8AC3E}">
        <p14:creationId xmlns:p14="http://schemas.microsoft.com/office/powerpoint/2010/main" val="172591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6572C8A3-5685-3FDD-91F8-B6711F2D7D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45A4F3-45CD-F59C-F032-BD3F61EF0E84}"/>
              </a:ext>
            </a:extLst>
          </p:cNvPr>
          <p:cNvSpPr>
            <a:spLocks noGrp="1"/>
          </p:cNvSpPr>
          <p:nvPr>
            <p:ph type="title"/>
          </p:nvPr>
        </p:nvSpPr>
        <p:spPr>
          <a:xfrm>
            <a:off x="4840941" y="143435"/>
            <a:ext cx="7064188" cy="1649505"/>
          </a:xfrm>
        </p:spPr>
        <p:txBody>
          <a:bodyPr/>
          <a:lstStyle/>
          <a:p>
            <a:r>
              <a:rPr lang="en-US" dirty="0">
                <a:solidFill>
                  <a:srgbClr val="C00000"/>
                </a:solidFill>
              </a:rPr>
              <a:t>William </a:t>
            </a:r>
            <a:r>
              <a:rPr lang="en-US" dirty="0" err="1">
                <a:solidFill>
                  <a:srgbClr val="C00000"/>
                </a:solidFill>
              </a:rPr>
              <a:t>carey</a:t>
            </a:r>
            <a:r>
              <a:rPr lang="en-US" dirty="0">
                <a:solidFill>
                  <a:srgbClr val="C00000"/>
                </a:solidFill>
              </a:rPr>
              <a:t> in </a:t>
            </a:r>
            <a:r>
              <a:rPr lang="en-US" dirty="0" err="1">
                <a:solidFill>
                  <a:srgbClr val="C00000"/>
                </a:solidFill>
              </a:rPr>
              <a:t>india</a:t>
            </a:r>
            <a:r>
              <a:rPr lang="en-US" dirty="0">
                <a:solidFill>
                  <a:srgbClr val="C00000"/>
                </a:solidFill>
              </a:rPr>
              <a:t> </a:t>
            </a:r>
          </a:p>
        </p:txBody>
      </p:sp>
      <p:sp>
        <p:nvSpPr>
          <p:cNvPr id="10" name="Content Placeholder 9">
            <a:extLst>
              <a:ext uri="{FF2B5EF4-FFF2-40B4-BE49-F238E27FC236}">
                <a16:creationId xmlns:a16="http://schemas.microsoft.com/office/drawing/2014/main" id="{6E714E3A-747B-30E9-424B-49E31DD4ABBA}"/>
              </a:ext>
            </a:extLst>
          </p:cNvPr>
          <p:cNvSpPr>
            <a:spLocks noGrp="1"/>
          </p:cNvSpPr>
          <p:nvPr>
            <p:ph sz="quarter" idx="14"/>
          </p:nvPr>
        </p:nvSpPr>
        <p:spPr>
          <a:xfrm>
            <a:off x="4840941" y="1792940"/>
            <a:ext cx="7276426" cy="4921625"/>
          </a:xfrm>
        </p:spPr>
        <p:txBody>
          <a:bodyPr>
            <a:normAutofit fontScale="92500" lnSpcReduction="10000"/>
          </a:bodyPr>
          <a:lstStyle/>
          <a:p>
            <a:pPr marL="0" indent="0">
              <a:buNone/>
            </a:pPr>
            <a:r>
              <a:rPr lang="en-US" sz="3200" b="1" dirty="0">
                <a:solidFill>
                  <a:schemeClr val="accent5">
                    <a:lumMod val="75000"/>
                  </a:schemeClr>
                </a:solidFill>
              </a:rPr>
              <a:t>Credited as the father of modern missions, William Carey (1761-1834) was a pioneering English Baptist missionary to India from 1793 to his death in 1834.</a:t>
            </a:r>
          </a:p>
          <a:p>
            <a:r>
              <a:rPr lang="en-US" altLang="en-US" sz="2800" i="1" dirty="0">
                <a:solidFill>
                  <a:schemeClr val="tx1"/>
                </a:solidFill>
              </a:rPr>
              <a:t>He engaged in Bible translation, education, and social reform, such as, working toward eliminating widow burning, infanticide, and caste distinctions.</a:t>
            </a:r>
          </a:p>
          <a:p>
            <a:r>
              <a:rPr lang="en-US" altLang="en-US" sz="2800" i="1" dirty="0">
                <a:solidFill>
                  <a:schemeClr val="tx1"/>
                </a:solidFill>
              </a:rPr>
              <a:t>He founded the </a:t>
            </a:r>
            <a:r>
              <a:rPr lang="en-US" altLang="en-US" sz="2800" i="1" dirty="0" err="1">
                <a:solidFill>
                  <a:schemeClr val="tx1"/>
                </a:solidFill>
              </a:rPr>
              <a:t>Serampore</a:t>
            </a:r>
            <a:r>
              <a:rPr lang="en-US" altLang="en-US" sz="2800" i="1" dirty="0">
                <a:solidFill>
                  <a:schemeClr val="tx1"/>
                </a:solidFill>
              </a:rPr>
              <a:t> University, the first degree-awarding university in India.</a:t>
            </a:r>
          </a:p>
          <a:p>
            <a:r>
              <a:rPr lang="en-US" altLang="en-US" sz="2800" i="1" dirty="0">
                <a:solidFill>
                  <a:schemeClr val="tx1"/>
                </a:solidFill>
              </a:rPr>
              <a:t>One of his famous maxims was, “Expect great things from God; attempt great things for God.”</a:t>
            </a:r>
          </a:p>
        </p:txBody>
      </p:sp>
      <p:sp>
        <p:nvSpPr>
          <p:cNvPr id="7" name="Slide Number Placeholder 6">
            <a:extLst>
              <a:ext uri="{FF2B5EF4-FFF2-40B4-BE49-F238E27FC236}">
                <a16:creationId xmlns:a16="http://schemas.microsoft.com/office/drawing/2014/main" id="{70B6ACDF-D7CD-365E-E338-CD5E33D85F04}"/>
              </a:ext>
            </a:extLst>
          </p:cNvPr>
          <p:cNvSpPr>
            <a:spLocks noGrp="1"/>
          </p:cNvSpPr>
          <p:nvPr>
            <p:ph type="sldNum" sz="quarter" idx="12"/>
          </p:nvPr>
        </p:nvSpPr>
        <p:spPr>
          <a:xfrm>
            <a:off x="11421035" y="6329082"/>
            <a:ext cx="696333" cy="37347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296326DC-1946-63DD-50AE-FE48DF5075B2}"/>
              </a:ext>
            </a:extLst>
          </p:cNvPr>
          <p:cNvCxnSpPr>
            <a:cxnSpLocks/>
          </p:cNvCxnSpPr>
          <p:nvPr/>
        </p:nvCxnSpPr>
        <p:spPr>
          <a:xfrm>
            <a:off x="4356847" y="1446663"/>
            <a:ext cx="0" cy="541133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F0DDA2D-B6BF-F3B2-9DD1-DE62438BB8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575002" cy="6858000"/>
          </a:xfrm>
          <a:prstGeom prst="rect">
            <a:avLst/>
          </a:prstGeom>
        </p:spPr>
      </p:pic>
    </p:spTree>
    <p:extLst>
      <p:ext uri="{BB962C8B-B14F-4D97-AF65-F5344CB8AC3E}">
        <p14:creationId xmlns:p14="http://schemas.microsoft.com/office/powerpoint/2010/main" val="289418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BCA84C3B-EAF1-BA3C-810B-41D2D5CD38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1C5FB4-BCFE-1C56-BF78-6F33B8E6B071}"/>
              </a:ext>
            </a:extLst>
          </p:cNvPr>
          <p:cNvSpPr>
            <a:spLocks noGrp="1"/>
          </p:cNvSpPr>
          <p:nvPr>
            <p:ph type="title"/>
          </p:nvPr>
        </p:nvSpPr>
        <p:spPr>
          <a:xfrm>
            <a:off x="304801" y="258365"/>
            <a:ext cx="6964680" cy="1188297"/>
          </a:xfrm>
        </p:spPr>
        <p:txBody>
          <a:bodyPr/>
          <a:lstStyle/>
          <a:p>
            <a:r>
              <a:rPr lang="en-US" dirty="0">
                <a:solidFill>
                  <a:srgbClr val="C00000"/>
                </a:solidFill>
              </a:rPr>
              <a:t>Robert </a:t>
            </a:r>
            <a:r>
              <a:rPr lang="en-US" dirty="0" err="1">
                <a:solidFill>
                  <a:srgbClr val="C00000"/>
                </a:solidFill>
              </a:rPr>
              <a:t>moffat</a:t>
            </a:r>
            <a:r>
              <a:rPr lang="en-US" dirty="0">
                <a:solidFill>
                  <a:srgbClr val="C00000"/>
                </a:solidFill>
              </a:rPr>
              <a:t> in </a:t>
            </a:r>
            <a:r>
              <a:rPr lang="en-US" dirty="0" err="1">
                <a:solidFill>
                  <a:srgbClr val="C00000"/>
                </a:solidFill>
              </a:rPr>
              <a:t>africa</a:t>
            </a:r>
            <a:r>
              <a:rPr lang="en-US" dirty="0">
                <a:solidFill>
                  <a:srgbClr val="C00000"/>
                </a:solidFill>
              </a:rPr>
              <a:t> </a:t>
            </a:r>
          </a:p>
        </p:txBody>
      </p:sp>
      <p:sp>
        <p:nvSpPr>
          <p:cNvPr id="10" name="Content Placeholder 9">
            <a:extLst>
              <a:ext uri="{FF2B5EF4-FFF2-40B4-BE49-F238E27FC236}">
                <a16:creationId xmlns:a16="http://schemas.microsoft.com/office/drawing/2014/main" id="{59F73B6A-FCFC-492A-4076-E5D84FBFAF61}"/>
              </a:ext>
            </a:extLst>
          </p:cNvPr>
          <p:cNvSpPr>
            <a:spLocks noGrp="1"/>
          </p:cNvSpPr>
          <p:nvPr>
            <p:ph sz="quarter" idx="14"/>
          </p:nvPr>
        </p:nvSpPr>
        <p:spPr>
          <a:xfrm>
            <a:off x="548341" y="1823695"/>
            <a:ext cx="6721137" cy="4775939"/>
          </a:xfrm>
        </p:spPr>
        <p:txBody>
          <a:bodyPr>
            <a:normAutofit/>
          </a:bodyPr>
          <a:lstStyle/>
          <a:p>
            <a:pPr marL="0" indent="0">
              <a:buNone/>
            </a:pPr>
            <a:r>
              <a:rPr lang="en-US" sz="3200" b="1" dirty="0">
                <a:solidFill>
                  <a:schemeClr val="accent5">
                    <a:lumMod val="75000"/>
                  </a:schemeClr>
                </a:solidFill>
              </a:rPr>
              <a:t>Robert Moffat (1795-1883) of the Methodist Episcopal Church went to Africa in 1817 at the age of 21, spending the next 52 years there as a missionary.</a:t>
            </a:r>
          </a:p>
          <a:p>
            <a:r>
              <a:rPr lang="en-US" altLang="en-US" sz="2800" i="1" dirty="0">
                <a:solidFill>
                  <a:schemeClr val="tx1"/>
                </a:solidFill>
              </a:rPr>
              <a:t>One of his famous converts was Jager Afrikaner, a notorious bandit and cattle rustler who had terrorized the native tribal people.</a:t>
            </a:r>
          </a:p>
          <a:p>
            <a:r>
              <a:rPr lang="en-US" altLang="en-US" sz="2800" i="1" dirty="0">
                <a:solidFill>
                  <a:schemeClr val="tx1"/>
                </a:solidFill>
              </a:rPr>
              <a:t>He translated the complete Bible into </a:t>
            </a:r>
            <a:r>
              <a:rPr lang="en-US" altLang="en-US" sz="2800" i="1" dirty="0" err="1">
                <a:solidFill>
                  <a:schemeClr val="tx1"/>
                </a:solidFill>
              </a:rPr>
              <a:t>Bechuanas</a:t>
            </a:r>
            <a:r>
              <a:rPr lang="en-US" altLang="en-US" sz="2800" i="1" dirty="0">
                <a:solidFill>
                  <a:schemeClr val="tx1"/>
                </a:solidFill>
              </a:rPr>
              <a:t>, which he completed in 1857.</a:t>
            </a:r>
          </a:p>
        </p:txBody>
      </p:sp>
      <p:sp>
        <p:nvSpPr>
          <p:cNvPr id="7" name="Slide Number Placeholder 6">
            <a:extLst>
              <a:ext uri="{FF2B5EF4-FFF2-40B4-BE49-F238E27FC236}">
                <a16:creationId xmlns:a16="http://schemas.microsoft.com/office/drawing/2014/main" id="{7B0D8614-0F02-76BC-D655-FF603E7C0D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9128439-8ED5-B55D-BAEF-B4AD8E901E7C}"/>
              </a:ext>
            </a:extLst>
          </p:cNvPr>
          <p:cNvCxnSpPr>
            <a:cxnSpLocks/>
          </p:cNvCxnSpPr>
          <p:nvPr/>
        </p:nvCxnSpPr>
        <p:spPr>
          <a:xfrm>
            <a:off x="304800" y="1658112"/>
            <a:ext cx="0" cy="504444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292D3A8-3287-066B-4877-39C73EA2A2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3022" y="0"/>
            <a:ext cx="4665306" cy="6858000"/>
          </a:xfrm>
          <a:prstGeom prst="rect">
            <a:avLst/>
          </a:prstGeom>
        </p:spPr>
      </p:pic>
    </p:spTree>
    <p:extLst>
      <p:ext uri="{BB962C8B-B14F-4D97-AF65-F5344CB8AC3E}">
        <p14:creationId xmlns:p14="http://schemas.microsoft.com/office/powerpoint/2010/main" val="40075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070B641-0B52-3C01-8CA9-8700AEFC2C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771ED7-0CA7-5F39-1819-AE8B380AEC29}"/>
              </a:ext>
            </a:extLst>
          </p:cNvPr>
          <p:cNvSpPr>
            <a:spLocks noGrp="1"/>
          </p:cNvSpPr>
          <p:nvPr>
            <p:ph type="title"/>
          </p:nvPr>
        </p:nvSpPr>
        <p:spPr>
          <a:xfrm>
            <a:off x="4482789" y="0"/>
            <a:ext cx="7634572" cy="1458930"/>
          </a:xfrm>
        </p:spPr>
        <p:txBody>
          <a:bodyPr/>
          <a:lstStyle/>
          <a:p>
            <a:r>
              <a:rPr lang="en-US" dirty="0">
                <a:solidFill>
                  <a:srgbClr val="C00000"/>
                </a:solidFill>
              </a:rPr>
              <a:t>Adoniram Judson in </a:t>
            </a:r>
            <a:r>
              <a:rPr lang="en-US" dirty="0" err="1">
                <a:solidFill>
                  <a:srgbClr val="C00000"/>
                </a:solidFill>
              </a:rPr>
              <a:t>burma</a:t>
            </a:r>
            <a:endParaRPr lang="en-US" dirty="0">
              <a:solidFill>
                <a:srgbClr val="C00000"/>
              </a:solidFill>
            </a:endParaRPr>
          </a:p>
        </p:txBody>
      </p:sp>
      <p:sp>
        <p:nvSpPr>
          <p:cNvPr id="10" name="Content Placeholder 9">
            <a:extLst>
              <a:ext uri="{FF2B5EF4-FFF2-40B4-BE49-F238E27FC236}">
                <a16:creationId xmlns:a16="http://schemas.microsoft.com/office/drawing/2014/main" id="{794E37F9-5A12-7367-5EAF-7F4FB193825A}"/>
              </a:ext>
            </a:extLst>
          </p:cNvPr>
          <p:cNvSpPr>
            <a:spLocks noGrp="1"/>
          </p:cNvSpPr>
          <p:nvPr>
            <p:ph sz="quarter" idx="14"/>
          </p:nvPr>
        </p:nvSpPr>
        <p:spPr>
          <a:xfrm>
            <a:off x="4650059" y="1613043"/>
            <a:ext cx="7467302" cy="5109255"/>
          </a:xfrm>
        </p:spPr>
        <p:txBody>
          <a:bodyPr>
            <a:normAutofit fontScale="92500" lnSpcReduction="20000"/>
          </a:bodyPr>
          <a:lstStyle/>
          <a:p>
            <a:pPr marL="0" indent="0">
              <a:buNone/>
            </a:pPr>
            <a:r>
              <a:rPr lang="en-US" altLang="en-US" sz="3200" b="1" dirty="0">
                <a:solidFill>
                  <a:schemeClr val="accent5">
                    <a:lumMod val="75000"/>
                  </a:schemeClr>
                </a:solidFill>
              </a:rPr>
              <a:t>Adoniram Judson (1788-1850), a Congregationalist turned Baptist, was the first American missionary sent to foreign soil.</a:t>
            </a:r>
          </a:p>
          <a:p>
            <a:r>
              <a:rPr lang="en-US" altLang="en-US" sz="2800" i="1" dirty="0">
                <a:solidFill>
                  <a:schemeClr val="tx1"/>
                </a:solidFill>
              </a:rPr>
              <a:t>He was instrumental in establishing America’s first organized missionary society, the American Board of Commissioners for Foreign Missions.</a:t>
            </a:r>
          </a:p>
          <a:p>
            <a:r>
              <a:rPr lang="en-US" altLang="en-US" sz="2800" i="1" dirty="0">
                <a:solidFill>
                  <a:schemeClr val="tx1"/>
                </a:solidFill>
              </a:rPr>
              <a:t>He was married on February 5, 1812, ordained the next day in Salem, and set sail for the east on the 19</a:t>
            </a:r>
            <a:r>
              <a:rPr lang="en-US" altLang="en-US" sz="2800" i="1" baseline="30000" dirty="0">
                <a:solidFill>
                  <a:schemeClr val="tx1"/>
                </a:solidFill>
              </a:rPr>
              <a:t>th</a:t>
            </a:r>
            <a:r>
              <a:rPr lang="en-US" altLang="en-US" sz="2800" i="1" dirty="0">
                <a:solidFill>
                  <a:schemeClr val="tx1"/>
                </a:solidFill>
              </a:rPr>
              <a:t> with his new wife.</a:t>
            </a:r>
          </a:p>
          <a:p>
            <a:r>
              <a:rPr lang="en-US" altLang="en-US" sz="2800" i="1" dirty="0">
                <a:solidFill>
                  <a:schemeClr val="tx1"/>
                </a:solidFill>
              </a:rPr>
              <a:t>Though he already knew Greek and Hebrew, he learned the Burmese language with difficulty, completing his translation of the Bible into Burmese in 1823.</a:t>
            </a:r>
          </a:p>
          <a:p>
            <a:r>
              <a:rPr lang="en-US" altLang="en-US" sz="2800" i="1" dirty="0">
                <a:solidFill>
                  <a:schemeClr val="tx1"/>
                </a:solidFill>
              </a:rPr>
              <a:t>It took 12 years to make his first 18 converts.</a:t>
            </a:r>
          </a:p>
        </p:txBody>
      </p:sp>
      <p:sp>
        <p:nvSpPr>
          <p:cNvPr id="7" name="Slide Number Placeholder 6">
            <a:extLst>
              <a:ext uri="{FF2B5EF4-FFF2-40B4-BE49-F238E27FC236}">
                <a16:creationId xmlns:a16="http://schemas.microsoft.com/office/drawing/2014/main" id="{41C111C2-E66B-27ED-48FD-E3A6E2B6C3D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16D7D92A-6568-5492-F117-8D11ADCB8B2C}"/>
              </a:ext>
            </a:extLst>
          </p:cNvPr>
          <p:cNvCxnSpPr>
            <a:cxnSpLocks/>
          </p:cNvCxnSpPr>
          <p:nvPr/>
        </p:nvCxnSpPr>
        <p:spPr>
          <a:xfrm>
            <a:off x="4482789" y="1973187"/>
            <a:ext cx="0" cy="4729365"/>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9C86015-260D-6D38-3385-1FC1BBF7184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0" y="0"/>
            <a:ext cx="4148254" cy="685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6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5E2BFC13-7679-B30D-CB54-95A3FA44B6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C9FF8C-5297-0F9C-DF81-9438CED83B35}"/>
              </a:ext>
            </a:extLst>
          </p:cNvPr>
          <p:cNvSpPr>
            <a:spLocks noGrp="1"/>
          </p:cNvSpPr>
          <p:nvPr>
            <p:ph type="title"/>
          </p:nvPr>
        </p:nvSpPr>
        <p:spPr>
          <a:xfrm>
            <a:off x="184246" y="162829"/>
            <a:ext cx="8222771" cy="1461252"/>
          </a:xfrm>
        </p:spPr>
        <p:txBody>
          <a:bodyPr/>
          <a:lstStyle/>
          <a:p>
            <a:r>
              <a:rPr lang="en-US" dirty="0">
                <a:solidFill>
                  <a:srgbClr val="C00000"/>
                </a:solidFill>
              </a:rPr>
              <a:t>David Livingston in </a:t>
            </a:r>
            <a:r>
              <a:rPr lang="en-US" dirty="0" err="1">
                <a:solidFill>
                  <a:srgbClr val="C00000"/>
                </a:solidFill>
              </a:rPr>
              <a:t>africa</a:t>
            </a:r>
            <a:r>
              <a:rPr lang="en-US" dirty="0">
                <a:solidFill>
                  <a:srgbClr val="C00000"/>
                </a:solidFill>
              </a:rPr>
              <a:t> </a:t>
            </a:r>
          </a:p>
        </p:txBody>
      </p:sp>
      <p:sp>
        <p:nvSpPr>
          <p:cNvPr id="10" name="Content Placeholder 9">
            <a:extLst>
              <a:ext uri="{FF2B5EF4-FFF2-40B4-BE49-F238E27FC236}">
                <a16:creationId xmlns:a16="http://schemas.microsoft.com/office/drawing/2014/main" id="{2DAE97B8-33C0-3C11-2FE0-D82EC3F79F64}"/>
              </a:ext>
            </a:extLst>
          </p:cNvPr>
          <p:cNvSpPr>
            <a:spLocks noGrp="1"/>
          </p:cNvSpPr>
          <p:nvPr>
            <p:ph sz="quarter" idx="14"/>
          </p:nvPr>
        </p:nvSpPr>
        <p:spPr>
          <a:xfrm>
            <a:off x="585079" y="1708837"/>
            <a:ext cx="8222767" cy="4986333"/>
          </a:xfrm>
        </p:spPr>
        <p:txBody>
          <a:bodyPr>
            <a:normAutofit lnSpcReduction="10000"/>
          </a:bodyPr>
          <a:lstStyle/>
          <a:p>
            <a:pPr marL="0" indent="0">
              <a:buNone/>
            </a:pPr>
            <a:r>
              <a:rPr lang="en-US" sz="3200" b="1" dirty="0">
                <a:solidFill>
                  <a:schemeClr val="accent5">
                    <a:lumMod val="75000"/>
                  </a:schemeClr>
                </a:solidFill>
              </a:rPr>
              <a:t>David Livingstone (1813-1873), a Scottish physician serving the London Missionary Society, sought to end the East African Arab-Swahili slave trade.</a:t>
            </a:r>
          </a:p>
          <a:p>
            <a:r>
              <a:rPr lang="en-US" altLang="en-US" sz="2800" i="1" dirty="0">
                <a:solidFill>
                  <a:schemeClr val="tx1"/>
                </a:solidFill>
              </a:rPr>
              <a:t>Under the influence of Charles Finney, he had shifted from Calvinism to Arminianism.</a:t>
            </a:r>
          </a:p>
          <a:p>
            <a:r>
              <a:rPr lang="en-US" altLang="en-US" sz="2800" i="1" dirty="0">
                <a:solidFill>
                  <a:schemeClr val="tx1"/>
                </a:solidFill>
              </a:rPr>
              <a:t>Under the influence of Robert Moffat, he went to Africa, where he explored the south and central regions (he named Victoria Falls after Queen Victoria).</a:t>
            </a:r>
          </a:p>
          <a:p>
            <a:r>
              <a:rPr lang="en-US" altLang="en-US" sz="2800" i="1" dirty="0">
                <a:solidFill>
                  <a:schemeClr val="tx1"/>
                </a:solidFill>
              </a:rPr>
              <a:t>In all his travels, he made only a single convert, an African chief named Sechele of Botswana.</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6E099933-007D-3568-4CB1-73A9A851FA86}"/>
              </a:ext>
            </a:extLst>
          </p:cNvPr>
          <p:cNvSpPr>
            <a:spLocks noGrp="1"/>
          </p:cNvSpPr>
          <p:nvPr>
            <p:ph type="sldNum" sz="quarter" idx="12"/>
          </p:nvPr>
        </p:nvSpPr>
        <p:spPr>
          <a:xfrm>
            <a:off x="11277601" y="6245352"/>
            <a:ext cx="839768"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88EA7B3-B0D6-6BB4-FE1F-66FFE53EB7BE}"/>
              </a:ext>
            </a:extLst>
          </p:cNvPr>
          <p:cNvCxnSpPr>
            <a:cxnSpLocks/>
          </p:cNvCxnSpPr>
          <p:nvPr/>
        </p:nvCxnSpPr>
        <p:spPr>
          <a:xfrm>
            <a:off x="382137" y="1818318"/>
            <a:ext cx="0" cy="488423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70DEF8-E8C9-A4CF-A70F-F10726A609B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946545" y="0"/>
            <a:ext cx="3225415" cy="6858000"/>
          </a:xfrm>
          <a:prstGeom prst="rect">
            <a:avLst/>
          </a:prstGeom>
        </p:spPr>
      </p:pic>
    </p:spTree>
    <p:extLst>
      <p:ext uri="{BB962C8B-B14F-4D97-AF65-F5344CB8AC3E}">
        <p14:creationId xmlns:p14="http://schemas.microsoft.com/office/powerpoint/2010/main" val="39917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F63A904-11FD-02B1-F31D-03D22795DE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778B71-86B6-F24D-D855-0070A6494E4B}"/>
              </a:ext>
            </a:extLst>
          </p:cNvPr>
          <p:cNvSpPr>
            <a:spLocks noGrp="1"/>
          </p:cNvSpPr>
          <p:nvPr>
            <p:ph type="title"/>
          </p:nvPr>
        </p:nvSpPr>
        <p:spPr>
          <a:xfrm>
            <a:off x="5430895" y="155448"/>
            <a:ext cx="6361132" cy="1498691"/>
          </a:xfrm>
        </p:spPr>
        <p:txBody>
          <a:bodyPr/>
          <a:lstStyle/>
          <a:p>
            <a:r>
              <a:rPr lang="en-US" dirty="0">
                <a:solidFill>
                  <a:srgbClr val="C00000"/>
                </a:solidFill>
              </a:rPr>
              <a:t>Hudson </a:t>
            </a:r>
            <a:r>
              <a:rPr lang="en-US" dirty="0" err="1">
                <a:solidFill>
                  <a:srgbClr val="C00000"/>
                </a:solidFill>
              </a:rPr>
              <a:t>taylor</a:t>
            </a:r>
            <a:r>
              <a:rPr lang="en-US" dirty="0">
                <a:solidFill>
                  <a:srgbClr val="C00000"/>
                </a:solidFill>
              </a:rPr>
              <a:t> in </a:t>
            </a:r>
            <a:r>
              <a:rPr lang="en-US" dirty="0" err="1">
                <a:solidFill>
                  <a:srgbClr val="C00000"/>
                </a:solidFill>
              </a:rPr>
              <a:t>china</a:t>
            </a:r>
            <a:r>
              <a:rPr lang="en-US" dirty="0">
                <a:solidFill>
                  <a:srgbClr val="C00000"/>
                </a:solidFill>
              </a:rPr>
              <a:t> </a:t>
            </a:r>
          </a:p>
        </p:txBody>
      </p:sp>
      <p:sp>
        <p:nvSpPr>
          <p:cNvPr id="10" name="Content Placeholder 9">
            <a:extLst>
              <a:ext uri="{FF2B5EF4-FFF2-40B4-BE49-F238E27FC236}">
                <a16:creationId xmlns:a16="http://schemas.microsoft.com/office/drawing/2014/main" id="{5F1677D7-C906-927F-3A2B-74FDBE7C875A}"/>
              </a:ext>
            </a:extLst>
          </p:cNvPr>
          <p:cNvSpPr>
            <a:spLocks noGrp="1"/>
          </p:cNvSpPr>
          <p:nvPr>
            <p:ph sz="quarter" idx="14"/>
          </p:nvPr>
        </p:nvSpPr>
        <p:spPr>
          <a:xfrm>
            <a:off x="5756236" y="1739590"/>
            <a:ext cx="6361132" cy="5041354"/>
          </a:xfrm>
        </p:spPr>
        <p:txBody>
          <a:bodyPr>
            <a:normAutofit fontScale="92500" lnSpcReduction="10000"/>
          </a:bodyPr>
          <a:lstStyle/>
          <a:p>
            <a:pPr marL="0" indent="0">
              <a:buNone/>
            </a:pPr>
            <a:r>
              <a:rPr lang="en-US" sz="3200" b="1" dirty="0">
                <a:solidFill>
                  <a:schemeClr val="accent5">
                    <a:lumMod val="75000"/>
                  </a:schemeClr>
                </a:solidFill>
              </a:rPr>
              <a:t>Hudson Taylor (1832-1905), a Baptist, founded the China Inland Mission focused on reaching into the interior of China.</a:t>
            </a:r>
          </a:p>
          <a:p>
            <a:r>
              <a:rPr lang="en-US" altLang="en-US" sz="2800" i="1" dirty="0">
                <a:solidFill>
                  <a:schemeClr val="tx1"/>
                </a:solidFill>
              </a:rPr>
              <a:t>His vision was not only to plant churches and evangelize, but also to train Chinese leaders who could function as an indigenous church.</a:t>
            </a:r>
          </a:p>
          <a:p>
            <a:r>
              <a:rPr lang="en-US" altLang="en-US" sz="2800" i="1" dirty="0">
                <a:solidFill>
                  <a:schemeClr val="tx1"/>
                </a:solidFill>
              </a:rPr>
              <a:t>He translated the Bible into the Ningbo dialect.</a:t>
            </a:r>
          </a:p>
          <a:p>
            <a:r>
              <a:rPr lang="en-US" altLang="en-US" sz="2800" i="1" dirty="0">
                <a:solidFill>
                  <a:schemeClr val="tx1"/>
                </a:solidFill>
              </a:rPr>
              <a:t>He adopted wearing native Chinese clothing, something very rare among missionaries.</a:t>
            </a:r>
          </a:p>
          <a:p>
            <a:r>
              <a:rPr lang="en-US" altLang="en-US" sz="2800" i="1" dirty="0">
                <a:solidFill>
                  <a:schemeClr val="tx1"/>
                </a:solidFill>
              </a:rPr>
              <a:t>The CIM saw some 20,000 converts.</a:t>
            </a:r>
          </a:p>
        </p:txBody>
      </p:sp>
      <p:sp>
        <p:nvSpPr>
          <p:cNvPr id="7" name="Slide Number Placeholder 6">
            <a:extLst>
              <a:ext uri="{FF2B5EF4-FFF2-40B4-BE49-F238E27FC236}">
                <a16:creationId xmlns:a16="http://schemas.microsoft.com/office/drawing/2014/main" id="{49E308DA-0ABF-112C-4377-4F5123763001}"/>
              </a:ext>
            </a:extLst>
          </p:cNvPr>
          <p:cNvSpPr>
            <a:spLocks noGrp="1"/>
          </p:cNvSpPr>
          <p:nvPr>
            <p:ph type="sldNum" sz="quarter" idx="12"/>
          </p:nvPr>
        </p:nvSpPr>
        <p:spPr>
          <a:xfrm>
            <a:off x="11277601" y="6245352"/>
            <a:ext cx="839768"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DB276DF-6247-0CB0-BE13-58F93C310622}"/>
              </a:ext>
            </a:extLst>
          </p:cNvPr>
          <p:cNvCxnSpPr>
            <a:cxnSpLocks/>
          </p:cNvCxnSpPr>
          <p:nvPr/>
        </p:nvCxnSpPr>
        <p:spPr>
          <a:xfrm>
            <a:off x="5560578" y="1739590"/>
            <a:ext cx="0" cy="5229922"/>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5B81D9-5E7F-3B1C-8309-F30D571BC67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7707" y="314792"/>
            <a:ext cx="4908902" cy="6238361"/>
          </a:xfrm>
          <a:prstGeom prst="rect">
            <a:avLst/>
          </a:prstGeom>
        </p:spPr>
      </p:pic>
    </p:spTree>
    <p:extLst>
      <p:ext uri="{BB962C8B-B14F-4D97-AF65-F5344CB8AC3E}">
        <p14:creationId xmlns:p14="http://schemas.microsoft.com/office/powerpoint/2010/main" val="10452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a:extLst>
            <a:ext uri="{FF2B5EF4-FFF2-40B4-BE49-F238E27FC236}">
              <a16:creationId xmlns:a16="http://schemas.microsoft.com/office/drawing/2014/main" id="{5291FED5-7473-18E3-6056-BF1EE4BCBA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55A3A8-8DFD-FA37-B4DE-E4457B218D53}"/>
              </a:ext>
            </a:extLst>
          </p:cNvPr>
          <p:cNvSpPr>
            <a:spLocks noGrp="1"/>
          </p:cNvSpPr>
          <p:nvPr>
            <p:ph type="title"/>
          </p:nvPr>
        </p:nvSpPr>
        <p:spPr>
          <a:xfrm>
            <a:off x="457201" y="258366"/>
            <a:ext cx="10515595" cy="1780296"/>
          </a:xfrm>
        </p:spPr>
        <p:txBody>
          <a:bodyPr/>
          <a:lstStyle/>
          <a:p>
            <a:r>
              <a:rPr lang="en-US" dirty="0">
                <a:solidFill>
                  <a:schemeClr val="accent4">
                    <a:lumMod val="75000"/>
                  </a:schemeClr>
                </a:solidFill>
              </a:rPr>
              <a:t>Quotable quotes by Hudson </a:t>
            </a:r>
            <a:r>
              <a:rPr lang="en-US" dirty="0" err="1">
                <a:solidFill>
                  <a:schemeClr val="accent4">
                    <a:lumMod val="75000"/>
                  </a:schemeClr>
                </a:solidFill>
              </a:rPr>
              <a:t>taylor</a:t>
            </a:r>
            <a:r>
              <a:rPr lang="en-US" dirty="0">
                <a:solidFill>
                  <a:schemeClr val="accent4">
                    <a:lumMod val="75000"/>
                  </a:schemeClr>
                </a:solidFill>
              </a:rPr>
              <a:t> </a:t>
            </a:r>
          </a:p>
        </p:txBody>
      </p:sp>
      <p:sp useBgFill="1">
        <p:nvSpPr>
          <p:cNvPr id="10" name="Content Placeholder 9">
            <a:extLst>
              <a:ext uri="{FF2B5EF4-FFF2-40B4-BE49-F238E27FC236}">
                <a16:creationId xmlns:a16="http://schemas.microsoft.com/office/drawing/2014/main" id="{1C1FA97C-1FF5-5AE5-D93B-DFC522FEFF49}"/>
              </a:ext>
            </a:extLst>
          </p:cNvPr>
          <p:cNvSpPr>
            <a:spLocks noGrp="1"/>
          </p:cNvSpPr>
          <p:nvPr>
            <p:ph sz="quarter" idx="14"/>
          </p:nvPr>
        </p:nvSpPr>
        <p:spPr>
          <a:xfrm>
            <a:off x="457202" y="2038662"/>
            <a:ext cx="11317260" cy="4348954"/>
          </a:xfrm>
        </p:spPr>
        <p:txBody>
          <a:bodyPr>
            <a:normAutofit/>
          </a:bodyPr>
          <a:lstStyle/>
          <a:p>
            <a:r>
              <a:rPr lang="en-US" altLang="en-US" sz="2800" i="1" dirty="0">
                <a:solidFill>
                  <a:schemeClr val="accent2">
                    <a:lumMod val="40000"/>
                    <a:lumOff val="60000"/>
                  </a:schemeClr>
                </a:solidFill>
              </a:rPr>
              <a:t>“The Great Commission is not an option to be considered; it is a command to be obeyed.”</a:t>
            </a:r>
          </a:p>
          <a:p>
            <a:r>
              <a:rPr lang="en-US" altLang="en-US" sz="2800" i="1" dirty="0">
                <a:solidFill>
                  <a:schemeClr val="accent2">
                    <a:lumMod val="40000"/>
                    <a:lumOff val="60000"/>
                  </a:schemeClr>
                </a:solidFill>
              </a:rPr>
              <a:t>“God isn’t looking for people of great faith, but for individuals ready to follow him.”</a:t>
            </a:r>
          </a:p>
          <a:p>
            <a:r>
              <a:rPr lang="en-US" altLang="en-US" sz="2800" i="1" dirty="0">
                <a:solidFill>
                  <a:schemeClr val="accent2">
                    <a:lumMod val="40000"/>
                    <a:lumOff val="60000"/>
                  </a:schemeClr>
                </a:solidFill>
              </a:rPr>
              <a:t>“God’s work done in God’s way will never lack God’s supply.”</a:t>
            </a:r>
          </a:p>
          <a:p>
            <a:r>
              <a:rPr lang="en-US" altLang="en-US" sz="2800" i="1" dirty="0">
                <a:solidFill>
                  <a:schemeClr val="accent2">
                    <a:lumMod val="40000"/>
                    <a:lumOff val="60000"/>
                  </a:schemeClr>
                </a:solidFill>
              </a:rPr>
              <a:t>“When I cannot read, when I cannot think, when I cannot even pray, I can trust.”</a:t>
            </a:r>
          </a:p>
          <a:p>
            <a:r>
              <a:rPr lang="en-US" altLang="en-US" sz="2800" i="1" dirty="0">
                <a:solidFill>
                  <a:schemeClr val="accent2">
                    <a:lumMod val="40000"/>
                    <a:lumOff val="60000"/>
                  </a:schemeClr>
                </a:solidFill>
              </a:rPr>
              <a:t>“All God’s giants have been weak men who did great things for God, because they reckoned on God being with them.”</a:t>
            </a:r>
          </a:p>
        </p:txBody>
      </p:sp>
      <p:sp>
        <p:nvSpPr>
          <p:cNvPr id="7" name="Slide Number Placeholder 6">
            <a:extLst>
              <a:ext uri="{FF2B5EF4-FFF2-40B4-BE49-F238E27FC236}">
                <a16:creationId xmlns:a16="http://schemas.microsoft.com/office/drawing/2014/main" id="{794D4D4D-B9BF-E2A7-362C-21C9234F18C6}"/>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2D914E2-E0F7-201A-DCAA-AABB9C850326}"/>
              </a:ext>
            </a:extLst>
          </p:cNvPr>
          <p:cNvCxnSpPr>
            <a:cxnSpLocks/>
          </p:cNvCxnSpPr>
          <p:nvPr/>
        </p:nvCxnSpPr>
        <p:spPr>
          <a:xfrm>
            <a:off x="914400" y="1933731"/>
            <a:ext cx="0" cy="49242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9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48F14E12-568C-1D48-A20D-802471B20F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F1E62F-0E28-E52B-E73A-D7F183A57DF3}"/>
              </a:ext>
            </a:extLst>
          </p:cNvPr>
          <p:cNvSpPr>
            <a:spLocks noGrp="1"/>
          </p:cNvSpPr>
          <p:nvPr>
            <p:ph type="title"/>
          </p:nvPr>
        </p:nvSpPr>
        <p:spPr>
          <a:xfrm>
            <a:off x="457201" y="258366"/>
            <a:ext cx="10604791" cy="856756"/>
          </a:xfrm>
        </p:spPr>
        <p:txBody>
          <a:bodyPr/>
          <a:lstStyle/>
          <a:p>
            <a:r>
              <a:rPr lang="en-US" dirty="0">
                <a:solidFill>
                  <a:srgbClr val="C00000"/>
                </a:solidFill>
              </a:rPr>
              <a:t>Amy Carmichael in </a:t>
            </a:r>
            <a:r>
              <a:rPr lang="en-US" dirty="0" err="1">
                <a:solidFill>
                  <a:srgbClr val="C00000"/>
                </a:solidFill>
              </a:rPr>
              <a:t>india</a:t>
            </a:r>
            <a:endParaRPr lang="en-US" dirty="0">
              <a:solidFill>
                <a:srgbClr val="C00000"/>
              </a:solidFill>
            </a:endParaRPr>
          </a:p>
        </p:txBody>
      </p:sp>
      <p:sp>
        <p:nvSpPr>
          <p:cNvPr id="10" name="Content Placeholder 9">
            <a:extLst>
              <a:ext uri="{FF2B5EF4-FFF2-40B4-BE49-F238E27FC236}">
                <a16:creationId xmlns:a16="http://schemas.microsoft.com/office/drawing/2014/main" id="{1FEFE10F-440F-696A-9FA0-6A78A96D9C3E}"/>
              </a:ext>
            </a:extLst>
          </p:cNvPr>
          <p:cNvSpPr>
            <a:spLocks noGrp="1"/>
          </p:cNvSpPr>
          <p:nvPr>
            <p:ph sz="quarter" idx="14"/>
          </p:nvPr>
        </p:nvSpPr>
        <p:spPr>
          <a:xfrm>
            <a:off x="858646" y="1226584"/>
            <a:ext cx="6501156" cy="5475967"/>
          </a:xfrm>
        </p:spPr>
        <p:txBody>
          <a:bodyPr>
            <a:normAutofit lnSpcReduction="10000"/>
          </a:bodyPr>
          <a:lstStyle/>
          <a:p>
            <a:pPr marL="0" indent="0">
              <a:buNone/>
            </a:pPr>
            <a:r>
              <a:rPr lang="en-US" altLang="en-US" sz="3200" b="1" dirty="0">
                <a:solidFill>
                  <a:schemeClr val="accent5">
                    <a:lumMod val="75000"/>
                  </a:schemeClr>
                </a:solidFill>
              </a:rPr>
              <a:t>The Irish Amy Carmichael (1857-1951) of the Keswick Movement focused on protecting children from exploitation and abuse.</a:t>
            </a:r>
          </a:p>
          <a:p>
            <a:r>
              <a:rPr lang="en-US" altLang="en-US" sz="2800" i="1" dirty="0">
                <a:solidFill>
                  <a:schemeClr val="tx1"/>
                </a:solidFill>
              </a:rPr>
              <a:t>After a short service in Japan and Ceylon, she arrived in south India in 1895, where she remained until her death.</a:t>
            </a:r>
          </a:p>
          <a:p>
            <a:r>
              <a:rPr lang="en-US" altLang="en-US" sz="2800" i="1" dirty="0">
                <a:solidFill>
                  <a:schemeClr val="tx1"/>
                </a:solidFill>
              </a:rPr>
              <a:t>In addition to her outreach to Indian women, she made it her mission to rescue Indian children who were dedicated to the gods by their parents, and the </a:t>
            </a:r>
            <a:r>
              <a:rPr lang="en-US" altLang="en-US" sz="2800" i="1" dirty="0" err="1">
                <a:solidFill>
                  <a:schemeClr val="tx1"/>
                </a:solidFill>
              </a:rPr>
              <a:t>Dohnavur</a:t>
            </a:r>
            <a:r>
              <a:rPr lang="en-US" altLang="en-US" sz="2800" i="1" dirty="0">
                <a:solidFill>
                  <a:schemeClr val="tx1"/>
                </a:solidFill>
              </a:rPr>
              <a:t> Fellowship, which continues to this day, was established to this end.</a:t>
            </a:r>
          </a:p>
        </p:txBody>
      </p:sp>
      <p:sp>
        <p:nvSpPr>
          <p:cNvPr id="7" name="Slide Number Placeholder 6">
            <a:extLst>
              <a:ext uri="{FF2B5EF4-FFF2-40B4-BE49-F238E27FC236}">
                <a16:creationId xmlns:a16="http://schemas.microsoft.com/office/drawing/2014/main" id="{A50957EC-89B2-7461-58DD-2D978231AEA3}"/>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D095861F-9CA3-4C25-2413-31E40AAFA169}"/>
              </a:ext>
            </a:extLst>
          </p:cNvPr>
          <p:cNvCxnSpPr>
            <a:cxnSpLocks/>
          </p:cNvCxnSpPr>
          <p:nvPr/>
        </p:nvCxnSpPr>
        <p:spPr>
          <a:xfrm>
            <a:off x="557561" y="1115122"/>
            <a:ext cx="0" cy="574287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BF3B5F3-3C58-E39D-5A32-14BFFE0D0A9D}"/>
              </a:ext>
            </a:extLst>
          </p:cNvPr>
          <p:cNvPicPr>
            <a:picLocks noChangeAspect="1"/>
          </p:cNvPicPr>
          <p:nvPr/>
        </p:nvPicPr>
        <p:blipFill>
          <a:blip r:embed="rId2"/>
          <a:stretch>
            <a:fillRect/>
          </a:stretch>
        </p:blipFill>
        <p:spPr>
          <a:xfrm>
            <a:off x="7511143" y="1226585"/>
            <a:ext cx="4488498" cy="5475967"/>
          </a:xfrm>
          <a:prstGeom prst="rect">
            <a:avLst/>
          </a:prstGeom>
        </p:spPr>
      </p:pic>
    </p:spTree>
    <p:extLst>
      <p:ext uri="{BB962C8B-B14F-4D97-AF65-F5344CB8AC3E}">
        <p14:creationId xmlns:p14="http://schemas.microsoft.com/office/powerpoint/2010/main" val="317951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D654A-C1FB-0C09-D85E-3CABC4B70834}"/>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AA39C2D2-2EED-FE35-BE6F-829036E0F40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7B22F6EA-EEC7-1D46-2738-EF86BAC584C1}"/>
              </a:ext>
            </a:extLst>
          </p:cNvPr>
          <p:cNvSpPr>
            <a:spLocks noGrp="1"/>
          </p:cNvSpPr>
          <p:nvPr>
            <p:ph type="title"/>
          </p:nvPr>
        </p:nvSpPr>
        <p:spPr>
          <a:xfrm>
            <a:off x="1" y="3657600"/>
            <a:ext cx="12191998" cy="941832"/>
          </a:xfrm>
        </p:spPr>
        <p:txBody>
          <a:bodyPr>
            <a:normAutofit/>
          </a:bodyPr>
          <a:lstStyle/>
          <a:p>
            <a:r>
              <a:rPr lang="en-US" dirty="0"/>
              <a:t>AMERICAN STEPCHILDREN</a:t>
            </a:r>
          </a:p>
        </p:txBody>
      </p:sp>
      <p:sp>
        <p:nvSpPr>
          <p:cNvPr id="8" name="Text Placeholder 7">
            <a:extLst>
              <a:ext uri="{FF2B5EF4-FFF2-40B4-BE49-F238E27FC236}">
                <a16:creationId xmlns:a16="http://schemas.microsoft.com/office/drawing/2014/main" id="{B1E62DC1-480D-2D58-51B2-76EE7C2C8FE6}"/>
              </a:ext>
            </a:extLst>
          </p:cNvPr>
          <p:cNvSpPr>
            <a:spLocks noGrp="1"/>
          </p:cNvSpPr>
          <p:nvPr>
            <p:ph type="body" idx="1"/>
          </p:nvPr>
        </p:nvSpPr>
        <p:spPr/>
        <p:txBody>
          <a:bodyPr/>
          <a:lstStyle/>
          <a:p>
            <a:r>
              <a:rPr lang="en-US" cap="none" dirty="0"/>
              <a:t>Restorationism, Mormonism, the Jehovah’s Witnesses, Christian Science</a:t>
            </a:r>
            <a:endParaRPr lang="en-US" dirty="0"/>
          </a:p>
        </p:txBody>
      </p:sp>
    </p:spTree>
    <p:extLst>
      <p:ext uri="{BB962C8B-B14F-4D97-AF65-F5344CB8AC3E}">
        <p14:creationId xmlns:p14="http://schemas.microsoft.com/office/powerpoint/2010/main" val="238010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B490E1B4-7087-615C-ADEA-1DB80E5B94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CE8F9F-6D18-CA88-CCD7-427049A8AFD5}"/>
              </a:ext>
            </a:extLst>
          </p:cNvPr>
          <p:cNvSpPr>
            <a:spLocks noGrp="1"/>
          </p:cNvSpPr>
          <p:nvPr>
            <p:ph type="title"/>
          </p:nvPr>
        </p:nvSpPr>
        <p:spPr>
          <a:xfrm>
            <a:off x="457201" y="258366"/>
            <a:ext cx="10515595" cy="887262"/>
          </a:xfrm>
        </p:spPr>
        <p:txBody>
          <a:bodyPr/>
          <a:lstStyle/>
          <a:p>
            <a:r>
              <a:rPr lang="en-US" dirty="0">
                <a:solidFill>
                  <a:srgbClr val="C00000"/>
                </a:solidFill>
              </a:rPr>
              <a:t>restorationism</a:t>
            </a:r>
          </a:p>
        </p:txBody>
      </p:sp>
      <p:sp>
        <p:nvSpPr>
          <p:cNvPr id="10" name="Content Placeholder 9">
            <a:extLst>
              <a:ext uri="{FF2B5EF4-FFF2-40B4-BE49-F238E27FC236}">
                <a16:creationId xmlns:a16="http://schemas.microsoft.com/office/drawing/2014/main" id="{BC5151BF-4552-E8BB-9E9F-BBFD90517ED8}"/>
              </a:ext>
            </a:extLst>
          </p:cNvPr>
          <p:cNvSpPr>
            <a:spLocks noGrp="1"/>
          </p:cNvSpPr>
          <p:nvPr>
            <p:ph sz="quarter" idx="14"/>
          </p:nvPr>
        </p:nvSpPr>
        <p:spPr>
          <a:xfrm>
            <a:off x="1258868" y="1145628"/>
            <a:ext cx="10515593" cy="5241988"/>
          </a:xfrm>
        </p:spPr>
        <p:txBody>
          <a:bodyPr>
            <a:normAutofit/>
          </a:bodyPr>
          <a:lstStyle/>
          <a:p>
            <a:pPr marL="0" indent="0">
              <a:buNone/>
            </a:pPr>
            <a:r>
              <a:rPr lang="en-US" altLang="en-US" sz="3200" b="1" dirty="0">
                <a:solidFill>
                  <a:schemeClr val="accent5">
                    <a:lumMod val="75000"/>
                  </a:schemeClr>
                </a:solidFill>
              </a:rPr>
              <a:t>Sometimes known as Christian primitivism, restorationism was a broad movement asserting that the pure form of Christianity had been corrupted and needed to be restored.</a:t>
            </a:r>
          </a:p>
          <a:p>
            <a:r>
              <a:rPr lang="en-US" altLang="en-US" sz="2800" i="1" dirty="0">
                <a:solidFill>
                  <a:schemeClr val="tx1"/>
                </a:solidFill>
              </a:rPr>
              <a:t>Some restorationist models functioned more closely to the larger framework of historic Christianity:</a:t>
            </a:r>
          </a:p>
          <a:p>
            <a:pPr lvl="1"/>
            <a:r>
              <a:rPr lang="en-US" altLang="en-US" sz="2400" b="1" dirty="0">
                <a:solidFill>
                  <a:schemeClr val="tx1"/>
                </a:solidFill>
              </a:rPr>
              <a:t>Here, they sought to return to early Christian practices and beliefs.</a:t>
            </a:r>
          </a:p>
          <a:p>
            <a:pPr lvl="1"/>
            <a:r>
              <a:rPr lang="en-US" altLang="en-US" sz="2400" b="1" dirty="0">
                <a:solidFill>
                  <a:schemeClr val="tx1"/>
                </a:solidFill>
              </a:rPr>
              <a:t>Others focused on church structure, ethics, and/or a direct experience of the Holy Spirit.</a:t>
            </a:r>
          </a:p>
          <a:p>
            <a:r>
              <a:rPr lang="en-US" altLang="en-US" sz="2800" i="1" dirty="0">
                <a:solidFill>
                  <a:schemeClr val="tx1"/>
                </a:solidFill>
              </a:rPr>
              <a:t>Still other groups made major departures from classical Christian theology and were pejoratively labeled as cults.</a:t>
            </a:r>
          </a:p>
        </p:txBody>
      </p:sp>
      <p:sp>
        <p:nvSpPr>
          <p:cNvPr id="7" name="Slide Number Placeholder 6">
            <a:extLst>
              <a:ext uri="{FF2B5EF4-FFF2-40B4-BE49-F238E27FC236}">
                <a16:creationId xmlns:a16="http://schemas.microsoft.com/office/drawing/2014/main" id="{460D9F90-43E1-7DE2-9C8B-DA1F32FB3FA6}"/>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7A08B38-C1EF-691E-1BD4-3AFF73AC37E5}"/>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9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1CEB9C5D-4C28-949C-52E2-94E1D1506F8F}"/>
              </a:ext>
            </a:extLst>
          </p:cNvPr>
          <p:cNvSpPr>
            <a:spLocks noGrp="1" noChangeArrowheads="1"/>
          </p:cNvSpPr>
          <p:nvPr>
            <p:ph type="title"/>
          </p:nvPr>
        </p:nvSpPr>
        <p:spPr>
          <a:xfrm>
            <a:off x="111512" y="0"/>
            <a:ext cx="11942956" cy="1143000"/>
          </a:xfrm>
        </p:spPr>
        <p:txBody>
          <a:bodyPr/>
          <a:lstStyle/>
          <a:p>
            <a:r>
              <a:rPr lang="en-US" altLang="en-US" sz="5400" dirty="0">
                <a:solidFill>
                  <a:schemeClr val="accent6">
                    <a:lumMod val="20000"/>
                    <a:lumOff val="80000"/>
                  </a:schemeClr>
                </a:solidFill>
                <a:latin typeface="Rockwell Condensed" panose="02060603050405020104" pitchFamily="18" charset="0"/>
              </a:rPr>
              <a:t>Indulgences and the 95 Theses </a:t>
            </a:r>
          </a:p>
        </p:txBody>
      </p:sp>
      <p:sp>
        <p:nvSpPr>
          <p:cNvPr id="191491" name="Rectangle 3">
            <a:extLst>
              <a:ext uri="{FF2B5EF4-FFF2-40B4-BE49-F238E27FC236}">
                <a16:creationId xmlns:a16="http://schemas.microsoft.com/office/drawing/2014/main" id="{518B6C2E-B580-30C4-5074-7FF9DF094BF2}"/>
              </a:ext>
            </a:extLst>
          </p:cNvPr>
          <p:cNvSpPr>
            <a:spLocks noGrp="1" noChangeArrowheads="1"/>
          </p:cNvSpPr>
          <p:nvPr>
            <p:ph type="body" sz="half" idx="1"/>
          </p:nvPr>
        </p:nvSpPr>
        <p:spPr>
          <a:xfrm>
            <a:off x="6125737" y="1295400"/>
            <a:ext cx="6066263" cy="5410200"/>
          </a:xfrm>
        </p:spPr>
        <p:txBody>
          <a:bodyPr/>
          <a:lstStyle/>
          <a:p>
            <a:pPr>
              <a:lnSpc>
                <a:spcPct val="90000"/>
              </a:lnSpc>
              <a:spcAft>
                <a:spcPct val="20000"/>
              </a:spcAft>
              <a:buFont typeface="Wingdings" panose="05000000000000000000" pitchFamily="2" charset="2"/>
              <a:buNone/>
            </a:pPr>
            <a:r>
              <a:rPr lang="en-US" altLang="en-US" b="1" dirty="0">
                <a:solidFill>
                  <a:schemeClr val="bg1">
                    <a:lumMod val="40000"/>
                    <a:lumOff val="60000"/>
                  </a:schemeClr>
                </a:solidFill>
                <a:latin typeface="Agency FB" panose="020B0503020202020204" pitchFamily="34" charset="0"/>
              </a:rPr>
              <a:t>THE 95 THESES </a:t>
            </a:r>
            <a:r>
              <a:rPr lang="en-US" altLang="en-US" b="1" dirty="0">
                <a:solidFill>
                  <a:schemeClr val="bg1">
                    <a:lumMod val="40000"/>
                    <a:lumOff val="60000"/>
                  </a:schemeClr>
                </a:solidFill>
                <a:latin typeface="Arial Narrow" panose="020B0606020202030204" pitchFamily="34" charset="0"/>
              </a:rPr>
              <a:t>(a “thesis” is a statement presented for debate)</a:t>
            </a:r>
          </a:p>
          <a:p>
            <a:pPr>
              <a:lnSpc>
                <a:spcPct val="90000"/>
              </a:lnSpc>
              <a:spcAft>
                <a:spcPct val="20000"/>
              </a:spcAft>
            </a:pPr>
            <a:r>
              <a:rPr lang="en-US" altLang="en-US" sz="2400" i="1" dirty="0">
                <a:latin typeface="Comic Sans MS" panose="030F0702030302020204" pitchFamily="66" charset="0"/>
              </a:rPr>
              <a:t>The 95 Theses were directly aimed at the sale of indulgences, and especially, they were a reaction against the salesman, John Tetzel, who marketed indulgences to</a:t>
            </a:r>
            <a:r>
              <a:rPr lang="en-US" altLang="en-US" sz="2400" dirty="0">
                <a:latin typeface="Comic Sans MS" panose="030F0702030302020204" pitchFamily="66" charset="0"/>
              </a:rPr>
              <a:t> </a:t>
            </a:r>
            <a:r>
              <a:rPr lang="en-US" altLang="en-US" sz="2400" i="1" dirty="0">
                <a:latin typeface="Comic Sans MS" panose="030F0702030302020204" pitchFamily="66" charset="0"/>
              </a:rPr>
              <a:t>Luther’s parishioners.</a:t>
            </a:r>
          </a:p>
          <a:p>
            <a:pPr>
              <a:lnSpc>
                <a:spcPct val="90000"/>
              </a:lnSpc>
              <a:spcAft>
                <a:spcPct val="20000"/>
              </a:spcAft>
            </a:pPr>
            <a:r>
              <a:rPr lang="en-US" altLang="en-US" sz="2400" i="1" dirty="0">
                <a:latin typeface="Comic Sans MS" panose="030F0702030302020204" pitchFamily="66" charset="0"/>
              </a:rPr>
              <a:t>Tetzel’s jingle was, “As soon as the coin in the coffer rings, the soul from purgatory springs.”</a:t>
            </a:r>
          </a:p>
          <a:p>
            <a:pPr>
              <a:lnSpc>
                <a:spcPct val="90000"/>
              </a:lnSpc>
              <a:spcAft>
                <a:spcPct val="20000"/>
              </a:spcAft>
            </a:pPr>
            <a:r>
              <a:rPr lang="en-US" altLang="en-US" sz="2400" i="1" dirty="0">
                <a:latin typeface="Comic Sans MS" panose="030F0702030302020204" pitchFamily="66" charset="0"/>
              </a:rPr>
              <a:t>For Luther, the sale of indulgences undermined the gospel, which declared that forgiveness was available on the basis of grace and faith alone.</a:t>
            </a:r>
          </a:p>
          <a:p>
            <a:pPr>
              <a:lnSpc>
                <a:spcPct val="90000"/>
              </a:lnSpc>
              <a:spcAft>
                <a:spcPct val="20000"/>
              </a:spcAft>
            </a:pPr>
            <a:endParaRPr lang="en-US" altLang="en-US" sz="1800" i="1" dirty="0">
              <a:latin typeface="Arial Narrow" panose="020B0606020202030204" pitchFamily="34" charset="0"/>
            </a:endParaRPr>
          </a:p>
        </p:txBody>
      </p:sp>
      <p:sp>
        <p:nvSpPr>
          <p:cNvPr id="191492" name="Rectangle 4">
            <a:extLst>
              <a:ext uri="{FF2B5EF4-FFF2-40B4-BE49-F238E27FC236}">
                <a16:creationId xmlns:a16="http://schemas.microsoft.com/office/drawing/2014/main" id="{9632FFCC-3A0E-AA6B-82E2-008396F98DED}"/>
              </a:ext>
            </a:extLst>
          </p:cNvPr>
          <p:cNvSpPr>
            <a:spLocks noGrp="1" noChangeArrowheads="1"/>
          </p:cNvSpPr>
          <p:nvPr>
            <p:ph type="body" sz="half" idx="2"/>
          </p:nvPr>
        </p:nvSpPr>
        <p:spPr>
          <a:xfrm>
            <a:off x="211877" y="1295400"/>
            <a:ext cx="5754025" cy="5334000"/>
          </a:xfrm>
          <a:solidFill>
            <a:srgbClr val="FFFF99"/>
          </a:solidFill>
          <a:ln w="28575">
            <a:solidFill>
              <a:schemeClr val="tx1"/>
            </a:solidFill>
            <a:miter lim="800000"/>
            <a:headEnd/>
            <a:tailEnd/>
          </a:ln>
        </p:spPr>
        <p:txBody>
          <a:bodyPr/>
          <a:lstStyle/>
          <a:p>
            <a:pPr>
              <a:lnSpc>
                <a:spcPct val="90000"/>
              </a:lnSpc>
              <a:buFont typeface="Wingdings" panose="05000000000000000000" pitchFamily="2" charset="2"/>
              <a:buNone/>
            </a:pPr>
            <a:r>
              <a:rPr lang="en-US" altLang="en-US" sz="3600" b="1" dirty="0">
                <a:solidFill>
                  <a:srgbClr val="C00000"/>
                </a:solidFill>
                <a:effectLst/>
                <a:latin typeface="Agency FB" panose="020B0503020202020204" pitchFamily="34" charset="0"/>
              </a:rPr>
              <a:t>THE PROBLEM WITH INDULGENCES</a:t>
            </a:r>
          </a:p>
          <a:p>
            <a:pPr>
              <a:lnSpc>
                <a:spcPct val="90000"/>
              </a:lnSpc>
              <a:buClr>
                <a:srgbClr val="C00000"/>
              </a:buClr>
            </a:pPr>
            <a:r>
              <a:rPr lang="en-US" altLang="en-US" sz="2400" b="1" i="1" dirty="0">
                <a:solidFill>
                  <a:schemeClr val="bg2"/>
                </a:solidFill>
                <a:effectLst/>
                <a:latin typeface="Arial Narrow" panose="020B0606020202030204" pitchFamily="34" charset="0"/>
              </a:rPr>
              <a:t>The church taught that it held a “treasury of merits,” that is, excess merit from Christ, the martyrs, and deceased saints which was accessible to living Christians of lesser spiritual status.</a:t>
            </a:r>
          </a:p>
          <a:p>
            <a:pPr>
              <a:lnSpc>
                <a:spcPct val="90000"/>
              </a:lnSpc>
              <a:buClr>
                <a:srgbClr val="C00000"/>
              </a:buClr>
            </a:pPr>
            <a:r>
              <a:rPr lang="en-US" altLang="en-US" sz="2400" b="1" i="1" dirty="0">
                <a:solidFill>
                  <a:schemeClr val="bg2"/>
                </a:solidFill>
                <a:effectLst/>
                <a:latin typeface="Arial Narrow" panose="020B0606020202030204" pitchFamily="34" charset="0"/>
              </a:rPr>
              <a:t>These surplus merits were dispensed as indulgences—a means of forgiving temporal punishment for sins (i.e., purgatory).</a:t>
            </a:r>
          </a:p>
          <a:p>
            <a:pPr>
              <a:lnSpc>
                <a:spcPct val="90000"/>
              </a:lnSpc>
              <a:buClr>
                <a:srgbClr val="C00000"/>
              </a:buClr>
            </a:pPr>
            <a:r>
              <a:rPr lang="en-US" altLang="en-US" sz="2400" b="1" i="1" dirty="0">
                <a:solidFill>
                  <a:schemeClr val="bg2"/>
                </a:solidFill>
                <a:effectLst/>
                <a:latin typeface="Arial Narrow" panose="020B0606020202030204" pitchFamily="34" charset="0"/>
              </a:rPr>
              <a:t>Indulgences were able to be purchased.</a:t>
            </a:r>
          </a:p>
          <a:p>
            <a:pPr>
              <a:lnSpc>
                <a:spcPct val="90000"/>
              </a:lnSpc>
              <a:buClr>
                <a:srgbClr val="C00000"/>
              </a:buClr>
            </a:pPr>
            <a:r>
              <a:rPr lang="en-US" altLang="en-US" sz="2400" b="1" i="1" dirty="0">
                <a:solidFill>
                  <a:schemeClr val="bg2"/>
                </a:solidFill>
                <a:effectLst/>
                <a:latin typeface="Arial Narrow" panose="020B0606020202030204" pitchFamily="34" charset="0"/>
              </a:rPr>
              <a:t>With the construction of St. Peter’s basilica in Rome, the sale of indulgences became a primary means for raising funds.</a:t>
            </a:r>
          </a:p>
        </p:txBody>
      </p:sp>
    </p:spTree>
    <p:extLst>
      <p:ext uri="{BB962C8B-B14F-4D97-AF65-F5344CB8AC3E}">
        <p14:creationId xmlns:p14="http://schemas.microsoft.com/office/powerpoint/2010/main" val="93686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1492">
                                            <p:bg/>
                                          </p:spTgt>
                                        </p:tgtEl>
                                        <p:attrNameLst>
                                          <p:attrName>style.visibility</p:attrName>
                                        </p:attrNameLst>
                                      </p:cBhvr>
                                      <p:to>
                                        <p:strVal val="visible"/>
                                      </p:to>
                                    </p:set>
                                    <p:animEffect transition="in" filter="randombar(horizontal)">
                                      <p:cBhvr>
                                        <p:cTn id="7" dur="500"/>
                                        <p:tgtEl>
                                          <p:spTgt spid="191492">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1492">
                                            <p:txEl>
                                              <p:pRg st="0" end="0"/>
                                            </p:txEl>
                                          </p:spTgt>
                                        </p:tgtEl>
                                        <p:attrNameLst>
                                          <p:attrName>style.visibility</p:attrName>
                                        </p:attrNameLst>
                                      </p:cBhvr>
                                      <p:to>
                                        <p:strVal val="visible"/>
                                      </p:to>
                                    </p:set>
                                    <p:animEffect transition="in" filter="randombar(horizontal)">
                                      <p:cBhvr>
                                        <p:cTn id="11" dur="500"/>
                                        <p:tgtEl>
                                          <p:spTgt spid="19149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1492">
                                            <p:txEl>
                                              <p:pRg st="1" end="1"/>
                                            </p:txEl>
                                          </p:spTgt>
                                        </p:tgtEl>
                                        <p:attrNameLst>
                                          <p:attrName>style.visibility</p:attrName>
                                        </p:attrNameLst>
                                      </p:cBhvr>
                                      <p:to>
                                        <p:strVal val="visible"/>
                                      </p:to>
                                    </p:set>
                                    <p:anim calcmode="lin" valueType="num">
                                      <p:cBhvr additive="base">
                                        <p:cTn id="16" dur="500" fill="hold"/>
                                        <p:tgtEl>
                                          <p:spTgt spid="19149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91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1492">
                                            <p:txEl>
                                              <p:pRg st="2" end="2"/>
                                            </p:txEl>
                                          </p:spTgt>
                                        </p:tgtEl>
                                        <p:attrNameLst>
                                          <p:attrName>style.visibility</p:attrName>
                                        </p:attrNameLst>
                                      </p:cBhvr>
                                      <p:to>
                                        <p:strVal val="visible"/>
                                      </p:to>
                                    </p:set>
                                    <p:anim calcmode="lin" valueType="num">
                                      <p:cBhvr additive="base">
                                        <p:cTn id="22" dur="500" fill="hold"/>
                                        <p:tgtEl>
                                          <p:spTgt spid="19149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14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1492">
                                            <p:txEl>
                                              <p:pRg st="3" end="3"/>
                                            </p:txEl>
                                          </p:spTgt>
                                        </p:tgtEl>
                                        <p:attrNameLst>
                                          <p:attrName>style.visibility</p:attrName>
                                        </p:attrNameLst>
                                      </p:cBhvr>
                                      <p:to>
                                        <p:strVal val="visible"/>
                                      </p:to>
                                    </p:set>
                                    <p:anim calcmode="lin" valueType="num">
                                      <p:cBhvr additive="base">
                                        <p:cTn id="28" dur="500" fill="hold"/>
                                        <p:tgtEl>
                                          <p:spTgt spid="19149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914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91492">
                                            <p:txEl>
                                              <p:pRg st="4" end="4"/>
                                            </p:txEl>
                                          </p:spTgt>
                                        </p:tgtEl>
                                        <p:attrNameLst>
                                          <p:attrName>style.visibility</p:attrName>
                                        </p:attrNameLst>
                                      </p:cBhvr>
                                      <p:to>
                                        <p:strVal val="visible"/>
                                      </p:to>
                                    </p:set>
                                    <p:anim calcmode="lin" valueType="num">
                                      <p:cBhvr additive="base">
                                        <p:cTn id="34" dur="500" fill="hold"/>
                                        <p:tgtEl>
                                          <p:spTgt spid="19149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14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1491">
                                            <p:txEl>
                                              <p:pRg st="0" end="0"/>
                                            </p:txEl>
                                          </p:spTgt>
                                        </p:tgtEl>
                                        <p:attrNameLst>
                                          <p:attrName>style.visibility</p:attrName>
                                        </p:attrNameLst>
                                      </p:cBhvr>
                                      <p:to>
                                        <p:strVal val="visible"/>
                                      </p:to>
                                    </p:set>
                                    <p:anim calcmode="lin" valueType="num">
                                      <p:cBhvr>
                                        <p:cTn id="40" dur="500" fill="hold"/>
                                        <p:tgtEl>
                                          <p:spTgt spid="191491">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91491">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19149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91491">
                                            <p:txEl>
                                              <p:pRg st="1" end="1"/>
                                            </p:txEl>
                                          </p:spTgt>
                                        </p:tgtEl>
                                        <p:attrNameLst>
                                          <p:attrName>style.visibility</p:attrName>
                                        </p:attrNameLst>
                                      </p:cBhvr>
                                      <p:to>
                                        <p:strVal val="visible"/>
                                      </p:to>
                                    </p:set>
                                    <p:anim calcmode="lin" valueType="num">
                                      <p:cBhvr additive="base">
                                        <p:cTn id="47" dur="5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91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91491">
                                            <p:txEl>
                                              <p:pRg st="2" end="2"/>
                                            </p:txEl>
                                          </p:spTgt>
                                        </p:tgtEl>
                                        <p:attrNameLst>
                                          <p:attrName>style.visibility</p:attrName>
                                        </p:attrNameLst>
                                      </p:cBhvr>
                                      <p:to>
                                        <p:strVal val="visible"/>
                                      </p:to>
                                    </p:set>
                                    <p:anim calcmode="lin" valueType="num">
                                      <p:cBhvr additive="base">
                                        <p:cTn id="53" dur="500" fill="hold"/>
                                        <p:tgtEl>
                                          <p:spTgt spid="19149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1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1491">
                                            <p:txEl>
                                              <p:pRg st="3" end="3"/>
                                            </p:txEl>
                                          </p:spTgt>
                                        </p:tgtEl>
                                        <p:attrNameLst>
                                          <p:attrName>style.visibility</p:attrName>
                                        </p:attrNameLst>
                                      </p:cBhvr>
                                      <p:to>
                                        <p:strVal val="visible"/>
                                      </p:to>
                                    </p:set>
                                    <p:anim calcmode="lin" valueType="num">
                                      <p:cBhvr additive="base">
                                        <p:cTn id="59" dur="500" fill="hold"/>
                                        <p:tgtEl>
                                          <p:spTgt spid="191491">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91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2" grpId="0" uiExpand="1" build="p"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62C84630-2FBC-5D15-6670-C088305C21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96D735-2F19-034A-B681-5B2C7C7796DC}"/>
              </a:ext>
            </a:extLst>
          </p:cNvPr>
          <p:cNvSpPr>
            <a:spLocks noGrp="1"/>
          </p:cNvSpPr>
          <p:nvPr>
            <p:ph type="title"/>
          </p:nvPr>
        </p:nvSpPr>
        <p:spPr>
          <a:xfrm>
            <a:off x="457201" y="258366"/>
            <a:ext cx="11471095" cy="887262"/>
          </a:xfrm>
        </p:spPr>
        <p:txBody>
          <a:bodyPr/>
          <a:lstStyle/>
          <a:p>
            <a:r>
              <a:rPr lang="en-US" dirty="0">
                <a:solidFill>
                  <a:srgbClr val="C00000"/>
                </a:solidFill>
              </a:rPr>
              <a:t>The stone-</a:t>
            </a:r>
            <a:r>
              <a:rPr lang="en-US" dirty="0" err="1">
                <a:solidFill>
                  <a:srgbClr val="C00000"/>
                </a:solidFill>
              </a:rPr>
              <a:t>campbell</a:t>
            </a:r>
            <a:r>
              <a:rPr lang="en-US" dirty="0">
                <a:solidFill>
                  <a:srgbClr val="C00000"/>
                </a:solidFill>
              </a:rPr>
              <a:t> movement</a:t>
            </a:r>
          </a:p>
        </p:txBody>
      </p:sp>
      <p:sp>
        <p:nvSpPr>
          <p:cNvPr id="10" name="Content Placeholder 9">
            <a:extLst>
              <a:ext uri="{FF2B5EF4-FFF2-40B4-BE49-F238E27FC236}">
                <a16:creationId xmlns:a16="http://schemas.microsoft.com/office/drawing/2014/main" id="{0BF0C1D0-530A-6ECA-C820-DDE56F4972BC}"/>
              </a:ext>
            </a:extLst>
          </p:cNvPr>
          <p:cNvSpPr>
            <a:spLocks noGrp="1"/>
          </p:cNvSpPr>
          <p:nvPr>
            <p:ph sz="quarter" idx="14"/>
          </p:nvPr>
        </p:nvSpPr>
        <p:spPr>
          <a:xfrm>
            <a:off x="1258868" y="1145628"/>
            <a:ext cx="10858501" cy="5556924"/>
          </a:xfrm>
        </p:spPr>
        <p:txBody>
          <a:bodyPr>
            <a:normAutofit lnSpcReduction="10000"/>
          </a:bodyPr>
          <a:lstStyle/>
          <a:p>
            <a:pPr marL="0" indent="0">
              <a:buNone/>
            </a:pPr>
            <a:r>
              <a:rPr lang="en-US" altLang="en-US" sz="3200" b="1" dirty="0">
                <a:solidFill>
                  <a:schemeClr val="accent5">
                    <a:lumMod val="75000"/>
                  </a:schemeClr>
                </a:solidFill>
              </a:rPr>
              <a:t>Merging in 1832 with a handshake between Barton Stone (of Kentucky) and Thomas and Alexander Campbell (of Western Pennsylvania), two similar movements united in their desire to return to 1</a:t>
            </a:r>
            <a:r>
              <a:rPr lang="en-US" altLang="en-US" sz="3200" b="1" baseline="30000" dirty="0">
                <a:solidFill>
                  <a:schemeClr val="accent5">
                    <a:lumMod val="75000"/>
                  </a:schemeClr>
                </a:solidFill>
              </a:rPr>
              <a:t>st</a:t>
            </a:r>
            <a:r>
              <a:rPr lang="en-US" altLang="en-US" sz="3200" b="1" dirty="0">
                <a:solidFill>
                  <a:schemeClr val="accent5">
                    <a:lumMod val="75000"/>
                  </a:schemeClr>
                </a:solidFill>
              </a:rPr>
              <a:t> century Christianity.</a:t>
            </a:r>
          </a:p>
          <a:p>
            <a:r>
              <a:rPr lang="en-US" altLang="en-US" sz="2800" i="1" dirty="0">
                <a:solidFill>
                  <a:schemeClr val="tx1"/>
                </a:solidFill>
              </a:rPr>
              <a:t>They agreed that creeds kept Christians divided.</a:t>
            </a:r>
          </a:p>
          <a:p>
            <a:r>
              <a:rPr lang="en-US" altLang="en-US" sz="2800" i="1" dirty="0">
                <a:solidFill>
                  <a:schemeClr val="tx1"/>
                </a:solidFill>
              </a:rPr>
              <a:t>They abandoned denominational labels, using instead only biblical names. </a:t>
            </a:r>
          </a:p>
          <a:p>
            <a:r>
              <a:rPr lang="en-US" altLang="en-US" sz="2800" i="1" dirty="0">
                <a:solidFill>
                  <a:schemeClr val="tx1"/>
                </a:solidFill>
              </a:rPr>
              <a:t>Today, they are divided into three primary groups:</a:t>
            </a:r>
          </a:p>
          <a:p>
            <a:pPr lvl="1"/>
            <a:r>
              <a:rPr lang="en-US" altLang="en-US" sz="2800" b="1" dirty="0">
                <a:solidFill>
                  <a:srgbClr val="860000"/>
                </a:solidFill>
              </a:rPr>
              <a:t>Churches of Christ</a:t>
            </a:r>
          </a:p>
          <a:p>
            <a:pPr lvl="1"/>
            <a:r>
              <a:rPr lang="en-US" altLang="en-US" sz="2800" b="1" dirty="0">
                <a:solidFill>
                  <a:srgbClr val="860000"/>
                </a:solidFill>
              </a:rPr>
              <a:t>Christian Church (Disciples of Christ)</a:t>
            </a:r>
          </a:p>
          <a:p>
            <a:pPr lvl="1"/>
            <a:r>
              <a:rPr lang="en-US" altLang="en-US" sz="2800" b="1" dirty="0">
                <a:solidFill>
                  <a:srgbClr val="860000"/>
                </a:solidFill>
              </a:rPr>
              <a:t>Christian Church/Church of Christ</a:t>
            </a:r>
          </a:p>
        </p:txBody>
      </p:sp>
      <p:sp>
        <p:nvSpPr>
          <p:cNvPr id="7" name="Slide Number Placeholder 6">
            <a:extLst>
              <a:ext uri="{FF2B5EF4-FFF2-40B4-BE49-F238E27FC236}">
                <a16:creationId xmlns:a16="http://schemas.microsoft.com/office/drawing/2014/main" id="{F92DE042-5162-7E15-AEC6-71B941A1CC82}"/>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71B0DFC3-AC6F-0BF5-5781-B8306219E3D7}"/>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0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A613505-FABA-AE88-B012-E253D057B3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811BCD-315F-7056-CF75-79445FC0D362}"/>
              </a:ext>
            </a:extLst>
          </p:cNvPr>
          <p:cNvSpPr>
            <a:spLocks noGrp="1"/>
          </p:cNvSpPr>
          <p:nvPr>
            <p:ph type="title"/>
          </p:nvPr>
        </p:nvSpPr>
        <p:spPr>
          <a:xfrm>
            <a:off x="293919" y="258366"/>
            <a:ext cx="11898082" cy="887262"/>
          </a:xfrm>
        </p:spPr>
        <p:txBody>
          <a:bodyPr/>
          <a:lstStyle/>
          <a:p>
            <a:r>
              <a:rPr lang="en-US" dirty="0">
                <a:solidFill>
                  <a:srgbClr val="C00000"/>
                </a:solidFill>
              </a:rPr>
              <a:t>Stone-</a:t>
            </a:r>
            <a:r>
              <a:rPr lang="en-US" dirty="0" err="1">
                <a:solidFill>
                  <a:srgbClr val="C00000"/>
                </a:solidFill>
              </a:rPr>
              <a:t>campbell</a:t>
            </a:r>
            <a:r>
              <a:rPr lang="en-US" dirty="0">
                <a:solidFill>
                  <a:srgbClr val="C00000"/>
                </a:solidFill>
              </a:rPr>
              <a:t> restorationism</a:t>
            </a:r>
          </a:p>
        </p:txBody>
      </p:sp>
      <p:sp>
        <p:nvSpPr>
          <p:cNvPr id="10" name="Content Placeholder 9">
            <a:extLst>
              <a:ext uri="{FF2B5EF4-FFF2-40B4-BE49-F238E27FC236}">
                <a16:creationId xmlns:a16="http://schemas.microsoft.com/office/drawing/2014/main" id="{22D15FC5-801C-4B85-2A72-565C177CBA93}"/>
              </a:ext>
            </a:extLst>
          </p:cNvPr>
          <p:cNvSpPr>
            <a:spLocks noGrp="1"/>
          </p:cNvSpPr>
          <p:nvPr>
            <p:ph sz="quarter" idx="14"/>
          </p:nvPr>
        </p:nvSpPr>
        <p:spPr>
          <a:xfrm>
            <a:off x="1258868" y="1145628"/>
            <a:ext cx="10750994" cy="5556924"/>
          </a:xfrm>
        </p:spPr>
        <p:txBody>
          <a:bodyPr>
            <a:normAutofit lnSpcReduction="10000"/>
          </a:bodyPr>
          <a:lstStyle/>
          <a:p>
            <a:pPr marL="0" indent="0">
              <a:buNone/>
            </a:pPr>
            <a:r>
              <a:rPr lang="en-US" altLang="en-US" sz="3200" b="1" dirty="0">
                <a:solidFill>
                  <a:schemeClr val="accent5">
                    <a:lumMod val="75000"/>
                  </a:schemeClr>
                </a:solidFill>
              </a:rPr>
              <a:t>This restoration movement is characterized by several key ideas:</a:t>
            </a:r>
          </a:p>
          <a:p>
            <a:r>
              <a:rPr lang="en-US" altLang="en-US" sz="2800" i="1" dirty="0">
                <a:solidFill>
                  <a:schemeClr val="tx1"/>
                </a:solidFill>
              </a:rPr>
              <a:t>There should only be one church, and Christianity should not be divided. </a:t>
            </a:r>
          </a:p>
          <a:p>
            <a:r>
              <a:rPr lang="en-US" altLang="en-US" sz="2800" i="1" dirty="0">
                <a:solidFill>
                  <a:schemeClr val="tx1"/>
                </a:solidFill>
              </a:rPr>
              <a:t>Since creeds divide, the basis for Christian fellowship should be the Bible alone. </a:t>
            </a:r>
          </a:p>
          <a:p>
            <a:r>
              <a:rPr lang="en-US" altLang="en-US" sz="2800" i="1" dirty="0">
                <a:solidFill>
                  <a:schemeClr val="tx1"/>
                </a:solidFill>
              </a:rPr>
              <a:t>Since church traditions divide, Christians should find common ground following the practices of the apostolic church in the NT.</a:t>
            </a:r>
          </a:p>
          <a:p>
            <a:r>
              <a:rPr lang="en-US" altLang="en-US" sz="2800" i="1" dirty="0">
                <a:solidFill>
                  <a:schemeClr val="tx1"/>
                </a:solidFill>
              </a:rPr>
              <a:t>Since names divide, only biblical names should be used (as opposed, for instance, to Methodism, Lutheranism, etc.)</a:t>
            </a:r>
          </a:p>
          <a:p>
            <a:r>
              <a:rPr lang="en-US" altLang="en-US" sz="2800" i="1" dirty="0">
                <a:solidFill>
                  <a:schemeClr val="tx1"/>
                </a:solidFill>
              </a:rPr>
              <a:t>A common theme:  </a:t>
            </a:r>
            <a:r>
              <a:rPr lang="en-US" altLang="en-US" sz="2800" b="1" dirty="0">
                <a:solidFill>
                  <a:srgbClr val="860000"/>
                </a:solidFill>
              </a:rPr>
              <a:t>No creed but Christ, no book but the Bible, no law but love, no name but the divine.</a:t>
            </a:r>
            <a:endParaRPr lang="en-US" altLang="en-US" sz="2800" i="1" dirty="0">
              <a:solidFill>
                <a:srgbClr val="860000"/>
              </a:solidFill>
            </a:endParaRPr>
          </a:p>
        </p:txBody>
      </p:sp>
      <p:sp>
        <p:nvSpPr>
          <p:cNvPr id="7" name="Slide Number Placeholder 6">
            <a:extLst>
              <a:ext uri="{FF2B5EF4-FFF2-40B4-BE49-F238E27FC236}">
                <a16:creationId xmlns:a16="http://schemas.microsoft.com/office/drawing/2014/main" id="{63823160-87B9-6A54-07A2-54B46CBC1265}"/>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E33A93E-EB5B-5459-D0B4-93422CB15E01}"/>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81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406D300F-99B0-E8AB-B5B9-C869F9DDD0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A0D73E-DBEA-84C9-8675-972C4FB09E54}"/>
              </a:ext>
            </a:extLst>
          </p:cNvPr>
          <p:cNvSpPr>
            <a:spLocks noGrp="1"/>
          </p:cNvSpPr>
          <p:nvPr>
            <p:ph type="title"/>
          </p:nvPr>
        </p:nvSpPr>
        <p:spPr>
          <a:xfrm>
            <a:off x="457201" y="258366"/>
            <a:ext cx="11471095" cy="887262"/>
          </a:xfrm>
        </p:spPr>
        <p:txBody>
          <a:bodyPr/>
          <a:lstStyle/>
          <a:p>
            <a:r>
              <a:rPr lang="en-US" dirty="0">
                <a:solidFill>
                  <a:srgbClr val="C00000"/>
                </a:solidFill>
              </a:rPr>
              <a:t>The Seventh-day </a:t>
            </a:r>
            <a:r>
              <a:rPr lang="en-US" dirty="0" err="1">
                <a:solidFill>
                  <a:srgbClr val="C00000"/>
                </a:solidFill>
              </a:rPr>
              <a:t>adventists</a:t>
            </a:r>
            <a:endParaRPr lang="en-US" dirty="0">
              <a:solidFill>
                <a:srgbClr val="C00000"/>
              </a:solidFill>
            </a:endParaRPr>
          </a:p>
        </p:txBody>
      </p:sp>
      <p:sp>
        <p:nvSpPr>
          <p:cNvPr id="10" name="Content Placeholder 9">
            <a:extLst>
              <a:ext uri="{FF2B5EF4-FFF2-40B4-BE49-F238E27FC236}">
                <a16:creationId xmlns:a16="http://schemas.microsoft.com/office/drawing/2014/main" id="{81EF06DB-BE1A-3C49-DCBE-73B3ABBCD4BB}"/>
              </a:ext>
            </a:extLst>
          </p:cNvPr>
          <p:cNvSpPr>
            <a:spLocks noGrp="1"/>
          </p:cNvSpPr>
          <p:nvPr>
            <p:ph sz="quarter" idx="14"/>
          </p:nvPr>
        </p:nvSpPr>
        <p:spPr>
          <a:xfrm>
            <a:off x="775698" y="1145628"/>
            <a:ext cx="6950468" cy="5712372"/>
          </a:xfrm>
        </p:spPr>
        <p:txBody>
          <a:bodyPr>
            <a:normAutofit fontScale="92500" lnSpcReduction="10000"/>
          </a:bodyPr>
          <a:lstStyle/>
          <a:p>
            <a:pPr marL="0" indent="0">
              <a:buNone/>
            </a:pPr>
            <a:r>
              <a:rPr lang="en-US" altLang="en-US" sz="3200" b="1" dirty="0">
                <a:solidFill>
                  <a:schemeClr val="accent5">
                    <a:lumMod val="75000"/>
                  </a:schemeClr>
                </a:solidFill>
              </a:rPr>
              <a:t>Under the leadership of Baptist William Miller, the Seventh-Day Adventist movement emerged from the Second Great Awakening when Miller predicted the return of Christ to be on October 22, 1844, based on calculations from the Book of Daniel.</a:t>
            </a:r>
          </a:p>
          <a:p>
            <a:r>
              <a:rPr lang="en-US" altLang="en-US" sz="2800" i="1" dirty="0">
                <a:solidFill>
                  <a:schemeClr val="tx1"/>
                </a:solidFill>
              </a:rPr>
              <a:t>When this did not occur, some of Miller’s followers, especially Ellen G. White, reinterpreted the prophecy to mean that Christ had entered the heavenly sanctuary to begin an “investigative judgment,” but this was not his return to the earth.</a:t>
            </a:r>
          </a:p>
          <a:p>
            <a:r>
              <a:rPr lang="en-US" altLang="en-US" sz="2800" i="1" dirty="0">
                <a:solidFill>
                  <a:schemeClr val="tx1"/>
                </a:solidFill>
              </a:rPr>
              <a:t>The Seventh-Day Adventist Church was formally organized in 1863.</a:t>
            </a:r>
          </a:p>
        </p:txBody>
      </p:sp>
      <p:sp>
        <p:nvSpPr>
          <p:cNvPr id="7" name="Slide Number Placeholder 6">
            <a:extLst>
              <a:ext uri="{FF2B5EF4-FFF2-40B4-BE49-F238E27FC236}">
                <a16:creationId xmlns:a16="http://schemas.microsoft.com/office/drawing/2014/main" id="{0CBEC84C-AB65-DC7B-21EB-A2526DB547D4}"/>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2091187-AE80-0CC5-F7AB-D4B512FD2571}"/>
              </a:ext>
            </a:extLst>
          </p:cNvPr>
          <p:cNvCxnSpPr>
            <a:cxnSpLocks/>
          </p:cNvCxnSpPr>
          <p:nvPr/>
        </p:nvCxnSpPr>
        <p:spPr>
          <a:xfrm>
            <a:off x="616449" y="1145628"/>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EC1510-522F-FBAD-7B14-61CCA55695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6598" y="1145628"/>
            <a:ext cx="4340772" cy="4340772"/>
          </a:xfrm>
          <a:prstGeom prst="rect">
            <a:avLst/>
          </a:prstGeom>
        </p:spPr>
      </p:pic>
      <p:sp>
        <p:nvSpPr>
          <p:cNvPr id="6" name="TextBox 5">
            <a:extLst>
              <a:ext uri="{FF2B5EF4-FFF2-40B4-BE49-F238E27FC236}">
                <a16:creationId xmlns:a16="http://schemas.microsoft.com/office/drawing/2014/main" id="{9F90C815-5483-5879-C3E6-855A20E350D2}"/>
              </a:ext>
            </a:extLst>
          </p:cNvPr>
          <p:cNvSpPr txBox="1"/>
          <p:nvPr/>
        </p:nvSpPr>
        <p:spPr>
          <a:xfrm>
            <a:off x="8097137" y="5527706"/>
            <a:ext cx="3699693" cy="369332"/>
          </a:xfrm>
          <a:prstGeom prst="rect">
            <a:avLst/>
          </a:prstGeom>
          <a:noFill/>
          <a:ln>
            <a:noFill/>
          </a:ln>
        </p:spPr>
        <p:txBody>
          <a:bodyPr wrap="square" rtlCol="0">
            <a:spAutoFit/>
          </a:bodyPr>
          <a:lstStyle/>
          <a:p>
            <a:pPr algn="ctr"/>
            <a:r>
              <a:rPr lang="en-US" dirty="0"/>
              <a:t>James and Ellen G. White</a:t>
            </a:r>
          </a:p>
        </p:txBody>
      </p:sp>
    </p:spTree>
    <p:extLst>
      <p:ext uri="{BB962C8B-B14F-4D97-AF65-F5344CB8AC3E}">
        <p14:creationId xmlns:p14="http://schemas.microsoft.com/office/powerpoint/2010/main" val="182237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16176A8-33BE-351A-865B-331B59A7BB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7EFBC0-45E4-FBAA-DE4C-1BB29ABC11AF}"/>
              </a:ext>
            </a:extLst>
          </p:cNvPr>
          <p:cNvSpPr>
            <a:spLocks noGrp="1"/>
          </p:cNvSpPr>
          <p:nvPr>
            <p:ph type="title"/>
          </p:nvPr>
        </p:nvSpPr>
        <p:spPr>
          <a:xfrm>
            <a:off x="293919" y="258366"/>
            <a:ext cx="11898082" cy="887262"/>
          </a:xfrm>
        </p:spPr>
        <p:txBody>
          <a:bodyPr/>
          <a:lstStyle/>
          <a:p>
            <a:r>
              <a:rPr lang="en-US" dirty="0">
                <a:solidFill>
                  <a:srgbClr val="C00000"/>
                </a:solidFill>
              </a:rPr>
              <a:t>Seventh-day </a:t>
            </a:r>
            <a:r>
              <a:rPr lang="en-US" dirty="0" err="1">
                <a:solidFill>
                  <a:srgbClr val="C00000"/>
                </a:solidFill>
              </a:rPr>
              <a:t>adventists</a:t>
            </a:r>
            <a:endParaRPr lang="en-US" dirty="0">
              <a:solidFill>
                <a:srgbClr val="C00000"/>
              </a:solidFill>
            </a:endParaRPr>
          </a:p>
        </p:txBody>
      </p:sp>
      <p:sp>
        <p:nvSpPr>
          <p:cNvPr id="10" name="Content Placeholder 9">
            <a:extLst>
              <a:ext uri="{FF2B5EF4-FFF2-40B4-BE49-F238E27FC236}">
                <a16:creationId xmlns:a16="http://schemas.microsoft.com/office/drawing/2014/main" id="{FE89656A-7E7B-8027-5E2B-8ED3365E7170}"/>
              </a:ext>
            </a:extLst>
          </p:cNvPr>
          <p:cNvSpPr>
            <a:spLocks noGrp="1"/>
          </p:cNvSpPr>
          <p:nvPr>
            <p:ph sz="quarter" idx="14"/>
          </p:nvPr>
        </p:nvSpPr>
        <p:spPr>
          <a:xfrm>
            <a:off x="1258868" y="1145628"/>
            <a:ext cx="10515593" cy="5241988"/>
          </a:xfrm>
        </p:spPr>
        <p:txBody>
          <a:bodyPr>
            <a:normAutofit lnSpcReduction="10000"/>
          </a:bodyPr>
          <a:lstStyle/>
          <a:p>
            <a:pPr marL="0" indent="0">
              <a:buNone/>
            </a:pPr>
            <a:r>
              <a:rPr lang="en-US" altLang="en-US" sz="3200" b="1" dirty="0">
                <a:solidFill>
                  <a:schemeClr val="accent5">
                    <a:lumMod val="75000"/>
                  </a:schemeClr>
                </a:solidFill>
              </a:rPr>
              <a:t>Key ideas of the Seventh-Day Adventists are:</a:t>
            </a:r>
          </a:p>
          <a:p>
            <a:r>
              <a:rPr lang="en-US" altLang="en-US" sz="2800" i="1" dirty="0">
                <a:solidFill>
                  <a:schemeClr val="tx1"/>
                </a:solidFill>
              </a:rPr>
              <a:t>Sabbath observance must be on Saturday, not Sunday (thus fulfilling the Sabbath requirement in the Ten Commandments). More severely, some Adventists regard Sunday observance as accepting the mark of the beast.</a:t>
            </a:r>
          </a:p>
          <a:p>
            <a:r>
              <a:rPr lang="en-US" altLang="en-US" sz="2800" i="1" dirty="0">
                <a:solidFill>
                  <a:schemeClr val="tx1"/>
                </a:solidFill>
              </a:rPr>
              <a:t>The imminent return of Christ to the earth. </a:t>
            </a:r>
          </a:p>
          <a:p>
            <a:r>
              <a:rPr lang="en-US" altLang="en-US" sz="2800" i="1" dirty="0">
                <a:solidFill>
                  <a:schemeClr val="tx1"/>
                </a:solidFill>
              </a:rPr>
              <a:t>The Bible is the ultimate authority.</a:t>
            </a:r>
          </a:p>
          <a:p>
            <a:r>
              <a:rPr lang="en-US" altLang="en-US" sz="2800" i="1" dirty="0">
                <a:solidFill>
                  <a:schemeClr val="tx1"/>
                </a:solidFill>
              </a:rPr>
              <a:t>God has a tangible form.</a:t>
            </a:r>
          </a:p>
          <a:p>
            <a:r>
              <a:rPr lang="en-US" altLang="en-US" sz="2800" i="1" dirty="0">
                <a:solidFill>
                  <a:schemeClr val="tx1"/>
                </a:solidFill>
              </a:rPr>
              <a:t>Some Adventists accept the doctrine of the Trinity, and some do not.</a:t>
            </a:r>
          </a:p>
          <a:p>
            <a:r>
              <a:rPr lang="en-US" altLang="en-US" sz="2800" i="1" dirty="0">
                <a:solidFill>
                  <a:schemeClr val="tx1"/>
                </a:solidFill>
              </a:rPr>
              <a:t>The return of Christ will be post-</a:t>
            </a:r>
            <a:r>
              <a:rPr lang="en-US" altLang="en-US" sz="2800" i="1" dirty="0" err="1">
                <a:solidFill>
                  <a:schemeClr val="tx1"/>
                </a:solidFill>
              </a:rPr>
              <a:t>tribulational</a:t>
            </a:r>
            <a:r>
              <a:rPr lang="en-US" altLang="en-US" sz="2800" i="1" dirty="0">
                <a:solidFill>
                  <a:schemeClr val="tx1"/>
                </a:solidFill>
              </a:rPr>
              <a:t> and premillennial, but the millennial kingdom will be in heaven, not on earth.</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272A5E90-1E1D-FEBF-35E1-0E5B75B41BAF}"/>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9313968-2C02-988E-7EF0-82EEC151B141}"/>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57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386E8CD-F526-7642-61E3-ECFAF6636C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EC12B4-72AD-DA5A-726F-004249C46400}"/>
              </a:ext>
            </a:extLst>
          </p:cNvPr>
          <p:cNvSpPr>
            <a:spLocks noGrp="1"/>
          </p:cNvSpPr>
          <p:nvPr>
            <p:ph type="title"/>
          </p:nvPr>
        </p:nvSpPr>
        <p:spPr>
          <a:xfrm>
            <a:off x="457201" y="258366"/>
            <a:ext cx="10515595" cy="887262"/>
          </a:xfrm>
        </p:spPr>
        <p:txBody>
          <a:bodyPr/>
          <a:lstStyle/>
          <a:p>
            <a:r>
              <a:rPr lang="en-US" dirty="0">
                <a:solidFill>
                  <a:srgbClr val="C00000"/>
                </a:solidFill>
              </a:rPr>
              <a:t>The </a:t>
            </a:r>
            <a:r>
              <a:rPr lang="en-US" dirty="0" err="1">
                <a:solidFill>
                  <a:srgbClr val="C00000"/>
                </a:solidFill>
              </a:rPr>
              <a:t>mormons</a:t>
            </a:r>
            <a:endParaRPr lang="en-US" dirty="0">
              <a:solidFill>
                <a:srgbClr val="C00000"/>
              </a:solidFill>
            </a:endParaRPr>
          </a:p>
        </p:txBody>
      </p:sp>
      <p:sp>
        <p:nvSpPr>
          <p:cNvPr id="10" name="Content Placeholder 9">
            <a:extLst>
              <a:ext uri="{FF2B5EF4-FFF2-40B4-BE49-F238E27FC236}">
                <a16:creationId xmlns:a16="http://schemas.microsoft.com/office/drawing/2014/main" id="{A748AC90-0A07-6335-BADB-DDD7C8C92B58}"/>
              </a:ext>
            </a:extLst>
          </p:cNvPr>
          <p:cNvSpPr>
            <a:spLocks noGrp="1"/>
          </p:cNvSpPr>
          <p:nvPr>
            <p:ph sz="quarter" idx="14"/>
          </p:nvPr>
        </p:nvSpPr>
        <p:spPr>
          <a:xfrm>
            <a:off x="1258868" y="1145628"/>
            <a:ext cx="10644659" cy="5241988"/>
          </a:xfrm>
        </p:spPr>
        <p:txBody>
          <a:bodyPr>
            <a:normAutofit/>
          </a:bodyPr>
          <a:lstStyle/>
          <a:p>
            <a:pPr marL="0" indent="0">
              <a:buNone/>
            </a:pPr>
            <a:r>
              <a:rPr lang="en-US" altLang="en-US" sz="3200" b="1" dirty="0">
                <a:solidFill>
                  <a:schemeClr val="accent5">
                    <a:lumMod val="75000"/>
                  </a:schemeClr>
                </a:solidFill>
              </a:rPr>
              <a:t>Started by Joseph Smith in western New York in the 1820s and 1830s, the Latter Day Saints movement was an attempt to discover the “true” doctrine of God.</a:t>
            </a:r>
          </a:p>
          <a:p>
            <a:r>
              <a:rPr lang="en-US" altLang="en-US" sz="2800" i="1" dirty="0">
                <a:solidFill>
                  <a:schemeClr val="tx1"/>
                </a:solidFill>
              </a:rPr>
              <a:t>In multiple visions and angelic visitations, Smith claimed to have been instructed to re-establish the “true Christian church” (and he also was informed that all the existing Christian churches were wrong).</a:t>
            </a:r>
          </a:p>
          <a:p>
            <a:r>
              <a:rPr lang="en-US" altLang="en-US" sz="2800" i="1" dirty="0">
                <a:solidFill>
                  <a:schemeClr val="tx1"/>
                </a:solidFill>
              </a:rPr>
              <a:t>In 1830 he published the Book of Mormon, which he claimed to have translated from ancient writings on golden plates.</a:t>
            </a:r>
          </a:p>
          <a:p>
            <a:r>
              <a:rPr lang="en-US" altLang="en-US" sz="2800" i="1" dirty="0">
                <a:solidFill>
                  <a:schemeClr val="tx1"/>
                </a:solidFill>
              </a:rPr>
              <a:t>Beginning in 600 BC, the Book of Mormon chronicles a prophet named Lehi who sailed to America, where he found native Americans who had been visited by Jesus Christ hundreds of years prior to his birth in Bethlehem. </a:t>
            </a:r>
          </a:p>
        </p:txBody>
      </p:sp>
      <p:sp>
        <p:nvSpPr>
          <p:cNvPr id="7" name="Slide Number Placeholder 6">
            <a:extLst>
              <a:ext uri="{FF2B5EF4-FFF2-40B4-BE49-F238E27FC236}">
                <a16:creationId xmlns:a16="http://schemas.microsoft.com/office/drawing/2014/main" id="{BF688AC7-F5AB-8F9C-C8B6-0EA87A266FA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F4A76F0-9AD2-C898-D64A-2E611C544CF6}"/>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9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75A5A71-AB5F-1819-E5FE-712CD8C2FE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B32E9F-BBFD-8F9C-B571-2341C7E1BC19}"/>
              </a:ext>
            </a:extLst>
          </p:cNvPr>
          <p:cNvSpPr>
            <a:spLocks noGrp="1"/>
          </p:cNvSpPr>
          <p:nvPr>
            <p:ph type="title"/>
          </p:nvPr>
        </p:nvSpPr>
        <p:spPr>
          <a:xfrm>
            <a:off x="457201" y="258366"/>
            <a:ext cx="10515595" cy="887262"/>
          </a:xfrm>
        </p:spPr>
        <p:txBody>
          <a:bodyPr/>
          <a:lstStyle/>
          <a:p>
            <a:r>
              <a:rPr lang="en-US" dirty="0">
                <a:solidFill>
                  <a:srgbClr val="C00000"/>
                </a:solidFill>
              </a:rPr>
              <a:t>Mormon Profile</a:t>
            </a:r>
          </a:p>
        </p:txBody>
      </p:sp>
      <p:sp>
        <p:nvSpPr>
          <p:cNvPr id="10" name="Content Placeholder 9">
            <a:extLst>
              <a:ext uri="{FF2B5EF4-FFF2-40B4-BE49-F238E27FC236}">
                <a16:creationId xmlns:a16="http://schemas.microsoft.com/office/drawing/2014/main" id="{AE352EF0-A464-4EC3-F1E9-1C97D3E07DD7}"/>
              </a:ext>
            </a:extLst>
          </p:cNvPr>
          <p:cNvSpPr>
            <a:spLocks noGrp="1"/>
          </p:cNvSpPr>
          <p:nvPr>
            <p:ph sz="quarter" idx="14"/>
          </p:nvPr>
        </p:nvSpPr>
        <p:spPr>
          <a:xfrm>
            <a:off x="1258868" y="1145628"/>
            <a:ext cx="10515593" cy="5241988"/>
          </a:xfrm>
        </p:spPr>
        <p:txBody>
          <a:bodyPr>
            <a:normAutofit lnSpcReduction="10000"/>
          </a:bodyPr>
          <a:lstStyle/>
          <a:p>
            <a:pPr marL="0" indent="0">
              <a:buNone/>
            </a:pPr>
            <a:r>
              <a:rPr lang="en-US" altLang="en-US" sz="3200" b="1" dirty="0">
                <a:solidFill>
                  <a:schemeClr val="accent5">
                    <a:lumMod val="75000"/>
                  </a:schemeClr>
                </a:solidFill>
              </a:rPr>
              <a:t>Mormons have some continuity with historic Christianity but considerable discontinuity.</a:t>
            </a:r>
          </a:p>
          <a:p>
            <a:r>
              <a:rPr lang="en-US" altLang="en-US" sz="2800" i="1" dirty="0">
                <a:solidFill>
                  <a:schemeClr val="tx1"/>
                </a:solidFill>
              </a:rPr>
              <a:t>They accept both the Bible and the Book of Mormon as equally inspired. </a:t>
            </a:r>
          </a:p>
          <a:p>
            <a:r>
              <a:rPr lang="en-US" altLang="en-US" sz="2800" i="1" dirty="0">
                <a:solidFill>
                  <a:schemeClr val="tx1"/>
                </a:solidFill>
              </a:rPr>
              <a:t>For many years, they practiced polygamy (polygamy officially ended in 1890 after congress threatened to remove the church’s legal status).</a:t>
            </a:r>
          </a:p>
          <a:p>
            <a:r>
              <a:rPr lang="en-US" altLang="en-US" sz="2800" i="1" dirty="0">
                <a:solidFill>
                  <a:schemeClr val="tx1"/>
                </a:solidFill>
              </a:rPr>
              <a:t>Several branches evolved after Smith’s death, the largest being the Church of Jesus Christ of </a:t>
            </a:r>
            <a:r>
              <a:rPr lang="en-US" altLang="en-US" sz="2800" i="1" dirty="0" err="1">
                <a:solidFill>
                  <a:schemeClr val="tx1"/>
                </a:solidFill>
              </a:rPr>
              <a:t>Latterday</a:t>
            </a:r>
            <a:r>
              <a:rPr lang="en-US" altLang="en-US" sz="2800" i="1" dirty="0">
                <a:solidFill>
                  <a:schemeClr val="tx1"/>
                </a:solidFill>
              </a:rPr>
              <a:t> Saints, who followed Brigham Young, the new prophet, to the Utah Territory.</a:t>
            </a:r>
          </a:p>
          <a:p>
            <a:r>
              <a:rPr lang="en-US" altLang="en-US" sz="2800" i="1" dirty="0">
                <a:solidFill>
                  <a:schemeClr val="tx1"/>
                </a:solidFill>
              </a:rPr>
              <a:t>Mormons reject the doctrine of the Trinity (they believe the Father, Son, and Holy Spirit are three distinct Beings), and they believe in other deities as well, such as, a Heavenly Mother, who is married to God the Father. </a:t>
            </a:r>
          </a:p>
        </p:txBody>
      </p:sp>
      <p:sp>
        <p:nvSpPr>
          <p:cNvPr id="7" name="Slide Number Placeholder 6">
            <a:extLst>
              <a:ext uri="{FF2B5EF4-FFF2-40B4-BE49-F238E27FC236}">
                <a16:creationId xmlns:a16="http://schemas.microsoft.com/office/drawing/2014/main" id="{5944BE08-75B7-EBDC-EFD9-7DA2F64F13D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AA8C2C9-72C0-E595-EC61-17B6362110F7}"/>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61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E5EA2BF-2D74-09CF-C1D4-3B8CEAE36B74}"/>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B4DEB15E-C34C-7316-77F4-6583210F55B0}"/>
              </a:ext>
            </a:extLst>
          </p:cNvPr>
          <p:cNvSpPr>
            <a:spLocks noGrp="1"/>
          </p:cNvSpPr>
          <p:nvPr>
            <p:ph type="sldNum" sz="quarter" idx="12"/>
          </p:nvPr>
        </p:nvSpPr>
        <p:spPr>
          <a:xfrm>
            <a:off x="11465961" y="6245352"/>
            <a:ext cx="651408" cy="457200"/>
          </a:xfrm>
        </p:spPr>
        <p:txBody>
          <a:bodyPr/>
          <a:lstStyle/>
          <a:p>
            <a:fld id="{DF28FB93-0A08-4E7D-8E63-9EFA29F1E093}" type="slidenum">
              <a:rPr lang="en-US" smtClean="0"/>
              <a:pPr/>
              <a:t>136</a:t>
            </a:fld>
            <a:endParaRPr lang="en-US" dirty="0"/>
          </a:p>
        </p:txBody>
      </p:sp>
      <p:sp>
        <p:nvSpPr>
          <p:cNvPr id="5" name="Content Placeholder 4">
            <a:extLst>
              <a:ext uri="{FF2B5EF4-FFF2-40B4-BE49-F238E27FC236}">
                <a16:creationId xmlns:a16="http://schemas.microsoft.com/office/drawing/2014/main" id="{2B9C0A99-BB09-BB60-E1EF-A96B22CFC90B}"/>
              </a:ext>
            </a:extLst>
          </p:cNvPr>
          <p:cNvSpPr>
            <a:spLocks noGrp="1"/>
          </p:cNvSpPr>
          <p:nvPr>
            <p:ph sz="quarter" idx="14"/>
          </p:nvPr>
        </p:nvSpPr>
        <p:spPr>
          <a:xfrm>
            <a:off x="1829276" y="2530931"/>
            <a:ext cx="5670757" cy="3722914"/>
          </a:xfrm>
        </p:spPr>
        <p:txBody>
          <a:bodyPr>
            <a:normAutofit/>
          </a:bodyPr>
          <a:lstStyle/>
          <a:p>
            <a:r>
              <a:rPr lang="en-US" sz="2400" dirty="0"/>
              <a:t>Mormon President Snow claimed to have been visited by Jesus Christ himself within this temple in 1898.</a:t>
            </a:r>
          </a:p>
          <a:p>
            <a:r>
              <a:rPr lang="en-US" sz="2400" dirty="0"/>
              <a:t>It continues to be used for celestial marriage ceremonies (i.e., a marriage not merely for life but for eternity)</a:t>
            </a:r>
          </a:p>
          <a:p>
            <a:r>
              <a:rPr lang="en-US" sz="2400" dirty="0"/>
              <a:t>Key decisions are reached within its precincts by Mormon hierarchy (the President and the Twelve Apostles).</a:t>
            </a:r>
          </a:p>
          <a:p>
            <a:endParaRPr lang="en-US" dirty="0"/>
          </a:p>
        </p:txBody>
      </p:sp>
      <p:sp>
        <p:nvSpPr>
          <p:cNvPr id="6" name="Title 5">
            <a:extLst>
              <a:ext uri="{FF2B5EF4-FFF2-40B4-BE49-F238E27FC236}">
                <a16:creationId xmlns:a16="http://schemas.microsoft.com/office/drawing/2014/main" id="{C81297F5-405F-062B-D78F-2774844B2BDC}"/>
              </a:ext>
            </a:extLst>
          </p:cNvPr>
          <p:cNvSpPr>
            <a:spLocks noGrp="1"/>
          </p:cNvSpPr>
          <p:nvPr>
            <p:ph type="title"/>
          </p:nvPr>
        </p:nvSpPr>
        <p:spPr>
          <a:xfrm>
            <a:off x="640247" y="231864"/>
            <a:ext cx="6859786" cy="2233749"/>
          </a:xfrm>
        </p:spPr>
        <p:txBody>
          <a:bodyPr/>
          <a:lstStyle/>
          <a:p>
            <a:r>
              <a:rPr lang="en-US" sz="3200" b="1" dirty="0">
                <a:solidFill>
                  <a:srgbClr val="920000"/>
                </a:solidFill>
                <a:effectLst>
                  <a:outerShdw blurRad="38100" dist="38100" dir="2700000" algn="tl">
                    <a:srgbClr val="000000">
                      <a:alpha val="43137"/>
                    </a:srgbClr>
                  </a:outerShdw>
                </a:effectLst>
              </a:rPr>
              <a:t>The Salt Lake City temple, salt lake city, Utah </a:t>
            </a:r>
            <a:br>
              <a:rPr lang="en-US" sz="3200" b="1" dirty="0">
                <a:solidFill>
                  <a:srgbClr val="920000"/>
                </a:solidFill>
                <a:effectLst>
                  <a:outerShdw blurRad="38100" dist="38100" dir="2700000" algn="tl">
                    <a:srgbClr val="000000">
                      <a:alpha val="43137"/>
                    </a:srgbClr>
                  </a:outerShdw>
                </a:effectLst>
              </a:rPr>
            </a:br>
            <a:r>
              <a:rPr lang="en-US" sz="3200" b="1" cap="none" dirty="0">
                <a:solidFill>
                  <a:srgbClr val="920000"/>
                </a:solidFill>
                <a:effectLst>
                  <a:outerShdw blurRad="38100" dist="38100" dir="2700000" algn="tl">
                    <a:srgbClr val="000000">
                      <a:alpha val="43137"/>
                    </a:srgbClr>
                  </a:outerShdw>
                </a:effectLst>
              </a:rPr>
              <a:t>Begun in 1853 and completed in 1893 </a:t>
            </a:r>
            <a:endParaRPr lang="en-US" sz="3200" b="1" dirty="0">
              <a:solidFill>
                <a:srgbClr val="920000"/>
              </a:solidFill>
              <a:effectLst>
                <a:outerShdw blurRad="38100" dist="38100" dir="2700000" algn="tl">
                  <a:srgbClr val="000000">
                    <a:alpha val="43137"/>
                  </a:srgbClr>
                </a:outerShdw>
              </a:effectLst>
            </a:endParaRPr>
          </a:p>
        </p:txBody>
      </p:sp>
      <p:cxnSp>
        <p:nvCxnSpPr>
          <p:cNvPr id="3" name="Straight Connector 2">
            <a:extLst>
              <a:ext uri="{FF2B5EF4-FFF2-40B4-BE49-F238E27FC236}">
                <a16:creationId xmlns:a16="http://schemas.microsoft.com/office/drawing/2014/main" id="{CCDC6A59-18C4-AFE0-6533-745E6D5554B4}"/>
              </a:ext>
            </a:extLst>
          </p:cNvPr>
          <p:cNvCxnSpPr/>
          <p:nvPr/>
        </p:nvCxnSpPr>
        <p:spPr>
          <a:xfrm>
            <a:off x="1582220" y="2650733"/>
            <a:ext cx="0" cy="34521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6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EB034E8-49E3-5A80-675C-3831337010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B620DC-9F61-4258-47B9-DD148E1ADADB}"/>
              </a:ext>
            </a:extLst>
          </p:cNvPr>
          <p:cNvSpPr>
            <a:spLocks noGrp="1"/>
          </p:cNvSpPr>
          <p:nvPr>
            <p:ph type="title"/>
          </p:nvPr>
        </p:nvSpPr>
        <p:spPr>
          <a:xfrm>
            <a:off x="457201" y="258366"/>
            <a:ext cx="10515595" cy="887262"/>
          </a:xfrm>
        </p:spPr>
        <p:txBody>
          <a:bodyPr/>
          <a:lstStyle/>
          <a:p>
            <a:r>
              <a:rPr lang="en-US" dirty="0">
                <a:solidFill>
                  <a:srgbClr val="C00000"/>
                </a:solidFill>
              </a:rPr>
              <a:t>The Jehovah’s witnesses</a:t>
            </a:r>
          </a:p>
        </p:txBody>
      </p:sp>
      <p:sp>
        <p:nvSpPr>
          <p:cNvPr id="10" name="Content Placeholder 9">
            <a:extLst>
              <a:ext uri="{FF2B5EF4-FFF2-40B4-BE49-F238E27FC236}">
                <a16:creationId xmlns:a16="http://schemas.microsoft.com/office/drawing/2014/main" id="{D4E158B7-0836-6A37-0510-C5C57A8D773F}"/>
              </a:ext>
            </a:extLst>
          </p:cNvPr>
          <p:cNvSpPr>
            <a:spLocks noGrp="1"/>
          </p:cNvSpPr>
          <p:nvPr>
            <p:ph sz="quarter" idx="14"/>
          </p:nvPr>
        </p:nvSpPr>
        <p:spPr>
          <a:xfrm>
            <a:off x="1258868" y="1145628"/>
            <a:ext cx="7639471" cy="5556924"/>
          </a:xfrm>
        </p:spPr>
        <p:txBody>
          <a:bodyPr>
            <a:normAutofit fontScale="92500" lnSpcReduction="10000"/>
          </a:bodyPr>
          <a:lstStyle/>
          <a:p>
            <a:pPr marL="0" indent="0">
              <a:buNone/>
            </a:pPr>
            <a:r>
              <a:rPr lang="en-US" altLang="en-US" sz="3200" b="1" dirty="0">
                <a:solidFill>
                  <a:schemeClr val="accent5">
                    <a:lumMod val="75000"/>
                  </a:schemeClr>
                </a:solidFill>
              </a:rPr>
              <a:t>Following the teachings of Charles Taze Russell in the 1870s, this group emerged from the Adventist movement, later adopting the name “Jehovah’s Witnesses” in 1931.</a:t>
            </a:r>
          </a:p>
          <a:p>
            <a:r>
              <a:rPr lang="en-US" altLang="en-US" sz="2800" i="1" dirty="0">
                <a:solidFill>
                  <a:schemeClr val="tx1"/>
                </a:solidFill>
              </a:rPr>
              <a:t>“The Watchtower” publication, distributed world-wide, heralds the movement’s theological concepts.</a:t>
            </a:r>
          </a:p>
          <a:p>
            <a:r>
              <a:rPr lang="en-US" altLang="en-US" sz="2800" i="1" dirty="0">
                <a:solidFill>
                  <a:schemeClr val="tx1"/>
                </a:solidFill>
              </a:rPr>
              <a:t>The Jehovah’s Witnesses have produced their own translation of the Bible, “The New World Translation,” which uses the name Jehovah for Yahweh some 6,979 times in the OT and 237 times in the NT.</a:t>
            </a:r>
          </a:p>
          <a:p>
            <a:r>
              <a:rPr lang="en-US" altLang="en-US" sz="2800" i="1" dirty="0">
                <a:solidFill>
                  <a:schemeClr val="tx1"/>
                </a:solidFill>
              </a:rPr>
              <a:t>They have made major predictions about Christ’s return for 1878, 1881, 1914, 1918, 1925, and the most recent, for Armageddon in 1975.</a:t>
            </a:r>
          </a:p>
        </p:txBody>
      </p:sp>
      <p:sp>
        <p:nvSpPr>
          <p:cNvPr id="7" name="Slide Number Placeholder 6">
            <a:extLst>
              <a:ext uri="{FF2B5EF4-FFF2-40B4-BE49-F238E27FC236}">
                <a16:creationId xmlns:a16="http://schemas.microsoft.com/office/drawing/2014/main" id="{2BA1251F-3277-6FED-6CE5-0527EF586029}"/>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3886984-507A-29D1-3CDD-31C02B8F5ACD}"/>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94ECB65-50EE-697C-23C9-48EA7F1F43B8}"/>
              </a:ext>
            </a:extLst>
          </p:cNvPr>
          <p:cNvSpPr txBox="1"/>
          <p:nvPr/>
        </p:nvSpPr>
        <p:spPr>
          <a:xfrm>
            <a:off x="9219055" y="5915800"/>
            <a:ext cx="2688608" cy="369332"/>
          </a:xfrm>
          <a:prstGeom prst="rect">
            <a:avLst/>
          </a:prstGeom>
          <a:noFill/>
          <a:ln>
            <a:noFill/>
          </a:ln>
        </p:spPr>
        <p:txBody>
          <a:bodyPr wrap="square" rtlCol="0">
            <a:spAutoFit/>
          </a:bodyPr>
          <a:lstStyle/>
          <a:p>
            <a:pPr algn="ctr"/>
            <a:r>
              <a:rPr lang="en-US" dirty="0"/>
              <a:t>Charles Taze Russell</a:t>
            </a:r>
          </a:p>
        </p:txBody>
      </p:sp>
      <p:pic>
        <p:nvPicPr>
          <p:cNvPr id="6" name="Picture 5">
            <a:extLst>
              <a:ext uri="{FF2B5EF4-FFF2-40B4-BE49-F238E27FC236}">
                <a16:creationId xmlns:a16="http://schemas.microsoft.com/office/drawing/2014/main" id="{4E608B5A-117A-51F7-10B0-1BB77C8DFCE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232707" y="1241501"/>
            <a:ext cx="2688608" cy="4654335"/>
          </a:xfrm>
          <a:prstGeom prst="rect">
            <a:avLst/>
          </a:prstGeom>
        </p:spPr>
      </p:pic>
    </p:spTree>
    <p:extLst>
      <p:ext uri="{BB962C8B-B14F-4D97-AF65-F5344CB8AC3E}">
        <p14:creationId xmlns:p14="http://schemas.microsoft.com/office/powerpoint/2010/main" val="37485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76C9F0A-E908-F5FB-FF9F-D9C6C9D104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5841DB-D38E-6EE6-D0AF-037F38BF689F}"/>
              </a:ext>
            </a:extLst>
          </p:cNvPr>
          <p:cNvSpPr>
            <a:spLocks noGrp="1"/>
          </p:cNvSpPr>
          <p:nvPr>
            <p:ph type="title"/>
          </p:nvPr>
        </p:nvSpPr>
        <p:spPr>
          <a:xfrm>
            <a:off x="457201" y="258366"/>
            <a:ext cx="10515595" cy="887262"/>
          </a:xfrm>
        </p:spPr>
        <p:txBody>
          <a:bodyPr/>
          <a:lstStyle/>
          <a:p>
            <a:r>
              <a:rPr lang="en-US">
                <a:solidFill>
                  <a:srgbClr val="C00000"/>
                </a:solidFill>
              </a:rPr>
              <a:t>Jehovah’s witnesses’ </a:t>
            </a:r>
            <a:r>
              <a:rPr lang="en-US" dirty="0">
                <a:solidFill>
                  <a:srgbClr val="C00000"/>
                </a:solidFill>
              </a:rPr>
              <a:t>Profile</a:t>
            </a:r>
          </a:p>
        </p:txBody>
      </p:sp>
      <p:sp>
        <p:nvSpPr>
          <p:cNvPr id="10" name="Content Placeholder 9">
            <a:extLst>
              <a:ext uri="{FF2B5EF4-FFF2-40B4-BE49-F238E27FC236}">
                <a16:creationId xmlns:a16="http://schemas.microsoft.com/office/drawing/2014/main" id="{F4F71E0D-8A91-97A8-1474-DCB95BFF6E8B}"/>
              </a:ext>
            </a:extLst>
          </p:cNvPr>
          <p:cNvSpPr>
            <a:spLocks noGrp="1"/>
          </p:cNvSpPr>
          <p:nvPr>
            <p:ph sz="quarter" idx="14"/>
          </p:nvPr>
        </p:nvSpPr>
        <p:spPr>
          <a:xfrm>
            <a:off x="1258868" y="1145628"/>
            <a:ext cx="10739844" cy="5241988"/>
          </a:xfrm>
        </p:spPr>
        <p:txBody>
          <a:bodyPr>
            <a:normAutofit fontScale="92500" lnSpcReduction="10000"/>
          </a:bodyPr>
          <a:lstStyle/>
          <a:p>
            <a:pPr marL="0" indent="0">
              <a:buNone/>
            </a:pPr>
            <a:r>
              <a:rPr lang="en-US" altLang="en-US" sz="3200" b="1" dirty="0">
                <a:solidFill>
                  <a:schemeClr val="accent5">
                    <a:lumMod val="75000"/>
                  </a:schemeClr>
                </a:solidFill>
              </a:rPr>
              <a:t>Key concepts of the Jehovah’s Witnesses include:</a:t>
            </a:r>
          </a:p>
          <a:p>
            <a:r>
              <a:rPr lang="en-US" altLang="en-US" sz="2800" i="1" dirty="0">
                <a:solidFill>
                  <a:schemeClr val="tx1"/>
                </a:solidFill>
              </a:rPr>
              <a:t>They reject the doctrine of the Trinity, regarding Jesus as less than fully God (similar to Arianism), as well as the doctrine of the immortality of the soul and hell.</a:t>
            </a:r>
          </a:p>
          <a:p>
            <a:r>
              <a:rPr lang="en-US" altLang="en-US" sz="2800" i="1" dirty="0">
                <a:solidFill>
                  <a:schemeClr val="tx1"/>
                </a:solidFill>
              </a:rPr>
              <a:t>They refuse military service, blood transfusions, taking oaths in a court of law, and saluting the flag.</a:t>
            </a:r>
          </a:p>
          <a:p>
            <a:r>
              <a:rPr lang="en-US" altLang="en-US" sz="2800" i="1" dirty="0">
                <a:solidFill>
                  <a:schemeClr val="tx1"/>
                </a:solidFill>
              </a:rPr>
              <a:t>They reject Christmas, Easter, birthdays, and other holidays as pagan.</a:t>
            </a:r>
          </a:p>
          <a:p>
            <a:r>
              <a:rPr lang="en-US" altLang="en-US" sz="2800" i="1" dirty="0">
                <a:solidFill>
                  <a:schemeClr val="tx1"/>
                </a:solidFill>
              </a:rPr>
              <a:t>The only solution to the present problems in the world will be Armageddon, when the present world will be destroyed.</a:t>
            </a:r>
          </a:p>
          <a:p>
            <a:r>
              <a:rPr lang="en-US" altLang="en-US" sz="2800" i="1" dirty="0">
                <a:solidFill>
                  <a:schemeClr val="tx1"/>
                </a:solidFill>
              </a:rPr>
              <a:t>Members who leave are shunned, even by their own family members.</a:t>
            </a:r>
          </a:p>
          <a:p>
            <a:r>
              <a:rPr lang="en-US" altLang="en-US" sz="2800" i="1" dirty="0">
                <a:solidFill>
                  <a:schemeClr val="tx1"/>
                </a:solidFill>
              </a:rPr>
              <a:t>Only 144,000 individuals will go to heaven to rule with Christ (and this number is already complete); other Jehovah’s Witnesses will enjoy a paradise on earth.</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354312BF-314E-4D72-0921-59A4D79114C0}"/>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FBDF903-FB07-7074-494D-7FC3CBEC33C9}"/>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84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01136028-AB89-F384-A4B2-69BE305A5D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5B3981-280C-39EE-2881-0C93C068CBC4}"/>
              </a:ext>
            </a:extLst>
          </p:cNvPr>
          <p:cNvSpPr>
            <a:spLocks noGrp="1"/>
          </p:cNvSpPr>
          <p:nvPr>
            <p:ph type="title"/>
          </p:nvPr>
        </p:nvSpPr>
        <p:spPr>
          <a:xfrm>
            <a:off x="457201" y="258366"/>
            <a:ext cx="10515595" cy="887262"/>
          </a:xfrm>
        </p:spPr>
        <p:txBody>
          <a:bodyPr/>
          <a:lstStyle/>
          <a:p>
            <a:r>
              <a:rPr lang="en-US" dirty="0">
                <a:solidFill>
                  <a:srgbClr val="C00000"/>
                </a:solidFill>
              </a:rPr>
              <a:t>Christian science</a:t>
            </a:r>
          </a:p>
        </p:txBody>
      </p:sp>
      <p:sp>
        <p:nvSpPr>
          <p:cNvPr id="10" name="Content Placeholder 9">
            <a:extLst>
              <a:ext uri="{FF2B5EF4-FFF2-40B4-BE49-F238E27FC236}">
                <a16:creationId xmlns:a16="http://schemas.microsoft.com/office/drawing/2014/main" id="{6D9C4E0A-977C-A94E-510E-BD28EFD6AFBA}"/>
              </a:ext>
            </a:extLst>
          </p:cNvPr>
          <p:cNvSpPr>
            <a:spLocks noGrp="1"/>
          </p:cNvSpPr>
          <p:nvPr>
            <p:ph sz="quarter" idx="14"/>
          </p:nvPr>
        </p:nvSpPr>
        <p:spPr>
          <a:xfrm>
            <a:off x="1258868" y="1145628"/>
            <a:ext cx="10858500" cy="5712372"/>
          </a:xfrm>
        </p:spPr>
        <p:txBody>
          <a:bodyPr>
            <a:normAutofit lnSpcReduction="10000"/>
          </a:bodyPr>
          <a:lstStyle/>
          <a:p>
            <a:pPr marL="0" indent="0">
              <a:buNone/>
            </a:pPr>
            <a:r>
              <a:rPr lang="en-US" altLang="en-US" sz="3200" b="1" dirty="0">
                <a:solidFill>
                  <a:schemeClr val="accent5">
                    <a:lumMod val="75000"/>
                  </a:schemeClr>
                </a:solidFill>
              </a:rPr>
              <a:t>After a healing experience in 1866, Mary Baker Eddy established the Christian-Science movement.</a:t>
            </a:r>
          </a:p>
          <a:p>
            <a:r>
              <a:rPr lang="en-US" altLang="en-US" sz="2800" i="1" dirty="0">
                <a:solidFill>
                  <a:schemeClr val="tx1"/>
                </a:solidFill>
              </a:rPr>
              <a:t>Many of ideas were derived from Phineas Quimby, a folk-healer and mesmerist, especially the idea that disease was primarily a mental state.</a:t>
            </a:r>
          </a:p>
          <a:p>
            <a:r>
              <a:rPr lang="en-US" altLang="en-US" sz="2800" i="1" dirty="0">
                <a:solidFill>
                  <a:schemeClr val="tx1"/>
                </a:solidFill>
              </a:rPr>
              <a:t>After her researches into the Bible as well as exploring various philosophical and spiritual concepts, she published her findings in </a:t>
            </a:r>
            <a:r>
              <a:rPr lang="en-US" altLang="en-US" sz="2800" i="1" u="sng" dirty="0">
                <a:solidFill>
                  <a:schemeClr val="tx1"/>
                </a:solidFill>
              </a:rPr>
              <a:t>Science and Health with Key to the Scriptures</a:t>
            </a:r>
            <a:r>
              <a:rPr lang="en-US" altLang="en-US" sz="2800" i="1" dirty="0">
                <a:solidFill>
                  <a:schemeClr val="tx1"/>
                </a:solidFill>
              </a:rPr>
              <a:t> (1875). This became the foundational text for the movement.</a:t>
            </a:r>
            <a:endParaRPr lang="en-US" altLang="en-US" sz="2800" i="1" u="sng" dirty="0">
              <a:solidFill>
                <a:schemeClr val="tx1"/>
              </a:solidFill>
            </a:endParaRPr>
          </a:p>
          <a:p>
            <a:r>
              <a:rPr lang="en-US" altLang="en-US" sz="2800" i="1" dirty="0">
                <a:solidFill>
                  <a:schemeClr val="tx1"/>
                </a:solidFill>
              </a:rPr>
              <a:t>She established the “First Church of Christ, Scientist” as the mother church, where it continues to serve as the administrative headquarters worldwide.</a:t>
            </a:r>
          </a:p>
          <a:p>
            <a:r>
              <a:rPr lang="en-US" altLang="en-US" sz="2800" i="1" dirty="0">
                <a:solidFill>
                  <a:schemeClr val="tx1"/>
                </a:solidFill>
              </a:rPr>
              <a:t>She claimed to have healed people suffering from tuberculosis, diphtheria, cancer, blindness, deafness, and dumbness. She also clamed to have healed a crippled person.</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FB5B9EFA-5912-0AC5-79B4-D88315DCDC5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20C1D152-EB4C-C2A9-0E10-E9372B58C7AA}"/>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8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EF7C-BBFF-D220-53BE-0D843900C291}"/>
              </a:ext>
            </a:extLst>
          </p:cNvPr>
          <p:cNvSpPr>
            <a:spLocks noGrp="1"/>
          </p:cNvSpPr>
          <p:nvPr>
            <p:ph type="title"/>
          </p:nvPr>
        </p:nvSpPr>
        <p:spPr>
          <a:xfrm>
            <a:off x="609600" y="0"/>
            <a:ext cx="10972800" cy="1143000"/>
          </a:xfrm>
        </p:spPr>
        <p:txBody>
          <a:bodyPr/>
          <a:lstStyle/>
          <a:p>
            <a:r>
              <a:rPr lang="en-US" sz="6000" b="1" dirty="0">
                <a:solidFill>
                  <a:schemeClr val="accent2">
                    <a:lumMod val="20000"/>
                    <a:lumOff val="80000"/>
                  </a:schemeClr>
                </a:solidFill>
                <a:latin typeface="Agency FB" panose="020B0503020202020204" pitchFamily="34" charset="0"/>
              </a:rPr>
              <a:t>Samples of Luther’s 95 Theses</a:t>
            </a:r>
          </a:p>
        </p:txBody>
      </p:sp>
      <p:sp>
        <p:nvSpPr>
          <p:cNvPr id="3" name="Content Placeholder 2">
            <a:extLst>
              <a:ext uri="{FF2B5EF4-FFF2-40B4-BE49-F238E27FC236}">
                <a16:creationId xmlns:a16="http://schemas.microsoft.com/office/drawing/2014/main" id="{F0493E9B-B41D-7F67-903D-D722E653BA9F}"/>
              </a:ext>
            </a:extLst>
          </p:cNvPr>
          <p:cNvSpPr>
            <a:spLocks noGrp="1"/>
          </p:cNvSpPr>
          <p:nvPr>
            <p:ph sz="half" idx="1"/>
          </p:nvPr>
        </p:nvSpPr>
        <p:spPr>
          <a:xfrm>
            <a:off x="312234" y="1120696"/>
            <a:ext cx="5682166" cy="5514277"/>
          </a:xfrm>
        </p:spPr>
        <p:txBody>
          <a:bodyPr/>
          <a:lstStyle/>
          <a:p>
            <a:pPr marL="0" indent="0">
              <a:buNone/>
            </a:pPr>
            <a:r>
              <a:rPr lang="en-US" sz="2800" b="0" i="1" dirty="0">
                <a:effectLst/>
                <a:latin typeface="Times New Roman" panose="02020603050405020304" pitchFamily="18" charset="0"/>
              </a:rPr>
              <a:t>#32 Those who believe that they can be certain of their salvation because they have indulgence letters will be eternally damned, together with their teachers.</a:t>
            </a:r>
          </a:p>
          <a:p>
            <a:pPr marL="0" indent="0">
              <a:buNone/>
            </a:pPr>
            <a:endParaRPr lang="en-US" sz="2800" b="0" i="1" dirty="0">
              <a:effectLst/>
              <a:latin typeface="Times New Roman" panose="02020603050405020304" pitchFamily="18" charset="0"/>
            </a:endParaRPr>
          </a:p>
          <a:p>
            <a:pPr marL="0" indent="0">
              <a:buNone/>
            </a:pPr>
            <a:r>
              <a:rPr lang="en-US" sz="2800" b="0" i="1" dirty="0">
                <a:effectLst/>
                <a:latin typeface="Times New Roman" panose="02020603050405020304" pitchFamily="18" charset="0"/>
              </a:rPr>
              <a:t>#51 Christians are to be taught that the pope would and should wish to give of his own money, even though he had to sell the basilica of St. Peter, to many of those from whom certain hawkers of indulgences cajole money.</a:t>
            </a:r>
          </a:p>
          <a:p>
            <a:pPr marL="0" indent="0">
              <a:buNone/>
            </a:pPr>
            <a:endParaRPr lang="en-US" sz="2400" dirty="0"/>
          </a:p>
        </p:txBody>
      </p:sp>
      <p:sp>
        <p:nvSpPr>
          <p:cNvPr id="4" name="Content Placeholder 3">
            <a:extLst>
              <a:ext uri="{FF2B5EF4-FFF2-40B4-BE49-F238E27FC236}">
                <a16:creationId xmlns:a16="http://schemas.microsoft.com/office/drawing/2014/main" id="{F3C33F61-FA40-A1F6-6AB8-721F4BC7D6B5}"/>
              </a:ext>
            </a:extLst>
          </p:cNvPr>
          <p:cNvSpPr>
            <a:spLocks noGrp="1"/>
          </p:cNvSpPr>
          <p:nvPr>
            <p:ph sz="half" idx="2"/>
          </p:nvPr>
        </p:nvSpPr>
        <p:spPr>
          <a:xfrm>
            <a:off x="6330171" y="1142998"/>
            <a:ext cx="5783766" cy="5358160"/>
          </a:xfrm>
        </p:spPr>
        <p:txBody>
          <a:bodyPr/>
          <a:lstStyle/>
          <a:p>
            <a:pPr marL="0" marR="0" lvl="0" indent="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rPr>
              <a:t>#52 It is vain to trust in salvation by indulgence letters, even though the indulgence commissary, or even the pope, were to offer his soul as security.</a:t>
            </a:r>
          </a:p>
          <a:p>
            <a:pPr marL="0" marR="0" lvl="0" indent="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endParaRPr kumimoji="0" 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endParaRPr>
          </a:p>
          <a:p>
            <a:pPr marL="0" marR="0" lvl="0" indent="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kumimoji="0" 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rPr>
              <a:t>#86 Again, </a:t>
            </a:r>
            <a:r>
              <a:rPr lang="en-US" sz="2800" i="1" dirty="0">
                <a:solidFill>
                  <a:srgbClr val="FFFFFF"/>
                </a:solidFill>
                <a:effectLst/>
                <a:latin typeface="Times New Roman" panose="02020603050405020304" pitchFamily="18" charset="0"/>
                <a:cs typeface="Arial"/>
              </a:rPr>
              <a:t>“</a:t>
            </a:r>
            <a:r>
              <a:rPr kumimoji="0" 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rPr>
              <a:t>Why does not the pope, whose wealth is today greater than the wealth of the richest Crassus, build this one basilica of St. Peter with his own money rather than with the money of poor believers?''</a:t>
            </a:r>
          </a:p>
        </p:txBody>
      </p:sp>
    </p:spTree>
    <p:extLst>
      <p:ext uri="{BB962C8B-B14F-4D97-AF65-F5344CB8AC3E}">
        <p14:creationId xmlns:p14="http://schemas.microsoft.com/office/powerpoint/2010/main" val="8516851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9139208-CC0C-1B8C-1A99-AA15C895BB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7052AB-6558-879F-2CF7-6D09A13BF716}"/>
              </a:ext>
            </a:extLst>
          </p:cNvPr>
          <p:cNvSpPr>
            <a:spLocks noGrp="1"/>
          </p:cNvSpPr>
          <p:nvPr>
            <p:ph type="title"/>
          </p:nvPr>
        </p:nvSpPr>
        <p:spPr>
          <a:xfrm>
            <a:off x="457201" y="258366"/>
            <a:ext cx="10515595" cy="887262"/>
          </a:xfrm>
        </p:spPr>
        <p:txBody>
          <a:bodyPr/>
          <a:lstStyle/>
          <a:p>
            <a:r>
              <a:rPr lang="en-US" dirty="0">
                <a:solidFill>
                  <a:srgbClr val="C00000"/>
                </a:solidFill>
              </a:rPr>
              <a:t>Christian science profile</a:t>
            </a:r>
          </a:p>
        </p:txBody>
      </p:sp>
      <p:sp>
        <p:nvSpPr>
          <p:cNvPr id="10" name="Content Placeholder 9">
            <a:extLst>
              <a:ext uri="{FF2B5EF4-FFF2-40B4-BE49-F238E27FC236}">
                <a16:creationId xmlns:a16="http://schemas.microsoft.com/office/drawing/2014/main" id="{5002E837-7C26-489C-39B9-DAA5F5AE0965}"/>
              </a:ext>
            </a:extLst>
          </p:cNvPr>
          <p:cNvSpPr>
            <a:spLocks noGrp="1"/>
          </p:cNvSpPr>
          <p:nvPr>
            <p:ph sz="quarter" idx="14"/>
          </p:nvPr>
        </p:nvSpPr>
        <p:spPr>
          <a:xfrm>
            <a:off x="1258868" y="1454726"/>
            <a:ext cx="6575876" cy="5247825"/>
          </a:xfrm>
        </p:spPr>
        <p:txBody>
          <a:bodyPr>
            <a:normAutofit fontScale="92500" lnSpcReduction="20000"/>
          </a:bodyPr>
          <a:lstStyle/>
          <a:p>
            <a:pPr marL="0" indent="0">
              <a:buNone/>
            </a:pPr>
            <a:r>
              <a:rPr lang="en-US" altLang="en-US" sz="3200" b="1" dirty="0">
                <a:solidFill>
                  <a:schemeClr val="accent5">
                    <a:lumMod val="75000"/>
                  </a:schemeClr>
                </a:solidFill>
              </a:rPr>
              <a:t>God is all good and all spiritual; the physical world is a manifestation of error or illusion.</a:t>
            </a:r>
          </a:p>
          <a:p>
            <a:r>
              <a:rPr lang="en-US" altLang="en-US" sz="2800" i="1" dirty="0">
                <a:solidFill>
                  <a:schemeClr val="tx1"/>
                </a:solidFill>
              </a:rPr>
              <a:t>Illness is a mental aberration that can be conquered through prayer and a deeper understanding of God’s spiritual reality.</a:t>
            </a:r>
          </a:p>
          <a:p>
            <a:r>
              <a:rPr lang="en-US" altLang="en-US" sz="2800" i="1" dirty="0">
                <a:solidFill>
                  <a:schemeClr val="tx1"/>
                </a:solidFill>
              </a:rPr>
              <a:t>The real culprit in sickness is “Malicious Animal Magnetism” (M.A.M.), which is to say, giving into evil thoughts.</a:t>
            </a:r>
          </a:p>
          <a:p>
            <a:r>
              <a:rPr lang="en-US" altLang="en-US" sz="2800" i="1" dirty="0">
                <a:solidFill>
                  <a:schemeClr val="tx1"/>
                </a:solidFill>
              </a:rPr>
              <a:t>While Christian Scientists are allowed to seek medical assistance for certain physical needs (dentistry, broken limbs, etc.), in general they believe that medical treatments are unnecessary if one is properly attuned to God’s spiritual power.</a:t>
            </a:r>
          </a:p>
        </p:txBody>
      </p:sp>
      <p:sp>
        <p:nvSpPr>
          <p:cNvPr id="7" name="Slide Number Placeholder 6">
            <a:extLst>
              <a:ext uri="{FF2B5EF4-FFF2-40B4-BE49-F238E27FC236}">
                <a16:creationId xmlns:a16="http://schemas.microsoft.com/office/drawing/2014/main" id="{00137EE6-F5B1-59B1-04A0-0FA0E73A19E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CC9A358-AA15-EFEE-5F77-9CFB941DD6F9}"/>
              </a:ext>
            </a:extLst>
          </p:cNvPr>
          <p:cNvCxnSpPr>
            <a:cxnSpLocks/>
          </p:cNvCxnSpPr>
          <p:nvPr/>
        </p:nvCxnSpPr>
        <p:spPr>
          <a:xfrm>
            <a:off x="914400" y="1145628"/>
            <a:ext cx="0" cy="530654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45D9B2C-1E09-AFBC-6700-9A0344F1E2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7299" y="1067905"/>
            <a:ext cx="3771634" cy="5531730"/>
          </a:xfrm>
          <a:prstGeom prst="rect">
            <a:avLst/>
          </a:prstGeom>
        </p:spPr>
      </p:pic>
    </p:spTree>
    <p:extLst>
      <p:ext uri="{BB962C8B-B14F-4D97-AF65-F5344CB8AC3E}">
        <p14:creationId xmlns:p14="http://schemas.microsoft.com/office/powerpoint/2010/main" val="5096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4747-01B0-BDA5-E28B-2BD27CA15AC5}"/>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FB24116F-7199-A074-3DA9-4F519F0B5ABF}"/>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B1F8F8C1-C095-1C3A-BDA7-0D66F0B1B986}"/>
              </a:ext>
            </a:extLst>
          </p:cNvPr>
          <p:cNvSpPr>
            <a:spLocks noGrp="1"/>
          </p:cNvSpPr>
          <p:nvPr>
            <p:ph type="title"/>
          </p:nvPr>
        </p:nvSpPr>
        <p:spPr>
          <a:xfrm>
            <a:off x="1" y="3657600"/>
            <a:ext cx="12191998" cy="941832"/>
          </a:xfrm>
        </p:spPr>
        <p:txBody>
          <a:bodyPr>
            <a:normAutofit/>
          </a:bodyPr>
          <a:lstStyle/>
          <a:p>
            <a:r>
              <a:rPr lang="en-US" dirty="0"/>
              <a:t>PERFECTION and HOLINESS</a:t>
            </a:r>
          </a:p>
        </p:txBody>
      </p:sp>
      <p:sp>
        <p:nvSpPr>
          <p:cNvPr id="8" name="Text Placeholder 7">
            <a:extLst>
              <a:ext uri="{FF2B5EF4-FFF2-40B4-BE49-F238E27FC236}">
                <a16:creationId xmlns:a16="http://schemas.microsoft.com/office/drawing/2014/main" id="{2C3FE269-3417-AE68-F015-E47053E30BF9}"/>
              </a:ext>
            </a:extLst>
          </p:cNvPr>
          <p:cNvSpPr>
            <a:spLocks noGrp="1"/>
          </p:cNvSpPr>
          <p:nvPr>
            <p:ph type="body" idx="1"/>
          </p:nvPr>
        </p:nvSpPr>
        <p:spPr/>
        <p:txBody>
          <a:bodyPr/>
          <a:lstStyle/>
          <a:p>
            <a:r>
              <a:rPr lang="en-US" cap="none" dirty="0"/>
              <a:t>Perfectionism and the American Holiness Movement</a:t>
            </a:r>
            <a:endParaRPr lang="en-US" dirty="0"/>
          </a:p>
        </p:txBody>
      </p:sp>
    </p:spTree>
    <p:extLst>
      <p:ext uri="{BB962C8B-B14F-4D97-AF65-F5344CB8AC3E}">
        <p14:creationId xmlns:p14="http://schemas.microsoft.com/office/powerpoint/2010/main" val="72413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1FB47F7-E230-5D67-C04E-4FDAF65DDE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C97E56-ED5C-949E-0070-645B7656F686}"/>
              </a:ext>
            </a:extLst>
          </p:cNvPr>
          <p:cNvSpPr>
            <a:spLocks noGrp="1"/>
          </p:cNvSpPr>
          <p:nvPr>
            <p:ph type="title"/>
          </p:nvPr>
        </p:nvSpPr>
        <p:spPr>
          <a:xfrm>
            <a:off x="457201" y="258366"/>
            <a:ext cx="11218125" cy="887262"/>
          </a:xfrm>
        </p:spPr>
        <p:txBody>
          <a:bodyPr/>
          <a:lstStyle/>
          <a:p>
            <a:r>
              <a:rPr lang="en-US" dirty="0">
                <a:solidFill>
                  <a:srgbClr val="C00000"/>
                </a:solidFill>
              </a:rPr>
              <a:t>The perfectionist movement</a:t>
            </a:r>
          </a:p>
        </p:txBody>
      </p:sp>
      <p:sp>
        <p:nvSpPr>
          <p:cNvPr id="10" name="Content Placeholder 9">
            <a:extLst>
              <a:ext uri="{FF2B5EF4-FFF2-40B4-BE49-F238E27FC236}">
                <a16:creationId xmlns:a16="http://schemas.microsoft.com/office/drawing/2014/main" id="{B9C79FEA-BB26-15DB-5099-441C9768B41C}"/>
              </a:ext>
            </a:extLst>
          </p:cNvPr>
          <p:cNvSpPr>
            <a:spLocks noGrp="1"/>
          </p:cNvSpPr>
          <p:nvPr>
            <p:ph sz="quarter" idx="14"/>
          </p:nvPr>
        </p:nvSpPr>
        <p:spPr>
          <a:xfrm>
            <a:off x="1258868" y="1145628"/>
            <a:ext cx="10515593" cy="5241988"/>
          </a:xfrm>
        </p:spPr>
        <p:txBody>
          <a:bodyPr>
            <a:normAutofit lnSpcReduction="10000"/>
          </a:bodyPr>
          <a:lstStyle/>
          <a:p>
            <a:pPr marL="0" indent="0">
              <a:buNone/>
            </a:pPr>
            <a:r>
              <a:rPr lang="en-US" altLang="en-US" sz="3200" b="1" dirty="0">
                <a:solidFill>
                  <a:schemeClr val="accent5">
                    <a:lumMod val="75000"/>
                  </a:schemeClr>
                </a:solidFill>
              </a:rPr>
              <a:t>John Wesley’s teaching on Christian perfection emphasized the transformative power of God’s grace.</a:t>
            </a:r>
          </a:p>
          <a:p>
            <a:r>
              <a:rPr lang="en-US" altLang="en-US" sz="2800" i="1" dirty="0">
                <a:solidFill>
                  <a:schemeClr val="tx1"/>
                </a:solidFill>
              </a:rPr>
              <a:t>He held that Christians could experience a state of being completely cleansed from sin and filled with love for God. </a:t>
            </a:r>
          </a:p>
          <a:p>
            <a:r>
              <a:rPr lang="en-US" altLang="en-US" sz="2800" i="1" dirty="0">
                <a:solidFill>
                  <a:schemeClr val="tx1"/>
                </a:solidFill>
              </a:rPr>
              <a:t>This was not flawless behavior, but rather, a heart focused on loving God and one’s neighbor along with freedom from the compulsion to sin.</a:t>
            </a:r>
          </a:p>
          <a:p>
            <a:r>
              <a:rPr lang="en-US" altLang="en-US" sz="2800" i="1" dirty="0">
                <a:solidFill>
                  <a:schemeClr val="tx1"/>
                </a:solidFill>
              </a:rPr>
              <a:t>This, according to Wesley, was the process of being made holy or sanctified, and as such, becoming more like Christ.</a:t>
            </a:r>
          </a:p>
          <a:p>
            <a:r>
              <a:rPr lang="en-US" altLang="en-US" sz="2800" i="1" dirty="0">
                <a:solidFill>
                  <a:schemeClr val="tx1"/>
                </a:solidFill>
              </a:rPr>
              <a:t>However, unlike the Reformers, who taught that entire sanctification would only come after death, Wesley argued that it could occur within the lifetime of the Christian.</a:t>
            </a:r>
          </a:p>
        </p:txBody>
      </p:sp>
      <p:sp>
        <p:nvSpPr>
          <p:cNvPr id="7" name="Slide Number Placeholder 6">
            <a:extLst>
              <a:ext uri="{FF2B5EF4-FFF2-40B4-BE49-F238E27FC236}">
                <a16:creationId xmlns:a16="http://schemas.microsoft.com/office/drawing/2014/main" id="{BB7DF895-C7F1-5639-4EC8-502DF2118F7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F3A2F15-8CDB-5770-F010-5DDD7420D8E6}"/>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49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C1AAF0-4E2F-BA20-495C-B0AA2BD16519}"/>
              </a:ext>
            </a:extLst>
          </p:cNvPr>
          <p:cNvSpPr>
            <a:spLocks noGrp="1"/>
          </p:cNvSpPr>
          <p:nvPr>
            <p:ph type="sldNum" sz="quarter" idx="12"/>
          </p:nvPr>
        </p:nvSpPr>
        <p:spPr>
          <a:xfrm>
            <a:off x="11157735" y="6245352"/>
            <a:ext cx="959633"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608A53D0-D456-6762-1619-C0C549C2700F}"/>
              </a:ext>
            </a:extLst>
          </p:cNvPr>
          <p:cNvSpPr>
            <a:spLocks noGrp="1"/>
          </p:cNvSpPr>
          <p:nvPr>
            <p:ph sz="quarter" idx="14"/>
          </p:nvPr>
        </p:nvSpPr>
        <p:spPr>
          <a:xfrm>
            <a:off x="1315848" y="1145628"/>
            <a:ext cx="9961752" cy="5337365"/>
          </a:xfrm>
        </p:spPr>
        <p:txBody>
          <a:bodyPr>
            <a:normAutofit/>
          </a:bodyPr>
          <a:lstStyle/>
          <a:p>
            <a:pPr marL="0" indent="0">
              <a:buNone/>
            </a:pPr>
            <a:r>
              <a:rPr lang="en-US" sz="3200" b="1" dirty="0">
                <a:solidFill>
                  <a:schemeClr val="accent5">
                    <a:lumMod val="75000"/>
                  </a:schemeClr>
                </a:solidFill>
              </a:rPr>
              <a:t>Closely associated with Charles Finney and Asa Mahan, Oberlin Perfection theology originated at Oberlin College in the 1840s, where both Mahan and Finney taught.</a:t>
            </a:r>
          </a:p>
          <a:p>
            <a:r>
              <a:rPr lang="en-US" sz="2800" i="1" dirty="0">
                <a:solidFill>
                  <a:schemeClr val="tx1"/>
                </a:solidFill>
              </a:rPr>
              <a:t>The central belief was that Christians could attain a state of complete freedom from sin through spiritual growth and divine grace.</a:t>
            </a:r>
          </a:p>
          <a:p>
            <a:r>
              <a:rPr lang="en-US" sz="2800" i="1" dirty="0">
                <a:solidFill>
                  <a:schemeClr val="tx1"/>
                </a:solidFill>
              </a:rPr>
              <a:t>Oberlin perfectionism was also linked to various reform movements, especially the abolition of slavery and the prohibition movement.</a:t>
            </a:r>
          </a:p>
          <a:p>
            <a:r>
              <a:rPr lang="en-US" sz="2800" i="1" dirty="0">
                <a:solidFill>
                  <a:schemeClr val="tx1"/>
                </a:solidFill>
              </a:rPr>
              <a:t>Since it was possible for individuals to achieve perfection, it was equally possible for society to be perfected, which in turn motivated advocates of perfectionist theology toward social reform.</a:t>
            </a:r>
          </a:p>
        </p:txBody>
      </p:sp>
      <p:sp>
        <p:nvSpPr>
          <p:cNvPr id="5" name="Title 4">
            <a:extLst>
              <a:ext uri="{FF2B5EF4-FFF2-40B4-BE49-F238E27FC236}">
                <a16:creationId xmlns:a16="http://schemas.microsoft.com/office/drawing/2014/main" id="{365B40D5-7C00-77B9-BE4B-00263A015082}"/>
              </a:ext>
            </a:extLst>
          </p:cNvPr>
          <p:cNvSpPr>
            <a:spLocks noGrp="1"/>
          </p:cNvSpPr>
          <p:nvPr>
            <p:ph type="title"/>
          </p:nvPr>
        </p:nvSpPr>
        <p:spPr>
          <a:xfrm>
            <a:off x="458912" y="149426"/>
            <a:ext cx="9750043" cy="887637"/>
          </a:xfrm>
        </p:spPr>
        <p:txBody>
          <a:bodyPr/>
          <a:lstStyle/>
          <a:p>
            <a:pPr algn="l"/>
            <a:r>
              <a:rPr lang="en-US" dirty="0">
                <a:solidFill>
                  <a:srgbClr val="C00000"/>
                </a:solidFill>
              </a:rPr>
              <a:t>OBERLIN PERFECTIONISM</a:t>
            </a:r>
          </a:p>
        </p:txBody>
      </p:sp>
      <p:cxnSp>
        <p:nvCxnSpPr>
          <p:cNvPr id="2" name="Straight Connector 1">
            <a:extLst>
              <a:ext uri="{FF2B5EF4-FFF2-40B4-BE49-F238E27FC236}">
                <a16:creationId xmlns:a16="http://schemas.microsoft.com/office/drawing/2014/main" id="{453B6EE0-2D99-E0C0-61DF-EAFEC160273B}"/>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E518F95-8316-8C92-1B90-7C2A62A7CA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856E6C-3745-797A-E393-BEBDC673F71A}"/>
              </a:ext>
            </a:extLst>
          </p:cNvPr>
          <p:cNvSpPr>
            <a:spLocks noGrp="1"/>
          </p:cNvSpPr>
          <p:nvPr>
            <p:ph type="title"/>
          </p:nvPr>
        </p:nvSpPr>
        <p:spPr>
          <a:xfrm>
            <a:off x="457201" y="258366"/>
            <a:ext cx="11318487" cy="887262"/>
          </a:xfrm>
        </p:spPr>
        <p:txBody>
          <a:bodyPr/>
          <a:lstStyle/>
          <a:p>
            <a:r>
              <a:rPr lang="en-US" dirty="0">
                <a:solidFill>
                  <a:srgbClr val="C00000"/>
                </a:solidFill>
              </a:rPr>
              <a:t>The continuing holiness movement</a:t>
            </a:r>
          </a:p>
        </p:txBody>
      </p:sp>
      <p:sp>
        <p:nvSpPr>
          <p:cNvPr id="10" name="Content Placeholder 9">
            <a:extLst>
              <a:ext uri="{FF2B5EF4-FFF2-40B4-BE49-F238E27FC236}">
                <a16:creationId xmlns:a16="http://schemas.microsoft.com/office/drawing/2014/main" id="{D9E8F9A8-BCEB-A5CF-581D-0AFBC6CA3398}"/>
              </a:ext>
            </a:extLst>
          </p:cNvPr>
          <p:cNvSpPr>
            <a:spLocks noGrp="1"/>
          </p:cNvSpPr>
          <p:nvPr>
            <p:ph sz="quarter" idx="14"/>
          </p:nvPr>
        </p:nvSpPr>
        <p:spPr>
          <a:xfrm>
            <a:off x="1129068" y="1895708"/>
            <a:ext cx="10646620" cy="4806844"/>
          </a:xfrm>
        </p:spPr>
        <p:txBody>
          <a:bodyPr>
            <a:normAutofit fontScale="92500"/>
          </a:bodyPr>
          <a:lstStyle/>
          <a:p>
            <a:pPr marL="0" indent="0">
              <a:buNone/>
            </a:pPr>
            <a:r>
              <a:rPr lang="en-US" altLang="en-US" sz="3200" b="1" dirty="0">
                <a:solidFill>
                  <a:schemeClr val="accent5">
                    <a:lumMod val="75000"/>
                  </a:schemeClr>
                </a:solidFill>
              </a:rPr>
              <a:t>The American Holiness Movement, initially prominent among Methodists, also took Wesley’s teachings beyond what Wesley himself had said, advocating that sinless perfection was possible in this life.</a:t>
            </a:r>
          </a:p>
          <a:p>
            <a:r>
              <a:rPr lang="en-US" altLang="en-US" sz="2800" i="1" dirty="0">
                <a:solidFill>
                  <a:schemeClr val="tx1"/>
                </a:solidFill>
              </a:rPr>
              <a:t>Such entire sanctification could occur as a second work of grace (subsequent to salvation), which in turn would empower Christians to live a life entirely free from sin.</a:t>
            </a:r>
          </a:p>
          <a:p>
            <a:r>
              <a:rPr lang="en-US" altLang="en-US" sz="2800" i="1" dirty="0">
                <a:solidFill>
                  <a:schemeClr val="tx1"/>
                </a:solidFill>
              </a:rPr>
              <a:t>Entire sanctification was often believed to happen in a crisis spiritual experience, usually deeply emotional, and by the late 1800s, such an experience had several monikers, such as, baptism by fire, the second blessing, entire sanctification, the second work of grace, and the baptism with the Holy Ghost.</a:t>
            </a:r>
          </a:p>
        </p:txBody>
      </p:sp>
      <p:sp>
        <p:nvSpPr>
          <p:cNvPr id="7" name="Slide Number Placeholder 6">
            <a:extLst>
              <a:ext uri="{FF2B5EF4-FFF2-40B4-BE49-F238E27FC236}">
                <a16:creationId xmlns:a16="http://schemas.microsoft.com/office/drawing/2014/main" id="{F044E4A8-86A5-94BF-3092-EFF41F16CEF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222B54D4-D4B7-594B-424D-302C003173D6}"/>
              </a:ext>
            </a:extLst>
          </p:cNvPr>
          <p:cNvCxnSpPr>
            <a:cxnSpLocks/>
          </p:cNvCxnSpPr>
          <p:nvPr/>
        </p:nvCxnSpPr>
        <p:spPr>
          <a:xfrm>
            <a:off x="914400" y="1982912"/>
            <a:ext cx="0" cy="4875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42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0BA2562-6E85-A956-E918-82D3E06F48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06771A-658B-894D-C807-C1E81791AFB0}"/>
              </a:ext>
            </a:extLst>
          </p:cNvPr>
          <p:cNvSpPr>
            <a:spLocks noGrp="1"/>
          </p:cNvSpPr>
          <p:nvPr>
            <p:ph type="title"/>
          </p:nvPr>
        </p:nvSpPr>
        <p:spPr>
          <a:xfrm>
            <a:off x="159149" y="0"/>
            <a:ext cx="11873702" cy="1595292"/>
          </a:xfrm>
        </p:spPr>
        <p:txBody>
          <a:bodyPr/>
          <a:lstStyle/>
          <a:p>
            <a:pPr algn="ctr"/>
            <a:r>
              <a:rPr lang="en-US" sz="5400" b="1" dirty="0">
                <a:solidFill>
                  <a:schemeClr val="accent3"/>
                </a:solidFill>
                <a:latin typeface="Agency FB" panose="020B0503020202020204" pitchFamily="34" charset="0"/>
              </a:rPr>
              <a:t>MAJOR HOLINESS DENOMINATIONS</a:t>
            </a:r>
            <a:br>
              <a:rPr lang="en-US" sz="5400" b="1" dirty="0">
                <a:solidFill>
                  <a:srgbClr val="C00000"/>
                </a:solidFill>
                <a:latin typeface="Agency FB" panose="020B0503020202020204" pitchFamily="34" charset="0"/>
              </a:rPr>
            </a:br>
            <a:endParaRPr lang="en-US" sz="2400" i="1" dirty="0">
              <a:solidFill>
                <a:srgbClr val="C00000"/>
              </a:solidFill>
              <a:latin typeface="Agency FB" panose="020B0503020202020204" pitchFamily="34" charset="0"/>
            </a:endParaRPr>
          </a:p>
        </p:txBody>
      </p:sp>
      <p:sp>
        <p:nvSpPr>
          <p:cNvPr id="10" name="Content Placeholder 9">
            <a:extLst>
              <a:ext uri="{FF2B5EF4-FFF2-40B4-BE49-F238E27FC236}">
                <a16:creationId xmlns:a16="http://schemas.microsoft.com/office/drawing/2014/main" id="{E908246E-FB60-8A80-2E5C-1ABD33F19A3B}"/>
              </a:ext>
            </a:extLst>
          </p:cNvPr>
          <p:cNvSpPr>
            <a:spLocks noGrp="1"/>
          </p:cNvSpPr>
          <p:nvPr>
            <p:ph sz="quarter" idx="14"/>
          </p:nvPr>
        </p:nvSpPr>
        <p:spPr>
          <a:xfrm>
            <a:off x="9215016" y="1005474"/>
            <a:ext cx="2792395" cy="5698505"/>
          </a:xfrm>
          <a:solidFill>
            <a:schemeClr val="accent5">
              <a:lumMod val="75000"/>
            </a:schemeClr>
          </a:solidFill>
        </p:spPr>
        <p:txBody>
          <a:bodyPr>
            <a:normAutofit fontScale="92500" lnSpcReduction="10000"/>
          </a:bodyPr>
          <a:lstStyle/>
          <a:p>
            <a:pPr marL="0" indent="0">
              <a:lnSpc>
                <a:spcPct val="100000"/>
              </a:lnSpc>
              <a:spcBef>
                <a:spcPts val="0"/>
              </a:spcBef>
              <a:buNone/>
            </a:pPr>
            <a:r>
              <a:rPr lang="en-US" sz="3200" b="1" dirty="0">
                <a:solidFill>
                  <a:srgbClr val="FFFF00"/>
                </a:solidFill>
                <a:latin typeface="Agency FB" panose="020B0503020202020204" pitchFamily="34" charset="0"/>
              </a:rPr>
              <a:t>Church of the Nazarene</a:t>
            </a:r>
          </a:p>
          <a:p>
            <a:pPr>
              <a:spcBef>
                <a:spcPts val="600"/>
              </a:spcBef>
              <a:buClr>
                <a:srgbClr val="FFC000"/>
              </a:buClr>
            </a:pPr>
            <a:r>
              <a:rPr lang="en-US" altLang="en-US" sz="2600" i="1" dirty="0">
                <a:solidFill>
                  <a:schemeClr val="bg1"/>
                </a:solidFill>
                <a:latin typeface="Gill Sans MT" panose="020B0502020104020203" pitchFamily="34" charset="0"/>
              </a:rPr>
              <a:t>Formally organized in 1908 through the merger of several smaller holiness denominations, the Nazarene Church is now the largest Wesleyan-holiness denomination.</a:t>
            </a:r>
          </a:p>
          <a:p>
            <a:pPr>
              <a:buClr>
                <a:srgbClr val="FFC000"/>
              </a:buClr>
            </a:pPr>
            <a:r>
              <a:rPr lang="en-US" altLang="en-US" sz="2600" i="1" dirty="0">
                <a:solidFill>
                  <a:schemeClr val="bg1"/>
                </a:solidFill>
                <a:latin typeface="Gill Sans MT" panose="020B0502020104020203" pitchFamily="34" charset="0"/>
              </a:rPr>
              <a:t>Traditionally, Nazarene’s were strongly Arminian and strong supporters of entire sanctification.</a:t>
            </a:r>
          </a:p>
        </p:txBody>
      </p:sp>
      <p:sp>
        <p:nvSpPr>
          <p:cNvPr id="6" name="Content Placeholder 9">
            <a:extLst>
              <a:ext uri="{FF2B5EF4-FFF2-40B4-BE49-F238E27FC236}">
                <a16:creationId xmlns:a16="http://schemas.microsoft.com/office/drawing/2014/main" id="{BB362307-FD49-526C-AF0B-635FE270EFAE}"/>
              </a:ext>
            </a:extLst>
          </p:cNvPr>
          <p:cNvSpPr txBox="1">
            <a:spLocks/>
          </p:cNvSpPr>
          <p:nvPr/>
        </p:nvSpPr>
        <p:spPr>
          <a:xfrm>
            <a:off x="3255863" y="1016189"/>
            <a:ext cx="2792396" cy="5698505"/>
          </a:xfrm>
          <a:prstGeom prst="rect">
            <a:avLst/>
          </a:prstGeom>
          <a:solidFill>
            <a:srgbClr val="61351D"/>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8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Wesleyan Church</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Originally formed in 1843 after a split in the Methodist-Episcopal Church</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The Wesleyans took a strong stand against slavery</a:t>
            </a: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They hosted the first women’s rights convention in 1848.</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Eventually, they merged with the Pilgrim Holiness Church in 1968.</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8" name="Content Placeholder 9">
            <a:extLst>
              <a:ext uri="{FF2B5EF4-FFF2-40B4-BE49-F238E27FC236}">
                <a16:creationId xmlns:a16="http://schemas.microsoft.com/office/drawing/2014/main" id="{31D49F47-9849-01E5-505D-2F92D666B4D7}"/>
              </a:ext>
            </a:extLst>
          </p:cNvPr>
          <p:cNvSpPr txBox="1">
            <a:spLocks/>
          </p:cNvSpPr>
          <p:nvPr/>
        </p:nvSpPr>
        <p:spPr>
          <a:xfrm>
            <a:off x="6229811" y="1004046"/>
            <a:ext cx="2792396" cy="5698505"/>
          </a:xfrm>
          <a:prstGeom prst="rect">
            <a:avLst/>
          </a:prstGeom>
          <a:solidFill>
            <a:schemeClr val="bg2">
              <a:lumMod val="25000"/>
            </a:schemeClr>
          </a:solidFill>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Church of God</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kumimoji="0" lang="en-US" altLang="en-US" sz="26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Organized in </a:t>
            </a:r>
            <a:r>
              <a:rPr lang="en-US" altLang="en-US" sz="2600" i="1" dirty="0">
                <a:solidFill>
                  <a:srgbClr val="FFFFFF"/>
                </a:solidFill>
                <a:latin typeface="Gill Sans MT"/>
              </a:rPr>
              <a:t>1880</a:t>
            </a:r>
            <a:r>
              <a:rPr kumimoji="0" lang="en-US" altLang="en-US" sz="26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 while emphasizing Christian unity and holiness.</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600" i="1" dirty="0">
                <a:solidFill>
                  <a:srgbClr val="FFFFFF"/>
                </a:solidFill>
                <a:latin typeface="Gill Sans MT"/>
              </a:rPr>
              <a:t>They distanced themselves from formal denominations and creeds.</a:t>
            </a:r>
            <a:endParaRPr kumimoji="0" lang="en-US" altLang="en-US" sz="26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kumimoji="0" lang="en-US" altLang="en-US" sz="26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Anderson, Indiana</a:t>
            </a:r>
            <a:r>
              <a:rPr lang="en-US" altLang="en-US" sz="2600" i="1" dirty="0">
                <a:solidFill>
                  <a:srgbClr val="FFFFFF"/>
                </a:solidFill>
                <a:latin typeface="Gill Sans MT"/>
              </a:rPr>
              <a:t> became the movement’s headquarters, the home of Warner Press and Anderson University.</a:t>
            </a:r>
            <a:endParaRPr kumimoji="0" lang="en-US" altLang="en-US" sz="26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9" name="Content Placeholder 9">
            <a:extLst>
              <a:ext uri="{FF2B5EF4-FFF2-40B4-BE49-F238E27FC236}">
                <a16:creationId xmlns:a16="http://schemas.microsoft.com/office/drawing/2014/main" id="{5067DB20-DEAC-36C0-9FF9-2D92A759F0D7}"/>
              </a:ext>
            </a:extLst>
          </p:cNvPr>
          <p:cNvSpPr txBox="1">
            <a:spLocks/>
          </p:cNvSpPr>
          <p:nvPr/>
        </p:nvSpPr>
        <p:spPr>
          <a:xfrm>
            <a:off x="159149" y="1004045"/>
            <a:ext cx="2915859" cy="5698505"/>
          </a:xfrm>
          <a:prstGeom prst="rect">
            <a:avLst/>
          </a:prstGeom>
          <a:solidFill>
            <a:srgbClr val="3B0304"/>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Free Methodist Church</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ndParaRPr>
          </a:p>
          <a:p>
            <a:pPr marL="246888" marR="0" lvl="0" indent="-246888" algn="l" defTabSz="914400" rtl="0" eaLnBrk="1" fontAlgn="auto" latinLnBrk="0" hangingPunct="1">
              <a:lnSpc>
                <a:spcPct val="100000"/>
              </a:lnSpc>
              <a:spcBef>
                <a:spcPts val="6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Emerging in 1860</a:t>
            </a:r>
            <a:r>
              <a:rPr lang="en-US" altLang="en-US" sz="2400" i="1" dirty="0">
                <a:solidFill>
                  <a:srgbClr val="FFFFFF"/>
                </a:solidFill>
                <a:latin typeface="Gill Sans MT"/>
              </a:rPr>
              <a:t>, free Methodists sought to return to core principles of Methodism after being expelled from the Methodist-Episcopal Church.</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They strongly opposed slavery </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They gave women freedom to serve in ministry.</a:t>
            </a:r>
          </a:p>
        </p:txBody>
      </p:sp>
    </p:spTree>
    <p:extLst>
      <p:ext uri="{BB962C8B-B14F-4D97-AF65-F5344CB8AC3E}">
        <p14:creationId xmlns:p14="http://schemas.microsoft.com/office/powerpoint/2010/main" val="156745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 calcmode="lin" valueType="num">
                                      <p:cBhvr additive="base">
                                        <p:cTn id="2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 calcmode="lin" valueType="num">
                                      <p:cBhvr additive="base">
                                        <p:cTn id="5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randombar(horizontal)">
                                      <p:cBhvr>
                                        <p:cTn id="65" dur="500"/>
                                        <p:tgtEl>
                                          <p:spTgt spid="8"/>
                                        </p:tgtEl>
                                      </p:cBhvr>
                                    </p:animEffect>
                                  </p:childTnLst>
                                </p:cTn>
                              </p:par>
                              <p:par>
                                <p:cTn id="66" presetID="14" presetClass="entr" presetSubtype="10" fill="hold"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68" dur="500"/>
                                        <p:tgtEl>
                                          <p:spTgt spid="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
                                            <p:txEl>
                                              <p:pRg st="1" end="1"/>
                                            </p:txEl>
                                          </p:spTgt>
                                        </p:tgtEl>
                                        <p:attrNameLst>
                                          <p:attrName>style.visibility</p:attrName>
                                        </p:attrNameLst>
                                      </p:cBhvr>
                                      <p:to>
                                        <p:strVal val="visible"/>
                                      </p:to>
                                    </p:set>
                                    <p:anim calcmode="lin" valueType="num">
                                      <p:cBhvr additive="base">
                                        <p:cTn id="7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8">
                                            <p:txEl>
                                              <p:pRg st="2" end="2"/>
                                            </p:txEl>
                                          </p:spTgt>
                                        </p:tgtEl>
                                        <p:attrNameLst>
                                          <p:attrName>style.visibility</p:attrName>
                                        </p:attrNameLst>
                                      </p:cBhvr>
                                      <p:to>
                                        <p:strVal val="visible"/>
                                      </p:to>
                                    </p:set>
                                    <p:anim calcmode="lin" valueType="num">
                                      <p:cBhvr additive="base">
                                        <p:cTn id="7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8">
                                            <p:txEl>
                                              <p:pRg st="3" end="3"/>
                                            </p:txEl>
                                          </p:spTgt>
                                        </p:tgtEl>
                                        <p:attrNameLst>
                                          <p:attrName>style.visibility</p:attrName>
                                        </p:attrNameLst>
                                      </p:cBhvr>
                                      <p:to>
                                        <p:strVal val="visible"/>
                                      </p:to>
                                    </p:set>
                                    <p:anim calcmode="lin" valueType="num">
                                      <p:cBhvr additive="base">
                                        <p:cTn id="8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10">
                                            <p:bg/>
                                          </p:spTgt>
                                        </p:tgtEl>
                                        <p:attrNameLst>
                                          <p:attrName>style.visibility</p:attrName>
                                        </p:attrNameLst>
                                      </p:cBhvr>
                                      <p:to>
                                        <p:strVal val="visible"/>
                                      </p:to>
                                    </p:set>
                                    <p:animEffect transition="in" filter="randombar(horizontal)">
                                      <p:cBhvr>
                                        <p:cTn id="91" dur="500"/>
                                        <p:tgtEl>
                                          <p:spTgt spid="10">
                                            <p:bg/>
                                          </p:spTgt>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4" dur="500"/>
                                        <p:tgtEl>
                                          <p:spTgt spid="10">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0">
                                            <p:txEl>
                                              <p:pRg st="1" end="1"/>
                                            </p:txEl>
                                          </p:spTgt>
                                        </p:tgtEl>
                                        <p:attrNameLst>
                                          <p:attrName>style.visibility</p:attrName>
                                        </p:attrNameLst>
                                      </p:cBhvr>
                                      <p:to>
                                        <p:strVal val="visible"/>
                                      </p:to>
                                    </p:set>
                                    <p:anim calcmode="lin" valueType="num">
                                      <p:cBhvr additive="base">
                                        <p:cTn id="9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0">
                                            <p:txEl>
                                              <p:pRg st="2" end="2"/>
                                            </p:txEl>
                                          </p:spTgt>
                                        </p:tgtEl>
                                        <p:attrNameLst>
                                          <p:attrName>style.visibility</p:attrName>
                                        </p:attrNameLst>
                                      </p:cBhvr>
                                      <p:to>
                                        <p:strVal val="visible"/>
                                      </p:to>
                                    </p:set>
                                    <p:anim calcmode="lin" valueType="num">
                                      <p:cBhvr additive="base">
                                        <p:cTn id="10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P spid="8" grpId="0" animBg="1"/>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D57DDB2-5C1F-0744-C1EE-A364A4BFC4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7E24A2-C53C-1E13-1F79-6D6E6E3E40F4}"/>
              </a:ext>
            </a:extLst>
          </p:cNvPr>
          <p:cNvSpPr>
            <a:spLocks noGrp="1"/>
          </p:cNvSpPr>
          <p:nvPr>
            <p:ph type="title"/>
          </p:nvPr>
        </p:nvSpPr>
        <p:spPr>
          <a:xfrm>
            <a:off x="457201" y="258366"/>
            <a:ext cx="10515595" cy="887262"/>
          </a:xfrm>
        </p:spPr>
        <p:txBody>
          <a:bodyPr/>
          <a:lstStyle/>
          <a:p>
            <a:r>
              <a:rPr lang="en-US" dirty="0">
                <a:solidFill>
                  <a:srgbClr val="C00000"/>
                </a:solidFill>
              </a:rPr>
              <a:t>holiness IDEALS</a:t>
            </a:r>
          </a:p>
        </p:txBody>
      </p:sp>
      <p:sp>
        <p:nvSpPr>
          <p:cNvPr id="10" name="Content Placeholder 9">
            <a:extLst>
              <a:ext uri="{FF2B5EF4-FFF2-40B4-BE49-F238E27FC236}">
                <a16:creationId xmlns:a16="http://schemas.microsoft.com/office/drawing/2014/main" id="{8BE68FD4-D4A4-E965-29B3-C77AE9C01D06}"/>
              </a:ext>
            </a:extLst>
          </p:cNvPr>
          <p:cNvSpPr>
            <a:spLocks noGrp="1"/>
          </p:cNvSpPr>
          <p:nvPr>
            <p:ph sz="quarter" idx="14"/>
          </p:nvPr>
        </p:nvSpPr>
        <p:spPr>
          <a:xfrm>
            <a:off x="1219204" y="1145628"/>
            <a:ext cx="10646620" cy="5712372"/>
          </a:xfrm>
        </p:spPr>
        <p:txBody>
          <a:bodyPr>
            <a:normAutofit fontScale="92500" lnSpcReduction="10000"/>
          </a:bodyPr>
          <a:lstStyle/>
          <a:p>
            <a:pPr marL="0" indent="0">
              <a:buNone/>
            </a:pPr>
            <a:r>
              <a:rPr lang="en-US" altLang="en-US" sz="3200" b="1" dirty="0">
                <a:solidFill>
                  <a:schemeClr val="accent5">
                    <a:lumMod val="75000"/>
                  </a:schemeClr>
                </a:solidFill>
              </a:rPr>
              <a:t>The idea of instant perfection in a crisis experience was not embraced by everyone within the American Holiness Movement. Some continued to follow the older model of progressive sanctification.</a:t>
            </a:r>
          </a:p>
          <a:p>
            <a:r>
              <a:rPr lang="en-US" altLang="en-US" sz="2800" i="1" dirty="0">
                <a:solidFill>
                  <a:schemeClr val="tx1"/>
                </a:solidFill>
              </a:rPr>
              <a:t>However, even among those who contended for a more progressive sanctification, there developed substantial lists of forbidden behaviors if one was to lead a holy life. These included prohibitions against:</a:t>
            </a:r>
          </a:p>
          <a:p>
            <a:pPr lvl="1"/>
            <a:r>
              <a:rPr lang="en-US" altLang="en-US" sz="2400" b="1" dirty="0">
                <a:solidFill>
                  <a:schemeClr val="tx1"/>
                </a:solidFill>
              </a:rPr>
              <a:t>Smoking, drinking, dancing, card-playing, theatres, sports, and worldly amusements in general.</a:t>
            </a:r>
          </a:p>
          <a:p>
            <a:pPr lvl="1"/>
            <a:r>
              <a:rPr lang="en-US" altLang="en-US" sz="2400" b="1" dirty="0">
                <a:solidFill>
                  <a:schemeClr val="tx1"/>
                </a:solidFill>
              </a:rPr>
              <a:t>Also frowned upon were fashionable dress (no jewelry, no make-up, long hair for women, short hair for men); clothing should be simple and modest.</a:t>
            </a:r>
            <a:endParaRPr lang="en-US" altLang="en-US" sz="2400" i="1" dirty="0">
              <a:solidFill>
                <a:schemeClr val="tx1"/>
              </a:solidFill>
            </a:endParaRPr>
          </a:p>
          <a:p>
            <a:r>
              <a:rPr lang="en-US" altLang="en-US" sz="2800" i="1" dirty="0">
                <a:solidFill>
                  <a:schemeClr val="tx1"/>
                </a:solidFill>
              </a:rPr>
              <a:t>Forbidden behaviors were seen as leading to intemperance which compromised spiritual purity.</a:t>
            </a:r>
          </a:p>
          <a:p>
            <a:r>
              <a:rPr lang="en-US" altLang="en-US" sz="2800" i="1" dirty="0">
                <a:solidFill>
                  <a:schemeClr val="tx1"/>
                </a:solidFill>
              </a:rPr>
              <a:t>Today, many of these taboos have been softened or lifted altogether.</a:t>
            </a:r>
          </a:p>
        </p:txBody>
      </p:sp>
      <p:sp>
        <p:nvSpPr>
          <p:cNvPr id="7" name="Slide Number Placeholder 6">
            <a:extLst>
              <a:ext uri="{FF2B5EF4-FFF2-40B4-BE49-F238E27FC236}">
                <a16:creationId xmlns:a16="http://schemas.microsoft.com/office/drawing/2014/main" id="{9AD2F5F4-31C3-3E6A-E864-9B0CD8886692}"/>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D73ECF59-901A-0174-46F2-FE4DED1A7F57}"/>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56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F0905BD6-11F0-0662-F499-98A723BA13C0}"/>
              </a:ext>
            </a:extLst>
          </p:cNvPr>
          <p:cNvSpPr>
            <a:spLocks noGrp="1" noChangeArrowheads="1"/>
          </p:cNvSpPr>
          <p:nvPr>
            <p:ph type="title"/>
          </p:nvPr>
        </p:nvSpPr>
        <p:spPr>
          <a:xfrm>
            <a:off x="515950" y="304800"/>
            <a:ext cx="11278783" cy="2530207"/>
          </a:xfrm>
        </p:spPr>
        <p:txBody>
          <a:bodyPr/>
          <a:lstStyle/>
          <a:p>
            <a:pPr algn="l" eaLnBrk="1" hangingPunct="1"/>
            <a:r>
              <a:rPr lang="en-US" altLang="en-US" sz="3600" b="1" dirty="0">
                <a:latin typeface="Agency FB" panose="020B0503020202020204" pitchFamily="34" charset="0"/>
              </a:rPr>
              <a:t>Since the holiness movement advocated that any individual Christian could attain moral perfection in the present life by a “second blessing,” it raised the question as to whether or not the wider Christian fellowship should be divided into the “haves” and the “have nots.”</a:t>
            </a:r>
          </a:p>
        </p:txBody>
      </p:sp>
      <p:sp>
        <p:nvSpPr>
          <p:cNvPr id="106499" name="Rectangle 3">
            <a:extLst>
              <a:ext uri="{FF2B5EF4-FFF2-40B4-BE49-F238E27FC236}">
                <a16:creationId xmlns:a16="http://schemas.microsoft.com/office/drawing/2014/main" id="{36A37CB2-104F-46CE-888F-DB0DD56E026F}"/>
              </a:ext>
            </a:extLst>
          </p:cNvPr>
          <p:cNvSpPr>
            <a:spLocks noGrp="1" noChangeArrowheads="1"/>
          </p:cNvSpPr>
          <p:nvPr>
            <p:ph type="body" idx="1"/>
          </p:nvPr>
        </p:nvSpPr>
        <p:spPr>
          <a:xfrm>
            <a:off x="1372145" y="3048000"/>
            <a:ext cx="9566392" cy="3505200"/>
          </a:xfrm>
        </p:spPr>
        <p:txBody>
          <a:bodyPr/>
          <a:lstStyle/>
          <a:p>
            <a:pPr eaLnBrk="1" hangingPunct="1">
              <a:lnSpc>
                <a:spcPct val="90000"/>
              </a:lnSpc>
              <a:buFontTx/>
              <a:buNone/>
              <a:defRPr/>
            </a:pPr>
            <a:r>
              <a:rPr lang="en-US" altLang="en-US" sz="4000" dirty="0">
                <a:solidFill>
                  <a:srgbClr val="FF9900"/>
                </a:solidFill>
                <a:latin typeface="Agency FB" pitchFamily="2" charset="0"/>
              </a:rPr>
              <a:t>THE FOCUS QUESTIONS: </a:t>
            </a:r>
          </a:p>
          <a:p>
            <a:pPr eaLnBrk="1" hangingPunct="1">
              <a:lnSpc>
                <a:spcPct val="90000"/>
              </a:lnSpc>
              <a:buFontTx/>
              <a:buNone/>
              <a:defRPr/>
            </a:pPr>
            <a:r>
              <a:rPr lang="en-US" altLang="en-US" sz="3600" i="1" dirty="0">
                <a:solidFill>
                  <a:schemeClr val="accent2">
                    <a:lumMod val="60000"/>
                    <a:lumOff val="40000"/>
                  </a:schemeClr>
                </a:solidFill>
                <a:latin typeface="Agency FB" pitchFamily="2" charset="0"/>
              </a:rPr>
              <a:t>Can a Christian be truly “perfected” so that all moral flaws are removed in this life?</a:t>
            </a:r>
          </a:p>
          <a:p>
            <a:pPr eaLnBrk="1" hangingPunct="1">
              <a:lnSpc>
                <a:spcPct val="90000"/>
              </a:lnSpc>
              <a:buFontTx/>
              <a:buNone/>
              <a:defRPr/>
            </a:pPr>
            <a:r>
              <a:rPr lang="en-US" altLang="en-US" sz="3600" i="1" dirty="0">
                <a:solidFill>
                  <a:schemeClr val="accent2">
                    <a:lumMod val="60000"/>
                    <a:lumOff val="40000"/>
                  </a:schemeClr>
                </a:solidFill>
                <a:latin typeface="Agency FB" pitchFamily="2" charset="0"/>
              </a:rPr>
              <a:t>Can spirituality be defined by self-abasement and other-worldly asceticism based on stereotyped behavioral codes and emotive experience?</a:t>
            </a:r>
          </a:p>
        </p:txBody>
      </p:sp>
    </p:spTree>
    <p:extLst>
      <p:ext uri="{BB962C8B-B14F-4D97-AF65-F5344CB8AC3E}">
        <p14:creationId xmlns:p14="http://schemas.microsoft.com/office/powerpoint/2010/main" val="2193550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p:cTn id="7" dur="500" fill="hold"/>
                                        <p:tgtEl>
                                          <p:spTgt spid="1064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64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64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6499">
                                            <p:txEl>
                                              <p:pRg st="1" end="1"/>
                                            </p:txEl>
                                          </p:spTgt>
                                        </p:tgtEl>
                                        <p:attrNameLst>
                                          <p:attrName>style.visibility</p:attrName>
                                        </p:attrNameLst>
                                      </p:cBhvr>
                                      <p:to>
                                        <p:strVal val="visible"/>
                                      </p:to>
                                    </p:set>
                                    <p:anim calcmode="lin" valueType="num">
                                      <p:cBhvr additive="base">
                                        <p:cTn id="14"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6499">
                                            <p:txEl>
                                              <p:pRg st="2" end="2"/>
                                            </p:txEl>
                                          </p:spTgt>
                                        </p:tgtEl>
                                        <p:attrNameLst>
                                          <p:attrName>style.visibility</p:attrName>
                                        </p:attrNameLst>
                                      </p:cBhvr>
                                      <p:to>
                                        <p:strVal val="visible"/>
                                      </p:to>
                                    </p:set>
                                    <p:anim calcmode="lin" valueType="num">
                                      <p:cBhvr additive="base">
                                        <p:cTn id="20"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74C9-D1F1-5303-EC7C-46CC05897B19}"/>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0FBD3E93-F9F9-9AEB-F47B-682E4EC924A6}"/>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7A25361-6B8A-A8CB-BA03-C0FDFD4F265D}"/>
              </a:ext>
            </a:extLst>
          </p:cNvPr>
          <p:cNvSpPr>
            <a:spLocks noGrp="1"/>
          </p:cNvSpPr>
          <p:nvPr>
            <p:ph type="title"/>
          </p:nvPr>
        </p:nvSpPr>
        <p:spPr>
          <a:xfrm>
            <a:off x="1" y="3657600"/>
            <a:ext cx="12191998" cy="941832"/>
          </a:xfrm>
        </p:spPr>
        <p:txBody>
          <a:bodyPr>
            <a:normAutofit/>
          </a:bodyPr>
          <a:lstStyle/>
          <a:p>
            <a:r>
              <a:rPr lang="en-US" dirty="0"/>
              <a:t>REVIVALISTS and REVIVALISM</a:t>
            </a:r>
          </a:p>
        </p:txBody>
      </p:sp>
      <p:sp>
        <p:nvSpPr>
          <p:cNvPr id="8" name="Text Placeholder 7">
            <a:extLst>
              <a:ext uri="{FF2B5EF4-FFF2-40B4-BE49-F238E27FC236}">
                <a16:creationId xmlns:a16="http://schemas.microsoft.com/office/drawing/2014/main" id="{A96FBE8F-137E-754B-5EFB-02C2C0E460D5}"/>
              </a:ext>
            </a:extLst>
          </p:cNvPr>
          <p:cNvSpPr>
            <a:spLocks noGrp="1"/>
          </p:cNvSpPr>
          <p:nvPr>
            <p:ph type="body" idx="1"/>
          </p:nvPr>
        </p:nvSpPr>
        <p:spPr/>
        <p:txBody>
          <a:bodyPr/>
          <a:lstStyle/>
          <a:p>
            <a:r>
              <a:rPr lang="en-US" cap="none" dirty="0"/>
              <a:t>Revivalists, Divine Healing, and the Jesus’ Movement</a:t>
            </a:r>
            <a:endParaRPr lang="en-US" dirty="0"/>
          </a:p>
        </p:txBody>
      </p:sp>
    </p:spTree>
    <p:extLst>
      <p:ext uri="{BB962C8B-B14F-4D97-AF65-F5344CB8AC3E}">
        <p14:creationId xmlns:p14="http://schemas.microsoft.com/office/powerpoint/2010/main" val="18588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46041EF-0D74-557C-A158-3C4D47B8DE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86455E-A3C3-2C97-EBD8-FB37D234D27D}"/>
              </a:ext>
            </a:extLst>
          </p:cNvPr>
          <p:cNvSpPr>
            <a:spLocks noGrp="1"/>
          </p:cNvSpPr>
          <p:nvPr>
            <p:ph type="title"/>
          </p:nvPr>
        </p:nvSpPr>
        <p:spPr>
          <a:xfrm>
            <a:off x="457201" y="258366"/>
            <a:ext cx="11530360" cy="887262"/>
          </a:xfrm>
        </p:spPr>
        <p:txBody>
          <a:bodyPr/>
          <a:lstStyle/>
          <a:p>
            <a:r>
              <a:rPr lang="en-US" dirty="0">
                <a:solidFill>
                  <a:srgbClr val="C00000"/>
                </a:solidFill>
              </a:rPr>
              <a:t>The NEW revivalists</a:t>
            </a:r>
          </a:p>
        </p:txBody>
      </p:sp>
      <p:sp>
        <p:nvSpPr>
          <p:cNvPr id="10" name="Content Placeholder 9">
            <a:extLst>
              <a:ext uri="{FF2B5EF4-FFF2-40B4-BE49-F238E27FC236}">
                <a16:creationId xmlns:a16="http://schemas.microsoft.com/office/drawing/2014/main" id="{643ED45D-F00B-E021-55B1-FD04F146FB0C}"/>
              </a:ext>
            </a:extLst>
          </p:cNvPr>
          <p:cNvSpPr>
            <a:spLocks noGrp="1"/>
          </p:cNvSpPr>
          <p:nvPr>
            <p:ph sz="quarter" idx="14"/>
          </p:nvPr>
        </p:nvSpPr>
        <p:spPr>
          <a:xfrm>
            <a:off x="1258868" y="1145628"/>
            <a:ext cx="10515593" cy="5241988"/>
          </a:xfrm>
        </p:spPr>
        <p:txBody>
          <a:bodyPr>
            <a:normAutofit/>
          </a:bodyPr>
          <a:lstStyle/>
          <a:p>
            <a:pPr marL="0" indent="0">
              <a:buNone/>
            </a:pPr>
            <a:r>
              <a:rPr lang="en-US" altLang="en-US" sz="3200" b="1" dirty="0">
                <a:solidFill>
                  <a:schemeClr val="accent5">
                    <a:lumMod val="75000"/>
                  </a:schemeClr>
                </a:solidFill>
              </a:rPr>
              <a:t>The phenomena of the 1</a:t>
            </a:r>
            <a:r>
              <a:rPr lang="en-US" altLang="en-US" sz="3200" b="1" baseline="30000" dirty="0">
                <a:solidFill>
                  <a:schemeClr val="accent5">
                    <a:lumMod val="75000"/>
                  </a:schemeClr>
                </a:solidFill>
              </a:rPr>
              <a:t>st</a:t>
            </a:r>
            <a:r>
              <a:rPr lang="en-US" altLang="en-US" sz="3200" b="1" dirty="0">
                <a:solidFill>
                  <a:schemeClr val="accent5">
                    <a:lumMod val="75000"/>
                  </a:schemeClr>
                </a:solidFill>
              </a:rPr>
              <a:t> Great Awakening saw various preachers who served as stimulants toward spiritual advancement, such as, Jonathan Edwards, George Whitefield, and John Wesley.</a:t>
            </a:r>
          </a:p>
          <a:p>
            <a:r>
              <a:rPr lang="en-US" altLang="en-US" sz="2800" i="1" dirty="0">
                <a:solidFill>
                  <a:schemeClr val="tx1"/>
                </a:solidFill>
              </a:rPr>
              <a:t>Near the end of the 2</a:t>
            </a:r>
            <a:r>
              <a:rPr lang="en-US" altLang="en-US" sz="2800" i="1" baseline="30000" dirty="0">
                <a:solidFill>
                  <a:schemeClr val="tx1"/>
                </a:solidFill>
              </a:rPr>
              <a:t>nd</a:t>
            </a:r>
            <a:r>
              <a:rPr lang="en-US" altLang="en-US" sz="2800" i="1" dirty="0">
                <a:solidFill>
                  <a:schemeClr val="tx1"/>
                </a:solidFill>
              </a:rPr>
              <a:t> Great Awakening, however, a significant shift occurred, particularly in the ministry of Charles Finney. </a:t>
            </a:r>
          </a:p>
          <a:p>
            <a:r>
              <a:rPr lang="en-US" altLang="en-US" sz="2800" i="1" dirty="0">
                <a:solidFill>
                  <a:schemeClr val="tx1"/>
                </a:solidFill>
              </a:rPr>
              <a:t>Here, the stimulant for a deeper experience of God focused on men and women making a radical decision of Christ as opposed to an ongoing process of discipleship.</a:t>
            </a:r>
          </a:p>
        </p:txBody>
      </p:sp>
      <p:sp>
        <p:nvSpPr>
          <p:cNvPr id="7" name="Slide Number Placeholder 6">
            <a:extLst>
              <a:ext uri="{FF2B5EF4-FFF2-40B4-BE49-F238E27FC236}">
                <a16:creationId xmlns:a16="http://schemas.microsoft.com/office/drawing/2014/main" id="{9E50C7DD-E747-A512-187C-D37E66D160D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1ADBC32-FC84-675B-5430-2257088B4F23}"/>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58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60" name="Rectangle 4">
            <a:extLst>
              <a:ext uri="{FF2B5EF4-FFF2-40B4-BE49-F238E27FC236}">
                <a16:creationId xmlns:a16="http://schemas.microsoft.com/office/drawing/2014/main" id="{F1189462-82F6-0A3E-6E69-E1C88C49ABA1}"/>
              </a:ext>
            </a:extLst>
          </p:cNvPr>
          <p:cNvSpPr>
            <a:spLocks noGrp="1" noChangeArrowheads="1"/>
          </p:cNvSpPr>
          <p:nvPr>
            <p:ph type="title"/>
          </p:nvPr>
        </p:nvSpPr>
        <p:spPr>
          <a:xfrm>
            <a:off x="236305" y="123290"/>
            <a:ext cx="7926387" cy="2506894"/>
          </a:xfrm>
        </p:spPr>
        <p:txBody>
          <a:bodyPr/>
          <a:lstStyle/>
          <a:p>
            <a:r>
              <a:rPr lang="en-US" altLang="en-US" sz="6000" b="1" dirty="0">
                <a:solidFill>
                  <a:schemeClr val="accent2">
                    <a:lumMod val="20000"/>
                    <a:lumOff val="80000"/>
                  </a:schemeClr>
                </a:solidFill>
                <a:latin typeface="Agency FB" panose="020B0503020202020204" pitchFamily="34" charset="0"/>
              </a:rPr>
              <a:t>DIET OF WORMS</a:t>
            </a:r>
            <a:br>
              <a:rPr lang="en-US" altLang="en-US" sz="6000" b="1" dirty="0">
                <a:latin typeface="Agency FB" panose="020B0503020202020204" pitchFamily="34" charset="0"/>
              </a:rPr>
            </a:br>
            <a:r>
              <a:rPr lang="en-US" altLang="en-US" sz="2800" b="1" dirty="0">
                <a:solidFill>
                  <a:schemeClr val="bg1">
                    <a:lumMod val="60000"/>
                    <a:lumOff val="40000"/>
                  </a:schemeClr>
                </a:solidFill>
                <a:latin typeface="Arial Narrow" panose="020B0606020202030204" pitchFamily="34" charset="0"/>
              </a:rPr>
              <a:t>In 1521, Luther appeared at the Diet of Worms, where he was called upon to recant his views. He refused to recant; the council then condemned him as a “notorious heretic.”</a:t>
            </a:r>
            <a:endParaRPr lang="en-US" altLang="en-US" sz="2800" b="1" dirty="0">
              <a:solidFill>
                <a:schemeClr val="bg1">
                  <a:lumMod val="60000"/>
                  <a:lumOff val="40000"/>
                </a:schemeClr>
              </a:solidFill>
              <a:latin typeface="Agency FB" panose="020B0503020202020204" pitchFamily="34" charset="0"/>
            </a:endParaRPr>
          </a:p>
        </p:txBody>
      </p:sp>
      <p:sp>
        <p:nvSpPr>
          <p:cNvPr id="198661" name="Rectangle 5">
            <a:extLst>
              <a:ext uri="{FF2B5EF4-FFF2-40B4-BE49-F238E27FC236}">
                <a16:creationId xmlns:a16="http://schemas.microsoft.com/office/drawing/2014/main" id="{DB4BE25B-24E4-EDF0-467C-E060485BD8A7}"/>
              </a:ext>
            </a:extLst>
          </p:cNvPr>
          <p:cNvSpPr>
            <a:spLocks noGrp="1" noChangeArrowheads="1"/>
          </p:cNvSpPr>
          <p:nvPr>
            <p:ph type="body" sz="half" idx="1"/>
          </p:nvPr>
        </p:nvSpPr>
        <p:spPr>
          <a:xfrm>
            <a:off x="92467" y="2630184"/>
            <a:ext cx="8070226" cy="4006920"/>
          </a:xfrm>
        </p:spPr>
        <p:txBody>
          <a:bodyPr/>
          <a:lstStyle/>
          <a:p>
            <a:pPr>
              <a:buFont typeface="Wingdings" panose="05000000000000000000" pitchFamily="2" charset="2"/>
              <a:buNone/>
            </a:pPr>
            <a:r>
              <a:rPr lang="en-US" altLang="en-US" sz="2400" i="1" dirty="0">
                <a:latin typeface="Arial Narrow" panose="020B0606020202030204" pitchFamily="34" charset="0"/>
              </a:rPr>
              <a:t>		“Your Imperial Majesty and your Lordships demand a simple answer. Here it is, plain and unvarnished. Unless I am convicted of error by the testimony of Scripture or by manifest reasoning, I stand convicted by the Scriptures to which I have appealed, and my conscience is taken captive by God’s Word. I cannot and will not recant anything. For to act against our conscience is neither safe for us, nor open to us. </a:t>
            </a:r>
          </a:p>
          <a:p>
            <a:pPr>
              <a:buFont typeface="Wingdings" panose="05000000000000000000" pitchFamily="2" charset="2"/>
              <a:buNone/>
            </a:pPr>
            <a:r>
              <a:rPr lang="en-US" altLang="en-US" sz="2400" i="1" dirty="0">
                <a:latin typeface="Arial Narrow" panose="020B0606020202030204" pitchFamily="34" charset="0"/>
              </a:rPr>
              <a:t>		On this I take my stand. I can do no other. God help me. Amen.”</a:t>
            </a:r>
          </a:p>
          <a:p>
            <a:pPr>
              <a:buFont typeface="Wingdings" panose="05000000000000000000" pitchFamily="2" charset="2"/>
              <a:buNone/>
            </a:pPr>
            <a:r>
              <a:rPr lang="en-US" altLang="en-US" sz="2400" i="1" dirty="0">
                <a:latin typeface="Arial Narrow" panose="020B0606020202030204" pitchFamily="34" charset="0"/>
              </a:rPr>
              <a:t>				         		 Martin Luther</a:t>
            </a:r>
          </a:p>
          <a:p>
            <a:pPr>
              <a:buFont typeface="Wingdings" panose="05000000000000000000" pitchFamily="2" charset="2"/>
              <a:buNone/>
            </a:pPr>
            <a:endParaRPr lang="en-US" altLang="en-US" sz="1800" i="1" dirty="0">
              <a:latin typeface="Arial Narrow" panose="020B0606020202030204" pitchFamily="34" charset="0"/>
            </a:endParaRPr>
          </a:p>
          <a:p>
            <a:pPr>
              <a:buFont typeface="Wingdings" panose="05000000000000000000" pitchFamily="2" charset="2"/>
              <a:buNone/>
            </a:pPr>
            <a:r>
              <a:rPr lang="en-US" altLang="en-US" sz="1800" i="1" dirty="0">
                <a:latin typeface="Arial Narrow" panose="020B0606020202030204" pitchFamily="34" charset="0"/>
              </a:rPr>
              <a:t>				</a:t>
            </a:r>
            <a:r>
              <a:rPr lang="en-US" altLang="en-US" sz="1800" dirty="0">
                <a:latin typeface="Arial Narrow" panose="020B0606020202030204" pitchFamily="34" charset="0"/>
              </a:rPr>
              <a:t>                Luther’s statue in Worms, Germany</a:t>
            </a:r>
          </a:p>
        </p:txBody>
      </p:sp>
      <p:pic>
        <p:nvPicPr>
          <p:cNvPr id="4100" name="Picture 4">
            <a:extLst>
              <a:ext uri="{FF2B5EF4-FFF2-40B4-BE49-F238E27FC236}">
                <a16:creationId xmlns:a16="http://schemas.microsoft.com/office/drawing/2014/main" id="{48311B91-4B84-AC34-4555-B47A5DAAE429}"/>
              </a:ext>
            </a:extLst>
          </p:cNvPr>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8396864" y="-14048"/>
            <a:ext cx="3769113" cy="687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0932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EC2DD3D-6D56-B97C-39BD-DC2B57CA68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DC189D-3265-0FC5-79EF-0A8B2B44858D}"/>
              </a:ext>
            </a:extLst>
          </p:cNvPr>
          <p:cNvSpPr>
            <a:spLocks noGrp="1"/>
          </p:cNvSpPr>
          <p:nvPr>
            <p:ph type="title"/>
          </p:nvPr>
        </p:nvSpPr>
        <p:spPr>
          <a:xfrm>
            <a:off x="457201" y="258366"/>
            <a:ext cx="10515595" cy="887262"/>
          </a:xfrm>
        </p:spPr>
        <p:txBody>
          <a:bodyPr/>
          <a:lstStyle/>
          <a:p>
            <a:r>
              <a:rPr lang="en-US" dirty="0">
                <a:solidFill>
                  <a:srgbClr val="C00000"/>
                </a:solidFill>
              </a:rPr>
              <a:t>Charles </a:t>
            </a:r>
            <a:r>
              <a:rPr lang="en-US" dirty="0" err="1">
                <a:solidFill>
                  <a:srgbClr val="C00000"/>
                </a:solidFill>
              </a:rPr>
              <a:t>grandison</a:t>
            </a:r>
            <a:r>
              <a:rPr lang="en-US" dirty="0">
                <a:solidFill>
                  <a:srgbClr val="C00000"/>
                </a:solidFill>
              </a:rPr>
              <a:t> </a:t>
            </a:r>
            <a:r>
              <a:rPr lang="en-US" dirty="0" err="1">
                <a:solidFill>
                  <a:srgbClr val="C00000"/>
                </a:solidFill>
              </a:rPr>
              <a:t>finney</a:t>
            </a:r>
            <a:endParaRPr lang="en-US" dirty="0">
              <a:solidFill>
                <a:srgbClr val="C00000"/>
              </a:solidFill>
            </a:endParaRPr>
          </a:p>
        </p:txBody>
      </p:sp>
      <p:sp>
        <p:nvSpPr>
          <p:cNvPr id="10" name="Content Placeholder 9">
            <a:extLst>
              <a:ext uri="{FF2B5EF4-FFF2-40B4-BE49-F238E27FC236}">
                <a16:creationId xmlns:a16="http://schemas.microsoft.com/office/drawing/2014/main" id="{EDE502DE-EDF5-CBE8-385E-6D0497C09BF1}"/>
              </a:ext>
            </a:extLst>
          </p:cNvPr>
          <p:cNvSpPr>
            <a:spLocks noGrp="1"/>
          </p:cNvSpPr>
          <p:nvPr>
            <p:ph sz="quarter" idx="14"/>
          </p:nvPr>
        </p:nvSpPr>
        <p:spPr>
          <a:xfrm>
            <a:off x="1219204" y="1145628"/>
            <a:ext cx="10646620" cy="5712372"/>
          </a:xfrm>
        </p:spPr>
        <p:txBody>
          <a:bodyPr>
            <a:normAutofit/>
          </a:bodyPr>
          <a:lstStyle/>
          <a:p>
            <a:pPr marL="0" indent="0">
              <a:buNone/>
            </a:pPr>
            <a:r>
              <a:rPr lang="en-US" altLang="en-US" sz="3200" b="1" dirty="0">
                <a:solidFill>
                  <a:schemeClr val="accent5">
                    <a:lumMod val="75000"/>
                  </a:schemeClr>
                </a:solidFill>
              </a:rPr>
              <a:t>Ordained in 1824, near the end of the 2</a:t>
            </a:r>
            <a:r>
              <a:rPr lang="en-US" altLang="en-US" sz="3200" b="1" baseline="30000" dirty="0">
                <a:solidFill>
                  <a:schemeClr val="accent5">
                    <a:lumMod val="75000"/>
                  </a:schemeClr>
                </a:solidFill>
              </a:rPr>
              <a:t>nd</a:t>
            </a:r>
            <a:r>
              <a:rPr lang="en-US" altLang="en-US" sz="3200" b="1" dirty="0">
                <a:solidFill>
                  <a:schemeClr val="accent5">
                    <a:lumMod val="75000"/>
                  </a:schemeClr>
                </a:solidFill>
              </a:rPr>
              <a:t> Great Awakening, Finney conducted a series of lectures on revival that became a kind of handbook for the revivalist movement.</a:t>
            </a:r>
          </a:p>
          <a:p>
            <a:r>
              <a:rPr lang="en-US" altLang="en-US" sz="2800" i="1" dirty="0">
                <a:solidFill>
                  <a:schemeClr val="tx1"/>
                </a:solidFill>
              </a:rPr>
              <a:t>He held that revivals were not necessarily sovereign acts of God, but could be initiated by believers if they followed the proper methods.  He urged, “ A revival is not a miracle, not dependent on as miracle, in any sense. It is purely philosophical result of the right use of the constituted means.”</a:t>
            </a:r>
          </a:p>
          <a:p>
            <a:r>
              <a:rPr lang="en-US" altLang="en-US" sz="2800" i="1" dirty="0">
                <a:solidFill>
                  <a:schemeClr val="tx1"/>
                </a:solidFill>
              </a:rPr>
              <a:t>His preaching featured the “altar call,” a fervent invitation at the close of a service for people to come forward for prayer.</a:t>
            </a:r>
          </a:p>
          <a:p>
            <a:r>
              <a:rPr lang="en-US" altLang="en-US" sz="2800" i="1" dirty="0">
                <a:solidFill>
                  <a:schemeClr val="tx1"/>
                </a:solidFill>
              </a:rPr>
              <a:t>He is regarded as the father of modern revivalism.</a:t>
            </a:r>
          </a:p>
        </p:txBody>
      </p:sp>
      <p:sp>
        <p:nvSpPr>
          <p:cNvPr id="7" name="Slide Number Placeholder 6">
            <a:extLst>
              <a:ext uri="{FF2B5EF4-FFF2-40B4-BE49-F238E27FC236}">
                <a16:creationId xmlns:a16="http://schemas.microsoft.com/office/drawing/2014/main" id="{469B5EDB-CA37-9A31-97A6-3FAFACD7AB0B}"/>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7DA76BEE-3634-708E-5C44-790400C156B1}"/>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47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4F217A7-A4B5-DA26-41EA-BF1722975C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F89E0C-6E20-8286-4EA3-646118DEE559}"/>
              </a:ext>
            </a:extLst>
          </p:cNvPr>
          <p:cNvSpPr>
            <a:spLocks noGrp="1"/>
          </p:cNvSpPr>
          <p:nvPr>
            <p:ph type="title"/>
          </p:nvPr>
        </p:nvSpPr>
        <p:spPr>
          <a:xfrm>
            <a:off x="220709" y="258366"/>
            <a:ext cx="4348089" cy="887262"/>
          </a:xfrm>
        </p:spPr>
        <p:txBody>
          <a:bodyPr/>
          <a:lstStyle/>
          <a:p>
            <a:r>
              <a:rPr lang="en-US" dirty="0">
                <a:solidFill>
                  <a:srgbClr val="C00000"/>
                </a:solidFill>
              </a:rPr>
              <a:t>d. l. moody</a:t>
            </a:r>
          </a:p>
        </p:txBody>
      </p:sp>
      <p:sp>
        <p:nvSpPr>
          <p:cNvPr id="10" name="Content Placeholder 9">
            <a:extLst>
              <a:ext uri="{FF2B5EF4-FFF2-40B4-BE49-F238E27FC236}">
                <a16:creationId xmlns:a16="http://schemas.microsoft.com/office/drawing/2014/main" id="{052E6E49-EC34-F21D-2ED0-DB57455C818A}"/>
              </a:ext>
            </a:extLst>
          </p:cNvPr>
          <p:cNvSpPr>
            <a:spLocks noGrp="1"/>
          </p:cNvSpPr>
          <p:nvPr>
            <p:ph sz="quarter" idx="14"/>
          </p:nvPr>
        </p:nvSpPr>
        <p:spPr>
          <a:xfrm>
            <a:off x="4820344" y="408214"/>
            <a:ext cx="7045479" cy="6449786"/>
          </a:xfrm>
        </p:spPr>
        <p:txBody>
          <a:bodyPr>
            <a:normAutofit fontScale="92500" lnSpcReduction="10000"/>
          </a:bodyPr>
          <a:lstStyle/>
          <a:p>
            <a:pPr marL="0" indent="0">
              <a:buNone/>
            </a:pPr>
            <a:r>
              <a:rPr lang="en-US" altLang="en-US" sz="3200" b="1" dirty="0">
                <a:solidFill>
                  <a:schemeClr val="accent5">
                    <a:lumMod val="75000"/>
                  </a:schemeClr>
                </a:solidFill>
              </a:rPr>
              <a:t>Moody was an American evangelist, working first with Union troops in the Civil War through the YMCA and later devoting his life to revivalism in America, the British Isles, as well as internationally.</a:t>
            </a:r>
          </a:p>
          <a:p>
            <a:r>
              <a:rPr lang="en-US" altLang="en-US" sz="2800" i="1" dirty="0">
                <a:solidFill>
                  <a:schemeClr val="tx1"/>
                </a:solidFill>
              </a:rPr>
              <a:t>He worked closely with Ira Sankey, a singer, and conducted hundreds of evangelistic meetings </a:t>
            </a:r>
          </a:p>
          <a:p>
            <a:r>
              <a:rPr lang="en-US" altLang="en-US" sz="2800" i="1" dirty="0">
                <a:solidFill>
                  <a:schemeClr val="tx1"/>
                </a:solidFill>
              </a:rPr>
              <a:t>His “Wordless Book,” a teaching tool for illiterates consisting of three colors (black, red, and white representing sin, the blood of Christ, and righteousness) is still used. Gold, for heaven, was eventually added.</a:t>
            </a:r>
          </a:p>
          <a:p>
            <a:r>
              <a:rPr lang="en-US" altLang="en-US" sz="2800" i="1" dirty="0">
                <a:solidFill>
                  <a:schemeClr val="tx1"/>
                </a:solidFill>
              </a:rPr>
              <a:t>One of his famous quotes was, “Faith makes all things possible…love makes all things easy.”</a:t>
            </a:r>
          </a:p>
          <a:p>
            <a:r>
              <a:rPr lang="en-US" altLang="en-US" sz="2800" i="1" dirty="0">
                <a:solidFill>
                  <a:schemeClr val="tx1"/>
                </a:solidFill>
              </a:rPr>
              <a:t>Moody Bible Institute is his most well-known legacy.</a:t>
            </a:r>
          </a:p>
        </p:txBody>
      </p:sp>
      <p:sp>
        <p:nvSpPr>
          <p:cNvPr id="7" name="Slide Number Placeholder 6">
            <a:extLst>
              <a:ext uri="{FF2B5EF4-FFF2-40B4-BE49-F238E27FC236}">
                <a16:creationId xmlns:a16="http://schemas.microsoft.com/office/drawing/2014/main" id="{05570871-F7A4-2357-B512-825DC3F57839}"/>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0A8F59D-C9A0-7744-1316-3EC55B58F2DD}"/>
              </a:ext>
            </a:extLst>
          </p:cNvPr>
          <p:cNvCxnSpPr>
            <a:cxnSpLocks/>
          </p:cNvCxnSpPr>
          <p:nvPr/>
        </p:nvCxnSpPr>
        <p:spPr>
          <a:xfrm>
            <a:off x="4568798" y="571500"/>
            <a:ext cx="0" cy="628650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Formal portrait photograph of Dwight Lyman Moody, a middle-aged man with a beard wearing a dark suit">
            <a:extLst>
              <a:ext uri="{FF2B5EF4-FFF2-40B4-BE49-F238E27FC236}">
                <a16:creationId xmlns:a16="http://schemas.microsoft.com/office/drawing/2014/main" id="{7063DC88-1754-4A6E-1268-6B41FEA89FE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709" y="1145628"/>
            <a:ext cx="4096543" cy="547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5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270AE3B-8DD7-F38E-D877-32C4DF55C0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174788-8C64-F1AA-F922-CF7927DBB017}"/>
              </a:ext>
            </a:extLst>
          </p:cNvPr>
          <p:cNvSpPr>
            <a:spLocks noGrp="1"/>
          </p:cNvSpPr>
          <p:nvPr>
            <p:ph type="title"/>
          </p:nvPr>
        </p:nvSpPr>
        <p:spPr>
          <a:xfrm>
            <a:off x="130631" y="127734"/>
            <a:ext cx="4974618" cy="887262"/>
          </a:xfrm>
        </p:spPr>
        <p:txBody>
          <a:bodyPr/>
          <a:lstStyle/>
          <a:p>
            <a:r>
              <a:rPr lang="en-US" dirty="0">
                <a:solidFill>
                  <a:srgbClr val="C00000"/>
                </a:solidFill>
              </a:rPr>
              <a:t>Billy </a:t>
            </a:r>
            <a:r>
              <a:rPr lang="en-US" dirty="0" err="1">
                <a:solidFill>
                  <a:srgbClr val="C00000"/>
                </a:solidFill>
              </a:rPr>
              <a:t>sunday</a:t>
            </a:r>
            <a:endParaRPr lang="en-US" dirty="0">
              <a:solidFill>
                <a:srgbClr val="C00000"/>
              </a:solidFill>
            </a:endParaRPr>
          </a:p>
        </p:txBody>
      </p:sp>
      <p:sp>
        <p:nvSpPr>
          <p:cNvPr id="10" name="Content Placeholder 9">
            <a:extLst>
              <a:ext uri="{FF2B5EF4-FFF2-40B4-BE49-F238E27FC236}">
                <a16:creationId xmlns:a16="http://schemas.microsoft.com/office/drawing/2014/main" id="{F593BC77-1252-657A-26E2-EC0CB73E440A}"/>
              </a:ext>
            </a:extLst>
          </p:cNvPr>
          <p:cNvSpPr>
            <a:spLocks noGrp="1"/>
          </p:cNvSpPr>
          <p:nvPr>
            <p:ph sz="quarter" idx="14"/>
          </p:nvPr>
        </p:nvSpPr>
        <p:spPr>
          <a:xfrm>
            <a:off x="653142" y="982338"/>
            <a:ext cx="7723413" cy="5812220"/>
          </a:xfrm>
        </p:spPr>
        <p:txBody>
          <a:bodyPr>
            <a:normAutofit lnSpcReduction="10000"/>
          </a:bodyPr>
          <a:lstStyle/>
          <a:p>
            <a:pPr marL="0" indent="0">
              <a:buNone/>
            </a:pPr>
            <a:r>
              <a:rPr lang="en-US" altLang="en-US" sz="3200" b="1" dirty="0">
                <a:solidFill>
                  <a:schemeClr val="accent5">
                    <a:lumMod val="75000"/>
                  </a:schemeClr>
                </a:solidFill>
              </a:rPr>
              <a:t>Sunday, a highly successful evangelist and former baseball player in the late 19</a:t>
            </a:r>
            <a:r>
              <a:rPr lang="en-US" altLang="en-US" sz="3200" b="1" baseline="30000" dirty="0">
                <a:solidFill>
                  <a:schemeClr val="accent5">
                    <a:lumMod val="75000"/>
                  </a:schemeClr>
                </a:solidFill>
              </a:rPr>
              <a:t>th</a:t>
            </a:r>
            <a:r>
              <a:rPr lang="en-US" altLang="en-US" sz="3200" b="1" dirty="0">
                <a:solidFill>
                  <a:schemeClr val="accent5">
                    <a:lumMod val="75000"/>
                  </a:schemeClr>
                </a:solidFill>
              </a:rPr>
              <a:t> and early 20</a:t>
            </a:r>
            <a:r>
              <a:rPr lang="en-US" altLang="en-US" sz="3200" b="1" baseline="30000" dirty="0">
                <a:solidFill>
                  <a:schemeClr val="accent5">
                    <a:lumMod val="75000"/>
                  </a:schemeClr>
                </a:solidFill>
              </a:rPr>
              <a:t>th</a:t>
            </a:r>
            <a:r>
              <a:rPr lang="en-US" altLang="en-US" sz="3200" b="1" dirty="0">
                <a:solidFill>
                  <a:schemeClr val="accent5">
                    <a:lumMod val="75000"/>
                  </a:schemeClr>
                </a:solidFill>
              </a:rPr>
              <a:t> centuries, he became a leading figure in the revival movement, known for his dynamic preaching style and strong opposition to alcohol and other social ills.</a:t>
            </a:r>
          </a:p>
          <a:p>
            <a:r>
              <a:rPr lang="en-US" altLang="en-US" sz="2800" i="1" dirty="0">
                <a:solidFill>
                  <a:schemeClr val="tx1"/>
                </a:solidFill>
              </a:rPr>
              <a:t>After playing for the Chicago </a:t>
            </a:r>
            <a:r>
              <a:rPr lang="en-US" altLang="en-US" sz="2800" i="1" dirty="0" err="1">
                <a:solidFill>
                  <a:schemeClr val="tx1"/>
                </a:solidFill>
              </a:rPr>
              <a:t>Whitestockings</a:t>
            </a:r>
            <a:r>
              <a:rPr lang="en-US" altLang="en-US" sz="2800" i="1" dirty="0">
                <a:solidFill>
                  <a:schemeClr val="tx1"/>
                </a:solidFill>
              </a:rPr>
              <a:t> and Pittsburgh Pirates, he had a conversion experience in 1886 and left baseball to become an evangelist, eventually serving for the YMCA.</a:t>
            </a:r>
          </a:p>
          <a:p>
            <a:r>
              <a:rPr lang="en-US" altLang="en-US" sz="2800" i="1" dirty="0">
                <a:solidFill>
                  <a:schemeClr val="tx1"/>
                </a:solidFill>
              </a:rPr>
              <a:t>His preaching style was energetic, theatrical, and often featured pronounced physical gestures and emotional appeals.</a:t>
            </a:r>
          </a:p>
        </p:txBody>
      </p:sp>
      <p:sp>
        <p:nvSpPr>
          <p:cNvPr id="7" name="Slide Number Placeholder 6">
            <a:extLst>
              <a:ext uri="{FF2B5EF4-FFF2-40B4-BE49-F238E27FC236}">
                <a16:creationId xmlns:a16="http://schemas.microsoft.com/office/drawing/2014/main" id="{F1226B89-6F08-79C6-37A7-E7879E045CFD}"/>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115F7F94-BBA8-4EA2-458B-83829D91B444}"/>
              </a:ext>
            </a:extLst>
          </p:cNvPr>
          <p:cNvCxnSpPr>
            <a:cxnSpLocks/>
          </p:cNvCxnSpPr>
          <p:nvPr/>
        </p:nvCxnSpPr>
        <p:spPr>
          <a:xfrm>
            <a:off x="391886" y="1145628"/>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2DD53D-97A1-904F-54B6-D3231A5CB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7112" y="1014996"/>
            <a:ext cx="3690257" cy="5238847"/>
          </a:xfrm>
          <a:prstGeom prst="rect">
            <a:avLst/>
          </a:prstGeom>
        </p:spPr>
      </p:pic>
    </p:spTree>
    <p:extLst>
      <p:ext uri="{BB962C8B-B14F-4D97-AF65-F5344CB8AC3E}">
        <p14:creationId xmlns:p14="http://schemas.microsoft.com/office/powerpoint/2010/main" val="279167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6AC369E-9F49-D04A-CB13-F0B91DE87D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61B7ED-689A-BD58-7930-6D10CE42306A}"/>
              </a:ext>
            </a:extLst>
          </p:cNvPr>
          <p:cNvSpPr>
            <a:spLocks noGrp="1"/>
          </p:cNvSpPr>
          <p:nvPr>
            <p:ph type="title"/>
          </p:nvPr>
        </p:nvSpPr>
        <p:spPr>
          <a:xfrm>
            <a:off x="114301" y="46308"/>
            <a:ext cx="10515595" cy="887262"/>
          </a:xfrm>
        </p:spPr>
        <p:txBody>
          <a:bodyPr/>
          <a:lstStyle/>
          <a:p>
            <a:r>
              <a:rPr lang="en-US" dirty="0">
                <a:solidFill>
                  <a:srgbClr val="C00000"/>
                </a:solidFill>
              </a:rPr>
              <a:t>Charles fuller</a:t>
            </a:r>
          </a:p>
        </p:txBody>
      </p:sp>
      <p:sp>
        <p:nvSpPr>
          <p:cNvPr id="10" name="Content Placeholder 9">
            <a:extLst>
              <a:ext uri="{FF2B5EF4-FFF2-40B4-BE49-F238E27FC236}">
                <a16:creationId xmlns:a16="http://schemas.microsoft.com/office/drawing/2014/main" id="{A2F3ED91-04AB-D372-CF59-09835D5C2D70}"/>
              </a:ext>
            </a:extLst>
          </p:cNvPr>
          <p:cNvSpPr>
            <a:spLocks noGrp="1"/>
          </p:cNvSpPr>
          <p:nvPr>
            <p:ph sz="quarter" idx="14"/>
          </p:nvPr>
        </p:nvSpPr>
        <p:spPr>
          <a:xfrm>
            <a:off x="679231" y="1139030"/>
            <a:ext cx="6430486" cy="3679550"/>
          </a:xfrm>
        </p:spPr>
        <p:txBody>
          <a:bodyPr>
            <a:normAutofit fontScale="92500" lnSpcReduction="10000"/>
          </a:bodyPr>
          <a:lstStyle/>
          <a:p>
            <a:pPr marL="0" indent="0">
              <a:buNone/>
            </a:pPr>
            <a:r>
              <a:rPr lang="en-US" altLang="en-US" sz="3200" b="1" dirty="0">
                <a:solidFill>
                  <a:schemeClr val="accent5">
                    <a:lumMod val="75000"/>
                  </a:schemeClr>
                </a:solidFill>
              </a:rPr>
              <a:t>An American Baptist, Charles Fuller came under the influence of R. A. Torrey at BIOLA.</a:t>
            </a:r>
          </a:p>
          <a:p>
            <a:pPr>
              <a:lnSpc>
                <a:spcPct val="110000"/>
              </a:lnSpc>
            </a:pPr>
            <a:r>
              <a:rPr lang="en-US" altLang="en-US" sz="2600" i="1" dirty="0">
                <a:solidFill>
                  <a:schemeClr val="tx1"/>
                </a:solidFill>
              </a:rPr>
              <a:t>He was one of the first to use radio extensively, regularly broadcasting and eventually forming his own broadcasting company, “The Old Fashioned Revival Hour” that aired 1937-1968 and by 1942 attracted a listening audience of over 10 million world-wide.</a:t>
            </a:r>
          </a:p>
        </p:txBody>
      </p:sp>
      <p:sp>
        <p:nvSpPr>
          <p:cNvPr id="7" name="Slide Number Placeholder 6">
            <a:extLst>
              <a:ext uri="{FF2B5EF4-FFF2-40B4-BE49-F238E27FC236}">
                <a16:creationId xmlns:a16="http://schemas.microsoft.com/office/drawing/2014/main" id="{D8699286-D5A3-2375-3B64-9600A3ED797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1998117-0FE1-7ED4-5CF9-F93514BDC862}"/>
              </a:ext>
            </a:extLst>
          </p:cNvPr>
          <p:cNvCxnSpPr>
            <a:cxnSpLocks/>
          </p:cNvCxnSpPr>
          <p:nvPr/>
        </p:nvCxnSpPr>
        <p:spPr>
          <a:xfrm>
            <a:off x="359229" y="1139030"/>
            <a:ext cx="0" cy="5712372"/>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46F52B-A524-B27D-C470-7E67BD9AF49A}"/>
              </a:ext>
            </a:extLst>
          </p:cNvPr>
          <p:cNvSpPr txBox="1"/>
          <p:nvPr/>
        </p:nvSpPr>
        <p:spPr>
          <a:xfrm>
            <a:off x="560618" y="4695266"/>
            <a:ext cx="10515594" cy="156966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1" dirty="0"/>
              <a:t>Like Moody with Ira Sankey, Fuller’s broadcast featured music, where the “Old Fashioned Revival Hour Choir” and quartet were accompanied by organist George Broadbent and pianist Rudy Atwood.</a:t>
            </a:r>
          </a:p>
          <a:p>
            <a:pPr marL="342900" indent="-342900">
              <a:buFont typeface="Arial" panose="020B0604020202020204" pitchFamily="34" charset="0"/>
              <a:buChar char="•"/>
            </a:pPr>
            <a:r>
              <a:rPr lang="en-US" altLang="en-US" sz="2400" i="1" dirty="0"/>
              <a:t>His remaining institutional legacy is Fuller Theological Seminary, Pasadena, California.</a:t>
            </a:r>
          </a:p>
        </p:txBody>
      </p:sp>
      <p:pic>
        <p:nvPicPr>
          <p:cNvPr id="2" name="Picture 1">
            <a:extLst>
              <a:ext uri="{FF2B5EF4-FFF2-40B4-BE49-F238E27FC236}">
                <a16:creationId xmlns:a16="http://schemas.microsoft.com/office/drawing/2014/main" id="{FC1B89A7-4605-F336-DF82-3C02F422C612}"/>
              </a:ext>
            </a:extLst>
          </p:cNvPr>
          <p:cNvPicPr>
            <a:picLocks noChangeAspect="1"/>
          </p:cNvPicPr>
          <p:nvPr/>
        </p:nvPicPr>
        <p:blipFill>
          <a:blip r:embed="rId2"/>
          <a:stretch>
            <a:fillRect/>
          </a:stretch>
        </p:blipFill>
        <p:spPr>
          <a:xfrm>
            <a:off x="7259863" y="1060125"/>
            <a:ext cx="4572908" cy="3429681"/>
          </a:xfrm>
          <a:prstGeom prst="rect">
            <a:avLst/>
          </a:prstGeom>
        </p:spPr>
      </p:pic>
    </p:spTree>
    <p:extLst>
      <p:ext uri="{BB962C8B-B14F-4D97-AF65-F5344CB8AC3E}">
        <p14:creationId xmlns:p14="http://schemas.microsoft.com/office/powerpoint/2010/main" val="242226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ADAFC24-0894-037D-9278-8D4B5E2115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066484-132A-03F6-41C7-086A605F7C76}"/>
              </a:ext>
            </a:extLst>
          </p:cNvPr>
          <p:cNvSpPr>
            <a:spLocks noGrp="1"/>
          </p:cNvSpPr>
          <p:nvPr>
            <p:ph type="title"/>
          </p:nvPr>
        </p:nvSpPr>
        <p:spPr>
          <a:xfrm>
            <a:off x="457201" y="258366"/>
            <a:ext cx="10515595" cy="887262"/>
          </a:xfrm>
        </p:spPr>
        <p:txBody>
          <a:bodyPr/>
          <a:lstStyle/>
          <a:p>
            <a:r>
              <a:rPr lang="en-US" dirty="0">
                <a:solidFill>
                  <a:srgbClr val="C00000"/>
                </a:solidFill>
              </a:rPr>
              <a:t>Oral </a:t>
            </a:r>
            <a:r>
              <a:rPr lang="en-US" dirty="0" err="1">
                <a:solidFill>
                  <a:srgbClr val="C00000"/>
                </a:solidFill>
              </a:rPr>
              <a:t>roberts</a:t>
            </a:r>
            <a:endParaRPr lang="en-US" dirty="0">
              <a:solidFill>
                <a:srgbClr val="C00000"/>
              </a:solidFill>
            </a:endParaRPr>
          </a:p>
        </p:txBody>
      </p:sp>
      <p:sp>
        <p:nvSpPr>
          <p:cNvPr id="10" name="Content Placeholder 9">
            <a:extLst>
              <a:ext uri="{FF2B5EF4-FFF2-40B4-BE49-F238E27FC236}">
                <a16:creationId xmlns:a16="http://schemas.microsoft.com/office/drawing/2014/main" id="{61F4B5A2-949B-D1BD-5E33-80C703B6160D}"/>
              </a:ext>
            </a:extLst>
          </p:cNvPr>
          <p:cNvSpPr>
            <a:spLocks noGrp="1"/>
          </p:cNvSpPr>
          <p:nvPr>
            <p:ph sz="quarter" idx="14"/>
          </p:nvPr>
        </p:nvSpPr>
        <p:spPr>
          <a:xfrm>
            <a:off x="3821990" y="1145628"/>
            <a:ext cx="8043834" cy="5712372"/>
          </a:xfrm>
        </p:spPr>
        <p:txBody>
          <a:bodyPr>
            <a:normAutofit lnSpcReduction="10000"/>
          </a:bodyPr>
          <a:lstStyle/>
          <a:p>
            <a:pPr marL="0" indent="0">
              <a:buNone/>
            </a:pPr>
            <a:r>
              <a:rPr lang="en-US" altLang="en-US" sz="3200" b="1" dirty="0">
                <a:solidFill>
                  <a:schemeClr val="accent5">
                    <a:lumMod val="75000"/>
                  </a:schemeClr>
                </a:solidFill>
              </a:rPr>
              <a:t>Ordained in the Pentecostal Holiness Church (1936), Oral Roberts is considered one of the forerunners of the charismatic movement.</a:t>
            </a:r>
          </a:p>
          <a:p>
            <a:r>
              <a:rPr lang="en-US" altLang="en-US" sz="2800" i="1" dirty="0">
                <a:solidFill>
                  <a:schemeClr val="tx1"/>
                </a:solidFill>
              </a:rPr>
              <a:t>A characteristic of his preaching was “seed faith,” and his ministry brought the ideas of physical healing and American Pentecostalism to millions via televangelism. </a:t>
            </a:r>
          </a:p>
          <a:p>
            <a:r>
              <a:rPr lang="en-US" altLang="en-US" sz="2800" i="1" dirty="0">
                <a:solidFill>
                  <a:schemeClr val="tx1"/>
                </a:solidFill>
              </a:rPr>
              <a:t>His abundant life teachings laid the foundation for what is later known as the “Prosperity Gospel,” the belief that it is God’s will to bring physical well-being and financial blessing to his children based on a positive confession.</a:t>
            </a:r>
          </a:p>
          <a:p>
            <a:r>
              <a:rPr lang="en-US" altLang="en-US" sz="2800" i="1" dirty="0">
                <a:solidFill>
                  <a:schemeClr val="tx1"/>
                </a:solidFill>
              </a:rPr>
              <a:t>His most well-known legacy is Oral Roberts University, Tulsa, Oklahoma.</a:t>
            </a:r>
          </a:p>
        </p:txBody>
      </p:sp>
      <p:sp>
        <p:nvSpPr>
          <p:cNvPr id="7" name="Slide Number Placeholder 6">
            <a:extLst>
              <a:ext uri="{FF2B5EF4-FFF2-40B4-BE49-F238E27FC236}">
                <a16:creationId xmlns:a16="http://schemas.microsoft.com/office/drawing/2014/main" id="{9FEE7EB3-EC43-8601-AC57-CD5AEE02E39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18B65F43-C082-E90A-3176-51D3968EFED7}"/>
              </a:ext>
            </a:extLst>
          </p:cNvPr>
          <p:cNvCxnSpPr>
            <a:cxnSpLocks/>
          </p:cNvCxnSpPr>
          <p:nvPr/>
        </p:nvCxnSpPr>
        <p:spPr>
          <a:xfrm>
            <a:off x="3524036" y="1145628"/>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AE991A8-702C-3ED4-EFDC-3DD5EA434BB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95900" y="1603948"/>
            <a:ext cx="2630183" cy="4572000"/>
          </a:xfrm>
          <a:prstGeom prst="rect">
            <a:avLst/>
          </a:prstGeom>
        </p:spPr>
      </p:pic>
    </p:spTree>
    <p:extLst>
      <p:ext uri="{BB962C8B-B14F-4D97-AF65-F5344CB8AC3E}">
        <p14:creationId xmlns:p14="http://schemas.microsoft.com/office/powerpoint/2010/main" val="7913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4EF2EF0-F3AD-8BC9-8A8C-C9FB9F4770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98978C-7F47-3F4D-4D19-2CC07718DAA9}"/>
              </a:ext>
            </a:extLst>
          </p:cNvPr>
          <p:cNvSpPr>
            <a:spLocks noGrp="1"/>
          </p:cNvSpPr>
          <p:nvPr>
            <p:ph type="title"/>
          </p:nvPr>
        </p:nvSpPr>
        <p:spPr>
          <a:xfrm>
            <a:off x="457201" y="258366"/>
            <a:ext cx="10515595" cy="887262"/>
          </a:xfrm>
        </p:spPr>
        <p:txBody>
          <a:bodyPr/>
          <a:lstStyle/>
          <a:p>
            <a:r>
              <a:rPr lang="en-US" dirty="0">
                <a:solidFill>
                  <a:srgbClr val="C00000"/>
                </a:solidFill>
              </a:rPr>
              <a:t>Billy graham</a:t>
            </a:r>
          </a:p>
        </p:txBody>
      </p:sp>
      <p:sp>
        <p:nvSpPr>
          <p:cNvPr id="10" name="Content Placeholder 9">
            <a:extLst>
              <a:ext uri="{FF2B5EF4-FFF2-40B4-BE49-F238E27FC236}">
                <a16:creationId xmlns:a16="http://schemas.microsoft.com/office/drawing/2014/main" id="{DB2FE0B1-1B76-0480-9811-797CC973CD02}"/>
              </a:ext>
            </a:extLst>
          </p:cNvPr>
          <p:cNvSpPr>
            <a:spLocks noGrp="1"/>
          </p:cNvSpPr>
          <p:nvPr>
            <p:ph sz="quarter" idx="14"/>
          </p:nvPr>
        </p:nvSpPr>
        <p:spPr>
          <a:xfrm>
            <a:off x="1219204" y="1145628"/>
            <a:ext cx="6933183" cy="3352801"/>
          </a:xfrm>
        </p:spPr>
        <p:txBody>
          <a:bodyPr>
            <a:normAutofit lnSpcReduction="10000"/>
          </a:bodyPr>
          <a:lstStyle/>
          <a:p>
            <a:pPr marL="0" indent="0">
              <a:buNone/>
            </a:pPr>
            <a:r>
              <a:rPr lang="en-US" altLang="en-US" sz="3200" b="1" dirty="0">
                <a:solidFill>
                  <a:schemeClr val="accent5">
                    <a:lumMod val="75000"/>
                  </a:schemeClr>
                </a:solidFill>
              </a:rPr>
              <a:t>Ordained as a Southern Baptist, William Franklin Graham’s evangelistic career spanned six decades in the last half of the 20</a:t>
            </a:r>
            <a:r>
              <a:rPr lang="en-US" altLang="en-US" sz="3200" b="1" baseline="30000" dirty="0">
                <a:solidFill>
                  <a:schemeClr val="accent5">
                    <a:lumMod val="75000"/>
                  </a:schemeClr>
                </a:solidFill>
              </a:rPr>
              <a:t>th</a:t>
            </a:r>
            <a:r>
              <a:rPr lang="en-US" altLang="en-US" sz="3200" b="1" dirty="0">
                <a:solidFill>
                  <a:schemeClr val="accent5">
                    <a:lumMod val="75000"/>
                  </a:schemeClr>
                </a:solidFill>
              </a:rPr>
              <a:t> century and beyond.</a:t>
            </a:r>
          </a:p>
          <a:p>
            <a:r>
              <a:rPr lang="en-US" altLang="en-US" sz="2800" i="1" dirty="0">
                <a:solidFill>
                  <a:schemeClr val="tx1"/>
                </a:solidFill>
              </a:rPr>
              <a:t>By the early 1950s, he was filling stadiums around the world, preaching live sermons and hosting annual “crusades” from 1947-2005.</a:t>
            </a:r>
          </a:p>
        </p:txBody>
      </p:sp>
      <p:sp>
        <p:nvSpPr>
          <p:cNvPr id="7" name="Slide Number Placeholder 6">
            <a:extLst>
              <a:ext uri="{FF2B5EF4-FFF2-40B4-BE49-F238E27FC236}">
                <a16:creationId xmlns:a16="http://schemas.microsoft.com/office/drawing/2014/main" id="{2C7349E3-2C09-E426-6184-6B358B90C8AB}"/>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2C13B273-C4C8-FFB3-1C20-D358B9B62000}"/>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CF0BE35-50EF-132C-F839-3D2F9773A8F4}"/>
              </a:ext>
            </a:extLst>
          </p:cNvPr>
          <p:cNvPicPr>
            <a:picLocks noChangeAspect="1"/>
          </p:cNvPicPr>
          <p:nvPr/>
        </p:nvPicPr>
        <p:blipFill>
          <a:blip r:embed="rId2"/>
          <a:stretch>
            <a:fillRect/>
          </a:stretch>
        </p:blipFill>
        <p:spPr>
          <a:xfrm>
            <a:off x="7952209" y="189425"/>
            <a:ext cx="4049884" cy="4084697"/>
          </a:xfrm>
          <a:prstGeom prst="rect">
            <a:avLst/>
          </a:prstGeom>
        </p:spPr>
      </p:pic>
      <p:sp>
        <p:nvSpPr>
          <p:cNvPr id="5" name="TextBox 4">
            <a:extLst>
              <a:ext uri="{FF2B5EF4-FFF2-40B4-BE49-F238E27FC236}">
                <a16:creationId xmlns:a16="http://schemas.microsoft.com/office/drawing/2014/main" id="{C5B25DCE-4350-3622-8E55-A4702BB477F7}"/>
              </a:ext>
            </a:extLst>
          </p:cNvPr>
          <p:cNvSpPr txBox="1"/>
          <p:nvPr/>
        </p:nvSpPr>
        <p:spPr>
          <a:xfrm>
            <a:off x="993172" y="4352865"/>
            <a:ext cx="10782888" cy="2246769"/>
          </a:xfrm>
          <a:prstGeom prst="rect">
            <a:avLst/>
          </a:prstGeom>
          <a:noFill/>
        </p:spPr>
        <p:txBody>
          <a:bodyPr wrap="square" rtlCol="0">
            <a:spAutoFit/>
          </a:bodyPr>
          <a:lstStyle/>
          <a:p>
            <a:pPr marL="457200" indent="-457200">
              <a:buFont typeface="Arial" panose="020B0604020202020204" pitchFamily="34" charset="0"/>
              <a:buChar char="•"/>
            </a:pPr>
            <a:r>
              <a:rPr lang="en-US" altLang="en-US" sz="2800" i="1" dirty="0"/>
              <a:t>He insisted on racial integration in all his meetings and preached jointly with Dr. Martin Luther King, Jr. in New York City (1957).</a:t>
            </a:r>
          </a:p>
          <a:p>
            <a:pPr marL="457200" indent="-457200">
              <a:buFont typeface="Arial" panose="020B0604020202020204" pitchFamily="34" charset="0"/>
              <a:buChar char="•"/>
            </a:pPr>
            <a:r>
              <a:rPr lang="en-US" altLang="en-US" sz="2800" i="1" dirty="0"/>
              <a:t>He also encouraged unity between Roman Catholics and Protestants.</a:t>
            </a:r>
          </a:p>
          <a:p>
            <a:pPr marL="457200" indent="-457200">
              <a:buFont typeface="Arial" panose="020B0604020202020204" pitchFamily="34" charset="0"/>
              <a:buChar char="•"/>
            </a:pPr>
            <a:r>
              <a:rPr lang="en-US" altLang="en-US" sz="2800" i="1" dirty="0"/>
              <a:t>More than 3 million people accepted Christ as their personal Savior under his ministry.</a:t>
            </a:r>
          </a:p>
        </p:txBody>
      </p:sp>
    </p:spTree>
    <p:extLst>
      <p:ext uri="{BB962C8B-B14F-4D97-AF65-F5344CB8AC3E}">
        <p14:creationId xmlns:p14="http://schemas.microsoft.com/office/powerpoint/2010/main" val="189830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additive="base">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DE38606D-050D-B2B5-60A4-8D23E31598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58359C-F87D-8C31-92CD-80D52C61DF3A}"/>
              </a:ext>
            </a:extLst>
          </p:cNvPr>
          <p:cNvSpPr>
            <a:spLocks noGrp="1"/>
          </p:cNvSpPr>
          <p:nvPr>
            <p:ph type="title"/>
          </p:nvPr>
        </p:nvSpPr>
        <p:spPr>
          <a:xfrm>
            <a:off x="457201" y="258366"/>
            <a:ext cx="11218125" cy="887262"/>
          </a:xfrm>
        </p:spPr>
        <p:txBody>
          <a:bodyPr/>
          <a:lstStyle/>
          <a:p>
            <a:r>
              <a:rPr lang="en-US" dirty="0">
                <a:solidFill>
                  <a:srgbClr val="C00000"/>
                </a:solidFill>
              </a:rPr>
              <a:t>The </a:t>
            </a:r>
            <a:r>
              <a:rPr lang="en-US" dirty="0" err="1">
                <a:solidFill>
                  <a:srgbClr val="C00000"/>
                </a:solidFill>
              </a:rPr>
              <a:t>jesus</a:t>
            </a:r>
            <a:r>
              <a:rPr lang="en-US" dirty="0">
                <a:solidFill>
                  <a:srgbClr val="C00000"/>
                </a:solidFill>
              </a:rPr>
              <a:t> movement</a:t>
            </a:r>
          </a:p>
        </p:txBody>
      </p:sp>
      <p:sp>
        <p:nvSpPr>
          <p:cNvPr id="10" name="Content Placeholder 9">
            <a:extLst>
              <a:ext uri="{FF2B5EF4-FFF2-40B4-BE49-F238E27FC236}">
                <a16:creationId xmlns:a16="http://schemas.microsoft.com/office/drawing/2014/main" id="{880997B4-5CED-A959-D44C-16DD034B4D00}"/>
              </a:ext>
            </a:extLst>
          </p:cNvPr>
          <p:cNvSpPr>
            <a:spLocks noGrp="1"/>
          </p:cNvSpPr>
          <p:nvPr>
            <p:ph sz="quarter" idx="14"/>
          </p:nvPr>
        </p:nvSpPr>
        <p:spPr>
          <a:xfrm>
            <a:off x="1258868" y="1145628"/>
            <a:ext cx="10726299" cy="5454006"/>
          </a:xfrm>
        </p:spPr>
        <p:txBody>
          <a:bodyPr>
            <a:normAutofit fontScale="92500"/>
          </a:bodyPr>
          <a:lstStyle/>
          <a:p>
            <a:pPr marL="0" indent="0">
              <a:buNone/>
            </a:pPr>
            <a:r>
              <a:rPr lang="en-US" altLang="en-US" sz="3200" b="1" dirty="0">
                <a:solidFill>
                  <a:schemeClr val="accent5">
                    <a:lumMod val="75000"/>
                  </a:schemeClr>
                </a:solidFill>
              </a:rPr>
              <a:t>The so-called “Jesus Movement” (late 1960s through the mid-1970s) was a counter-cultural revival among young people, many of them former hippies, who embraced evangelical Christianity.</a:t>
            </a:r>
          </a:p>
          <a:p>
            <a:r>
              <a:rPr lang="en-US" altLang="en-US" sz="2800" i="1" dirty="0">
                <a:solidFill>
                  <a:schemeClr val="tx1"/>
                </a:solidFill>
              </a:rPr>
              <a:t>Their services featured informal worship, contemporary music, open air concerts, beach baptisms, and a focus on love and peace. </a:t>
            </a:r>
          </a:p>
          <a:p>
            <a:r>
              <a:rPr lang="en-US" altLang="en-US" sz="2800" i="1" dirty="0">
                <a:solidFill>
                  <a:schemeClr val="tx1"/>
                </a:solidFill>
              </a:rPr>
              <a:t>Adherents introduced knew musical styles, approaches to evangelism, and church structures.</a:t>
            </a:r>
          </a:p>
          <a:p>
            <a:r>
              <a:rPr lang="en-US" altLang="en-US" sz="2800" i="1" dirty="0">
                <a:solidFill>
                  <a:schemeClr val="tx1"/>
                </a:solidFill>
              </a:rPr>
              <a:t>Key figures included Chuck Smith and Doug Pederson.</a:t>
            </a:r>
          </a:p>
          <a:p>
            <a:r>
              <a:rPr lang="en-US" altLang="en-US" sz="2800" i="1" dirty="0">
                <a:solidFill>
                  <a:schemeClr val="tx1"/>
                </a:solidFill>
              </a:rPr>
              <a:t>Key organizations included the Calvary Chapels and the Vineyard Movement.</a:t>
            </a:r>
          </a:p>
          <a:p>
            <a:r>
              <a:rPr lang="en-US" altLang="en-US" sz="2800" i="1" dirty="0">
                <a:solidFill>
                  <a:schemeClr val="tx1"/>
                </a:solidFill>
              </a:rPr>
              <a:t>Important events included </a:t>
            </a:r>
            <a:r>
              <a:rPr lang="en-US" altLang="en-US" sz="2800" i="1" dirty="0" err="1">
                <a:solidFill>
                  <a:schemeClr val="tx1"/>
                </a:solidFill>
              </a:rPr>
              <a:t>Explo</a:t>
            </a:r>
            <a:r>
              <a:rPr lang="en-US" altLang="en-US" sz="2800" i="1" dirty="0">
                <a:solidFill>
                  <a:schemeClr val="tx1"/>
                </a:solidFill>
              </a:rPr>
              <a:t> ‘72, sponsored by Campus Crusade for Christ.</a:t>
            </a:r>
          </a:p>
        </p:txBody>
      </p:sp>
      <p:sp>
        <p:nvSpPr>
          <p:cNvPr id="7" name="Slide Number Placeholder 6">
            <a:extLst>
              <a:ext uri="{FF2B5EF4-FFF2-40B4-BE49-F238E27FC236}">
                <a16:creationId xmlns:a16="http://schemas.microsoft.com/office/drawing/2014/main" id="{AE575F2B-12FC-4779-E033-6BA295FC65B7}"/>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C93A9D0-E1C0-1A83-7256-1FF3B1461B17}"/>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1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4B6839-BB55-A263-2C0C-3D113F490A87}"/>
              </a:ext>
            </a:extLst>
          </p:cNvPr>
          <p:cNvSpPr>
            <a:spLocks noGrp="1"/>
          </p:cNvSpPr>
          <p:nvPr>
            <p:ph type="sldNum" sz="quarter" idx="12"/>
          </p:nvPr>
        </p:nvSpPr>
        <p:spPr/>
        <p:txBody>
          <a:bodyPr/>
          <a:lstStyle/>
          <a:p>
            <a:fld id="{DF28FB93-0A08-4E7D-8E63-9EFA29F1E093}" type="slidenum">
              <a:rPr lang="en-US" smtClean="0"/>
              <a:pPr/>
              <a:t>157</a:t>
            </a:fld>
            <a:endParaRPr lang="en-US" dirty="0"/>
          </a:p>
        </p:txBody>
      </p:sp>
      <p:sp>
        <p:nvSpPr>
          <p:cNvPr id="5" name="Title 4">
            <a:extLst>
              <a:ext uri="{FF2B5EF4-FFF2-40B4-BE49-F238E27FC236}">
                <a16:creationId xmlns:a16="http://schemas.microsoft.com/office/drawing/2014/main" id="{BBFB3B2D-A420-247A-410E-08CB2871289D}"/>
              </a:ext>
            </a:extLst>
          </p:cNvPr>
          <p:cNvSpPr>
            <a:spLocks noGrp="1"/>
          </p:cNvSpPr>
          <p:nvPr>
            <p:ph type="title"/>
          </p:nvPr>
        </p:nvSpPr>
        <p:spPr/>
        <p:txBody>
          <a:bodyPr/>
          <a:lstStyle/>
          <a:p>
            <a:endParaRPr lang="en-US"/>
          </a:p>
        </p:txBody>
      </p:sp>
      <p:pic>
        <p:nvPicPr>
          <p:cNvPr id="1026" name="Picture 2" descr="Methodism, the Jesus Movement, and the Present-Day Gap ...">
            <a:extLst>
              <a:ext uri="{FF2B5EF4-FFF2-40B4-BE49-F238E27FC236}">
                <a16:creationId xmlns:a16="http://schemas.microsoft.com/office/drawing/2014/main" id="{F148347F-142C-269B-D3AC-5BDA501C0A1A}"/>
              </a:ext>
            </a:extLst>
          </p:cNvPr>
          <p:cNvPicPr>
            <a:picLocks noGrp="1" noChangeAspect="1" noChangeArrowheads="1"/>
          </p:cNvPicPr>
          <p:nvPr>
            <p:ph sz="quarter" idx="14"/>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1908" y="-32938"/>
            <a:ext cx="12193908" cy="689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8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52B4-7439-8A25-D63C-DF0F65E9C8CC}"/>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9A757A2A-D59D-15AE-410F-69345F78E2F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50670AD-34AD-4DC2-F0AE-C307C031BAA1}"/>
              </a:ext>
            </a:extLst>
          </p:cNvPr>
          <p:cNvSpPr>
            <a:spLocks noGrp="1"/>
          </p:cNvSpPr>
          <p:nvPr>
            <p:ph type="title"/>
          </p:nvPr>
        </p:nvSpPr>
        <p:spPr>
          <a:xfrm>
            <a:off x="1" y="3657600"/>
            <a:ext cx="12191998" cy="941832"/>
          </a:xfrm>
        </p:spPr>
        <p:txBody>
          <a:bodyPr>
            <a:normAutofit/>
          </a:bodyPr>
          <a:lstStyle/>
          <a:p>
            <a:r>
              <a:rPr lang="en-US" dirty="0"/>
              <a:t>RISE OF ESCHATOLOGY</a:t>
            </a:r>
          </a:p>
        </p:txBody>
      </p:sp>
      <p:sp>
        <p:nvSpPr>
          <p:cNvPr id="8" name="Text Placeholder 7">
            <a:extLst>
              <a:ext uri="{FF2B5EF4-FFF2-40B4-BE49-F238E27FC236}">
                <a16:creationId xmlns:a16="http://schemas.microsoft.com/office/drawing/2014/main" id="{3F70A0EA-B8D7-7002-9B9C-78DB557D5C8C}"/>
              </a:ext>
            </a:extLst>
          </p:cNvPr>
          <p:cNvSpPr>
            <a:spLocks noGrp="1"/>
          </p:cNvSpPr>
          <p:nvPr>
            <p:ph type="body" idx="1"/>
          </p:nvPr>
        </p:nvSpPr>
        <p:spPr/>
        <p:txBody>
          <a:bodyPr/>
          <a:lstStyle/>
          <a:p>
            <a:r>
              <a:rPr lang="en-US" cap="none" dirty="0"/>
              <a:t>Millennial Theories; Rapture Theories</a:t>
            </a:r>
            <a:endParaRPr lang="en-US" dirty="0"/>
          </a:p>
        </p:txBody>
      </p:sp>
    </p:spTree>
    <p:extLst>
      <p:ext uri="{BB962C8B-B14F-4D97-AF65-F5344CB8AC3E}">
        <p14:creationId xmlns:p14="http://schemas.microsoft.com/office/powerpoint/2010/main" val="241663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FC466371-8085-A02A-6A20-D5B04D9A0C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A758B2-1DA2-398A-F6A8-D2C20270B5E1}"/>
              </a:ext>
            </a:extLst>
          </p:cNvPr>
          <p:cNvSpPr>
            <a:spLocks noGrp="1"/>
          </p:cNvSpPr>
          <p:nvPr>
            <p:ph type="title"/>
          </p:nvPr>
        </p:nvSpPr>
        <p:spPr>
          <a:xfrm>
            <a:off x="457201" y="258366"/>
            <a:ext cx="11218125" cy="887262"/>
          </a:xfrm>
        </p:spPr>
        <p:txBody>
          <a:bodyPr/>
          <a:lstStyle/>
          <a:p>
            <a:r>
              <a:rPr lang="en-US" sz="4000" dirty="0">
                <a:solidFill>
                  <a:srgbClr val="C00000"/>
                </a:solidFill>
              </a:rPr>
              <a:t>The resurgence of </a:t>
            </a:r>
            <a:r>
              <a:rPr lang="en-US" sz="4000" dirty="0" err="1">
                <a:solidFill>
                  <a:srgbClr val="C00000"/>
                </a:solidFill>
              </a:rPr>
              <a:t>millennarianisM</a:t>
            </a:r>
            <a:endParaRPr lang="en-US" sz="4000" dirty="0">
              <a:solidFill>
                <a:srgbClr val="C00000"/>
              </a:solidFill>
            </a:endParaRPr>
          </a:p>
        </p:txBody>
      </p:sp>
      <p:sp>
        <p:nvSpPr>
          <p:cNvPr id="10" name="Content Placeholder 9">
            <a:extLst>
              <a:ext uri="{FF2B5EF4-FFF2-40B4-BE49-F238E27FC236}">
                <a16:creationId xmlns:a16="http://schemas.microsoft.com/office/drawing/2014/main" id="{518C2DC2-C381-304A-2D7B-F6262CD55879}"/>
              </a:ext>
            </a:extLst>
          </p:cNvPr>
          <p:cNvSpPr>
            <a:spLocks noGrp="1"/>
          </p:cNvSpPr>
          <p:nvPr>
            <p:ph sz="quarter" idx="14"/>
          </p:nvPr>
        </p:nvSpPr>
        <p:spPr>
          <a:xfrm>
            <a:off x="1258868" y="1145628"/>
            <a:ext cx="10726299" cy="5454006"/>
          </a:xfrm>
        </p:spPr>
        <p:txBody>
          <a:bodyPr>
            <a:normAutofit/>
          </a:bodyPr>
          <a:lstStyle/>
          <a:p>
            <a:pPr marL="0" indent="0">
              <a:buNone/>
            </a:pPr>
            <a:r>
              <a:rPr lang="en-US" altLang="en-US" sz="3200" b="1" dirty="0">
                <a:solidFill>
                  <a:schemeClr val="accent5">
                    <a:lumMod val="75000"/>
                  </a:schemeClr>
                </a:solidFill>
              </a:rPr>
              <a:t>Since the time of St. Augustine, the default eschatology had been Amillennialism (the belief that the visions of John in the Revelation were largely symbolic references to the church).  Two challenges to this consensus arose:</a:t>
            </a:r>
          </a:p>
          <a:p>
            <a:r>
              <a:rPr lang="en-US" altLang="en-US" sz="2800" b="1" dirty="0">
                <a:solidFill>
                  <a:schemeClr val="tx1"/>
                </a:solidFill>
              </a:rPr>
              <a:t>Postmillennialism:  </a:t>
            </a:r>
            <a:r>
              <a:rPr lang="en-US" altLang="en-US" sz="2800" i="1" dirty="0">
                <a:solidFill>
                  <a:schemeClr val="tx1"/>
                </a:solidFill>
              </a:rPr>
              <a:t>Developing out of the optimism in post-Reformation Europe, this view expected the church to successfully convert the larger world resulting in a lengthy golden Christian era during which evil would be reduced to negligible proportions.  Afterward, Christ would return.</a:t>
            </a:r>
            <a:endParaRPr lang="en-US" altLang="en-US" sz="2800" dirty="0">
              <a:solidFill>
                <a:schemeClr val="tx1"/>
              </a:solidFill>
            </a:endParaRPr>
          </a:p>
          <a:p>
            <a:r>
              <a:rPr lang="en-US" altLang="en-US" sz="2800" b="1" dirty="0">
                <a:solidFill>
                  <a:schemeClr val="tx1"/>
                </a:solidFill>
              </a:rPr>
              <a:t>Premillennialism:  </a:t>
            </a:r>
            <a:r>
              <a:rPr lang="en-US" altLang="en-US" sz="2800" i="1" dirty="0">
                <a:solidFill>
                  <a:schemeClr val="tx1"/>
                </a:solidFill>
              </a:rPr>
              <a:t>Here, the golden age would follow Christ’s return, not precede it.  The kingdom of God cannot be consummated by human effort apart from the return of the Lord. Hence, the church must always be on the watch for the second coming of Christ.</a:t>
            </a:r>
            <a:endParaRPr lang="en-US" altLang="en-US" sz="2800" dirty="0">
              <a:solidFill>
                <a:schemeClr val="tx1"/>
              </a:solidFill>
            </a:endParaRPr>
          </a:p>
        </p:txBody>
      </p:sp>
      <p:sp>
        <p:nvSpPr>
          <p:cNvPr id="7" name="Slide Number Placeholder 6">
            <a:extLst>
              <a:ext uri="{FF2B5EF4-FFF2-40B4-BE49-F238E27FC236}">
                <a16:creationId xmlns:a16="http://schemas.microsoft.com/office/drawing/2014/main" id="{F8DC09EE-8C46-0986-0E65-DDE5C4CDD60A}"/>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C29214C-E8DA-A380-1D0F-A2AB91455CC6}"/>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91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8" name="Rectangle 4">
            <a:extLst>
              <a:ext uri="{FF2B5EF4-FFF2-40B4-BE49-F238E27FC236}">
                <a16:creationId xmlns:a16="http://schemas.microsoft.com/office/drawing/2014/main" id="{11624981-BCCE-CDFE-7F9E-EA428954449F}"/>
              </a:ext>
            </a:extLst>
          </p:cNvPr>
          <p:cNvSpPr>
            <a:spLocks noGrp="1" noChangeArrowheads="1"/>
          </p:cNvSpPr>
          <p:nvPr>
            <p:ph type="title"/>
          </p:nvPr>
        </p:nvSpPr>
        <p:spPr>
          <a:xfrm>
            <a:off x="9199756" y="312234"/>
            <a:ext cx="2888166" cy="6423103"/>
          </a:xfrm>
        </p:spPr>
        <p:txBody>
          <a:bodyPr/>
          <a:lstStyle/>
          <a:p>
            <a:pPr algn="l"/>
            <a:r>
              <a:rPr lang="en-US" altLang="en-US" sz="6000" b="1" dirty="0">
                <a:solidFill>
                  <a:schemeClr val="accent2">
                    <a:lumMod val="20000"/>
                    <a:lumOff val="80000"/>
                  </a:schemeClr>
                </a:solidFill>
                <a:latin typeface="Agency FB" panose="020B0503020202020204" pitchFamily="34" charset="0"/>
              </a:rPr>
              <a:t>Wartburg Castle</a:t>
            </a:r>
            <a:br>
              <a:rPr lang="en-US" altLang="en-US" sz="6000" dirty="0">
                <a:solidFill>
                  <a:schemeClr val="accent2">
                    <a:lumMod val="20000"/>
                    <a:lumOff val="80000"/>
                  </a:schemeClr>
                </a:solidFill>
                <a:latin typeface="Agency FB" panose="020B0503020202020204" pitchFamily="34" charset="0"/>
              </a:rPr>
            </a:br>
            <a:r>
              <a:rPr lang="en-US" altLang="en-US" sz="2400" i="1" dirty="0">
                <a:solidFill>
                  <a:schemeClr val="tx1"/>
                </a:solidFill>
                <a:latin typeface="Arial Narrow" panose="020B0606020202030204" pitchFamily="34" charset="0"/>
              </a:rPr>
              <a:t>The Wartburg Castle is where fake kidnappers secretly took Luther on May 4, 1521 in order to protect his life. </a:t>
            </a:r>
            <a:br>
              <a:rPr lang="en-US" altLang="en-US" sz="2400" i="1" dirty="0">
                <a:solidFill>
                  <a:schemeClr val="tx1"/>
                </a:solidFill>
                <a:latin typeface="Arial Narrow" panose="020B0606020202030204" pitchFamily="34" charset="0"/>
              </a:rPr>
            </a:br>
            <a:r>
              <a:rPr lang="en-US" altLang="en-US" sz="2400" i="1" dirty="0">
                <a:solidFill>
                  <a:schemeClr val="tx1"/>
                </a:solidFill>
                <a:latin typeface="Arial Narrow" panose="020B0606020202030204" pitchFamily="34" charset="0"/>
              </a:rPr>
              <a:t>Here, he worked on his translation of the New Testament from Greek to German before eventually returning to Wittenberg.</a:t>
            </a:r>
            <a:endParaRPr lang="en-US" altLang="en-US" sz="6000" dirty="0">
              <a:solidFill>
                <a:schemeClr val="tx1"/>
              </a:solidFill>
              <a:latin typeface="Agency FB" panose="020B0503020202020204" pitchFamily="34" charset="0"/>
            </a:endParaRPr>
          </a:p>
        </p:txBody>
      </p:sp>
      <p:pic>
        <p:nvPicPr>
          <p:cNvPr id="1028" name="Picture 4">
            <a:extLst>
              <a:ext uri="{FF2B5EF4-FFF2-40B4-BE49-F238E27FC236}">
                <a16:creationId xmlns:a16="http://schemas.microsoft.com/office/drawing/2014/main" id="{DFA8CC4D-9E65-5572-9481-B6C66593244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90011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63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CF7FECF-72B2-BE5D-C2F6-F31595BCCB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325F63-0CAA-044F-5EFF-00162FD9BB67}"/>
              </a:ext>
            </a:extLst>
          </p:cNvPr>
          <p:cNvSpPr>
            <a:spLocks noGrp="1"/>
          </p:cNvSpPr>
          <p:nvPr>
            <p:ph type="title"/>
          </p:nvPr>
        </p:nvSpPr>
        <p:spPr>
          <a:xfrm>
            <a:off x="457201" y="258366"/>
            <a:ext cx="11218125" cy="887262"/>
          </a:xfrm>
        </p:spPr>
        <p:txBody>
          <a:bodyPr/>
          <a:lstStyle/>
          <a:p>
            <a:r>
              <a:rPr lang="en-US" sz="4000" dirty="0">
                <a:solidFill>
                  <a:srgbClr val="C00000"/>
                </a:solidFill>
              </a:rPr>
              <a:t>Two types of millenarianism</a:t>
            </a:r>
          </a:p>
        </p:txBody>
      </p:sp>
      <p:sp>
        <p:nvSpPr>
          <p:cNvPr id="10" name="Content Placeholder 9">
            <a:extLst>
              <a:ext uri="{FF2B5EF4-FFF2-40B4-BE49-F238E27FC236}">
                <a16:creationId xmlns:a16="http://schemas.microsoft.com/office/drawing/2014/main" id="{138D163B-7CED-3BD8-D7F0-01F5EDD47893}"/>
              </a:ext>
            </a:extLst>
          </p:cNvPr>
          <p:cNvSpPr>
            <a:spLocks noGrp="1"/>
          </p:cNvSpPr>
          <p:nvPr>
            <p:ph sz="quarter" idx="14"/>
          </p:nvPr>
        </p:nvSpPr>
        <p:spPr>
          <a:xfrm>
            <a:off x="1258868" y="1063983"/>
            <a:ext cx="10726299" cy="5712372"/>
          </a:xfrm>
        </p:spPr>
        <p:txBody>
          <a:bodyPr>
            <a:normAutofit/>
          </a:bodyPr>
          <a:lstStyle/>
          <a:p>
            <a:pPr marL="0" indent="0">
              <a:buNone/>
            </a:pPr>
            <a:r>
              <a:rPr lang="en-US" altLang="en-US" sz="3200" b="1" dirty="0">
                <a:solidFill>
                  <a:schemeClr val="accent5">
                    <a:lumMod val="75000"/>
                  </a:schemeClr>
                </a:solidFill>
              </a:rPr>
              <a:t>In one sense, premillennialism was a return to the eschatology of the post-apostolic church (</a:t>
            </a:r>
            <a:r>
              <a:rPr lang="en-US" altLang="en-US" sz="3200" b="1" dirty="0" err="1">
                <a:solidFill>
                  <a:schemeClr val="accent5">
                    <a:lumMod val="75000"/>
                  </a:schemeClr>
                </a:solidFill>
              </a:rPr>
              <a:t>chilism</a:t>
            </a:r>
            <a:r>
              <a:rPr lang="en-US" altLang="en-US" sz="3200" b="1" dirty="0">
                <a:solidFill>
                  <a:schemeClr val="accent5">
                    <a:lumMod val="75000"/>
                  </a:schemeClr>
                </a:solidFill>
              </a:rPr>
              <a:t>):</a:t>
            </a:r>
          </a:p>
          <a:p>
            <a:r>
              <a:rPr lang="en-US" altLang="en-US" sz="2800" b="1" dirty="0">
                <a:solidFill>
                  <a:schemeClr val="tx1"/>
                </a:solidFill>
              </a:rPr>
              <a:t>Historic Premillennialism:  </a:t>
            </a:r>
            <a:r>
              <a:rPr lang="en-US" altLang="en-US" sz="2800" i="1" dirty="0">
                <a:solidFill>
                  <a:schemeClr val="tx1"/>
                </a:solidFill>
              </a:rPr>
              <a:t>The older view, going back before the developments of St. Augustine, was that the church would face the anti-Christ and the great tribulation before Christ returned (post-</a:t>
            </a:r>
            <a:r>
              <a:rPr lang="en-US" altLang="en-US" sz="2800" i="1" dirty="0" err="1">
                <a:solidFill>
                  <a:schemeClr val="tx1"/>
                </a:solidFill>
              </a:rPr>
              <a:t>tribulationism</a:t>
            </a:r>
            <a:r>
              <a:rPr lang="en-US" altLang="en-US" sz="2800" i="1" dirty="0">
                <a:solidFill>
                  <a:schemeClr val="tx1"/>
                </a:solidFill>
              </a:rPr>
              <a:t>).</a:t>
            </a:r>
          </a:p>
          <a:p>
            <a:r>
              <a:rPr lang="en-US" altLang="en-US" sz="2800" b="1" dirty="0">
                <a:solidFill>
                  <a:schemeClr val="tx1"/>
                </a:solidFill>
              </a:rPr>
              <a:t>Dispensational Premillennialism:  </a:t>
            </a:r>
            <a:r>
              <a:rPr lang="en-US" altLang="en-US" sz="2800" i="1" dirty="0">
                <a:solidFill>
                  <a:schemeClr val="tx1"/>
                </a:solidFill>
              </a:rPr>
              <a:t>John Darby of England (19</a:t>
            </a:r>
            <a:r>
              <a:rPr lang="en-US" altLang="en-US" sz="2800" i="1" baseline="30000" dirty="0">
                <a:solidFill>
                  <a:schemeClr val="tx1"/>
                </a:solidFill>
              </a:rPr>
              <a:t>th</a:t>
            </a:r>
            <a:r>
              <a:rPr lang="en-US" altLang="en-US" sz="2800" i="1" dirty="0">
                <a:solidFill>
                  <a:schemeClr val="tx1"/>
                </a:solidFill>
              </a:rPr>
              <a:t> century) developed the idea that God had two distinct peoples, Israel and the church. The church must be evacuated from the world before the great tribulation (pre-</a:t>
            </a:r>
            <a:r>
              <a:rPr lang="en-US" altLang="en-US" sz="2800" i="1" dirty="0" err="1">
                <a:solidFill>
                  <a:schemeClr val="tx1"/>
                </a:solidFill>
              </a:rPr>
              <a:t>tribulationism</a:t>
            </a:r>
            <a:r>
              <a:rPr lang="en-US" altLang="en-US" sz="2800" i="1" dirty="0">
                <a:solidFill>
                  <a:schemeClr val="tx1"/>
                </a:solidFill>
              </a:rPr>
              <a:t>) so that God can turn back to his natural people, Israel.  This view crossed the Atlantic, was incorporated into the Scofield Reference Bible notes, and became popular among Baptists and Pentecostals. In more recent times, it gave birth to the “Left Behind” series of books and movies.</a:t>
            </a:r>
            <a:endParaRPr lang="en-US" altLang="en-US" sz="2800" dirty="0">
              <a:solidFill>
                <a:schemeClr val="tx1"/>
              </a:solidFill>
            </a:endParaRPr>
          </a:p>
          <a:p>
            <a:endParaRPr lang="en-US" altLang="en-US" sz="2800" dirty="0">
              <a:solidFill>
                <a:schemeClr val="tx1"/>
              </a:solidFill>
            </a:endParaRPr>
          </a:p>
        </p:txBody>
      </p:sp>
      <p:sp>
        <p:nvSpPr>
          <p:cNvPr id="7" name="Slide Number Placeholder 6">
            <a:extLst>
              <a:ext uri="{FF2B5EF4-FFF2-40B4-BE49-F238E27FC236}">
                <a16:creationId xmlns:a16="http://schemas.microsoft.com/office/drawing/2014/main" id="{0396873A-6A67-582B-1335-65A83F409DED}"/>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B59259C-FCBF-1B63-D18D-88E30778FB33}"/>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54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F1C53E2-F4C3-2587-38E6-5544E3B473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210E55-617E-C705-13FC-92B346E464C1}"/>
              </a:ext>
            </a:extLst>
          </p:cNvPr>
          <p:cNvSpPr>
            <a:spLocks noGrp="1"/>
          </p:cNvSpPr>
          <p:nvPr>
            <p:ph type="title"/>
          </p:nvPr>
        </p:nvSpPr>
        <p:spPr>
          <a:xfrm>
            <a:off x="457202" y="258366"/>
            <a:ext cx="7077918" cy="1408388"/>
          </a:xfrm>
        </p:spPr>
        <p:txBody>
          <a:bodyPr/>
          <a:lstStyle/>
          <a:p>
            <a:r>
              <a:rPr lang="en-US" dirty="0">
                <a:solidFill>
                  <a:srgbClr val="C00000"/>
                </a:solidFill>
              </a:rPr>
              <a:t>THE LATE GREAT PLANET EARTH</a:t>
            </a:r>
          </a:p>
        </p:txBody>
      </p:sp>
      <p:sp>
        <p:nvSpPr>
          <p:cNvPr id="10" name="Content Placeholder 9">
            <a:extLst>
              <a:ext uri="{FF2B5EF4-FFF2-40B4-BE49-F238E27FC236}">
                <a16:creationId xmlns:a16="http://schemas.microsoft.com/office/drawing/2014/main" id="{1317F99D-906C-57AA-A532-0CFD180FAA12}"/>
              </a:ext>
            </a:extLst>
          </p:cNvPr>
          <p:cNvSpPr>
            <a:spLocks noGrp="1"/>
          </p:cNvSpPr>
          <p:nvPr>
            <p:ph sz="quarter" idx="14"/>
          </p:nvPr>
        </p:nvSpPr>
        <p:spPr>
          <a:xfrm>
            <a:off x="891338" y="1814438"/>
            <a:ext cx="6643782" cy="5043562"/>
          </a:xfrm>
        </p:spPr>
        <p:txBody>
          <a:bodyPr>
            <a:normAutofit/>
          </a:bodyPr>
          <a:lstStyle/>
          <a:p>
            <a:pPr marL="0" indent="0">
              <a:buNone/>
            </a:pPr>
            <a:r>
              <a:rPr lang="en-US" altLang="en-US" sz="3200" b="1" dirty="0">
                <a:solidFill>
                  <a:schemeClr val="accent5">
                    <a:lumMod val="75000"/>
                  </a:schemeClr>
                </a:solidFill>
              </a:rPr>
              <a:t>Published in 1970, this book became the largest non-fiction seller of any kind for a full decade (28 million copies; 54 languages).</a:t>
            </a:r>
          </a:p>
          <a:p>
            <a:r>
              <a:rPr lang="en-US" altLang="en-US" sz="2800" i="1" dirty="0">
                <a:solidFill>
                  <a:schemeClr val="tx1"/>
                </a:solidFill>
              </a:rPr>
              <a:t>It was the single most influential book contributing to the popularity of Dispensationalism.</a:t>
            </a:r>
          </a:p>
          <a:p>
            <a:pPr>
              <a:spcBef>
                <a:spcPts val="600"/>
              </a:spcBef>
            </a:pPr>
            <a:r>
              <a:rPr lang="en-US" altLang="en-US" sz="2800" i="1" dirty="0">
                <a:solidFill>
                  <a:schemeClr val="tx1"/>
                </a:solidFill>
              </a:rPr>
              <a:t>It attempted to prove by Scripture that Christ would return soon, probably in 1988 (i.e., 40 years, one generation from the foundation of the State of Israel).</a:t>
            </a:r>
          </a:p>
        </p:txBody>
      </p:sp>
      <p:sp>
        <p:nvSpPr>
          <p:cNvPr id="7" name="Slide Number Placeholder 6">
            <a:extLst>
              <a:ext uri="{FF2B5EF4-FFF2-40B4-BE49-F238E27FC236}">
                <a16:creationId xmlns:a16="http://schemas.microsoft.com/office/drawing/2014/main" id="{510B522D-344A-5DB2-3232-E344D7BD423D}"/>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29B9742-F6FA-4053-50B7-1392D590671C}"/>
              </a:ext>
            </a:extLst>
          </p:cNvPr>
          <p:cNvCxnSpPr>
            <a:cxnSpLocks/>
          </p:cNvCxnSpPr>
          <p:nvPr/>
        </p:nvCxnSpPr>
        <p:spPr>
          <a:xfrm>
            <a:off x="669465" y="1814438"/>
            <a:ext cx="0" cy="5043562"/>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Buy The Greatest Works of Hal Lindsey: The Late Great Planet Earth/Satan Is  Alive and Well on Planet Earth Book Online at Low Prices in India | The  Greatest Works of Hal">
            <a:extLst>
              <a:ext uri="{FF2B5EF4-FFF2-40B4-BE49-F238E27FC236}">
                <a16:creationId xmlns:a16="http://schemas.microsoft.com/office/drawing/2014/main" id="{8D0E0EBC-E52D-02D2-8C83-6963940E82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7756992" y="258365"/>
            <a:ext cx="4186559" cy="631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D36E0B8-E4B6-D7CF-7DCF-8B5E8757D9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1EF970-E40B-59F7-B7A4-73A7C39360BD}"/>
              </a:ext>
            </a:extLst>
          </p:cNvPr>
          <p:cNvSpPr>
            <a:spLocks noGrp="1"/>
          </p:cNvSpPr>
          <p:nvPr>
            <p:ph type="title"/>
          </p:nvPr>
        </p:nvSpPr>
        <p:spPr>
          <a:xfrm>
            <a:off x="457201" y="258366"/>
            <a:ext cx="11218125" cy="887262"/>
          </a:xfrm>
        </p:spPr>
        <p:txBody>
          <a:bodyPr/>
          <a:lstStyle/>
          <a:p>
            <a:r>
              <a:rPr lang="en-US" sz="4000" dirty="0">
                <a:solidFill>
                  <a:srgbClr val="C00000"/>
                </a:solidFill>
              </a:rPr>
              <a:t>Theology of dispensationalism</a:t>
            </a:r>
          </a:p>
        </p:txBody>
      </p:sp>
      <p:sp>
        <p:nvSpPr>
          <p:cNvPr id="10" name="Content Placeholder 9">
            <a:extLst>
              <a:ext uri="{FF2B5EF4-FFF2-40B4-BE49-F238E27FC236}">
                <a16:creationId xmlns:a16="http://schemas.microsoft.com/office/drawing/2014/main" id="{BC01BEFA-03E8-F5BF-FCF8-31CD818755CF}"/>
              </a:ext>
            </a:extLst>
          </p:cNvPr>
          <p:cNvSpPr>
            <a:spLocks noGrp="1"/>
          </p:cNvSpPr>
          <p:nvPr>
            <p:ph sz="quarter" idx="14"/>
          </p:nvPr>
        </p:nvSpPr>
        <p:spPr>
          <a:xfrm>
            <a:off x="1258868" y="1063983"/>
            <a:ext cx="10726299" cy="4651017"/>
          </a:xfrm>
        </p:spPr>
        <p:txBody>
          <a:bodyPr>
            <a:normAutofit/>
          </a:bodyPr>
          <a:lstStyle/>
          <a:p>
            <a:pPr marL="0" indent="0">
              <a:buNone/>
            </a:pPr>
            <a:r>
              <a:rPr lang="en-US" altLang="en-US" sz="3200" b="1" dirty="0">
                <a:solidFill>
                  <a:schemeClr val="accent5">
                    <a:lumMod val="75000"/>
                  </a:schemeClr>
                </a:solidFill>
              </a:rPr>
              <a:t>While primarily an American theology, dispensationalism has been carried by missionaries to all parts of the world, where it is embraced by many evangelicals today. It features…</a:t>
            </a:r>
          </a:p>
          <a:p>
            <a:r>
              <a:rPr lang="en-US" altLang="en-US" sz="2800" i="1" dirty="0">
                <a:solidFill>
                  <a:schemeClr val="tx1"/>
                </a:solidFill>
              </a:rPr>
              <a:t>…the idea that the Jews rejected Christ’s offer of the kingdom, so they now must await the rapture of the church before God will turn back to them.</a:t>
            </a:r>
          </a:p>
          <a:p>
            <a:r>
              <a:rPr lang="en-US" altLang="en-US" sz="2800" i="1" dirty="0">
                <a:solidFill>
                  <a:schemeClr val="tx1"/>
                </a:solidFill>
              </a:rPr>
              <a:t>…Christ’s return will be in two stages, the rapture (where the church is evacuated to heaven) and his coming in glory (where Christ returns to the earth after a 7-year tribulation period).</a:t>
            </a:r>
          </a:p>
        </p:txBody>
      </p:sp>
      <p:sp>
        <p:nvSpPr>
          <p:cNvPr id="7" name="Slide Number Placeholder 6">
            <a:extLst>
              <a:ext uri="{FF2B5EF4-FFF2-40B4-BE49-F238E27FC236}">
                <a16:creationId xmlns:a16="http://schemas.microsoft.com/office/drawing/2014/main" id="{48E2108D-E212-2DBE-68C0-6F737DFBA4E4}"/>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2593844-2205-3654-1BE3-730D386E1539}"/>
              </a:ext>
            </a:extLst>
          </p:cNvPr>
          <p:cNvCxnSpPr>
            <a:cxnSpLocks/>
          </p:cNvCxnSpPr>
          <p:nvPr/>
        </p:nvCxnSpPr>
        <p:spPr>
          <a:xfrm>
            <a:off x="914400" y="1145628"/>
            <a:ext cx="0" cy="4151586"/>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75113C-AB2C-75A5-270E-A1E6222CC5F3}"/>
              </a:ext>
            </a:extLst>
          </p:cNvPr>
          <p:cNvSpPr txBox="1"/>
          <p:nvPr/>
        </p:nvSpPr>
        <p:spPr>
          <a:xfrm>
            <a:off x="0" y="5534561"/>
            <a:ext cx="12192000" cy="1323439"/>
          </a:xfrm>
          <a:prstGeom prst="rect">
            <a:avLst/>
          </a:prstGeom>
          <a:solidFill>
            <a:srgbClr val="C00000"/>
          </a:solidFill>
        </p:spPr>
        <p:txBody>
          <a:bodyPr wrap="square" rtlCol="0">
            <a:spAutoFit/>
          </a:bodyPr>
          <a:lstStyle/>
          <a:p>
            <a:pPr algn="ctr"/>
            <a:r>
              <a:rPr lang="en-US" altLang="en-US" sz="4000" b="1" dirty="0">
                <a:solidFill>
                  <a:schemeClr val="accent4"/>
                </a:solidFill>
                <a:effectLst>
                  <a:outerShdw blurRad="38100" dist="38100" dir="2700000" algn="tl">
                    <a:srgbClr val="000000">
                      <a:alpha val="43137"/>
                    </a:srgbClr>
                  </a:outerShdw>
                </a:effectLst>
                <a:latin typeface="Agency FB" panose="020B0503020202020204" pitchFamily="34" charset="0"/>
              </a:rPr>
              <a:t>Key representatives of dispensationalism include C. I. Scofield, Hal Lindsey, Dallas Theological Seminary, and Moody Bible Institute</a:t>
            </a:r>
            <a:r>
              <a:rPr lang="en-US" altLang="en-US" b="1" i="1" dirty="0">
                <a:solidFill>
                  <a:schemeClr val="accent4"/>
                </a:solidFill>
                <a:effectLst>
                  <a:outerShdw blurRad="38100" dist="38100" dir="2700000" algn="tl">
                    <a:srgbClr val="000000">
                      <a:alpha val="43137"/>
                    </a:srgbClr>
                  </a:outerShdw>
                </a:effectLst>
              </a:rPr>
              <a:t>.</a:t>
            </a:r>
            <a:endParaRPr lang="en-US" altLang="en-US"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97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5298-522A-F35C-8D35-A6B78B3C095D}"/>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80EA75F6-9B9B-CB25-BFD6-4836182D564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AD11E9D3-B7EB-C9EA-BF7A-A31B2587D9B2}"/>
              </a:ext>
            </a:extLst>
          </p:cNvPr>
          <p:cNvSpPr>
            <a:spLocks noGrp="1"/>
          </p:cNvSpPr>
          <p:nvPr>
            <p:ph type="title"/>
          </p:nvPr>
        </p:nvSpPr>
        <p:spPr>
          <a:xfrm>
            <a:off x="1" y="3657600"/>
            <a:ext cx="12191998" cy="941832"/>
          </a:xfrm>
        </p:spPr>
        <p:txBody>
          <a:bodyPr>
            <a:normAutofit/>
          </a:bodyPr>
          <a:lstStyle/>
          <a:p>
            <a:r>
              <a:rPr lang="en-US" dirty="0"/>
              <a:t>CLASSICAL PROTESTANT LIBERALISM</a:t>
            </a:r>
          </a:p>
        </p:txBody>
      </p:sp>
      <p:sp>
        <p:nvSpPr>
          <p:cNvPr id="8" name="Text Placeholder 7">
            <a:extLst>
              <a:ext uri="{FF2B5EF4-FFF2-40B4-BE49-F238E27FC236}">
                <a16:creationId xmlns:a16="http://schemas.microsoft.com/office/drawing/2014/main" id="{4CDE525D-A314-2FD9-3E64-9B1F7E1D9F51}"/>
              </a:ext>
            </a:extLst>
          </p:cNvPr>
          <p:cNvSpPr>
            <a:spLocks noGrp="1"/>
          </p:cNvSpPr>
          <p:nvPr>
            <p:ph type="body" idx="1"/>
          </p:nvPr>
        </p:nvSpPr>
        <p:spPr/>
        <p:txBody>
          <a:bodyPr/>
          <a:lstStyle/>
          <a:p>
            <a:r>
              <a:rPr lang="en-US" cap="none" dirty="0"/>
              <a:t>The Development of Modern Theology among Mainline Churches</a:t>
            </a:r>
            <a:endParaRPr lang="en-US" dirty="0"/>
          </a:p>
        </p:txBody>
      </p:sp>
    </p:spTree>
    <p:extLst>
      <p:ext uri="{BB962C8B-B14F-4D97-AF65-F5344CB8AC3E}">
        <p14:creationId xmlns:p14="http://schemas.microsoft.com/office/powerpoint/2010/main" val="27330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50B5C8B-ED30-7EBE-FC36-D5F6AB9956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C34165-FFB2-8183-64C8-87F03EFCE454}"/>
              </a:ext>
            </a:extLst>
          </p:cNvPr>
          <p:cNvSpPr>
            <a:spLocks noGrp="1"/>
          </p:cNvSpPr>
          <p:nvPr>
            <p:ph type="title"/>
          </p:nvPr>
        </p:nvSpPr>
        <p:spPr>
          <a:xfrm>
            <a:off x="457201" y="258366"/>
            <a:ext cx="11218125" cy="887262"/>
          </a:xfrm>
        </p:spPr>
        <p:txBody>
          <a:bodyPr/>
          <a:lstStyle/>
          <a:p>
            <a:r>
              <a:rPr lang="en-US" sz="4000" dirty="0">
                <a:solidFill>
                  <a:srgbClr val="C00000"/>
                </a:solidFill>
              </a:rPr>
              <a:t>FRIEDRICH SCHLEIERMACHER</a:t>
            </a:r>
          </a:p>
        </p:txBody>
      </p:sp>
      <p:sp>
        <p:nvSpPr>
          <p:cNvPr id="10" name="Content Placeholder 9">
            <a:extLst>
              <a:ext uri="{FF2B5EF4-FFF2-40B4-BE49-F238E27FC236}">
                <a16:creationId xmlns:a16="http://schemas.microsoft.com/office/drawing/2014/main" id="{B80D26C7-FA64-65AC-15E4-A681CE9E25B7}"/>
              </a:ext>
            </a:extLst>
          </p:cNvPr>
          <p:cNvSpPr>
            <a:spLocks noGrp="1"/>
          </p:cNvSpPr>
          <p:nvPr>
            <p:ph sz="quarter" idx="14"/>
          </p:nvPr>
        </p:nvSpPr>
        <p:spPr>
          <a:xfrm>
            <a:off x="1258868" y="1145628"/>
            <a:ext cx="10726299" cy="5454006"/>
          </a:xfrm>
        </p:spPr>
        <p:txBody>
          <a:bodyPr>
            <a:normAutofit/>
          </a:bodyPr>
          <a:lstStyle/>
          <a:p>
            <a:pPr marL="0" indent="0">
              <a:buNone/>
            </a:pPr>
            <a:r>
              <a:rPr lang="en-US" altLang="en-US" sz="3200" b="1" dirty="0">
                <a:solidFill>
                  <a:schemeClr val="accent5">
                    <a:lumMod val="75000"/>
                  </a:schemeClr>
                </a:solidFill>
              </a:rPr>
              <a:t>The so-called “father” of Protestant liberalism, Schleiermacher proposed that Christianity should adapt to its cultural milieu:</a:t>
            </a:r>
          </a:p>
          <a:p>
            <a:r>
              <a:rPr lang="en-US" altLang="en-US" sz="2800" i="1" dirty="0">
                <a:solidFill>
                  <a:schemeClr val="tx1"/>
                </a:solidFill>
              </a:rPr>
              <a:t>His seminal work, </a:t>
            </a:r>
            <a:r>
              <a:rPr lang="en-US" altLang="en-US" sz="2800" i="1" u="sng" dirty="0">
                <a:solidFill>
                  <a:schemeClr val="tx1"/>
                </a:solidFill>
              </a:rPr>
              <a:t>On Religion: Speeches to its Cultured Despisers</a:t>
            </a:r>
            <a:r>
              <a:rPr lang="en-US" altLang="en-US" sz="2800" i="1" dirty="0">
                <a:solidFill>
                  <a:schemeClr val="tx1"/>
                </a:solidFill>
              </a:rPr>
              <a:t> (1799), argued that true religion is not a cognitive matter of human reason (the Deists) nor an ethical matter of the will (Kant), but rather, it is intuitive and must accommodate itself to the spirit of the age. </a:t>
            </a:r>
          </a:p>
          <a:p>
            <a:r>
              <a:rPr lang="en-US" altLang="en-US" sz="2800" i="1" dirty="0">
                <a:solidFill>
                  <a:schemeClr val="tx1"/>
                </a:solidFill>
              </a:rPr>
              <a:t>Doctrine should originate from the human religious-consciousness, not objective truth derived from biblical propositions.</a:t>
            </a:r>
          </a:p>
          <a:p>
            <a:r>
              <a:rPr lang="en-US" altLang="en-US" sz="2800" i="1" dirty="0">
                <a:solidFill>
                  <a:schemeClr val="tx1"/>
                </a:solidFill>
              </a:rPr>
              <a:t>Redemption consisted in Jesus sharing his God-consciousness with his disciples, who in turn, shared it with succeeding generations.</a:t>
            </a:r>
          </a:p>
        </p:txBody>
      </p:sp>
      <p:sp>
        <p:nvSpPr>
          <p:cNvPr id="7" name="Slide Number Placeholder 6">
            <a:extLst>
              <a:ext uri="{FF2B5EF4-FFF2-40B4-BE49-F238E27FC236}">
                <a16:creationId xmlns:a16="http://schemas.microsoft.com/office/drawing/2014/main" id="{ECA325ED-6A13-60EF-BFDF-09927E1BD94D}"/>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AD28B29-8AED-1FBD-6A69-0D0FBB4B4DF4}"/>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09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0038849-8503-AEA9-3A8D-6589EDE28C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88637-FD0E-378B-D3AE-EFF8C7F1EB41}"/>
              </a:ext>
            </a:extLst>
          </p:cNvPr>
          <p:cNvSpPr>
            <a:spLocks noGrp="1"/>
          </p:cNvSpPr>
          <p:nvPr>
            <p:ph type="title"/>
          </p:nvPr>
        </p:nvSpPr>
        <p:spPr>
          <a:xfrm>
            <a:off x="159149" y="0"/>
            <a:ext cx="11873702" cy="1595292"/>
          </a:xfrm>
        </p:spPr>
        <p:txBody>
          <a:bodyPr/>
          <a:lstStyle/>
          <a:p>
            <a:pPr algn="ctr"/>
            <a:r>
              <a:rPr lang="en-US" sz="5400" b="1" dirty="0">
                <a:solidFill>
                  <a:schemeClr val="accent3"/>
                </a:solidFill>
                <a:latin typeface="Agency FB" panose="020B0503020202020204" pitchFamily="34" charset="0"/>
              </a:rPr>
              <a:t>LEADING THINKERS</a:t>
            </a:r>
            <a:br>
              <a:rPr lang="en-US" sz="5400" b="1" dirty="0">
                <a:solidFill>
                  <a:srgbClr val="C00000"/>
                </a:solidFill>
                <a:latin typeface="Agency FB" panose="020B0503020202020204" pitchFamily="34" charset="0"/>
              </a:rPr>
            </a:br>
            <a:endParaRPr lang="en-US" sz="2400" i="1" dirty="0">
              <a:solidFill>
                <a:srgbClr val="C00000"/>
              </a:solidFill>
              <a:latin typeface="Agency FB" panose="020B0503020202020204" pitchFamily="34" charset="0"/>
            </a:endParaRPr>
          </a:p>
        </p:txBody>
      </p:sp>
      <p:sp>
        <p:nvSpPr>
          <p:cNvPr id="10" name="Content Placeholder 9">
            <a:extLst>
              <a:ext uri="{FF2B5EF4-FFF2-40B4-BE49-F238E27FC236}">
                <a16:creationId xmlns:a16="http://schemas.microsoft.com/office/drawing/2014/main" id="{3EEBCB9F-0924-CCDF-00FD-11B97EB1595D}"/>
              </a:ext>
            </a:extLst>
          </p:cNvPr>
          <p:cNvSpPr>
            <a:spLocks noGrp="1"/>
          </p:cNvSpPr>
          <p:nvPr>
            <p:ph sz="quarter" idx="14"/>
          </p:nvPr>
        </p:nvSpPr>
        <p:spPr>
          <a:xfrm>
            <a:off x="9240456" y="1004045"/>
            <a:ext cx="2792395" cy="5698505"/>
          </a:xfrm>
          <a:solidFill>
            <a:schemeClr val="accent5">
              <a:lumMod val="75000"/>
            </a:schemeClr>
          </a:solidFill>
        </p:spPr>
        <p:txBody>
          <a:bodyPr>
            <a:normAutofit/>
          </a:bodyPr>
          <a:lstStyle/>
          <a:p>
            <a:pPr marL="0" indent="0">
              <a:lnSpc>
                <a:spcPct val="100000"/>
              </a:lnSpc>
              <a:spcBef>
                <a:spcPts val="0"/>
              </a:spcBef>
              <a:buNone/>
            </a:pPr>
            <a:r>
              <a:rPr lang="en-US" sz="3200" b="1" dirty="0">
                <a:solidFill>
                  <a:srgbClr val="FFFF00"/>
                </a:solidFill>
                <a:latin typeface="Agency FB" panose="020B0503020202020204" pitchFamily="34" charset="0"/>
              </a:rPr>
              <a:t>RAUSCHENBUSCH</a:t>
            </a:r>
          </a:p>
          <a:p>
            <a:pPr>
              <a:spcBef>
                <a:spcPts val="600"/>
              </a:spcBef>
              <a:buClr>
                <a:srgbClr val="FFC000"/>
              </a:buClr>
            </a:pPr>
            <a:r>
              <a:rPr lang="en-US" altLang="en-US" sz="2400" i="1" dirty="0">
                <a:solidFill>
                  <a:schemeClr val="bg1"/>
                </a:solidFill>
                <a:latin typeface="Gill Sans MT" panose="020B0502020104020203" pitchFamily="34" charset="0"/>
              </a:rPr>
              <a:t>Father of the Social Gospel movement.</a:t>
            </a:r>
          </a:p>
          <a:p>
            <a:pPr>
              <a:spcBef>
                <a:spcPts val="600"/>
              </a:spcBef>
              <a:buClr>
                <a:srgbClr val="FFC000"/>
              </a:buClr>
            </a:pPr>
            <a:r>
              <a:rPr lang="en-US" altLang="en-US" sz="2400" i="1" dirty="0">
                <a:solidFill>
                  <a:schemeClr val="bg1"/>
                </a:solidFill>
                <a:latin typeface="Gill Sans MT" panose="020B0502020104020203" pitchFamily="34" charset="0"/>
              </a:rPr>
              <a:t>He rejected substitutionary atonement and the inerrancy of the Bible.</a:t>
            </a:r>
          </a:p>
          <a:p>
            <a:pPr>
              <a:spcBef>
                <a:spcPts val="600"/>
              </a:spcBef>
              <a:buClr>
                <a:srgbClr val="FFC000"/>
              </a:buClr>
            </a:pPr>
            <a:r>
              <a:rPr lang="en-US" altLang="en-US" sz="2400" i="1" dirty="0">
                <a:solidFill>
                  <a:schemeClr val="bg1"/>
                </a:solidFill>
                <a:latin typeface="Gill Sans MT" panose="020B0502020104020203" pitchFamily="34" charset="0"/>
              </a:rPr>
              <a:t>The task of the church is social, loving everyone equally as a subject of service.</a:t>
            </a:r>
          </a:p>
        </p:txBody>
      </p:sp>
      <p:sp>
        <p:nvSpPr>
          <p:cNvPr id="6" name="Content Placeholder 9">
            <a:extLst>
              <a:ext uri="{FF2B5EF4-FFF2-40B4-BE49-F238E27FC236}">
                <a16:creationId xmlns:a16="http://schemas.microsoft.com/office/drawing/2014/main" id="{EA70D24F-E7D8-4B03-3E44-540AD5EB0DEA}"/>
              </a:ext>
            </a:extLst>
          </p:cNvPr>
          <p:cNvSpPr txBox="1">
            <a:spLocks/>
          </p:cNvSpPr>
          <p:nvPr/>
        </p:nvSpPr>
        <p:spPr>
          <a:xfrm>
            <a:off x="3255863" y="1016189"/>
            <a:ext cx="2792396" cy="5698505"/>
          </a:xfrm>
          <a:prstGeom prst="rect">
            <a:avLst/>
          </a:prstGeom>
          <a:solidFill>
            <a:srgbClr val="8A4C2A"/>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8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A. RITSCHL</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Faith comes not from facts but value judgments.</a:t>
            </a: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The essence of religion is “the fatherhood of God and the brotherhood of man.”</a:t>
            </a: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The Bible should be approached  through historical criticism, not metaphysics.</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8" name="Content Placeholder 9">
            <a:extLst>
              <a:ext uri="{FF2B5EF4-FFF2-40B4-BE49-F238E27FC236}">
                <a16:creationId xmlns:a16="http://schemas.microsoft.com/office/drawing/2014/main" id="{1665A6A6-720B-1E54-61FC-08C4566D9E34}"/>
              </a:ext>
            </a:extLst>
          </p:cNvPr>
          <p:cNvSpPr txBox="1">
            <a:spLocks/>
          </p:cNvSpPr>
          <p:nvPr/>
        </p:nvSpPr>
        <p:spPr>
          <a:xfrm>
            <a:off x="6229811" y="1004046"/>
            <a:ext cx="2792396" cy="5698505"/>
          </a:xfrm>
          <a:prstGeom prst="rect">
            <a:avLst/>
          </a:prstGeom>
          <a:solidFill>
            <a:schemeClr val="bg2">
              <a:lumMod val="2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J. WELHAUSEN</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rPr>
              <a:t>One of the originators of the documentary hypothesis (JEDP theory of Pentateuchal sources).</a:t>
            </a: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As such, the Torah was not written by Moses but was the result of oral traditions that evolved over time.</a:t>
            </a:r>
            <a:endParaRPr kumimoji="0" lang="en-US" altLang="en-US" sz="2400" b="0" i="1" u="none" strike="noStrike" kern="1200" cap="none" spc="0" normalizeH="0" baseline="0" noProof="0" dirty="0">
              <a:ln>
                <a:noFill/>
              </a:ln>
              <a:solidFill>
                <a:srgbClr val="FFFFFF"/>
              </a:solidFill>
              <a:effectLst/>
              <a:uLnTx/>
              <a:uFillTx/>
              <a:latin typeface="Gill Sans MT"/>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9" name="Content Placeholder 9">
            <a:extLst>
              <a:ext uri="{FF2B5EF4-FFF2-40B4-BE49-F238E27FC236}">
                <a16:creationId xmlns:a16="http://schemas.microsoft.com/office/drawing/2014/main" id="{DD860888-D15C-E06C-F250-82AE8D5871E3}"/>
              </a:ext>
            </a:extLst>
          </p:cNvPr>
          <p:cNvSpPr txBox="1">
            <a:spLocks/>
          </p:cNvSpPr>
          <p:nvPr/>
        </p:nvSpPr>
        <p:spPr>
          <a:xfrm>
            <a:off x="159149" y="1020374"/>
            <a:ext cx="2915859" cy="5698505"/>
          </a:xfrm>
          <a:prstGeom prst="rect">
            <a:avLst/>
          </a:prstGeom>
          <a:solidFill>
            <a:schemeClr val="accent3">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lumMod val="50000"/>
                </a:srgbClr>
              </a:buClr>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rPr>
              <a:t>A. </a:t>
            </a:r>
            <a:r>
              <a:rPr lang="en-US" sz="3200" b="1" dirty="0">
                <a:solidFill>
                  <a:srgbClr val="FFFF00"/>
                </a:solidFill>
                <a:latin typeface="Agency FB" panose="020B0503020202020204" pitchFamily="34" charset="0"/>
              </a:rPr>
              <a:t>v</a:t>
            </a: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rPr>
              <a:t>on HARNACK</a:t>
            </a:r>
          </a:p>
          <a:p>
            <a:pPr marL="246888" marR="0" lvl="0" indent="-246888" algn="l" defTabSz="914400" rtl="0" eaLnBrk="1" fontAlgn="auto" latinLnBrk="0" hangingPunct="1">
              <a:lnSpc>
                <a:spcPct val="10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God reveals himself through historical processes</a:t>
            </a: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a:t>
            </a:r>
          </a:p>
          <a:p>
            <a:pPr marL="246888" marR="0" lvl="0" indent="-246888" algn="l" defTabSz="914400" rtl="0" eaLnBrk="1" fontAlgn="auto" latinLnBrk="0" hangingPunct="1">
              <a:lnSpc>
                <a:spcPct val="10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He advocated the historical-critical method independent of metaphysics.</a:t>
            </a:r>
          </a:p>
          <a:p>
            <a:pPr marL="246888" marR="0" lvl="0" indent="-246888" algn="l" defTabSz="914400" rtl="0" eaLnBrk="1" fontAlgn="auto" latinLnBrk="0" hangingPunct="1">
              <a:lnSpc>
                <a:spcPct val="100000"/>
              </a:lnSpc>
              <a:spcBef>
                <a:spcPts val="600"/>
              </a:spcBef>
              <a:spcAft>
                <a:spcPts val="0"/>
              </a:spcAft>
              <a:buClr>
                <a:srgbClr val="FFC000"/>
              </a:buClr>
              <a:buSzTx/>
              <a:buFont typeface="Arial" pitchFamily="34" charset="0"/>
              <a:buChar char="•"/>
              <a:tabLst/>
              <a:defRPr/>
            </a:pPr>
            <a:r>
              <a:rPr lang="en-US" altLang="en-US" sz="2400" i="1" noProof="0" dirty="0">
                <a:solidFill>
                  <a:srgbClr val="FFFFFF"/>
                </a:solidFill>
                <a:latin typeface="Gill Sans MT"/>
              </a:rPr>
              <a:t>He s</a:t>
            </a: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ought </a:t>
            </a:r>
            <a:r>
              <a:rPr lang="en-US" altLang="en-US" sz="2400" i="1" dirty="0">
                <a:solidFill>
                  <a:srgbClr val="FFFFFF"/>
                </a:solidFill>
                <a:latin typeface="Gill Sans MT"/>
              </a:rPr>
              <a:t>to extract the “timeless </a:t>
            </a:r>
            <a:r>
              <a:rPr lang="en-US" altLang="en-US" sz="2400" i="1" dirty="0" err="1">
                <a:solidFill>
                  <a:srgbClr val="FFFFFF"/>
                </a:solidFill>
                <a:latin typeface="Gill Sans MT"/>
              </a:rPr>
              <a:t>kernal</a:t>
            </a:r>
            <a:r>
              <a:rPr lang="en-US" altLang="en-US" sz="2400" i="1" dirty="0">
                <a:solidFill>
                  <a:srgbClr val="FFFFFF"/>
                </a:solidFill>
                <a:latin typeface="Gill Sans MT"/>
              </a:rPr>
              <a:t>” of essential Christianity from the “husk” of biblical and church history.</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Tree>
    <p:extLst>
      <p:ext uri="{BB962C8B-B14F-4D97-AF65-F5344CB8AC3E}">
        <p14:creationId xmlns:p14="http://schemas.microsoft.com/office/powerpoint/2010/main" val="154088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 calcmode="lin" valueType="num">
                                      <p:cBhvr additive="base">
                                        <p:cTn id="2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randombar(horizontal)">
                                      <p:cBhvr>
                                        <p:cTn id="59" dur="500"/>
                                        <p:tgtEl>
                                          <p:spTgt spid="8"/>
                                        </p:tgtEl>
                                      </p:cBhvr>
                                    </p:animEffect>
                                  </p:childTnLst>
                                </p:cTn>
                              </p:par>
                              <p:par>
                                <p:cTn id="60" presetID="14" presetClass="entr" presetSubtype="10" fill="hold"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1" end="1"/>
                                            </p:txEl>
                                          </p:spTgt>
                                        </p:tgtEl>
                                        <p:attrNameLst>
                                          <p:attrName>style.visibility</p:attrName>
                                        </p:attrNameLst>
                                      </p:cBhvr>
                                      <p:to>
                                        <p:strVal val="visible"/>
                                      </p:to>
                                    </p:set>
                                    <p:anim calcmode="lin" valueType="num">
                                      <p:cBhvr additive="base">
                                        <p:cTn id="6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
                                            <p:txEl>
                                              <p:pRg st="2" end="2"/>
                                            </p:txEl>
                                          </p:spTgt>
                                        </p:tgtEl>
                                        <p:attrNameLst>
                                          <p:attrName>style.visibility</p:attrName>
                                        </p:attrNameLst>
                                      </p:cBhvr>
                                      <p:to>
                                        <p:strVal val="visible"/>
                                      </p:to>
                                    </p:set>
                                    <p:anim calcmode="lin" valueType="num">
                                      <p:cBhvr additive="base">
                                        <p:cTn id="7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10">
                                            <p:bg/>
                                          </p:spTgt>
                                        </p:tgtEl>
                                        <p:attrNameLst>
                                          <p:attrName>style.visibility</p:attrName>
                                        </p:attrNameLst>
                                      </p:cBhvr>
                                      <p:to>
                                        <p:strVal val="visible"/>
                                      </p:to>
                                    </p:set>
                                    <p:animEffect transition="in" filter="randombar(horizontal)">
                                      <p:cBhvr>
                                        <p:cTn id="79" dur="500"/>
                                        <p:tgtEl>
                                          <p:spTgt spid="10">
                                            <p:bg/>
                                          </p:spTgt>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82" dur="500"/>
                                        <p:tgtEl>
                                          <p:spTgt spid="1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0">
                                            <p:txEl>
                                              <p:pRg st="1" end="1"/>
                                            </p:txEl>
                                          </p:spTgt>
                                        </p:tgtEl>
                                        <p:attrNameLst>
                                          <p:attrName>style.visibility</p:attrName>
                                        </p:attrNameLst>
                                      </p:cBhvr>
                                      <p:to>
                                        <p:strVal val="visible"/>
                                      </p:to>
                                    </p:set>
                                    <p:anim calcmode="lin" valueType="num">
                                      <p:cBhvr additive="base">
                                        <p:cTn id="8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0">
                                            <p:txEl>
                                              <p:pRg st="2" end="2"/>
                                            </p:txEl>
                                          </p:spTgt>
                                        </p:tgtEl>
                                        <p:attrNameLst>
                                          <p:attrName>style.visibility</p:attrName>
                                        </p:attrNameLst>
                                      </p:cBhvr>
                                      <p:to>
                                        <p:strVal val="visible"/>
                                      </p:to>
                                    </p:set>
                                    <p:anim calcmode="lin" valueType="num">
                                      <p:cBhvr additive="base">
                                        <p:cTn id="9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0">
                                            <p:txEl>
                                              <p:pRg st="3" end="3"/>
                                            </p:txEl>
                                          </p:spTgt>
                                        </p:tgtEl>
                                        <p:attrNameLst>
                                          <p:attrName>style.visibility</p:attrName>
                                        </p:attrNameLst>
                                      </p:cBhvr>
                                      <p:to>
                                        <p:strVal val="visible"/>
                                      </p:to>
                                    </p:set>
                                    <p:anim calcmode="lin" valueType="num">
                                      <p:cBhvr additive="base">
                                        <p:cTn id="9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P spid="8" grpId="0" animBg="1"/>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4372" name="Rectangle 4">
            <a:extLst>
              <a:ext uri="{FF2B5EF4-FFF2-40B4-BE49-F238E27FC236}">
                <a16:creationId xmlns:a16="http://schemas.microsoft.com/office/drawing/2014/main" id="{108CFE08-821D-0C6C-7FB6-3D699F45F323}"/>
              </a:ext>
            </a:extLst>
          </p:cNvPr>
          <p:cNvSpPr>
            <a:spLocks noGrp="1" noChangeArrowheads="1"/>
          </p:cNvSpPr>
          <p:nvPr>
            <p:ph type="body" sz="half" idx="1"/>
          </p:nvPr>
        </p:nvSpPr>
        <p:spPr>
          <a:xfrm>
            <a:off x="214861" y="214521"/>
            <a:ext cx="5271540" cy="6513226"/>
          </a:xfrm>
        </p:spPr>
        <p:txBody>
          <a:bodyPr/>
          <a:lstStyle/>
          <a:p>
            <a:pPr>
              <a:buFont typeface="Wingdings" panose="05000000000000000000" pitchFamily="2" charset="2"/>
              <a:buNone/>
            </a:pPr>
            <a:r>
              <a:rPr lang="en-US" altLang="en-US" sz="2800" dirty="0">
                <a:solidFill>
                  <a:srgbClr val="FF9900"/>
                </a:solidFill>
                <a:latin typeface="Eras Bold ITC" panose="020B0907030504020204" pitchFamily="34" charset="0"/>
              </a:rPr>
              <a:t>ASSUMPTIONS:</a:t>
            </a:r>
          </a:p>
          <a:p>
            <a:r>
              <a:rPr lang="en-US" altLang="en-US" sz="2400" i="1" dirty="0">
                <a:latin typeface="Lucida Bright" panose="02040602050505020304" pitchFamily="18" charset="0"/>
              </a:rPr>
              <a:t>Religious belief based on authority alone must be rejected in view of reason and experience.</a:t>
            </a:r>
            <a:endParaRPr lang="en-US" altLang="en-US" sz="800" i="1" dirty="0">
              <a:latin typeface="Lucida Bright" panose="02040602050505020304" pitchFamily="18" charset="0"/>
            </a:endParaRPr>
          </a:p>
          <a:p>
            <a:r>
              <a:rPr lang="en-US" altLang="en-US" sz="2400" i="1" dirty="0">
                <a:latin typeface="Lucida Bright" panose="02040602050505020304" pitchFamily="18" charset="0"/>
              </a:rPr>
              <a:t>God is immanent in the world and history. He is to be found in the whole of life, not just in the Bible.</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rPr>
              <a:t>The Bible is a work by writers limited by their own times and culture; it is not infallible, and it does not possess absolute authority.</a:t>
            </a:r>
          </a:p>
        </p:txBody>
      </p:sp>
      <p:sp>
        <p:nvSpPr>
          <p:cNvPr id="314373" name="Rectangle 5">
            <a:extLst>
              <a:ext uri="{FF2B5EF4-FFF2-40B4-BE49-F238E27FC236}">
                <a16:creationId xmlns:a16="http://schemas.microsoft.com/office/drawing/2014/main" id="{F42D714A-16FC-CBD6-8746-B084F23E6356}"/>
              </a:ext>
            </a:extLst>
          </p:cNvPr>
          <p:cNvSpPr>
            <a:spLocks noGrp="1" noChangeArrowheads="1"/>
          </p:cNvSpPr>
          <p:nvPr>
            <p:ph type="body" sz="half" idx="2"/>
          </p:nvPr>
        </p:nvSpPr>
        <p:spPr>
          <a:xfrm>
            <a:off x="5711251" y="329784"/>
            <a:ext cx="6265888" cy="6222740"/>
          </a:xfrm>
        </p:spPr>
        <p:txBody>
          <a:bodyPr/>
          <a:lstStyle/>
          <a:p>
            <a:pPr marL="342900" marR="0" lvl="0" indent="-342900" algn="l" defTabSz="914400" rtl="0" eaLnBrk="1" fontAlgn="base" latinLnBrk="0" hangingPunct="1">
              <a:lnSpc>
                <a:spcPct val="80000"/>
              </a:lnSpc>
              <a:spcBef>
                <a:spcPct val="20000"/>
              </a:spcBef>
              <a:spcAft>
                <a:spcPct val="0"/>
              </a:spcAft>
              <a:buClr>
                <a:srgbClr val="FFCC66"/>
              </a:buClr>
              <a:buSzPct val="65000"/>
              <a:buFont typeface="Wingdings" panose="05000000000000000000" pitchFamily="2" charset="2"/>
              <a:buNone/>
              <a:tabLst/>
              <a:defRPr/>
            </a:pPr>
            <a:r>
              <a:rPr kumimoji="0" lang="en-US" altLang="en-US" sz="2800" b="0" i="0" u="none" strike="noStrike" kern="1200" cap="none" spc="0" normalizeH="0" baseline="0" noProof="0" dirty="0">
                <a:ln>
                  <a:noFill/>
                </a:ln>
                <a:solidFill>
                  <a:srgbClr val="FF9900"/>
                </a:solidFill>
                <a:effectLst>
                  <a:outerShdw blurRad="38100" dist="38100" dir="2700000" algn="tl">
                    <a:srgbClr val="000000"/>
                  </a:outerShdw>
                </a:effectLst>
                <a:uLnTx/>
                <a:uFillTx/>
                <a:latin typeface="Eras Bold ITC" panose="020B0907030504020204" pitchFamily="34" charset="0"/>
                <a:ea typeface="+mn-ea"/>
                <a:cs typeface="Arial"/>
              </a:rPr>
              <a:t>THEOLOGY:</a:t>
            </a: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Char char="n"/>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rPr>
              <a:t>To find God, one must look inward, not merely upward.</a:t>
            </a: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None/>
              <a:tabLst/>
              <a:defRPr/>
            </a:pPr>
            <a:endParaRPr kumimoji="0" lang="en-US" altLang="en-US" sz="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endParaRP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Char char="n"/>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rPr>
              <a:t>Humans are basically good, not sinful or alienated from a loving God.</a:t>
            </a: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None/>
              <a:tabLst/>
              <a:defRPr/>
            </a:pPr>
            <a:endParaRPr kumimoji="0" lang="en-US" altLang="en-US" sz="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endParaRP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Char char="n"/>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rPr>
              <a:t>Jesus was the perfect example of moral life, and his social-ethical life is the model to follow.</a:t>
            </a: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Char char="n"/>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rPr>
              <a:t>Salvation is overcoming our perceived alienation from God by Jesus’ example.</a:t>
            </a: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None/>
              <a:tabLst/>
              <a:defRPr/>
            </a:pPr>
            <a:endParaRPr kumimoji="0" lang="en-US" altLang="en-US" sz="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endParaRPr>
          </a:p>
          <a:p>
            <a:pPr marL="342900" marR="0" lvl="0" indent="-342900" algn="l" defTabSz="914400" rtl="0" eaLnBrk="1" fontAlgn="base" latinLnBrk="0" hangingPunct="1">
              <a:spcBef>
                <a:spcPct val="20000"/>
              </a:spcBef>
              <a:spcAft>
                <a:spcPct val="0"/>
              </a:spcAft>
              <a:buClr>
                <a:srgbClr val="FFCC66"/>
              </a:buClr>
              <a:buSzPct val="65000"/>
              <a:buFont typeface="Wingdings" panose="05000000000000000000" pitchFamily="2" charset="2"/>
              <a:buChar char="n"/>
              <a:tabLst/>
              <a:defRPr/>
            </a:pPr>
            <a:r>
              <a:rPr kumimoji="0" lang="en-US" alt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rPr>
              <a:t>The fatherhood of God and the brotherhood of man is the essence of Christianity.</a:t>
            </a:r>
          </a:p>
          <a:p>
            <a:pPr marL="342900" marR="0" lvl="0" indent="-342900" algn="l" defTabSz="914400" rtl="0" eaLnBrk="1" fontAlgn="base" latinLnBrk="0" hangingPunct="1">
              <a:lnSpc>
                <a:spcPct val="80000"/>
              </a:lnSpc>
              <a:spcBef>
                <a:spcPct val="20000"/>
              </a:spcBef>
              <a:spcAft>
                <a:spcPct val="0"/>
              </a:spcAft>
              <a:buClr>
                <a:srgbClr val="FFCC66"/>
              </a:buClr>
              <a:buSzPct val="65000"/>
              <a:buFont typeface="Wingdings" panose="05000000000000000000" pitchFamily="2" charset="2"/>
              <a:buNone/>
              <a:tabLst/>
              <a:defRPr/>
            </a:pPr>
            <a:endParaRPr kumimoji="0" lang="en-US" altLang="en-US" sz="9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Lucida Bright" panose="02040602050505020304" pitchFamily="18" charset="0"/>
              <a:ea typeface="+mn-ea"/>
              <a:cs typeface="Arial"/>
            </a:endParaRPr>
          </a:p>
        </p:txBody>
      </p:sp>
    </p:spTree>
    <p:extLst>
      <p:ext uri="{BB962C8B-B14F-4D97-AF65-F5344CB8AC3E}">
        <p14:creationId xmlns:p14="http://schemas.microsoft.com/office/powerpoint/2010/main" val="39678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372">
                                            <p:txEl>
                                              <p:pRg st="1" end="1"/>
                                            </p:txEl>
                                          </p:spTgt>
                                        </p:tgtEl>
                                        <p:attrNameLst>
                                          <p:attrName>style.visibility</p:attrName>
                                        </p:attrNameLst>
                                      </p:cBhvr>
                                      <p:to>
                                        <p:strVal val="visible"/>
                                      </p:to>
                                    </p:set>
                                    <p:anim calcmode="lin" valueType="num">
                                      <p:cBhvr additive="base">
                                        <p:cTn id="7" dur="500" fill="hold"/>
                                        <p:tgtEl>
                                          <p:spTgt spid="31437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43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4372">
                                            <p:txEl>
                                              <p:pRg st="2" end="2"/>
                                            </p:txEl>
                                          </p:spTgt>
                                        </p:tgtEl>
                                        <p:attrNameLst>
                                          <p:attrName>style.visibility</p:attrName>
                                        </p:attrNameLst>
                                      </p:cBhvr>
                                      <p:to>
                                        <p:strVal val="visible"/>
                                      </p:to>
                                    </p:set>
                                    <p:anim calcmode="lin" valueType="num">
                                      <p:cBhvr additive="base">
                                        <p:cTn id="13" dur="500" fill="hold"/>
                                        <p:tgtEl>
                                          <p:spTgt spid="31437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43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4372">
                                            <p:txEl>
                                              <p:pRg st="3" end="3"/>
                                            </p:txEl>
                                          </p:spTgt>
                                        </p:tgtEl>
                                        <p:attrNameLst>
                                          <p:attrName>style.visibility</p:attrName>
                                        </p:attrNameLst>
                                      </p:cBhvr>
                                      <p:to>
                                        <p:strVal val="visible"/>
                                      </p:to>
                                    </p:set>
                                    <p:anim calcmode="lin" valueType="num">
                                      <p:cBhvr additive="base">
                                        <p:cTn id="19" dur="500" fill="hold"/>
                                        <p:tgtEl>
                                          <p:spTgt spid="31437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437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4373">
                                            <p:txEl>
                                              <p:pRg st="1" end="1"/>
                                            </p:txEl>
                                          </p:spTgt>
                                        </p:tgtEl>
                                        <p:attrNameLst>
                                          <p:attrName>style.visibility</p:attrName>
                                        </p:attrNameLst>
                                      </p:cBhvr>
                                      <p:to>
                                        <p:strVal val="visible"/>
                                      </p:to>
                                    </p:set>
                                    <p:anim calcmode="lin" valueType="num">
                                      <p:cBhvr additive="base">
                                        <p:cTn id="25" dur="500" fill="hold"/>
                                        <p:tgtEl>
                                          <p:spTgt spid="31437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43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4373">
                                            <p:txEl>
                                              <p:pRg st="3" end="3"/>
                                            </p:txEl>
                                          </p:spTgt>
                                        </p:tgtEl>
                                        <p:attrNameLst>
                                          <p:attrName>style.visibility</p:attrName>
                                        </p:attrNameLst>
                                      </p:cBhvr>
                                      <p:to>
                                        <p:strVal val="visible"/>
                                      </p:to>
                                    </p:set>
                                    <p:anim calcmode="lin" valueType="num">
                                      <p:cBhvr additive="base">
                                        <p:cTn id="31" dur="500" fill="hold"/>
                                        <p:tgtEl>
                                          <p:spTgt spid="31437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437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4373">
                                            <p:txEl>
                                              <p:pRg st="5" end="5"/>
                                            </p:txEl>
                                          </p:spTgt>
                                        </p:tgtEl>
                                        <p:attrNameLst>
                                          <p:attrName>style.visibility</p:attrName>
                                        </p:attrNameLst>
                                      </p:cBhvr>
                                      <p:to>
                                        <p:strVal val="visible"/>
                                      </p:to>
                                    </p:set>
                                    <p:anim calcmode="lin" valueType="num">
                                      <p:cBhvr additive="base">
                                        <p:cTn id="37" dur="500" fill="hold"/>
                                        <p:tgtEl>
                                          <p:spTgt spid="31437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437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4373">
                                            <p:txEl>
                                              <p:pRg st="6" end="6"/>
                                            </p:txEl>
                                          </p:spTgt>
                                        </p:tgtEl>
                                        <p:attrNameLst>
                                          <p:attrName>style.visibility</p:attrName>
                                        </p:attrNameLst>
                                      </p:cBhvr>
                                      <p:to>
                                        <p:strVal val="visible"/>
                                      </p:to>
                                    </p:set>
                                    <p:anim calcmode="lin" valueType="num">
                                      <p:cBhvr additive="base">
                                        <p:cTn id="43" dur="500" fill="hold"/>
                                        <p:tgtEl>
                                          <p:spTgt spid="31437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437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4373">
                                            <p:txEl>
                                              <p:pRg st="8" end="8"/>
                                            </p:txEl>
                                          </p:spTgt>
                                        </p:tgtEl>
                                        <p:attrNameLst>
                                          <p:attrName>style.visibility</p:attrName>
                                        </p:attrNameLst>
                                      </p:cBhvr>
                                      <p:to>
                                        <p:strVal val="visible"/>
                                      </p:to>
                                    </p:set>
                                    <p:anim calcmode="lin" valueType="num">
                                      <p:cBhvr additive="base">
                                        <p:cTn id="49" dur="500" fill="hold"/>
                                        <p:tgtEl>
                                          <p:spTgt spid="31437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1437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B46236CF-4809-1C2B-51F3-4AAE7230D8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84CB39-383C-30FC-22E4-71D56DFC8C61}"/>
              </a:ext>
            </a:extLst>
          </p:cNvPr>
          <p:cNvSpPr>
            <a:spLocks noGrp="1"/>
          </p:cNvSpPr>
          <p:nvPr>
            <p:ph type="title"/>
          </p:nvPr>
        </p:nvSpPr>
        <p:spPr>
          <a:xfrm>
            <a:off x="457201" y="258366"/>
            <a:ext cx="11218125" cy="887262"/>
          </a:xfrm>
        </p:spPr>
        <p:txBody>
          <a:bodyPr/>
          <a:lstStyle/>
          <a:p>
            <a:r>
              <a:rPr lang="en-US" sz="4000" dirty="0">
                <a:solidFill>
                  <a:srgbClr val="C00000"/>
                </a:solidFill>
              </a:rPr>
              <a:t>HIGHER BIBLICAL CRITICISM</a:t>
            </a:r>
          </a:p>
        </p:txBody>
      </p:sp>
      <p:sp>
        <p:nvSpPr>
          <p:cNvPr id="10" name="Content Placeholder 9">
            <a:extLst>
              <a:ext uri="{FF2B5EF4-FFF2-40B4-BE49-F238E27FC236}">
                <a16:creationId xmlns:a16="http://schemas.microsoft.com/office/drawing/2014/main" id="{30027D9E-83DD-EA46-B35E-B145B0A026B0}"/>
              </a:ext>
            </a:extLst>
          </p:cNvPr>
          <p:cNvSpPr>
            <a:spLocks noGrp="1"/>
          </p:cNvSpPr>
          <p:nvPr>
            <p:ph sz="quarter" idx="14"/>
          </p:nvPr>
        </p:nvSpPr>
        <p:spPr>
          <a:xfrm>
            <a:off x="1258868" y="1145628"/>
            <a:ext cx="10726299" cy="5454006"/>
          </a:xfrm>
        </p:spPr>
        <p:txBody>
          <a:bodyPr>
            <a:normAutofit/>
          </a:bodyPr>
          <a:lstStyle/>
          <a:p>
            <a:pPr marL="0" indent="0">
              <a:buNone/>
            </a:pPr>
            <a:r>
              <a:rPr lang="en-US" altLang="en-US" sz="3200" b="1" dirty="0">
                <a:solidFill>
                  <a:schemeClr val="accent5">
                    <a:lumMod val="75000"/>
                  </a:schemeClr>
                </a:solidFill>
              </a:rPr>
              <a:t>Using the historical-critical methodology of literary, historical, and archaeological disciplines, higher biblical criticism seeks to interpret the texts of the Bible in light of the social and historical circumstances in which they were written rather than accepting them as divinely inspired and inerrant words from God.</a:t>
            </a:r>
          </a:p>
          <a:p>
            <a:r>
              <a:rPr lang="en-US" altLang="en-US" sz="2800" i="1" dirty="0">
                <a:solidFill>
                  <a:schemeClr val="tx1"/>
                </a:solidFill>
              </a:rPr>
              <a:t>Especially, higher critics focus on origins, authorship, pre-existing sources, and historical context to understand the world behind the text. </a:t>
            </a:r>
          </a:p>
          <a:p>
            <a:r>
              <a:rPr lang="en-US" altLang="en-US" sz="2800" i="1" dirty="0">
                <a:solidFill>
                  <a:schemeClr val="tx1"/>
                </a:solidFill>
              </a:rPr>
              <a:t>This often results in challenging traditional views of authorship and dating with many, if not most, texts considered to be produced by multiple authors or editors.</a:t>
            </a:r>
          </a:p>
        </p:txBody>
      </p:sp>
      <p:sp>
        <p:nvSpPr>
          <p:cNvPr id="7" name="Slide Number Placeholder 6">
            <a:extLst>
              <a:ext uri="{FF2B5EF4-FFF2-40B4-BE49-F238E27FC236}">
                <a16:creationId xmlns:a16="http://schemas.microsoft.com/office/drawing/2014/main" id="{9AC5969C-B3EA-B118-5FF5-5F2E3B3A2DC4}"/>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35DD257-E2C1-7977-1474-5355B0B83534}"/>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3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DCA055A-9497-F80C-8052-D0C507621D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DC172B-A569-7182-398B-9263ECC13370}"/>
              </a:ext>
            </a:extLst>
          </p:cNvPr>
          <p:cNvSpPr>
            <a:spLocks noGrp="1"/>
          </p:cNvSpPr>
          <p:nvPr>
            <p:ph type="title"/>
          </p:nvPr>
        </p:nvSpPr>
        <p:spPr>
          <a:xfrm>
            <a:off x="457201" y="258366"/>
            <a:ext cx="11218125" cy="887262"/>
          </a:xfrm>
        </p:spPr>
        <p:txBody>
          <a:bodyPr/>
          <a:lstStyle/>
          <a:p>
            <a:r>
              <a:rPr lang="en-US" sz="4000" dirty="0">
                <a:solidFill>
                  <a:srgbClr val="C00000"/>
                </a:solidFill>
              </a:rPr>
              <a:t>QUEST for the historical </a:t>
            </a:r>
            <a:r>
              <a:rPr lang="en-US" sz="4000" dirty="0" err="1">
                <a:solidFill>
                  <a:srgbClr val="C00000"/>
                </a:solidFill>
              </a:rPr>
              <a:t>jesus</a:t>
            </a:r>
            <a:endParaRPr lang="en-US" sz="4000" dirty="0">
              <a:solidFill>
                <a:srgbClr val="C00000"/>
              </a:solidFill>
            </a:endParaRPr>
          </a:p>
        </p:txBody>
      </p:sp>
      <p:sp>
        <p:nvSpPr>
          <p:cNvPr id="10" name="Content Placeholder 9">
            <a:extLst>
              <a:ext uri="{FF2B5EF4-FFF2-40B4-BE49-F238E27FC236}">
                <a16:creationId xmlns:a16="http://schemas.microsoft.com/office/drawing/2014/main" id="{5B84863B-7419-48AD-9B9E-6DB39842B320}"/>
              </a:ext>
            </a:extLst>
          </p:cNvPr>
          <p:cNvSpPr>
            <a:spLocks noGrp="1"/>
          </p:cNvSpPr>
          <p:nvPr>
            <p:ph sz="quarter" idx="14"/>
          </p:nvPr>
        </p:nvSpPr>
        <p:spPr>
          <a:xfrm>
            <a:off x="457202" y="1145628"/>
            <a:ext cx="11527966" cy="5712372"/>
          </a:xfrm>
        </p:spPr>
        <p:txBody>
          <a:bodyPr>
            <a:normAutofit fontScale="92500" lnSpcReduction="10000"/>
          </a:bodyPr>
          <a:lstStyle/>
          <a:p>
            <a:pPr marL="0" indent="0">
              <a:buNone/>
            </a:pPr>
            <a:r>
              <a:rPr lang="en-US" altLang="en-US" sz="3000" b="1" dirty="0">
                <a:solidFill>
                  <a:schemeClr val="accent5">
                    <a:lumMod val="75000"/>
                  </a:schemeClr>
                </a:solidFill>
              </a:rPr>
              <a:t>The texts of the Gospels are treated as constructed theologies of Jesus, but not necessarily the Jesus as he truly lived.</a:t>
            </a:r>
          </a:p>
          <a:p>
            <a:r>
              <a:rPr lang="en-US" altLang="en-US" sz="2600" i="1" dirty="0">
                <a:solidFill>
                  <a:schemeClr val="tx1"/>
                </a:solidFill>
              </a:rPr>
              <a:t>It is assumed that the gospels are theological propaganda expressing what some Christians came to believe about Jesus.</a:t>
            </a:r>
          </a:p>
          <a:p>
            <a:r>
              <a:rPr lang="en-US" altLang="en-US" sz="2600" i="1" dirty="0">
                <a:solidFill>
                  <a:schemeClr val="tx1"/>
                </a:solidFill>
              </a:rPr>
              <a:t>Various scholars have attempted to penetrate the gospel texts to find the historical Jesus lying behind these texts, offering different portraits of who he really was, such as, a peasant cynic, an apocalyptic visionary, a radical Jewish rabbi, and so forth.</a:t>
            </a:r>
          </a:p>
          <a:p>
            <a:r>
              <a:rPr lang="en-US" altLang="en-US" sz="2600" i="1" dirty="0">
                <a:solidFill>
                  <a:schemeClr val="tx1"/>
                </a:solidFill>
              </a:rPr>
              <a:t>There has been a “First Quest” (18</a:t>
            </a:r>
            <a:r>
              <a:rPr lang="en-US" altLang="en-US" sz="2600" i="1" baseline="30000" dirty="0">
                <a:solidFill>
                  <a:schemeClr val="tx1"/>
                </a:solidFill>
              </a:rPr>
              <a:t>th</a:t>
            </a:r>
            <a:r>
              <a:rPr lang="en-US" altLang="en-US" sz="2600" i="1" dirty="0">
                <a:solidFill>
                  <a:schemeClr val="tx1"/>
                </a:solidFill>
              </a:rPr>
              <a:t> and 19</a:t>
            </a:r>
            <a:r>
              <a:rPr lang="en-US" altLang="en-US" sz="2600" i="1" baseline="30000" dirty="0">
                <a:solidFill>
                  <a:schemeClr val="tx1"/>
                </a:solidFill>
              </a:rPr>
              <a:t>th</a:t>
            </a:r>
            <a:r>
              <a:rPr lang="en-US" altLang="en-US" sz="2600" i="1" dirty="0">
                <a:solidFill>
                  <a:schemeClr val="tx1"/>
                </a:solidFill>
              </a:rPr>
              <a:t> Centuries), a “Second Quest” (beginning in the 1950s), and a “Third Quest”  after the discovery of the Dead Sea Scrolls and the Nag Hammadi texts (Gnostic).</a:t>
            </a:r>
          </a:p>
          <a:p>
            <a:r>
              <a:rPr lang="en-US" altLang="en-US" sz="2600" i="1" dirty="0">
                <a:solidFill>
                  <a:schemeClr val="tx1"/>
                </a:solidFill>
              </a:rPr>
              <a:t>This search extends to the modern Jesus Seminar (founded 1985), where some 200 scholars met to decide what Jesus actually said.  They produced </a:t>
            </a:r>
            <a:r>
              <a:rPr lang="en-US" altLang="en-US" sz="2600" i="1" u="sng" dirty="0">
                <a:solidFill>
                  <a:schemeClr val="tx1"/>
                </a:solidFill>
              </a:rPr>
              <a:t>The Five Gospels</a:t>
            </a:r>
            <a:r>
              <a:rPr lang="en-US" altLang="en-US" sz="2600" i="1" dirty="0">
                <a:solidFill>
                  <a:schemeClr val="tx1"/>
                </a:solidFill>
              </a:rPr>
              <a:t> in which the sayings of Jesus in the four canonical gospels as well as the Gnostic Gospel of  Thomas were evaluated and rated in </a:t>
            </a:r>
            <a:r>
              <a:rPr lang="en-US" altLang="en-US" sz="2600" b="1" i="1" dirty="0">
                <a:solidFill>
                  <a:schemeClr val="tx1"/>
                </a:solidFill>
              </a:rPr>
              <a:t>red</a:t>
            </a:r>
            <a:r>
              <a:rPr lang="en-US" altLang="en-US" sz="2600" i="1" dirty="0">
                <a:solidFill>
                  <a:schemeClr val="tx1"/>
                </a:solidFill>
              </a:rPr>
              <a:t> (Jesus said this), </a:t>
            </a:r>
            <a:r>
              <a:rPr lang="en-US" altLang="en-US" sz="2600" b="1" i="1" dirty="0">
                <a:solidFill>
                  <a:schemeClr val="tx1"/>
                </a:solidFill>
              </a:rPr>
              <a:t>pink</a:t>
            </a:r>
            <a:r>
              <a:rPr lang="en-US" altLang="en-US" sz="2600" i="1" dirty="0">
                <a:solidFill>
                  <a:schemeClr val="tx1"/>
                </a:solidFill>
              </a:rPr>
              <a:t> (Jesus might have said this), </a:t>
            </a:r>
            <a:r>
              <a:rPr lang="en-US" altLang="en-US" sz="2600" b="1" i="1" dirty="0">
                <a:solidFill>
                  <a:schemeClr val="tx1"/>
                </a:solidFill>
              </a:rPr>
              <a:t>gray</a:t>
            </a:r>
            <a:r>
              <a:rPr lang="en-US" altLang="en-US" sz="2600" i="1" dirty="0">
                <a:solidFill>
                  <a:schemeClr val="tx1"/>
                </a:solidFill>
              </a:rPr>
              <a:t> (Jesus probably didn’t say this), and </a:t>
            </a:r>
            <a:r>
              <a:rPr lang="en-US" altLang="en-US" sz="2600" b="1" i="1" dirty="0">
                <a:solidFill>
                  <a:schemeClr val="tx1"/>
                </a:solidFill>
              </a:rPr>
              <a:t>black</a:t>
            </a:r>
            <a:r>
              <a:rPr lang="en-US" altLang="en-US" sz="2600" i="1" dirty="0">
                <a:solidFill>
                  <a:schemeClr val="tx1"/>
                </a:solidFill>
              </a:rPr>
              <a:t> (Jesus certainly never said this).</a:t>
            </a:r>
          </a:p>
        </p:txBody>
      </p:sp>
      <p:sp>
        <p:nvSpPr>
          <p:cNvPr id="7" name="Slide Number Placeholder 6">
            <a:extLst>
              <a:ext uri="{FF2B5EF4-FFF2-40B4-BE49-F238E27FC236}">
                <a16:creationId xmlns:a16="http://schemas.microsoft.com/office/drawing/2014/main" id="{DBCE6706-9249-8303-10DB-88354F84C7BF}"/>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829836D-6571-24F8-5C5A-033B73239FCF}"/>
              </a:ext>
            </a:extLst>
          </p:cNvPr>
          <p:cNvCxnSpPr>
            <a:cxnSpLocks/>
          </p:cNvCxnSpPr>
          <p:nvPr/>
        </p:nvCxnSpPr>
        <p:spPr>
          <a:xfrm>
            <a:off x="264696"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60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EF4FE6E-F71A-09E4-5D32-00DB6BDA166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924BDBF-6B19-A3D3-971C-B0B9EAB0BEB0}"/>
              </a:ext>
            </a:extLst>
          </p:cNvPr>
          <p:cNvSpPr>
            <a:spLocks noGrp="1"/>
          </p:cNvSpPr>
          <p:nvPr>
            <p:ph sz="quarter" idx="14"/>
          </p:nvPr>
        </p:nvSpPr>
        <p:spPr>
          <a:xfrm>
            <a:off x="4814448" y="493343"/>
            <a:ext cx="7302921" cy="6209209"/>
          </a:xfrm>
        </p:spPr>
        <p:txBody>
          <a:bodyPr>
            <a:normAutofit lnSpcReduction="10000"/>
          </a:bodyPr>
          <a:lstStyle/>
          <a:p>
            <a:pPr marL="0" indent="0">
              <a:spcBef>
                <a:spcPts val="0"/>
              </a:spcBef>
              <a:buNone/>
            </a:pPr>
            <a:r>
              <a:rPr lang="en-US" sz="3600" b="1" i="1" dirty="0">
                <a:solidFill>
                  <a:srgbClr val="C00000"/>
                </a:solidFill>
                <a:latin typeface="Adobe Garamond Pro Bold" panose="02020702060506090403" pitchFamily="18" charset="0"/>
              </a:rPr>
              <a:t>Albert Schweitzer (1906)</a:t>
            </a:r>
            <a:endParaRPr lang="en-US" sz="5400" b="1" i="1" dirty="0">
              <a:solidFill>
                <a:srgbClr val="C00000"/>
              </a:solidFill>
              <a:latin typeface="Adobe Garamond Pro Bold" panose="02020702060506090403" pitchFamily="18" charset="0"/>
            </a:endParaRPr>
          </a:p>
          <a:p>
            <a:pPr marL="0" indent="0">
              <a:spcBef>
                <a:spcPts val="0"/>
              </a:spcBef>
              <a:buNone/>
            </a:pPr>
            <a:r>
              <a:rPr lang="en-US" sz="2400" dirty="0"/>
              <a:t>Schweitzer critiqued the then current spate of historical Jesus studies (1</a:t>
            </a:r>
            <a:r>
              <a:rPr lang="en-US" sz="2400" baseline="30000" dirty="0"/>
              <a:t>st</a:t>
            </a:r>
            <a:r>
              <a:rPr lang="en-US" sz="2400" dirty="0"/>
              <a:t> Quest), because they ended up making Jesus sound like a German rationalist. However, in emphasizing the Jewishness of Jesus, he reached his own rather unorthodox view.</a:t>
            </a:r>
          </a:p>
          <a:p>
            <a:pPr marL="0" indent="0">
              <a:spcBef>
                <a:spcPts val="0"/>
              </a:spcBef>
              <a:buNone/>
            </a:pPr>
            <a:endParaRPr lang="en-US" sz="2400" dirty="0"/>
          </a:p>
          <a:p>
            <a:pPr marL="301752" lvl="1" indent="0">
              <a:spcBef>
                <a:spcPts val="0"/>
              </a:spcBef>
              <a:buNone/>
            </a:pPr>
            <a:r>
              <a:rPr lang="en-US" sz="2400" i="1" dirty="0">
                <a:latin typeface="Arial Narrow" panose="020B0606020202030204" pitchFamily="34" charset="0"/>
              </a:rPr>
              <a:t>In the knowledge that He is the coming Son of Man [Jesus] lays hold of the wheel of the world to set it moving on that last revolution which is to bring all ordinary history to a close. It refuses to turn, and He throws Himself on it. Then it does turn; and crushes Him. Instead of bringing in the eschatological conditions, He has destroyed them. The wheel rolls onward, and the mangled body of the one immeasurably great Man, who was strong enough to think of Himself as the spiritual ruler of mankind and to bend history to his purpose, is hanging upon it still. That is His victory and His reign.</a:t>
            </a:r>
          </a:p>
          <a:p>
            <a:pPr marL="0" indent="0">
              <a:spcBef>
                <a:spcPts val="0"/>
              </a:spcBef>
              <a:buNone/>
            </a:pPr>
            <a:endParaRPr lang="en-US" sz="2400" i="1" dirty="0"/>
          </a:p>
          <a:p>
            <a:pPr marL="0" indent="0">
              <a:spcBef>
                <a:spcPts val="0"/>
              </a:spcBef>
              <a:buNone/>
            </a:pPr>
            <a:r>
              <a:rPr lang="en-US" sz="2400" dirty="0"/>
              <a:t>It would be another half century before a “second quest” would begin on much narrower terms.</a:t>
            </a:r>
          </a:p>
        </p:txBody>
      </p:sp>
      <p:sp>
        <p:nvSpPr>
          <p:cNvPr id="7" name="Slide Number Placeholder 6">
            <a:extLst>
              <a:ext uri="{FF2B5EF4-FFF2-40B4-BE49-F238E27FC236}">
                <a16:creationId xmlns:a16="http://schemas.microsoft.com/office/drawing/2014/main" id="{AB5A5299-DA01-D057-7E1B-9C99BDBE068C}"/>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1026" name="Picture 2" descr="Albert Schweitzer - Wikipedia">
            <a:extLst>
              <a:ext uri="{FF2B5EF4-FFF2-40B4-BE49-F238E27FC236}">
                <a16:creationId xmlns:a16="http://schemas.microsoft.com/office/drawing/2014/main" id="{D4205E0F-D960-0D8C-19C3-237CD1656A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0240" y="426228"/>
            <a:ext cx="4068095" cy="60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9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4FEA409-E2A4-E162-0A6E-E035202DD6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E983A1-20F1-1586-33DB-C8BA60F5C403}"/>
              </a:ext>
            </a:extLst>
          </p:cNvPr>
          <p:cNvSpPr>
            <a:spLocks noGrp="1"/>
          </p:cNvSpPr>
          <p:nvPr>
            <p:ph type="title"/>
          </p:nvPr>
        </p:nvSpPr>
        <p:spPr>
          <a:xfrm>
            <a:off x="488024" y="443484"/>
            <a:ext cx="10515595" cy="823762"/>
          </a:xfrm>
        </p:spPr>
        <p:txBody>
          <a:bodyPr/>
          <a:lstStyle/>
          <a:p>
            <a:r>
              <a:rPr lang="en-US" dirty="0">
                <a:solidFill>
                  <a:srgbClr val="C00000"/>
                </a:solidFill>
              </a:rPr>
              <a:t>The spread of </a:t>
            </a:r>
            <a:r>
              <a:rPr lang="en-US" dirty="0" err="1">
                <a:solidFill>
                  <a:srgbClr val="C00000"/>
                </a:solidFill>
              </a:rPr>
              <a:t>luther’s</a:t>
            </a:r>
            <a:r>
              <a:rPr lang="en-US" dirty="0">
                <a:solidFill>
                  <a:srgbClr val="C00000"/>
                </a:solidFill>
              </a:rPr>
              <a:t> ideas</a:t>
            </a:r>
          </a:p>
        </p:txBody>
      </p:sp>
      <p:sp>
        <p:nvSpPr>
          <p:cNvPr id="10" name="Content Placeholder 9">
            <a:extLst>
              <a:ext uri="{FF2B5EF4-FFF2-40B4-BE49-F238E27FC236}">
                <a16:creationId xmlns:a16="http://schemas.microsoft.com/office/drawing/2014/main" id="{006AE08F-092E-8A99-2CC8-FD895BE9F440}"/>
              </a:ext>
            </a:extLst>
          </p:cNvPr>
          <p:cNvSpPr>
            <a:spLocks noGrp="1"/>
          </p:cNvSpPr>
          <p:nvPr>
            <p:ph sz="quarter" idx="14"/>
          </p:nvPr>
        </p:nvSpPr>
        <p:spPr>
          <a:xfrm>
            <a:off x="1143000" y="1485900"/>
            <a:ext cx="10134600" cy="4928616"/>
          </a:xfrm>
        </p:spPr>
        <p:txBody>
          <a:bodyPr>
            <a:normAutofit fontScale="92500" lnSpcReduction="10000"/>
          </a:bodyPr>
          <a:lstStyle/>
          <a:p>
            <a:pPr marL="0" indent="0">
              <a:buNone/>
            </a:pPr>
            <a:r>
              <a:rPr lang="en-US" sz="3500" b="1" dirty="0">
                <a:solidFill>
                  <a:schemeClr val="accent5">
                    <a:lumMod val="75000"/>
                  </a:schemeClr>
                </a:solidFill>
                <a:latin typeface="Gill Sans MT" panose="020B0502020104020203" pitchFamily="34" charset="0"/>
              </a:rPr>
              <a:t>Luther’s ideas became widely and quickly known through…</a:t>
            </a:r>
            <a:endParaRPr lang="en-US" altLang="en-US" sz="3200" b="1" dirty="0">
              <a:solidFill>
                <a:schemeClr val="accent5">
                  <a:lumMod val="75000"/>
                </a:schemeClr>
              </a:solidFill>
            </a:endParaRPr>
          </a:p>
          <a:p>
            <a:r>
              <a:rPr lang="en-US" altLang="en-US" sz="2800" i="1" dirty="0">
                <a:solidFill>
                  <a:schemeClr val="tx1"/>
                </a:solidFill>
              </a:rPr>
              <a:t>…the </a:t>
            </a:r>
            <a:r>
              <a:rPr lang="en-US" altLang="en-US" sz="2800" b="1" i="1" dirty="0">
                <a:solidFill>
                  <a:schemeClr val="tx1"/>
                </a:solidFill>
              </a:rPr>
              <a:t>printing press </a:t>
            </a:r>
            <a:r>
              <a:rPr lang="en-US" altLang="en-US" sz="2800" i="1" dirty="0">
                <a:solidFill>
                  <a:schemeClr val="tx1"/>
                </a:solidFill>
              </a:rPr>
              <a:t>(his 95 Theses were translated from Latin into German, and then became available in other languages as well).</a:t>
            </a:r>
          </a:p>
          <a:p>
            <a:r>
              <a:rPr lang="en-US" altLang="en-US" sz="2800" i="1" dirty="0">
                <a:solidFill>
                  <a:schemeClr val="tx1"/>
                </a:solidFill>
              </a:rPr>
              <a:t>…his use of the </a:t>
            </a:r>
            <a:r>
              <a:rPr lang="en-US" altLang="en-US" sz="2800" b="1" i="1" dirty="0">
                <a:solidFill>
                  <a:schemeClr val="tx1"/>
                </a:solidFill>
              </a:rPr>
              <a:t>German every day vernacular </a:t>
            </a:r>
            <a:r>
              <a:rPr lang="en-US" altLang="en-US" sz="2800" i="1" dirty="0">
                <a:solidFill>
                  <a:schemeClr val="tx1"/>
                </a:solidFill>
              </a:rPr>
              <a:t>(as opposed to Latin) made his ideas accessible to a broad swath of the German population.</a:t>
            </a:r>
          </a:p>
          <a:p>
            <a:r>
              <a:rPr lang="en-US" altLang="en-US" sz="2800" i="1" dirty="0">
                <a:solidFill>
                  <a:schemeClr val="tx1"/>
                </a:solidFill>
              </a:rPr>
              <a:t>…a </a:t>
            </a:r>
            <a:r>
              <a:rPr lang="en-US" altLang="en-US" sz="2800" b="1" i="1" dirty="0">
                <a:solidFill>
                  <a:schemeClr val="tx1"/>
                </a:solidFill>
              </a:rPr>
              <a:t>network of students </a:t>
            </a:r>
            <a:r>
              <a:rPr lang="en-US" altLang="en-US" sz="2800" i="1" dirty="0">
                <a:solidFill>
                  <a:schemeClr val="tx1"/>
                </a:solidFill>
              </a:rPr>
              <a:t>who traveled to Wittenberg and returned home, carrying his message with them, plus he had local political elites as supporters as well.</a:t>
            </a:r>
          </a:p>
          <a:p>
            <a:r>
              <a:rPr lang="en-US" altLang="en-US" sz="2800" i="1" dirty="0">
                <a:solidFill>
                  <a:schemeClr val="tx1"/>
                </a:solidFill>
              </a:rPr>
              <a:t>…numerous short, inexpensive </a:t>
            </a:r>
            <a:r>
              <a:rPr lang="en-US" altLang="en-US" sz="2800" b="1" i="1" dirty="0">
                <a:solidFill>
                  <a:schemeClr val="tx1"/>
                </a:solidFill>
              </a:rPr>
              <a:t>pamphlets</a:t>
            </a:r>
            <a:r>
              <a:rPr lang="en-US" altLang="en-US" sz="2800" i="1" dirty="0">
                <a:solidFill>
                  <a:schemeClr val="tx1"/>
                </a:solidFill>
              </a:rPr>
              <a:t> addressing contemporary issues and church doctrines.</a:t>
            </a:r>
          </a:p>
          <a:p>
            <a:endParaRPr lang="en-US" altLang="en-US" sz="2800" i="1" dirty="0"/>
          </a:p>
          <a:p>
            <a:pPr>
              <a:lnSpc>
                <a:spcPct val="90000"/>
              </a:lnSpc>
            </a:pPr>
            <a:endParaRPr lang="en-US" dirty="0"/>
          </a:p>
        </p:txBody>
      </p:sp>
      <p:sp>
        <p:nvSpPr>
          <p:cNvPr id="7" name="Slide Number Placeholder 6">
            <a:extLst>
              <a:ext uri="{FF2B5EF4-FFF2-40B4-BE49-F238E27FC236}">
                <a16:creationId xmlns:a16="http://schemas.microsoft.com/office/drawing/2014/main" id="{324C100F-0AA5-5188-0ED0-12B0753227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C6610F6-A935-9484-6BDF-93D55E10BB97}"/>
              </a:ext>
            </a:extLst>
          </p:cNvPr>
          <p:cNvCxnSpPr>
            <a:cxnSpLocks/>
          </p:cNvCxnSpPr>
          <p:nvPr/>
        </p:nvCxnSpPr>
        <p:spPr>
          <a:xfrm>
            <a:off x="914400" y="1485900"/>
            <a:ext cx="0" cy="5372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23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03E00C5-E9A1-AB13-7244-7854398705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4C0C12-8190-D138-6AC5-B7B5F8C08F7A}"/>
              </a:ext>
            </a:extLst>
          </p:cNvPr>
          <p:cNvSpPr>
            <a:spLocks noGrp="1"/>
          </p:cNvSpPr>
          <p:nvPr>
            <p:ph type="title"/>
          </p:nvPr>
        </p:nvSpPr>
        <p:spPr>
          <a:xfrm>
            <a:off x="457201" y="258366"/>
            <a:ext cx="11218125" cy="887262"/>
          </a:xfrm>
        </p:spPr>
        <p:txBody>
          <a:bodyPr/>
          <a:lstStyle/>
          <a:p>
            <a:r>
              <a:rPr lang="en-US" sz="4000" dirty="0">
                <a:solidFill>
                  <a:srgbClr val="C00000"/>
                </a:solidFill>
              </a:rPr>
              <a:t>THEOLOGICAL OUTCOMES</a:t>
            </a:r>
          </a:p>
        </p:txBody>
      </p:sp>
      <p:sp>
        <p:nvSpPr>
          <p:cNvPr id="10" name="Content Placeholder 9">
            <a:extLst>
              <a:ext uri="{FF2B5EF4-FFF2-40B4-BE49-F238E27FC236}">
                <a16:creationId xmlns:a16="http://schemas.microsoft.com/office/drawing/2014/main" id="{BFC6431D-AD33-E316-FF3C-8F93D454E316}"/>
              </a:ext>
            </a:extLst>
          </p:cNvPr>
          <p:cNvSpPr>
            <a:spLocks noGrp="1"/>
          </p:cNvSpPr>
          <p:nvPr>
            <p:ph sz="quarter" idx="14"/>
          </p:nvPr>
        </p:nvSpPr>
        <p:spPr>
          <a:xfrm>
            <a:off x="1258868" y="1145628"/>
            <a:ext cx="10726299" cy="5454006"/>
          </a:xfrm>
        </p:spPr>
        <p:txBody>
          <a:bodyPr>
            <a:normAutofit/>
          </a:bodyPr>
          <a:lstStyle/>
          <a:p>
            <a:pPr marL="0" indent="0">
              <a:buNone/>
            </a:pPr>
            <a:r>
              <a:rPr lang="en-US" altLang="en-US" sz="3200" b="1" dirty="0">
                <a:solidFill>
                  <a:schemeClr val="accent5">
                    <a:lumMod val="75000"/>
                  </a:schemeClr>
                </a:solidFill>
              </a:rPr>
              <a:t>In response to the centuries-old theology of the church, Classical Protestant Liberalism challenged:</a:t>
            </a:r>
          </a:p>
          <a:p>
            <a:pPr>
              <a:spcBef>
                <a:spcPts val="600"/>
              </a:spcBef>
            </a:pPr>
            <a:r>
              <a:rPr lang="en-US" altLang="en-US" sz="2800" i="1" dirty="0">
                <a:solidFill>
                  <a:schemeClr val="tx1"/>
                </a:solidFill>
              </a:rPr>
              <a:t>The infallibility of the Bible</a:t>
            </a:r>
          </a:p>
          <a:p>
            <a:pPr>
              <a:spcBef>
                <a:spcPts val="600"/>
              </a:spcBef>
            </a:pPr>
            <a:r>
              <a:rPr lang="en-US" altLang="en-US" sz="2800" i="1" dirty="0">
                <a:solidFill>
                  <a:schemeClr val="tx1"/>
                </a:solidFill>
              </a:rPr>
              <a:t>The idea of direct revelation from God</a:t>
            </a:r>
          </a:p>
          <a:p>
            <a:pPr>
              <a:spcBef>
                <a:spcPts val="600"/>
              </a:spcBef>
            </a:pPr>
            <a:r>
              <a:rPr lang="en-US" altLang="en-US" sz="2800" i="1" dirty="0">
                <a:solidFill>
                  <a:schemeClr val="tx1"/>
                </a:solidFill>
              </a:rPr>
              <a:t>The idea of original sin and human depravity</a:t>
            </a:r>
          </a:p>
          <a:p>
            <a:pPr>
              <a:spcBef>
                <a:spcPts val="600"/>
              </a:spcBef>
            </a:pPr>
            <a:r>
              <a:rPr lang="en-US" altLang="en-US" sz="2800" i="1" dirty="0">
                <a:solidFill>
                  <a:schemeClr val="tx1"/>
                </a:solidFill>
              </a:rPr>
              <a:t>The virgin birth of Jesus</a:t>
            </a:r>
          </a:p>
          <a:p>
            <a:pPr>
              <a:spcBef>
                <a:spcPts val="600"/>
              </a:spcBef>
            </a:pPr>
            <a:r>
              <a:rPr lang="en-US" altLang="en-US" sz="2800" i="1" dirty="0">
                <a:solidFill>
                  <a:schemeClr val="tx1"/>
                </a:solidFill>
              </a:rPr>
              <a:t>The miracles of Jesus</a:t>
            </a:r>
          </a:p>
          <a:p>
            <a:pPr>
              <a:spcBef>
                <a:spcPts val="600"/>
              </a:spcBef>
            </a:pPr>
            <a:r>
              <a:rPr lang="en-US" altLang="en-US" sz="2800" i="1" dirty="0">
                <a:solidFill>
                  <a:schemeClr val="tx1"/>
                </a:solidFill>
              </a:rPr>
              <a:t>Salvation by the atoning death of Jesus</a:t>
            </a:r>
          </a:p>
          <a:p>
            <a:pPr>
              <a:spcBef>
                <a:spcPts val="600"/>
              </a:spcBef>
            </a:pPr>
            <a:r>
              <a:rPr lang="en-US" altLang="en-US" sz="2800" i="1" dirty="0">
                <a:solidFill>
                  <a:schemeClr val="tx1"/>
                </a:solidFill>
              </a:rPr>
              <a:t>The bodily resurrection of Jesus</a:t>
            </a:r>
          </a:p>
          <a:p>
            <a:pPr>
              <a:spcBef>
                <a:spcPts val="600"/>
              </a:spcBef>
            </a:pPr>
            <a:r>
              <a:rPr lang="en-US" altLang="en-US" sz="2800" i="1" dirty="0">
                <a:solidFill>
                  <a:schemeClr val="tx1"/>
                </a:solidFill>
              </a:rPr>
              <a:t>The expectation that Christ will return at the end of the age</a:t>
            </a:r>
          </a:p>
          <a:p>
            <a:pPr>
              <a:spcBef>
                <a:spcPts val="600"/>
              </a:spcBef>
            </a:pPr>
            <a:r>
              <a:rPr lang="en-US" altLang="en-US" sz="2800" i="1" dirty="0">
                <a:solidFill>
                  <a:schemeClr val="tx1"/>
                </a:solidFill>
              </a:rPr>
              <a:t>The belief that Jesus is the only way to God</a:t>
            </a:r>
          </a:p>
        </p:txBody>
      </p:sp>
      <p:sp>
        <p:nvSpPr>
          <p:cNvPr id="7" name="Slide Number Placeholder 6">
            <a:extLst>
              <a:ext uri="{FF2B5EF4-FFF2-40B4-BE49-F238E27FC236}">
                <a16:creationId xmlns:a16="http://schemas.microsoft.com/office/drawing/2014/main" id="{95288273-B95E-4698-E6A0-7F42FDA1F425}"/>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C562C92A-4628-6224-01BD-A5C96944681C}"/>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76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
                                            <p:txEl>
                                              <p:pRg st="7" end="7"/>
                                            </p:txEl>
                                          </p:spTgt>
                                        </p:tgtEl>
                                        <p:attrNameLst>
                                          <p:attrName>style.visibility</p:attrName>
                                        </p:attrNameLst>
                                      </p:cBhvr>
                                      <p:to>
                                        <p:strVal val="visible"/>
                                      </p:to>
                                    </p:set>
                                    <p:anim calcmode="lin" valueType="num">
                                      <p:cBhvr additive="base">
                                        <p:cTn id="50"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0">
                                            <p:txEl>
                                              <p:pRg st="8" end="8"/>
                                            </p:txEl>
                                          </p:spTgt>
                                        </p:tgtEl>
                                        <p:attrNameLst>
                                          <p:attrName>style.visibility</p:attrName>
                                        </p:attrNameLst>
                                      </p:cBhvr>
                                      <p:to>
                                        <p:strVal val="visible"/>
                                      </p:to>
                                    </p:set>
                                    <p:anim calcmode="lin" valueType="num">
                                      <p:cBhvr additive="base">
                                        <p:cTn id="56"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
                                            <p:txEl>
                                              <p:pRg st="9" end="9"/>
                                            </p:txEl>
                                          </p:spTgt>
                                        </p:tgtEl>
                                        <p:attrNameLst>
                                          <p:attrName>style.visibility</p:attrName>
                                        </p:attrNameLst>
                                      </p:cBhvr>
                                      <p:to>
                                        <p:strVal val="visible"/>
                                      </p:to>
                                    </p:set>
                                    <p:anim calcmode="lin" valueType="num">
                                      <p:cBhvr additive="base">
                                        <p:cTn id="62"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08F2055-F6FD-4FEC-6202-B7A4DEA683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08503E-2B2A-2C65-6AA1-EA1925A13FC2}"/>
              </a:ext>
            </a:extLst>
          </p:cNvPr>
          <p:cNvSpPr>
            <a:spLocks noGrp="1"/>
          </p:cNvSpPr>
          <p:nvPr>
            <p:ph type="title"/>
          </p:nvPr>
        </p:nvSpPr>
        <p:spPr>
          <a:xfrm>
            <a:off x="2500888" y="5167899"/>
            <a:ext cx="9494548" cy="816429"/>
          </a:xfrm>
        </p:spPr>
        <p:txBody>
          <a:bodyPr/>
          <a:lstStyle/>
          <a:p>
            <a:pPr algn="r"/>
            <a:r>
              <a:rPr lang="en-US" sz="2400" dirty="0">
                <a:solidFill>
                  <a:schemeClr val="tx1"/>
                </a:solidFill>
                <a:latin typeface="Aptos" panose="020B0004020202020204" pitchFamily="34" charset="0"/>
              </a:rPr>
              <a:t>Summary description of protestant liberalism by </a:t>
            </a:r>
            <a:br>
              <a:rPr lang="en-US" sz="2400" dirty="0">
                <a:solidFill>
                  <a:schemeClr val="tx1"/>
                </a:solidFill>
                <a:latin typeface="Aptos" panose="020B0004020202020204" pitchFamily="34" charset="0"/>
              </a:rPr>
            </a:br>
            <a:r>
              <a:rPr lang="en-US" sz="2400" dirty="0">
                <a:solidFill>
                  <a:schemeClr val="tx1"/>
                </a:solidFill>
                <a:latin typeface="Aptos" panose="020B0004020202020204" pitchFamily="34" charset="0"/>
              </a:rPr>
              <a:t>H. Richard </a:t>
            </a:r>
            <a:r>
              <a:rPr lang="en-US" sz="2400" dirty="0" err="1">
                <a:solidFill>
                  <a:schemeClr val="tx1"/>
                </a:solidFill>
                <a:latin typeface="Aptos" panose="020B0004020202020204" pitchFamily="34" charset="0"/>
              </a:rPr>
              <a:t>niebuhr</a:t>
            </a:r>
            <a:endParaRPr lang="en-US" sz="2400" dirty="0">
              <a:solidFill>
                <a:schemeClr val="tx1"/>
              </a:solidFill>
              <a:latin typeface="Aptos" panose="020B0004020202020204" pitchFamily="34" charset="0"/>
            </a:endParaRPr>
          </a:p>
        </p:txBody>
      </p:sp>
      <p:sp>
        <p:nvSpPr>
          <p:cNvPr id="10" name="Content Placeholder 9">
            <a:extLst>
              <a:ext uri="{FF2B5EF4-FFF2-40B4-BE49-F238E27FC236}">
                <a16:creationId xmlns:a16="http://schemas.microsoft.com/office/drawing/2014/main" id="{92681594-12C8-0E32-53E3-8FD35DEC99C2}"/>
              </a:ext>
            </a:extLst>
          </p:cNvPr>
          <p:cNvSpPr>
            <a:spLocks noGrp="1"/>
          </p:cNvSpPr>
          <p:nvPr>
            <p:ph sz="quarter" idx="14"/>
          </p:nvPr>
        </p:nvSpPr>
        <p:spPr>
          <a:xfrm>
            <a:off x="554965" y="435473"/>
            <a:ext cx="7058185" cy="4557768"/>
          </a:xfrm>
        </p:spPr>
        <p:txBody>
          <a:bodyPr>
            <a:normAutofit/>
          </a:bodyPr>
          <a:lstStyle/>
          <a:p>
            <a:pPr marL="0" indent="0">
              <a:buNone/>
            </a:pPr>
            <a:r>
              <a:rPr lang="en-US" altLang="en-US" sz="5400" b="1" i="1" dirty="0">
                <a:solidFill>
                  <a:srgbClr val="C00000"/>
                </a:solidFill>
                <a:latin typeface="Adobe Garamond Pro Bold" panose="02020702060506090403" pitchFamily="18" charset="0"/>
              </a:rPr>
              <a:t>“A God without wrath brought men without sin into a kingdom without judgment through the ministrations of a Christ without a cross.”</a:t>
            </a:r>
            <a:endParaRPr lang="en-US" altLang="en-US" sz="5400" i="1" dirty="0">
              <a:solidFill>
                <a:srgbClr val="C00000"/>
              </a:solidFill>
              <a:latin typeface="Adobe Garamond Pro Bold" panose="02020702060506090403" pitchFamily="18" charset="0"/>
            </a:endParaRPr>
          </a:p>
        </p:txBody>
      </p:sp>
      <p:sp>
        <p:nvSpPr>
          <p:cNvPr id="7" name="Slide Number Placeholder 6">
            <a:extLst>
              <a:ext uri="{FF2B5EF4-FFF2-40B4-BE49-F238E27FC236}">
                <a16:creationId xmlns:a16="http://schemas.microsoft.com/office/drawing/2014/main" id="{4B74B058-D79A-0E0F-D86B-5D8EECD314DC}"/>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2" name="Picture 1">
            <a:extLst>
              <a:ext uri="{FF2B5EF4-FFF2-40B4-BE49-F238E27FC236}">
                <a16:creationId xmlns:a16="http://schemas.microsoft.com/office/drawing/2014/main" id="{8AE48344-56F9-FDD6-1270-CB09F090C9A6}"/>
              </a:ext>
            </a:extLst>
          </p:cNvPr>
          <p:cNvPicPr>
            <a:picLocks noChangeAspect="1"/>
          </p:cNvPicPr>
          <p:nvPr/>
        </p:nvPicPr>
        <p:blipFill>
          <a:blip r:embed="rId2"/>
          <a:stretch>
            <a:fillRect/>
          </a:stretch>
        </p:blipFill>
        <p:spPr>
          <a:xfrm>
            <a:off x="7946673" y="753969"/>
            <a:ext cx="3879311" cy="4150863"/>
          </a:xfrm>
          <a:prstGeom prst="rect">
            <a:avLst/>
          </a:prstGeom>
        </p:spPr>
      </p:pic>
    </p:spTree>
    <p:extLst>
      <p:ext uri="{BB962C8B-B14F-4D97-AF65-F5344CB8AC3E}">
        <p14:creationId xmlns:p14="http://schemas.microsoft.com/office/powerpoint/2010/main" val="127518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2E514-ED51-2033-3AFE-E4FFADE5010D}"/>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75DBFA43-216D-FE19-1581-1B0A5FC3D708}"/>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79C520DC-0854-9A7F-5EA7-706CB7D6D277}"/>
              </a:ext>
            </a:extLst>
          </p:cNvPr>
          <p:cNvSpPr>
            <a:spLocks noGrp="1"/>
          </p:cNvSpPr>
          <p:nvPr>
            <p:ph type="title"/>
          </p:nvPr>
        </p:nvSpPr>
        <p:spPr>
          <a:xfrm>
            <a:off x="1" y="3657600"/>
            <a:ext cx="12191998" cy="941832"/>
          </a:xfrm>
        </p:spPr>
        <p:txBody>
          <a:bodyPr>
            <a:normAutofit fontScale="90000"/>
          </a:bodyPr>
          <a:lstStyle/>
          <a:p>
            <a:r>
              <a:rPr lang="en-US" dirty="0"/>
              <a:t>PENTECOSTAL-CHARISMATIC MOVEMENT</a:t>
            </a:r>
          </a:p>
        </p:txBody>
      </p:sp>
      <p:sp>
        <p:nvSpPr>
          <p:cNvPr id="8" name="Text Placeholder 7">
            <a:extLst>
              <a:ext uri="{FF2B5EF4-FFF2-40B4-BE49-F238E27FC236}">
                <a16:creationId xmlns:a16="http://schemas.microsoft.com/office/drawing/2014/main" id="{2EFDE6E5-D6AC-D99C-57CD-22BF73160CAF}"/>
              </a:ext>
            </a:extLst>
          </p:cNvPr>
          <p:cNvSpPr>
            <a:spLocks noGrp="1"/>
          </p:cNvSpPr>
          <p:nvPr>
            <p:ph type="body" idx="1"/>
          </p:nvPr>
        </p:nvSpPr>
        <p:spPr/>
        <p:txBody>
          <a:bodyPr/>
          <a:lstStyle/>
          <a:p>
            <a:r>
              <a:rPr lang="en-US" cap="none" dirty="0"/>
              <a:t>The Origins of Pentecostalism; the Development of Charismatic Christianity</a:t>
            </a:r>
            <a:endParaRPr lang="en-US" dirty="0"/>
          </a:p>
        </p:txBody>
      </p:sp>
    </p:spTree>
    <p:extLst>
      <p:ext uri="{BB962C8B-B14F-4D97-AF65-F5344CB8AC3E}">
        <p14:creationId xmlns:p14="http://schemas.microsoft.com/office/powerpoint/2010/main" val="244486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7618408-2F9C-65A3-0ADE-F1DBA69476A8}"/>
              </a:ext>
            </a:extLst>
          </p:cNvPr>
          <p:cNvSpPr>
            <a:spLocks noGrp="1" noChangeArrowheads="1"/>
          </p:cNvSpPr>
          <p:nvPr>
            <p:ph type="title"/>
          </p:nvPr>
        </p:nvSpPr>
        <p:spPr>
          <a:xfrm>
            <a:off x="1981200" y="152400"/>
            <a:ext cx="8229600" cy="990600"/>
          </a:xfrm>
        </p:spPr>
        <p:txBody>
          <a:bodyPr/>
          <a:lstStyle/>
          <a:p>
            <a:pPr eaLnBrk="1" hangingPunct="1"/>
            <a:r>
              <a:rPr lang="en-US" altLang="en-US" sz="5400" b="1" dirty="0">
                <a:latin typeface="Agency FB" panose="020B0503020202020204" pitchFamily="34" charset="0"/>
              </a:rPr>
              <a:t>Pentecostalism</a:t>
            </a:r>
          </a:p>
        </p:txBody>
      </p:sp>
      <p:sp>
        <p:nvSpPr>
          <p:cNvPr id="108547" name="Rectangle 3">
            <a:extLst>
              <a:ext uri="{FF2B5EF4-FFF2-40B4-BE49-F238E27FC236}">
                <a16:creationId xmlns:a16="http://schemas.microsoft.com/office/drawing/2014/main" id="{F17F868E-3493-AEF9-9CD0-AEC1B64D0DE4}"/>
              </a:ext>
            </a:extLst>
          </p:cNvPr>
          <p:cNvSpPr>
            <a:spLocks noGrp="1" noChangeArrowheads="1"/>
          </p:cNvSpPr>
          <p:nvPr>
            <p:ph type="body" idx="1"/>
          </p:nvPr>
        </p:nvSpPr>
        <p:spPr>
          <a:xfrm>
            <a:off x="625033" y="1328200"/>
            <a:ext cx="11065397" cy="4991918"/>
          </a:xfrm>
        </p:spPr>
        <p:txBody>
          <a:bodyPr/>
          <a:lstStyle/>
          <a:p>
            <a:pPr eaLnBrk="1" hangingPunct="1">
              <a:buFontTx/>
              <a:buNone/>
            </a:pPr>
            <a:r>
              <a:rPr lang="en-US" altLang="en-US" sz="2800" b="1" dirty="0">
                <a:solidFill>
                  <a:srgbClr val="FF6600"/>
                </a:solidFill>
              </a:rPr>
              <a:t>Pentecostalism began at the start of the 20</a:t>
            </a:r>
            <a:r>
              <a:rPr lang="en-US" altLang="en-US" sz="2800" b="1" baseline="30000" dirty="0">
                <a:solidFill>
                  <a:srgbClr val="FF6600"/>
                </a:solidFill>
              </a:rPr>
              <a:t>th</a:t>
            </a:r>
            <a:r>
              <a:rPr lang="en-US" altLang="en-US" sz="2800" b="1" dirty="0">
                <a:solidFill>
                  <a:srgbClr val="FF6600"/>
                </a:solidFill>
              </a:rPr>
              <a:t> century as a merging of holiness theology, African-American worship styles, and an emphasis on speaking with tongues.</a:t>
            </a:r>
          </a:p>
          <a:p>
            <a:pPr lvl="1" eaLnBrk="1" hangingPunct="1"/>
            <a:r>
              <a:rPr lang="en-US" altLang="en-US" sz="2400" i="1" dirty="0"/>
              <a:t>The “second blessing”  of the holiness movement came to be called the “baptism with the Holy Ghost,” and this in turn led to the question of whether some specific religious experience marked such a baptism.</a:t>
            </a:r>
          </a:p>
          <a:p>
            <a:pPr lvl="1" eaLnBrk="1" hangingPunct="1"/>
            <a:r>
              <a:rPr lang="en-US" altLang="en-US" sz="2400" i="1" dirty="0"/>
              <a:t>The conclusion of the Pentecostals was that this sign was the phenomenon of speaking with tongues.</a:t>
            </a:r>
          </a:p>
          <a:p>
            <a:pPr lvl="1" eaLnBrk="1" hangingPunct="1"/>
            <a:r>
              <a:rPr lang="en-US" altLang="en-US" sz="2400" i="1" dirty="0"/>
              <a:t>In addition, the Pentecostals emphasized instantaneous bodily healing, prophecy, miracles, the interpretation of tongues, and words of knowledge—spiritual gifts that they believed the larger Christian church had neglected or ignored.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p:cTn id="7"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85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85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8547">
                                            <p:txEl>
                                              <p:pRg st="1" end="1"/>
                                            </p:txEl>
                                          </p:spTgt>
                                        </p:tgtEl>
                                        <p:attrNameLst>
                                          <p:attrName>style.visibility</p:attrName>
                                        </p:attrNameLst>
                                      </p:cBhvr>
                                      <p:to>
                                        <p:strVal val="visible"/>
                                      </p:to>
                                    </p:set>
                                    <p:anim calcmode="lin" valueType="num">
                                      <p:cBhvr additive="base">
                                        <p:cTn id="14"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08547">
                                            <p:txEl>
                                              <p:pRg st="2" end="2"/>
                                            </p:txEl>
                                          </p:spTgt>
                                        </p:tgtEl>
                                        <p:attrNameLst>
                                          <p:attrName>style.visibility</p:attrName>
                                        </p:attrNameLst>
                                      </p:cBhvr>
                                      <p:to>
                                        <p:strVal val="visible"/>
                                      </p:to>
                                    </p:set>
                                    <p:anim calcmode="lin" valueType="num">
                                      <p:cBhvr additive="base">
                                        <p:cTn id="20"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08547">
                                            <p:txEl>
                                              <p:pRg st="3" end="3"/>
                                            </p:txEl>
                                          </p:spTgt>
                                        </p:tgtEl>
                                        <p:attrNameLst>
                                          <p:attrName>style.visibility</p:attrName>
                                        </p:attrNameLst>
                                      </p:cBhvr>
                                      <p:to>
                                        <p:strVal val="visible"/>
                                      </p:to>
                                    </p:set>
                                    <p:anim calcmode="lin" valueType="num">
                                      <p:cBhvr additive="base">
                                        <p:cTn id="26"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74927ECD-8C1A-CB56-4887-CC8D8A4487A6}"/>
              </a:ext>
            </a:extLst>
          </p:cNvPr>
          <p:cNvSpPr>
            <a:spLocks noGrp="1" noChangeArrowheads="1"/>
          </p:cNvSpPr>
          <p:nvPr>
            <p:ph type="title"/>
          </p:nvPr>
        </p:nvSpPr>
        <p:spPr>
          <a:xfrm>
            <a:off x="4137949" y="142754"/>
            <a:ext cx="4495800" cy="933691"/>
          </a:xfrm>
        </p:spPr>
        <p:txBody>
          <a:bodyPr/>
          <a:lstStyle/>
          <a:p>
            <a:pPr algn="l" eaLnBrk="1" hangingPunct="1"/>
            <a:r>
              <a:rPr lang="en-US" altLang="en-US" b="1" dirty="0"/>
              <a:t>Leading Lights</a:t>
            </a:r>
          </a:p>
        </p:txBody>
      </p:sp>
      <p:pic>
        <p:nvPicPr>
          <p:cNvPr id="109575" name="Picture 7" descr="parham_topeka[1]">
            <a:extLst>
              <a:ext uri="{FF2B5EF4-FFF2-40B4-BE49-F238E27FC236}">
                <a16:creationId xmlns:a16="http://schemas.microsoft.com/office/drawing/2014/main" id="{88374580-FB7E-E6B8-1D84-D1C941E26FE4}"/>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312518" y="235051"/>
            <a:ext cx="2870520" cy="41234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9576" name="Picture 8" descr="027_wj_seymour[1]">
            <a:extLst>
              <a:ext uri="{FF2B5EF4-FFF2-40B4-BE49-F238E27FC236}">
                <a16:creationId xmlns:a16="http://schemas.microsoft.com/office/drawing/2014/main" id="{2C8E6F52-11D7-A6F4-7371-C152C300368C}"/>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9848126" y="235051"/>
            <a:ext cx="2031356" cy="48328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7" name="Text Box 9">
            <a:extLst>
              <a:ext uri="{FF2B5EF4-FFF2-40B4-BE49-F238E27FC236}">
                <a16:creationId xmlns:a16="http://schemas.microsoft.com/office/drawing/2014/main" id="{CAB35095-18ED-54B6-7597-0C73EC054289}"/>
              </a:ext>
            </a:extLst>
          </p:cNvPr>
          <p:cNvSpPr txBox="1">
            <a:spLocks noChangeArrowheads="1"/>
          </p:cNvSpPr>
          <p:nvPr/>
        </p:nvSpPr>
        <p:spPr bwMode="auto">
          <a:xfrm>
            <a:off x="217790" y="4493301"/>
            <a:ext cx="310414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b="1" dirty="0">
                <a:solidFill>
                  <a:srgbClr val="FFFFFF"/>
                </a:solidFill>
                <a:latin typeface="Arial Narrow" panose="020B0606020202030204" pitchFamily="34" charset="0"/>
              </a:rPr>
              <a:t>Charles Fox Parham (1873-1929), a former Methodist, developed the theology that speaking with tongues was the “initial sign” of the Baptism with the Holy Ghost. This experience, he taught, should be normative for all Christians.</a:t>
            </a:r>
          </a:p>
        </p:txBody>
      </p:sp>
      <p:sp>
        <p:nvSpPr>
          <p:cNvPr id="109578" name="Text Box 10">
            <a:extLst>
              <a:ext uri="{FF2B5EF4-FFF2-40B4-BE49-F238E27FC236}">
                <a16:creationId xmlns:a16="http://schemas.microsoft.com/office/drawing/2014/main" id="{52386484-A939-257A-6A64-F8C900A841D0}"/>
              </a:ext>
            </a:extLst>
          </p:cNvPr>
          <p:cNvSpPr txBox="1">
            <a:spLocks noChangeArrowheads="1"/>
          </p:cNvSpPr>
          <p:nvPr/>
        </p:nvSpPr>
        <p:spPr bwMode="auto">
          <a:xfrm>
            <a:off x="9757458" y="5067912"/>
            <a:ext cx="23278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b="1" dirty="0">
                <a:solidFill>
                  <a:srgbClr val="FFFFFF"/>
                </a:solidFill>
                <a:latin typeface="Arial Narrow" panose="020B0606020202030204" pitchFamily="34" charset="0"/>
              </a:rPr>
              <a:t>William Seymour (1870-1922), son of freed slaves from Louisiana, established the Azuza Street Mission in Los Angeles, CA.</a:t>
            </a:r>
          </a:p>
        </p:txBody>
      </p:sp>
      <p:pic>
        <p:nvPicPr>
          <p:cNvPr id="109579" name="Picture 11" descr="027_apos_faith_mission[1]">
            <a:extLst>
              <a:ext uri="{FF2B5EF4-FFF2-40B4-BE49-F238E27FC236}">
                <a16:creationId xmlns:a16="http://schemas.microsoft.com/office/drawing/2014/main" id="{560A6AF5-30D3-7232-A217-0C0871DF7A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9558" y="2446363"/>
            <a:ext cx="6104362" cy="34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0" name="Text Box 12">
            <a:extLst>
              <a:ext uri="{FF2B5EF4-FFF2-40B4-BE49-F238E27FC236}">
                <a16:creationId xmlns:a16="http://schemas.microsoft.com/office/drawing/2014/main" id="{AEBBDBC9-E605-091D-FC2C-4403ABC2C3F8}"/>
              </a:ext>
            </a:extLst>
          </p:cNvPr>
          <p:cNvSpPr txBox="1">
            <a:spLocks noChangeArrowheads="1"/>
          </p:cNvSpPr>
          <p:nvPr/>
        </p:nvSpPr>
        <p:spPr bwMode="auto">
          <a:xfrm>
            <a:off x="3444916" y="1076445"/>
            <a:ext cx="613900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The Apostolic Faith Mission, 312 Azuza Street, Los Angeles, CA, where William Seymour presided over the Pentecostal revival in 1906. Because his services were reported by the Los Angeles Times, news of this revival gained world-wide attention.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9575"/>
                                        </p:tgtEl>
                                        <p:attrNameLst>
                                          <p:attrName>style.visibility</p:attrName>
                                        </p:attrNameLst>
                                      </p:cBhvr>
                                      <p:to>
                                        <p:strVal val="visible"/>
                                      </p:to>
                                    </p:set>
                                    <p:animEffect transition="in" filter="randombar(horizontal)">
                                      <p:cBhvr>
                                        <p:cTn id="7" dur="500"/>
                                        <p:tgtEl>
                                          <p:spTgt spid="109575"/>
                                        </p:tgtEl>
                                      </p:cBhvr>
                                    </p:animEffect>
                                  </p:childTnLst>
                                </p:cTn>
                              </p:par>
                              <p:par>
                                <p:cTn id="8" presetID="53" presetClass="entr" presetSubtype="16" fill="hold" nodeType="withEffect">
                                  <p:stCondLst>
                                    <p:cond delay="0"/>
                                  </p:stCondLst>
                                  <p:childTnLst>
                                    <p:set>
                                      <p:cBhvr>
                                        <p:cTn id="9" dur="1" fill="hold">
                                          <p:stCondLst>
                                            <p:cond delay="0"/>
                                          </p:stCondLst>
                                        </p:cTn>
                                        <p:tgtEl>
                                          <p:spTgt spid="109577">
                                            <p:txEl>
                                              <p:pRg st="0" end="0"/>
                                            </p:txEl>
                                          </p:spTgt>
                                        </p:tgtEl>
                                        <p:attrNameLst>
                                          <p:attrName>style.visibility</p:attrName>
                                        </p:attrNameLst>
                                      </p:cBhvr>
                                      <p:to>
                                        <p:strVal val="visible"/>
                                      </p:to>
                                    </p:set>
                                    <p:anim calcmode="lin" valueType="num">
                                      <p:cBhvr>
                                        <p:cTn id="10" dur="500" fill="hold"/>
                                        <p:tgtEl>
                                          <p:spTgt spid="109577">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09577">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095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09576"/>
                                        </p:tgtEl>
                                        <p:attrNameLst>
                                          <p:attrName>style.visibility</p:attrName>
                                        </p:attrNameLst>
                                      </p:cBhvr>
                                      <p:to>
                                        <p:strVal val="visible"/>
                                      </p:to>
                                    </p:set>
                                    <p:animEffect transition="in" filter="randombar(horizontal)">
                                      <p:cBhvr>
                                        <p:cTn id="17" dur="500"/>
                                        <p:tgtEl>
                                          <p:spTgt spid="109576"/>
                                        </p:tgtEl>
                                      </p:cBhvr>
                                    </p:animEffect>
                                  </p:childTnLst>
                                </p:cTn>
                              </p:par>
                            </p:childTnLst>
                          </p:cTn>
                        </p:par>
                        <p:par>
                          <p:cTn id="18" fill="hold" nodeType="afterGroup">
                            <p:stCondLst>
                              <p:cond delay="500"/>
                            </p:stCondLst>
                            <p:childTnLst>
                              <p:par>
                                <p:cTn id="19" presetID="53" presetClass="entr" presetSubtype="16" fill="hold" nodeType="afterEffect">
                                  <p:stCondLst>
                                    <p:cond delay="0"/>
                                  </p:stCondLst>
                                  <p:childTnLst>
                                    <p:set>
                                      <p:cBhvr>
                                        <p:cTn id="20" dur="1" fill="hold">
                                          <p:stCondLst>
                                            <p:cond delay="0"/>
                                          </p:stCondLst>
                                        </p:cTn>
                                        <p:tgtEl>
                                          <p:spTgt spid="109578">
                                            <p:txEl>
                                              <p:pRg st="0" end="0"/>
                                            </p:txEl>
                                          </p:spTgt>
                                        </p:tgtEl>
                                        <p:attrNameLst>
                                          <p:attrName>style.visibility</p:attrName>
                                        </p:attrNameLst>
                                      </p:cBhvr>
                                      <p:to>
                                        <p:strVal val="visible"/>
                                      </p:to>
                                    </p:set>
                                    <p:anim calcmode="lin" valueType="num">
                                      <p:cBhvr>
                                        <p:cTn id="21" dur="500" fill="hold"/>
                                        <p:tgtEl>
                                          <p:spTgt spid="10957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0957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0957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109579"/>
                                        </p:tgtEl>
                                        <p:attrNameLst>
                                          <p:attrName>style.visibility</p:attrName>
                                        </p:attrNameLst>
                                      </p:cBhvr>
                                      <p:to>
                                        <p:strVal val="visible"/>
                                      </p:to>
                                    </p:set>
                                    <p:animEffect transition="in" filter="randombar(horizontal)">
                                      <p:cBhvr>
                                        <p:cTn id="28" dur="500"/>
                                        <p:tgtEl>
                                          <p:spTgt spid="109579"/>
                                        </p:tgtEl>
                                      </p:cBhvr>
                                    </p:animEffect>
                                  </p:childTnLst>
                                </p:cTn>
                              </p:par>
                              <p:par>
                                <p:cTn id="29" presetID="53" presetClass="entr" presetSubtype="16" fill="hold" nodeType="withEffect">
                                  <p:stCondLst>
                                    <p:cond delay="0"/>
                                  </p:stCondLst>
                                  <p:childTnLst>
                                    <p:set>
                                      <p:cBhvr>
                                        <p:cTn id="30" dur="1" fill="hold">
                                          <p:stCondLst>
                                            <p:cond delay="0"/>
                                          </p:stCondLst>
                                        </p:cTn>
                                        <p:tgtEl>
                                          <p:spTgt spid="109580">
                                            <p:txEl>
                                              <p:pRg st="0" end="0"/>
                                            </p:txEl>
                                          </p:spTgt>
                                        </p:tgtEl>
                                        <p:attrNameLst>
                                          <p:attrName>style.visibility</p:attrName>
                                        </p:attrNameLst>
                                      </p:cBhvr>
                                      <p:to>
                                        <p:strVal val="visible"/>
                                      </p:to>
                                    </p:set>
                                    <p:anim calcmode="lin" valueType="num">
                                      <p:cBhvr>
                                        <p:cTn id="31" dur="500" fill="hold"/>
                                        <p:tgtEl>
                                          <p:spTgt spid="10958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9580">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9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70D0954-10E2-D09B-7714-CA8D3390C537}"/>
              </a:ext>
            </a:extLst>
          </p:cNvPr>
          <p:cNvSpPr>
            <a:spLocks noGrp="1" noChangeArrowheads="1"/>
          </p:cNvSpPr>
          <p:nvPr>
            <p:ph type="title"/>
          </p:nvPr>
        </p:nvSpPr>
        <p:spPr/>
        <p:txBody>
          <a:bodyPr/>
          <a:lstStyle/>
          <a:p>
            <a:pPr algn="l" eaLnBrk="1" hangingPunct="1"/>
            <a:r>
              <a:rPr lang="en-US" altLang="en-US" dirty="0"/>
              <a:t>The Four-Square Gospel</a:t>
            </a:r>
          </a:p>
        </p:txBody>
      </p:sp>
      <p:sp>
        <p:nvSpPr>
          <p:cNvPr id="111619" name="Rectangle 3">
            <a:extLst>
              <a:ext uri="{FF2B5EF4-FFF2-40B4-BE49-F238E27FC236}">
                <a16:creationId xmlns:a16="http://schemas.microsoft.com/office/drawing/2014/main" id="{A8F74F29-D7F6-2D5E-0716-9445A29A312F}"/>
              </a:ext>
            </a:extLst>
          </p:cNvPr>
          <p:cNvSpPr>
            <a:spLocks noGrp="1" noChangeArrowheads="1"/>
          </p:cNvSpPr>
          <p:nvPr>
            <p:ph type="body" idx="1"/>
          </p:nvPr>
        </p:nvSpPr>
        <p:spPr>
          <a:xfrm>
            <a:off x="609600" y="1600200"/>
            <a:ext cx="11173428" cy="4710953"/>
          </a:xfrm>
        </p:spPr>
        <p:txBody>
          <a:bodyPr/>
          <a:lstStyle/>
          <a:p>
            <a:pPr eaLnBrk="1" hangingPunct="1">
              <a:buFontTx/>
              <a:buNone/>
            </a:pPr>
            <a:r>
              <a:rPr lang="en-US" altLang="en-US" sz="2800" b="1" dirty="0">
                <a:solidFill>
                  <a:srgbClr val="FF6600"/>
                </a:solidFill>
              </a:rPr>
              <a:t>Pentecostals tended to emphasize four cardinal doctrines, which came to be called the “four-square gospel.” They were:</a:t>
            </a:r>
          </a:p>
          <a:p>
            <a:pPr lvl="1" eaLnBrk="1" hangingPunct="1">
              <a:buFont typeface="Wingdings" panose="05000000000000000000" pitchFamily="2" charset="2"/>
              <a:buChar char="q"/>
            </a:pPr>
            <a:r>
              <a:rPr lang="en-US" altLang="en-US" sz="2400" i="1" dirty="0">
                <a:solidFill>
                  <a:srgbClr val="FFFF66"/>
                </a:solidFill>
              </a:rPr>
              <a:t> Instant salvation</a:t>
            </a:r>
            <a:r>
              <a:rPr lang="en-US" altLang="en-US" sz="2400" i="1" dirty="0"/>
              <a:t> (as a crisis experience)</a:t>
            </a:r>
          </a:p>
          <a:p>
            <a:pPr lvl="1" eaLnBrk="1" hangingPunct="1">
              <a:buFont typeface="Wingdings" panose="05000000000000000000" pitchFamily="2" charset="2"/>
              <a:buChar char="q"/>
            </a:pPr>
            <a:r>
              <a:rPr lang="en-US" altLang="en-US" sz="2400" i="1" dirty="0">
                <a:solidFill>
                  <a:srgbClr val="FFFF66"/>
                </a:solidFill>
              </a:rPr>
              <a:t> The baptism with the Holy Ghost</a:t>
            </a:r>
            <a:r>
              <a:rPr lang="en-US" altLang="en-US" sz="2400" i="1" dirty="0"/>
              <a:t> (marked by the initial sign of other tongues)</a:t>
            </a:r>
          </a:p>
          <a:p>
            <a:pPr lvl="1" eaLnBrk="1" hangingPunct="1">
              <a:buFont typeface="Wingdings" panose="05000000000000000000" pitchFamily="2" charset="2"/>
              <a:buChar char="q"/>
            </a:pPr>
            <a:r>
              <a:rPr lang="en-US" altLang="en-US" sz="2400" i="1" dirty="0">
                <a:solidFill>
                  <a:srgbClr val="FFFF66"/>
                </a:solidFill>
              </a:rPr>
              <a:t> Divine, instantaneous healing</a:t>
            </a:r>
            <a:r>
              <a:rPr lang="en-US" altLang="en-US" sz="2400" i="1" dirty="0"/>
              <a:t> (usually administered by anointing and laying on of hands)</a:t>
            </a:r>
          </a:p>
          <a:p>
            <a:pPr lvl="1" eaLnBrk="1" hangingPunct="1">
              <a:buFont typeface="Wingdings" panose="05000000000000000000" pitchFamily="2" charset="2"/>
              <a:buChar char="q"/>
            </a:pPr>
            <a:r>
              <a:rPr lang="en-US" altLang="en-US" sz="2400" i="1" dirty="0">
                <a:solidFill>
                  <a:srgbClr val="FFFF66"/>
                </a:solidFill>
              </a:rPr>
              <a:t> The second coming of Christ</a:t>
            </a:r>
            <a:r>
              <a:rPr lang="en-US" altLang="en-US" sz="2400" i="1" dirty="0"/>
              <a:t> (Pentecostals taught that the restoration of the baptism with the Spirit and the sign of other tongues were an indication that the church age was near its end; this was the “latter rain”  (KJV) predicted by Joel, cf. Jl. 2:23; cf. Ho. 6:3; Zec. 10:1).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6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161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11619">
                                            <p:txEl>
                                              <p:pRg st="1" end="1"/>
                                            </p:txEl>
                                          </p:spTgt>
                                        </p:tgtEl>
                                        <p:attrNameLst>
                                          <p:attrName>style.visibility</p:attrName>
                                        </p:attrNameLst>
                                      </p:cBhvr>
                                      <p:to>
                                        <p:strVal val="visible"/>
                                      </p:to>
                                    </p:set>
                                    <p:anim calcmode="lin" valueType="num">
                                      <p:cBhvr additive="base">
                                        <p:cTn id="14"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11619">
                                            <p:txEl>
                                              <p:pRg st="2" end="2"/>
                                            </p:txEl>
                                          </p:spTgt>
                                        </p:tgtEl>
                                        <p:attrNameLst>
                                          <p:attrName>style.visibility</p:attrName>
                                        </p:attrNameLst>
                                      </p:cBhvr>
                                      <p:to>
                                        <p:strVal val="visible"/>
                                      </p:to>
                                    </p:set>
                                    <p:anim calcmode="lin" valueType="num">
                                      <p:cBhvr additive="base">
                                        <p:cTn id="20"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1619">
                                            <p:txEl>
                                              <p:pRg st="3" end="3"/>
                                            </p:txEl>
                                          </p:spTgt>
                                        </p:tgtEl>
                                        <p:attrNameLst>
                                          <p:attrName>style.visibility</p:attrName>
                                        </p:attrNameLst>
                                      </p:cBhvr>
                                      <p:to>
                                        <p:strVal val="visible"/>
                                      </p:to>
                                    </p:set>
                                    <p:anim calcmode="lin" valueType="num">
                                      <p:cBhvr additive="base">
                                        <p:cTn id="26"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11619">
                                            <p:txEl>
                                              <p:pRg st="4" end="4"/>
                                            </p:txEl>
                                          </p:spTgt>
                                        </p:tgtEl>
                                        <p:attrNameLst>
                                          <p:attrName>style.visibility</p:attrName>
                                        </p:attrNameLst>
                                      </p:cBhvr>
                                      <p:to>
                                        <p:strVal val="visible"/>
                                      </p:to>
                                    </p:set>
                                    <p:anim calcmode="lin" valueType="num">
                                      <p:cBhvr additive="base">
                                        <p:cTn id="32"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6172BC1-B8D2-F197-90EE-E7F6605E03E5}"/>
              </a:ext>
            </a:extLst>
          </p:cNvPr>
          <p:cNvSpPr>
            <a:spLocks noGrp="1" noChangeArrowheads="1"/>
          </p:cNvSpPr>
          <p:nvPr>
            <p:ph type="title"/>
          </p:nvPr>
        </p:nvSpPr>
        <p:spPr>
          <a:xfrm>
            <a:off x="648181" y="274638"/>
            <a:ext cx="11157995" cy="1782762"/>
          </a:xfrm>
        </p:spPr>
        <p:txBody>
          <a:bodyPr/>
          <a:lstStyle/>
          <a:p>
            <a:pPr algn="l" eaLnBrk="1" hangingPunct="1"/>
            <a:r>
              <a:rPr lang="en-US" altLang="en-US" sz="3200" i="1" dirty="0"/>
              <a:t>Pentecostals emphasize that speaking with tongues is the sign of endowment with “power from on high.” </a:t>
            </a:r>
          </a:p>
        </p:txBody>
      </p:sp>
      <p:sp>
        <p:nvSpPr>
          <p:cNvPr id="113667" name="Rectangle 3">
            <a:extLst>
              <a:ext uri="{FF2B5EF4-FFF2-40B4-BE49-F238E27FC236}">
                <a16:creationId xmlns:a16="http://schemas.microsoft.com/office/drawing/2014/main" id="{96F86858-FB66-22B8-4263-8F81586EA922}"/>
              </a:ext>
            </a:extLst>
          </p:cNvPr>
          <p:cNvSpPr>
            <a:spLocks noGrp="1" noChangeArrowheads="1"/>
          </p:cNvSpPr>
          <p:nvPr>
            <p:ph type="body" idx="1"/>
          </p:nvPr>
        </p:nvSpPr>
        <p:spPr>
          <a:xfrm>
            <a:off x="742708" y="1945512"/>
            <a:ext cx="10706583" cy="4316392"/>
          </a:xfrm>
        </p:spPr>
        <p:txBody>
          <a:bodyPr/>
          <a:lstStyle/>
          <a:p>
            <a:pPr eaLnBrk="1" hangingPunct="1">
              <a:lnSpc>
                <a:spcPct val="90000"/>
              </a:lnSpc>
              <a:buFontTx/>
              <a:buNone/>
              <a:defRPr/>
            </a:pPr>
            <a:r>
              <a:rPr lang="en-US" altLang="en-US" sz="4000" dirty="0">
                <a:solidFill>
                  <a:srgbClr val="FF9900"/>
                </a:solidFill>
                <a:latin typeface="Agency FB" pitchFamily="2" charset="0"/>
              </a:rPr>
              <a:t>THE PENTECOSTAL THEOLOGY OF THE BAPTISM IN THE HOLY SPIRIT IMMEDIATELY RAISED QUESTIONS: </a:t>
            </a:r>
          </a:p>
          <a:p>
            <a:pPr lvl="1" eaLnBrk="1" hangingPunct="1">
              <a:lnSpc>
                <a:spcPct val="90000"/>
              </a:lnSpc>
              <a:buFontTx/>
              <a:buNone/>
              <a:defRPr/>
            </a:pPr>
            <a:r>
              <a:rPr lang="en-US" altLang="en-US" sz="3200" i="1" dirty="0">
                <a:solidFill>
                  <a:schemeClr val="accent2">
                    <a:lumMod val="60000"/>
                    <a:lumOff val="40000"/>
                  </a:schemeClr>
                </a:solidFill>
                <a:latin typeface="Agency FB" pitchFamily="2" charset="0"/>
              </a:rPr>
              <a:t>Does speaking with tongues elevate the recipient to a level higher than that of other spiritual gifts? (Pentecostals said, “Yes!”)</a:t>
            </a:r>
          </a:p>
          <a:p>
            <a:pPr lvl="1" eaLnBrk="1" hangingPunct="1">
              <a:lnSpc>
                <a:spcPct val="90000"/>
              </a:lnSpc>
              <a:buFontTx/>
              <a:buNone/>
              <a:defRPr/>
            </a:pPr>
            <a:r>
              <a:rPr lang="en-US" altLang="en-US" sz="3200" i="1" dirty="0">
                <a:solidFill>
                  <a:schemeClr val="accent2">
                    <a:lumMod val="60000"/>
                    <a:lumOff val="40000"/>
                  </a:schemeClr>
                </a:solidFill>
                <a:latin typeface="Agency FB" pitchFamily="2" charset="0"/>
              </a:rPr>
              <a:t>Are Christians who do not speak with tongues “living below their privilege?” (Again, the Pentecostal answer was, “Yes!”</a:t>
            </a:r>
          </a:p>
          <a:p>
            <a:pPr lvl="1" eaLnBrk="1" hangingPunct="1">
              <a:lnSpc>
                <a:spcPct val="90000"/>
              </a:lnSpc>
              <a:buFontTx/>
              <a:buNone/>
              <a:defRPr/>
            </a:pPr>
            <a:r>
              <a:rPr lang="en-US" altLang="en-US" sz="3200" i="1" dirty="0">
                <a:solidFill>
                  <a:schemeClr val="accent2">
                    <a:lumMod val="60000"/>
                    <a:lumOff val="40000"/>
                  </a:schemeClr>
                </a:solidFill>
                <a:latin typeface="Agency FB" pitchFamily="2" charset="0"/>
              </a:rPr>
              <a:t>Should Christians seek to speak in tongues? (And again, “Yes!”)</a:t>
            </a:r>
          </a:p>
        </p:txBody>
      </p:sp>
      <p:sp>
        <p:nvSpPr>
          <p:cNvPr id="2" name="TextBox 1">
            <a:extLst>
              <a:ext uri="{FF2B5EF4-FFF2-40B4-BE49-F238E27FC236}">
                <a16:creationId xmlns:a16="http://schemas.microsoft.com/office/drawing/2014/main" id="{3DB22D1F-1248-9177-52A0-505580410AC2}"/>
              </a:ext>
            </a:extLst>
          </p:cNvPr>
          <p:cNvSpPr txBox="1"/>
          <p:nvPr/>
        </p:nvSpPr>
        <p:spPr>
          <a:xfrm>
            <a:off x="451413" y="5755088"/>
            <a:ext cx="11354763" cy="830997"/>
          </a:xfrm>
          <a:prstGeom prst="rect">
            <a:avLst/>
          </a:prstGeom>
          <a:solidFill>
            <a:srgbClr val="00204F"/>
          </a:solidFill>
        </p:spPr>
        <p:txBody>
          <a:bodyPr wrap="square" rtlCol="0">
            <a:spAutoFit/>
          </a:bodyPr>
          <a:lstStyle/>
          <a:p>
            <a:pPr algn="ctr"/>
            <a:r>
              <a:rPr lang="en-US" sz="2400" b="1" dirty="0"/>
              <a:t>THIS WAY OF PUTTING THINGS LEFT ALL OTHER CHRISTIANS IN A “CLASS B” CATEGORY, SOMETHING THEY DIDN’T ESPECIALLY APPRECIATE.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p:cTn id="7" dur="500" fill="hold"/>
                                        <p:tgtEl>
                                          <p:spTgt spid="1136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36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36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13667">
                                            <p:txEl>
                                              <p:pRg st="1" end="1"/>
                                            </p:txEl>
                                          </p:spTgt>
                                        </p:tgtEl>
                                        <p:attrNameLst>
                                          <p:attrName>style.visibility</p:attrName>
                                        </p:attrNameLst>
                                      </p:cBhvr>
                                      <p:to>
                                        <p:strVal val="visible"/>
                                      </p:to>
                                    </p:set>
                                    <p:anim calcmode="lin" valueType="num">
                                      <p:cBhvr additive="base">
                                        <p:cTn id="14" dur="500" fill="hold"/>
                                        <p:tgtEl>
                                          <p:spTgt spid="11366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36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13667">
                                            <p:txEl>
                                              <p:pRg st="2" end="2"/>
                                            </p:txEl>
                                          </p:spTgt>
                                        </p:tgtEl>
                                        <p:attrNameLst>
                                          <p:attrName>style.visibility</p:attrName>
                                        </p:attrNameLst>
                                      </p:cBhvr>
                                      <p:to>
                                        <p:strVal val="visible"/>
                                      </p:to>
                                    </p:set>
                                    <p:anim calcmode="lin" valueType="num">
                                      <p:cBhvr additive="base">
                                        <p:cTn id="20" dur="500" fill="hold"/>
                                        <p:tgtEl>
                                          <p:spTgt spid="11366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36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3667">
                                            <p:txEl>
                                              <p:pRg st="3" end="3"/>
                                            </p:txEl>
                                          </p:spTgt>
                                        </p:tgtEl>
                                        <p:attrNameLst>
                                          <p:attrName>style.visibility</p:attrName>
                                        </p:attrNameLst>
                                      </p:cBhvr>
                                      <p:to>
                                        <p:strVal val="visible"/>
                                      </p:to>
                                    </p:set>
                                    <p:anim calcmode="lin" valueType="num">
                                      <p:cBhvr additive="base">
                                        <p:cTn id="26" dur="500" fill="hold"/>
                                        <p:tgtEl>
                                          <p:spTgt spid="11366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36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E56799A-AA1B-90EA-A0FC-ECBE5D8CAA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BAB74A-A4FF-FAE1-666E-44A8CAA29001}"/>
              </a:ext>
            </a:extLst>
          </p:cNvPr>
          <p:cNvSpPr>
            <a:spLocks noGrp="1"/>
          </p:cNvSpPr>
          <p:nvPr>
            <p:ph type="title"/>
          </p:nvPr>
        </p:nvSpPr>
        <p:spPr>
          <a:xfrm>
            <a:off x="457201" y="258366"/>
            <a:ext cx="11218125" cy="887262"/>
          </a:xfrm>
        </p:spPr>
        <p:txBody>
          <a:bodyPr/>
          <a:lstStyle/>
          <a:p>
            <a:r>
              <a:rPr lang="en-US" sz="4000" dirty="0">
                <a:solidFill>
                  <a:srgbClr val="C00000"/>
                </a:solidFill>
              </a:rPr>
              <a:t>PENTECOSTAL DENOMINATIONS</a:t>
            </a:r>
          </a:p>
        </p:txBody>
      </p:sp>
      <p:sp>
        <p:nvSpPr>
          <p:cNvPr id="10" name="Content Placeholder 9">
            <a:extLst>
              <a:ext uri="{FF2B5EF4-FFF2-40B4-BE49-F238E27FC236}">
                <a16:creationId xmlns:a16="http://schemas.microsoft.com/office/drawing/2014/main" id="{81E5DBF5-B134-8910-F6E8-2AD6F46AD573}"/>
              </a:ext>
            </a:extLst>
          </p:cNvPr>
          <p:cNvSpPr>
            <a:spLocks noGrp="1"/>
          </p:cNvSpPr>
          <p:nvPr>
            <p:ph sz="quarter" idx="14"/>
          </p:nvPr>
        </p:nvSpPr>
        <p:spPr>
          <a:xfrm>
            <a:off x="1258868" y="1145628"/>
            <a:ext cx="10726299" cy="5454006"/>
          </a:xfrm>
        </p:spPr>
        <p:txBody>
          <a:bodyPr>
            <a:normAutofit/>
          </a:bodyPr>
          <a:lstStyle/>
          <a:p>
            <a:pPr marL="0" indent="0">
              <a:spcBef>
                <a:spcPts val="600"/>
              </a:spcBef>
              <a:buNone/>
            </a:pPr>
            <a:r>
              <a:rPr lang="en-US" altLang="en-US" sz="3200" b="1" dirty="0">
                <a:solidFill>
                  <a:schemeClr val="accent5">
                    <a:lumMod val="75000"/>
                  </a:schemeClr>
                </a:solidFill>
              </a:rPr>
              <a:t>Because the Pentecostals urged other Christians to “come out” of their “spiritually dead” denominations, rather quickly, the Pentecostals formed their own new denominations. Most prominent were:</a:t>
            </a:r>
          </a:p>
          <a:p>
            <a:pPr>
              <a:spcBef>
                <a:spcPts val="600"/>
              </a:spcBef>
            </a:pPr>
            <a:r>
              <a:rPr lang="en-US" altLang="en-US" sz="2800" i="1" dirty="0">
                <a:solidFill>
                  <a:schemeClr val="tx1"/>
                </a:solidFill>
              </a:rPr>
              <a:t>The Assemblies of God (Springfield, MO)</a:t>
            </a:r>
          </a:p>
          <a:p>
            <a:pPr>
              <a:spcBef>
                <a:spcPts val="600"/>
              </a:spcBef>
            </a:pPr>
            <a:r>
              <a:rPr lang="en-US" altLang="en-US" sz="2800" i="1" dirty="0">
                <a:solidFill>
                  <a:schemeClr val="tx1"/>
                </a:solidFill>
              </a:rPr>
              <a:t>Church of God in Christ (Memphis, TN) – largest African-American Pentecostal denomination</a:t>
            </a:r>
          </a:p>
          <a:p>
            <a:pPr>
              <a:spcBef>
                <a:spcPts val="600"/>
              </a:spcBef>
            </a:pPr>
            <a:r>
              <a:rPr lang="en-US" altLang="en-US" sz="2800" i="1" dirty="0">
                <a:solidFill>
                  <a:schemeClr val="tx1"/>
                </a:solidFill>
              </a:rPr>
              <a:t>The Church of God (Cleveland, TN)</a:t>
            </a:r>
          </a:p>
          <a:p>
            <a:pPr>
              <a:spcBef>
                <a:spcPts val="600"/>
              </a:spcBef>
            </a:pPr>
            <a:r>
              <a:rPr lang="en-US" altLang="en-US" sz="2800" i="1" dirty="0">
                <a:solidFill>
                  <a:schemeClr val="tx1"/>
                </a:solidFill>
              </a:rPr>
              <a:t>International Church of the Foursquare Gospel (Los Angeles, CA)</a:t>
            </a:r>
          </a:p>
          <a:p>
            <a:pPr>
              <a:spcBef>
                <a:spcPts val="600"/>
              </a:spcBef>
            </a:pPr>
            <a:r>
              <a:rPr lang="en-US" altLang="en-US" sz="2800" i="1" dirty="0">
                <a:solidFill>
                  <a:schemeClr val="tx1"/>
                </a:solidFill>
              </a:rPr>
              <a:t>United Pentecostal Church International (St. Louis, MO) – non-Trinitarian</a:t>
            </a:r>
          </a:p>
        </p:txBody>
      </p:sp>
      <p:sp>
        <p:nvSpPr>
          <p:cNvPr id="7" name="Slide Number Placeholder 6">
            <a:extLst>
              <a:ext uri="{FF2B5EF4-FFF2-40B4-BE49-F238E27FC236}">
                <a16:creationId xmlns:a16="http://schemas.microsoft.com/office/drawing/2014/main" id="{F5898CCF-519D-708C-FA3D-571F41628A09}"/>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945EBA1-3C6E-A361-6C8A-0D4C680134B3}"/>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8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CA873C7-EF68-BFE7-5DCA-42B9201F7C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E1299E-6D96-A688-C4D3-1CFEE7B23D34}"/>
              </a:ext>
            </a:extLst>
          </p:cNvPr>
          <p:cNvSpPr>
            <a:spLocks noGrp="1"/>
          </p:cNvSpPr>
          <p:nvPr>
            <p:ph type="title"/>
          </p:nvPr>
        </p:nvSpPr>
        <p:spPr>
          <a:xfrm>
            <a:off x="183300" y="155448"/>
            <a:ext cx="11218125" cy="887262"/>
          </a:xfrm>
        </p:spPr>
        <p:txBody>
          <a:bodyPr/>
          <a:lstStyle/>
          <a:p>
            <a:r>
              <a:rPr lang="en-US" dirty="0">
                <a:solidFill>
                  <a:srgbClr val="C00000"/>
                </a:solidFill>
              </a:rPr>
              <a:t>The divine healing movement</a:t>
            </a:r>
          </a:p>
        </p:txBody>
      </p:sp>
      <p:sp>
        <p:nvSpPr>
          <p:cNvPr id="10" name="Content Placeholder 9">
            <a:extLst>
              <a:ext uri="{FF2B5EF4-FFF2-40B4-BE49-F238E27FC236}">
                <a16:creationId xmlns:a16="http://schemas.microsoft.com/office/drawing/2014/main" id="{48E628E4-249C-9BB0-9E19-BE8B662FD582}"/>
              </a:ext>
            </a:extLst>
          </p:cNvPr>
          <p:cNvSpPr>
            <a:spLocks noGrp="1"/>
          </p:cNvSpPr>
          <p:nvPr>
            <p:ph sz="quarter" idx="14"/>
          </p:nvPr>
        </p:nvSpPr>
        <p:spPr>
          <a:xfrm>
            <a:off x="565462" y="942815"/>
            <a:ext cx="7154851" cy="4683672"/>
          </a:xfrm>
        </p:spPr>
        <p:txBody>
          <a:bodyPr>
            <a:normAutofit lnSpcReduction="10000"/>
          </a:bodyPr>
          <a:lstStyle/>
          <a:p>
            <a:pPr marL="0" indent="0">
              <a:buNone/>
            </a:pPr>
            <a:r>
              <a:rPr lang="en-US" altLang="en-US" sz="3200" b="1" dirty="0">
                <a:solidFill>
                  <a:schemeClr val="accent5">
                    <a:lumMod val="75000"/>
                  </a:schemeClr>
                </a:solidFill>
              </a:rPr>
              <a:t>Within the larger framework of Pentecostalism there developed  charismatic figures who claimed the gift of divinely healing others.</a:t>
            </a:r>
          </a:p>
          <a:p>
            <a:r>
              <a:rPr lang="en-US" altLang="en-US" sz="2800" i="1" dirty="0">
                <a:solidFill>
                  <a:schemeClr val="tx1"/>
                </a:solidFill>
              </a:rPr>
              <a:t>Though the movement’s roots were earlier then Pentecostalism, it was the Pentecostals who embraced it as part of the gospel alongside spiritual salvation.</a:t>
            </a:r>
          </a:p>
          <a:p>
            <a:r>
              <a:rPr lang="en-US" altLang="en-US" sz="2800" i="1" dirty="0">
                <a:solidFill>
                  <a:schemeClr val="tx1"/>
                </a:solidFill>
              </a:rPr>
              <a:t>The central theology was that divine, instantaneous healing was in Christ’s atonement on the cross (Isa. 53:5) and available to all.</a:t>
            </a:r>
          </a:p>
        </p:txBody>
      </p:sp>
      <p:cxnSp>
        <p:nvCxnSpPr>
          <p:cNvPr id="4" name="Straight Connector 3">
            <a:extLst>
              <a:ext uri="{FF2B5EF4-FFF2-40B4-BE49-F238E27FC236}">
                <a16:creationId xmlns:a16="http://schemas.microsoft.com/office/drawing/2014/main" id="{B02B1756-BB84-AA0F-20C3-F63EC0D4AF76}"/>
              </a:ext>
            </a:extLst>
          </p:cNvPr>
          <p:cNvCxnSpPr>
            <a:cxnSpLocks/>
          </p:cNvCxnSpPr>
          <p:nvPr/>
        </p:nvCxnSpPr>
        <p:spPr>
          <a:xfrm>
            <a:off x="473529" y="1145628"/>
            <a:ext cx="0" cy="4535981"/>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Faith Healing - William Branham ...">
            <a:extLst>
              <a:ext uri="{FF2B5EF4-FFF2-40B4-BE49-F238E27FC236}">
                <a16:creationId xmlns:a16="http://schemas.microsoft.com/office/drawing/2014/main" id="{084CCCD6-D5FF-8B39-ABE6-0F99F5B8B6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0313" y="1042710"/>
            <a:ext cx="4249431" cy="4193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00B8A6-C0EF-063A-5DBF-5E78E106DBCB}"/>
              </a:ext>
            </a:extLst>
          </p:cNvPr>
          <p:cNvSpPr txBox="1"/>
          <p:nvPr/>
        </p:nvSpPr>
        <p:spPr>
          <a:xfrm>
            <a:off x="0" y="5536747"/>
            <a:ext cx="12191997" cy="1323439"/>
          </a:xfrm>
          <a:prstGeom prst="rect">
            <a:avLst/>
          </a:prstGeom>
          <a:solidFill>
            <a:srgbClr val="C00000"/>
          </a:solidFill>
        </p:spPr>
        <p:txBody>
          <a:bodyPr wrap="square" rtlCol="0">
            <a:spAutoFit/>
          </a:bodyPr>
          <a:lstStyle/>
          <a:p>
            <a:pPr algn="ctr"/>
            <a:r>
              <a:rPr lang="en-US" altLang="en-US" sz="4000" b="1" dirty="0">
                <a:solidFill>
                  <a:schemeClr val="accent4">
                    <a:lumMod val="90000"/>
                  </a:schemeClr>
                </a:solidFill>
                <a:effectLst>
                  <a:outerShdw blurRad="38100" dist="38100" dir="2700000" algn="tl">
                    <a:srgbClr val="000000">
                      <a:alpha val="43137"/>
                    </a:srgbClr>
                  </a:outerShdw>
                </a:effectLst>
                <a:latin typeface="Agency FB" panose="020B0503020202020204" pitchFamily="34" charset="0"/>
              </a:rPr>
              <a:t>Just as it was everyone’s right to be saved, it was everyone’s right to be healed.</a:t>
            </a:r>
            <a:endParaRPr lang="en-US" altLang="en-US" sz="4000" i="1" dirty="0"/>
          </a:p>
        </p:txBody>
      </p:sp>
    </p:spTree>
    <p:extLst>
      <p:ext uri="{BB962C8B-B14F-4D97-AF65-F5344CB8AC3E}">
        <p14:creationId xmlns:p14="http://schemas.microsoft.com/office/powerpoint/2010/main" val="162359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9243A-9B27-3A7B-EA0C-FA181E02AD8F}"/>
            </a:ext>
          </a:extLst>
        </p:cNvPr>
        <p:cNvGrpSpPr/>
        <p:nvPr/>
      </p:nvGrpSpPr>
      <p:grpSpPr>
        <a:xfrm>
          <a:off x="0" y="0"/>
          <a:ext cx="0" cy="0"/>
          <a:chOff x="0" y="0"/>
          <a:chExt cx="0" cy="0"/>
        </a:xfrm>
      </p:grpSpPr>
      <p:sp>
        <p:nvSpPr>
          <p:cNvPr id="64514" name="Rectangle 2">
            <a:extLst>
              <a:ext uri="{FF2B5EF4-FFF2-40B4-BE49-F238E27FC236}">
                <a16:creationId xmlns:a16="http://schemas.microsoft.com/office/drawing/2014/main" id="{3892CF63-C281-AFBA-31F4-45F8DCC8D221}"/>
              </a:ext>
            </a:extLst>
          </p:cNvPr>
          <p:cNvSpPr>
            <a:spLocks noGrp="1" noChangeArrowheads="1"/>
          </p:cNvSpPr>
          <p:nvPr>
            <p:ph type="title"/>
          </p:nvPr>
        </p:nvSpPr>
        <p:spPr>
          <a:xfrm>
            <a:off x="465762" y="97096"/>
            <a:ext cx="10972800" cy="807030"/>
          </a:xfrm>
        </p:spPr>
        <p:txBody>
          <a:bodyPr/>
          <a:lstStyle/>
          <a:p>
            <a:pPr algn="l" eaLnBrk="1" hangingPunct="1"/>
            <a:r>
              <a:rPr lang="en-US" altLang="en-US" dirty="0">
                <a:latin typeface="Arial Black" panose="020B0A04020102020204" pitchFamily="34" charset="0"/>
              </a:rPr>
              <a:t>The New Issue</a:t>
            </a:r>
          </a:p>
        </p:txBody>
      </p:sp>
      <p:sp>
        <p:nvSpPr>
          <p:cNvPr id="111619" name="Rectangle 3">
            <a:extLst>
              <a:ext uri="{FF2B5EF4-FFF2-40B4-BE49-F238E27FC236}">
                <a16:creationId xmlns:a16="http://schemas.microsoft.com/office/drawing/2014/main" id="{F19B33DF-C7CD-74A4-83E2-6266B1F47FCC}"/>
              </a:ext>
            </a:extLst>
          </p:cNvPr>
          <p:cNvSpPr>
            <a:spLocks noGrp="1" noChangeArrowheads="1"/>
          </p:cNvSpPr>
          <p:nvPr>
            <p:ph type="body" idx="1"/>
          </p:nvPr>
        </p:nvSpPr>
        <p:spPr>
          <a:xfrm>
            <a:off x="609600" y="964903"/>
            <a:ext cx="11173428" cy="5765179"/>
          </a:xfrm>
        </p:spPr>
        <p:txBody>
          <a:bodyPr/>
          <a:lstStyle/>
          <a:p>
            <a:pPr eaLnBrk="1" hangingPunct="1">
              <a:buFontTx/>
              <a:buNone/>
            </a:pPr>
            <a:r>
              <a:rPr lang="en-US" altLang="en-US" sz="2800" b="1" dirty="0">
                <a:solidFill>
                  <a:srgbClr val="FF6600"/>
                </a:solidFill>
              </a:rPr>
              <a:t>In 1914-16, a new theological issue arose among the Pentecostals concerning Christian baptism and the Godhead.</a:t>
            </a:r>
          </a:p>
          <a:p>
            <a:pPr eaLnBrk="1" hangingPunct="1"/>
            <a:r>
              <a:rPr lang="en-US" altLang="en-US" sz="2400" i="1" dirty="0">
                <a:solidFill>
                  <a:srgbClr val="FFFFFF"/>
                </a:solidFill>
              </a:rPr>
              <a:t>Some leaders rejected the Trinitarian formula for baptism (Mt. 28:19), requiring all baptisms to be done using the shorter formula “in Jesus’ name” (Ac. 2:38).</a:t>
            </a:r>
          </a:p>
          <a:p>
            <a:pPr eaLnBrk="1" hangingPunct="1"/>
            <a:r>
              <a:rPr lang="en-US" altLang="en-US" sz="2400" i="1" dirty="0">
                <a:solidFill>
                  <a:srgbClr val="FFFFFF"/>
                </a:solidFill>
              </a:rPr>
              <a:t>Any who had been baptized otherwise were required to be rebaptized.</a:t>
            </a:r>
          </a:p>
          <a:p>
            <a:pPr lvl="0" eaLnBrk="1" hangingPunct="1"/>
            <a:r>
              <a:rPr lang="en-US" altLang="en-US" sz="2400" i="1" dirty="0">
                <a:solidFill>
                  <a:srgbClr val="FFFFFF"/>
                </a:solidFill>
              </a:rPr>
              <a:t>The baptismal issue was related to a rejection of the doctrine of the Trinity.</a:t>
            </a:r>
          </a:p>
          <a:p>
            <a:pPr lvl="1" eaLnBrk="1" hangingPunct="1"/>
            <a:r>
              <a:rPr lang="en-US" altLang="en-US" sz="2000" b="1" dirty="0">
                <a:solidFill>
                  <a:srgbClr val="DFD293">
                    <a:lumMod val="60000"/>
                    <a:lumOff val="40000"/>
                  </a:srgbClr>
                </a:solidFill>
              </a:rPr>
              <a:t>This new view, “the Oneness of God,” was similar to Sabellianism in the 3</a:t>
            </a:r>
            <a:r>
              <a:rPr lang="en-US" altLang="en-US" sz="2000" b="1" baseline="30000" dirty="0">
                <a:solidFill>
                  <a:srgbClr val="DFD293">
                    <a:lumMod val="60000"/>
                    <a:lumOff val="40000"/>
                  </a:srgbClr>
                </a:solidFill>
              </a:rPr>
              <a:t>rd</a:t>
            </a:r>
            <a:r>
              <a:rPr lang="en-US" altLang="en-US" sz="2000" b="1" dirty="0">
                <a:solidFill>
                  <a:srgbClr val="DFD293">
                    <a:lumMod val="60000"/>
                    <a:lumOff val="40000"/>
                  </a:srgbClr>
                </a:solidFill>
              </a:rPr>
              <a:t> Century. There was only one person in the Godhead who manifested himself temporarily as Father (in creation), Son (in redemption), Holy Spirit (in regeneration).</a:t>
            </a:r>
          </a:p>
          <a:p>
            <a:pPr lvl="1" eaLnBrk="1" hangingPunct="1"/>
            <a:r>
              <a:rPr lang="en-US" altLang="en-US" sz="2000" i="1" dirty="0">
                <a:solidFill>
                  <a:srgbClr val="DFD293">
                    <a:lumMod val="60000"/>
                    <a:lumOff val="40000"/>
                  </a:srgbClr>
                </a:solidFill>
              </a:rPr>
              <a:t> </a:t>
            </a:r>
            <a:r>
              <a:rPr lang="en-US" altLang="en-US" sz="2000" b="1" dirty="0">
                <a:solidFill>
                  <a:srgbClr val="DFD293">
                    <a:lumMod val="60000"/>
                    <a:lumOff val="40000"/>
                  </a:srgbClr>
                </a:solidFill>
              </a:rPr>
              <a:t>Both African-American and White Pentecostals formed new denominations around these central ideas.</a:t>
            </a:r>
            <a:endParaRPr lang="en-US" altLang="en-US" sz="2400" i="1" dirty="0">
              <a:solidFill>
                <a:srgbClr val="FFFFFF"/>
              </a:solidFill>
            </a:endParaRPr>
          </a:p>
          <a:p>
            <a:pPr eaLnBrk="1" hangingPunct="1"/>
            <a:r>
              <a:rPr lang="en-US" altLang="en-US" sz="2400" i="1" dirty="0"/>
              <a:t>An additional theology was that one must be baptized in the Spirit to be saved, which in turn meant that anyone who did not speak in tongues would be lost.</a:t>
            </a:r>
          </a:p>
          <a:p>
            <a:pPr eaLnBrk="1" hangingPunct="1"/>
            <a:r>
              <a:rPr lang="en-US" altLang="en-US" sz="2400" i="1" dirty="0"/>
              <a:t>Today, Pentecostals are split: about 75% are Trinitarian; about 25% reject the doctrine of the Trinity.</a:t>
            </a:r>
          </a:p>
        </p:txBody>
      </p:sp>
    </p:spTree>
    <p:extLst>
      <p:ext uri="{BB962C8B-B14F-4D97-AF65-F5344CB8AC3E}">
        <p14:creationId xmlns:p14="http://schemas.microsoft.com/office/powerpoint/2010/main" val="1918890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6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16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619">
                                            <p:txEl>
                                              <p:pRg st="1" end="1"/>
                                            </p:txEl>
                                          </p:spTgt>
                                        </p:tgtEl>
                                        <p:attrNameLst>
                                          <p:attrName>style.visibility</p:attrName>
                                        </p:attrNameLst>
                                      </p:cBhvr>
                                      <p:to>
                                        <p:strVal val="visible"/>
                                      </p:to>
                                    </p:set>
                                    <p:anim calcmode="lin" valueType="num">
                                      <p:cBhvr>
                                        <p:cTn id="14" dur="500" fill="hold"/>
                                        <p:tgtEl>
                                          <p:spTgt spid="1116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16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16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1619">
                                            <p:txEl>
                                              <p:pRg st="2" end="2"/>
                                            </p:txEl>
                                          </p:spTgt>
                                        </p:tgtEl>
                                        <p:attrNameLst>
                                          <p:attrName>style.visibility</p:attrName>
                                        </p:attrNameLst>
                                      </p:cBhvr>
                                      <p:to>
                                        <p:strVal val="visible"/>
                                      </p:to>
                                    </p:set>
                                    <p:anim calcmode="lin" valueType="num">
                                      <p:cBhvr>
                                        <p:cTn id="21" dur="500" fill="hold"/>
                                        <p:tgtEl>
                                          <p:spTgt spid="1116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161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16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1619">
                                            <p:txEl>
                                              <p:pRg st="3" end="3"/>
                                            </p:txEl>
                                          </p:spTgt>
                                        </p:tgtEl>
                                        <p:attrNameLst>
                                          <p:attrName>style.visibility</p:attrName>
                                        </p:attrNameLst>
                                      </p:cBhvr>
                                      <p:to>
                                        <p:strVal val="visible"/>
                                      </p:to>
                                    </p:set>
                                    <p:anim calcmode="lin" valueType="num">
                                      <p:cBhvr>
                                        <p:cTn id="28" dur="500" fill="hold"/>
                                        <p:tgtEl>
                                          <p:spTgt spid="11161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1161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116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1619">
                                            <p:txEl>
                                              <p:pRg st="4" end="4"/>
                                            </p:txEl>
                                          </p:spTgt>
                                        </p:tgtEl>
                                        <p:attrNameLst>
                                          <p:attrName>style.visibility</p:attrName>
                                        </p:attrNameLst>
                                      </p:cBhvr>
                                      <p:to>
                                        <p:strVal val="visible"/>
                                      </p:to>
                                    </p:set>
                                    <p:anim calcmode="lin" valueType="num">
                                      <p:cBhvr>
                                        <p:cTn id="35" dur="500" fill="hold"/>
                                        <p:tgtEl>
                                          <p:spTgt spid="11161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1161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1161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1619">
                                            <p:txEl>
                                              <p:pRg st="5" end="5"/>
                                            </p:txEl>
                                          </p:spTgt>
                                        </p:tgtEl>
                                        <p:attrNameLst>
                                          <p:attrName>style.visibility</p:attrName>
                                        </p:attrNameLst>
                                      </p:cBhvr>
                                      <p:to>
                                        <p:strVal val="visible"/>
                                      </p:to>
                                    </p:set>
                                    <p:anim calcmode="lin" valueType="num">
                                      <p:cBhvr>
                                        <p:cTn id="42" dur="500" fill="hold"/>
                                        <p:tgtEl>
                                          <p:spTgt spid="111619">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11619">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1161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1619">
                                            <p:txEl>
                                              <p:pRg st="6" end="6"/>
                                            </p:txEl>
                                          </p:spTgt>
                                        </p:tgtEl>
                                        <p:attrNameLst>
                                          <p:attrName>style.visibility</p:attrName>
                                        </p:attrNameLst>
                                      </p:cBhvr>
                                      <p:to>
                                        <p:strVal val="visible"/>
                                      </p:to>
                                    </p:set>
                                    <p:anim calcmode="lin" valueType="num">
                                      <p:cBhvr>
                                        <p:cTn id="49" dur="500" fill="hold"/>
                                        <p:tgtEl>
                                          <p:spTgt spid="111619">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11619">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1161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11619">
                                            <p:txEl>
                                              <p:pRg st="7" end="7"/>
                                            </p:txEl>
                                          </p:spTgt>
                                        </p:tgtEl>
                                        <p:attrNameLst>
                                          <p:attrName>style.visibility</p:attrName>
                                        </p:attrNameLst>
                                      </p:cBhvr>
                                      <p:to>
                                        <p:strVal val="visible"/>
                                      </p:to>
                                    </p:set>
                                    <p:anim calcmode="lin" valueType="num">
                                      <p:cBhvr>
                                        <p:cTn id="56" dur="500" fill="hold"/>
                                        <p:tgtEl>
                                          <p:spTgt spid="111619">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111619">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1116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id="{A5576CAE-BF75-6E48-EF91-9AD58A264DB3}"/>
              </a:ext>
            </a:extLst>
          </p:cNvPr>
          <p:cNvSpPr>
            <a:spLocks noGrp="1" noChangeArrowheads="1"/>
          </p:cNvSpPr>
          <p:nvPr>
            <p:ph type="title"/>
          </p:nvPr>
        </p:nvSpPr>
        <p:spPr>
          <a:xfrm>
            <a:off x="776469" y="179399"/>
            <a:ext cx="10972800" cy="1143000"/>
          </a:xfrm>
        </p:spPr>
        <p:txBody>
          <a:bodyPr/>
          <a:lstStyle/>
          <a:p>
            <a:r>
              <a:rPr lang="en-US" altLang="en-US" sz="6000" dirty="0">
                <a:solidFill>
                  <a:schemeClr val="accent6">
                    <a:lumMod val="20000"/>
                    <a:lumOff val="80000"/>
                  </a:schemeClr>
                </a:solidFill>
                <a:latin typeface="Matura MT Script Capitals" panose="03020802060602070202" pitchFamily="66" charset="0"/>
              </a:rPr>
              <a:t>Hallmarks of the Reformation</a:t>
            </a:r>
          </a:p>
        </p:txBody>
      </p:sp>
      <p:sp>
        <p:nvSpPr>
          <p:cNvPr id="169989" name="Rectangle 5">
            <a:extLst>
              <a:ext uri="{FF2B5EF4-FFF2-40B4-BE49-F238E27FC236}">
                <a16:creationId xmlns:a16="http://schemas.microsoft.com/office/drawing/2014/main" id="{8A1AE6AE-1D65-660A-A709-264865683CC5}"/>
              </a:ext>
            </a:extLst>
          </p:cNvPr>
          <p:cNvSpPr>
            <a:spLocks noGrp="1" noChangeArrowheads="1"/>
          </p:cNvSpPr>
          <p:nvPr>
            <p:ph type="body" sz="half" idx="1"/>
          </p:nvPr>
        </p:nvSpPr>
        <p:spPr>
          <a:xfrm>
            <a:off x="601884" y="1309860"/>
            <a:ext cx="5494116" cy="3313512"/>
          </a:xfrm>
        </p:spPr>
        <p:txBody>
          <a:bodyPr/>
          <a:lstStyle/>
          <a:p>
            <a:pPr>
              <a:buFont typeface="Wingdings" panose="05000000000000000000" pitchFamily="2" charset="2"/>
              <a:buNone/>
            </a:pPr>
            <a:r>
              <a:rPr lang="en-US" altLang="en-US" sz="4400" dirty="0">
                <a:solidFill>
                  <a:srgbClr val="FFFF00"/>
                </a:solidFill>
                <a:latin typeface="Old English Text MT" panose="03040902040508030806" pitchFamily="66" charset="0"/>
              </a:rPr>
              <a:t>Sola Gratia </a:t>
            </a:r>
            <a:r>
              <a:rPr lang="en-US" altLang="en-US" sz="2000" dirty="0">
                <a:solidFill>
                  <a:srgbClr val="FFFF00"/>
                </a:solidFill>
              </a:rPr>
              <a:t>(grace alone)</a:t>
            </a:r>
          </a:p>
          <a:p>
            <a:pPr>
              <a:buFont typeface="Wingdings" panose="05000000000000000000" pitchFamily="2" charset="2"/>
              <a:buNone/>
            </a:pPr>
            <a:r>
              <a:rPr lang="en-US" altLang="en-US" sz="2800" i="1" dirty="0">
                <a:latin typeface="Arial Narrow" panose="020B0606020202030204" pitchFamily="34" charset="0"/>
              </a:rPr>
              <a:t>What is the sufficient agent in salvation?</a:t>
            </a:r>
          </a:p>
          <a:p>
            <a:pPr>
              <a:buFont typeface="Wingdings" panose="05000000000000000000" pitchFamily="2" charset="2"/>
              <a:buNone/>
            </a:pPr>
            <a:endParaRPr lang="en-US" altLang="en-US" sz="1000" dirty="0">
              <a:latin typeface="Old English Text MT" panose="03040902040508030806" pitchFamily="66" charset="0"/>
            </a:endParaRPr>
          </a:p>
          <a:p>
            <a:pPr>
              <a:buFont typeface="Wingdings" panose="05000000000000000000" pitchFamily="2" charset="2"/>
              <a:buNone/>
            </a:pPr>
            <a:r>
              <a:rPr lang="en-US" altLang="en-US" sz="4400" dirty="0">
                <a:solidFill>
                  <a:srgbClr val="FFFF00"/>
                </a:solidFill>
                <a:latin typeface="Old English Text MT" panose="03040902040508030806" pitchFamily="66" charset="0"/>
              </a:rPr>
              <a:t>Sola Fides </a:t>
            </a:r>
            <a:r>
              <a:rPr lang="en-US" altLang="en-US" sz="2000" dirty="0">
                <a:solidFill>
                  <a:srgbClr val="FFFF00"/>
                </a:solidFill>
              </a:rPr>
              <a:t>(faith alone)</a:t>
            </a:r>
          </a:p>
          <a:p>
            <a:pPr>
              <a:buFont typeface="Wingdings" panose="05000000000000000000" pitchFamily="2" charset="2"/>
              <a:buNone/>
            </a:pPr>
            <a:r>
              <a:rPr lang="en-US" altLang="en-US" sz="2800" i="1" dirty="0">
                <a:latin typeface="Arial Narrow" panose="020B0606020202030204" pitchFamily="34" charset="0"/>
              </a:rPr>
              <a:t>What is the sufficient human response for salvation?</a:t>
            </a:r>
          </a:p>
        </p:txBody>
      </p:sp>
      <p:sp>
        <p:nvSpPr>
          <p:cNvPr id="169990" name="Rectangle 6">
            <a:extLst>
              <a:ext uri="{FF2B5EF4-FFF2-40B4-BE49-F238E27FC236}">
                <a16:creationId xmlns:a16="http://schemas.microsoft.com/office/drawing/2014/main" id="{5D72A256-923E-F4D3-8F86-505C6D658A2A}"/>
              </a:ext>
            </a:extLst>
          </p:cNvPr>
          <p:cNvSpPr>
            <a:spLocks noGrp="1" noChangeArrowheads="1"/>
          </p:cNvSpPr>
          <p:nvPr>
            <p:ph type="body" sz="half" idx="2"/>
          </p:nvPr>
        </p:nvSpPr>
        <p:spPr>
          <a:xfrm>
            <a:off x="6366076" y="1322399"/>
            <a:ext cx="5825924" cy="3300973"/>
          </a:xfrm>
        </p:spPr>
        <p:txBody>
          <a:bodyPr/>
          <a:lstStyle/>
          <a:p>
            <a:pPr>
              <a:buFont typeface="Wingdings" panose="05000000000000000000" pitchFamily="2" charset="2"/>
              <a:buNone/>
            </a:pPr>
            <a:r>
              <a:rPr lang="en-US" altLang="en-US" sz="4400" dirty="0">
                <a:solidFill>
                  <a:srgbClr val="FFFF00"/>
                </a:solidFill>
                <a:latin typeface="Old English Text MT" panose="03040902040508030806" pitchFamily="66" charset="0"/>
              </a:rPr>
              <a:t>Solus Christus </a:t>
            </a:r>
            <a:r>
              <a:rPr lang="en-US" altLang="en-US" sz="2000" dirty="0">
                <a:solidFill>
                  <a:srgbClr val="FFFF00"/>
                </a:solidFill>
              </a:rPr>
              <a:t>(Christ alone)</a:t>
            </a:r>
          </a:p>
          <a:p>
            <a:pPr>
              <a:buFont typeface="Wingdings" panose="05000000000000000000" pitchFamily="2" charset="2"/>
              <a:buNone/>
            </a:pPr>
            <a:r>
              <a:rPr lang="en-US" altLang="en-US" sz="2800" i="1" dirty="0">
                <a:latin typeface="Arial Narrow" panose="020B0606020202030204" pitchFamily="34" charset="0"/>
              </a:rPr>
              <a:t>Who is the sufficient source of salvation?</a:t>
            </a:r>
          </a:p>
          <a:p>
            <a:pPr>
              <a:buFont typeface="Wingdings" panose="05000000000000000000" pitchFamily="2" charset="2"/>
              <a:buNone/>
            </a:pPr>
            <a:endParaRPr lang="en-US" altLang="en-US" sz="1000" dirty="0">
              <a:latin typeface="Old English Text MT" panose="03040902040508030806" pitchFamily="66" charset="0"/>
            </a:endParaRPr>
          </a:p>
          <a:p>
            <a:pPr>
              <a:buFont typeface="Wingdings" panose="05000000000000000000" pitchFamily="2" charset="2"/>
              <a:buNone/>
            </a:pPr>
            <a:r>
              <a:rPr lang="en-US" altLang="en-US" sz="4400" dirty="0">
                <a:solidFill>
                  <a:srgbClr val="FFFF00"/>
                </a:solidFill>
                <a:latin typeface="Old English Text MT" panose="03040902040508030806" pitchFamily="66" charset="0"/>
              </a:rPr>
              <a:t>Sola Scriptura </a:t>
            </a:r>
            <a:r>
              <a:rPr lang="en-US" altLang="en-US" sz="2000" dirty="0">
                <a:solidFill>
                  <a:srgbClr val="FFFF00"/>
                </a:solidFill>
              </a:rPr>
              <a:t>(Scripture alone)</a:t>
            </a:r>
          </a:p>
          <a:p>
            <a:pPr>
              <a:buFont typeface="Wingdings" panose="05000000000000000000" pitchFamily="2" charset="2"/>
              <a:buNone/>
            </a:pPr>
            <a:r>
              <a:rPr lang="en-US" altLang="en-US" sz="2800" i="1" dirty="0">
                <a:latin typeface="Arial Narrow" panose="020B0606020202030204" pitchFamily="34" charset="0"/>
              </a:rPr>
              <a:t>What is the sufficient authority for the Christian life?</a:t>
            </a:r>
          </a:p>
        </p:txBody>
      </p:sp>
      <p:sp>
        <p:nvSpPr>
          <p:cNvPr id="2" name="TextBox 1">
            <a:extLst>
              <a:ext uri="{FF2B5EF4-FFF2-40B4-BE49-F238E27FC236}">
                <a16:creationId xmlns:a16="http://schemas.microsoft.com/office/drawing/2014/main" id="{97C70064-FCDC-DF93-B347-064A4F0D1FEA}"/>
              </a:ext>
            </a:extLst>
          </p:cNvPr>
          <p:cNvSpPr txBox="1"/>
          <p:nvPr/>
        </p:nvSpPr>
        <p:spPr>
          <a:xfrm>
            <a:off x="0" y="5094579"/>
            <a:ext cx="12192000" cy="1200329"/>
          </a:xfrm>
          <a:prstGeom prst="rect">
            <a:avLst/>
          </a:prstGeom>
          <a:solidFill>
            <a:schemeClr val="accent5">
              <a:lumMod val="10000"/>
            </a:schemeClr>
          </a:solidFill>
        </p:spPr>
        <p:txBody>
          <a:bodyPr wrap="square" rtlCol="0">
            <a:spAutoFit/>
          </a:bodyPr>
          <a:lstStyle/>
          <a:p>
            <a:pPr algn="ctr"/>
            <a:r>
              <a:rPr lang="en-US" sz="3600" b="1" dirty="0">
                <a:latin typeface="Agency FB" panose="020B0503020202020204" pitchFamily="34" charset="0"/>
              </a:rPr>
              <a:t>The ticklish part of the four Reformation hallmarks concerns the word “alone,” which is inferred but is not directly present in the Bible as such.</a:t>
            </a:r>
          </a:p>
        </p:txBody>
      </p:sp>
    </p:spTree>
    <p:extLst>
      <p:ext uri="{BB962C8B-B14F-4D97-AF65-F5344CB8AC3E}">
        <p14:creationId xmlns:p14="http://schemas.microsoft.com/office/powerpoint/2010/main" val="424069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9989">
                                            <p:txEl>
                                              <p:pRg st="0" end="0"/>
                                            </p:txEl>
                                          </p:spTgt>
                                        </p:tgtEl>
                                        <p:attrNameLst>
                                          <p:attrName>style.visibility</p:attrName>
                                        </p:attrNameLst>
                                      </p:cBhvr>
                                      <p:to>
                                        <p:strVal val="visible"/>
                                      </p:to>
                                    </p:set>
                                    <p:anim calcmode="lin" valueType="num">
                                      <p:cBhvr>
                                        <p:cTn id="7" dur="500" fill="hold"/>
                                        <p:tgtEl>
                                          <p:spTgt spid="16998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998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998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69989">
                                            <p:txEl>
                                              <p:pRg st="1" end="1"/>
                                            </p:txEl>
                                          </p:spTgt>
                                        </p:tgtEl>
                                        <p:attrNameLst>
                                          <p:attrName>style.visibility</p:attrName>
                                        </p:attrNameLst>
                                      </p:cBhvr>
                                      <p:to>
                                        <p:strVal val="visible"/>
                                      </p:to>
                                    </p:set>
                                    <p:anim calcmode="lin" valueType="num">
                                      <p:cBhvr>
                                        <p:cTn id="12" dur="500" fill="hold"/>
                                        <p:tgtEl>
                                          <p:spTgt spid="16998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6998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6998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9989">
                                            <p:txEl>
                                              <p:pRg st="3" end="3"/>
                                            </p:txEl>
                                          </p:spTgt>
                                        </p:tgtEl>
                                        <p:attrNameLst>
                                          <p:attrName>style.visibility</p:attrName>
                                        </p:attrNameLst>
                                      </p:cBhvr>
                                      <p:to>
                                        <p:strVal val="visible"/>
                                      </p:to>
                                    </p:set>
                                    <p:anim calcmode="lin" valueType="num">
                                      <p:cBhvr>
                                        <p:cTn id="19" dur="500" fill="hold"/>
                                        <p:tgtEl>
                                          <p:spTgt spid="16998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69989">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69989">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69989">
                                            <p:txEl>
                                              <p:pRg st="4" end="4"/>
                                            </p:txEl>
                                          </p:spTgt>
                                        </p:tgtEl>
                                        <p:attrNameLst>
                                          <p:attrName>style.visibility</p:attrName>
                                        </p:attrNameLst>
                                      </p:cBhvr>
                                      <p:to>
                                        <p:strVal val="visible"/>
                                      </p:to>
                                    </p:set>
                                    <p:anim calcmode="lin" valueType="num">
                                      <p:cBhvr>
                                        <p:cTn id="24" dur="500" fill="hold"/>
                                        <p:tgtEl>
                                          <p:spTgt spid="169989">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169989">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16998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9990">
                                            <p:txEl>
                                              <p:pRg st="0" end="0"/>
                                            </p:txEl>
                                          </p:spTgt>
                                        </p:tgtEl>
                                        <p:attrNameLst>
                                          <p:attrName>style.visibility</p:attrName>
                                        </p:attrNameLst>
                                      </p:cBhvr>
                                      <p:to>
                                        <p:strVal val="visible"/>
                                      </p:to>
                                    </p:set>
                                    <p:anim calcmode="lin" valueType="num">
                                      <p:cBhvr>
                                        <p:cTn id="31" dur="500" fill="hold"/>
                                        <p:tgtEl>
                                          <p:spTgt spid="16999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69990">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69990">
                                            <p:txEl>
                                              <p:pRg st="0" end="0"/>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169990">
                                            <p:txEl>
                                              <p:pRg st="1" end="1"/>
                                            </p:txEl>
                                          </p:spTgt>
                                        </p:tgtEl>
                                        <p:attrNameLst>
                                          <p:attrName>style.visibility</p:attrName>
                                        </p:attrNameLst>
                                      </p:cBhvr>
                                      <p:to>
                                        <p:strVal val="visible"/>
                                      </p:to>
                                    </p:set>
                                    <p:anim calcmode="lin" valueType="num">
                                      <p:cBhvr>
                                        <p:cTn id="36" dur="500" fill="hold"/>
                                        <p:tgtEl>
                                          <p:spTgt spid="169990">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169990">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16999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69990">
                                            <p:txEl>
                                              <p:pRg st="3" end="3"/>
                                            </p:txEl>
                                          </p:spTgt>
                                        </p:tgtEl>
                                        <p:attrNameLst>
                                          <p:attrName>style.visibility</p:attrName>
                                        </p:attrNameLst>
                                      </p:cBhvr>
                                      <p:to>
                                        <p:strVal val="visible"/>
                                      </p:to>
                                    </p:set>
                                    <p:anim calcmode="lin" valueType="num">
                                      <p:cBhvr>
                                        <p:cTn id="43" dur="500" fill="hold"/>
                                        <p:tgtEl>
                                          <p:spTgt spid="169990">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169990">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169990">
                                            <p:txEl>
                                              <p:pRg st="3" end="3"/>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169990">
                                            <p:txEl>
                                              <p:pRg st="4" end="4"/>
                                            </p:txEl>
                                          </p:spTgt>
                                        </p:tgtEl>
                                        <p:attrNameLst>
                                          <p:attrName>style.visibility</p:attrName>
                                        </p:attrNameLst>
                                      </p:cBhvr>
                                      <p:to>
                                        <p:strVal val="visible"/>
                                      </p:to>
                                    </p:set>
                                    <p:anim calcmode="lin" valueType="num">
                                      <p:cBhvr>
                                        <p:cTn id="48" dur="500" fill="hold"/>
                                        <p:tgtEl>
                                          <p:spTgt spid="169990">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169990">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16999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randombar(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B03E1B8-8B9B-4C01-BBE7-501AEF082B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6AD341-DC0F-3308-D32D-2597460F0194}"/>
              </a:ext>
            </a:extLst>
          </p:cNvPr>
          <p:cNvSpPr>
            <a:spLocks noGrp="1"/>
          </p:cNvSpPr>
          <p:nvPr>
            <p:ph type="title"/>
          </p:nvPr>
        </p:nvSpPr>
        <p:spPr>
          <a:xfrm>
            <a:off x="159251" y="0"/>
            <a:ext cx="11218125" cy="887262"/>
          </a:xfrm>
        </p:spPr>
        <p:txBody>
          <a:bodyPr/>
          <a:lstStyle/>
          <a:p>
            <a:r>
              <a:rPr lang="en-US" dirty="0">
                <a:solidFill>
                  <a:srgbClr val="C00000"/>
                </a:solidFill>
              </a:rPr>
              <a:t>The PROSPERITY GOSPEL movement</a:t>
            </a:r>
          </a:p>
        </p:txBody>
      </p:sp>
      <p:sp>
        <p:nvSpPr>
          <p:cNvPr id="10" name="Content Placeholder 9">
            <a:extLst>
              <a:ext uri="{FF2B5EF4-FFF2-40B4-BE49-F238E27FC236}">
                <a16:creationId xmlns:a16="http://schemas.microsoft.com/office/drawing/2014/main" id="{757EAEB8-2B71-7892-DB00-47FED298D29E}"/>
              </a:ext>
            </a:extLst>
          </p:cNvPr>
          <p:cNvSpPr>
            <a:spLocks noGrp="1"/>
          </p:cNvSpPr>
          <p:nvPr>
            <p:ph sz="quarter" idx="14"/>
          </p:nvPr>
        </p:nvSpPr>
        <p:spPr>
          <a:xfrm>
            <a:off x="529403" y="1426378"/>
            <a:ext cx="6508395" cy="5012872"/>
          </a:xfrm>
        </p:spPr>
        <p:txBody>
          <a:bodyPr>
            <a:normAutofit fontScale="92500" lnSpcReduction="10000"/>
          </a:bodyPr>
          <a:lstStyle/>
          <a:p>
            <a:pPr marL="0" indent="0">
              <a:buNone/>
            </a:pPr>
            <a:r>
              <a:rPr lang="en-US" altLang="en-US" sz="3200" b="1" dirty="0">
                <a:solidFill>
                  <a:schemeClr val="accent5">
                    <a:lumMod val="75000"/>
                  </a:schemeClr>
                </a:solidFill>
              </a:rPr>
              <a:t>Related to but not the same as the divine healing movement, the prosperity gospel movement holds that God desires his people to receive financial, not just physical, blessings in this life.</a:t>
            </a:r>
          </a:p>
          <a:p>
            <a:r>
              <a:rPr lang="en-US" altLang="en-US" sz="2800" i="1" dirty="0">
                <a:solidFill>
                  <a:schemeClr val="tx1"/>
                </a:solidFill>
              </a:rPr>
              <a:t>By positive confession (a so-called </a:t>
            </a:r>
            <a:r>
              <a:rPr lang="en-US" altLang="en-US" sz="2800" i="1" u="sng" dirty="0">
                <a:solidFill>
                  <a:schemeClr val="tx1"/>
                </a:solidFill>
              </a:rPr>
              <a:t>rhema</a:t>
            </a:r>
            <a:r>
              <a:rPr lang="en-US" altLang="en-US" sz="2800" i="1" dirty="0">
                <a:solidFill>
                  <a:schemeClr val="tx1"/>
                </a:solidFill>
              </a:rPr>
              <a:t> word) these blessings will become reality, since declarations have creative power and obligate God to respond.</a:t>
            </a:r>
          </a:p>
          <a:p>
            <a:r>
              <a:rPr lang="en-US" altLang="en-US" sz="2800" i="1" dirty="0">
                <a:solidFill>
                  <a:schemeClr val="tx1"/>
                </a:solidFill>
              </a:rPr>
              <a:t>Seed-faith giving is urged, which involves giving money to God (or a ministry) as a “seed” in expectation of a bountiful financial return.</a:t>
            </a:r>
          </a:p>
        </p:txBody>
      </p:sp>
      <p:sp>
        <p:nvSpPr>
          <p:cNvPr id="7" name="Slide Number Placeholder 6">
            <a:extLst>
              <a:ext uri="{FF2B5EF4-FFF2-40B4-BE49-F238E27FC236}">
                <a16:creationId xmlns:a16="http://schemas.microsoft.com/office/drawing/2014/main" id="{A7379255-FB60-98F2-693D-49062B29382C}"/>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A9F0B45-0697-B849-FAC3-94874C6FEAB0}"/>
              </a:ext>
            </a:extLst>
          </p:cNvPr>
          <p:cNvCxnSpPr>
            <a:cxnSpLocks/>
          </p:cNvCxnSpPr>
          <p:nvPr/>
        </p:nvCxnSpPr>
        <p:spPr>
          <a:xfrm>
            <a:off x="339047" y="1695236"/>
            <a:ext cx="0" cy="474401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CB98F1-52AB-AB06-22AA-6E0B251FF4D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280953" y="913416"/>
            <a:ext cx="4572000" cy="5236378"/>
          </a:xfrm>
          <a:prstGeom prst="rect">
            <a:avLst/>
          </a:prstGeom>
        </p:spPr>
      </p:pic>
      <p:sp>
        <p:nvSpPr>
          <p:cNvPr id="8" name="TextBox 7">
            <a:extLst>
              <a:ext uri="{FF2B5EF4-FFF2-40B4-BE49-F238E27FC236}">
                <a16:creationId xmlns:a16="http://schemas.microsoft.com/office/drawing/2014/main" id="{6441A1E7-388F-F451-158B-93809C12077C}"/>
              </a:ext>
            </a:extLst>
          </p:cNvPr>
          <p:cNvSpPr txBox="1"/>
          <p:nvPr/>
        </p:nvSpPr>
        <p:spPr>
          <a:xfrm>
            <a:off x="7870004" y="6175948"/>
            <a:ext cx="35959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a:ea typeface="+mn-ea"/>
                <a:cs typeface="+mn-cs"/>
              </a:rPr>
              <a:t>Kenneth Hagin</a:t>
            </a:r>
          </a:p>
        </p:txBody>
      </p:sp>
    </p:spTree>
    <p:extLst>
      <p:ext uri="{BB962C8B-B14F-4D97-AF65-F5344CB8AC3E}">
        <p14:creationId xmlns:p14="http://schemas.microsoft.com/office/powerpoint/2010/main" val="213798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79864-1614-09E2-FCEF-1D2BFA778F42}"/>
            </a:ext>
          </a:extLst>
        </p:cNvPr>
        <p:cNvGrpSpPr/>
        <p:nvPr/>
      </p:nvGrpSpPr>
      <p:grpSpPr>
        <a:xfrm>
          <a:off x="0" y="0"/>
          <a:ext cx="0" cy="0"/>
          <a:chOff x="0" y="0"/>
          <a:chExt cx="0" cy="0"/>
        </a:xfrm>
      </p:grpSpPr>
      <p:sp>
        <p:nvSpPr>
          <p:cNvPr id="64514" name="Rectangle 2">
            <a:extLst>
              <a:ext uri="{FF2B5EF4-FFF2-40B4-BE49-F238E27FC236}">
                <a16:creationId xmlns:a16="http://schemas.microsoft.com/office/drawing/2014/main" id="{9662C989-6287-D4EA-4AD5-95F1E77ABAFB}"/>
              </a:ext>
            </a:extLst>
          </p:cNvPr>
          <p:cNvSpPr>
            <a:spLocks noGrp="1" noChangeArrowheads="1"/>
          </p:cNvSpPr>
          <p:nvPr>
            <p:ph type="title"/>
          </p:nvPr>
        </p:nvSpPr>
        <p:spPr>
          <a:xfrm>
            <a:off x="609600" y="89210"/>
            <a:ext cx="10972800" cy="807030"/>
          </a:xfrm>
        </p:spPr>
        <p:txBody>
          <a:bodyPr/>
          <a:lstStyle/>
          <a:p>
            <a:pPr algn="l" eaLnBrk="1" hangingPunct="1"/>
            <a:r>
              <a:rPr lang="en-US" altLang="en-US" dirty="0">
                <a:latin typeface="Arial Black" panose="020B0A04020102020204" pitchFamily="34" charset="0"/>
              </a:rPr>
              <a:t>Charismatic Christianity</a:t>
            </a:r>
          </a:p>
        </p:txBody>
      </p:sp>
      <p:sp>
        <p:nvSpPr>
          <p:cNvPr id="111619" name="Rectangle 3">
            <a:extLst>
              <a:ext uri="{FF2B5EF4-FFF2-40B4-BE49-F238E27FC236}">
                <a16:creationId xmlns:a16="http://schemas.microsoft.com/office/drawing/2014/main" id="{F987D491-DA2E-1C60-C12F-8391BE3D311E}"/>
              </a:ext>
            </a:extLst>
          </p:cNvPr>
          <p:cNvSpPr>
            <a:spLocks noGrp="1" noChangeArrowheads="1"/>
          </p:cNvSpPr>
          <p:nvPr>
            <p:ph type="body" idx="1"/>
          </p:nvPr>
        </p:nvSpPr>
        <p:spPr>
          <a:xfrm>
            <a:off x="609600" y="1060798"/>
            <a:ext cx="11173428" cy="5707991"/>
          </a:xfrm>
        </p:spPr>
        <p:txBody>
          <a:bodyPr/>
          <a:lstStyle/>
          <a:p>
            <a:pPr eaLnBrk="1" hangingPunct="1">
              <a:buFontTx/>
              <a:buNone/>
            </a:pPr>
            <a:r>
              <a:rPr lang="en-US" altLang="en-US" sz="2800" b="1" dirty="0">
                <a:solidFill>
                  <a:srgbClr val="FF6600"/>
                </a:solidFill>
              </a:rPr>
              <a:t>The Charismatic Christians developed about half a century after the birth of Pentecostalism.</a:t>
            </a:r>
          </a:p>
          <a:p>
            <a:pPr eaLnBrk="1" hangingPunct="1"/>
            <a:r>
              <a:rPr lang="en-US" altLang="en-US" sz="2400" i="1" u="sng" dirty="0">
                <a:solidFill>
                  <a:srgbClr val="FFFFFF"/>
                </a:solidFill>
              </a:rPr>
              <a:t>Like</a:t>
            </a:r>
            <a:r>
              <a:rPr lang="en-US" altLang="en-US" sz="2400" i="1" dirty="0">
                <a:solidFill>
                  <a:srgbClr val="FFFFFF"/>
                </a:solidFill>
              </a:rPr>
              <a:t> the Pentecostals, the charismatics emphasized the baptism in the Spirit as indicated by tongues-speaking.</a:t>
            </a:r>
          </a:p>
          <a:p>
            <a:pPr lvl="0" eaLnBrk="1" hangingPunct="1"/>
            <a:r>
              <a:rPr lang="en-US" altLang="en-US" sz="2400" i="1" u="sng" dirty="0">
                <a:solidFill>
                  <a:srgbClr val="FFFFFF"/>
                </a:solidFill>
              </a:rPr>
              <a:t>Unlike</a:t>
            </a:r>
            <a:r>
              <a:rPr lang="en-US" altLang="en-US" sz="2400" i="1" dirty="0">
                <a:solidFill>
                  <a:srgbClr val="FFFFFF"/>
                </a:solidFill>
              </a:rPr>
              <a:t> the Pentecostals, they did not call for Christians to leave their own denominations. Charismatics were to be found among:</a:t>
            </a:r>
          </a:p>
          <a:p>
            <a:pPr lvl="1" eaLnBrk="1" hangingPunct="1">
              <a:spcBef>
                <a:spcPts val="0"/>
              </a:spcBef>
            </a:pPr>
            <a:r>
              <a:rPr lang="en-US" altLang="en-US" sz="2000" b="1" dirty="0">
                <a:solidFill>
                  <a:srgbClr val="DFD293">
                    <a:lumMod val="60000"/>
                    <a:lumOff val="40000"/>
                  </a:srgbClr>
                </a:solidFill>
              </a:rPr>
              <a:t>Roman Catholics (Duquesne University; Notre Dame University)</a:t>
            </a:r>
          </a:p>
          <a:p>
            <a:pPr lvl="1" eaLnBrk="1" hangingPunct="1">
              <a:spcBef>
                <a:spcPts val="0"/>
              </a:spcBef>
            </a:pPr>
            <a:r>
              <a:rPr lang="en-US" altLang="en-US" sz="2000" b="1" dirty="0">
                <a:solidFill>
                  <a:srgbClr val="DFD293">
                    <a:lumMod val="60000"/>
                    <a:lumOff val="40000"/>
                  </a:srgbClr>
                </a:solidFill>
              </a:rPr>
              <a:t>Lutherans (Larry Christenson, San Pedro, California)</a:t>
            </a:r>
          </a:p>
          <a:p>
            <a:pPr lvl="1" eaLnBrk="1" hangingPunct="1">
              <a:spcBef>
                <a:spcPts val="0"/>
              </a:spcBef>
            </a:pPr>
            <a:r>
              <a:rPr lang="en-US" altLang="en-US" sz="2000" b="1" dirty="0">
                <a:solidFill>
                  <a:srgbClr val="DFD293">
                    <a:lumMod val="60000"/>
                    <a:lumOff val="40000"/>
                  </a:srgbClr>
                </a:solidFill>
              </a:rPr>
              <a:t>Episcopalians (Father Dennis Bennet, Van Nuys, California)</a:t>
            </a:r>
          </a:p>
          <a:p>
            <a:pPr lvl="0" eaLnBrk="1" hangingPunct="1"/>
            <a:r>
              <a:rPr lang="en-US" altLang="en-US" sz="2400" i="1" dirty="0">
                <a:solidFill>
                  <a:srgbClr val="FFFFFF"/>
                </a:solidFill>
              </a:rPr>
              <a:t>Charismatic emphases include:</a:t>
            </a:r>
          </a:p>
          <a:p>
            <a:pPr lvl="1" eaLnBrk="1" hangingPunct="1">
              <a:spcBef>
                <a:spcPts val="0"/>
              </a:spcBef>
            </a:pPr>
            <a:r>
              <a:rPr lang="en-US" altLang="en-US" sz="2000" b="1" dirty="0">
                <a:solidFill>
                  <a:srgbClr val="DFD293">
                    <a:lumMod val="60000"/>
                    <a:lumOff val="40000"/>
                  </a:srgbClr>
                </a:solidFill>
              </a:rPr>
              <a:t>Speaking with tongues as a personal prayer language</a:t>
            </a:r>
          </a:p>
          <a:p>
            <a:pPr lvl="1" eaLnBrk="1" hangingPunct="1">
              <a:spcBef>
                <a:spcPts val="0"/>
              </a:spcBef>
            </a:pPr>
            <a:r>
              <a:rPr lang="en-US" altLang="en-US" sz="2000" b="1" dirty="0">
                <a:solidFill>
                  <a:srgbClr val="DFD293">
                    <a:lumMod val="60000"/>
                    <a:lumOff val="40000"/>
                  </a:srgbClr>
                </a:solidFill>
              </a:rPr>
              <a:t>Frequent exorcisms, where the primary human dilemma is demonization</a:t>
            </a:r>
            <a:endParaRPr lang="en-US" altLang="en-US" sz="2400" i="1" dirty="0">
              <a:solidFill>
                <a:srgbClr val="FFFFFF"/>
              </a:solidFill>
            </a:endParaRPr>
          </a:p>
          <a:p>
            <a:pPr eaLnBrk="1" hangingPunct="1"/>
            <a:r>
              <a:rPr lang="en-US" altLang="en-US" sz="2400" i="1" dirty="0">
                <a:solidFill>
                  <a:srgbClr val="FFFFFF"/>
                </a:solidFill>
              </a:rPr>
              <a:t>Many charismatics have now formed their own non-denominational congregations.</a:t>
            </a:r>
          </a:p>
        </p:txBody>
      </p:sp>
    </p:spTree>
    <p:extLst>
      <p:ext uri="{BB962C8B-B14F-4D97-AF65-F5344CB8AC3E}">
        <p14:creationId xmlns:p14="http://schemas.microsoft.com/office/powerpoint/2010/main" val="1069308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6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16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1619">
                                            <p:txEl>
                                              <p:pRg st="1" end="1"/>
                                            </p:txEl>
                                          </p:spTgt>
                                        </p:tgtEl>
                                        <p:attrNameLst>
                                          <p:attrName>style.visibility</p:attrName>
                                        </p:attrNameLst>
                                      </p:cBhvr>
                                      <p:to>
                                        <p:strVal val="visible"/>
                                      </p:to>
                                    </p:set>
                                    <p:anim calcmode="lin" valueType="num">
                                      <p:cBhvr>
                                        <p:cTn id="14" dur="500" fill="hold"/>
                                        <p:tgtEl>
                                          <p:spTgt spid="1116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16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16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1619">
                                            <p:txEl>
                                              <p:pRg st="2" end="2"/>
                                            </p:txEl>
                                          </p:spTgt>
                                        </p:tgtEl>
                                        <p:attrNameLst>
                                          <p:attrName>style.visibility</p:attrName>
                                        </p:attrNameLst>
                                      </p:cBhvr>
                                      <p:to>
                                        <p:strVal val="visible"/>
                                      </p:to>
                                    </p:set>
                                    <p:anim calcmode="lin" valueType="num">
                                      <p:cBhvr>
                                        <p:cTn id="21" dur="500" fill="hold"/>
                                        <p:tgtEl>
                                          <p:spTgt spid="1116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161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16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1619">
                                            <p:txEl>
                                              <p:pRg st="3" end="3"/>
                                            </p:txEl>
                                          </p:spTgt>
                                        </p:tgtEl>
                                        <p:attrNameLst>
                                          <p:attrName>style.visibility</p:attrName>
                                        </p:attrNameLst>
                                      </p:cBhvr>
                                      <p:to>
                                        <p:strVal val="visible"/>
                                      </p:to>
                                    </p:set>
                                    <p:anim calcmode="lin" valueType="num">
                                      <p:cBhvr>
                                        <p:cTn id="28" dur="500" fill="hold"/>
                                        <p:tgtEl>
                                          <p:spTgt spid="11161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1161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116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1619">
                                            <p:txEl>
                                              <p:pRg st="4" end="4"/>
                                            </p:txEl>
                                          </p:spTgt>
                                        </p:tgtEl>
                                        <p:attrNameLst>
                                          <p:attrName>style.visibility</p:attrName>
                                        </p:attrNameLst>
                                      </p:cBhvr>
                                      <p:to>
                                        <p:strVal val="visible"/>
                                      </p:to>
                                    </p:set>
                                    <p:anim calcmode="lin" valueType="num">
                                      <p:cBhvr>
                                        <p:cTn id="35" dur="500" fill="hold"/>
                                        <p:tgtEl>
                                          <p:spTgt spid="11161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1161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1161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1619">
                                            <p:txEl>
                                              <p:pRg st="5" end="5"/>
                                            </p:txEl>
                                          </p:spTgt>
                                        </p:tgtEl>
                                        <p:attrNameLst>
                                          <p:attrName>style.visibility</p:attrName>
                                        </p:attrNameLst>
                                      </p:cBhvr>
                                      <p:to>
                                        <p:strVal val="visible"/>
                                      </p:to>
                                    </p:set>
                                    <p:anim calcmode="lin" valueType="num">
                                      <p:cBhvr>
                                        <p:cTn id="42" dur="500" fill="hold"/>
                                        <p:tgtEl>
                                          <p:spTgt spid="111619">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11619">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1161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1619">
                                            <p:txEl>
                                              <p:pRg st="6" end="6"/>
                                            </p:txEl>
                                          </p:spTgt>
                                        </p:tgtEl>
                                        <p:attrNameLst>
                                          <p:attrName>style.visibility</p:attrName>
                                        </p:attrNameLst>
                                      </p:cBhvr>
                                      <p:to>
                                        <p:strVal val="visible"/>
                                      </p:to>
                                    </p:set>
                                    <p:anim calcmode="lin" valueType="num">
                                      <p:cBhvr>
                                        <p:cTn id="49" dur="500" fill="hold"/>
                                        <p:tgtEl>
                                          <p:spTgt spid="111619">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11619">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1161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11619">
                                            <p:txEl>
                                              <p:pRg st="7" end="7"/>
                                            </p:txEl>
                                          </p:spTgt>
                                        </p:tgtEl>
                                        <p:attrNameLst>
                                          <p:attrName>style.visibility</p:attrName>
                                        </p:attrNameLst>
                                      </p:cBhvr>
                                      <p:to>
                                        <p:strVal val="visible"/>
                                      </p:to>
                                    </p:set>
                                    <p:anim calcmode="lin" valueType="num">
                                      <p:cBhvr>
                                        <p:cTn id="56" dur="500" fill="hold"/>
                                        <p:tgtEl>
                                          <p:spTgt spid="111619">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111619">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111619">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1619">
                                            <p:txEl>
                                              <p:pRg st="8" end="8"/>
                                            </p:txEl>
                                          </p:spTgt>
                                        </p:tgtEl>
                                        <p:attrNameLst>
                                          <p:attrName>style.visibility</p:attrName>
                                        </p:attrNameLst>
                                      </p:cBhvr>
                                      <p:to>
                                        <p:strVal val="visible"/>
                                      </p:to>
                                    </p:set>
                                    <p:anim calcmode="lin" valueType="num">
                                      <p:cBhvr>
                                        <p:cTn id="63" dur="500" fill="hold"/>
                                        <p:tgtEl>
                                          <p:spTgt spid="111619">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111619">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111619">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11619">
                                            <p:txEl>
                                              <p:pRg st="9" end="9"/>
                                            </p:txEl>
                                          </p:spTgt>
                                        </p:tgtEl>
                                        <p:attrNameLst>
                                          <p:attrName>style.visibility</p:attrName>
                                        </p:attrNameLst>
                                      </p:cBhvr>
                                      <p:to>
                                        <p:strVal val="visible"/>
                                      </p:to>
                                    </p:set>
                                    <p:anim calcmode="lin" valueType="num">
                                      <p:cBhvr>
                                        <p:cTn id="70" dur="500" fill="hold"/>
                                        <p:tgtEl>
                                          <p:spTgt spid="111619">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111619">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1116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79C1-DD61-636F-0CAA-C21F40469CAD}"/>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5DA958D2-8E49-E678-3A0A-5BA7D3DC302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729A97A-AEBE-9F01-6A17-FE335FA936F1}"/>
              </a:ext>
            </a:extLst>
          </p:cNvPr>
          <p:cNvSpPr>
            <a:spLocks noGrp="1"/>
          </p:cNvSpPr>
          <p:nvPr>
            <p:ph type="title"/>
          </p:nvPr>
        </p:nvSpPr>
        <p:spPr>
          <a:xfrm>
            <a:off x="1" y="3429000"/>
            <a:ext cx="12191998" cy="941832"/>
          </a:xfrm>
        </p:spPr>
        <p:txBody>
          <a:bodyPr>
            <a:normAutofit fontScale="90000"/>
          </a:bodyPr>
          <a:lstStyle/>
          <a:p>
            <a:r>
              <a:rPr lang="en-US" dirty="0"/>
              <a:t>FUNDAMENTALIST-MODERNIST CONTROVERSY</a:t>
            </a:r>
          </a:p>
        </p:txBody>
      </p:sp>
      <p:sp>
        <p:nvSpPr>
          <p:cNvPr id="8" name="Text Placeholder 7">
            <a:extLst>
              <a:ext uri="{FF2B5EF4-FFF2-40B4-BE49-F238E27FC236}">
                <a16:creationId xmlns:a16="http://schemas.microsoft.com/office/drawing/2014/main" id="{B9F8A6A1-49E9-E5A3-590D-2FECD51974D7}"/>
              </a:ext>
            </a:extLst>
          </p:cNvPr>
          <p:cNvSpPr>
            <a:spLocks noGrp="1"/>
          </p:cNvSpPr>
          <p:nvPr>
            <p:ph type="body" idx="1"/>
          </p:nvPr>
        </p:nvSpPr>
        <p:spPr/>
        <p:txBody>
          <a:bodyPr/>
          <a:lstStyle/>
          <a:p>
            <a:r>
              <a:rPr lang="en-US" cap="none" dirty="0"/>
              <a:t>The Battle Over the Traditional Theology of the Church</a:t>
            </a:r>
            <a:endParaRPr lang="en-US" dirty="0"/>
          </a:p>
        </p:txBody>
      </p:sp>
    </p:spTree>
    <p:extLst>
      <p:ext uri="{BB962C8B-B14F-4D97-AF65-F5344CB8AC3E}">
        <p14:creationId xmlns:p14="http://schemas.microsoft.com/office/powerpoint/2010/main" val="249035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FACA1B90-0FC8-5935-490B-C100FD5397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7CE3B8-6FD0-4032-448E-04D54384438B}"/>
              </a:ext>
            </a:extLst>
          </p:cNvPr>
          <p:cNvSpPr>
            <a:spLocks noGrp="1"/>
          </p:cNvSpPr>
          <p:nvPr>
            <p:ph type="title"/>
          </p:nvPr>
        </p:nvSpPr>
        <p:spPr>
          <a:xfrm>
            <a:off x="457201" y="258366"/>
            <a:ext cx="11218125" cy="887262"/>
          </a:xfrm>
        </p:spPr>
        <p:txBody>
          <a:bodyPr/>
          <a:lstStyle/>
          <a:p>
            <a:r>
              <a:rPr lang="en-US" sz="4000" dirty="0">
                <a:solidFill>
                  <a:srgbClr val="C00000"/>
                </a:solidFill>
              </a:rPr>
              <a:t>The growing tension in </a:t>
            </a:r>
            <a:r>
              <a:rPr lang="en-US" sz="4000" dirty="0" err="1">
                <a:solidFill>
                  <a:srgbClr val="C00000"/>
                </a:solidFill>
              </a:rPr>
              <a:t>america</a:t>
            </a:r>
            <a:endParaRPr lang="en-US" sz="4000" dirty="0">
              <a:solidFill>
                <a:srgbClr val="C00000"/>
              </a:solidFill>
            </a:endParaRPr>
          </a:p>
        </p:txBody>
      </p:sp>
      <p:sp>
        <p:nvSpPr>
          <p:cNvPr id="10" name="Content Placeholder 9">
            <a:extLst>
              <a:ext uri="{FF2B5EF4-FFF2-40B4-BE49-F238E27FC236}">
                <a16:creationId xmlns:a16="http://schemas.microsoft.com/office/drawing/2014/main" id="{FB584A74-75C5-99C5-776B-58FE2E8403E2}"/>
              </a:ext>
            </a:extLst>
          </p:cNvPr>
          <p:cNvSpPr>
            <a:spLocks noGrp="1"/>
          </p:cNvSpPr>
          <p:nvPr>
            <p:ph sz="quarter" idx="14"/>
          </p:nvPr>
        </p:nvSpPr>
        <p:spPr>
          <a:xfrm>
            <a:off x="1258868" y="1145628"/>
            <a:ext cx="10726299" cy="5454006"/>
          </a:xfrm>
        </p:spPr>
        <p:txBody>
          <a:bodyPr>
            <a:normAutofit lnSpcReduction="10000"/>
          </a:bodyPr>
          <a:lstStyle/>
          <a:p>
            <a:pPr marL="0" indent="0">
              <a:buNone/>
            </a:pPr>
            <a:r>
              <a:rPr lang="en-US" altLang="en-US" sz="3200" b="1" dirty="0">
                <a:solidFill>
                  <a:schemeClr val="accent5">
                    <a:lumMod val="75000"/>
                  </a:schemeClr>
                </a:solidFill>
              </a:rPr>
              <a:t>While the tenets of Protestant Classical Liberalism was largely developed in European universities, especially Germany, it did not take long for the ideas to cross the Atlantic.</a:t>
            </a:r>
          </a:p>
          <a:p>
            <a:r>
              <a:rPr lang="en-US" altLang="en-US" sz="2800" i="1" dirty="0">
                <a:solidFill>
                  <a:schemeClr val="tx1"/>
                </a:solidFill>
              </a:rPr>
              <a:t>One by one, major divinity schools accepted the new higher-critical viewpoints (Harvard, Yale, Princeton, etc.), which in turn disseminated the new ideas to local congregations through their seminary graduates.</a:t>
            </a:r>
          </a:p>
          <a:p>
            <a:r>
              <a:rPr lang="en-US" altLang="en-US" sz="2800" i="1" dirty="0">
                <a:solidFill>
                  <a:schemeClr val="tx1"/>
                </a:solidFill>
              </a:rPr>
              <a:t>This, in turn, set up a reaction to combat the new ideas, since they undercut some of the major theologies of the classical Christian church.</a:t>
            </a:r>
          </a:p>
          <a:p>
            <a:r>
              <a:rPr lang="en-US" altLang="en-US" sz="2800" i="1" dirty="0">
                <a:solidFill>
                  <a:schemeClr val="tx1"/>
                </a:solidFill>
              </a:rPr>
              <a:t>Between 1910 and 1915, the “Fundamentals,” a series of tractates intended to defend traditional Christian theology, were composed by some 64 conservative scholars and mailed free of charge to Christian workers across the English-speaking world.</a:t>
            </a:r>
          </a:p>
        </p:txBody>
      </p:sp>
      <p:sp>
        <p:nvSpPr>
          <p:cNvPr id="7" name="Slide Number Placeholder 6">
            <a:extLst>
              <a:ext uri="{FF2B5EF4-FFF2-40B4-BE49-F238E27FC236}">
                <a16:creationId xmlns:a16="http://schemas.microsoft.com/office/drawing/2014/main" id="{104D514E-2967-A606-50D2-42BF9C11D1C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D00991D-16D7-C06D-C827-D97B4BAF9ADA}"/>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04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D4282032-88BD-7D72-60D7-0884B883E3ED}"/>
              </a:ext>
            </a:extLst>
          </p:cNvPr>
          <p:cNvSpPr>
            <a:spLocks noGrp="1" noChangeArrowheads="1"/>
          </p:cNvSpPr>
          <p:nvPr>
            <p:ph type="title"/>
          </p:nvPr>
        </p:nvSpPr>
        <p:spPr>
          <a:xfrm>
            <a:off x="609600" y="277813"/>
            <a:ext cx="10972800" cy="1175430"/>
          </a:xfrm>
        </p:spPr>
        <p:txBody>
          <a:bodyPr/>
          <a:lstStyle/>
          <a:p>
            <a:r>
              <a:rPr lang="en-US" altLang="en-US" sz="6000" dirty="0">
                <a:latin typeface="Matura MT Script Capitals" panose="03020802060602070202" pitchFamily="66" charset="0"/>
              </a:rPr>
              <a:t>The Fundamentals</a:t>
            </a:r>
          </a:p>
        </p:txBody>
      </p:sp>
      <p:sp>
        <p:nvSpPr>
          <p:cNvPr id="225283" name="Rectangle 3">
            <a:extLst>
              <a:ext uri="{FF2B5EF4-FFF2-40B4-BE49-F238E27FC236}">
                <a16:creationId xmlns:a16="http://schemas.microsoft.com/office/drawing/2014/main" id="{CEA4215F-855D-F182-5EF1-114AA4F4CE4F}"/>
              </a:ext>
            </a:extLst>
          </p:cNvPr>
          <p:cNvSpPr>
            <a:spLocks noGrp="1" noChangeArrowheads="1"/>
          </p:cNvSpPr>
          <p:nvPr>
            <p:ph type="body" idx="1"/>
          </p:nvPr>
        </p:nvSpPr>
        <p:spPr>
          <a:xfrm>
            <a:off x="609600" y="1453243"/>
            <a:ext cx="11293929" cy="5208815"/>
          </a:xfrm>
        </p:spPr>
        <p:txBody>
          <a:bodyPr/>
          <a:lstStyle/>
          <a:p>
            <a:pPr marL="0" indent="0">
              <a:buNone/>
            </a:pPr>
            <a:r>
              <a:rPr lang="en-US" altLang="en-US" dirty="0">
                <a:solidFill>
                  <a:schemeClr val="accent6">
                    <a:lumMod val="20000"/>
                    <a:lumOff val="80000"/>
                  </a:schemeClr>
                </a:solidFill>
                <a:latin typeface="Eras Demi ITC" panose="020B0805030504020804" pitchFamily="34" charset="0"/>
              </a:rPr>
              <a:t>The “Fundamentals” reacted strongly against the rise of Classical Protestant Liberalism in general and the German school of higher criticism in particular. Especially, the five following areas were emphasized, all of which had been challenged by the modern point of view:</a:t>
            </a:r>
          </a:p>
          <a:p>
            <a:pPr marL="609600" indent="-609600">
              <a:buFont typeface="Wingdings" panose="05000000000000000000" pitchFamily="2" charset="2"/>
              <a:buAutoNum type="arabicPeriod"/>
            </a:pPr>
            <a:r>
              <a:rPr lang="en-US" altLang="en-US" sz="2800" i="1" dirty="0">
                <a:latin typeface="Aptos" panose="020B0004020202020204" pitchFamily="34" charset="0"/>
              </a:rPr>
              <a:t>Inspiration and inerrancy of the Bible</a:t>
            </a:r>
          </a:p>
          <a:p>
            <a:pPr marL="609600" indent="-609600">
              <a:buFont typeface="Wingdings" panose="05000000000000000000" pitchFamily="2" charset="2"/>
              <a:buAutoNum type="arabicPeriod"/>
            </a:pPr>
            <a:r>
              <a:rPr lang="en-US" altLang="en-US" sz="2800" i="1" dirty="0">
                <a:latin typeface="Aptos" panose="020B0004020202020204" pitchFamily="34" charset="0"/>
              </a:rPr>
              <a:t>Virgin birth of Christ</a:t>
            </a:r>
          </a:p>
          <a:p>
            <a:pPr marL="609600" indent="-609600">
              <a:buFont typeface="Wingdings" panose="05000000000000000000" pitchFamily="2" charset="2"/>
              <a:buAutoNum type="arabicPeriod"/>
            </a:pPr>
            <a:r>
              <a:rPr lang="en-US" altLang="en-US" sz="2800" i="1" dirty="0">
                <a:latin typeface="Aptos" panose="020B0004020202020204" pitchFamily="34" charset="0"/>
              </a:rPr>
              <a:t>Substitutionary atonement for sin</a:t>
            </a:r>
          </a:p>
          <a:p>
            <a:pPr marL="609600" indent="-609600">
              <a:buFont typeface="Wingdings" panose="05000000000000000000" pitchFamily="2" charset="2"/>
              <a:buAutoNum type="arabicPeriod"/>
            </a:pPr>
            <a:r>
              <a:rPr lang="en-US" altLang="en-US" sz="2800" i="1" dirty="0">
                <a:latin typeface="Aptos" panose="020B0004020202020204" pitchFamily="34" charset="0"/>
              </a:rPr>
              <a:t>Bodily resurrection of Jesus</a:t>
            </a:r>
          </a:p>
          <a:p>
            <a:pPr marL="609600" indent="-609600">
              <a:buFont typeface="Wingdings" panose="05000000000000000000" pitchFamily="2" charset="2"/>
              <a:buAutoNum type="arabicPeriod"/>
            </a:pPr>
            <a:r>
              <a:rPr lang="en-US" altLang="en-US" sz="2800" i="1" dirty="0">
                <a:latin typeface="Aptos" panose="020B0004020202020204" pitchFamily="34" charset="0"/>
              </a:rPr>
              <a:t>Personal return of Christ at the end of the 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 calcmode="lin" valueType="num">
                                      <p:cBhvr>
                                        <p:cTn id="7" dur="500" fill="hold"/>
                                        <p:tgtEl>
                                          <p:spTgt spid="225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2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52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5283">
                                            <p:txEl>
                                              <p:pRg st="1" end="1"/>
                                            </p:txEl>
                                          </p:spTgt>
                                        </p:tgtEl>
                                        <p:attrNameLst>
                                          <p:attrName>style.visibility</p:attrName>
                                        </p:attrNameLst>
                                      </p:cBhvr>
                                      <p:to>
                                        <p:strVal val="visible"/>
                                      </p:to>
                                    </p:set>
                                    <p:anim calcmode="lin" valueType="num">
                                      <p:cBhvr additive="base">
                                        <p:cTn id="14" dur="500" fill="hold"/>
                                        <p:tgtEl>
                                          <p:spTgt spid="22528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5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5283">
                                            <p:txEl>
                                              <p:pRg st="2" end="2"/>
                                            </p:txEl>
                                          </p:spTgt>
                                        </p:tgtEl>
                                        <p:attrNameLst>
                                          <p:attrName>style.visibility</p:attrName>
                                        </p:attrNameLst>
                                      </p:cBhvr>
                                      <p:to>
                                        <p:strVal val="visible"/>
                                      </p:to>
                                    </p:set>
                                    <p:anim calcmode="lin" valueType="num">
                                      <p:cBhvr additive="base">
                                        <p:cTn id="20" dur="500" fill="hold"/>
                                        <p:tgtEl>
                                          <p:spTgt spid="22528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5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25283">
                                            <p:txEl>
                                              <p:pRg st="3" end="3"/>
                                            </p:txEl>
                                          </p:spTgt>
                                        </p:tgtEl>
                                        <p:attrNameLst>
                                          <p:attrName>style.visibility</p:attrName>
                                        </p:attrNameLst>
                                      </p:cBhvr>
                                      <p:to>
                                        <p:strVal val="visible"/>
                                      </p:to>
                                    </p:set>
                                    <p:anim calcmode="lin" valueType="num">
                                      <p:cBhvr additive="base">
                                        <p:cTn id="26" dur="500" fill="hold"/>
                                        <p:tgtEl>
                                          <p:spTgt spid="22528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25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5283">
                                            <p:txEl>
                                              <p:pRg st="4" end="4"/>
                                            </p:txEl>
                                          </p:spTgt>
                                        </p:tgtEl>
                                        <p:attrNameLst>
                                          <p:attrName>style.visibility</p:attrName>
                                        </p:attrNameLst>
                                      </p:cBhvr>
                                      <p:to>
                                        <p:strVal val="visible"/>
                                      </p:to>
                                    </p:set>
                                    <p:anim calcmode="lin" valueType="num">
                                      <p:cBhvr additive="base">
                                        <p:cTn id="32" dur="500" fill="hold"/>
                                        <p:tgtEl>
                                          <p:spTgt spid="22528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25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25283">
                                            <p:txEl>
                                              <p:pRg st="5" end="5"/>
                                            </p:txEl>
                                          </p:spTgt>
                                        </p:tgtEl>
                                        <p:attrNameLst>
                                          <p:attrName>style.visibility</p:attrName>
                                        </p:attrNameLst>
                                      </p:cBhvr>
                                      <p:to>
                                        <p:strVal val="visible"/>
                                      </p:to>
                                    </p:set>
                                    <p:anim calcmode="lin" valueType="num">
                                      <p:cBhvr additive="base">
                                        <p:cTn id="38" dur="500" fill="hold"/>
                                        <p:tgtEl>
                                          <p:spTgt spid="22528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52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800782DF-F89E-C74E-D9BB-5F346115ED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80A13E-8741-8089-023E-0C7B4F735D93}"/>
              </a:ext>
            </a:extLst>
          </p:cNvPr>
          <p:cNvSpPr>
            <a:spLocks noGrp="1"/>
          </p:cNvSpPr>
          <p:nvPr>
            <p:ph type="title"/>
          </p:nvPr>
        </p:nvSpPr>
        <p:spPr>
          <a:xfrm>
            <a:off x="111209" y="258366"/>
            <a:ext cx="11218125" cy="887262"/>
          </a:xfrm>
        </p:spPr>
        <p:txBody>
          <a:bodyPr/>
          <a:lstStyle/>
          <a:p>
            <a:r>
              <a:rPr lang="en-US" sz="4000" dirty="0">
                <a:solidFill>
                  <a:srgbClr val="C00000"/>
                </a:solidFill>
              </a:rPr>
              <a:t>The SCOPES “MONKEY TRIAL”</a:t>
            </a:r>
          </a:p>
        </p:txBody>
      </p:sp>
      <p:sp>
        <p:nvSpPr>
          <p:cNvPr id="10" name="Content Placeholder 9">
            <a:extLst>
              <a:ext uri="{FF2B5EF4-FFF2-40B4-BE49-F238E27FC236}">
                <a16:creationId xmlns:a16="http://schemas.microsoft.com/office/drawing/2014/main" id="{DC85DF36-C4BC-1EB1-4DFE-A6776DEBEB17}"/>
              </a:ext>
            </a:extLst>
          </p:cNvPr>
          <p:cNvSpPr>
            <a:spLocks noGrp="1"/>
          </p:cNvSpPr>
          <p:nvPr>
            <p:ph sz="quarter" idx="14"/>
          </p:nvPr>
        </p:nvSpPr>
        <p:spPr>
          <a:xfrm>
            <a:off x="580772" y="1004699"/>
            <a:ext cx="5895164" cy="5853301"/>
          </a:xfrm>
        </p:spPr>
        <p:txBody>
          <a:bodyPr>
            <a:normAutofit fontScale="92500" lnSpcReduction="10000"/>
          </a:bodyPr>
          <a:lstStyle/>
          <a:p>
            <a:pPr marL="0" indent="0">
              <a:buNone/>
            </a:pPr>
            <a:r>
              <a:rPr lang="en-US" altLang="en-US" sz="3200" b="1" dirty="0">
                <a:solidFill>
                  <a:schemeClr val="accent5">
                    <a:lumMod val="75000"/>
                  </a:schemeClr>
                </a:solidFill>
              </a:rPr>
              <a:t>In Tennessee, a state law that forbade the teaching of human evolution in public schools was deliberately put to the test in what was dubbed “The Trial of the Century” (July 10-21, 1925).</a:t>
            </a:r>
          </a:p>
          <a:p>
            <a:r>
              <a:rPr lang="en-US" altLang="en-US" sz="2800" i="1" dirty="0">
                <a:solidFill>
                  <a:schemeClr val="tx1"/>
                </a:solidFill>
              </a:rPr>
              <a:t>John Scopes, a high school teacher, was accused of violating this law, and the trial was deliberately staged to attract national attention.</a:t>
            </a:r>
          </a:p>
          <a:p>
            <a:r>
              <a:rPr lang="en-US" altLang="en-US" sz="2800" i="1" dirty="0">
                <a:solidFill>
                  <a:schemeClr val="tx1"/>
                </a:solidFill>
              </a:rPr>
              <a:t>William Jennings Bryan (three-time presidential candidate and former Secretary of State) sought to defend the Bible. Clarence Darrow, famous trial lawyer, defended Scopes.</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71F4E477-8D77-760B-75D8-901B57A97782}"/>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433135C-5413-8BEA-C40F-1BA3FB808B6F}"/>
              </a:ext>
            </a:extLst>
          </p:cNvPr>
          <p:cNvCxnSpPr>
            <a:cxnSpLocks/>
          </p:cNvCxnSpPr>
          <p:nvPr/>
        </p:nvCxnSpPr>
        <p:spPr>
          <a:xfrm>
            <a:off x="345990" y="990180"/>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Scopes Trial | Date, History, Purpose, Definition, 1925 ...">
            <a:extLst>
              <a:ext uri="{FF2B5EF4-FFF2-40B4-BE49-F238E27FC236}">
                <a16:creationId xmlns:a16="http://schemas.microsoft.com/office/drawing/2014/main" id="{D31756B8-7F9F-B27F-831E-91A90766E4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37020" y="1145628"/>
            <a:ext cx="5308990" cy="3888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9DB93C-42B6-0B4F-C7A7-9CB82E773638}"/>
              </a:ext>
            </a:extLst>
          </p:cNvPr>
          <p:cNvSpPr txBox="1"/>
          <p:nvPr/>
        </p:nvSpPr>
        <p:spPr>
          <a:xfrm>
            <a:off x="6475936" y="5051079"/>
            <a:ext cx="5331048" cy="369332"/>
          </a:xfrm>
          <a:prstGeom prst="rect">
            <a:avLst/>
          </a:prstGeom>
          <a:noFill/>
        </p:spPr>
        <p:txBody>
          <a:bodyPr wrap="square" rtlCol="0">
            <a:spAutoFit/>
          </a:bodyPr>
          <a:lstStyle/>
          <a:p>
            <a:pPr algn="ctr"/>
            <a:r>
              <a:rPr lang="en-US" dirty="0"/>
              <a:t>Darrow and Bryan</a:t>
            </a:r>
          </a:p>
        </p:txBody>
      </p:sp>
    </p:spTree>
    <p:extLst>
      <p:ext uri="{BB962C8B-B14F-4D97-AF65-F5344CB8AC3E}">
        <p14:creationId xmlns:p14="http://schemas.microsoft.com/office/powerpoint/2010/main" val="427046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E18E93C-1364-FF69-9B55-D63627EC8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C97556-D57A-5A5E-B060-FF2B8A0D6144}"/>
              </a:ext>
            </a:extLst>
          </p:cNvPr>
          <p:cNvSpPr>
            <a:spLocks noGrp="1"/>
          </p:cNvSpPr>
          <p:nvPr>
            <p:ph type="title"/>
          </p:nvPr>
        </p:nvSpPr>
        <p:spPr>
          <a:xfrm>
            <a:off x="457201" y="258366"/>
            <a:ext cx="11218125" cy="887262"/>
          </a:xfrm>
        </p:spPr>
        <p:txBody>
          <a:bodyPr/>
          <a:lstStyle/>
          <a:p>
            <a:r>
              <a:rPr lang="en-US" sz="4000" dirty="0">
                <a:solidFill>
                  <a:srgbClr val="C00000"/>
                </a:solidFill>
              </a:rPr>
              <a:t>The aftermath</a:t>
            </a:r>
          </a:p>
        </p:txBody>
      </p:sp>
      <p:sp>
        <p:nvSpPr>
          <p:cNvPr id="10" name="Content Placeholder 9">
            <a:extLst>
              <a:ext uri="{FF2B5EF4-FFF2-40B4-BE49-F238E27FC236}">
                <a16:creationId xmlns:a16="http://schemas.microsoft.com/office/drawing/2014/main" id="{5FC70977-226A-529E-4797-828939F7ECD0}"/>
              </a:ext>
            </a:extLst>
          </p:cNvPr>
          <p:cNvSpPr>
            <a:spLocks noGrp="1"/>
          </p:cNvSpPr>
          <p:nvPr>
            <p:ph sz="quarter" idx="14"/>
          </p:nvPr>
        </p:nvSpPr>
        <p:spPr>
          <a:xfrm>
            <a:off x="1258868" y="1145628"/>
            <a:ext cx="10726299" cy="5454006"/>
          </a:xfrm>
        </p:spPr>
        <p:txBody>
          <a:bodyPr>
            <a:normAutofit lnSpcReduction="10000"/>
          </a:bodyPr>
          <a:lstStyle/>
          <a:p>
            <a:pPr marL="0" indent="0">
              <a:buNone/>
            </a:pPr>
            <a:r>
              <a:rPr lang="en-US" altLang="en-US" sz="3200" b="1" dirty="0">
                <a:solidFill>
                  <a:schemeClr val="accent5">
                    <a:lumMod val="75000"/>
                  </a:schemeClr>
                </a:solidFill>
              </a:rPr>
              <a:t>The Scopes trial brought to national attention many of the tensions between secularism and fundamentalism, science vs. religion, and modernism vs. tradition, tensions that continue to the present day. </a:t>
            </a:r>
          </a:p>
          <a:p>
            <a:r>
              <a:rPr lang="en-US" altLang="en-US" sz="2800" i="1" dirty="0">
                <a:solidFill>
                  <a:schemeClr val="tx1"/>
                </a:solidFill>
              </a:rPr>
              <a:t>Darrow thoroughly embarrassed Bryan in a battery of Bible questions regarding the length of creation, Eve being created from Adam’s rib, Jonah and the whale, Noah’s ark, and so forth, forcing Bryan into a series of contradictions and limitations. Bryan died five days after the trial.</a:t>
            </a:r>
          </a:p>
          <a:p>
            <a:r>
              <a:rPr lang="en-US" altLang="en-US" sz="2800" i="1" dirty="0">
                <a:solidFill>
                  <a:schemeClr val="tx1"/>
                </a:solidFill>
              </a:rPr>
              <a:t>Though Scopes was convicted and fined $100, fundamentalism lost in national opinion. Bryan won the case, but Darrow and the ALCU won the war.</a:t>
            </a:r>
          </a:p>
          <a:p>
            <a:r>
              <a:rPr lang="en-US" altLang="en-US" sz="2800" i="1" dirty="0" err="1">
                <a:solidFill>
                  <a:schemeClr val="tx1"/>
                </a:solidFill>
              </a:rPr>
              <a:t>Playrights</a:t>
            </a:r>
            <a:r>
              <a:rPr lang="en-US" altLang="en-US" sz="2800" i="1" dirty="0">
                <a:solidFill>
                  <a:schemeClr val="tx1"/>
                </a:solidFill>
              </a:rPr>
              <a:t> Jerome Lawrence and Robert Lee offered a fictionalized version of the trial in </a:t>
            </a:r>
            <a:r>
              <a:rPr lang="en-US" altLang="en-US" sz="2800" b="1" i="1" dirty="0">
                <a:solidFill>
                  <a:schemeClr val="tx1"/>
                </a:solidFill>
              </a:rPr>
              <a:t>Inherit the Wind</a:t>
            </a:r>
            <a:r>
              <a:rPr lang="en-US" altLang="en-US" sz="2800" i="1" dirty="0">
                <a:solidFill>
                  <a:schemeClr val="tx1"/>
                </a:solidFill>
              </a:rPr>
              <a:t>, which lampooned fundamentalists and became commonly viewed in high schools across America.</a:t>
            </a:r>
            <a:endParaRPr lang="en-US" altLang="en-US" sz="2800" b="1" i="1" dirty="0">
              <a:solidFill>
                <a:schemeClr val="tx1"/>
              </a:solidFill>
            </a:endParaRPr>
          </a:p>
        </p:txBody>
      </p:sp>
      <p:sp>
        <p:nvSpPr>
          <p:cNvPr id="7" name="Slide Number Placeholder 6">
            <a:extLst>
              <a:ext uri="{FF2B5EF4-FFF2-40B4-BE49-F238E27FC236}">
                <a16:creationId xmlns:a16="http://schemas.microsoft.com/office/drawing/2014/main" id="{02D2870A-26E8-3CCE-E926-F47947F53E2D}"/>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C68E4D4-63B4-4120-9244-65D74CB28307}"/>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4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35A670B-8C78-4390-104E-B3E5E3CA27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3CEA90-15A7-E560-B6ED-2506D18C9F3F}"/>
              </a:ext>
            </a:extLst>
          </p:cNvPr>
          <p:cNvSpPr>
            <a:spLocks noGrp="1"/>
          </p:cNvSpPr>
          <p:nvPr>
            <p:ph type="title"/>
          </p:nvPr>
        </p:nvSpPr>
        <p:spPr>
          <a:xfrm>
            <a:off x="457201" y="258366"/>
            <a:ext cx="11218125" cy="887262"/>
          </a:xfrm>
        </p:spPr>
        <p:txBody>
          <a:bodyPr/>
          <a:lstStyle/>
          <a:p>
            <a:r>
              <a:rPr lang="en-US" sz="4000" dirty="0">
                <a:solidFill>
                  <a:srgbClr val="C00000"/>
                </a:solidFill>
              </a:rPr>
              <a:t>The DEBATE OVER INERRANCY</a:t>
            </a:r>
          </a:p>
        </p:txBody>
      </p:sp>
      <p:sp>
        <p:nvSpPr>
          <p:cNvPr id="10" name="Content Placeholder 9">
            <a:extLst>
              <a:ext uri="{FF2B5EF4-FFF2-40B4-BE49-F238E27FC236}">
                <a16:creationId xmlns:a16="http://schemas.microsoft.com/office/drawing/2014/main" id="{45F3F604-539E-2B54-DBAB-611667044DCC}"/>
              </a:ext>
            </a:extLst>
          </p:cNvPr>
          <p:cNvSpPr>
            <a:spLocks noGrp="1"/>
          </p:cNvSpPr>
          <p:nvPr>
            <p:ph sz="quarter" idx="14"/>
          </p:nvPr>
        </p:nvSpPr>
        <p:spPr>
          <a:xfrm>
            <a:off x="1258868" y="1145628"/>
            <a:ext cx="10726299" cy="5454006"/>
          </a:xfrm>
        </p:spPr>
        <p:txBody>
          <a:bodyPr>
            <a:normAutofit lnSpcReduction="10000"/>
          </a:bodyPr>
          <a:lstStyle/>
          <a:p>
            <a:pPr marL="0" indent="0">
              <a:buNone/>
            </a:pPr>
            <a:r>
              <a:rPr lang="en-US" altLang="en-US" sz="3200" b="1" dirty="0">
                <a:solidFill>
                  <a:schemeClr val="accent5">
                    <a:lumMod val="75000"/>
                  </a:schemeClr>
                </a:solidFill>
              </a:rPr>
              <a:t>The decades long debate over whether the Bible is without error in all aspects, including history and science, came to the forefront in the late 1970s. </a:t>
            </a:r>
          </a:p>
          <a:p>
            <a:r>
              <a:rPr lang="en-US" altLang="en-US" sz="2800" i="1" dirty="0">
                <a:solidFill>
                  <a:schemeClr val="tx1"/>
                </a:solidFill>
              </a:rPr>
              <a:t>In 1978, more than 200 evangelical leaders convened in Chicago as the International Council on Biblical Inerrancy.</a:t>
            </a:r>
          </a:p>
          <a:p>
            <a:r>
              <a:rPr lang="en-US" altLang="en-US" sz="2800" i="1" dirty="0">
                <a:solidFill>
                  <a:schemeClr val="tx1"/>
                </a:solidFill>
              </a:rPr>
              <a:t>The “Chicago Statement” became the definitive defense of the inerrancy of the original manuscripts of the Bible in a series of  “We affirm” and “We deny” statements.</a:t>
            </a:r>
          </a:p>
          <a:p>
            <a:r>
              <a:rPr lang="en-US" altLang="en-US" sz="2800" i="1" dirty="0">
                <a:solidFill>
                  <a:schemeClr val="tx1"/>
                </a:solidFill>
              </a:rPr>
              <a:t>Major signatories included Robert Preus (Lutheran), James Montgomery Boice (Reformed), Kenneth Kantzer (editor Christianity Today), J. I. Packer (Anglican), Francis Schaeffer (Presbyterian), R. C. Sproul (Reformed), and John MacArthur (Baptist).</a:t>
            </a:r>
          </a:p>
        </p:txBody>
      </p:sp>
      <p:sp>
        <p:nvSpPr>
          <p:cNvPr id="7" name="Slide Number Placeholder 6">
            <a:extLst>
              <a:ext uri="{FF2B5EF4-FFF2-40B4-BE49-F238E27FC236}">
                <a16:creationId xmlns:a16="http://schemas.microsoft.com/office/drawing/2014/main" id="{3E6362BD-BCA7-64E6-DD2F-5C9B20480525}"/>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3518E22-C294-C84B-814E-E0058531F6EE}"/>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53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CF44B94-6338-2336-77EE-ECEDB9E483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C82398-919E-8FA0-5EA8-B512D4545C9F}"/>
              </a:ext>
            </a:extLst>
          </p:cNvPr>
          <p:cNvSpPr>
            <a:spLocks noGrp="1"/>
          </p:cNvSpPr>
          <p:nvPr>
            <p:ph type="title"/>
          </p:nvPr>
        </p:nvSpPr>
        <p:spPr>
          <a:xfrm>
            <a:off x="159149" y="0"/>
            <a:ext cx="11873702" cy="891251"/>
          </a:xfrm>
        </p:spPr>
        <p:txBody>
          <a:bodyPr/>
          <a:lstStyle/>
          <a:p>
            <a:pPr algn="ctr"/>
            <a:r>
              <a:rPr lang="en-US" sz="5400" b="1" dirty="0">
                <a:solidFill>
                  <a:schemeClr val="accent3"/>
                </a:solidFill>
                <a:latin typeface="Agency FB" panose="020B0503020202020204" pitchFamily="34" charset="0"/>
              </a:rPr>
              <a:t>Evangelical distinctions</a:t>
            </a:r>
            <a:br>
              <a:rPr lang="en-US" sz="5400" b="1" dirty="0">
                <a:solidFill>
                  <a:srgbClr val="C00000"/>
                </a:solidFill>
                <a:latin typeface="Agency FB" panose="020B0503020202020204" pitchFamily="34" charset="0"/>
              </a:rPr>
            </a:br>
            <a:endParaRPr lang="en-US" sz="2400" i="1" dirty="0">
              <a:solidFill>
                <a:srgbClr val="C00000"/>
              </a:solidFill>
              <a:latin typeface="Agency FB" panose="020B0503020202020204" pitchFamily="34" charset="0"/>
            </a:endParaRPr>
          </a:p>
        </p:txBody>
      </p:sp>
      <p:sp>
        <p:nvSpPr>
          <p:cNvPr id="10" name="Content Placeholder 9">
            <a:extLst>
              <a:ext uri="{FF2B5EF4-FFF2-40B4-BE49-F238E27FC236}">
                <a16:creationId xmlns:a16="http://schemas.microsoft.com/office/drawing/2014/main" id="{260BF28C-64CE-B27C-21EF-454BD3675D21}"/>
              </a:ext>
            </a:extLst>
          </p:cNvPr>
          <p:cNvSpPr>
            <a:spLocks noGrp="1"/>
          </p:cNvSpPr>
          <p:nvPr>
            <p:ph sz="quarter" idx="14"/>
          </p:nvPr>
        </p:nvSpPr>
        <p:spPr>
          <a:xfrm>
            <a:off x="9240456" y="1004045"/>
            <a:ext cx="2792395" cy="5698505"/>
          </a:xfrm>
          <a:solidFill>
            <a:schemeClr val="accent5">
              <a:lumMod val="75000"/>
            </a:schemeClr>
          </a:solidFill>
        </p:spPr>
        <p:txBody>
          <a:bodyPr>
            <a:normAutofit/>
          </a:bodyPr>
          <a:lstStyle/>
          <a:p>
            <a:pPr marL="0" indent="0">
              <a:lnSpc>
                <a:spcPct val="100000"/>
              </a:lnSpc>
              <a:spcBef>
                <a:spcPts val="0"/>
              </a:spcBef>
              <a:buNone/>
            </a:pPr>
            <a:r>
              <a:rPr lang="en-US" sz="3200" b="1" dirty="0">
                <a:solidFill>
                  <a:srgbClr val="FFFF00"/>
                </a:solidFill>
                <a:latin typeface="Agency FB" panose="020B0503020202020204" pitchFamily="34" charset="0"/>
              </a:rPr>
              <a:t>THE EVANGELICAL LEFT</a:t>
            </a:r>
          </a:p>
          <a:p>
            <a:pPr>
              <a:spcBef>
                <a:spcPts val="600"/>
              </a:spcBef>
              <a:buClr>
                <a:srgbClr val="FFC000"/>
              </a:buClr>
            </a:pPr>
            <a:r>
              <a:rPr lang="en-US" altLang="en-US" sz="2400" i="1" dirty="0">
                <a:solidFill>
                  <a:schemeClr val="bg1"/>
                </a:solidFill>
                <a:latin typeface="Gill Sans MT" panose="020B0502020104020203" pitchFamily="34" charset="0"/>
              </a:rPr>
              <a:t>Some evangelicals are open to embracing higher criticism and accepting its conclusions while not surrendering the classical faith of the church.</a:t>
            </a:r>
          </a:p>
          <a:p>
            <a:pPr>
              <a:spcBef>
                <a:spcPts val="600"/>
              </a:spcBef>
              <a:buClr>
                <a:srgbClr val="FFC000"/>
              </a:buClr>
            </a:pPr>
            <a:r>
              <a:rPr lang="en-US" altLang="en-US" sz="2400" i="1" dirty="0">
                <a:solidFill>
                  <a:schemeClr val="bg1"/>
                </a:solidFill>
                <a:latin typeface="Gill Sans MT" panose="020B0502020104020203" pitchFamily="34" charset="0"/>
              </a:rPr>
              <a:t>Fuller Theological Seminary is a typical representative.</a:t>
            </a:r>
          </a:p>
          <a:p>
            <a:pPr marL="0" indent="0">
              <a:spcBef>
                <a:spcPts val="600"/>
              </a:spcBef>
              <a:buClr>
                <a:srgbClr val="FFC000"/>
              </a:buClr>
              <a:buNone/>
            </a:pPr>
            <a:endParaRPr lang="en-US" altLang="en-US" sz="2400" i="1" dirty="0">
              <a:solidFill>
                <a:schemeClr val="bg1"/>
              </a:solidFill>
              <a:latin typeface="Gill Sans MT" panose="020B0502020104020203" pitchFamily="34" charset="0"/>
            </a:endParaRPr>
          </a:p>
          <a:p>
            <a:pPr>
              <a:spcBef>
                <a:spcPts val="600"/>
              </a:spcBef>
              <a:buClr>
                <a:srgbClr val="FFC000"/>
              </a:buClr>
            </a:pPr>
            <a:endParaRPr lang="en-US" altLang="en-US" sz="2600" i="1" dirty="0">
              <a:solidFill>
                <a:schemeClr val="bg1"/>
              </a:solidFill>
              <a:latin typeface="Gill Sans MT" panose="020B0502020104020203" pitchFamily="34" charset="0"/>
            </a:endParaRPr>
          </a:p>
        </p:txBody>
      </p:sp>
      <p:sp>
        <p:nvSpPr>
          <p:cNvPr id="6" name="Content Placeholder 9">
            <a:extLst>
              <a:ext uri="{FF2B5EF4-FFF2-40B4-BE49-F238E27FC236}">
                <a16:creationId xmlns:a16="http://schemas.microsoft.com/office/drawing/2014/main" id="{FD9A05F7-960B-3609-C44F-020A6D8244D8}"/>
              </a:ext>
            </a:extLst>
          </p:cNvPr>
          <p:cNvSpPr txBox="1">
            <a:spLocks/>
          </p:cNvSpPr>
          <p:nvPr/>
        </p:nvSpPr>
        <p:spPr>
          <a:xfrm>
            <a:off x="3255863" y="1016189"/>
            <a:ext cx="2792396" cy="5698505"/>
          </a:xfrm>
          <a:prstGeom prst="rect">
            <a:avLst/>
          </a:prstGeom>
          <a:solidFill>
            <a:srgbClr val="64371E"/>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8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OPEN FUNDAMENTALISM</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While strongly opposed to modernism, this range of thinkers remains open to fellowship with other Christians despite differences.</a:t>
            </a: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Jerry Falwell (deceased) and Liberty University (still functional) </a:t>
            </a:r>
            <a:r>
              <a:rPr lang="en-US" altLang="en-US" sz="2400" i="1" dirty="0">
                <a:solidFill>
                  <a:srgbClr val="FFFFFF"/>
                </a:solidFill>
                <a:latin typeface="Gill Sans MT"/>
              </a:rPr>
              <a:t>are</a:t>
            </a: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 typical representatives.</a:t>
            </a:r>
          </a:p>
        </p:txBody>
      </p:sp>
      <p:sp>
        <p:nvSpPr>
          <p:cNvPr id="8" name="Content Placeholder 9">
            <a:extLst>
              <a:ext uri="{FF2B5EF4-FFF2-40B4-BE49-F238E27FC236}">
                <a16:creationId xmlns:a16="http://schemas.microsoft.com/office/drawing/2014/main" id="{6EC369DB-7EB1-D93D-8494-32E191D483BE}"/>
              </a:ext>
            </a:extLst>
          </p:cNvPr>
          <p:cNvSpPr txBox="1">
            <a:spLocks/>
          </p:cNvSpPr>
          <p:nvPr/>
        </p:nvSpPr>
        <p:spPr>
          <a:xfrm>
            <a:off x="6229811" y="1004046"/>
            <a:ext cx="2792396" cy="5698505"/>
          </a:xfrm>
          <a:prstGeom prst="rect">
            <a:avLst/>
          </a:prstGeom>
          <a:solidFill>
            <a:schemeClr val="bg2">
              <a:lumMod val="25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MAINSTREAM EVANGELICALISM</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Evangelicals are more open to cooperation between denominations and a broader cultural engagement.</a:t>
            </a: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Billy Graham </a:t>
            </a:r>
            <a:r>
              <a:rPr lang="en-US" altLang="en-US" sz="2400" i="1" dirty="0">
                <a:solidFill>
                  <a:srgbClr val="FFFFFF"/>
                </a:solidFill>
                <a:latin typeface="Gill Sans MT"/>
              </a:rPr>
              <a:t>(deceased) and Gordon-Conwell </a:t>
            </a:r>
            <a:r>
              <a:rPr lang="en-US" altLang="en-US" sz="2400" i="1" dirty="0" err="1">
                <a:solidFill>
                  <a:srgbClr val="FFFFFF"/>
                </a:solidFill>
                <a:latin typeface="Gill Sans MT"/>
              </a:rPr>
              <a:t>Serminary</a:t>
            </a:r>
            <a:r>
              <a:rPr lang="en-US" altLang="en-US" sz="2400" i="1" dirty="0">
                <a:solidFill>
                  <a:srgbClr val="FFFFFF"/>
                </a:solidFill>
                <a:latin typeface="Gill Sans MT"/>
              </a:rPr>
              <a:t> (still functional) are typical representatives.</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9" name="Content Placeholder 9">
            <a:extLst>
              <a:ext uri="{FF2B5EF4-FFF2-40B4-BE49-F238E27FC236}">
                <a16:creationId xmlns:a16="http://schemas.microsoft.com/office/drawing/2014/main" id="{7ADDAA15-980C-0A2F-D939-31F20083F7DA}"/>
              </a:ext>
            </a:extLst>
          </p:cNvPr>
          <p:cNvSpPr txBox="1">
            <a:spLocks/>
          </p:cNvSpPr>
          <p:nvPr/>
        </p:nvSpPr>
        <p:spPr>
          <a:xfrm>
            <a:off x="159149" y="1020374"/>
            <a:ext cx="2915859" cy="5698505"/>
          </a:xfrm>
          <a:prstGeom prst="rect">
            <a:avLst/>
          </a:prstGeom>
          <a:solidFill>
            <a:schemeClr val="accent3">
              <a:lumMod val="75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CLOSED FUNDAMENTALISM</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Gill Sans Light" panose="020B0302020104020203" pitchFamily="34" charset="-79"/>
            </a:endParaRPr>
          </a:p>
          <a:p>
            <a:pPr marL="246888" marR="0" lvl="0" indent="-246888" algn="l" defTabSz="914400" rtl="0" eaLnBrk="1" fontAlgn="auto" latinLnBrk="0" hangingPunct="1">
              <a:lnSpc>
                <a:spcPct val="100000"/>
              </a:lnSpc>
              <a:spcBef>
                <a:spcPts val="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This response to modernism calls for separation not only from non-Christians but also from other Christians who disagree.</a:t>
            </a:r>
          </a:p>
          <a:p>
            <a:pPr marL="246888" marR="0" lvl="0" indent="-246888" algn="l" defTabSz="914400" rtl="0" eaLnBrk="1" fontAlgn="auto" latinLnBrk="0" hangingPunct="1">
              <a:lnSpc>
                <a:spcPct val="100000"/>
              </a:lnSpc>
              <a:spcBef>
                <a:spcPts val="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Bob Jones, Sr. (deceased) and Bob Jones University (still functional) </a:t>
            </a:r>
            <a:r>
              <a:rPr lang="en-US" altLang="en-US" sz="2400" i="1" dirty="0">
                <a:solidFill>
                  <a:srgbClr val="FFFFFF"/>
                </a:solidFill>
                <a:latin typeface="Gill Sans MT"/>
              </a:rPr>
              <a:t>are</a:t>
            </a: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 typical representatives.</a:t>
            </a:r>
          </a:p>
          <a:p>
            <a:pPr marL="0" marR="0" lvl="0" indent="0" algn="l" defTabSz="914400" rtl="0" eaLnBrk="1" fontAlgn="auto" latinLnBrk="0" hangingPunct="1">
              <a:lnSpc>
                <a:spcPct val="100000"/>
              </a:lnSpc>
              <a:spcBef>
                <a:spcPts val="0"/>
              </a:spcBef>
              <a:spcAft>
                <a:spcPts val="0"/>
              </a:spcAft>
              <a:buClr>
                <a:srgbClr val="FFC000"/>
              </a:buClr>
              <a:buSzTx/>
              <a:buNone/>
              <a:tabLst/>
              <a:defRPr/>
            </a:pPr>
            <a:r>
              <a:rPr lang="en-US" altLang="en-US" sz="2400" i="1" dirty="0">
                <a:solidFill>
                  <a:srgbClr val="FFFFFF"/>
                </a:solidFill>
                <a:latin typeface="Gill Sans MT"/>
              </a:rPr>
              <a:t> </a:t>
            </a:r>
          </a:p>
        </p:txBody>
      </p:sp>
    </p:spTree>
    <p:extLst>
      <p:ext uri="{BB962C8B-B14F-4D97-AF65-F5344CB8AC3E}">
        <p14:creationId xmlns:p14="http://schemas.microsoft.com/office/powerpoint/2010/main" val="330789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 calcmode="lin" valueType="num">
                                      <p:cBhvr additive="base">
                                        <p:cTn id="2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par>
                                <p:cTn id="54" presetID="14" presetClass="entr" presetSubtype="10" fill="hold" nodeType="with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6" dur="50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additive="base">
                                        <p:cTn id="6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0">
                                            <p:bg/>
                                          </p:spTgt>
                                        </p:tgtEl>
                                        <p:attrNameLst>
                                          <p:attrName>style.visibility</p:attrName>
                                        </p:attrNameLst>
                                      </p:cBhvr>
                                      <p:to>
                                        <p:strVal val="visible"/>
                                      </p:to>
                                    </p:set>
                                    <p:animEffect transition="in" filter="randombar(horizontal)">
                                      <p:cBhvr>
                                        <p:cTn id="73" dur="500"/>
                                        <p:tgtEl>
                                          <p:spTgt spid="10">
                                            <p:bg/>
                                          </p:spTgt>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6" dur="500"/>
                                        <p:tgtEl>
                                          <p:spTgt spid="10">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0">
                                            <p:txEl>
                                              <p:pRg st="1" end="1"/>
                                            </p:txEl>
                                          </p:spTgt>
                                        </p:tgtEl>
                                        <p:attrNameLst>
                                          <p:attrName>style.visibility</p:attrName>
                                        </p:attrNameLst>
                                      </p:cBhvr>
                                      <p:to>
                                        <p:strVal val="visible"/>
                                      </p:to>
                                    </p:set>
                                    <p:anim calcmode="lin" valueType="num">
                                      <p:cBhvr additive="base">
                                        <p:cTn id="8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0">
                                            <p:txEl>
                                              <p:pRg st="2" end="2"/>
                                            </p:txEl>
                                          </p:spTgt>
                                        </p:tgtEl>
                                        <p:attrNameLst>
                                          <p:attrName>style.visibility</p:attrName>
                                        </p:attrNameLst>
                                      </p:cBhvr>
                                      <p:to>
                                        <p:strVal val="visible"/>
                                      </p:to>
                                    </p:set>
                                    <p:anim calcmode="lin" valueType="num">
                                      <p:cBhvr additive="base">
                                        <p:cTn id="8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P spid="8" grpId="0" animBg="1"/>
      <p:bldP spid="9"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542E4-0834-30DD-36B0-B088B1A0B3E8}"/>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4D185A19-9D1B-18FC-021F-80E1F375E74F}"/>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28FBDF6-AD4F-1AFC-FA66-91E9E56B6AB1}"/>
              </a:ext>
            </a:extLst>
          </p:cNvPr>
          <p:cNvSpPr>
            <a:spLocks noGrp="1"/>
          </p:cNvSpPr>
          <p:nvPr>
            <p:ph type="title"/>
          </p:nvPr>
        </p:nvSpPr>
        <p:spPr>
          <a:xfrm>
            <a:off x="416096" y="3277456"/>
            <a:ext cx="11359806" cy="1321976"/>
          </a:xfrm>
        </p:spPr>
        <p:txBody>
          <a:bodyPr>
            <a:noAutofit/>
          </a:bodyPr>
          <a:lstStyle/>
          <a:p>
            <a:r>
              <a:rPr lang="en-US" dirty="0"/>
              <a:t>THE CONFESSING CHURCH</a:t>
            </a:r>
          </a:p>
        </p:txBody>
      </p:sp>
      <p:sp>
        <p:nvSpPr>
          <p:cNvPr id="8" name="Text Placeholder 7">
            <a:extLst>
              <a:ext uri="{FF2B5EF4-FFF2-40B4-BE49-F238E27FC236}">
                <a16:creationId xmlns:a16="http://schemas.microsoft.com/office/drawing/2014/main" id="{47CF149D-A194-156D-3A0C-93721231539C}"/>
              </a:ext>
            </a:extLst>
          </p:cNvPr>
          <p:cNvSpPr>
            <a:spLocks noGrp="1"/>
          </p:cNvSpPr>
          <p:nvPr>
            <p:ph type="body" idx="1"/>
          </p:nvPr>
        </p:nvSpPr>
        <p:spPr/>
        <p:txBody>
          <a:bodyPr/>
          <a:lstStyle/>
          <a:p>
            <a:r>
              <a:rPr lang="en-US" cap="none" dirty="0"/>
              <a:t>The Resistance Church During the Nazi Regime</a:t>
            </a:r>
          </a:p>
          <a:p>
            <a:endParaRPr lang="en-US" dirty="0"/>
          </a:p>
        </p:txBody>
      </p:sp>
    </p:spTree>
    <p:extLst>
      <p:ext uri="{BB962C8B-B14F-4D97-AF65-F5344CB8AC3E}">
        <p14:creationId xmlns:p14="http://schemas.microsoft.com/office/powerpoint/2010/main" val="211236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77AE5906-3E4F-A1CE-7F1D-97138BC2755C}"/>
              </a:ext>
            </a:extLst>
          </p:cNvPr>
          <p:cNvSpPr>
            <a:spLocks noGrp="1" noChangeArrowheads="1"/>
          </p:cNvSpPr>
          <p:nvPr>
            <p:ph type="title"/>
          </p:nvPr>
        </p:nvSpPr>
        <p:spPr>
          <a:xfrm>
            <a:off x="520861" y="168797"/>
            <a:ext cx="11331616" cy="2057400"/>
          </a:xfrm>
        </p:spPr>
        <p:txBody>
          <a:bodyPr/>
          <a:lstStyle/>
          <a:p>
            <a:r>
              <a:rPr lang="en-US" altLang="en-US" sz="6000" b="1" dirty="0">
                <a:solidFill>
                  <a:schemeClr val="accent6">
                    <a:lumMod val="20000"/>
                    <a:lumOff val="80000"/>
                  </a:schemeClr>
                </a:solidFill>
                <a:latin typeface="Agency FB" panose="020B0503020202020204" pitchFamily="34" charset="0"/>
              </a:rPr>
              <a:t>Protestant/Roman Catholic Differences</a:t>
            </a:r>
            <a:br>
              <a:rPr lang="en-US" altLang="en-US" dirty="0">
                <a:latin typeface="Agency FB" panose="020B0503020202020204" pitchFamily="34" charset="0"/>
              </a:rPr>
            </a:br>
            <a:r>
              <a:rPr lang="en-US" altLang="en-US" sz="2800" b="1" i="1" dirty="0">
                <a:solidFill>
                  <a:schemeClr val="accent2">
                    <a:lumMod val="20000"/>
                    <a:lumOff val="80000"/>
                  </a:schemeClr>
                </a:solidFill>
                <a:latin typeface="Arial Narrow" panose="020B0606020202030204" pitchFamily="34" charset="0"/>
              </a:rPr>
              <a:t>in several theological categories, Roman Catholics were “both/and” while Protestants were “either/or”</a:t>
            </a:r>
            <a:endParaRPr lang="en-US" altLang="en-US" sz="2800" b="1" dirty="0">
              <a:solidFill>
                <a:schemeClr val="accent2">
                  <a:lumMod val="20000"/>
                  <a:lumOff val="80000"/>
                </a:schemeClr>
              </a:solidFill>
              <a:latin typeface="Agency FB" panose="020B0503020202020204" pitchFamily="34" charset="0"/>
            </a:endParaRPr>
          </a:p>
        </p:txBody>
      </p:sp>
      <p:sp>
        <p:nvSpPr>
          <p:cNvPr id="174083" name="Rectangle 3">
            <a:extLst>
              <a:ext uri="{FF2B5EF4-FFF2-40B4-BE49-F238E27FC236}">
                <a16:creationId xmlns:a16="http://schemas.microsoft.com/office/drawing/2014/main" id="{839D487A-530C-7927-0291-1A1122321735}"/>
              </a:ext>
            </a:extLst>
          </p:cNvPr>
          <p:cNvSpPr>
            <a:spLocks noGrp="1" noChangeArrowheads="1"/>
          </p:cNvSpPr>
          <p:nvPr>
            <p:ph type="body" idx="1"/>
          </p:nvPr>
        </p:nvSpPr>
        <p:spPr>
          <a:xfrm>
            <a:off x="858644" y="2365094"/>
            <a:ext cx="10716322" cy="3962400"/>
          </a:xfrm>
        </p:spPr>
        <p:txBody>
          <a:bodyPr/>
          <a:lstStyle/>
          <a:p>
            <a:pPr>
              <a:lnSpc>
                <a:spcPct val="90000"/>
              </a:lnSpc>
              <a:buFont typeface="Wingdings" panose="05000000000000000000" pitchFamily="2" charset="2"/>
              <a:buNone/>
            </a:pPr>
            <a:r>
              <a:rPr lang="en-US" altLang="en-US" b="1" dirty="0">
                <a:solidFill>
                  <a:schemeClr val="accent1"/>
                </a:solidFill>
                <a:latin typeface="Lucida Sans Unicode" panose="020B0602030504020204" pitchFamily="34" charset="0"/>
              </a:rPr>
              <a:t>Salvation &amp; Mediation</a:t>
            </a:r>
          </a:p>
          <a:p>
            <a:pPr>
              <a:lnSpc>
                <a:spcPct val="90000"/>
              </a:lnSpc>
              <a:buFont typeface="Wingdings" panose="05000000000000000000" pitchFamily="2" charset="2"/>
              <a:buNone/>
            </a:pPr>
            <a:r>
              <a:rPr lang="en-US" altLang="en-US" sz="2800" b="1" i="1" dirty="0">
                <a:latin typeface="Arial Narrow" panose="020B0606020202030204" pitchFamily="34" charset="0"/>
              </a:rPr>
              <a:t>	</a:t>
            </a:r>
            <a:r>
              <a:rPr lang="en-US" altLang="en-US" sz="2800" b="1" i="1" dirty="0">
                <a:solidFill>
                  <a:srgbClr val="FFFF00"/>
                </a:solidFill>
                <a:latin typeface="Arial Narrow" panose="020B0606020202030204" pitchFamily="34" charset="0"/>
              </a:rPr>
              <a:t>Christ/Mary</a:t>
            </a:r>
            <a:r>
              <a:rPr lang="en-US" altLang="en-US" sz="2800" b="1" i="1" dirty="0">
                <a:latin typeface="Arial Narrow" panose="020B0606020202030204" pitchFamily="34" charset="0"/>
              </a:rPr>
              <a:t> </a:t>
            </a:r>
            <a:r>
              <a:rPr lang="en-US" altLang="en-US" sz="2800" i="1" dirty="0">
                <a:latin typeface="Arial Narrow" panose="020B0606020202030204" pitchFamily="34" charset="0"/>
              </a:rPr>
              <a:t>(Who is the source of divine grace?)</a:t>
            </a:r>
            <a:endParaRPr lang="en-US" altLang="en-US" sz="2800" b="1" i="1" dirty="0">
              <a:latin typeface="Arial Narrow" panose="020B0606020202030204" pitchFamily="34" charset="0"/>
            </a:endParaRPr>
          </a:p>
          <a:p>
            <a:pPr>
              <a:lnSpc>
                <a:spcPct val="90000"/>
              </a:lnSpc>
              <a:buFont typeface="Wingdings" panose="05000000000000000000" pitchFamily="2" charset="2"/>
              <a:buNone/>
            </a:pPr>
            <a:r>
              <a:rPr lang="en-US" altLang="en-US" sz="2800" b="1" i="1" dirty="0">
                <a:latin typeface="Arial Narrow" panose="020B0606020202030204" pitchFamily="34" charset="0"/>
              </a:rPr>
              <a:t>	</a:t>
            </a:r>
            <a:r>
              <a:rPr lang="en-US" altLang="en-US" sz="2800" b="1" i="1" dirty="0">
                <a:solidFill>
                  <a:srgbClr val="FFFF00"/>
                </a:solidFill>
                <a:latin typeface="Arial Narrow" panose="020B0606020202030204" pitchFamily="34" charset="0"/>
              </a:rPr>
              <a:t>Faith/Works</a:t>
            </a:r>
            <a:r>
              <a:rPr lang="en-US" altLang="en-US" sz="2800" i="1" dirty="0">
                <a:solidFill>
                  <a:srgbClr val="FFFF00"/>
                </a:solidFill>
                <a:latin typeface="Arial Narrow" panose="020B0606020202030204" pitchFamily="34" charset="0"/>
              </a:rPr>
              <a:t> </a:t>
            </a:r>
            <a:r>
              <a:rPr lang="en-US" altLang="en-US" sz="2800" i="1" dirty="0">
                <a:latin typeface="Arial Narrow" panose="020B0606020202030204" pitchFamily="34" charset="0"/>
              </a:rPr>
              <a:t>(Upon what basis does God save us?)</a:t>
            </a:r>
            <a:endParaRPr lang="en-US" altLang="en-US" sz="2800" b="1" i="1" dirty="0">
              <a:latin typeface="Arial Narrow" panose="020B0606020202030204" pitchFamily="34" charset="0"/>
            </a:endParaRPr>
          </a:p>
          <a:p>
            <a:pPr>
              <a:lnSpc>
                <a:spcPct val="90000"/>
              </a:lnSpc>
              <a:buFont typeface="Wingdings" panose="05000000000000000000" pitchFamily="2" charset="2"/>
              <a:buNone/>
            </a:pPr>
            <a:r>
              <a:rPr lang="en-US" altLang="en-US" sz="2800" b="1" i="1" dirty="0">
                <a:latin typeface="Arial Narrow" panose="020B0606020202030204" pitchFamily="34" charset="0"/>
              </a:rPr>
              <a:t>	</a:t>
            </a:r>
            <a:r>
              <a:rPr lang="en-US" altLang="en-US" sz="2800" b="1" i="1" dirty="0">
                <a:solidFill>
                  <a:srgbClr val="FFFF00"/>
                </a:solidFill>
                <a:latin typeface="Arial Narrow" panose="020B0606020202030204" pitchFamily="34" charset="0"/>
              </a:rPr>
              <a:t>Divine Grace/Human Initiative</a:t>
            </a:r>
            <a:r>
              <a:rPr lang="en-US" altLang="en-US" sz="2800" b="1" i="1" dirty="0">
                <a:latin typeface="Arial Narrow" panose="020B0606020202030204" pitchFamily="34" charset="0"/>
              </a:rPr>
              <a:t> </a:t>
            </a:r>
            <a:r>
              <a:rPr lang="en-US" altLang="en-US" sz="2800" i="1" dirty="0">
                <a:latin typeface="Arial Narrow" panose="020B0606020202030204" pitchFamily="34" charset="0"/>
              </a:rPr>
              <a:t>(What is the effective agent for salvation?)</a:t>
            </a:r>
          </a:p>
          <a:p>
            <a:pPr>
              <a:lnSpc>
                <a:spcPct val="90000"/>
              </a:lnSpc>
              <a:buFont typeface="Wingdings" panose="05000000000000000000" pitchFamily="2" charset="2"/>
              <a:buNone/>
            </a:pPr>
            <a:r>
              <a:rPr lang="en-US" altLang="en-US" sz="2800" b="1" i="1" dirty="0">
                <a:latin typeface="Arial Narrow" panose="020B0606020202030204" pitchFamily="34" charset="0"/>
              </a:rPr>
              <a:t>	</a:t>
            </a:r>
            <a:r>
              <a:rPr lang="en-US" altLang="en-US" sz="2800" b="1" i="1" dirty="0">
                <a:solidFill>
                  <a:srgbClr val="FFFF00"/>
                </a:solidFill>
                <a:latin typeface="Arial Narrow" panose="020B0606020202030204" pitchFamily="34" charset="0"/>
              </a:rPr>
              <a:t>Christ/Saints</a:t>
            </a:r>
            <a:r>
              <a:rPr lang="en-US" altLang="en-US" sz="2800" i="1" dirty="0">
                <a:latin typeface="Arial Narrow" panose="020B0606020202030204" pitchFamily="34" charset="0"/>
              </a:rPr>
              <a:t> (To whom can Christians effectively pray for help?)</a:t>
            </a:r>
            <a:endParaRPr lang="en-US" altLang="en-US" sz="2800" b="1" i="1" dirty="0">
              <a:latin typeface="Arial Narrow" panose="020B0606020202030204" pitchFamily="34" charset="0"/>
            </a:endParaRPr>
          </a:p>
          <a:p>
            <a:pPr>
              <a:lnSpc>
                <a:spcPct val="90000"/>
              </a:lnSpc>
              <a:buFont typeface="Wingdings" panose="05000000000000000000" pitchFamily="2" charset="2"/>
              <a:buNone/>
            </a:pPr>
            <a:endParaRPr lang="en-US" altLang="en-US" sz="1200" dirty="0">
              <a:latin typeface="Lucida Sans Unicode" panose="020B0602030504020204" pitchFamily="34" charset="0"/>
            </a:endParaRPr>
          </a:p>
          <a:p>
            <a:pPr>
              <a:lnSpc>
                <a:spcPct val="90000"/>
              </a:lnSpc>
              <a:buFont typeface="Wingdings" panose="05000000000000000000" pitchFamily="2" charset="2"/>
              <a:buNone/>
            </a:pPr>
            <a:r>
              <a:rPr lang="en-US" altLang="en-US" b="1" dirty="0">
                <a:solidFill>
                  <a:schemeClr val="accent1"/>
                </a:solidFill>
                <a:latin typeface="Lucida Sans Unicode" panose="020B0602030504020204" pitchFamily="34" charset="0"/>
              </a:rPr>
              <a:t>Spiritual authority</a:t>
            </a:r>
          </a:p>
          <a:p>
            <a:pPr>
              <a:lnSpc>
                <a:spcPct val="90000"/>
              </a:lnSpc>
              <a:buFont typeface="Wingdings" panose="05000000000000000000" pitchFamily="2" charset="2"/>
              <a:buNone/>
            </a:pPr>
            <a:r>
              <a:rPr lang="en-US" altLang="en-US" sz="2800" b="1" i="1" dirty="0">
                <a:latin typeface="Arial Narrow" panose="020B0606020202030204" pitchFamily="34" charset="0"/>
              </a:rPr>
              <a:t>	</a:t>
            </a:r>
            <a:r>
              <a:rPr lang="en-US" altLang="en-US" sz="2800" b="1" i="1" dirty="0">
                <a:solidFill>
                  <a:srgbClr val="FFFF00"/>
                </a:solidFill>
                <a:latin typeface="Arial Narrow" panose="020B0606020202030204" pitchFamily="34" charset="0"/>
              </a:rPr>
              <a:t>Christ/Church</a:t>
            </a:r>
            <a:r>
              <a:rPr lang="en-US" altLang="en-US" sz="2800" i="1" dirty="0">
                <a:solidFill>
                  <a:srgbClr val="FFFF00"/>
                </a:solidFill>
                <a:latin typeface="Arial Narrow" panose="020B0606020202030204" pitchFamily="34" charset="0"/>
              </a:rPr>
              <a:t> </a:t>
            </a:r>
            <a:r>
              <a:rPr lang="en-US" altLang="en-US" sz="2800" i="1" dirty="0">
                <a:latin typeface="Arial Narrow" panose="020B0606020202030204" pitchFamily="34" charset="0"/>
              </a:rPr>
              <a:t>(Who has the authority to confirm salvation?)</a:t>
            </a:r>
            <a:endParaRPr lang="en-US" altLang="en-US" sz="2800" b="1" i="1" dirty="0">
              <a:latin typeface="Arial Narrow" panose="020B0606020202030204" pitchFamily="34" charset="0"/>
            </a:endParaRPr>
          </a:p>
          <a:p>
            <a:pPr>
              <a:lnSpc>
                <a:spcPct val="90000"/>
              </a:lnSpc>
              <a:buFont typeface="Wingdings" panose="05000000000000000000" pitchFamily="2" charset="2"/>
              <a:buNone/>
            </a:pPr>
            <a:r>
              <a:rPr lang="en-US" altLang="en-US" sz="2800" b="1" i="1" dirty="0">
                <a:latin typeface="Arial Narrow" panose="020B0606020202030204" pitchFamily="34" charset="0"/>
              </a:rPr>
              <a:t>	</a:t>
            </a:r>
            <a:r>
              <a:rPr lang="en-US" altLang="en-US" sz="2800" b="1" i="1" dirty="0">
                <a:solidFill>
                  <a:srgbClr val="FFFF00"/>
                </a:solidFill>
                <a:latin typeface="Arial Narrow" panose="020B0606020202030204" pitchFamily="34" charset="0"/>
              </a:rPr>
              <a:t>Scripture/Tradition</a:t>
            </a:r>
            <a:r>
              <a:rPr lang="en-US" altLang="en-US" sz="2800" i="1" dirty="0">
                <a:solidFill>
                  <a:srgbClr val="FFFF00"/>
                </a:solidFill>
                <a:latin typeface="Arial Narrow" panose="020B0606020202030204" pitchFamily="34" charset="0"/>
              </a:rPr>
              <a:t> </a:t>
            </a:r>
            <a:r>
              <a:rPr lang="en-US" altLang="en-US" sz="2800" i="1" dirty="0">
                <a:latin typeface="Arial Narrow" panose="020B0606020202030204" pitchFamily="34" charset="0"/>
              </a:rPr>
              <a:t>(What is the final court of appeal for Christian belief?)</a:t>
            </a:r>
            <a:endParaRPr lang="en-US" altLang="en-US" sz="2800" b="1" i="1" dirty="0">
              <a:latin typeface="Arial Narrow" panose="020B0606020202030204" pitchFamily="34" charset="0"/>
            </a:endParaRPr>
          </a:p>
        </p:txBody>
      </p:sp>
    </p:spTree>
    <p:extLst>
      <p:ext uri="{BB962C8B-B14F-4D97-AF65-F5344CB8AC3E}">
        <p14:creationId xmlns:p14="http://schemas.microsoft.com/office/powerpoint/2010/main" val="418877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p:cTn id="7" dur="500" fill="hold"/>
                                        <p:tgtEl>
                                          <p:spTgt spid="174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0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0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4083">
                                            <p:txEl>
                                              <p:pRg st="1" end="1"/>
                                            </p:txEl>
                                          </p:spTgt>
                                        </p:tgtEl>
                                        <p:attrNameLst>
                                          <p:attrName>style.visibility</p:attrName>
                                        </p:attrNameLst>
                                      </p:cBhvr>
                                      <p:to>
                                        <p:strVal val="visible"/>
                                      </p:to>
                                    </p:set>
                                    <p:anim calcmode="lin" valueType="num">
                                      <p:cBhvr additive="base">
                                        <p:cTn id="14"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4083">
                                            <p:txEl>
                                              <p:pRg st="2" end="2"/>
                                            </p:txEl>
                                          </p:spTgt>
                                        </p:tgtEl>
                                        <p:attrNameLst>
                                          <p:attrName>style.visibility</p:attrName>
                                        </p:attrNameLst>
                                      </p:cBhvr>
                                      <p:to>
                                        <p:strVal val="visible"/>
                                      </p:to>
                                    </p:set>
                                    <p:anim calcmode="lin" valueType="num">
                                      <p:cBhvr additive="base">
                                        <p:cTn id="20"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4083">
                                            <p:txEl>
                                              <p:pRg st="3" end="3"/>
                                            </p:txEl>
                                          </p:spTgt>
                                        </p:tgtEl>
                                        <p:attrNameLst>
                                          <p:attrName>style.visibility</p:attrName>
                                        </p:attrNameLst>
                                      </p:cBhvr>
                                      <p:to>
                                        <p:strVal val="visible"/>
                                      </p:to>
                                    </p:set>
                                    <p:anim calcmode="lin" valueType="num">
                                      <p:cBhvr additive="base">
                                        <p:cTn id="26" dur="500" fill="hold"/>
                                        <p:tgtEl>
                                          <p:spTgt spid="17408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4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4083">
                                            <p:txEl>
                                              <p:pRg st="4" end="4"/>
                                            </p:txEl>
                                          </p:spTgt>
                                        </p:tgtEl>
                                        <p:attrNameLst>
                                          <p:attrName>style.visibility</p:attrName>
                                        </p:attrNameLst>
                                      </p:cBhvr>
                                      <p:to>
                                        <p:strVal val="visible"/>
                                      </p:to>
                                    </p:set>
                                    <p:anim calcmode="lin" valueType="num">
                                      <p:cBhvr additive="base">
                                        <p:cTn id="32" dur="500" fill="hold"/>
                                        <p:tgtEl>
                                          <p:spTgt spid="17408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40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74083">
                                            <p:txEl>
                                              <p:pRg st="6" end="6"/>
                                            </p:txEl>
                                          </p:spTgt>
                                        </p:tgtEl>
                                        <p:attrNameLst>
                                          <p:attrName>style.visibility</p:attrName>
                                        </p:attrNameLst>
                                      </p:cBhvr>
                                      <p:to>
                                        <p:strVal val="visible"/>
                                      </p:to>
                                    </p:set>
                                    <p:anim calcmode="lin" valueType="num">
                                      <p:cBhvr>
                                        <p:cTn id="38" dur="500" fill="hold"/>
                                        <p:tgtEl>
                                          <p:spTgt spid="17408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74083">
                                            <p:txEl>
                                              <p:pRg st="6" end="6"/>
                                            </p:txEl>
                                          </p:spTgt>
                                        </p:tgtEl>
                                        <p:attrNameLst>
                                          <p:attrName>ppt_h</p:attrName>
                                        </p:attrNameLst>
                                      </p:cBhvr>
                                      <p:tavLst>
                                        <p:tav tm="0">
                                          <p:val>
                                            <p:fltVal val="0"/>
                                          </p:val>
                                        </p:tav>
                                        <p:tav tm="100000">
                                          <p:val>
                                            <p:strVal val="#ppt_h"/>
                                          </p:val>
                                        </p:tav>
                                      </p:tavLst>
                                    </p:anim>
                                    <p:animEffect transition="in" filter="fade">
                                      <p:cBhvr>
                                        <p:cTn id="40" dur="500"/>
                                        <p:tgtEl>
                                          <p:spTgt spid="17408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083">
                                            <p:txEl>
                                              <p:pRg st="7" end="7"/>
                                            </p:txEl>
                                          </p:spTgt>
                                        </p:tgtEl>
                                        <p:attrNameLst>
                                          <p:attrName>style.visibility</p:attrName>
                                        </p:attrNameLst>
                                      </p:cBhvr>
                                      <p:to>
                                        <p:strVal val="visible"/>
                                      </p:to>
                                    </p:set>
                                    <p:anim calcmode="lin" valueType="num">
                                      <p:cBhvr additive="base">
                                        <p:cTn id="45" dur="500" fill="hold"/>
                                        <p:tgtEl>
                                          <p:spTgt spid="17408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40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4083">
                                            <p:txEl>
                                              <p:pRg st="8" end="8"/>
                                            </p:txEl>
                                          </p:spTgt>
                                        </p:tgtEl>
                                        <p:attrNameLst>
                                          <p:attrName>style.visibility</p:attrName>
                                        </p:attrNameLst>
                                      </p:cBhvr>
                                      <p:to>
                                        <p:strVal val="visible"/>
                                      </p:to>
                                    </p:set>
                                    <p:anim calcmode="lin" valueType="num">
                                      <p:cBhvr additive="base">
                                        <p:cTn id="51" dur="500" fill="hold"/>
                                        <p:tgtEl>
                                          <p:spTgt spid="17408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7408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17295F1-62CA-9622-F136-F6B3D916A0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554C85-5C86-6A9A-005A-78902CC5A8A2}"/>
              </a:ext>
            </a:extLst>
          </p:cNvPr>
          <p:cNvSpPr>
            <a:spLocks noGrp="1"/>
          </p:cNvSpPr>
          <p:nvPr>
            <p:ph type="title"/>
          </p:nvPr>
        </p:nvSpPr>
        <p:spPr>
          <a:xfrm>
            <a:off x="486937" y="258367"/>
            <a:ext cx="11218125" cy="887262"/>
          </a:xfrm>
        </p:spPr>
        <p:txBody>
          <a:bodyPr/>
          <a:lstStyle/>
          <a:p>
            <a:r>
              <a:rPr lang="en-US" sz="4000" dirty="0">
                <a:solidFill>
                  <a:srgbClr val="C00000"/>
                </a:solidFill>
              </a:rPr>
              <a:t>The CONFESSING CHURCH</a:t>
            </a:r>
          </a:p>
        </p:txBody>
      </p:sp>
      <p:sp>
        <p:nvSpPr>
          <p:cNvPr id="10" name="Content Placeholder 9">
            <a:extLst>
              <a:ext uri="{FF2B5EF4-FFF2-40B4-BE49-F238E27FC236}">
                <a16:creationId xmlns:a16="http://schemas.microsoft.com/office/drawing/2014/main" id="{E25A2FD6-4265-D00C-2DB9-24F2AF3BD3C9}"/>
              </a:ext>
            </a:extLst>
          </p:cNvPr>
          <p:cNvSpPr>
            <a:spLocks noGrp="1"/>
          </p:cNvSpPr>
          <p:nvPr>
            <p:ph sz="quarter" idx="14"/>
          </p:nvPr>
        </p:nvSpPr>
        <p:spPr>
          <a:xfrm>
            <a:off x="1341864" y="1145629"/>
            <a:ext cx="10726299" cy="5556923"/>
          </a:xfrm>
        </p:spPr>
        <p:txBody>
          <a:bodyPr>
            <a:normAutofit/>
          </a:bodyPr>
          <a:lstStyle/>
          <a:p>
            <a:pPr marL="0" indent="0">
              <a:buNone/>
            </a:pPr>
            <a:r>
              <a:rPr lang="en-US" altLang="en-US" sz="3200" b="1" dirty="0">
                <a:solidFill>
                  <a:schemeClr val="accent5">
                    <a:lumMod val="75000"/>
                  </a:schemeClr>
                </a:solidFill>
              </a:rPr>
              <a:t>The Confessing Church was a German Protestant resistance movement against the Nazis, organized by </a:t>
            </a:r>
            <a:r>
              <a:rPr lang="en-US" sz="3200" b="1" dirty="0">
                <a:solidFill>
                  <a:schemeClr val="accent5">
                    <a:lumMod val="75000"/>
                  </a:schemeClr>
                </a:solidFill>
              </a:rPr>
              <a:t>Martin </a:t>
            </a:r>
            <a:r>
              <a:rPr lang="en-US" sz="3200" b="1" dirty="0" err="1">
                <a:solidFill>
                  <a:schemeClr val="accent5">
                    <a:lumMod val="75000"/>
                  </a:schemeClr>
                </a:solidFill>
              </a:rPr>
              <a:t>Niemöller</a:t>
            </a:r>
            <a:r>
              <a:rPr lang="en-US" altLang="en-US" sz="3200" b="1" dirty="0">
                <a:solidFill>
                  <a:schemeClr val="accent5">
                    <a:lumMod val="75000"/>
                  </a:schemeClr>
                </a:solidFill>
              </a:rPr>
              <a:t> and Dietrich Bonhoeffer. </a:t>
            </a:r>
          </a:p>
          <a:p>
            <a:r>
              <a:rPr lang="en-US" altLang="en-US" sz="2800" i="1" dirty="0">
                <a:solidFill>
                  <a:schemeClr val="tx1"/>
                </a:solidFill>
              </a:rPr>
              <a:t>It strongly opposed the pro-Nazi German Lutherans, who incorporated Nazi ideology and antisemitism into the church.</a:t>
            </a:r>
          </a:p>
          <a:p>
            <a:r>
              <a:rPr lang="en-US" altLang="en-US" sz="2800" i="1" dirty="0">
                <a:solidFill>
                  <a:schemeClr val="tx1"/>
                </a:solidFill>
              </a:rPr>
              <a:t>In the 1934 Barmen Declaration, drafted by Karl Barth, they rejected Nazi theology and reaffirmed that Jesus, not Hitler, was the head of the church.</a:t>
            </a:r>
          </a:p>
          <a:p>
            <a:r>
              <a:rPr lang="en-US" altLang="en-US" sz="2800" i="1" dirty="0">
                <a:solidFill>
                  <a:schemeClr val="tx1"/>
                </a:solidFill>
              </a:rPr>
              <a:t>This resistance led to persecution in which many pastors and members were arrested, sent to concentration camps, and executed.</a:t>
            </a:r>
          </a:p>
          <a:p>
            <a:r>
              <a:rPr lang="en-US" altLang="en-US" sz="2800" i="1" dirty="0">
                <a:solidFill>
                  <a:schemeClr val="tx1"/>
                </a:solidFill>
              </a:rPr>
              <a:t>The sad fact is that the Confessing Church was a minority movement. Most German Christians either embraced Nazi ideology or looked the other way.</a:t>
            </a:r>
          </a:p>
        </p:txBody>
      </p:sp>
      <p:cxnSp>
        <p:nvCxnSpPr>
          <p:cNvPr id="4" name="Straight Connector 3">
            <a:extLst>
              <a:ext uri="{FF2B5EF4-FFF2-40B4-BE49-F238E27FC236}">
                <a16:creationId xmlns:a16="http://schemas.microsoft.com/office/drawing/2014/main" id="{4B7C1609-2A31-7EA9-6285-75434CA55AA8}"/>
              </a:ext>
            </a:extLst>
          </p:cNvPr>
          <p:cNvCxnSpPr>
            <a:cxnSpLocks/>
          </p:cNvCxnSpPr>
          <p:nvPr/>
        </p:nvCxnSpPr>
        <p:spPr>
          <a:xfrm>
            <a:off x="914400" y="1145629"/>
            <a:ext cx="0" cy="57123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8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25DA-5585-C04A-4B38-0D0F02435BC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E6EB43-1F19-D677-DA01-EC4A21F503AE}"/>
              </a:ext>
            </a:extLst>
          </p:cNvPr>
          <p:cNvSpPr>
            <a:spLocks noGrp="1"/>
          </p:cNvSpPr>
          <p:nvPr>
            <p:ph type="sldNum" sz="quarter" idx="12"/>
          </p:nvPr>
        </p:nvSpPr>
        <p:spPr>
          <a:xfrm>
            <a:off x="11446525" y="6245352"/>
            <a:ext cx="670843"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DB662DEB-0C87-247D-F3EE-BFBDBDF73F99}"/>
              </a:ext>
            </a:extLst>
          </p:cNvPr>
          <p:cNvSpPr>
            <a:spLocks noGrp="1"/>
          </p:cNvSpPr>
          <p:nvPr>
            <p:ph sz="quarter" idx="14"/>
          </p:nvPr>
        </p:nvSpPr>
        <p:spPr>
          <a:xfrm>
            <a:off x="464024" y="436729"/>
            <a:ext cx="5631976" cy="5964072"/>
          </a:xfrm>
        </p:spPr>
        <p:txBody>
          <a:bodyPr>
            <a:normAutofit lnSpcReduction="10000"/>
          </a:bodyPr>
          <a:lstStyle/>
          <a:p>
            <a:pPr marL="0" indent="0">
              <a:buNone/>
            </a:pPr>
            <a:r>
              <a:rPr lang="en-US" sz="3200" b="1" dirty="0">
                <a:solidFill>
                  <a:srgbClr val="C00000"/>
                </a:solidFill>
              </a:rPr>
              <a:t>Barth, a Swiss Reformed theologian, became disillusioned with Protestant liberalism.</a:t>
            </a:r>
          </a:p>
          <a:p>
            <a:r>
              <a:rPr lang="en-US" sz="2800" i="1" dirty="0"/>
              <a:t>He gained world-wide acclaim with the publication of his commentary of Romans.</a:t>
            </a:r>
          </a:p>
          <a:p>
            <a:r>
              <a:rPr lang="en-US" sz="2800" i="1" dirty="0"/>
              <a:t>He composed the Barmen Declaration of the Confessing Church opposing the Nazis.</a:t>
            </a:r>
          </a:p>
          <a:p>
            <a:r>
              <a:rPr lang="en-US" sz="2800" i="1" dirty="0"/>
              <a:t>His </a:t>
            </a:r>
            <a:r>
              <a:rPr lang="en-US" sz="2800" i="1" u="sng" dirty="0"/>
              <a:t>Church Dogmatics</a:t>
            </a:r>
            <a:r>
              <a:rPr lang="en-US" sz="2800" i="1" dirty="0"/>
              <a:t> remains one of the most important theological works in the 20</a:t>
            </a:r>
            <a:r>
              <a:rPr lang="en-US" sz="2800" i="1" baseline="30000" dirty="0"/>
              <a:t>th</a:t>
            </a:r>
            <a:r>
              <a:rPr lang="en-US" sz="2800" i="1" dirty="0"/>
              <a:t> century.</a:t>
            </a:r>
          </a:p>
          <a:p>
            <a:endParaRPr lang="en-US" sz="2800" i="1" dirty="0"/>
          </a:p>
        </p:txBody>
      </p:sp>
      <p:sp>
        <p:nvSpPr>
          <p:cNvPr id="5" name="Title 4">
            <a:extLst>
              <a:ext uri="{FF2B5EF4-FFF2-40B4-BE49-F238E27FC236}">
                <a16:creationId xmlns:a16="http://schemas.microsoft.com/office/drawing/2014/main" id="{76037088-0EE9-FAAE-14BE-ED5D6638BEF3}"/>
              </a:ext>
            </a:extLst>
          </p:cNvPr>
          <p:cNvSpPr>
            <a:spLocks noGrp="1"/>
          </p:cNvSpPr>
          <p:nvPr>
            <p:ph type="title"/>
          </p:nvPr>
        </p:nvSpPr>
        <p:spPr>
          <a:xfrm>
            <a:off x="6971838" y="71431"/>
            <a:ext cx="4474687" cy="1508517"/>
          </a:xfrm>
        </p:spPr>
        <p:txBody>
          <a:bodyPr/>
          <a:lstStyle/>
          <a:p>
            <a:r>
              <a:rPr lang="en-US" dirty="0"/>
              <a:t>Karl </a:t>
            </a:r>
            <a:r>
              <a:rPr lang="en-US" dirty="0" err="1"/>
              <a:t>barth</a:t>
            </a:r>
            <a:br>
              <a:rPr lang="en-US" dirty="0"/>
            </a:br>
            <a:r>
              <a:rPr lang="en-US" dirty="0"/>
              <a:t>1886-1968</a:t>
            </a:r>
          </a:p>
        </p:txBody>
      </p:sp>
      <p:pic>
        <p:nvPicPr>
          <p:cNvPr id="6" name="Picture 5">
            <a:extLst>
              <a:ext uri="{FF2B5EF4-FFF2-40B4-BE49-F238E27FC236}">
                <a16:creationId xmlns:a16="http://schemas.microsoft.com/office/drawing/2014/main" id="{A705A216-5C03-5423-6E4D-4476C87F487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1869" y="1711869"/>
            <a:ext cx="5307200" cy="4320441"/>
          </a:xfrm>
          <a:prstGeom prst="rect">
            <a:avLst/>
          </a:prstGeom>
        </p:spPr>
      </p:pic>
    </p:spTree>
    <p:extLst>
      <p:ext uri="{BB962C8B-B14F-4D97-AF65-F5344CB8AC3E}">
        <p14:creationId xmlns:p14="http://schemas.microsoft.com/office/powerpoint/2010/main" val="386536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D59152-1062-3890-5C2E-8D09B464FC10}"/>
              </a:ext>
            </a:extLst>
          </p:cNvPr>
          <p:cNvSpPr>
            <a:spLocks noGrp="1"/>
          </p:cNvSpPr>
          <p:nvPr>
            <p:ph type="sldNum" sz="quarter" idx="12"/>
          </p:nvPr>
        </p:nvSpPr>
        <p:spPr>
          <a:xfrm>
            <a:off x="11446525" y="6245352"/>
            <a:ext cx="670843" cy="457200"/>
          </a:xfrm>
        </p:spPr>
        <p:txBody>
          <a:bodyPr/>
          <a:lstStyle/>
          <a:p>
            <a:fld id="{DF28FB93-0A08-4E7D-8E63-9EFA29F1E093}" type="slidenum">
              <a:rPr lang="en-US" smtClean="0"/>
              <a:pPr/>
              <a:t>192</a:t>
            </a:fld>
            <a:endParaRPr lang="en-US" dirty="0"/>
          </a:p>
        </p:txBody>
      </p:sp>
      <p:sp>
        <p:nvSpPr>
          <p:cNvPr id="4" name="Content Placeholder 3">
            <a:extLst>
              <a:ext uri="{FF2B5EF4-FFF2-40B4-BE49-F238E27FC236}">
                <a16:creationId xmlns:a16="http://schemas.microsoft.com/office/drawing/2014/main" id="{45A74528-757E-11B9-3962-D2B6B6CF35CB}"/>
              </a:ext>
            </a:extLst>
          </p:cNvPr>
          <p:cNvSpPr>
            <a:spLocks noGrp="1"/>
          </p:cNvSpPr>
          <p:nvPr>
            <p:ph sz="quarter" idx="14"/>
          </p:nvPr>
        </p:nvSpPr>
        <p:spPr>
          <a:xfrm>
            <a:off x="388221" y="332807"/>
            <a:ext cx="4347065" cy="6204471"/>
          </a:xfrm>
        </p:spPr>
        <p:txBody>
          <a:bodyPr>
            <a:normAutofit fontScale="92500" lnSpcReduction="10000"/>
          </a:bodyPr>
          <a:lstStyle/>
          <a:p>
            <a:pPr marL="0" indent="0">
              <a:buNone/>
            </a:pPr>
            <a:r>
              <a:rPr lang="en-US" sz="3200" b="1" dirty="0" err="1">
                <a:solidFill>
                  <a:srgbClr val="C00000"/>
                </a:solidFill>
              </a:rPr>
              <a:t>Niemöller</a:t>
            </a:r>
            <a:r>
              <a:rPr lang="en-US" sz="3200" b="1" dirty="0">
                <a:solidFill>
                  <a:srgbClr val="C00000"/>
                </a:solidFill>
              </a:rPr>
              <a:t>, a Lutheran pastor, directly opposed the Nazi regime during the late 1930s.</a:t>
            </a:r>
          </a:p>
          <a:p>
            <a:r>
              <a:rPr lang="en-US" sz="2800" i="1" dirty="0"/>
              <a:t>He was sent to concentration camps in Sachsenhausen and Dachau, 1938-1945, and narrowly escaping execution.</a:t>
            </a:r>
          </a:p>
          <a:p>
            <a:r>
              <a:rPr lang="en-US" sz="2800" i="1" dirty="0"/>
              <a:t>After the war, he traveled worldwide, condemning the Nazi cause and educating people about human rights.</a:t>
            </a:r>
          </a:p>
          <a:p>
            <a:r>
              <a:rPr lang="en-US" sz="2800" i="1" dirty="0"/>
              <a:t>He is known for his explication of the “sin of silence.”</a:t>
            </a:r>
          </a:p>
        </p:txBody>
      </p:sp>
      <p:sp>
        <p:nvSpPr>
          <p:cNvPr id="5" name="Title 4">
            <a:extLst>
              <a:ext uri="{FF2B5EF4-FFF2-40B4-BE49-F238E27FC236}">
                <a16:creationId xmlns:a16="http://schemas.microsoft.com/office/drawing/2014/main" id="{ECC1EA12-0BA8-5D62-443E-C7686BE63DFB}"/>
              </a:ext>
            </a:extLst>
          </p:cNvPr>
          <p:cNvSpPr>
            <a:spLocks noGrp="1"/>
          </p:cNvSpPr>
          <p:nvPr>
            <p:ph type="title"/>
          </p:nvPr>
        </p:nvSpPr>
        <p:spPr>
          <a:xfrm>
            <a:off x="4790609" y="155448"/>
            <a:ext cx="7013170" cy="1520561"/>
          </a:xfrm>
        </p:spPr>
        <p:txBody>
          <a:bodyPr/>
          <a:lstStyle/>
          <a:p>
            <a:r>
              <a:rPr lang="en-US" dirty="0"/>
              <a:t>Martin </a:t>
            </a:r>
            <a:r>
              <a:rPr lang="en-US" dirty="0" err="1"/>
              <a:t>Niemöller</a:t>
            </a:r>
            <a:br>
              <a:rPr lang="en-US" dirty="0"/>
            </a:br>
            <a:r>
              <a:rPr lang="en-US" dirty="0"/>
              <a:t>1892-1984</a:t>
            </a:r>
          </a:p>
        </p:txBody>
      </p:sp>
      <p:pic>
        <p:nvPicPr>
          <p:cNvPr id="7" name="Picture 6">
            <a:extLst>
              <a:ext uri="{FF2B5EF4-FFF2-40B4-BE49-F238E27FC236}">
                <a16:creationId xmlns:a16="http://schemas.microsoft.com/office/drawing/2014/main" id="{A1B81B8B-E93E-A11E-7C76-92D8E8EFA2DB}"/>
              </a:ext>
            </a:extLst>
          </p:cNvPr>
          <p:cNvPicPr>
            <a:picLocks noChangeAspect="1"/>
          </p:cNvPicPr>
          <p:nvPr/>
        </p:nvPicPr>
        <p:blipFill>
          <a:blip r:embed="rId2"/>
          <a:stretch>
            <a:fillRect/>
          </a:stretch>
        </p:blipFill>
        <p:spPr>
          <a:xfrm>
            <a:off x="5034028" y="1676009"/>
            <a:ext cx="7161022" cy="4296614"/>
          </a:xfrm>
          <a:prstGeom prst="rect">
            <a:avLst/>
          </a:prstGeom>
        </p:spPr>
      </p:pic>
    </p:spTree>
    <p:extLst>
      <p:ext uri="{BB962C8B-B14F-4D97-AF65-F5344CB8AC3E}">
        <p14:creationId xmlns:p14="http://schemas.microsoft.com/office/powerpoint/2010/main" val="12196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7295-F083-4D66-5937-1753743E4EA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543C40-D2C8-F643-8D88-94FCF6ADC9D5}"/>
              </a:ext>
            </a:extLst>
          </p:cNvPr>
          <p:cNvSpPr>
            <a:spLocks noGrp="1"/>
          </p:cNvSpPr>
          <p:nvPr>
            <p:ph type="sldNum" sz="quarter" idx="12"/>
          </p:nvPr>
        </p:nvSpPr>
        <p:spPr>
          <a:xfrm>
            <a:off x="11446525" y="6245352"/>
            <a:ext cx="670843"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5731194B-828B-5B51-2FBE-19DC60F09010}"/>
              </a:ext>
            </a:extLst>
          </p:cNvPr>
          <p:cNvSpPr>
            <a:spLocks noGrp="1"/>
          </p:cNvSpPr>
          <p:nvPr>
            <p:ph sz="quarter" idx="14"/>
          </p:nvPr>
        </p:nvSpPr>
        <p:spPr>
          <a:xfrm>
            <a:off x="4328932" y="1781049"/>
            <a:ext cx="7624463" cy="4790478"/>
          </a:xfrm>
        </p:spPr>
        <p:txBody>
          <a:bodyPr>
            <a:normAutofit lnSpcReduction="10000"/>
          </a:bodyPr>
          <a:lstStyle/>
          <a:p>
            <a:pPr marL="0" indent="0">
              <a:buNone/>
            </a:pPr>
            <a:r>
              <a:rPr lang="en-US" sz="3200" b="1" dirty="0">
                <a:solidFill>
                  <a:srgbClr val="C00000"/>
                </a:solidFill>
              </a:rPr>
              <a:t>Bonhoeffer, a Luther scholar and pastor, became an anti-Nazi dissident and key founding member of the Confessing Church.</a:t>
            </a:r>
          </a:p>
          <a:p>
            <a:r>
              <a:rPr lang="en-US" sz="2800" i="1" dirty="0">
                <a:solidFill>
                  <a:schemeClr val="tx1"/>
                </a:solidFill>
              </a:rPr>
              <a:t>He was arrested in April 1943, imprisoned at Tegel Prison, and later, </a:t>
            </a:r>
            <a:r>
              <a:rPr lang="en-US" sz="2800" i="1" dirty="0"/>
              <a:t>Flossenbürg Concentration Camp</a:t>
            </a:r>
            <a:r>
              <a:rPr lang="en-US" sz="2800" i="1" dirty="0">
                <a:solidFill>
                  <a:schemeClr val="tx1"/>
                </a:solidFill>
              </a:rPr>
              <a:t>.</a:t>
            </a:r>
          </a:p>
          <a:p>
            <a:r>
              <a:rPr lang="en-US" sz="2800" i="1" dirty="0">
                <a:solidFill>
                  <a:schemeClr val="tx1"/>
                </a:solidFill>
              </a:rPr>
              <a:t>He was executed by hanging by direct order of Adolf Hitler on April 9, 1945</a:t>
            </a:r>
          </a:p>
          <a:p>
            <a:r>
              <a:rPr lang="en-US" sz="2800" i="1" dirty="0">
                <a:solidFill>
                  <a:schemeClr val="tx1"/>
                </a:solidFill>
              </a:rPr>
              <a:t>His book </a:t>
            </a:r>
            <a:r>
              <a:rPr lang="en-US" sz="2800" i="1" u="sng" dirty="0">
                <a:solidFill>
                  <a:schemeClr val="tx1"/>
                </a:solidFill>
              </a:rPr>
              <a:t>Discipleship</a:t>
            </a:r>
            <a:r>
              <a:rPr lang="en-US" sz="2800" i="1" dirty="0">
                <a:solidFill>
                  <a:schemeClr val="tx1"/>
                </a:solidFill>
              </a:rPr>
              <a:t>, which is an explication of Jesus’ Sermon on the Mount, is widely regarded as a modern classic.</a:t>
            </a:r>
          </a:p>
        </p:txBody>
      </p:sp>
      <p:sp>
        <p:nvSpPr>
          <p:cNvPr id="5" name="Title 4">
            <a:extLst>
              <a:ext uri="{FF2B5EF4-FFF2-40B4-BE49-F238E27FC236}">
                <a16:creationId xmlns:a16="http://schemas.microsoft.com/office/drawing/2014/main" id="{09C2A828-D58F-29EC-5B14-78153E3A5860}"/>
              </a:ext>
            </a:extLst>
          </p:cNvPr>
          <p:cNvSpPr>
            <a:spLocks noGrp="1"/>
          </p:cNvSpPr>
          <p:nvPr>
            <p:ph type="title"/>
          </p:nvPr>
        </p:nvSpPr>
        <p:spPr>
          <a:xfrm>
            <a:off x="3946967" y="155448"/>
            <a:ext cx="8043323" cy="1625600"/>
          </a:xfrm>
        </p:spPr>
        <p:txBody>
          <a:bodyPr/>
          <a:lstStyle/>
          <a:p>
            <a:r>
              <a:rPr lang="en-US" dirty="0"/>
              <a:t>Dietrich Bonhoeffer</a:t>
            </a:r>
            <a:br>
              <a:rPr lang="en-US" dirty="0"/>
            </a:br>
            <a:r>
              <a:rPr lang="en-US" dirty="0"/>
              <a:t>1906-1945</a:t>
            </a:r>
          </a:p>
        </p:txBody>
      </p:sp>
      <p:pic>
        <p:nvPicPr>
          <p:cNvPr id="2" name="Picture 1">
            <a:extLst>
              <a:ext uri="{FF2B5EF4-FFF2-40B4-BE49-F238E27FC236}">
                <a16:creationId xmlns:a16="http://schemas.microsoft.com/office/drawing/2014/main" id="{DE4D23EA-D371-5025-5BE3-6123A86C804F}"/>
              </a:ext>
            </a:extLst>
          </p:cNvPr>
          <p:cNvPicPr>
            <a:picLocks noChangeAspect="1"/>
          </p:cNvPicPr>
          <p:nvPr/>
        </p:nvPicPr>
        <p:blipFill>
          <a:blip r:embed="rId2"/>
          <a:stretch>
            <a:fillRect/>
          </a:stretch>
        </p:blipFill>
        <p:spPr>
          <a:xfrm>
            <a:off x="201710" y="307769"/>
            <a:ext cx="3926354" cy="6242461"/>
          </a:xfrm>
          <a:prstGeom prst="rect">
            <a:avLst/>
          </a:prstGeom>
        </p:spPr>
      </p:pic>
    </p:spTree>
    <p:extLst>
      <p:ext uri="{BB962C8B-B14F-4D97-AF65-F5344CB8AC3E}">
        <p14:creationId xmlns:p14="http://schemas.microsoft.com/office/powerpoint/2010/main" val="17241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75F8A-F8F5-FF01-8C68-877E7E73CD6E}"/>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DAE3DD9E-FE7E-D890-11A3-63CC96A50A25}"/>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67690C2-98AA-E863-EDFB-6D5C3EA5585F}"/>
              </a:ext>
            </a:extLst>
          </p:cNvPr>
          <p:cNvSpPr>
            <a:spLocks noGrp="1"/>
          </p:cNvSpPr>
          <p:nvPr>
            <p:ph type="title"/>
          </p:nvPr>
        </p:nvSpPr>
        <p:spPr>
          <a:xfrm>
            <a:off x="1" y="3429000"/>
            <a:ext cx="12191998" cy="941832"/>
          </a:xfrm>
        </p:spPr>
        <p:txBody>
          <a:bodyPr>
            <a:normAutofit/>
          </a:bodyPr>
          <a:lstStyle/>
          <a:p>
            <a:r>
              <a:rPr lang="en-US" dirty="0"/>
              <a:t>THE ECUMENICAL MOVEMENT</a:t>
            </a:r>
          </a:p>
        </p:txBody>
      </p:sp>
      <p:sp>
        <p:nvSpPr>
          <p:cNvPr id="8" name="Text Placeholder 7">
            <a:extLst>
              <a:ext uri="{FF2B5EF4-FFF2-40B4-BE49-F238E27FC236}">
                <a16:creationId xmlns:a16="http://schemas.microsoft.com/office/drawing/2014/main" id="{D2CD074A-FB5F-E39C-4C14-85C1C6FB3AB4}"/>
              </a:ext>
            </a:extLst>
          </p:cNvPr>
          <p:cNvSpPr>
            <a:spLocks noGrp="1"/>
          </p:cNvSpPr>
          <p:nvPr>
            <p:ph type="body" idx="1"/>
          </p:nvPr>
        </p:nvSpPr>
        <p:spPr/>
        <p:txBody>
          <a:bodyPr/>
          <a:lstStyle/>
          <a:p>
            <a:r>
              <a:rPr lang="en-US" cap="none" dirty="0"/>
              <a:t>The Attempt to Unite Christendom</a:t>
            </a:r>
            <a:endParaRPr lang="en-US" dirty="0"/>
          </a:p>
        </p:txBody>
      </p:sp>
    </p:spTree>
    <p:extLst>
      <p:ext uri="{BB962C8B-B14F-4D97-AF65-F5344CB8AC3E}">
        <p14:creationId xmlns:p14="http://schemas.microsoft.com/office/powerpoint/2010/main" val="150504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7A7BD5F-C94C-0A46-1C49-813F90255D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77E1CC-4978-C63A-804B-7598F73CC71E}"/>
              </a:ext>
            </a:extLst>
          </p:cNvPr>
          <p:cNvSpPr>
            <a:spLocks noGrp="1"/>
          </p:cNvSpPr>
          <p:nvPr>
            <p:ph type="title"/>
          </p:nvPr>
        </p:nvSpPr>
        <p:spPr>
          <a:xfrm>
            <a:off x="457201" y="258366"/>
            <a:ext cx="11218125" cy="887262"/>
          </a:xfrm>
        </p:spPr>
        <p:txBody>
          <a:bodyPr/>
          <a:lstStyle/>
          <a:p>
            <a:r>
              <a:rPr lang="en-US" sz="4000" dirty="0">
                <a:solidFill>
                  <a:srgbClr val="C00000"/>
                </a:solidFill>
              </a:rPr>
              <a:t>The GOAL</a:t>
            </a:r>
          </a:p>
        </p:txBody>
      </p:sp>
      <p:sp>
        <p:nvSpPr>
          <p:cNvPr id="10" name="Content Placeholder 9">
            <a:extLst>
              <a:ext uri="{FF2B5EF4-FFF2-40B4-BE49-F238E27FC236}">
                <a16:creationId xmlns:a16="http://schemas.microsoft.com/office/drawing/2014/main" id="{FA5E619B-F0F6-BD06-291A-7BDB6A9ED501}"/>
              </a:ext>
            </a:extLst>
          </p:cNvPr>
          <p:cNvSpPr>
            <a:spLocks noGrp="1"/>
          </p:cNvSpPr>
          <p:nvPr>
            <p:ph sz="quarter" idx="14"/>
          </p:nvPr>
        </p:nvSpPr>
        <p:spPr>
          <a:xfrm>
            <a:off x="1258868" y="1145628"/>
            <a:ext cx="10726299" cy="5454006"/>
          </a:xfrm>
        </p:spPr>
        <p:txBody>
          <a:bodyPr>
            <a:normAutofit/>
          </a:bodyPr>
          <a:lstStyle/>
          <a:p>
            <a:pPr marL="0" indent="0">
              <a:buNone/>
            </a:pPr>
            <a:r>
              <a:rPr lang="en-US" altLang="en-US" sz="3200" b="1" dirty="0">
                <a:solidFill>
                  <a:schemeClr val="accent5">
                    <a:lumMod val="75000"/>
                  </a:schemeClr>
                </a:solidFill>
              </a:rPr>
              <a:t>Primarily sponsored by mainline Protestant churches, the ecumenical movement was a worldwide initiative from difference denominations to foster understanding, cooperation, and unity. </a:t>
            </a:r>
          </a:p>
          <a:p>
            <a:r>
              <a:rPr lang="en-US" altLang="en-US" sz="2800" i="1" dirty="0">
                <a:solidFill>
                  <a:schemeClr val="tx1"/>
                </a:solidFill>
              </a:rPr>
              <a:t>It was rooted in the prayer of Christ that the unity of believers would be a witness to the world (Jn. 17:20-23).</a:t>
            </a:r>
          </a:p>
          <a:p>
            <a:r>
              <a:rPr lang="en-US" altLang="en-US" sz="2800" i="1" dirty="0">
                <a:solidFill>
                  <a:schemeClr val="tx1"/>
                </a:solidFill>
              </a:rPr>
              <a:t>It involved shared worship services, joint mission efforts, and shared resources.</a:t>
            </a:r>
          </a:p>
          <a:p>
            <a:r>
              <a:rPr lang="en-US" altLang="en-US" sz="2800" i="1" dirty="0">
                <a:solidFill>
                  <a:schemeClr val="tx1"/>
                </a:solidFill>
              </a:rPr>
              <a:t>Some conservative evangelical churches did not participate, since they perceived the mainline churches as succumbing to Protestant Liberalism.</a:t>
            </a:r>
            <a:endParaRPr lang="en-US" altLang="en-US" sz="2800" b="1" i="1" dirty="0">
              <a:solidFill>
                <a:schemeClr val="tx1"/>
              </a:solidFill>
            </a:endParaRPr>
          </a:p>
        </p:txBody>
      </p:sp>
      <p:sp>
        <p:nvSpPr>
          <p:cNvPr id="7" name="Slide Number Placeholder 6">
            <a:extLst>
              <a:ext uri="{FF2B5EF4-FFF2-40B4-BE49-F238E27FC236}">
                <a16:creationId xmlns:a16="http://schemas.microsoft.com/office/drawing/2014/main" id="{A0B90CC9-47BE-04A8-6573-0A2D2D902B2B}"/>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169F890F-9427-4A17-EA1E-ED8AEB229845}"/>
              </a:ext>
            </a:extLst>
          </p:cNvPr>
          <p:cNvCxnSpPr>
            <a:cxnSpLocks/>
          </p:cNvCxnSpPr>
          <p:nvPr/>
        </p:nvCxnSpPr>
        <p:spPr>
          <a:xfrm>
            <a:off x="9144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30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5C725C8-5F86-4723-A263-A07D870C8F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999896-D614-B6D2-1A48-0D38DC55CC46}"/>
              </a:ext>
            </a:extLst>
          </p:cNvPr>
          <p:cNvSpPr>
            <a:spLocks noGrp="1"/>
          </p:cNvSpPr>
          <p:nvPr>
            <p:ph type="title"/>
          </p:nvPr>
        </p:nvSpPr>
        <p:spPr>
          <a:xfrm>
            <a:off x="220710" y="122843"/>
            <a:ext cx="5570489" cy="2256234"/>
          </a:xfrm>
        </p:spPr>
        <p:txBody>
          <a:bodyPr/>
          <a:lstStyle/>
          <a:p>
            <a:r>
              <a:rPr lang="en-US" dirty="0">
                <a:solidFill>
                  <a:srgbClr val="C00000"/>
                </a:solidFill>
              </a:rPr>
              <a:t>1910 Edinburgh missionary conference</a:t>
            </a:r>
          </a:p>
        </p:txBody>
      </p:sp>
      <p:sp>
        <p:nvSpPr>
          <p:cNvPr id="10" name="Content Placeholder 9">
            <a:extLst>
              <a:ext uri="{FF2B5EF4-FFF2-40B4-BE49-F238E27FC236}">
                <a16:creationId xmlns:a16="http://schemas.microsoft.com/office/drawing/2014/main" id="{B6D39AEB-7BB1-993F-59DA-A2270B09CB85}"/>
              </a:ext>
            </a:extLst>
          </p:cNvPr>
          <p:cNvSpPr>
            <a:spLocks noGrp="1"/>
          </p:cNvSpPr>
          <p:nvPr>
            <p:ph sz="quarter" idx="14"/>
          </p:nvPr>
        </p:nvSpPr>
        <p:spPr>
          <a:xfrm>
            <a:off x="1133367" y="2383958"/>
            <a:ext cx="4913407" cy="2449442"/>
          </a:xfrm>
        </p:spPr>
        <p:txBody>
          <a:bodyPr>
            <a:normAutofit/>
          </a:bodyPr>
          <a:lstStyle/>
          <a:p>
            <a:pPr marL="0" indent="0">
              <a:buNone/>
            </a:pPr>
            <a:r>
              <a:rPr lang="en-US" altLang="en-US" sz="3200" b="1" dirty="0">
                <a:solidFill>
                  <a:schemeClr val="accent5">
                    <a:lumMod val="75000"/>
                  </a:schemeClr>
                </a:solidFill>
              </a:rPr>
              <a:t>Held June 14-23, 1910, this was the formal beginning of the modern Protestant Christian ecumenical movement.</a:t>
            </a:r>
          </a:p>
        </p:txBody>
      </p:sp>
      <p:sp>
        <p:nvSpPr>
          <p:cNvPr id="7" name="Slide Number Placeholder 6">
            <a:extLst>
              <a:ext uri="{FF2B5EF4-FFF2-40B4-BE49-F238E27FC236}">
                <a16:creationId xmlns:a16="http://schemas.microsoft.com/office/drawing/2014/main" id="{F506080F-C3B1-461B-094A-9382055663D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61D7C45-8366-D8BB-A6D5-5AD2EAECBC23}"/>
              </a:ext>
            </a:extLst>
          </p:cNvPr>
          <p:cNvCxnSpPr>
            <a:cxnSpLocks/>
          </p:cNvCxnSpPr>
          <p:nvPr/>
        </p:nvCxnSpPr>
        <p:spPr>
          <a:xfrm>
            <a:off x="815948" y="2667000"/>
            <a:ext cx="0" cy="419100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76F3803-9D6E-A063-094A-3104832A9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4192" y="258366"/>
            <a:ext cx="5607098" cy="4484919"/>
          </a:xfrm>
          <a:prstGeom prst="rect">
            <a:avLst/>
          </a:prstGeom>
        </p:spPr>
      </p:pic>
      <p:sp>
        <p:nvSpPr>
          <p:cNvPr id="11" name="TextBox 10">
            <a:extLst>
              <a:ext uri="{FF2B5EF4-FFF2-40B4-BE49-F238E27FC236}">
                <a16:creationId xmlns:a16="http://schemas.microsoft.com/office/drawing/2014/main" id="{680677AC-0E23-8C36-189F-4F7BCA413F74}"/>
              </a:ext>
            </a:extLst>
          </p:cNvPr>
          <p:cNvSpPr txBox="1"/>
          <p:nvPr/>
        </p:nvSpPr>
        <p:spPr>
          <a:xfrm>
            <a:off x="1200150" y="4789535"/>
            <a:ext cx="10752089" cy="1797415"/>
          </a:xfrm>
          <a:prstGeom prst="rect">
            <a:avLst/>
          </a:prstGeom>
          <a:noFill/>
        </p:spPr>
        <p:txBody>
          <a:bodyPr wrap="square" rtlCol="0">
            <a:spAutoFit/>
          </a:bodyPr>
          <a:lstStyle/>
          <a:p>
            <a:pPr marL="246888" marR="0" lvl="0" indent="-246888" algn="l" defTabSz="914400" rtl="0" eaLnBrk="1" fontAlgn="auto" latinLnBrk="0" hangingPunct="1">
              <a:lnSpc>
                <a:spcPct val="90000"/>
              </a:lnSpc>
              <a:spcBef>
                <a:spcPts val="600"/>
              </a:spcBef>
              <a:spcAft>
                <a:spcPts val="0"/>
              </a:spcAft>
              <a:buClr>
                <a:srgbClr val="000000">
                  <a:lumMod val="50000"/>
                </a:srgbClr>
              </a:buClr>
              <a:buSzTx/>
              <a:buFont typeface="Arial" pitchFamily="34" charset="0"/>
              <a:buChar char="•"/>
              <a:tabLst/>
              <a:defRPr/>
            </a:pPr>
            <a:r>
              <a:rPr kumimoji="0" lang="en-US" altLang="en-US" sz="2800" b="0" i="1" u="none" strike="noStrike" kern="1200" cap="none" spc="0" normalizeH="0" baseline="0" noProof="0" dirty="0">
                <a:ln>
                  <a:noFill/>
                </a:ln>
                <a:solidFill>
                  <a:srgbClr val="000000"/>
                </a:solidFill>
                <a:effectLst/>
                <a:uLnTx/>
                <a:uFillTx/>
                <a:latin typeface="Gill Sans MT"/>
                <a:ea typeface="+mn-ea"/>
                <a:cs typeface="Gill Sans Light" panose="020B0302020104020203" pitchFamily="34" charset="-79"/>
              </a:rPr>
              <a:t>Initially, no Eastern Orthodox or Roman Catholic organizations were invited.</a:t>
            </a:r>
          </a:p>
          <a:p>
            <a:pPr marL="246888" marR="0" lvl="0" indent="-246888" algn="l" defTabSz="914400" rtl="0" eaLnBrk="1" fontAlgn="auto" latinLnBrk="0" hangingPunct="1">
              <a:lnSpc>
                <a:spcPct val="90000"/>
              </a:lnSpc>
              <a:spcBef>
                <a:spcPts val="600"/>
              </a:spcBef>
              <a:spcAft>
                <a:spcPts val="0"/>
              </a:spcAft>
              <a:buClr>
                <a:srgbClr val="000000">
                  <a:lumMod val="50000"/>
                </a:srgbClr>
              </a:buClr>
              <a:buSzTx/>
              <a:buFont typeface="Arial" pitchFamily="34" charset="0"/>
              <a:buChar char="•"/>
              <a:tabLst/>
              <a:defRPr/>
            </a:pPr>
            <a:r>
              <a:rPr lang="en-US" altLang="en-US" sz="2800" i="1" dirty="0">
                <a:solidFill>
                  <a:srgbClr val="000000"/>
                </a:solidFill>
                <a:latin typeface="Gill Sans MT"/>
                <a:cs typeface="Gill Sans Light" panose="020B0302020104020203" pitchFamily="34" charset="-79"/>
              </a:rPr>
              <a:t>The theme was “The Evangelization of the World in This Generation.</a:t>
            </a:r>
            <a:r>
              <a:rPr kumimoji="0" lang="en-US" altLang="en-US" sz="2800" b="0" i="1" u="none" strike="noStrike" kern="1200" cap="none" spc="0" normalizeH="0" baseline="0" noProof="0" dirty="0">
                <a:ln>
                  <a:noFill/>
                </a:ln>
                <a:solidFill>
                  <a:srgbClr val="000000"/>
                </a:solidFill>
                <a:effectLst/>
                <a:uLnTx/>
                <a:uFillTx/>
                <a:latin typeface="Gill Sans MT"/>
                <a:ea typeface="+mn-ea"/>
                <a:cs typeface="Gill Sans Light" panose="020B0302020104020203" pitchFamily="34" charset="-79"/>
              </a:rPr>
              <a:t> “</a:t>
            </a:r>
          </a:p>
          <a:p>
            <a:pPr marL="246888" marR="0" lvl="0" indent="-246888" algn="l" defTabSz="914400" rtl="0" eaLnBrk="1" fontAlgn="auto" latinLnBrk="0" hangingPunct="1">
              <a:lnSpc>
                <a:spcPct val="90000"/>
              </a:lnSpc>
              <a:spcBef>
                <a:spcPts val="600"/>
              </a:spcBef>
              <a:spcAft>
                <a:spcPts val="0"/>
              </a:spcAft>
              <a:buClr>
                <a:srgbClr val="000000">
                  <a:lumMod val="50000"/>
                </a:srgbClr>
              </a:buClr>
              <a:buSzTx/>
              <a:buFont typeface="Arial" pitchFamily="34" charset="0"/>
              <a:buChar char="•"/>
              <a:tabLst/>
              <a:defRPr/>
            </a:pPr>
            <a:r>
              <a:rPr lang="en-US" altLang="en-US" sz="2800" i="1" dirty="0">
                <a:solidFill>
                  <a:srgbClr val="000000"/>
                </a:solidFill>
                <a:latin typeface="Gill Sans MT"/>
                <a:cs typeface="Gill Sans Light" panose="020B0302020104020203" pitchFamily="34" charset="-79"/>
              </a:rPr>
              <a:t>The 100-Year anniversary (2010) conference included Roman Catholics and Orthodox representatives in a common call to mission.</a:t>
            </a:r>
            <a:endParaRPr kumimoji="0" lang="en-US" altLang="en-US" sz="2800" b="0" i="1" u="none" strike="noStrike" kern="1200" cap="none" spc="0" normalizeH="0" baseline="0" noProof="0" dirty="0">
              <a:ln>
                <a:noFill/>
              </a:ln>
              <a:solidFill>
                <a:srgbClr val="000000"/>
              </a:solidFill>
              <a:effectLst/>
              <a:uLnTx/>
              <a:uFillTx/>
              <a:latin typeface="Gill Sans MT"/>
              <a:ea typeface="+mn-ea"/>
              <a:cs typeface="Gill Sans Light" panose="020B0302020104020203" pitchFamily="34" charset="-79"/>
            </a:endParaRPr>
          </a:p>
        </p:txBody>
      </p:sp>
    </p:spTree>
    <p:extLst>
      <p:ext uri="{BB962C8B-B14F-4D97-AF65-F5344CB8AC3E}">
        <p14:creationId xmlns:p14="http://schemas.microsoft.com/office/powerpoint/2010/main" val="69922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091BACA-14F7-08A1-8DBD-C3A7CA3014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D89051-656E-5462-D0E4-74646725DDA0}"/>
              </a:ext>
            </a:extLst>
          </p:cNvPr>
          <p:cNvSpPr>
            <a:spLocks noGrp="1"/>
          </p:cNvSpPr>
          <p:nvPr>
            <p:ph type="title"/>
          </p:nvPr>
        </p:nvSpPr>
        <p:spPr>
          <a:xfrm>
            <a:off x="220710" y="18668"/>
            <a:ext cx="11731528" cy="1591657"/>
          </a:xfrm>
        </p:spPr>
        <p:txBody>
          <a:bodyPr/>
          <a:lstStyle/>
          <a:p>
            <a:r>
              <a:rPr lang="en-US" dirty="0">
                <a:solidFill>
                  <a:srgbClr val="C00000"/>
                </a:solidFill>
              </a:rPr>
              <a:t>Three additional 2010 missionary conferences</a:t>
            </a:r>
          </a:p>
        </p:txBody>
      </p:sp>
      <p:sp>
        <p:nvSpPr>
          <p:cNvPr id="10" name="Content Placeholder 9">
            <a:extLst>
              <a:ext uri="{FF2B5EF4-FFF2-40B4-BE49-F238E27FC236}">
                <a16:creationId xmlns:a16="http://schemas.microsoft.com/office/drawing/2014/main" id="{A0A21702-F6F5-BAB7-0E24-75C29DCC2176}"/>
              </a:ext>
            </a:extLst>
          </p:cNvPr>
          <p:cNvSpPr>
            <a:spLocks noGrp="1"/>
          </p:cNvSpPr>
          <p:nvPr>
            <p:ph sz="quarter" idx="14"/>
          </p:nvPr>
        </p:nvSpPr>
        <p:spPr>
          <a:xfrm>
            <a:off x="1103572" y="1502538"/>
            <a:ext cx="10752089" cy="3852923"/>
          </a:xfrm>
        </p:spPr>
        <p:txBody>
          <a:bodyPr>
            <a:normAutofit/>
          </a:bodyPr>
          <a:lstStyle/>
          <a:p>
            <a:pPr marL="0" indent="0">
              <a:buNone/>
            </a:pPr>
            <a:r>
              <a:rPr lang="en-US" altLang="en-US" sz="3200" b="1" dirty="0">
                <a:solidFill>
                  <a:schemeClr val="accent5">
                    <a:lumMod val="75000"/>
                  </a:schemeClr>
                </a:solidFill>
              </a:rPr>
              <a:t>In commemoration of the 1910 conference, three other major conferences were held in 2010 as a gathering of global mission leaders.</a:t>
            </a:r>
          </a:p>
          <a:p>
            <a:pPr>
              <a:spcBef>
                <a:spcPts val="600"/>
              </a:spcBef>
            </a:pPr>
            <a:r>
              <a:rPr lang="en-US" altLang="en-US" sz="3200" i="1" dirty="0">
                <a:solidFill>
                  <a:schemeClr val="tx1"/>
                </a:solidFill>
              </a:rPr>
              <a:t>Global Mission Consultation (Tokyo) – May 11-14</a:t>
            </a:r>
          </a:p>
          <a:p>
            <a:pPr>
              <a:spcBef>
                <a:spcPts val="600"/>
              </a:spcBef>
            </a:pPr>
            <a:r>
              <a:rPr lang="en-US" altLang="en-US" sz="3200" i="1" dirty="0">
                <a:solidFill>
                  <a:schemeClr val="tx1"/>
                </a:solidFill>
              </a:rPr>
              <a:t>Third International Congress of the Lausanne Movement (Cape Town) – October 16-25</a:t>
            </a:r>
          </a:p>
          <a:p>
            <a:pPr>
              <a:spcBef>
                <a:spcPts val="600"/>
              </a:spcBef>
            </a:pPr>
            <a:r>
              <a:rPr lang="en-US" altLang="en-US" sz="3200" i="1" dirty="0">
                <a:solidFill>
                  <a:schemeClr val="tx1"/>
                </a:solidFill>
              </a:rPr>
              <a:t>Boston Theological Institute (Boston) – November 4-7</a:t>
            </a:r>
          </a:p>
        </p:txBody>
      </p:sp>
      <p:sp>
        <p:nvSpPr>
          <p:cNvPr id="7" name="Slide Number Placeholder 6">
            <a:extLst>
              <a:ext uri="{FF2B5EF4-FFF2-40B4-BE49-F238E27FC236}">
                <a16:creationId xmlns:a16="http://schemas.microsoft.com/office/drawing/2014/main" id="{40A3A43D-106F-7C09-658C-F8CF181F144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9EA8C49-445C-3EE0-BFC8-1A9DC78C27EB}"/>
              </a:ext>
            </a:extLst>
          </p:cNvPr>
          <p:cNvCxnSpPr>
            <a:cxnSpLocks/>
          </p:cNvCxnSpPr>
          <p:nvPr/>
        </p:nvCxnSpPr>
        <p:spPr>
          <a:xfrm>
            <a:off x="815948" y="1714500"/>
            <a:ext cx="0" cy="51435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4B74CB-B26F-DA0A-AE94-F9A7324751A3}"/>
              </a:ext>
            </a:extLst>
          </p:cNvPr>
          <p:cNvSpPr txBox="1"/>
          <p:nvPr/>
        </p:nvSpPr>
        <p:spPr>
          <a:xfrm>
            <a:off x="0" y="5110275"/>
            <a:ext cx="12191999" cy="1754326"/>
          </a:xfrm>
          <a:prstGeom prst="rect">
            <a:avLst/>
          </a:prstGeom>
          <a:solidFill>
            <a:srgbClr val="48599F"/>
          </a:solidFill>
        </p:spPr>
        <p:txBody>
          <a:bodyPr wrap="square" rtlCol="0">
            <a:spAutoFit/>
          </a:bodyPr>
          <a:lstStyle/>
          <a:p>
            <a:pPr algn="ctr"/>
            <a:r>
              <a:rPr lang="en-US" sz="3600" b="1" dirty="0">
                <a:solidFill>
                  <a:schemeClr val="accent4">
                    <a:lumMod val="90000"/>
                  </a:schemeClr>
                </a:solidFill>
                <a:latin typeface="Agency FB" panose="020B0503020202020204" pitchFamily="34" charset="0"/>
              </a:rPr>
              <a:t>The goal was to discern a vision for Christian mission in the 21</a:t>
            </a:r>
            <a:r>
              <a:rPr lang="en-US" sz="3600" b="1" baseline="30000" dirty="0">
                <a:solidFill>
                  <a:schemeClr val="accent4">
                    <a:lumMod val="90000"/>
                  </a:schemeClr>
                </a:solidFill>
                <a:latin typeface="Agency FB" panose="020B0503020202020204" pitchFamily="34" charset="0"/>
              </a:rPr>
              <a:t>st</a:t>
            </a:r>
            <a:r>
              <a:rPr lang="en-US" sz="3600" b="1" dirty="0">
                <a:solidFill>
                  <a:schemeClr val="accent4">
                    <a:lumMod val="90000"/>
                  </a:schemeClr>
                </a:solidFill>
                <a:latin typeface="Agency FB" panose="020B0503020202020204" pitchFamily="34" charset="0"/>
              </a:rPr>
              <a:t> century, including emphases on human flourishing, reconciliation, faith in the future, and religious liberty.</a:t>
            </a:r>
          </a:p>
        </p:txBody>
      </p:sp>
    </p:spTree>
    <p:extLst>
      <p:ext uri="{BB962C8B-B14F-4D97-AF65-F5344CB8AC3E}">
        <p14:creationId xmlns:p14="http://schemas.microsoft.com/office/powerpoint/2010/main" val="356247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3FC0D3A-64BC-75DC-DD63-0CF4659740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9EF874-32D2-DB47-EAED-31ABC8ADED38}"/>
              </a:ext>
            </a:extLst>
          </p:cNvPr>
          <p:cNvSpPr>
            <a:spLocks noGrp="1"/>
          </p:cNvSpPr>
          <p:nvPr>
            <p:ph type="title"/>
          </p:nvPr>
        </p:nvSpPr>
        <p:spPr>
          <a:xfrm>
            <a:off x="457201" y="258366"/>
            <a:ext cx="11218125" cy="887262"/>
          </a:xfrm>
        </p:spPr>
        <p:txBody>
          <a:bodyPr/>
          <a:lstStyle/>
          <a:p>
            <a:r>
              <a:rPr lang="en-US" sz="4000" dirty="0">
                <a:solidFill>
                  <a:srgbClr val="C00000"/>
                </a:solidFill>
              </a:rPr>
              <a:t>The world council of churches</a:t>
            </a:r>
          </a:p>
        </p:txBody>
      </p:sp>
      <p:sp>
        <p:nvSpPr>
          <p:cNvPr id="10" name="Content Placeholder 9">
            <a:extLst>
              <a:ext uri="{FF2B5EF4-FFF2-40B4-BE49-F238E27FC236}">
                <a16:creationId xmlns:a16="http://schemas.microsoft.com/office/drawing/2014/main" id="{0220F1DF-4587-CB3B-4486-1D8B1CA52793}"/>
              </a:ext>
            </a:extLst>
          </p:cNvPr>
          <p:cNvSpPr>
            <a:spLocks noGrp="1"/>
          </p:cNvSpPr>
          <p:nvPr>
            <p:ph sz="quarter" idx="14"/>
          </p:nvPr>
        </p:nvSpPr>
        <p:spPr>
          <a:xfrm>
            <a:off x="914400" y="1032614"/>
            <a:ext cx="11070768" cy="5712372"/>
          </a:xfrm>
        </p:spPr>
        <p:txBody>
          <a:bodyPr>
            <a:normAutofit fontScale="92500" lnSpcReduction="10000"/>
          </a:bodyPr>
          <a:lstStyle/>
          <a:p>
            <a:pPr marL="0" indent="0">
              <a:buNone/>
            </a:pPr>
            <a:r>
              <a:rPr lang="en-US" altLang="en-US" sz="3200" b="1" dirty="0">
                <a:solidFill>
                  <a:schemeClr val="accent5">
                    <a:lumMod val="75000"/>
                  </a:schemeClr>
                </a:solidFill>
              </a:rPr>
              <a:t>Established in 1948, the World Council of Churches (WCC) is a worldwide Christian inter-church organization founded to promote ecumenism. </a:t>
            </a:r>
          </a:p>
          <a:p>
            <a:r>
              <a:rPr lang="en-US" altLang="en-US" sz="2800" i="1" dirty="0">
                <a:solidFill>
                  <a:schemeClr val="tx1"/>
                </a:solidFill>
              </a:rPr>
              <a:t>It is a world-wide fellowship of 352 global, regional, and national churches seeking unity, common witness, and Christian service. Common ground is faith in Jesus Christ, belief in the inspiration of the Bible, baptism in the Triune formula, and acceptance of the Nicene Creed.</a:t>
            </a:r>
          </a:p>
          <a:p>
            <a:r>
              <a:rPr lang="en-US" altLang="en-US" sz="2800" i="1" dirty="0">
                <a:solidFill>
                  <a:schemeClr val="tx1"/>
                </a:solidFill>
              </a:rPr>
              <a:t>Members include Eastern Orthodox,  Anglican, Mennonite, Methodist, Baptist, Reformed, Presbyterian, Moravian, and some Pentecostal churches, among others.</a:t>
            </a:r>
          </a:p>
          <a:p>
            <a:r>
              <a:rPr lang="en-US" altLang="en-US" sz="2800" i="1" dirty="0">
                <a:solidFill>
                  <a:schemeClr val="tx1"/>
                </a:solidFill>
              </a:rPr>
              <a:t>The Roman Catholic Church is not a full member, but it does send delegates who have observer status.</a:t>
            </a:r>
          </a:p>
          <a:p>
            <a:r>
              <a:rPr lang="en-US" altLang="en-US" sz="2800" i="1" dirty="0">
                <a:solidFill>
                  <a:schemeClr val="tx1"/>
                </a:solidFill>
              </a:rPr>
              <a:t>Their 11</a:t>
            </a:r>
            <a:r>
              <a:rPr lang="en-US" altLang="en-US" sz="2800" i="1" baseline="30000" dirty="0">
                <a:solidFill>
                  <a:schemeClr val="tx1"/>
                </a:solidFill>
              </a:rPr>
              <a:t>th</a:t>
            </a:r>
            <a:r>
              <a:rPr lang="en-US" altLang="en-US" sz="2800" i="1" dirty="0">
                <a:solidFill>
                  <a:schemeClr val="tx1"/>
                </a:solidFill>
              </a:rPr>
              <a:t> Assembly convened August 31—September 9, 2022 in Karlsruhe, Germany under the theme, “Christ’s love moves the world to reconciliation and unity.”</a:t>
            </a:r>
          </a:p>
        </p:txBody>
      </p:sp>
      <p:sp>
        <p:nvSpPr>
          <p:cNvPr id="7" name="Slide Number Placeholder 6">
            <a:extLst>
              <a:ext uri="{FF2B5EF4-FFF2-40B4-BE49-F238E27FC236}">
                <a16:creationId xmlns:a16="http://schemas.microsoft.com/office/drawing/2014/main" id="{A47F5B97-D92C-1775-146A-5A92CC95F66B}"/>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05FB051F-F1BA-D536-9A80-F05393C3C8D5}"/>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57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94F1-FA71-FB15-1DB8-FCC630BF3A12}"/>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1AD616D1-7E02-135C-80FC-7477FFBA96C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CCF8825-1D3C-2EF4-0F8B-2BC8D8FBDE4C}"/>
              </a:ext>
            </a:extLst>
          </p:cNvPr>
          <p:cNvSpPr>
            <a:spLocks noGrp="1"/>
          </p:cNvSpPr>
          <p:nvPr>
            <p:ph type="title"/>
          </p:nvPr>
        </p:nvSpPr>
        <p:spPr>
          <a:xfrm>
            <a:off x="1" y="3429000"/>
            <a:ext cx="12191998" cy="941832"/>
          </a:xfrm>
        </p:spPr>
        <p:txBody>
          <a:bodyPr>
            <a:normAutofit/>
          </a:bodyPr>
          <a:lstStyle/>
          <a:p>
            <a:r>
              <a:rPr lang="en-US" dirty="0"/>
              <a:t>THE WORLD WARS</a:t>
            </a:r>
          </a:p>
        </p:txBody>
      </p:sp>
      <p:sp>
        <p:nvSpPr>
          <p:cNvPr id="8" name="Text Placeholder 7">
            <a:extLst>
              <a:ext uri="{FF2B5EF4-FFF2-40B4-BE49-F238E27FC236}">
                <a16:creationId xmlns:a16="http://schemas.microsoft.com/office/drawing/2014/main" id="{8278EA16-0F1A-F7B0-7CBD-CC1FE410F2E4}"/>
              </a:ext>
            </a:extLst>
          </p:cNvPr>
          <p:cNvSpPr>
            <a:spLocks noGrp="1"/>
          </p:cNvSpPr>
          <p:nvPr>
            <p:ph type="body" idx="1"/>
          </p:nvPr>
        </p:nvSpPr>
        <p:spPr/>
        <p:txBody>
          <a:bodyPr/>
          <a:lstStyle/>
          <a:p>
            <a:r>
              <a:rPr lang="en-US" cap="none" dirty="0"/>
              <a:t>Western Christianity is Substantially Affected by World War I and II</a:t>
            </a:r>
            <a:endParaRPr lang="en-US" dirty="0"/>
          </a:p>
        </p:txBody>
      </p:sp>
    </p:spTree>
    <p:extLst>
      <p:ext uri="{BB962C8B-B14F-4D97-AF65-F5344CB8AC3E}">
        <p14:creationId xmlns:p14="http://schemas.microsoft.com/office/powerpoint/2010/main" val="349199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75AA9C-71AF-6E65-54A0-3801B27B06B2}"/>
              </a:ext>
            </a:extLst>
          </p:cNvPr>
          <p:cNvSpPr>
            <a:spLocks noGrp="1"/>
          </p:cNvSpPr>
          <p:nvPr>
            <p:ph type="sldNum" sz="quarter" idx="12"/>
          </p:nvPr>
        </p:nvSpPr>
        <p:spPr/>
        <p:txBody>
          <a:bodyPr/>
          <a:lstStyle/>
          <a:p>
            <a:fld id="{DF28FB93-0A08-4E7D-8E63-9EFA29F1E093}" type="slidenum">
              <a:rPr lang="en-US" smtClean="0"/>
              <a:pPr/>
              <a:t>2</a:t>
            </a:fld>
            <a:endParaRPr lang="en-US" dirty="0"/>
          </a:p>
        </p:txBody>
      </p:sp>
      <p:sp>
        <p:nvSpPr>
          <p:cNvPr id="4" name="Content Placeholder 3">
            <a:extLst>
              <a:ext uri="{FF2B5EF4-FFF2-40B4-BE49-F238E27FC236}">
                <a16:creationId xmlns:a16="http://schemas.microsoft.com/office/drawing/2014/main" id="{D342B86E-6B66-3480-92FE-B452C39070C5}"/>
              </a:ext>
            </a:extLst>
          </p:cNvPr>
          <p:cNvSpPr>
            <a:spLocks noGrp="1"/>
          </p:cNvSpPr>
          <p:nvPr>
            <p:ph sz="quarter" idx="14"/>
          </p:nvPr>
        </p:nvSpPr>
        <p:spPr>
          <a:xfrm>
            <a:off x="483476" y="115614"/>
            <a:ext cx="5359763" cy="6742386"/>
          </a:xfrm>
        </p:spPr>
        <p:txBody>
          <a:bodyPr>
            <a:normAutofit fontScale="40000" lnSpcReduction="20000"/>
          </a:bodyPr>
          <a:lstStyle/>
          <a:p>
            <a:pPr marL="0" indent="0">
              <a:lnSpc>
                <a:spcPct val="107000"/>
              </a:lnSpc>
              <a:spcBef>
                <a:spcPts val="600"/>
              </a:spcBef>
              <a:buNone/>
            </a:pPr>
            <a:r>
              <a:rPr lang="en-US" sz="4500" dirty="0">
                <a:latin typeface="Aptos Narrow" panose="020B0004020202020204" pitchFamily="34" charset="0"/>
              </a:rPr>
              <a:t>Index (2-4)</a:t>
            </a:r>
          </a:p>
          <a:p>
            <a:pPr marL="0" indent="0">
              <a:lnSpc>
                <a:spcPct val="107000"/>
              </a:lnSpc>
              <a:spcBef>
                <a:spcPts val="600"/>
              </a:spcBef>
              <a:buNone/>
            </a:pPr>
            <a:r>
              <a:rPr lang="en-US" sz="4500" b="1" dirty="0">
                <a:latin typeface="Aptos Narrow" panose="020B0004020202020204" pitchFamily="34" charset="0"/>
              </a:rPr>
              <a:t>The Reformation (5)</a:t>
            </a:r>
            <a:endParaRPr lang="en-US" sz="4500" dirty="0">
              <a:latin typeface="Aptos Narrow" panose="020B0004020202020204" pitchFamily="34" charset="0"/>
            </a:endParaRPr>
          </a:p>
          <a:p>
            <a:pPr lvl="0">
              <a:lnSpc>
                <a:spcPct val="107000"/>
              </a:lnSpc>
              <a:spcBef>
                <a:spcPts val="600"/>
              </a:spcBef>
            </a:pPr>
            <a:r>
              <a:rPr lang="en-US" sz="4500" dirty="0">
                <a:latin typeface="Aptos Narrow" panose="020B0004020202020204" pitchFamily="34" charset="0"/>
              </a:rPr>
              <a:t>Fundamental themes in the Reformation (6-7)</a:t>
            </a:r>
          </a:p>
          <a:p>
            <a:pPr lvl="0">
              <a:lnSpc>
                <a:spcPct val="107000"/>
              </a:lnSpc>
              <a:spcBef>
                <a:spcPts val="600"/>
              </a:spcBef>
            </a:pPr>
            <a:r>
              <a:rPr lang="en-US" sz="4500" dirty="0">
                <a:latin typeface="Aptos Narrow" panose="020B0004020202020204" pitchFamily="34" charset="0"/>
              </a:rPr>
              <a:t>The Precursors: Hus, Wyclif (8)</a:t>
            </a:r>
          </a:p>
          <a:p>
            <a:pPr lvl="0">
              <a:lnSpc>
                <a:spcPct val="107000"/>
              </a:lnSpc>
              <a:spcBef>
                <a:spcPts val="600"/>
              </a:spcBef>
            </a:pPr>
            <a:r>
              <a:rPr lang="en-US" sz="4500" dirty="0">
                <a:latin typeface="Aptos Narrow" panose="020B0004020202020204" pitchFamily="34" charset="0"/>
              </a:rPr>
              <a:t>Luther (9-16)</a:t>
            </a:r>
          </a:p>
          <a:p>
            <a:pPr lvl="0">
              <a:lnSpc>
                <a:spcPct val="107000"/>
              </a:lnSpc>
              <a:spcBef>
                <a:spcPts val="600"/>
              </a:spcBef>
            </a:pPr>
            <a:r>
              <a:rPr lang="en-US" sz="4500" dirty="0">
                <a:latin typeface="Aptos Narrow" panose="020B0004020202020204" pitchFamily="34" charset="0"/>
              </a:rPr>
              <a:t>The Spread of Luther’s Ideas (17)</a:t>
            </a:r>
          </a:p>
          <a:p>
            <a:pPr lvl="0">
              <a:lnSpc>
                <a:spcPct val="107000"/>
              </a:lnSpc>
              <a:spcBef>
                <a:spcPts val="600"/>
              </a:spcBef>
            </a:pPr>
            <a:r>
              <a:rPr lang="en-US" sz="4500" dirty="0">
                <a:latin typeface="Aptos Narrow" panose="020B0004020202020204" pitchFamily="34" charset="0"/>
              </a:rPr>
              <a:t>Hallmarks of the Reformation (18)</a:t>
            </a:r>
          </a:p>
          <a:p>
            <a:pPr lvl="0">
              <a:lnSpc>
                <a:spcPct val="107000"/>
              </a:lnSpc>
              <a:spcBef>
                <a:spcPts val="600"/>
              </a:spcBef>
            </a:pPr>
            <a:r>
              <a:rPr lang="en-US" sz="4500" dirty="0">
                <a:latin typeface="Aptos Narrow" panose="020B0004020202020204" pitchFamily="34" charset="0"/>
              </a:rPr>
              <a:t>Protestant and Roman Catholic Differences (19)</a:t>
            </a:r>
          </a:p>
          <a:p>
            <a:pPr lvl="0">
              <a:lnSpc>
                <a:spcPct val="107000"/>
              </a:lnSpc>
              <a:spcBef>
                <a:spcPts val="600"/>
              </a:spcBef>
            </a:pPr>
            <a:r>
              <a:rPr lang="en-US" sz="4500" dirty="0">
                <a:latin typeface="Aptos Narrow" panose="020B0004020202020204" pitchFamily="34" charset="0"/>
              </a:rPr>
              <a:t>The Question of Authority: relationship between the Bible and Church Tradition (20)</a:t>
            </a:r>
          </a:p>
          <a:p>
            <a:pPr lvl="0">
              <a:lnSpc>
                <a:spcPct val="107000"/>
              </a:lnSpc>
              <a:spcBef>
                <a:spcPts val="600"/>
              </a:spcBef>
            </a:pPr>
            <a:r>
              <a:rPr lang="en-US" sz="4500" dirty="0">
                <a:latin typeface="Aptos Narrow" panose="020B0004020202020204" pitchFamily="34" charset="0"/>
              </a:rPr>
              <a:t>The Question of Canon (21-23)</a:t>
            </a:r>
          </a:p>
          <a:p>
            <a:pPr lvl="0">
              <a:lnSpc>
                <a:spcPct val="107000"/>
              </a:lnSpc>
              <a:spcBef>
                <a:spcPts val="600"/>
              </a:spcBef>
            </a:pPr>
            <a:r>
              <a:rPr lang="en-US" sz="4500" dirty="0">
                <a:latin typeface="Aptos Narrow" panose="020B0004020202020204" pitchFamily="34" charset="0"/>
              </a:rPr>
              <a:t>The Question of Eucharist (24-25)</a:t>
            </a:r>
          </a:p>
          <a:p>
            <a:pPr lvl="0">
              <a:lnSpc>
                <a:spcPct val="107000"/>
              </a:lnSpc>
              <a:spcBef>
                <a:spcPts val="600"/>
              </a:spcBef>
            </a:pPr>
            <a:r>
              <a:rPr lang="en-US" sz="4500" dirty="0">
                <a:latin typeface="Aptos Narrow" panose="020B0004020202020204" pitchFamily="34" charset="0"/>
              </a:rPr>
              <a:t>Luther and Erasmus (26)</a:t>
            </a:r>
          </a:p>
          <a:p>
            <a:pPr lvl="0">
              <a:lnSpc>
                <a:spcPct val="107000"/>
              </a:lnSpc>
              <a:spcBef>
                <a:spcPts val="600"/>
              </a:spcBef>
            </a:pPr>
            <a:r>
              <a:rPr lang="en-US" sz="4500" dirty="0">
                <a:latin typeface="Aptos Narrow" panose="020B0004020202020204" pitchFamily="34" charset="0"/>
              </a:rPr>
              <a:t>Luther and Zwingli (27-28)</a:t>
            </a:r>
          </a:p>
          <a:p>
            <a:pPr lvl="0">
              <a:lnSpc>
                <a:spcPct val="107000"/>
              </a:lnSpc>
              <a:spcBef>
                <a:spcPts val="600"/>
              </a:spcBef>
            </a:pPr>
            <a:r>
              <a:rPr lang="en-US" sz="4500" dirty="0">
                <a:latin typeface="Aptos Narrow" panose="020B0004020202020204" pitchFamily="34" charset="0"/>
              </a:rPr>
              <a:t>The Anabaptists and Radical Reformers (29-30)</a:t>
            </a:r>
          </a:p>
          <a:p>
            <a:pPr lvl="0">
              <a:lnSpc>
                <a:spcPct val="107000"/>
              </a:lnSpc>
              <a:spcBef>
                <a:spcPts val="600"/>
              </a:spcBef>
            </a:pPr>
            <a:r>
              <a:rPr lang="en-US" sz="4500" dirty="0">
                <a:latin typeface="Aptos Narrow" panose="020B0004020202020204" pitchFamily="34" charset="0"/>
              </a:rPr>
              <a:t>The Catholic Counter-Reformation (31)</a:t>
            </a:r>
          </a:p>
          <a:p>
            <a:pPr lvl="0">
              <a:lnSpc>
                <a:spcPct val="107000"/>
              </a:lnSpc>
              <a:spcBef>
                <a:spcPts val="600"/>
              </a:spcBef>
            </a:pPr>
            <a:r>
              <a:rPr lang="en-US" sz="4500" dirty="0">
                <a:latin typeface="Aptos Narrow" panose="020B0004020202020204" pitchFamily="34" charset="0"/>
              </a:rPr>
              <a:t>The Question of Worship (32)</a:t>
            </a:r>
          </a:p>
          <a:p>
            <a:pPr lvl="0">
              <a:lnSpc>
                <a:spcPct val="107000"/>
              </a:lnSpc>
              <a:spcBef>
                <a:spcPts val="600"/>
              </a:spcBef>
            </a:pPr>
            <a:r>
              <a:rPr lang="en-US" sz="4500" dirty="0">
                <a:latin typeface="Aptos Narrow" panose="020B0004020202020204" pitchFamily="34" charset="0"/>
              </a:rPr>
              <a:t>The English Reformation (33-34)</a:t>
            </a:r>
          </a:p>
          <a:p>
            <a:pPr lvl="0">
              <a:lnSpc>
                <a:spcPct val="107000"/>
              </a:lnSpc>
              <a:spcBef>
                <a:spcPts val="600"/>
              </a:spcBef>
            </a:pPr>
            <a:r>
              <a:rPr lang="en-US" sz="4500" dirty="0">
                <a:latin typeface="Aptos Narrow" panose="020B0004020202020204" pitchFamily="34" charset="0"/>
              </a:rPr>
              <a:t>The Book of Common Prayer (35-38)</a:t>
            </a:r>
          </a:p>
          <a:p>
            <a:pPr lvl="0">
              <a:lnSpc>
                <a:spcPct val="107000"/>
              </a:lnSpc>
              <a:spcBef>
                <a:spcPts val="600"/>
              </a:spcBef>
            </a:pPr>
            <a:r>
              <a:rPr lang="en-US" sz="4500" dirty="0">
                <a:latin typeface="Aptos Narrow" panose="020B0004020202020204" pitchFamily="34" charset="0"/>
              </a:rPr>
              <a:t>John Calvin (39-41)</a:t>
            </a:r>
          </a:p>
          <a:p>
            <a:pPr lvl="0">
              <a:lnSpc>
                <a:spcPct val="107000"/>
              </a:lnSpc>
              <a:spcBef>
                <a:spcPts val="600"/>
              </a:spcBef>
            </a:pPr>
            <a:r>
              <a:rPr lang="en-US" sz="4500" dirty="0">
                <a:latin typeface="Aptos Narrow" panose="020B0004020202020204" pitchFamily="34" charset="0"/>
              </a:rPr>
              <a:t>Theologies of the Reformers (42)</a:t>
            </a:r>
          </a:p>
          <a:p>
            <a:pPr marL="0" indent="0">
              <a:buNone/>
            </a:pPr>
            <a:endParaRPr lang="en-US" dirty="0"/>
          </a:p>
        </p:txBody>
      </p:sp>
      <p:sp>
        <p:nvSpPr>
          <p:cNvPr id="6" name="Content Placeholder 3">
            <a:extLst>
              <a:ext uri="{FF2B5EF4-FFF2-40B4-BE49-F238E27FC236}">
                <a16:creationId xmlns:a16="http://schemas.microsoft.com/office/drawing/2014/main" id="{AFD75471-38F3-78C3-3ED1-9DA25F999F03}"/>
              </a:ext>
            </a:extLst>
          </p:cNvPr>
          <p:cNvSpPr txBox="1">
            <a:spLocks/>
          </p:cNvSpPr>
          <p:nvPr/>
        </p:nvSpPr>
        <p:spPr>
          <a:xfrm>
            <a:off x="6483213" y="115618"/>
            <a:ext cx="5359763" cy="6742382"/>
          </a:xfrm>
          <a:prstGeom prst="rect">
            <a:avLst/>
          </a:prstGeom>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a:lnSpc>
                <a:spcPct val="107000"/>
              </a:lnSpc>
              <a:spcBef>
                <a:spcPts val="600"/>
              </a:spcBef>
            </a:pPr>
            <a:r>
              <a:rPr lang="en-US" sz="1800" dirty="0">
                <a:latin typeface="Aptos Narrow" panose="020B0004020202020204" pitchFamily="34" charset="0"/>
              </a:rPr>
              <a:t>The Calvinist-Arminian Debate (43-47)</a:t>
            </a:r>
          </a:p>
          <a:p>
            <a:pPr>
              <a:lnSpc>
                <a:spcPct val="107000"/>
              </a:lnSpc>
              <a:spcBef>
                <a:spcPts val="600"/>
              </a:spcBef>
            </a:pPr>
            <a:r>
              <a:rPr lang="en-US" sz="1800" dirty="0">
                <a:latin typeface="Aptos Narrow" panose="020B0004020202020204" pitchFamily="34" charset="0"/>
              </a:rPr>
              <a:t>Early Protestant Traditions by Region (48)</a:t>
            </a:r>
          </a:p>
          <a:p>
            <a:pPr lvl="0">
              <a:lnSpc>
                <a:spcPct val="107000"/>
              </a:lnSpc>
              <a:spcBef>
                <a:spcPts val="600"/>
              </a:spcBef>
            </a:pPr>
            <a:r>
              <a:rPr lang="en-US" sz="1800" dirty="0">
                <a:latin typeface="Aptos Narrow" panose="020B0004020202020204" pitchFamily="34" charset="0"/>
              </a:rPr>
              <a:t>Three Branches of Christendom (49)</a:t>
            </a:r>
          </a:p>
          <a:p>
            <a:pPr lvl="0">
              <a:lnSpc>
                <a:spcPct val="107000"/>
              </a:lnSpc>
              <a:spcBef>
                <a:spcPts val="600"/>
              </a:spcBef>
            </a:pPr>
            <a:r>
              <a:rPr lang="en-US" sz="1800" dirty="0">
                <a:latin typeface="Aptos Narrow" panose="020B0004020202020204" pitchFamily="34" charset="0"/>
              </a:rPr>
              <a:t>Wars of Religion (50-51)</a:t>
            </a:r>
            <a:endParaRPr lang="en-US" sz="1800" b="1" dirty="0">
              <a:latin typeface="Aptos Narrow" panose="020B0004020202020204" pitchFamily="34" charset="0"/>
            </a:endParaRPr>
          </a:p>
          <a:p>
            <a:pPr marL="0" indent="0">
              <a:spcBef>
                <a:spcPts val="600"/>
              </a:spcBef>
              <a:buNone/>
            </a:pPr>
            <a:r>
              <a:rPr lang="en-US" sz="1800" b="1" dirty="0">
                <a:latin typeface="Aptos Narrow" panose="020B0004020202020204" pitchFamily="34" charset="0"/>
              </a:rPr>
              <a:t>Reformation Translations of the English Bible (52)</a:t>
            </a:r>
            <a:endParaRPr lang="en-US" sz="1800" dirty="0">
              <a:latin typeface="Aptos Narrow" panose="020B0004020202020204" pitchFamily="34" charset="0"/>
            </a:endParaRPr>
          </a:p>
          <a:p>
            <a:pPr lvl="0">
              <a:lnSpc>
                <a:spcPct val="97000"/>
              </a:lnSpc>
              <a:spcBef>
                <a:spcPts val="600"/>
              </a:spcBef>
            </a:pPr>
            <a:r>
              <a:rPr lang="en-US" sz="1800" dirty="0">
                <a:latin typeface="Aptos Narrow" panose="020B0004020202020204" pitchFamily="34" charset="0"/>
              </a:rPr>
              <a:t>William Tyndale (53-60)</a:t>
            </a:r>
          </a:p>
          <a:p>
            <a:pPr lvl="0">
              <a:lnSpc>
                <a:spcPct val="97000"/>
              </a:lnSpc>
              <a:spcBef>
                <a:spcPts val="60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Tyndale’s Immediate Heritage (61-67)</a:t>
            </a:r>
            <a:endParaRPr lang="en-US" sz="1400" kern="100" dirty="0">
              <a:latin typeface="Calibri" panose="020F0502020204030204" pitchFamily="34" charset="0"/>
              <a:ea typeface="Calibri" panose="020F0502020204030204" pitchFamily="34" charset="0"/>
              <a:cs typeface="Arial" panose="020B0604020202020204" pitchFamily="34" charset="0"/>
            </a:endParaRPr>
          </a:p>
          <a:p>
            <a:pPr lvl="0">
              <a:lnSpc>
                <a:spcPct val="97000"/>
              </a:lnSpc>
              <a:spcBef>
                <a:spcPts val="60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King James Version (68-74)</a:t>
            </a:r>
            <a:endParaRPr lang="en-US" sz="1800" b="1" dirty="0">
              <a:latin typeface="Aptos Narrow" panose="020B0004020202020204" pitchFamily="34" charset="0"/>
            </a:endParaRPr>
          </a:p>
          <a:p>
            <a:pPr marL="0" indent="0">
              <a:spcBef>
                <a:spcPts val="600"/>
              </a:spcBef>
              <a:buNone/>
            </a:pPr>
            <a:r>
              <a:rPr lang="en-US" sz="1800" b="1" dirty="0">
                <a:latin typeface="Aptos Narrow" panose="020B0004020202020204" pitchFamily="34" charset="0"/>
              </a:rPr>
              <a:t>The Enlightenment (75)</a:t>
            </a:r>
            <a:endParaRPr lang="en-US" sz="1800" dirty="0">
              <a:latin typeface="Aptos Narrow" panose="020B0004020202020204" pitchFamily="34" charset="0"/>
            </a:endParaRPr>
          </a:p>
          <a:p>
            <a:pPr lvl="0">
              <a:lnSpc>
                <a:spcPct val="97000"/>
              </a:lnSpc>
              <a:spcBef>
                <a:spcPts val="600"/>
              </a:spcBef>
            </a:pPr>
            <a:r>
              <a:rPr lang="en-US" sz="1800" dirty="0">
                <a:latin typeface="Aptos Narrow" panose="020B0004020202020204" pitchFamily="34" charset="0"/>
              </a:rPr>
              <a:t>The Enlightenment (76-78)</a:t>
            </a:r>
          </a:p>
          <a:p>
            <a:pPr lvl="0">
              <a:lnSpc>
                <a:spcPct val="97000"/>
              </a:lnSpc>
              <a:spcBef>
                <a:spcPts val="600"/>
              </a:spcBef>
            </a:pPr>
            <a:r>
              <a:rPr lang="en-US" sz="1800" dirty="0">
                <a:latin typeface="Aptos Narrow" panose="020B0004020202020204" pitchFamily="34" charset="0"/>
              </a:rPr>
              <a:t>Key Enlightenment Thinkers (80)</a:t>
            </a:r>
          </a:p>
          <a:p>
            <a:pPr lvl="0">
              <a:lnSpc>
                <a:spcPct val="97000"/>
              </a:lnSpc>
              <a:spcBef>
                <a:spcPts val="600"/>
              </a:spcBef>
            </a:pPr>
            <a:r>
              <a:rPr lang="en-US" sz="1800" dirty="0">
                <a:latin typeface="Aptos Narrow" panose="020B0004020202020204" pitchFamily="34" charset="0"/>
              </a:rPr>
              <a:t>Enlightenment and Revolution (81-82)</a:t>
            </a:r>
          </a:p>
          <a:p>
            <a:pPr lvl="0">
              <a:lnSpc>
                <a:spcPct val="97000"/>
              </a:lnSpc>
              <a:spcBef>
                <a:spcPts val="600"/>
              </a:spcBef>
            </a:pPr>
            <a:r>
              <a:rPr lang="en-US" sz="1800" dirty="0">
                <a:latin typeface="Aptos Narrow" panose="020B0004020202020204" pitchFamily="34" charset="0"/>
              </a:rPr>
              <a:t>The French Revolution (83)</a:t>
            </a:r>
          </a:p>
          <a:p>
            <a:pPr lvl="0">
              <a:lnSpc>
                <a:spcPct val="97000"/>
              </a:lnSpc>
              <a:spcBef>
                <a:spcPts val="600"/>
              </a:spcBef>
            </a:pPr>
            <a:r>
              <a:rPr lang="en-US" sz="1800" dirty="0">
                <a:latin typeface="Aptos Narrow" panose="020B0004020202020204" pitchFamily="34" charset="0"/>
              </a:rPr>
              <a:t>Enlightenment Influence on Christian Thought (84)</a:t>
            </a:r>
          </a:p>
          <a:p>
            <a:pPr marL="0" indent="0">
              <a:spcBef>
                <a:spcPts val="600"/>
              </a:spcBef>
              <a:buNone/>
            </a:pPr>
            <a:r>
              <a:rPr lang="en-US" sz="1800" b="1" dirty="0">
                <a:latin typeface="Aptos Narrow" panose="020B0004020202020204" pitchFamily="34" charset="0"/>
              </a:rPr>
              <a:t>Christianity in the New World (85)</a:t>
            </a:r>
            <a:endParaRPr lang="en-US" sz="1800" dirty="0">
              <a:latin typeface="Aptos Narrow" panose="020B0004020202020204" pitchFamily="34" charset="0"/>
            </a:endParaRPr>
          </a:p>
          <a:p>
            <a:pPr lvl="0">
              <a:lnSpc>
                <a:spcPct val="97000"/>
              </a:lnSpc>
              <a:spcBef>
                <a:spcPts val="600"/>
              </a:spcBef>
            </a:pPr>
            <a:r>
              <a:rPr lang="en-US" sz="1800" dirty="0">
                <a:latin typeface="Aptos Narrow" panose="020B0004020202020204" pitchFamily="34" charset="0"/>
              </a:rPr>
              <a:t>The Puritans (86-89)</a:t>
            </a:r>
          </a:p>
          <a:p>
            <a:pPr lvl="0">
              <a:lnSpc>
                <a:spcPct val="97000"/>
              </a:lnSpc>
              <a:spcBef>
                <a:spcPts val="600"/>
              </a:spcBef>
            </a:pPr>
            <a:r>
              <a:rPr lang="en-US" sz="1800" dirty="0">
                <a:latin typeface="Aptos Narrow" panose="020B0004020202020204" pitchFamily="34" charset="0"/>
              </a:rPr>
              <a:t>The Anglicans (90)</a:t>
            </a:r>
          </a:p>
          <a:p>
            <a:pPr lvl="0">
              <a:lnSpc>
                <a:spcPct val="97000"/>
              </a:lnSpc>
              <a:spcBef>
                <a:spcPts val="600"/>
              </a:spcBef>
            </a:pPr>
            <a:r>
              <a:rPr lang="en-US" sz="1800" dirty="0">
                <a:latin typeface="Aptos Narrow" panose="020B0004020202020204" pitchFamily="34" charset="0"/>
              </a:rPr>
              <a:t>The Baptists (91)</a:t>
            </a:r>
          </a:p>
          <a:p>
            <a:pPr lvl="0">
              <a:lnSpc>
                <a:spcPct val="97000"/>
              </a:lnSpc>
              <a:spcBef>
                <a:spcPts val="600"/>
              </a:spcBef>
            </a:pPr>
            <a:r>
              <a:rPr lang="en-US" sz="1800" dirty="0">
                <a:latin typeface="Aptos Narrow" panose="020B0004020202020204" pitchFamily="34" charset="0"/>
              </a:rPr>
              <a:t>The Methodists (92-93)</a:t>
            </a:r>
          </a:p>
          <a:p>
            <a:pPr lvl="0">
              <a:lnSpc>
                <a:spcPct val="97000"/>
              </a:lnSpc>
              <a:spcBef>
                <a:spcPts val="600"/>
              </a:spcBef>
            </a:pPr>
            <a:r>
              <a:rPr lang="en-US" sz="1800" dirty="0">
                <a:latin typeface="Aptos Narrow" panose="020B0004020202020204" pitchFamily="34" charset="0"/>
              </a:rPr>
              <a:t>The Roman Catholics (94)</a:t>
            </a:r>
          </a:p>
        </p:txBody>
      </p:sp>
    </p:spTree>
    <p:extLst>
      <p:ext uri="{BB962C8B-B14F-4D97-AF65-F5344CB8AC3E}">
        <p14:creationId xmlns:p14="http://schemas.microsoft.com/office/powerpoint/2010/main" val="106605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BE0BAAD-B4E5-9734-4532-3B66750CE075}"/>
              </a:ext>
            </a:extLst>
          </p:cNvPr>
          <p:cNvSpPr>
            <a:spLocks noGrp="1" noChangeArrowheads="1"/>
          </p:cNvSpPr>
          <p:nvPr>
            <p:ph type="title"/>
          </p:nvPr>
        </p:nvSpPr>
        <p:spPr>
          <a:xfrm>
            <a:off x="1981200" y="14286"/>
            <a:ext cx="8229600" cy="1378834"/>
          </a:xfrm>
        </p:spPr>
        <p:txBody>
          <a:bodyPr/>
          <a:lstStyle/>
          <a:p>
            <a:r>
              <a:rPr lang="en-US" altLang="en-US" sz="4800" b="1" dirty="0">
                <a:solidFill>
                  <a:schemeClr val="accent2">
                    <a:lumMod val="20000"/>
                    <a:lumOff val="80000"/>
                  </a:schemeClr>
                </a:solidFill>
                <a:latin typeface="Agency FB" panose="020B0503020202020204" pitchFamily="34" charset="0"/>
              </a:rPr>
              <a:t>AUTHORITY</a:t>
            </a:r>
            <a:br>
              <a:rPr lang="en-US" altLang="en-US" sz="4000" dirty="0">
                <a:latin typeface="ReservoirGrunge" pitchFamily="2" charset="0"/>
              </a:rPr>
            </a:br>
            <a:r>
              <a:rPr lang="en-US" altLang="en-US" sz="3200" dirty="0">
                <a:solidFill>
                  <a:schemeClr val="accent2">
                    <a:lumMod val="20000"/>
                    <a:lumOff val="80000"/>
                  </a:schemeClr>
                </a:solidFill>
                <a:latin typeface="Berlin Sans FB Demi" panose="020E0802020502020306" pitchFamily="34" charset="0"/>
              </a:rPr>
              <a:t>The Interplay between Scripture &amp; Tradition</a:t>
            </a:r>
          </a:p>
        </p:txBody>
      </p:sp>
      <p:sp>
        <p:nvSpPr>
          <p:cNvPr id="203779" name="Rectangle 3">
            <a:extLst>
              <a:ext uri="{FF2B5EF4-FFF2-40B4-BE49-F238E27FC236}">
                <a16:creationId xmlns:a16="http://schemas.microsoft.com/office/drawing/2014/main" id="{434504F5-8D70-426F-063C-90B0C7166AA3}"/>
              </a:ext>
            </a:extLst>
          </p:cNvPr>
          <p:cNvSpPr>
            <a:spLocks noGrp="1" noChangeArrowheads="1"/>
          </p:cNvSpPr>
          <p:nvPr>
            <p:ph type="body" idx="1"/>
          </p:nvPr>
        </p:nvSpPr>
        <p:spPr>
          <a:xfrm>
            <a:off x="771181" y="1586428"/>
            <a:ext cx="10609243" cy="5042971"/>
          </a:xfrm>
        </p:spPr>
        <p:txBody>
          <a:bodyPr/>
          <a:lstStyle/>
          <a:p>
            <a:pPr algn="ctr">
              <a:lnSpc>
                <a:spcPct val="90000"/>
              </a:lnSpc>
              <a:buFont typeface="Wingdings" panose="05000000000000000000" pitchFamily="2" charset="2"/>
              <a:buNone/>
            </a:pPr>
            <a:r>
              <a:rPr lang="en-US" altLang="en-US" sz="3600" dirty="0">
                <a:solidFill>
                  <a:srgbClr val="FF3300"/>
                </a:solidFill>
                <a:latin typeface="Matura MT Script Capitals" panose="03020802060602070202" pitchFamily="66" charset="0"/>
              </a:rPr>
              <a:t>Eastern Orthodoxy</a:t>
            </a:r>
          </a:p>
          <a:p>
            <a:pPr algn="ctr">
              <a:lnSpc>
                <a:spcPct val="90000"/>
              </a:lnSpc>
              <a:buFont typeface="Wingdings" panose="05000000000000000000" pitchFamily="2" charset="2"/>
              <a:buNone/>
            </a:pPr>
            <a:r>
              <a:rPr lang="en-US" altLang="en-US" sz="1800" dirty="0">
                <a:latin typeface="Arial Black" panose="020B0A04020102020204" pitchFamily="34" charset="0"/>
              </a:rPr>
              <a:t>DOUBLE SOURCE</a:t>
            </a:r>
          </a:p>
          <a:p>
            <a:pPr algn="ctr">
              <a:lnSpc>
                <a:spcPct val="90000"/>
              </a:lnSpc>
              <a:buFont typeface="Wingdings" panose="05000000000000000000" pitchFamily="2" charset="2"/>
              <a:buNone/>
            </a:pPr>
            <a:r>
              <a:rPr lang="en-US" altLang="en-US" sz="2800" dirty="0">
                <a:latin typeface="Agency FB" panose="020B0503020202020204" pitchFamily="34" charset="0"/>
              </a:rPr>
              <a:t>Holy Tradition                                                   Holy Written Scripture</a:t>
            </a:r>
          </a:p>
          <a:p>
            <a:pPr algn="ctr">
              <a:lnSpc>
                <a:spcPct val="90000"/>
              </a:lnSpc>
              <a:buFont typeface="Wingdings" panose="05000000000000000000" pitchFamily="2" charset="2"/>
              <a:buNone/>
            </a:pPr>
            <a:endParaRPr lang="en-US" altLang="en-US" sz="800" dirty="0">
              <a:latin typeface="Agency FB" panose="020B0503020202020204" pitchFamily="34" charset="0"/>
            </a:endParaRPr>
          </a:p>
          <a:p>
            <a:pPr algn="ctr">
              <a:lnSpc>
                <a:spcPct val="90000"/>
              </a:lnSpc>
              <a:buFont typeface="Wingdings" panose="05000000000000000000" pitchFamily="2" charset="2"/>
              <a:buNone/>
            </a:pPr>
            <a:r>
              <a:rPr lang="en-US" altLang="en-US" sz="3600" dirty="0">
                <a:solidFill>
                  <a:srgbClr val="FF3300"/>
                </a:solidFill>
                <a:latin typeface="Matura MT Script Capitals" panose="03020802060602070202" pitchFamily="66" charset="0"/>
              </a:rPr>
              <a:t>Roman Catholicism</a:t>
            </a:r>
          </a:p>
          <a:p>
            <a:pPr algn="ctr">
              <a:lnSpc>
                <a:spcPct val="90000"/>
              </a:lnSpc>
              <a:buFont typeface="Wingdings" panose="05000000000000000000" pitchFamily="2" charset="2"/>
              <a:buNone/>
            </a:pPr>
            <a:r>
              <a:rPr lang="en-US" altLang="en-US" sz="1800" dirty="0">
                <a:latin typeface="Arial Black" panose="020B0A04020102020204" pitchFamily="34" charset="0"/>
              </a:rPr>
              <a:t>DOUBLE SOURCE</a:t>
            </a:r>
          </a:p>
          <a:p>
            <a:pPr>
              <a:lnSpc>
                <a:spcPct val="90000"/>
              </a:lnSpc>
              <a:buFont typeface="Wingdings" panose="05000000000000000000" pitchFamily="2" charset="2"/>
              <a:buNone/>
            </a:pPr>
            <a:r>
              <a:rPr lang="en-US" altLang="en-US" sz="2800" dirty="0">
                <a:latin typeface="Agency FB" panose="020B0503020202020204" pitchFamily="34" charset="0"/>
              </a:rPr>
              <a:t>  Infallible Christian Tradition                                                    Inspired Scripture</a:t>
            </a:r>
          </a:p>
          <a:p>
            <a:pPr algn="ctr">
              <a:lnSpc>
                <a:spcPct val="90000"/>
              </a:lnSpc>
              <a:buFont typeface="Wingdings" panose="05000000000000000000" pitchFamily="2" charset="2"/>
              <a:buNone/>
            </a:pPr>
            <a:endParaRPr lang="en-US" altLang="en-US" sz="700" dirty="0">
              <a:solidFill>
                <a:srgbClr val="FF3300"/>
              </a:solidFill>
              <a:latin typeface="Agency FB" panose="020B0503020202020204" pitchFamily="34" charset="0"/>
            </a:endParaRPr>
          </a:p>
          <a:p>
            <a:pPr algn="ctr">
              <a:lnSpc>
                <a:spcPct val="90000"/>
              </a:lnSpc>
              <a:buFont typeface="Wingdings" panose="05000000000000000000" pitchFamily="2" charset="2"/>
              <a:buNone/>
            </a:pPr>
            <a:r>
              <a:rPr lang="en-US" altLang="en-US" sz="3600" dirty="0">
                <a:solidFill>
                  <a:srgbClr val="FF3300"/>
                </a:solidFill>
                <a:latin typeface="Matura MT Script Capitals" panose="03020802060602070202" pitchFamily="66" charset="0"/>
              </a:rPr>
              <a:t>Protestant Reformers</a:t>
            </a:r>
          </a:p>
          <a:p>
            <a:pPr algn="ctr">
              <a:lnSpc>
                <a:spcPct val="90000"/>
              </a:lnSpc>
              <a:buFont typeface="Wingdings" panose="05000000000000000000" pitchFamily="2" charset="2"/>
              <a:buNone/>
            </a:pPr>
            <a:r>
              <a:rPr lang="en-US" altLang="en-US" sz="1800" dirty="0">
                <a:latin typeface="Arial Black" panose="020B0A04020102020204" pitchFamily="34" charset="0"/>
              </a:rPr>
              <a:t>SINGLE, FINAL SOURCE</a:t>
            </a:r>
          </a:p>
          <a:p>
            <a:pPr algn="ctr">
              <a:lnSpc>
                <a:spcPct val="90000"/>
              </a:lnSpc>
              <a:buFont typeface="Wingdings" panose="05000000000000000000" pitchFamily="2" charset="2"/>
              <a:buNone/>
            </a:pPr>
            <a:r>
              <a:rPr lang="en-US" altLang="en-US" sz="2800" dirty="0">
                <a:latin typeface="Agency FB" panose="020B0503020202020204" pitchFamily="34" charset="0"/>
              </a:rPr>
              <a:t>Holy Scripture Alone (</a:t>
            </a:r>
            <a:r>
              <a:rPr lang="en-US" altLang="en-US" sz="2800" i="1" dirty="0">
                <a:latin typeface="Agency FB" panose="020B0503020202020204" pitchFamily="34" charset="0"/>
              </a:rPr>
              <a:t>sola Scriptura</a:t>
            </a:r>
            <a:r>
              <a:rPr lang="en-US" altLang="en-US" sz="2800" dirty="0">
                <a:latin typeface="Agency FB" panose="020B0503020202020204" pitchFamily="34" charset="0"/>
              </a:rPr>
              <a:t>)</a:t>
            </a:r>
          </a:p>
          <a:p>
            <a:pPr algn="ctr">
              <a:lnSpc>
                <a:spcPct val="90000"/>
              </a:lnSpc>
              <a:buFont typeface="Wingdings" panose="05000000000000000000" pitchFamily="2" charset="2"/>
              <a:buNone/>
            </a:pPr>
            <a:endParaRPr lang="en-US" altLang="en-US" sz="2000" dirty="0">
              <a:latin typeface="Agency FB" panose="020B0503020202020204" pitchFamily="34" charset="0"/>
            </a:endParaRPr>
          </a:p>
          <a:p>
            <a:pPr algn="ctr">
              <a:lnSpc>
                <a:spcPct val="90000"/>
              </a:lnSpc>
              <a:buFont typeface="Wingdings" panose="05000000000000000000" pitchFamily="2" charset="2"/>
              <a:buNone/>
            </a:pPr>
            <a:r>
              <a:rPr lang="en-US" altLang="en-US" sz="2800" dirty="0">
                <a:latin typeface="Agency FB" panose="020B0503020202020204" pitchFamily="34" charset="0"/>
              </a:rPr>
              <a:t>Christian Tradition</a:t>
            </a:r>
          </a:p>
        </p:txBody>
      </p:sp>
      <p:sp>
        <p:nvSpPr>
          <p:cNvPr id="203780" name="Line 4">
            <a:extLst>
              <a:ext uri="{FF2B5EF4-FFF2-40B4-BE49-F238E27FC236}">
                <a16:creationId xmlns:a16="http://schemas.microsoft.com/office/drawing/2014/main" id="{1F1EF703-FEEF-8319-52CD-6C6DFAC7AE96}"/>
              </a:ext>
            </a:extLst>
          </p:cNvPr>
          <p:cNvSpPr>
            <a:spLocks noChangeShapeType="1"/>
          </p:cNvSpPr>
          <p:nvPr/>
        </p:nvSpPr>
        <p:spPr bwMode="auto">
          <a:xfrm>
            <a:off x="4419600" y="2713822"/>
            <a:ext cx="3048000" cy="0"/>
          </a:xfrm>
          <a:prstGeom prst="line">
            <a:avLst/>
          </a:prstGeom>
          <a:noFill/>
          <a:ln w="76200">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203781" name="Line 5">
            <a:extLst>
              <a:ext uri="{FF2B5EF4-FFF2-40B4-BE49-F238E27FC236}">
                <a16:creationId xmlns:a16="http://schemas.microsoft.com/office/drawing/2014/main" id="{3DEB62C0-3B17-4003-7D12-53A70E21736C}"/>
              </a:ext>
            </a:extLst>
          </p:cNvPr>
          <p:cNvSpPr>
            <a:spLocks noChangeShapeType="1"/>
          </p:cNvSpPr>
          <p:nvPr/>
        </p:nvSpPr>
        <p:spPr bwMode="auto">
          <a:xfrm>
            <a:off x="4419600" y="4217624"/>
            <a:ext cx="3048000" cy="0"/>
          </a:xfrm>
          <a:prstGeom prst="line">
            <a:avLst/>
          </a:prstGeom>
          <a:noFill/>
          <a:ln w="76200">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
        <p:nvSpPr>
          <p:cNvPr id="203782" name="AutoShape 6">
            <a:extLst>
              <a:ext uri="{FF2B5EF4-FFF2-40B4-BE49-F238E27FC236}">
                <a16:creationId xmlns:a16="http://schemas.microsoft.com/office/drawing/2014/main" id="{77A92E08-11FC-4D09-FC33-F1B1734FABDA}"/>
              </a:ext>
            </a:extLst>
          </p:cNvPr>
          <p:cNvSpPr>
            <a:spLocks noChangeArrowheads="1"/>
          </p:cNvSpPr>
          <p:nvPr/>
        </p:nvSpPr>
        <p:spPr bwMode="auto">
          <a:xfrm>
            <a:off x="5809102" y="5993178"/>
            <a:ext cx="533400" cy="27542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i="1">
              <a:solidFill>
                <a:srgbClr val="FFFFFF"/>
              </a:solidFill>
              <a:latin typeface="Arial Rounded MT Bold" panose="020F07040305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p:cTn id="7" dur="500" fill="hold"/>
                                        <p:tgtEl>
                                          <p:spTgt spid="203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37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377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03779">
                                            <p:txEl>
                                              <p:pRg st="1" end="1"/>
                                            </p:txEl>
                                          </p:spTgt>
                                        </p:tgtEl>
                                        <p:attrNameLst>
                                          <p:attrName>style.visibility</p:attrName>
                                        </p:attrNameLst>
                                      </p:cBhvr>
                                      <p:to>
                                        <p:strVal val="visible"/>
                                      </p:to>
                                    </p:set>
                                    <p:anim calcmode="lin" valueType="num">
                                      <p:cBhvr>
                                        <p:cTn id="12" dur="500" fill="hold"/>
                                        <p:tgtEl>
                                          <p:spTgt spid="20377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0377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03779">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 calcmode="lin" valueType="num">
                                      <p:cBhvr>
                                        <p:cTn id="17" dur="500" fill="hold"/>
                                        <p:tgtEl>
                                          <p:spTgt spid="20377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0377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03779">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3780"/>
                                        </p:tgtEl>
                                        <p:attrNameLst>
                                          <p:attrName>style.visibility</p:attrName>
                                        </p:attrNameLst>
                                      </p:cBhvr>
                                      <p:to>
                                        <p:strVal val="visible"/>
                                      </p:to>
                                    </p:set>
                                    <p:anim calcmode="lin" valueType="num">
                                      <p:cBhvr>
                                        <p:cTn id="22" dur="500" fill="hold"/>
                                        <p:tgtEl>
                                          <p:spTgt spid="203780"/>
                                        </p:tgtEl>
                                        <p:attrNameLst>
                                          <p:attrName>ppt_w</p:attrName>
                                        </p:attrNameLst>
                                      </p:cBhvr>
                                      <p:tavLst>
                                        <p:tav tm="0">
                                          <p:val>
                                            <p:fltVal val="0"/>
                                          </p:val>
                                        </p:tav>
                                        <p:tav tm="100000">
                                          <p:val>
                                            <p:strVal val="#ppt_w"/>
                                          </p:val>
                                        </p:tav>
                                      </p:tavLst>
                                    </p:anim>
                                    <p:anim calcmode="lin" valueType="num">
                                      <p:cBhvr>
                                        <p:cTn id="23" dur="500" fill="hold"/>
                                        <p:tgtEl>
                                          <p:spTgt spid="203780"/>
                                        </p:tgtEl>
                                        <p:attrNameLst>
                                          <p:attrName>ppt_h</p:attrName>
                                        </p:attrNameLst>
                                      </p:cBhvr>
                                      <p:tavLst>
                                        <p:tav tm="0">
                                          <p:val>
                                            <p:fltVal val="0"/>
                                          </p:val>
                                        </p:tav>
                                        <p:tav tm="100000">
                                          <p:val>
                                            <p:strVal val="#ppt_h"/>
                                          </p:val>
                                        </p:tav>
                                      </p:tavLst>
                                    </p:anim>
                                    <p:animEffect transition="in" filter="fade">
                                      <p:cBhvr>
                                        <p:cTn id="24" dur="500"/>
                                        <p:tgtEl>
                                          <p:spTgt spid="2037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3779">
                                            <p:txEl>
                                              <p:pRg st="4" end="4"/>
                                            </p:txEl>
                                          </p:spTgt>
                                        </p:tgtEl>
                                        <p:attrNameLst>
                                          <p:attrName>style.visibility</p:attrName>
                                        </p:attrNameLst>
                                      </p:cBhvr>
                                      <p:to>
                                        <p:strVal val="visible"/>
                                      </p:to>
                                    </p:set>
                                    <p:anim calcmode="lin" valueType="num">
                                      <p:cBhvr>
                                        <p:cTn id="29" dur="500" fill="hold"/>
                                        <p:tgtEl>
                                          <p:spTgt spid="20377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03779">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203779">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203779">
                                            <p:txEl>
                                              <p:pRg st="5" end="5"/>
                                            </p:txEl>
                                          </p:spTgt>
                                        </p:tgtEl>
                                        <p:attrNameLst>
                                          <p:attrName>style.visibility</p:attrName>
                                        </p:attrNameLst>
                                      </p:cBhvr>
                                      <p:to>
                                        <p:strVal val="visible"/>
                                      </p:to>
                                    </p:set>
                                    <p:anim calcmode="lin" valueType="num">
                                      <p:cBhvr>
                                        <p:cTn id="34" dur="500" fill="hold"/>
                                        <p:tgtEl>
                                          <p:spTgt spid="203779">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03779">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203779">
                                            <p:txEl>
                                              <p:pRg st="5" end="5"/>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203779">
                                            <p:txEl>
                                              <p:pRg st="6" end="6"/>
                                            </p:txEl>
                                          </p:spTgt>
                                        </p:tgtEl>
                                        <p:attrNameLst>
                                          <p:attrName>style.visibility</p:attrName>
                                        </p:attrNameLst>
                                      </p:cBhvr>
                                      <p:to>
                                        <p:strVal val="visible"/>
                                      </p:to>
                                    </p:set>
                                    <p:anim calcmode="lin" valueType="num">
                                      <p:cBhvr>
                                        <p:cTn id="39" dur="500" fill="hold"/>
                                        <p:tgtEl>
                                          <p:spTgt spid="203779">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03779">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203779">
                                            <p:txEl>
                                              <p:pRg st="6" end="6"/>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03781"/>
                                        </p:tgtEl>
                                        <p:attrNameLst>
                                          <p:attrName>style.visibility</p:attrName>
                                        </p:attrNameLst>
                                      </p:cBhvr>
                                      <p:to>
                                        <p:strVal val="visible"/>
                                      </p:to>
                                    </p:set>
                                    <p:anim calcmode="lin" valueType="num">
                                      <p:cBhvr>
                                        <p:cTn id="44" dur="500" fill="hold"/>
                                        <p:tgtEl>
                                          <p:spTgt spid="203781"/>
                                        </p:tgtEl>
                                        <p:attrNameLst>
                                          <p:attrName>ppt_w</p:attrName>
                                        </p:attrNameLst>
                                      </p:cBhvr>
                                      <p:tavLst>
                                        <p:tav tm="0">
                                          <p:val>
                                            <p:fltVal val="0"/>
                                          </p:val>
                                        </p:tav>
                                        <p:tav tm="100000">
                                          <p:val>
                                            <p:strVal val="#ppt_w"/>
                                          </p:val>
                                        </p:tav>
                                      </p:tavLst>
                                    </p:anim>
                                    <p:anim calcmode="lin" valueType="num">
                                      <p:cBhvr>
                                        <p:cTn id="45" dur="500" fill="hold"/>
                                        <p:tgtEl>
                                          <p:spTgt spid="203781"/>
                                        </p:tgtEl>
                                        <p:attrNameLst>
                                          <p:attrName>ppt_h</p:attrName>
                                        </p:attrNameLst>
                                      </p:cBhvr>
                                      <p:tavLst>
                                        <p:tav tm="0">
                                          <p:val>
                                            <p:fltVal val="0"/>
                                          </p:val>
                                        </p:tav>
                                        <p:tav tm="100000">
                                          <p:val>
                                            <p:strVal val="#ppt_h"/>
                                          </p:val>
                                        </p:tav>
                                      </p:tavLst>
                                    </p:anim>
                                    <p:animEffect transition="in" filter="fade">
                                      <p:cBhvr>
                                        <p:cTn id="46" dur="500"/>
                                        <p:tgtEl>
                                          <p:spTgt spid="20378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03779">
                                            <p:txEl>
                                              <p:pRg st="8" end="8"/>
                                            </p:txEl>
                                          </p:spTgt>
                                        </p:tgtEl>
                                        <p:attrNameLst>
                                          <p:attrName>style.visibility</p:attrName>
                                        </p:attrNameLst>
                                      </p:cBhvr>
                                      <p:to>
                                        <p:strVal val="visible"/>
                                      </p:to>
                                    </p:set>
                                    <p:anim calcmode="lin" valueType="num">
                                      <p:cBhvr>
                                        <p:cTn id="51" dur="500" fill="hold"/>
                                        <p:tgtEl>
                                          <p:spTgt spid="203779">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203779">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203779">
                                            <p:txEl>
                                              <p:pRg st="8" end="8"/>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203779">
                                            <p:txEl>
                                              <p:pRg st="9" end="9"/>
                                            </p:txEl>
                                          </p:spTgt>
                                        </p:tgtEl>
                                        <p:attrNameLst>
                                          <p:attrName>style.visibility</p:attrName>
                                        </p:attrNameLst>
                                      </p:cBhvr>
                                      <p:to>
                                        <p:strVal val="visible"/>
                                      </p:to>
                                    </p:set>
                                    <p:anim calcmode="lin" valueType="num">
                                      <p:cBhvr>
                                        <p:cTn id="56" dur="500" fill="hold"/>
                                        <p:tgtEl>
                                          <p:spTgt spid="203779">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203779">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203779">
                                            <p:txEl>
                                              <p:pRg st="9" end="9"/>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203779">
                                            <p:txEl>
                                              <p:pRg st="10" end="10"/>
                                            </p:txEl>
                                          </p:spTgt>
                                        </p:tgtEl>
                                        <p:attrNameLst>
                                          <p:attrName>style.visibility</p:attrName>
                                        </p:attrNameLst>
                                      </p:cBhvr>
                                      <p:to>
                                        <p:strVal val="visible"/>
                                      </p:to>
                                    </p:set>
                                    <p:anim calcmode="lin" valueType="num">
                                      <p:cBhvr>
                                        <p:cTn id="61" dur="500" fill="hold"/>
                                        <p:tgtEl>
                                          <p:spTgt spid="203779">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203779">
                                            <p:txEl>
                                              <p:pRg st="10" end="10"/>
                                            </p:txEl>
                                          </p:spTgt>
                                        </p:tgtEl>
                                        <p:attrNameLst>
                                          <p:attrName>ppt_h</p:attrName>
                                        </p:attrNameLst>
                                      </p:cBhvr>
                                      <p:tavLst>
                                        <p:tav tm="0">
                                          <p:val>
                                            <p:fltVal val="0"/>
                                          </p:val>
                                        </p:tav>
                                        <p:tav tm="100000">
                                          <p:val>
                                            <p:strVal val="#ppt_h"/>
                                          </p:val>
                                        </p:tav>
                                      </p:tavLst>
                                    </p:anim>
                                    <p:animEffect transition="in" filter="fade">
                                      <p:cBhvr>
                                        <p:cTn id="63" dur="500"/>
                                        <p:tgtEl>
                                          <p:spTgt spid="203779">
                                            <p:txEl>
                                              <p:pRg st="10" end="10"/>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203779">
                                            <p:txEl>
                                              <p:pRg st="12" end="12"/>
                                            </p:txEl>
                                          </p:spTgt>
                                        </p:tgtEl>
                                        <p:attrNameLst>
                                          <p:attrName>style.visibility</p:attrName>
                                        </p:attrNameLst>
                                      </p:cBhvr>
                                      <p:to>
                                        <p:strVal val="visible"/>
                                      </p:to>
                                    </p:set>
                                    <p:anim calcmode="lin" valueType="num">
                                      <p:cBhvr>
                                        <p:cTn id="66" dur="500" fill="hold"/>
                                        <p:tgtEl>
                                          <p:spTgt spid="203779">
                                            <p:txEl>
                                              <p:pRg st="12" end="12"/>
                                            </p:txEl>
                                          </p:spTgt>
                                        </p:tgtEl>
                                        <p:attrNameLst>
                                          <p:attrName>ppt_w</p:attrName>
                                        </p:attrNameLst>
                                      </p:cBhvr>
                                      <p:tavLst>
                                        <p:tav tm="0">
                                          <p:val>
                                            <p:fltVal val="0"/>
                                          </p:val>
                                        </p:tav>
                                        <p:tav tm="100000">
                                          <p:val>
                                            <p:strVal val="#ppt_w"/>
                                          </p:val>
                                        </p:tav>
                                      </p:tavLst>
                                    </p:anim>
                                    <p:anim calcmode="lin" valueType="num">
                                      <p:cBhvr>
                                        <p:cTn id="67" dur="500" fill="hold"/>
                                        <p:tgtEl>
                                          <p:spTgt spid="203779">
                                            <p:txEl>
                                              <p:pRg st="12" end="12"/>
                                            </p:txEl>
                                          </p:spTgt>
                                        </p:tgtEl>
                                        <p:attrNameLst>
                                          <p:attrName>ppt_h</p:attrName>
                                        </p:attrNameLst>
                                      </p:cBhvr>
                                      <p:tavLst>
                                        <p:tav tm="0">
                                          <p:val>
                                            <p:fltVal val="0"/>
                                          </p:val>
                                        </p:tav>
                                        <p:tav tm="100000">
                                          <p:val>
                                            <p:strVal val="#ppt_h"/>
                                          </p:val>
                                        </p:tav>
                                      </p:tavLst>
                                    </p:anim>
                                    <p:animEffect transition="in" filter="fade">
                                      <p:cBhvr>
                                        <p:cTn id="68" dur="500"/>
                                        <p:tgtEl>
                                          <p:spTgt spid="203779">
                                            <p:txEl>
                                              <p:pRg st="12" end="12"/>
                                            </p:txEl>
                                          </p:spTgt>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3782"/>
                                        </p:tgtEl>
                                        <p:attrNameLst>
                                          <p:attrName>style.visibility</p:attrName>
                                        </p:attrNameLst>
                                      </p:cBhvr>
                                      <p:to>
                                        <p:strVal val="visible"/>
                                      </p:to>
                                    </p:set>
                                    <p:anim calcmode="lin" valueType="num">
                                      <p:cBhvr>
                                        <p:cTn id="71" dur="500" fill="hold"/>
                                        <p:tgtEl>
                                          <p:spTgt spid="203782"/>
                                        </p:tgtEl>
                                        <p:attrNameLst>
                                          <p:attrName>ppt_w</p:attrName>
                                        </p:attrNameLst>
                                      </p:cBhvr>
                                      <p:tavLst>
                                        <p:tav tm="0">
                                          <p:val>
                                            <p:fltVal val="0"/>
                                          </p:val>
                                        </p:tav>
                                        <p:tav tm="100000">
                                          <p:val>
                                            <p:strVal val="#ppt_w"/>
                                          </p:val>
                                        </p:tav>
                                      </p:tavLst>
                                    </p:anim>
                                    <p:anim calcmode="lin" valueType="num">
                                      <p:cBhvr>
                                        <p:cTn id="72" dur="500" fill="hold"/>
                                        <p:tgtEl>
                                          <p:spTgt spid="203782"/>
                                        </p:tgtEl>
                                        <p:attrNameLst>
                                          <p:attrName>ppt_h</p:attrName>
                                        </p:attrNameLst>
                                      </p:cBhvr>
                                      <p:tavLst>
                                        <p:tav tm="0">
                                          <p:val>
                                            <p:fltVal val="0"/>
                                          </p:val>
                                        </p:tav>
                                        <p:tav tm="100000">
                                          <p:val>
                                            <p:strVal val="#ppt_h"/>
                                          </p:val>
                                        </p:tav>
                                      </p:tavLst>
                                    </p:anim>
                                    <p:animEffect transition="in" filter="fade">
                                      <p:cBhvr>
                                        <p:cTn id="73" dur="500"/>
                                        <p:tgtEl>
                                          <p:spTgt spid="203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740F631-635E-62F0-39DF-750595481E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16B643-EE11-11B8-A3ED-B00C922FFB07}"/>
              </a:ext>
            </a:extLst>
          </p:cNvPr>
          <p:cNvSpPr>
            <a:spLocks noGrp="1"/>
          </p:cNvSpPr>
          <p:nvPr>
            <p:ph type="title"/>
          </p:nvPr>
        </p:nvSpPr>
        <p:spPr>
          <a:xfrm>
            <a:off x="457201" y="258366"/>
            <a:ext cx="11218125" cy="887262"/>
          </a:xfrm>
        </p:spPr>
        <p:txBody>
          <a:bodyPr/>
          <a:lstStyle/>
          <a:p>
            <a:r>
              <a:rPr lang="en-US" sz="4000" dirty="0">
                <a:solidFill>
                  <a:srgbClr val="C00000"/>
                </a:solidFill>
              </a:rPr>
              <a:t>CHRISTIAN </a:t>
            </a:r>
            <a:r>
              <a:rPr lang="en-US" sz="4000" cap="none" dirty="0">
                <a:solidFill>
                  <a:srgbClr val="C00000"/>
                </a:solidFill>
              </a:rPr>
              <a:t>vs</a:t>
            </a:r>
            <a:r>
              <a:rPr lang="en-US" sz="4000" dirty="0">
                <a:solidFill>
                  <a:srgbClr val="C00000"/>
                </a:solidFill>
              </a:rPr>
              <a:t>. CHRISTIAN</a:t>
            </a:r>
          </a:p>
        </p:txBody>
      </p:sp>
      <p:sp>
        <p:nvSpPr>
          <p:cNvPr id="10" name="Content Placeholder 9">
            <a:extLst>
              <a:ext uri="{FF2B5EF4-FFF2-40B4-BE49-F238E27FC236}">
                <a16:creationId xmlns:a16="http://schemas.microsoft.com/office/drawing/2014/main" id="{C633FC8C-4C46-EABB-DB7A-B1B89410593C}"/>
              </a:ext>
            </a:extLst>
          </p:cNvPr>
          <p:cNvSpPr>
            <a:spLocks noGrp="1"/>
          </p:cNvSpPr>
          <p:nvPr>
            <p:ph sz="quarter" idx="14"/>
          </p:nvPr>
        </p:nvSpPr>
        <p:spPr>
          <a:xfrm>
            <a:off x="914400" y="1032614"/>
            <a:ext cx="11070768" cy="5712372"/>
          </a:xfrm>
        </p:spPr>
        <p:txBody>
          <a:bodyPr>
            <a:normAutofit lnSpcReduction="10000"/>
          </a:bodyPr>
          <a:lstStyle/>
          <a:p>
            <a:pPr marL="0" indent="0">
              <a:buNone/>
            </a:pPr>
            <a:r>
              <a:rPr lang="en-US" altLang="en-US" sz="3200" b="1" dirty="0">
                <a:solidFill>
                  <a:schemeClr val="accent5">
                    <a:lumMod val="75000"/>
                  </a:schemeClr>
                </a:solidFill>
              </a:rPr>
              <a:t>Prior to the World Wars, there was wide-spread Christian optimism that the kingdom of Christ was rapidly advancing through science, medicine, missionary activity, and Protestant politics. </a:t>
            </a:r>
          </a:p>
          <a:p>
            <a:r>
              <a:rPr lang="en-US" altLang="en-US" sz="2800" i="1" dirty="0">
                <a:solidFill>
                  <a:schemeClr val="tx1"/>
                </a:solidFill>
              </a:rPr>
              <a:t>A major Christian periodical called the </a:t>
            </a:r>
            <a:r>
              <a:rPr lang="en-US" altLang="en-US" sz="2800" i="1" u="sng" dirty="0">
                <a:solidFill>
                  <a:schemeClr val="tx1"/>
                </a:solidFill>
              </a:rPr>
              <a:t>Christian Oracle</a:t>
            </a:r>
            <a:r>
              <a:rPr lang="en-US" altLang="en-US" sz="2800" i="1" dirty="0">
                <a:solidFill>
                  <a:schemeClr val="tx1"/>
                </a:solidFill>
              </a:rPr>
              <a:t> changed its name to  the </a:t>
            </a:r>
            <a:r>
              <a:rPr lang="en-US" altLang="en-US" sz="2800" i="1" u="sng" dirty="0">
                <a:solidFill>
                  <a:schemeClr val="tx1"/>
                </a:solidFill>
              </a:rPr>
              <a:t>Christian Century</a:t>
            </a:r>
            <a:r>
              <a:rPr lang="en-US" altLang="en-US" sz="2800" i="1" dirty="0">
                <a:solidFill>
                  <a:schemeClr val="tx1"/>
                </a:solidFill>
              </a:rPr>
              <a:t> because “…the coming century is to witness greater triumphs in Christianity than any previous century has every witnessed.”</a:t>
            </a:r>
          </a:p>
          <a:p>
            <a:r>
              <a:rPr lang="en-US" altLang="en-US" sz="2800" i="1" dirty="0">
                <a:solidFill>
                  <a:schemeClr val="tx1"/>
                </a:solidFill>
              </a:rPr>
              <a:t>This optimism found cogent expression in Protestant Liberalism and Postmillennialism.</a:t>
            </a:r>
          </a:p>
          <a:p>
            <a:r>
              <a:rPr lang="en-US" altLang="en-US" sz="2800" i="1" dirty="0">
                <a:solidFill>
                  <a:schemeClr val="tx1"/>
                </a:solidFill>
              </a:rPr>
              <a:t>With the two World Wars, in which ostensibly Christian nations were massacring each other in the killing fields of Europe, this optimism was crushed.</a:t>
            </a:r>
          </a:p>
          <a:p>
            <a:r>
              <a:rPr lang="en-US" altLang="en-US" sz="2800" i="1" dirty="0">
                <a:solidFill>
                  <a:schemeClr val="tx1"/>
                </a:solidFill>
              </a:rPr>
              <a:t>Centuries-old beliefs and attitudes crumbled, and in their wake was left an increasingly secular world with little need for religion.</a:t>
            </a:r>
          </a:p>
          <a:p>
            <a:endParaRPr lang="en-US" altLang="en-US" sz="2800" i="1" u="sng" dirty="0">
              <a:solidFill>
                <a:schemeClr val="tx1"/>
              </a:solidFill>
            </a:endParaRPr>
          </a:p>
        </p:txBody>
      </p:sp>
      <p:sp>
        <p:nvSpPr>
          <p:cNvPr id="7" name="Slide Number Placeholder 6">
            <a:extLst>
              <a:ext uri="{FF2B5EF4-FFF2-40B4-BE49-F238E27FC236}">
                <a16:creationId xmlns:a16="http://schemas.microsoft.com/office/drawing/2014/main" id="{1137C19E-F40D-10E6-21F5-3A0E0503501C}"/>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20C51E02-658B-D25A-F5E0-0C370AA659B4}"/>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3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F6C56-0446-F90C-117D-D840B5458A82}"/>
              </a:ext>
            </a:extLst>
          </p:cNvPr>
          <p:cNvSpPr>
            <a:spLocks noGrp="1"/>
          </p:cNvSpPr>
          <p:nvPr>
            <p:ph type="sldNum" sz="quarter" idx="12"/>
          </p:nvPr>
        </p:nvSpPr>
        <p:spPr>
          <a:xfrm>
            <a:off x="11325727" y="6245352"/>
            <a:ext cx="791642" cy="457200"/>
          </a:xfrm>
        </p:spPr>
        <p:txBody>
          <a:bodyPr/>
          <a:lstStyle/>
          <a:p>
            <a:fld id="{DF28FB93-0A08-4E7D-8E63-9EFA29F1E093}" type="slidenum">
              <a:rPr lang="en-US" smtClean="0"/>
              <a:pPr/>
              <a:t>201</a:t>
            </a:fld>
            <a:endParaRPr lang="en-US" dirty="0"/>
          </a:p>
        </p:txBody>
      </p:sp>
      <p:sp>
        <p:nvSpPr>
          <p:cNvPr id="4" name="Content Placeholder 3">
            <a:extLst>
              <a:ext uri="{FF2B5EF4-FFF2-40B4-BE49-F238E27FC236}">
                <a16:creationId xmlns:a16="http://schemas.microsoft.com/office/drawing/2014/main" id="{95DE3647-86B6-85DF-C53C-D2639804A6F4}"/>
              </a:ext>
            </a:extLst>
          </p:cNvPr>
          <p:cNvSpPr>
            <a:spLocks noGrp="1"/>
          </p:cNvSpPr>
          <p:nvPr>
            <p:ph sz="quarter" idx="14"/>
          </p:nvPr>
        </p:nvSpPr>
        <p:spPr>
          <a:xfrm>
            <a:off x="1220978" y="859536"/>
            <a:ext cx="9750043" cy="4014216"/>
          </a:xfrm>
        </p:spPr>
        <p:txBody>
          <a:bodyPr>
            <a:noAutofit/>
          </a:bodyPr>
          <a:lstStyle/>
          <a:p>
            <a:pPr marL="0" indent="0">
              <a:buNone/>
            </a:pPr>
            <a:r>
              <a:rPr lang="en-US" sz="4800" i="1" dirty="0">
                <a:latin typeface="Adobe Garamond Pro" panose="02020502060506020403" pitchFamily="18" charset="0"/>
              </a:rPr>
              <a:t>All those who have the courage to do so and are physically sound, are going off to be shot: those who survive are the moral and physical weeds — a fact which does not promise favorably for the next generation.</a:t>
            </a:r>
          </a:p>
        </p:txBody>
      </p:sp>
      <p:sp>
        <p:nvSpPr>
          <p:cNvPr id="5" name="Title 4">
            <a:extLst>
              <a:ext uri="{FF2B5EF4-FFF2-40B4-BE49-F238E27FC236}">
                <a16:creationId xmlns:a16="http://schemas.microsoft.com/office/drawing/2014/main" id="{794FD526-55FA-11F7-40C8-8527812F6AA5}"/>
              </a:ext>
            </a:extLst>
          </p:cNvPr>
          <p:cNvSpPr>
            <a:spLocks noGrp="1"/>
          </p:cNvSpPr>
          <p:nvPr>
            <p:ph type="title"/>
          </p:nvPr>
        </p:nvSpPr>
        <p:spPr>
          <a:xfrm>
            <a:off x="1818542" y="5076952"/>
            <a:ext cx="9750043" cy="746332"/>
          </a:xfrm>
        </p:spPr>
        <p:txBody>
          <a:bodyPr/>
          <a:lstStyle/>
          <a:p>
            <a:r>
              <a:rPr lang="en-US" dirty="0"/>
              <a:t>			C. S. L	</a:t>
            </a:r>
            <a:r>
              <a:rPr lang="en-US" cap="none" dirty="0" err="1"/>
              <a:t>ewis</a:t>
            </a:r>
            <a:endParaRPr lang="en-US" dirty="0"/>
          </a:p>
        </p:txBody>
      </p:sp>
    </p:spTree>
    <p:extLst>
      <p:ext uri="{BB962C8B-B14F-4D97-AF65-F5344CB8AC3E}">
        <p14:creationId xmlns:p14="http://schemas.microsoft.com/office/powerpoint/2010/main" val="184885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84C3EA6-19DF-9D6E-3023-694D66940E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681A96-5592-ADC0-80FF-6DB32FD3092E}"/>
              </a:ext>
            </a:extLst>
          </p:cNvPr>
          <p:cNvSpPr>
            <a:spLocks noGrp="1"/>
          </p:cNvSpPr>
          <p:nvPr>
            <p:ph type="title"/>
          </p:nvPr>
        </p:nvSpPr>
        <p:spPr>
          <a:xfrm>
            <a:off x="358600" y="75237"/>
            <a:ext cx="11218125" cy="887262"/>
          </a:xfrm>
        </p:spPr>
        <p:txBody>
          <a:bodyPr/>
          <a:lstStyle/>
          <a:p>
            <a:r>
              <a:rPr lang="en-US" sz="4000" dirty="0">
                <a:solidFill>
                  <a:srgbClr val="C00000"/>
                </a:solidFill>
              </a:rPr>
              <a:t>NATIONALISM </a:t>
            </a:r>
            <a:r>
              <a:rPr lang="en-US" sz="4000" cap="none" dirty="0">
                <a:solidFill>
                  <a:srgbClr val="C00000"/>
                </a:solidFill>
              </a:rPr>
              <a:t>vs</a:t>
            </a:r>
            <a:r>
              <a:rPr lang="en-US" sz="4000" dirty="0">
                <a:solidFill>
                  <a:srgbClr val="C00000"/>
                </a:solidFill>
              </a:rPr>
              <a:t>. GLOBALISM</a:t>
            </a:r>
          </a:p>
        </p:txBody>
      </p:sp>
      <p:sp>
        <p:nvSpPr>
          <p:cNvPr id="10" name="Content Placeholder 9">
            <a:extLst>
              <a:ext uri="{FF2B5EF4-FFF2-40B4-BE49-F238E27FC236}">
                <a16:creationId xmlns:a16="http://schemas.microsoft.com/office/drawing/2014/main" id="{41754953-96B5-8D5A-CCC9-0701FD73A17F}"/>
              </a:ext>
            </a:extLst>
          </p:cNvPr>
          <p:cNvSpPr>
            <a:spLocks noGrp="1"/>
          </p:cNvSpPr>
          <p:nvPr>
            <p:ph sz="quarter" idx="14"/>
          </p:nvPr>
        </p:nvSpPr>
        <p:spPr>
          <a:xfrm>
            <a:off x="615275" y="872220"/>
            <a:ext cx="11502091" cy="5872766"/>
          </a:xfrm>
        </p:spPr>
        <p:txBody>
          <a:bodyPr>
            <a:normAutofit lnSpcReduction="10000"/>
          </a:bodyPr>
          <a:lstStyle/>
          <a:p>
            <a:pPr marL="0" indent="0">
              <a:buNone/>
            </a:pPr>
            <a:r>
              <a:rPr lang="en-US" altLang="en-US" sz="3200" b="1" dirty="0">
                <a:solidFill>
                  <a:schemeClr val="accent5">
                    <a:lumMod val="75000"/>
                  </a:schemeClr>
                </a:solidFill>
              </a:rPr>
              <a:t>With the side-lining of Christianity, hope for the future was now sought in other, non-religious ideologies. </a:t>
            </a:r>
          </a:p>
          <a:p>
            <a:r>
              <a:rPr lang="en-US" altLang="en-US" sz="2800" i="1" u="sng" dirty="0">
                <a:solidFill>
                  <a:schemeClr val="tx1"/>
                </a:solidFill>
              </a:rPr>
              <a:t>Nationalism</a:t>
            </a:r>
            <a:r>
              <a:rPr lang="en-US" altLang="en-US" sz="2800" i="1" dirty="0">
                <a:solidFill>
                  <a:schemeClr val="tx1"/>
                </a:solidFill>
              </a:rPr>
              <a:t> is the loyalty to one’s nation over against other nations.</a:t>
            </a:r>
          </a:p>
          <a:p>
            <a:pPr lvl="1"/>
            <a:r>
              <a:rPr lang="en-US" altLang="en-US" sz="2400" b="1" dirty="0">
                <a:solidFill>
                  <a:srgbClr val="860000"/>
                </a:solidFill>
              </a:rPr>
              <a:t>Today, nationalists have gained control in Hungary,  Austria, and Italy.</a:t>
            </a:r>
          </a:p>
          <a:p>
            <a:pPr lvl="1"/>
            <a:r>
              <a:rPr lang="en-US" altLang="en-US" sz="2400" b="1" dirty="0">
                <a:solidFill>
                  <a:srgbClr val="860000"/>
                </a:solidFill>
              </a:rPr>
              <a:t>They are seeking control in France, Germany, and the USA.</a:t>
            </a:r>
          </a:p>
          <a:p>
            <a:r>
              <a:rPr lang="en-US" altLang="en-US" sz="2800" i="1" u="sng" dirty="0">
                <a:solidFill>
                  <a:schemeClr val="tx1"/>
                </a:solidFill>
              </a:rPr>
              <a:t>Globalism</a:t>
            </a:r>
            <a:r>
              <a:rPr lang="en-US" altLang="en-US" sz="2800" i="1" dirty="0">
                <a:solidFill>
                  <a:schemeClr val="tx1"/>
                </a:solidFill>
              </a:rPr>
              <a:t> is the administration of political strategy and economics on a global rather than a national scale based on the ideology of a New World Order.</a:t>
            </a:r>
          </a:p>
          <a:p>
            <a:pPr lvl="1"/>
            <a:r>
              <a:rPr lang="en-US" altLang="en-US" sz="2400" b="1" dirty="0">
                <a:solidFill>
                  <a:srgbClr val="860000"/>
                </a:solidFill>
              </a:rPr>
              <a:t>National interests are subordinated to global ones.</a:t>
            </a:r>
          </a:p>
          <a:p>
            <a:pPr lvl="1"/>
            <a:r>
              <a:rPr lang="en-US" altLang="en-US" sz="2400" b="1" dirty="0">
                <a:solidFill>
                  <a:srgbClr val="860000"/>
                </a:solidFill>
              </a:rPr>
              <a:t>The United Nations and the European Union were largely created to oppose the nationalism resident in Nazism and Communism.</a:t>
            </a:r>
          </a:p>
          <a:p>
            <a:pPr lvl="1"/>
            <a:r>
              <a:rPr lang="en-US" altLang="en-US" sz="2400" b="1" dirty="0">
                <a:solidFill>
                  <a:srgbClr val="860000"/>
                </a:solidFill>
              </a:rPr>
              <a:t>Globalists tend toward democratic socialism and actively oppose colonialism.</a:t>
            </a:r>
            <a:endParaRPr lang="en-US" altLang="en-US" sz="2800" i="1" dirty="0">
              <a:solidFill>
                <a:schemeClr val="tx1"/>
              </a:solidFill>
            </a:endParaRPr>
          </a:p>
          <a:p>
            <a:r>
              <a:rPr lang="en-US" altLang="en-US" sz="2800" i="1" u="sng" dirty="0">
                <a:solidFill>
                  <a:schemeClr val="tx1"/>
                </a:solidFill>
              </a:rPr>
              <a:t>Christian Nationalism,</a:t>
            </a:r>
            <a:r>
              <a:rPr lang="en-US" altLang="en-US" sz="2800" i="1" dirty="0">
                <a:solidFill>
                  <a:schemeClr val="tx1"/>
                </a:solidFill>
              </a:rPr>
              <a:t> especially in the USA, assumes that the politics of one’s political party are the policies of God. </a:t>
            </a:r>
          </a:p>
          <a:p>
            <a:endParaRPr lang="en-US" altLang="en-US" sz="2800" i="1" u="sng" dirty="0">
              <a:solidFill>
                <a:schemeClr val="tx1"/>
              </a:solidFill>
            </a:endParaRPr>
          </a:p>
        </p:txBody>
      </p:sp>
      <p:sp>
        <p:nvSpPr>
          <p:cNvPr id="7" name="Slide Number Placeholder 6">
            <a:extLst>
              <a:ext uri="{FF2B5EF4-FFF2-40B4-BE49-F238E27FC236}">
                <a16:creationId xmlns:a16="http://schemas.microsoft.com/office/drawing/2014/main" id="{C3C11034-177A-E76C-001C-F7A1F49DA4DA}"/>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E2065D7-761E-3C48-1CDF-FD94F385295C}"/>
              </a:ext>
            </a:extLst>
          </p:cNvPr>
          <p:cNvCxnSpPr>
            <a:cxnSpLocks/>
          </p:cNvCxnSpPr>
          <p:nvPr/>
        </p:nvCxnSpPr>
        <p:spPr>
          <a:xfrm>
            <a:off x="392347" y="802105"/>
            <a:ext cx="0" cy="58727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6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
                                            <p:txEl>
                                              <p:pRg st="7" end="7"/>
                                            </p:txEl>
                                          </p:spTgt>
                                        </p:tgtEl>
                                        <p:attrNameLst>
                                          <p:attrName>style.visibility</p:attrName>
                                        </p:attrNameLst>
                                      </p:cBhvr>
                                      <p:to>
                                        <p:strVal val="visible"/>
                                      </p:to>
                                    </p:set>
                                    <p:anim calcmode="lin" valueType="num">
                                      <p:cBhvr additive="base">
                                        <p:cTn id="50"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0">
                                            <p:txEl>
                                              <p:pRg st="8" end="8"/>
                                            </p:txEl>
                                          </p:spTgt>
                                        </p:tgtEl>
                                        <p:attrNameLst>
                                          <p:attrName>style.visibility</p:attrName>
                                        </p:attrNameLst>
                                      </p:cBhvr>
                                      <p:to>
                                        <p:strVal val="visible"/>
                                      </p:to>
                                    </p:set>
                                    <p:anim calcmode="lin" valueType="num">
                                      <p:cBhvr additive="base">
                                        <p:cTn id="56"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607C-5159-0567-4B77-8635E10CE594}"/>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A11700C7-2D85-53E6-D72B-29A83BEF122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CBB2DCBF-D66A-64F8-6195-6CA82E4583BA}"/>
              </a:ext>
            </a:extLst>
          </p:cNvPr>
          <p:cNvSpPr>
            <a:spLocks noGrp="1"/>
          </p:cNvSpPr>
          <p:nvPr>
            <p:ph type="title"/>
          </p:nvPr>
        </p:nvSpPr>
        <p:spPr>
          <a:xfrm>
            <a:off x="1" y="3429000"/>
            <a:ext cx="12191998" cy="941832"/>
          </a:xfrm>
        </p:spPr>
        <p:txBody>
          <a:bodyPr>
            <a:normAutofit/>
          </a:bodyPr>
          <a:lstStyle/>
          <a:p>
            <a:r>
              <a:rPr lang="en-US" dirty="0"/>
              <a:t>VATICAN II</a:t>
            </a:r>
          </a:p>
        </p:txBody>
      </p:sp>
      <p:sp>
        <p:nvSpPr>
          <p:cNvPr id="8" name="Text Placeholder 7">
            <a:extLst>
              <a:ext uri="{FF2B5EF4-FFF2-40B4-BE49-F238E27FC236}">
                <a16:creationId xmlns:a16="http://schemas.microsoft.com/office/drawing/2014/main" id="{F6216327-02DD-D608-4741-FD829FFB2916}"/>
              </a:ext>
            </a:extLst>
          </p:cNvPr>
          <p:cNvSpPr>
            <a:spLocks noGrp="1"/>
          </p:cNvSpPr>
          <p:nvPr>
            <p:ph type="body" idx="1"/>
          </p:nvPr>
        </p:nvSpPr>
        <p:spPr/>
        <p:txBody>
          <a:bodyPr/>
          <a:lstStyle/>
          <a:p>
            <a:r>
              <a:rPr lang="en-US" cap="none" dirty="0"/>
              <a:t>The Roman Catholic Church Catches Up to the 20</a:t>
            </a:r>
            <a:r>
              <a:rPr lang="en-US" cap="none" baseline="30000" dirty="0"/>
              <a:t>th</a:t>
            </a:r>
            <a:r>
              <a:rPr lang="en-US" cap="none" dirty="0"/>
              <a:t> Century</a:t>
            </a:r>
            <a:endParaRPr lang="en-US" dirty="0"/>
          </a:p>
        </p:txBody>
      </p:sp>
    </p:spTree>
    <p:extLst>
      <p:ext uri="{BB962C8B-B14F-4D97-AF65-F5344CB8AC3E}">
        <p14:creationId xmlns:p14="http://schemas.microsoft.com/office/powerpoint/2010/main" val="40793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396CC87-6FD3-D704-25FA-729CCC821D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4B06F3-5777-2D32-770E-3DB979CCEAEC}"/>
              </a:ext>
            </a:extLst>
          </p:cNvPr>
          <p:cNvSpPr>
            <a:spLocks noGrp="1"/>
          </p:cNvSpPr>
          <p:nvPr>
            <p:ph type="title"/>
          </p:nvPr>
        </p:nvSpPr>
        <p:spPr>
          <a:xfrm>
            <a:off x="239849" y="258366"/>
            <a:ext cx="11877520" cy="887262"/>
          </a:xfrm>
        </p:spPr>
        <p:txBody>
          <a:bodyPr/>
          <a:lstStyle/>
          <a:p>
            <a:r>
              <a:rPr lang="en-US" sz="4000" dirty="0">
                <a:solidFill>
                  <a:srgbClr val="C00000"/>
                </a:solidFill>
              </a:rPr>
              <a:t>AIM of the 21</a:t>
            </a:r>
            <a:r>
              <a:rPr lang="en-US" sz="4000" baseline="30000" dirty="0">
                <a:solidFill>
                  <a:srgbClr val="C00000"/>
                </a:solidFill>
              </a:rPr>
              <a:t>st</a:t>
            </a:r>
            <a:r>
              <a:rPr lang="en-US" sz="4000" dirty="0">
                <a:solidFill>
                  <a:srgbClr val="C00000"/>
                </a:solidFill>
              </a:rPr>
              <a:t> Ecumenical council of the Roman catholic church</a:t>
            </a:r>
          </a:p>
        </p:txBody>
      </p:sp>
      <p:sp>
        <p:nvSpPr>
          <p:cNvPr id="10" name="Content Placeholder 9">
            <a:extLst>
              <a:ext uri="{FF2B5EF4-FFF2-40B4-BE49-F238E27FC236}">
                <a16:creationId xmlns:a16="http://schemas.microsoft.com/office/drawing/2014/main" id="{72B71F99-70B7-F16A-CF8B-E36EE573C3A8}"/>
              </a:ext>
            </a:extLst>
          </p:cNvPr>
          <p:cNvSpPr>
            <a:spLocks noGrp="1"/>
          </p:cNvSpPr>
          <p:nvPr>
            <p:ph sz="quarter" idx="14"/>
          </p:nvPr>
        </p:nvSpPr>
        <p:spPr>
          <a:xfrm>
            <a:off x="914401" y="1649186"/>
            <a:ext cx="3818350" cy="5053366"/>
          </a:xfrm>
        </p:spPr>
        <p:txBody>
          <a:bodyPr>
            <a:normAutofit fontScale="85000" lnSpcReduction="10000"/>
          </a:bodyPr>
          <a:lstStyle/>
          <a:p>
            <a:pPr marL="0" indent="0">
              <a:buNone/>
            </a:pPr>
            <a:r>
              <a:rPr lang="en-US" altLang="en-US" sz="3200" b="1" dirty="0">
                <a:solidFill>
                  <a:schemeClr val="accent5">
                    <a:lumMod val="75000"/>
                  </a:schemeClr>
                </a:solidFill>
              </a:rPr>
              <a:t>Vatican II, convened in 1962-1965 by Pope John XXIII, aimed to update the Catholic Church’s self-understanding and its relationship to the modern world. </a:t>
            </a:r>
          </a:p>
          <a:p>
            <a:r>
              <a:rPr lang="en-US" altLang="en-US" sz="2800" i="1" dirty="0">
                <a:solidFill>
                  <a:schemeClr val="tx1"/>
                </a:solidFill>
              </a:rPr>
              <a:t>It opened dialogue with other Christians, other religions, and a broader engagement with the modern world.</a:t>
            </a:r>
          </a:p>
          <a:p>
            <a:r>
              <a:rPr lang="en-US" altLang="en-US" sz="2800" i="1" dirty="0">
                <a:solidFill>
                  <a:schemeClr val="tx1"/>
                </a:solidFill>
              </a:rPr>
              <a:t>It continues to shape the Catholic Church today.</a:t>
            </a:r>
          </a:p>
        </p:txBody>
      </p:sp>
      <p:sp>
        <p:nvSpPr>
          <p:cNvPr id="7" name="Slide Number Placeholder 6">
            <a:extLst>
              <a:ext uri="{FF2B5EF4-FFF2-40B4-BE49-F238E27FC236}">
                <a16:creationId xmlns:a16="http://schemas.microsoft.com/office/drawing/2014/main" id="{00B45568-9DED-123D-9F4E-BAEB020FDD83}"/>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2888D16-697A-20D3-3E1F-9F0DFEFEB232}"/>
              </a:ext>
            </a:extLst>
          </p:cNvPr>
          <p:cNvCxnSpPr>
            <a:cxnSpLocks/>
          </p:cNvCxnSpPr>
          <p:nvPr/>
        </p:nvCxnSpPr>
        <p:spPr>
          <a:xfrm>
            <a:off x="685800" y="1812471"/>
            <a:ext cx="0" cy="5045529"/>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5CC7A05-34CF-D8D3-1520-12415FFB0971}"/>
              </a:ext>
            </a:extLst>
          </p:cNvPr>
          <p:cNvPicPr>
            <a:picLocks noChangeAspect="1"/>
          </p:cNvPicPr>
          <p:nvPr/>
        </p:nvPicPr>
        <p:blipFill>
          <a:blip r:embed="rId2"/>
          <a:stretch>
            <a:fillRect/>
          </a:stretch>
        </p:blipFill>
        <p:spPr>
          <a:xfrm>
            <a:off x="4916658" y="1918273"/>
            <a:ext cx="7016805" cy="4681361"/>
          </a:xfrm>
          <a:prstGeom prst="rect">
            <a:avLst/>
          </a:prstGeom>
        </p:spPr>
      </p:pic>
    </p:spTree>
    <p:extLst>
      <p:ext uri="{BB962C8B-B14F-4D97-AF65-F5344CB8AC3E}">
        <p14:creationId xmlns:p14="http://schemas.microsoft.com/office/powerpoint/2010/main" val="30979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AC9C126D-D085-75C6-6F93-4C7C5303B88F}"/>
              </a:ext>
            </a:extLst>
          </p:cNvPr>
          <p:cNvSpPr>
            <a:spLocks noGrp="1" noChangeArrowheads="1"/>
          </p:cNvSpPr>
          <p:nvPr>
            <p:ph type="title"/>
          </p:nvPr>
        </p:nvSpPr>
        <p:spPr>
          <a:xfrm>
            <a:off x="609600" y="277813"/>
            <a:ext cx="10972800" cy="762711"/>
          </a:xfrm>
        </p:spPr>
        <p:txBody>
          <a:bodyPr/>
          <a:lstStyle/>
          <a:p>
            <a:r>
              <a:rPr lang="en-US" altLang="en-US" sz="5400" dirty="0">
                <a:latin typeface="Agency FB" panose="020B0503020202020204" pitchFamily="34" charset="0"/>
              </a:rPr>
              <a:t>Roman Catholicism Since the Reformation</a:t>
            </a:r>
          </a:p>
        </p:txBody>
      </p:sp>
      <p:sp>
        <p:nvSpPr>
          <p:cNvPr id="226308" name="Rectangle 4">
            <a:extLst>
              <a:ext uri="{FF2B5EF4-FFF2-40B4-BE49-F238E27FC236}">
                <a16:creationId xmlns:a16="http://schemas.microsoft.com/office/drawing/2014/main" id="{77944AB2-14E0-4334-F38D-BFCFCF78F31B}"/>
              </a:ext>
            </a:extLst>
          </p:cNvPr>
          <p:cNvSpPr>
            <a:spLocks noGrp="1" noChangeArrowheads="1"/>
          </p:cNvSpPr>
          <p:nvPr>
            <p:ph type="body" sz="half" idx="1"/>
          </p:nvPr>
        </p:nvSpPr>
        <p:spPr>
          <a:xfrm>
            <a:off x="209862" y="1274164"/>
            <a:ext cx="5809938" cy="5355236"/>
          </a:xfrm>
          <a:solidFill>
            <a:schemeClr val="bg2"/>
          </a:solidFill>
          <a:ln w="38100">
            <a:solidFill>
              <a:srgbClr val="00FFFF"/>
            </a:solidFill>
            <a:miter lim="800000"/>
            <a:headEnd/>
            <a:tailEnd/>
          </a:ln>
        </p:spPr>
        <p:txBody>
          <a:bodyPr/>
          <a:lstStyle/>
          <a:p>
            <a:pPr>
              <a:lnSpc>
                <a:spcPct val="90000"/>
              </a:lnSpc>
              <a:buFont typeface="Wingdings" panose="05000000000000000000" pitchFamily="2" charset="2"/>
              <a:buNone/>
            </a:pPr>
            <a:r>
              <a:rPr lang="en-US" altLang="en-US" sz="2800" b="1" dirty="0">
                <a:solidFill>
                  <a:srgbClr val="00FFFF"/>
                </a:solidFill>
                <a:latin typeface="Lucida Bright" panose="02040602050505020304" pitchFamily="18" charset="0"/>
              </a:rPr>
              <a:t>EARLY COUNTER MEASURES</a:t>
            </a:r>
          </a:p>
          <a:p>
            <a:pPr>
              <a:lnSpc>
                <a:spcPct val="90000"/>
              </a:lnSpc>
            </a:pPr>
            <a:r>
              <a:rPr lang="en-US" altLang="en-US" sz="2400" i="1" dirty="0">
                <a:latin typeface="Arial Narrow" panose="020B0606020202030204" pitchFamily="34" charset="0"/>
              </a:rPr>
              <a:t>Counter Reformation (16</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a:t>
            </a:r>
          </a:p>
          <a:p>
            <a:pPr>
              <a:lnSpc>
                <a:spcPct val="90000"/>
              </a:lnSpc>
            </a:pPr>
            <a:r>
              <a:rPr lang="en-US" altLang="en-US" sz="2400" i="1" dirty="0">
                <a:latin typeface="Arial Narrow" panose="020B0606020202030204" pitchFamily="34" charset="0"/>
              </a:rPr>
              <a:t>Founding of Jesuits by Ignatius of Loyola (1540)</a:t>
            </a:r>
          </a:p>
          <a:p>
            <a:pPr>
              <a:lnSpc>
                <a:spcPct val="90000"/>
              </a:lnSpc>
            </a:pPr>
            <a:r>
              <a:rPr lang="en-US" altLang="en-US" sz="2400" i="1" dirty="0">
                <a:latin typeface="Arial Narrow" panose="020B0606020202030204" pitchFamily="34" charset="0"/>
              </a:rPr>
              <a:t>Roman Inquisition to suppress Lutheranism (1542)</a:t>
            </a:r>
          </a:p>
          <a:p>
            <a:pPr>
              <a:lnSpc>
                <a:spcPct val="90000"/>
              </a:lnSpc>
            </a:pPr>
            <a:r>
              <a:rPr lang="en-US" altLang="en-US" sz="2400" i="1" dirty="0">
                <a:latin typeface="Arial Narrow" panose="020B0606020202030204" pitchFamily="34" charset="0"/>
              </a:rPr>
              <a:t>Council of Trent and canonization of the Apocrypha (1545-1563)</a:t>
            </a:r>
          </a:p>
          <a:p>
            <a:pPr>
              <a:lnSpc>
                <a:spcPct val="90000"/>
              </a:lnSpc>
            </a:pPr>
            <a:r>
              <a:rPr lang="en-US" altLang="en-US" sz="2400" i="1" dirty="0">
                <a:latin typeface="Arial Narrow" panose="020B0606020202030204" pitchFamily="34" charset="0"/>
              </a:rPr>
              <a:t>Index of Prohibited Books (books risking damnation if read: all major Protestant works, including Protestant  translations of the Bible—a ban maintained until 1959)</a:t>
            </a:r>
          </a:p>
          <a:p>
            <a:pPr>
              <a:lnSpc>
                <a:spcPct val="90000"/>
              </a:lnSpc>
              <a:buFont typeface="Wingdings" panose="05000000000000000000" pitchFamily="2" charset="2"/>
              <a:buNone/>
            </a:pPr>
            <a:endParaRPr lang="en-US" altLang="en-US" sz="2000" dirty="0">
              <a:latin typeface="Arial Narrow" panose="020B0606020202030204" pitchFamily="34" charset="0"/>
            </a:endParaRPr>
          </a:p>
        </p:txBody>
      </p:sp>
      <p:sp>
        <p:nvSpPr>
          <p:cNvPr id="226309" name="Rectangle 5">
            <a:extLst>
              <a:ext uri="{FF2B5EF4-FFF2-40B4-BE49-F238E27FC236}">
                <a16:creationId xmlns:a16="http://schemas.microsoft.com/office/drawing/2014/main" id="{4BE63F39-5BCE-CE8A-2840-C0625F45A2CF}"/>
              </a:ext>
            </a:extLst>
          </p:cNvPr>
          <p:cNvSpPr>
            <a:spLocks noGrp="1" noChangeArrowheads="1"/>
          </p:cNvSpPr>
          <p:nvPr>
            <p:ph type="body" sz="half" idx="2"/>
          </p:nvPr>
        </p:nvSpPr>
        <p:spPr>
          <a:xfrm>
            <a:off x="6172200" y="1274164"/>
            <a:ext cx="5809938" cy="5355236"/>
          </a:xfrm>
          <a:solidFill>
            <a:schemeClr val="bg1"/>
          </a:solidFill>
          <a:ln w="38100">
            <a:solidFill>
              <a:srgbClr val="00FFFF"/>
            </a:solidFill>
            <a:miter lim="800000"/>
            <a:headEnd/>
            <a:tailEnd/>
          </a:ln>
        </p:spPr>
        <p:txBody>
          <a:bodyPr/>
          <a:lstStyle/>
          <a:p>
            <a:pPr>
              <a:lnSpc>
                <a:spcPct val="90000"/>
              </a:lnSpc>
              <a:buFont typeface="Wingdings" panose="05000000000000000000" pitchFamily="2" charset="2"/>
              <a:buNone/>
            </a:pPr>
            <a:r>
              <a:rPr lang="en-US" altLang="en-US" sz="2800" b="1" dirty="0">
                <a:solidFill>
                  <a:srgbClr val="00FFFF"/>
                </a:solidFill>
                <a:latin typeface="Lucida Bright" panose="02040602050505020304" pitchFamily="18" charset="0"/>
              </a:rPr>
              <a:t>LATER DEVELOPMENTS</a:t>
            </a:r>
          </a:p>
          <a:p>
            <a:pPr>
              <a:lnSpc>
                <a:spcPct val="90000"/>
              </a:lnSpc>
            </a:pPr>
            <a:r>
              <a:rPr lang="en-US" altLang="en-US" sz="2400" i="1" dirty="0">
                <a:latin typeface="Arial Narrow" panose="020B0606020202030204" pitchFamily="34" charset="0"/>
              </a:rPr>
              <a:t>National Assembly in France eliminated papal control of French churches</a:t>
            </a:r>
          </a:p>
          <a:p>
            <a:pPr>
              <a:lnSpc>
                <a:spcPct val="90000"/>
              </a:lnSpc>
            </a:pPr>
            <a:r>
              <a:rPr lang="en-US" altLang="en-US" sz="2400" i="1" dirty="0">
                <a:latin typeface="Arial Narrow" panose="020B0606020202030204" pitchFamily="34" charset="0"/>
              </a:rPr>
              <a:t>Publication of the Syllabus of Errors which all Catholics must reject: included separation of church &amp; state, freedom of religion, public schools, freedom of the press (1864)</a:t>
            </a:r>
          </a:p>
          <a:p>
            <a:pPr>
              <a:lnSpc>
                <a:spcPct val="90000"/>
              </a:lnSpc>
            </a:pPr>
            <a:r>
              <a:rPr lang="en-US" altLang="en-US" sz="2400" i="1" dirty="0">
                <a:latin typeface="Arial Narrow" panose="020B0606020202030204" pitchFamily="34" charset="0"/>
              </a:rPr>
              <a:t>Loss of Papal States (1870)</a:t>
            </a:r>
          </a:p>
          <a:p>
            <a:pPr>
              <a:lnSpc>
                <a:spcPct val="90000"/>
              </a:lnSpc>
            </a:pPr>
            <a:r>
              <a:rPr lang="en-US" altLang="en-US" sz="2400" i="1" dirty="0">
                <a:latin typeface="Arial Narrow" panose="020B0606020202030204" pitchFamily="34" charset="0"/>
              </a:rPr>
              <a:t>Declaration of the Pope’s infallibility when speaking </a:t>
            </a:r>
            <a:r>
              <a:rPr lang="en-US" altLang="en-US" sz="2400" i="1" u="sng" dirty="0">
                <a:latin typeface="Arial Narrow" panose="020B0606020202030204" pitchFamily="34" charset="0"/>
              </a:rPr>
              <a:t>ex cathedra</a:t>
            </a:r>
            <a:r>
              <a:rPr lang="en-US" altLang="en-US" sz="2400" i="1" dirty="0">
                <a:latin typeface="Arial Narrow" panose="020B0606020202030204" pitchFamily="34" charset="0"/>
              </a:rPr>
              <a:t> (1870)</a:t>
            </a:r>
          </a:p>
          <a:p>
            <a:pPr>
              <a:lnSpc>
                <a:spcPct val="90000"/>
              </a:lnSpc>
            </a:pPr>
            <a:r>
              <a:rPr lang="en-US" altLang="en-US" sz="2400" i="1" dirty="0">
                <a:latin typeface="Arial Narrow" panose="020B0606020202030204" pitchFamily="34" charset="0"/>
              </a:rPr>
              <a:t>Declaration of Mary’s Immaculate Conception (i.e., she was born without sin, 1854)</a:t>
            </a:r>
          </a:p>
          <a:p>
            <a:pPr>
              <a:lnSpc>
                <a:spcPct val="90000"/>
              </a:lnSpc>
            </a:pPr>
            <a:r>
              <a:rPr lang="en-US" altLang="en-US" sz="2400" i="1" dirty="0">
                <a:latin typeface="Arial Narrow" panose="020B0606020202030204" pitchFamily="34" charset="0"/>
              </a:rPr>
              <a:t>Declaration of the Assumption of Mary into heaven (1950)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6308">
                                            <p:bg/>
                                          </p:spTgt>
                                        </p:tgtEl>
                                        <p:attrNameLst>
                                          <p:attrName>style.visibility</p:attrName>
                                        </p:attrNameLst>
                                      </p:cBhvr>
                                      <p:to>
                                        <p:strVal val="visible"/>
                                      </p:to>
                                    </p:set>
                                    <p:animEffect transition="in" filter="randombar(horizontal)">
                                      <p:cBhvr>
                                        <p:cTn id="7" dur="500"/>
                                        <p:tgtEl>
                                          <p:spTgt spid="226308">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6308">
                                            <p:txEl>
                                              <p:pRg st="0" end="0"/>
                                            </p:txEl>
                                          </p:spTgt>
                                        </p:tgtEl>
                                        <p:attrNameLst>
                                          <p:attrName>style.visibility</p:attrName>
                                        </p:attrNameLst>
                                      </p:cBhvr>
                                      <p:to>
                                        <p:strVal val="visible"/>
                                      </p:to>
                                    </p:set>
                                    <p:animEffect transition="in" filter="randombar(horizontal)">
                                      <p:cBhvr>
                                        <p:cTn id="10" dur="500"/>
                                        <p:tgtEl>
                                          <p:spTgt spid="2263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6308">
                                            <p:txEl>
                                              <p:pRg st="1" end="1"/>
                                            </p:txEl>
                                          </p:spTgt>
                                        </p:tgtEl>
                                        <p:attrNameLst>
                                          <p:attrName>style.visibility</p:attrName>
                                        </p:attrNameLst>
                                      </p:cBhvr>
                                      <p:to>
                                        <p:strVal val="visible"/>
                                      </p:to>
                                    </p:set>
                                    <p:anim calcmode="lin" valueType="num">
                                      <p:cBhvr additive="base">
                                        <p:cTn id="15" dur="500" fill="hold"/>
                                        <p:tgtEl>
                                          <p:spTgt spid="22630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63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6308">
                                            <p:txEl>
                                              <p:pRg st="2" end="2"/>
                                            </p:txEl>
                                          </p:spTgt>
                                        </p:tgtEl>
                                        <p:attrNameLst>
                                          <p:attrName>style.visibility</p:attrName>
                                        </p:attrNameLst>
                                      </p:cBhvr>
                                      <p:to>
                                        <p:strVal val="visible"/>
                                      </p:to>
                                    </p:set>
                                    <p:anim calcmode="lin" valueType="num">
                                      <p:cBhvr additive="base">
                                        <p:cTn id="21" dur="500" fill="hold"/>
                                        <p:tgtEl>
                                          <p:spTgt spid="22630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63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6308">
                                            <p:txEl>
                                              <p:pRg st="3" end="3"/>
                                            </p:txEl>
                                          </p:spTgt>
                                        </p:tgtEl>
                                        <p:attrNameLst>
                                          <p:attrName>style.visibility</p:attrName>
                                        </p:attrNameLst>
                                      </p:cBhvr>
                                      <p:to>
                                        <p:strVal val="visible"/>
                                      </p:to>
                                    </p:set>
                                    <p:anim calcmode="lin" valueType="num">
                                      <p:cBhvr additive="base">
                                        <p:cTn id="27" dur="500" fill="hold"/>
                                        <p:tgtEl>
                                          <p:spTgt spid="22630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63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6308">
                                            <p:txEl>
                                              <p:pRg st="4" end="4"/>
                                            </p:txEl>
                                          </p:spTgt>
                                        </p:tgtEl>
                                        <p:attrNameLst>
                                          <p:attrName>style.visibility</p:attrName>
                                        </p:attrNameLst>
                                      </p:cBhvr>
                                      <p:to>
                                        <p:strVal val="visible"/>
                                      </p:to>
                                    </p:set>
                                    <p:anim calcmode="lin" valueType="num">
                                      <p:cBhvr additive="base">
                                        <p:cTn id="33" dur="500" fill="hold"/>
                                        <p:tgtEl>
                                          <p:spTgt spid="226308">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63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6308">
                                            <p:txEl>
                                              <p:pRg st="5" end="5"/>
                                            </p:txEl>
                                          </p:spTgt>
                                        </p:tgtEl>
                                        <p:attrNameLst>
                                          <p:attrName>style.visibility</p:attrName>
                                        </p:attrNameLst>
                                      </p:cBhvr>
                                      <p:to>
                                        <p:strVal val="visible"/>
                                      </p:to>
                                    </p:set>
                                    <p:anim calcmode="lin" valueType="num">
                                      <p:cBhvr additive="base">
                                        <p:cTn id="39" dur="500" fill="hold"/>
                                        <p:tgtEl>
                                          <p:spTgt spid="226308">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63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26309">
                                            <p:bg/>
                                          </p:spTgt>
                                        </p:tgtEl>
                                        <p:attrNameLst>
                                          <p:attrName>style.visibility</p:attrName>
                                        </p:attrNameLst>
                                      </p:cBhvr>
                                      <p:to>
                                        <p:strVal val="visible"/>
                                      </p:to>
                                    </p:set>
                                    <p:animEffect transition="in" filter="randombar(horizontal)">
                                      <p:cBhvr>
                                        <p:cTn id="45" dur="500"/>
                                        <p:tgtEl>
                                          <p:spTgt spid="226309">
                                            <p:bg/>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6309">
                                            <p:txEl>
                                              <p:pRg st="0" end="0"/>
                                            </p:txEl>
                                          </p:spTgt>
                                        </p:tgtEl>
                                        <p:attrNameLst>
                                          <p:attrName>style.visibility</p:attrName>
                                        </p:attrNameLst>
                                      </p:cBhvr>
                                      <p:to>
                                        <p:strVal val="visible"/>
                                      </p:to>
                                    </p:set>
                                    <p:animEffect transition="in" filter="randombar(horizontal)">
                                      <p:cBhvr>
                                        <p:cTn id="48" dur="500"/>
                                        <p:tgtEl>
                                          <p:spTgt spid="22630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6309">
                                            <p:txEl>
                                              <p:pRg st="1" end="1"/>
                                            </p:txEl>
                                          </p:spTgt>
                                        </p:tgtEl>
                                        <p:attrNameLst>
                                          <p:attrName>style.visibility</p:attrName>
                                        </p:attrNameLst>
                                      </p:cBhvr>
                                      <p:to>
                                        <p:strVal val="visible"/>
                                      </p:to>
                                    </p:set>
                                    <p:anim calcmode="lin" valueType="num">
                                      <p:cBhvr additive="base">
                                        <p:cTn id="53" dur="500" fill="hold"/>
                                        <p:tgtEl>
                                          <p:spTgt spid="22630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263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6309">
                                            <p:txEl>
                                              <p:pRg st="2" end="2"/>
                                            </p:txEl>
                                          </p:spTgt>
                                        </p:tgtEl>
                                        <p:attrNameLst>
                                          <p:attrName>style.visibility</p:attrName>
                                        </p:attrNameLst>
                                      </p:cBhvr>
                                      <p:to>
                                        <p:strVal val="visible"/>
                                      </p:to>
                                    </p:set>
                                    <p:anim calcmode="lin" valueType="num">
                                      <p:cBhvr additive="base">
                                        <p:cTn id="59" dur="500" fill="hold"/>
                                        <p:tgtEl>
                                          <p:spTgt spid="226309">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263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6309">
                                            <p:txEl>
                                              <p:pRg st="3" end="3"/>
                                            </p:txEl>
                                          </p:spTgt>
                                        </p:tgtEl>
                                        <p:attrNameLst>
                                          <p:attrName>style.visibility</p:attrName>
                                        </p:attrNameLst>
                                      </p:cBhvr>
                                      <p:to>
                                        <p:strVal val="visible"/>
                                      </p:to>
                                    </p:set>
                                    <p:anim calcmode="lin" valueType="num">
                                      <p:cBhvr additive="base">
                                        <p:cTn id="65" dur="500" fill="hold"/>
                                        <p:tgtEl>
                                          <p:spTgt spid="226309">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2630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6309">
                                            <p:txEl>
                                              <p:pRg st="4" end="4"/>
                                            </p:txEl>
                                          </p:spTgt>
                                        </p:tgtEl>
                                        <p:attrNameLst>
                                          <p:attrName>style.visibility</p:attrName>
                                        </p:attrNameLst>
                                      </p:cBhvr>
                                      <p:to>
                                        <p:strVal val="visible"/>
                                      </p:to>
                                    </p:set>
                                    <p:anim calcmode="lin" valueType="num">
                                      <p:cBhvr additive="base">
                                        <p:cTn id="71" dur="500" fill="hold"/>
                                        <p:tgtEl>
                                          <p:spTgt spid="226309">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2630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26309">
                                            <p:txEl>
                                              <p:pRg st="5" end="5"/>
                                            </p:txEl>
                                          </p:spTgt>
                                        </p:tgtEl>
                                        <p:attrNameLst>
                                          <p:attrName>style.visibility</p:attrName>
                                        </p:attrNameLst>
                                      </p:cBhvr>
                                      <p:to>
                                        <p:strVal val="visible"/>
                                      </p:to>
                                    </p:set>
                                    <p:anim calcmode="lin" valueType="num">
                                      <p:cBhvr additive="base">
                                        <p:cTn id="77" dur="500" fill="hold"/>
                                        <p:tgtEl>
                                          <p:spTgt spid="226309">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2630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26309">
                                            <p:txEl>
                                              <p:pRg st="6" end="6"/>
                                            </p:txEl>
                                          </p:spTgt>
                                        </p:tgtEl>
                                        <p:attrNameLst>
                                          <p:attrName>style.visibility</p:attrName>
                                        </p:attrNameLst>
                                      </p:cBhvr>
                                      <p:to>
                                        <p:strVal val="visible"/>
                                      </p:to>
                                    </p:set>
                                    <p:anim calcmode="lin" valueType="num">
                                      <p:cBhvr additive="base">
                                        <p:cTn id="83" dur="500" fill="hold"/>
                                        <p:tgtEl>
                                          <p:spTgt spid="226309">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2630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uiExpand="1" build="p" animBg="1"/>
      <p:bldP spid="226309" grpId="0" uiExpand="1" build="p"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7876E2A-8050-DE66-A21C-404C023F17E8}"/>
              </a:ext>
            </a:extLst>
          </p:cNvPr>
          <p:cNvSpPr>
            <a:spLocks noGrp="1" noChangeArrowheads="1"/>
          </p:cNvSpPr>
          <p:nvPr>
            <p:ph type="title"/>
          </p:nvPr>
        </p:nvSpPr>
        <p:spPr>
          <a:xfrm>
            <a:off x="609600" y="99137"/>
            <a:ext cx="10972800" cy="1143000"/>
          </a:xfrm>
        </p:spPr>
        <p:txBody>
          <a:bodyPr/>
          <a:lstStyle/>
          <a:p>
            <a:r>
              <a:rPr lang="en-US" altLang="en-US" sz="5400" b="1" dirty="0">
                <a:latin typeface="Agency FB" panose="020B0503020202020204" pitchFamily="34" charset="0"/>
              </a:rPr>
              <a:t>OUTCOMES OF VATICAN II</a:t>
            </a:r>
            <a:endParaRPr lang="en-US" altLang="en-US" sz="4000" dirty="0"/>
          </a:p>
        </p:txBody>
      </p:sp>
      <p:sp>
        <p:nvSpPr>
          <p:cNvPr id="308227" name="Rectangle 3">
            <a:extLst>
              <a:ext uri="{FF2B5EF4-FFF2-40B4-BE49-F238E27FC236}">
                <a16:creationId xmlns:a16="http://schemas.microsoft.com/office/drawing/2014/main" id="{F3A7B0B0-946F-80F8-FFC9-E71F60B69CC0}"/>
              </a:ext>
            </a:extLst>
          </p:cNvPr>
          <p:cNvSpPr>
            <a:spLocks noGrp="1" noChangeArrowheads="1"/>
          </p:cNvSpPr>
          <p:nvPr>
            <p:ph type="body" sz="half" idx="1"/>
          </p:nvPr>
        </p:nvSpPr>
        <p:spPr>
          <a:xfrm>
            <a:off x="294290" y="1387366"/>
            <a:ext cx="5725510" cy="5089634"/>
          </a:xfrm>
          <a:solidFill>
            <a:schemeClr val="bg2"/>
          </a:solidFill>
          <a:ln w="38100">
            <a:solidFill>
              <a:srgbClr val="00FFFF"/>
            </a:solidFill>
            <a:miter lim="800000"/>
            <a:headEnd/>
            <a:tailEnd/>
          </a:ln>
        </p:spPr>
        <p:txBody>
          <a:bodyPr/>
          <a:lstStyle/>
          <a:p>
            <a:pPr>
              <a:lnSpc>
                <a:spcPct val="90000"/>
              </a:lnSpc>
              <a:buFont typeface="Wingdings" panose="05000000000000000000" pitchFamily="2" charset="2"/>
              <a:buNone/>
            </a:pPr>
            <a:r>
              <a:rPr lang="en-US" altLang="en-US" sz="2800" b="1" dirty="0">
                <a:solidFill>
                  <a:srgbClr val="00FFFF"/>
                </a:solidFill>
                <a:latin typeface="Lucida Bright" panose="02040602050505020304" pitchFamily="18" charset="0"/>
              </a:rPr>
              <a:t>ADDRESSING THE PAST</a:t>
            </a:r>
          </a:p>
          <a:p>
            <a:pPr>
              <a:lnSpc>
                <a:spcPct val="90000"/>
              </a:lnSpc>
            </a:pPr>
            <a:r>
              <a:rPr lang="en-US" altLang="en-US" sz="2400" i="1" dirty="0">
                <a:latin typeface="Arial Narrow" panose="020B0606020202030204" pitchFamily="34" charset="0"/>
              </a:rPr>
              <a:t>A call to rejuvenate its own faith rather than set forth a new list of condemnations</a:t>
            </a:r>
          </a:p>
          <a:p>
            <a:pPr>
              <a:lnSpc>
                <a:spcPct val="90000"/>
              </a:lnSpc>
            </a:pPr>
            <a:r>
              <a:rPr lang="en-US" altLang="en-US" sz="2400" i="1" dirty="0">
                <a:latin typeface="Arial Narrow" panose="020B0606020202030204" pitchFamily="34" charset="0"/>
              </a:rPr>
              <a:t>Mutual excommunications of 1054 AD between Roman Catholicism and Eastern Orthodoxy were lifted.</a:t>
            </a:r>
          </a:p>
          <a:p>
            <a:pPr>
              <a:lnSpc>
                <a:spcPct val="90000"/>
              </a:lnSpc>
            </a:pPr>
            <a:r>
              <a:rPr lang="en-US" altLang="en-US" sz="2400" i="1" dirty="0">
                <a:latin typeface="Arial Narrow" panose="020B0606020202030204" pitchFamily="34" charset="0"/>
              </a:rPr>
              <a:t>The demand that all churches return to Rome was rescinded.</a:t>
            </a:r>
          </a:p>
          <a:p>
            <a:pPr>
              <a:lnSpc>
                <a:spcPct val="90000"/>
              </a:lnSpc>
            </a:pPr>
            <a:r>
              <a:rPr lang="en-US" altLang="en-US" sz="2400" i="1" dirty="0">
                <a:latin typeface="Arial Narrow" panose="020B0606020202030204" pitchFamily="34" charset="0"/>
              </a:rPr>
              <a:t>The mass could now be conducted in the vernacular.</a:t>
            </a:r>
          </a:p>
          <a:p>
            <a:pPr>
              <a:lnSpc>
                <a:spcPct val="90000"/>
              </a:lnSpc>
            </a:pPr>
            <a:r>
              <a:rPr lang="en-US" altLang="en-US" sz="2400" i="1" dirty="0">
                <a:latin typeface="Arial Narrow" panose="020B0606020202030204" pitchFamily="34" charset="0"/>
              </a:rPr>
              <a:t>Protestants and Anglicans were now both recognized as “separated brethren,” i.e., as Christians.</a:t>
            </a:r>
          </a:p>
          <a:p>
            <a:pPr>
              <a:lnSpc>
                <a:spcPct val="90000"/>
              </a:lnSpc>
            </a:pPr>
            <a:endParaRPr lang="en-US" altLang="en-US" sz="2000" i="1" dirty="0">
              <a:latin typeface="Arial Narrow" panose="020B0606020202030204" pitchFamily="34" charset="0"/>
            </a:endParaRPr>
          </a:p>
        </p:txBody>
      </p:sp>
      <p:sp>
        <p:nvSpPr>
          <p:cNvPr id="308228" name="Rectangle 4">
            <a:extLst>
              <a:ext uri="{FF2B5EF4-FFF2-40B4-BE49-F238E27FC236}">
                <a16:creationId xmlns:a16="http://schemas.microsoft.com/office/drawing/2014/main" id="{90C3339B-407E-CEA3-B4C2-13A9B481E6FF}"/>
              </a:ext>
            </a:extLst>
          </p:cNvPr>
          <p:cNvSpPr>
            <a:spLocks noGrp="1" noChangeArrowheads="1"/>
          </p:cNvSpPr>
          <p:nvPr>
            <p:ph type="body" sz="half" idx="2"/>
          </p:nvPr>
        </p:nvSpPr>
        <p:spPr>
          <a:xfrm>
            <a:off x="6172200" y="1387366"/>
            <a:ext cx="5725510" cy="5089634"/>
          </a:xfrm>
          <a:solidFill>
            <a:srgbClr val="907124"/>
          </a:solidFill>
          <a:ln w="38100">
            <a:solidFill>
              <a:srgbClr val="00FFFF"/>
            </a:solidFill>
            <a:miter lim="800000"/>
            <a:headEnd/>
            <a:tailEnd/>
          </a:ln>
        </p:spPr>
        <p:txBody>
          <a:bodyPr/>
          <a:lstStyle/>
          <a:p>
            <a:pPr>
              <a:lnSpc>
                <a:spcPct val="90000"/>
              </a:lnSpc>
              <a:buFont typeface="Wingdings" panose="05000000000000000000" pitchFamily="2" charset="2"/>
              <a:buNone/>
            </a:pPr>
            <a:r>
              <a:rPr lang="en-US" altLang="en-US" sz="2800" b="1" dirty="0">
                <a:solidFill>
                  <a:srgbClr val="00FFFF"/>
                </a:solidFill>
                <a:latin typeface="Lucida Bright" panose="02040602050505020304" pitchFamily="18" charset="0"/>
              </a:rPr>
              <a:t>ADDRESSING THE FUTURE</a:t>
            </a:r>
          </a:p>
          <a:p>
            <a:pPr>
              <a:lnSpc>
                <a:spcPct val="90000"/>
              </a:lnSpc>
            </a:pPr>
            <a:r>
              <a:rPr lang="en-US" altLang="en-US" sz="2400" i="1" dirty="0">
                <a:latin typeface="Arial Narrow" panose="020B0606020202030204" pitchFamily="34" charset="0"/>
              </a:rPr>
              <a:t>The church was now defined as the people of God (as opposed to the hierarchy of clergy).</a:t>
            </a:r>
          </a:p>
          <a:p>
            <a:pPr>
              <a:lnSpc>
                <a:spcPct val="90000"/>
              </a:lnSpc>
            </a:pPr>
            <a:r>
              <a:rPr lang="en-US" altLang="en-US" sz="2400" i="1" dirty="0">
                <a:latin typeface="Arial Narrow" panose="020B0606020202030204" pitchFamily="34" charset="0"/>
              </a:rPr>
              <a:t>The reading of Scripture was encouraged for lay persons.</a:t>
            </a:r>
          </a:p>
          <a:p>
            <a:pPr>
              <a:lnSpc>
                <a:spcPct val="90000"/>
              </a:lnSpc>
            </a:pPr>
            <a:r>
              <a:rPr lang="en-US" altLang="en-US" sz="2400" i="1" dirty="0">
                <a:latin typeface="Arial Narrow" panose="020B0606020202030204" pitchFamily="34" charset="0"/>
              </a:rPr>
              <a:t>The Council expressed hope for the unity of all Christians.</a:t>
            </a:r>
          </a:p>
          <a:p>
            <a:pPr>
              <a:lnSpc>
                <a:spcPct val="90000"/>
              </a:lnSpc>
            </a:pPr>
            <a:r>
              <a:rPr lang="en-US" altLang="en-US" sz="2400" i="1" dirty="0">
                <a:latin typeface="Arial Narrow" panose="020B0606020202030204" pitchFamily="34" charset="0"/>
              </a:rPr>
              <a:t>The church now permitted the historical-critical study of the Bible.</a:t>
            </a:r>
          </a:p>
          <a:p>
            <a:pPr>
              <a:lnSpc>
                <a:spcPct val="90000"/>
              </a:lnSpc>
            </a:pPr>
            <a:r>
              <a:rPr lang="en-US" altLang="en-US" sz="2400" i="1" dirty="0">
                <a:latin typeface="Arial Narrow" panose="020B0606020202030204" pitchFamily="34" charset="0"/>
              </a:rPr>
              <a:t>In essence, Vatican II “took down the fortress” and cautiously opened the church to the rest of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8227">
                                            <p:bg/>
                                          </p:spTgt>
                                        </p:tgtEl>
                                        <p:attrNameLst>
                                          <p:attrName>style.visibility</p:attrName>
                                        </p:attrNameLst>
                                      </p:cBhvr>
                                      <p:to>
                                        <p:strVal val="visible"/>
                                      </p:to>
                                    </p:set>
                                    <p:animEffect transition="in" filter="randombar(horizontal)">
                                      <p:cBhvr>
                                        <p:cTn id="7" dur="500"/>
                                        <p:tgtEl>
                                          <p:spTgt spid="30822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8227">
                                            <p:txEl>
                                              <p:pRg st="0" end="0"/>
                                            </p:txEl>
                                          </p:spTgt>
                                        </p:tgtEl>
                                        <p:attrNameLst>
                                          <p:attrName>style.visibility</p:attrName>
                                        </p:attrNameLst>
                                      </p:cBhvr>
                                      <p:to>
                                        <p:strVal val="visible"/>
                                      </p:to>
                                    </p:set>
                                    <p:animEffect transition="in" filter="randombar(horizontal)">
                                      <p:cBhvr>
                                        <p:cTn id="10" dur="500"/>
                                        <p:tgtEl>
                                          <p:spTgt spid="308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08227">
                                            <p:txEl>
                                              <p:pRg st="1" end="1"/>
                                            </p:txEl>
                                          </p:spTgt>
                                        </p:tgtEl>
                                        <p:attrNameLst>
                                          <p:attrName>style.visibility</p:attrName>
                                        </p:attrNameLst>
                                      </p:cBhvr>
                                      <p:to>
                                        <p:strVal val="visible"/>
                                      </p:to>
                                    </p:set>
                                    <p:anim calcmode="lin" valueType="num">
                                      <p:cBhvr additive="base">
                                        <p:cTn id="15" dur="500" fill="hold"/>
                                        <p:tgtEl>
                                          <p:spTgt spid="30822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8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8227">
                                            <p:txEl>
                                              <p:pRg st="2" end="2"/>
                                            </p:txEl>
                                          </p:spTgt>
                                        </p:tgtEl>
                                        <p:attrNameLst>
                                          <p:attrName>style.visibility</p:attrName>
                                        </p:attrNameLst>
                                      </p:cBhvr>
                                      <p:to>
                                        <p:strVal val="visible"/>
                                      </p:to>
                                    </p:set>
                                    <p:anim calcmode="lin" valueType="num">
                                      <p:cBhvr additive="base">
                                        <p:cTn id="21" dur="500" fill="hold"/>
                                        <p:tgtEl>
                                          <p:spTgt spid="30822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8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8227">
                                            <p:txEl>
                                              <p:pRg st="3" end="3"/>
                                            </p:txEl>
                                          </p:spTgt>
                                        </p:tgtEl>
                                        <p:attrNameLst>
                                          <p:attrName>style.visibility</p:attrName>
                                        </p:attrNameLst>
                                      </p:cBhvr>
                                      <p:to>
                                        <p:strVal val="visible"/>
                                      </p:to>
                                    </p:set>
                                    <p:anim calcmode="lin" valueType="num">
                                      <p:cBhvr additive="base">
                                        <p:cTn id="27" dur="500" fill="hold"/>
                                        <p:tgtEl>
                                          <p:spTgt spid="30822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8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8227">
                                            <p:txEl>
                                              <p:pRg st="4" end="4"/>
                                            </p:txEl>
                                          </p:spTgt>
                                        </p:tgtEl>
                                        <p:attrNameLst>
                                          <p:attrName>style.visibility</p:attrName>
                                        </p:attrNameLst>
                                      </p:cBhvr>
                                      <p:to>
                                        <p:strVal val="visible"/>
                                      </p:to>
                                    </p:set>
                                    <p:anim calcmode="lin" valueType="num">
                                      <p:cBhvr additive="base">
                                        <p:cTn id="33" dur="500" fill="hold"/>
                                        <p:tgtEl>
                                          <p:spTgt spid="30822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82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8227">
                                            <p:txEl>
                                              <p:pRg st="5" end="5"/>
                                            </p:txEl>
                                          </p:spTgt>
                                        </p:tgtEl>
                                        <p:attrNameLst>
                                          <p:attrName>style.visibility</p:attrName>
                                        </p:attrNameLst>
                                      </p:cBhvr>
                                      <p:to>
                                        <p:strVal val="visible"/>
                                      </p:to>
                                    </p:set>
                                    <p:anim calcmode="lin" valueType="num">
                                      <p:cBhvr additive="base">
                                        <p:cTn id="39" dur="500" fill="hold"/>
                                        <p:tgtEl>
                                          <p:spTgt spid="30822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82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08228">
                                            <p:bg/>
                                          </p:spTgt>
                                        </p:tgtEl>
                                        <p:attrNameLst>
                                          <p:attrName>style.visibility</p:attrName>
                                        </p:attrNameLst>
                                      </p:cBhvr>
                                      <p:to>
                                        <p:strVal val="visible"/>
                                      </p:to>
                                    </p:set>
                                    <p:animEffect transition="in" filter="randombar(horizontal)">
                                      <p:cBhvr>
                                        <p:cTn id="45" dur="500"/>
                                        <p:tgtEl>
                                          <p:spTgt spid="308228">
                                            <p:bg/>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08228">
                                            <p:txEl>
                                              <p:pRg st="0" end="0"/>
                                            </p:txEl>
                                          </p:spTgt>
                                        </p:tgtEl>
                                        <p:attrNameLst>
                                          <p:attrName>style.visibility</p:attrName>
                                        </p:attrNameLst>
                                      </p:cBhvr>
                                      <p:to>
                                        <p:strVal val="visible"/>
                                      </p:to>
                                    </p:set>
                                    <p:animEffect transition="in" filter="randombar(horizontal)">
                                      <p:cBhvr>
                                        <p:cTn id="48" dur="500"/>
                                        <p:tgtEl>
                                          <p:spTgt spid="30822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8228">
                                            <p:txEl>
                                              <p:pRg st="1" end="1"/>
                                            </p:txEl>
                                          </p:spTgt>
                                        </p:tgtEl>
                                        <p:attrNameLst>
                                          <p:attrName>style.visibility</p:attrName>
                                        </p:attrNameLst>
                                      </p:cBhvr>
                                      <p:to>
                                        <p:strVal val="visible"/>
                                      </p:to>
                                    </p:set>
                                    <p:anim calcmode="lin" valueType="num">
                                      <p:cBhvr additive="base">
                                        <p:cTn id="53" dur="500" fill="hold"/>
                                        <p:tgtEl>
                                          <p:spTgt spid="308228">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082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08228">
                                            <p:txEl>
                                              <p:pRg st="2" end="2"/>
                                            </p:txEl>
                                          </p:spTgt>
                                        </p:tgtEl>
                                        <p:attrNameLst>
                                          <p:attrName>style.visibility</p:attrName>
                                        </p:attrNameLst>
                                      </p:cBhvr>
                                      <p:to>
                                        <p:strVal val="visible"/>
                                      </p:to>
                                    </p:set>
                                    <p:anim calcmode="lin" valueType="num">
                                      <p:cBhvr additive="base">
                                        <p:cTn id="59" dur="500" fill="hold"/>
                                        <p:tgtEl>
                                          <p:spTgt spid="308228">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82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08228">
                                            <p:txEl>
                                              <p:pRg st="3" end="3"/>
                                            </p:txEl>
                                          </p:spTgt>
                                        </p:tgtEl>
                                        <p:attrNameLst>
                                          <p:attrName>style.visibility</p:attrName>
                                        </p:attrNameLst>
                                      </p:cBhvr>
                                      <p:to>
                                        <p:strVal val="visible"/>
                                      </p:to>
                                    </p:set>
                                    <p:anim calcmode="lin" valueType="num">
                                      <p:cBhvr additive="base">
                                        <p:cTn id="65" dur="500" fill="hold"/>
                                        <p:tgtEl>
                                          <p:spTgt spid="308228">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082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8228">
                                            <p:txEl>
                                              <p:pRg st="4" end="4"/>
                                            </p:txEl>
                                          </p:spTgt>
                                        </p:tgtEl>
                                        <p:attrNameLst>
                                          <p:attrName>style.visibility</p:attrName>
                                        </p:attrNameLst>
                                      </p:cBhvr>
                                      <p:to>
                                        <p:strVal val="visible"/>
                                      </p:to>
                                    </p:set>
                                    <p:anim calcmode="lin" valueType="num">
                                      <p:cBhvr additive="base">
                                        <p:cTn id="71" dur="500" fill="hold"/>
                                        <p:tgtEl>
                                          <p:spTgt spid="308228">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082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08228">
                                            <p:txEl>
                                              <p:pRg st="5" end="5"/>
                                            </p:txEl>
                                          </p:spTgt>
                                        </p:tgtEl>
                                        <p:attrNameLst>
                                          <p:attrName>style.visibility</p:attrName>
                                        </p:attrNameLst>
                                      </p:cBhvr>
                                      <p:to>
                                        <p:strVal val="visible"/>
                                      </p:to>
                                    </p:set>
                                    <p:anim calcmode="lin" valueType="num">
                                      <p:cBhvr additive="base">
                                        <p:cTn id="77" dur="500" fill="hold"/>
                                        <p:tgtEl>
                                          <p:spTgt spid="308228">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0822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uiExpand="1" build="p" animBg="1"/>
      <p:bldP spid="308228" grpId="0" uiExpand="1" build="p"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A5BF1-B684-03F3-0EEA-E18CE051CD4C}"/>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10494AA4-AC30-A37A-47CF-D68AC39047D0}"/>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1C59465D-7265-F0AA-B17F-64F4800E45E3}"/>
              </a:ext>
            </a:extLst>
          </p:cNvPr>
          <p:cNvSpPr>
            <a:spLocks noGrp="1"/>
          </p:cNvSpPr>
          <p:nvPr>
            <p:ph type="title"/>
          </p:nvPr>
        </p:nvSpPr>
        <p:spPr>
          <a:xfrm>
            <a:off x="416096" y="3277456"/>
            <a:ext cx="11359806" cy="1321976"/>
          </a:xfrm>
        </p:spPr>
        <p:txBody>
          <a:bodyPr>
            <a:noAutofit/>
          </a:bodyPr>
          <a:lstStyle/>
          <a:p>
            <a:r>
              <a:rPr lang="en-US" dirty="0"/>
              <a:t>EASTERN ORTHODOXY IN THE MODERN WORLD</a:t>
            </a:r>
          </a:p>
        </p:txBody>
      </p:sp>
      <p:sp>
        <p:nvSpPr>
          <p:cNvPr id="8" name="Text Placeholder 7">
            <a:extLst>
              <a:ext uri="{FF2B5EF4-FFF2-40B4-BE49-F238E27FC236}">
                <a16:creationId xmlns:a16="http://schemas.microsoft.com/office/drawing/2014/main" id="{69290FA1-7402-6079-987D-F20EE81BD81F}"/>
              </a:ext>
            </a:extLst>
          </p:cNvPr>
          <p:cNvSpPr>
            <a:spLocks noGrp="1"/>
          </p:cNvSpPr>
          <p:nvPr>
            <p:ph type="body" idx="1"/>
          </p:nvPr>
        </p:nvSpPr>
        <p:spPr/>
        <p:txBody>
          <a:bodyPr/>
          <a:lstStyle/>
          <a:p>
            <a:r>
              <a:rPr lang="en-US" cap="none" dirty="0"/>
              <a:t>The Autocephalous Churches</a:t>
            </a:r>
          </a:p>
          <a:p>
            <a:endParaRPr lang="en-US" dirty="0"/>
          </a:p>
        </p:txBody>
      </p:sp>
    </p:spTree>
    <p:extLst>
      <p:ext uri="{BB962C8B-B14F-4D97-AF65-F5344CB8AC3E}">
        <p14:creationId xmlns:p14="http://schemas.microsoft.com/office/powerpoint/2010/main" val="293632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5531B3F-287A-7EFC-9A7A-60587BC98B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77998B-0EEB-BF50-3D88-3E4AFF807C06}"/>
              </a:ext>
            </a:extLst>
          </p:cNvPr>
          <p:cNvSpPr>
            <a:spLocks noGrp="1"/>
          </p:cNvSpPr>
          <p:nvPr>
            <p:ph type="title"/>
          </p:nvPr>
        </p:nvSpPr>
        <p:spPr>
          <a:xfrm>
            <a:off x="457201" y="258366"/>
            <a:ext cx="11218125" cy="887262"/>
          </a:xfrm>
        </p:spPr>
        <p:txBody>
          <a:bodyPr/>
          <a:lstStyle/>
          <a:p>
            <a:r>
              <a:rPr lang="en-US" sz="4000" dirty="0">
                <a:solidFill>
                  <a:srgbClr val="C00000"/>
                </a:solidFill>
              </a:rPr>
              <a:t>The EASTERN ORTHODOX CHURCH</a:t>
            </a:r>
          </a:p>
        </p:txBody>
      </p:sp>
      <p:sp>
        <p:nvSpPr>
          <p:cNvPr id="10" name="Content Placeholder 9">
            <a:extLst>
              <a:ext uri="{FF2B5EF4-FFF2-40B4-BE49-F238E27FC236}">
                <a16:creationId xmlns:a16="http://schemas.microsoft.com/office/drawing/2014/main" id="{0FC8BD32-85CA-40A8-A693-F1997774DAD9}"/>
              </a:ext>
            </a:extLst>
          </p:cNvPr>
          <p:cNvSpPr>
            <a:spLocks noGrp="1"/>
          </p:cNvSpPr>
          <p:nvPr>
            <p:ph sz="quarter" idx="14"/>
          </p:nvPr>
        </p:nvSpPr>
        <p:spPr>
          <a:xfrm>
            <a:off x="914400" y="1032614"/>
            <a:ext cx="11070768" cy="5712372"/>
          </a:xfrm>
        </p:spPr>
        <p:txBody>
          <a:bodyPr>
            <a:normAutofit/>
          </a:bodyPr>
          <a:lstStyle/>
          <a:p>
            <a:pPr marL="0" indent="0">
              <a:buNone/>
            </a:pPr>
            <a:r>
              <a:rPr lang="en-US" altLang="en-US" sz="3200" b="1" dirty="0">
                <a:solidFill>
                  <a:schemeClr val="accent5">
                    <a:lumMod val="75000"/>
                  </a:schemeClr>
                </a:solidFill>
              </a:rPr>
              <a:t>The eastern church has been the branch of Christianity least affected by the currents of the modern world.</a:t>
            </a:r>
          </a:p>
          <a:p>
            <a:r>
              <a:rPr lang="en-US" altLang="en-US" sz="2800" i="1" dirty="0">
                <a:solidFill>
                  <a:schemeClr val="tx1"/>
                </a:solidFill>
              </a:rPr>
              <a:t>It does not have, nor has it every had, a single individual heading up the church.</a:t>
            </a:r>
          </a:p>
          <a:p>
            <a:r>
              <a:rPr lang="en-US" altLang="en-US" sz="2800" i="1" dirty="0">
                <a:solidFill>
                  <a:schemeClr val="tx1"/>
                </a:solidFill>
              </a:rPr>
              <a:t>It is made up of 14 autocephalous bodies, which is to say, each branch chooses their own leaders and manages their own internal affairs. However, the Ecumenical Patriarch of Constantinople is considered the first among equals.</a:t>
            </a:r>
          </a:p>
          <a:p>
            <a:r>
              <a:rPr lang="en-US" altLang="en-US" sz="2800" i="1" dirty="0">
                <a:solidFill>
                  <a:schemeClr val="tx1"/>
                </a:solidFill>
              </a:rPr>
              <a:t>Each body, also, maintains full communion with the others.</a:t>
            </a:r>
          </a:p>
          <a:p>
            <a:r>
              <a:rPr lang="en-US" altLang="en-US" sz="2800" i="1" dirty="0">
                <a:solidFill>
                  <a:schemeClr val="tx1"/>
                </a:solidFill>
              </a:rPr>
              <a:t>The autocephalous bodies include the four ancient Patriarchates (Constantinople, Alexandria, Antioch, and Jerusalem) plus more recently formed national churches (Russia, Serbia, Romania, Bulgaria, Georgia, Cyprus, Greece, Poland, Albania, and the Czech and Slovak Republics).</a:t>
            </a:r>
          </a:p>
        </p:txBody>
      </p:sp>
      <p:sp>
        <p:nvSpPr>
          <p:cNvPr id="7" name="Slide Number Placeholder 6">
            <a:extLst>
              <a:ext uri="{FF2B5EF4-FFF2-40B4-BE49-F238E27FC236}">
                <a16:creationId xmlns:a16="http://schemas.microsoft.com/office/drawing/2014/main" id="{422982DE-5CC1-E7D9-7267-CFC7F19ECC1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C768ED8-0C42-C072-4F95-DA91853C5327}"/>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49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EC0CCAF-C211-2824-1806-31DF95131C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A6DE93-273E-D476-14A8-3BF514BD6880}"/>
              </a:ext>
            </a:extLst>
          </p:cNvPr>
          <p:cNvSpPr>
            <a:spLocks noGrp="1"/>
          </p:cNvSpPr>
          <p:nvPr>
            <p:ph type="title"/>
          </p:nvPr>
        </p:nvSpPr>
        <p:spPr>
          <a:xfrm>
            <a:off x="457201" y="258366"/>
            <a:ext cx="11218125" cy="887262"/>
          </a:xfrm>
        </p:spPr>
        <p:txBody>
          <a:bodyPr/>
          <a:lstStyle/>
          <a:p>
            <a:r>
              <a:rPr lang="en-US" sz="4000" dirty="0">
                <a:solidFill>
                  <a:srgbClr val="C00000"/>
                </a:solidFill>
              </a:rPr>
              <a:t>KEY BELIEFS AND PRACTICES</a:t>
            </a:r>
          </a:p>
        </p:txBody>
      </p:sp>
      <p:sp>
        <p:nvSpPr>
          <p:cNvPr id="10" name="Content Placeholder 9">
            <a:extLst>
              <a:ext uri="{FF2B5EF4-FFF2-40B4-BE49-F238E27FC236}">
                <a16:creationId xmlns:a16="http://schemas.microsoft.com/office/drawing/2014/main" id="{45E68CC4-A471-BFA8-6EE6-1679EC4F5944}"/>
              </a:ext>
            </a:extLst>
          </p:cNvPr>
          <p:cNvSpPr>
            <a:spLocks noGrp="1"/>
          </p:cNvSpPr>
          <p:nvPr>
            <p:ph sz="quarter" idx="14"/>
          </p:nvPr>
        </p:nvSpPr>
        <p:spPr>
          <a:xfrm>
            <a:off x="914400" y="1032614"/>
            <a:ext cx="11070768" cy="5287163"/>
          </a:xfrm>
        </p:spPr>
        <p:txBody>
          <a:bodyPr>
            <a:normAutofit lnSpcReduction="10000"/>
          </a:bodyPr>
          <a:lstStyle/>
          <a:p>
            <a:pPr marL="0" indent="0">
              <a:buNone/>
            </a:pPr>
            <a:r>
              <a:rPr lang="en-US" altLang="en-US" sz="3200" b="1" dirty="0">
                <a:solidFill>
                  <a:schemeClr val="accent5">
                    <a:lumMod val="75000"/>
                  </a:schemeClr>
                </a:solidFill>
              </a:rPr>
              <a:t>Developing in the eastern regions of what once was the Roman Empire, a formal break between the eastern and western churches occurred in 1054 AD. Characteristics include:</a:t>
            </a:r>
          </a:p>
          <a:p>
            <a:r>
              <a:rPr lang="en-US" altLang="en-US" sz="2800" b="1" i="1" dirty="0">
                <a:solidFill>
                  <a:schemeClr val="tx1"/>
                </a:solidFill>
              </a:rPr>
              <a:t>Living Tradition </a:t>
            </a:r>
            <a:r>
              <a:rPr lang="en-US" altLang="en-US" sz="2800" i="1" dirty="0">
                <a:solidFill>
                  <a:schemeClr val="tx1"/>
                </a:solidFill>
              </a:rPr>
              <a:t>as the repository of truth (Scripture is part of this living tradition)</a:t>
            </a:r>
          </a:p>
          <a:p>
            <a:r>
              <a:rPr lang="en-US" altLang="en-US" sz="2800" b="1" i="1" dirty="0" err="1">
                <a:solidFill>
                  <a:schemeClr val="tx1"/>
                </a:solidFill>
              </a:rPr>
              <a:t>Theosis</a:t>
            </a:r>
            <a:r>
              <a:rPr lang="en-US" altLang="en-US" sz="2800" i="1" dirty="0">
                <a:solidFill>
                  <a:schemeClr val="tx1"/>
                </a:solidFill>
              </a:rPr>
              <a:t>, the process of becoming more like Christ through participation in the divine life</a:t>
            </a:r>
          </a:p>
          <a:p>
            <a:r>
              <a:rPr lang="en-US" altLang="en-US" sz="2800" b="1" i="1" dirty="0">
                <a:solidFill>
                  <a:schemeClr val="tx1"/>
                </a:solidFill>
              </a:rPr>
              <a:t>Icons</a:t>
            </a:r>
            <a:r>
              <a:rPr lang="en-US" altLang="en-US" sz="2800" i="1" dirty="0">
                <a:solidFill>
                  <a:schemeClr val="tx1"/>
                </a:solidFill>
              </a:rPr>
              <a:t>, sacred two-dimensional images as windows into the divine realm</a:t>
            </a:r>
          </a:p>
          <a:p>
            <a:r>
              <a:rPr lang="en-US" altLang="en-US" sz="2800" b="1" i="1" dirty="0">
                <a:solidFill>
                  <a:schemeClr val="tx1"/>
                </a:solidFill>
              </a:rPr>
              <a:t>Nicene Creed </a:t>
            </a:r>
            <a:r>
              <a:rPr lang="en-US" altLang="en-US" sz="2800" i="1" dirty="0">
                <a:solidFill>
                  <a:schemeClr val="tx1"/>
                </a:solidFill>
              </a:rPr>
              <a:t>without the filioque clause of the western church</a:t>
            </a:r>
          </a:p>
          <a:p>
            <a:r>
              <a:rPr lang="en-US" altLang="en-US" sz="2800" b="1" i="1" dirty="0">
                <a:solidFill>
                  <a:schemeClr val="tx1"/>
                </a:solidFill>
              </a:rPr>
              <a:t>Leading Lights </a:t>
            </a:r>
            <a:r>
              <a:rPr lang="en-US" altLang="en-US" sz="2800" i="1" dirty="0">
                <a:solidFill>
                  <a:schemeClr val="tx1"/>
                </a:solidFill>
              </a:rPr>
              <a:t>are the desert fathers (Anthony, Pachomius, others)</a:t>
            </a:r>
          </a:p>
        </p:txBody>
      </p:sp>
      <p:sp>
        <p:nvSpPr>
          <p:cNvPr id="7" name="Slide Number Placeholder 6">
            <a:extLst>
              <a:ext uri="{FF2B5EF4-FFF2-40B4-BE49-F238E27FC236}">
                <a16:creationId xmlns:a16="http://schemas.microsoft.com/office/drawing/2014/main" id="{F9352C70-8F3E-611C-0A46-2CF8E7ABC7A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1980846-5636-3359-476E-C30D3ABA8D51}"/>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D57C-9638-201C-CE57-371091A23F41}"/>
              </a:ext>
            </a:extLst>
          </p:cNvPr>
          <p:cNvSpPr>
            <a:spLocks noGrp="1"/>
          </p:cNvSpPr>
          <p:nvPr>
            <p:ph type="title"/>
          </p:nvPr>
        </p:nvSpPr>
        <p:spPr>
          <a:xfrm>
            <a:off x="609600" y="130856"/>
            <a:ext cx="10972800" cy="1143000"/>
          </a:xfrm>
        </p:spPr>
        <p:txBody>
          <a:bodyPr/>
          <a:lstStyle/>
          <a:p>
            <a:r>
              <a:rPr lang="en-US" sz="6000" b="1" dirty="0">
                <a:solidFill>
                  <a:schemeClr val="accent2">
                    <a:lumMod val="20000"/>
                    <a:lumOff val="80000"/>
                  </a:schemeClr>
                </a:solidFill>
                <a:latin typeface="Agency FB" panose="020B0503020202020204" pitchFamily="34" charset="0"/>
              </a:rPr>
              <a:t>The Question of the OT Canon</a:t>
            </a:r>
          </a:p>
        </p:txBody>
      </p:sp>
      <p:sp>
        <p:nvSpPr>
          <p:cNvPr id="3" name="Content Placeholder 2">
            <a:extLst>
              <a:ext uri="{FF2B5EF4-FFF2-40B4-BE49-F238E27FC236}">
                <a16:creationId xmlns:a16="http://schemas.microsoft.com/office/drawing/2014/main" id="{F1B5358A-4380-D220-81D4-183D9AED47AB}"/>
              </a:ext>
            </a:extLst>
          </p:cNvPr>
          <p:cNvSpPr>
            <a:spLocks noGrp="1"/>
          </p:cNvSpPr>
          <p:nvPr>
            <p:ph idx="1"/>
          </p:nvPr>
        </p:nvSpPr>
        <p:spPr>
          <a:xfrm>
            <a:off x="609600" y="1273856"/>
            <a:ext cx="11326586" cy="5453288"/>
          </a:xfrm>
        </p:spPr>
        <p:txBody>
          <a:bodyPr/>
          <a:lstStyle/>
          <a:p>
            <a:pPr marL="0" indent="0">
              <a:buNone/>
            </a:pPr>
            <a:r>
              <a:rPr lang="en-US" sz="2800" b="1" dirty="0">
                <a:solidFill>
                  <a:srgbClr val="FFC000"/>
                </a:solidFill>
              </a:rPr>
              <a:t>While the NT canon was fixed by the 4</a:t>
            </a:r>
            <a:r>
              <a:rPr lang="en-US" sz="2800" b="1" baseline="30000" dirty="0">
                <a:solidFill>
                  <a:srgbClr val="FFC000"/>
                </a:solidFill>
              </a:rPr>
              <a:t>th</a:t>
            </a:r>
            <a:r>
              <a:rPr lang="en-US" sz="2800" b="1" dirty="0">
                <a:solidFill>
                  <a:srgbClr val="FFC000"/>
                </a:solidFill>
              </a:rPr>
              <a:t> century, the OT canon remained more ambiguous.</a:t>
            </a:r>
          </a:p>
          <a:p>
            <a:r>
              <a:rPr lang="en-US" sz="2400" i="1" dirty="0"/>
              <a:t>The canon of the Jews was the collection of 24 books in the Hebrew Bible in three smaller collections fixed before the time of Christ: the </a:t>
            </a:r>
            <a:r>
              <a:rPr lang="en-US" sz="2400" i="1" u="sng" dirty="0"/>
              <a:t>Torah</a:t>
            </a:r>
            <a:r>
              <a:rPr lang="en-US" sz="2400" i="1" dirty="0"/>
              <a:t> (law), </a:t>
            </a:r>
            <a:r>
              <a:rPr lang="en-US" sz="2400" i="1" u="sng" dirty="0" err="1"/>
              <a:t>Nebiim</a:t>
            </a:r>
            <a:r>
              <a:rPr lang="en-US" sz="2400" i="1" dirty="0"/>
              <a:t> (prophets), and </a:t>
            </a:r>
            <a:r>
              <a:rPr lang="en-US" sz="2400" i="1" u="sng" dirty="0" err="1"/>
              <a:t>Kethubim</a:t>
            </a:r>
            <a:r>
              <a:rPr lang="en-US" sz="2400" i="1" dirty="0"/>
              <a:t> (writings).</a:t>
            </a:r>
          </a:p>
          <a:p>
            <a:r>
              <a:rPr lang="en-US" sz="2400" i="1" dirty="0"/>
              <a:t>However, when the Septuagint was translated in the 3</a:t>
            </a:r>
            <a:r>
              <a:rPr lang="en-US" sz="2400" i="1" baseline="30000" dirty="0"/>
              <a:t>rd</a:t>
            </a:r>
            <a:r>
              <a:rPr lang="en-US" sz="2400" i="1" dirty="0"/>
              <a:t> century BC, it included both the books of the Hebrew Bible as well as the Apocrypha.</a:t>
            </a:r>
          </a:p>
          <a:p>
            <a:r>
              <a:rPr lang="en-US" sz="2400" i="1" dirty="0"/>
              <a:t>Since the Greek Septuagint came to be the Bible used by most early non-Hebrew speaking Christians, it was common to read the Apocrypha as well. </a:t>
            </a:r>
          </a:p>
          <a:p>
            <a:r>
              <a:rPr lang="en-US" sz="2400" i="1" dirty="0"/>
              <a:t>No official decision had been made concerning the Apocrypha, but the books were included in the Latin Vulgate, though Jerome considered them to be second status. Some church fathers did not accept the Apocrypha as Scripture (Athanasius, Origin, Cyril of Jerusalem, etc.), while others did.</a:t>
            </a:r>
          </a:p>
        </p:txBody>
      </p:sp>
    </p:spTree>
    <p:extLst>
      <p:ext uri="{BB962C8B-B14F-4D97-AF65-F5344CB8AC3E}">
        <p14:creationId xmlns:p14="http://schemas.microsoft.com/office/powerpoint/2010/main" val="331030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44989-F77B-D032-C235-375A47322401}"/>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5ED31B05-F0B1-6970-A27D-5B0437A4A323}"/>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BFA22B7-200B-886D-B4A1-AB95D3964F21}"/>
              </a:ext>
            </a:extLst>
          </p:cNvPr>
          <p:cNvSpPr>
            <a:spLocks noGrp="1"/>
          </p:cNvSpPr>
          <p:nvPr>
            <p:ph type="title"/>
          </p:nvPr>
        </p:nvSpPr>
        <p:spPr>
          <a:xfrm>
            <a:off x="416096" y="3277456"/>
            <a:ext cx="11359806" cy="1321976"/>
          </a:xfrm>
        </p:spPr>
        <p:txBody>
          <a:bodyPr>
            <a:noAutofit/>
          </a:bodyPr>
          <a:lstStyle/>
          <a:p>
            <a:r>
              <a:rPr lang="en-US" dirty="0"/>
              <a:t>LIBERATION THEOLOGY</a:t>
            </a:r>
          </a:p>
        </p:txBody>
      </p:sp>
      <p:sp>
        <p:nvSpPr>
          <p:cNvPr id="8" name="Text Placeholder 7">
            <a:extLst>
              <a:ext uri="{FF2B5EF4-FFF2-40B4-BE49-F238E27FC236}">
                <a16:creationId xmlns:a16="http://schemas.microsoft.com/office/drawing/2014/main" id="{E36D7395-6434-CE86-D967-CEFE7507456A}"/>
              </a:ext>
            </a:extLst>
          </p:cNvPr>
          <p:cNvSpPr>
            <a:spLocks noGrp="1"/>
          </p:cNvSpPr>
          <p:nvPr>
            <p:ph type="body" idx="1"/>
          </p:nvPr>
        </p:nvSpPr>
        <p:spPr/>
        <p:txBody>
          <a:bodyPr/>
          <a:lstStyle/>
          <a:p>
            <a:r>
              <a:rPr lang="en-US" cap="none" dirty="0"/>
              <a:t>Defining the Gospel in Social Terms</a:t>
            </a:r>
          </a:p>
          <a:p>
            <a:endParaRPr lang="en-US" dirty="0"/>
          </a:p>
        </p:txBody>
      </p:sp>
    </p:spTree>
    <p:extLst>
      <p:ext uri="{BB962C8B-B14F-4D97-AF65-F5344CB8AC3E}">
        <p14:creationId xmlns:p14="http://schemas.microsoft.com/office/powerpoint/2010/main" val="63580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DC29F94F-1150-3AF1-6EE6-DBF702EFD0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386AFB-DD26-8E7E-F0C9-14FF9F9F83D9}"/>
              </a:ext>
            </a:extLst>
          </p:cNvPr>
          <p:cNvSpPr>
            <a:spLocks noGrp="1"/>
          </p:cNvSpPr>
          <p:nvPr>
            <p:ph type="title"/>
          </p:nvPr>
        </p:nvSpPr>
        <p:spPr>
          <a:xfrm>
            <a:off x="457201" y="258366"/>
            <a:ext cx="11218125" cy="887262"/>
          </a:xfrm>
        </p:spPr>
        <p:txBody>
          <a:bodyPr/>
          <a:lstStyle/>
          <a:p>
            <a:r>
              <a:rPr lang="en-US" sz="4000" dirty="0">
                <a:solidFill>
                  <a:srgbClr val="C00000"/>
                </a:solidFill>
              </a:rPr>
              <a:t>LIBERATION THEOLOGY</a:t>
            </a:r>
          </a:p>
        </p:txBody>
      </p:sp>
      <p:sp>
        <p:nvSpPr>
          <p:cNvPr id="10" name="Content Placeholder 9">
            <a:extLst>
              <a:ext uri="{FF2B5EF4-FFF2-40B4-BE49-F238E27FC236}">
                <a16:creationId xmlns:a16="http://schemas.microsoft.com/office/drawing/2014/main" id="{F67A6ED7-5527-3CA2-ED4D-F268629DB482}"/>
              </a:ext>
            </a:extLst>
          </p:cNvPr>
          <p:cNvSpPr>
            <a:spLocks noGrp="1"/>
          </p:cNvSpPr>
          <p:nvPr>
            <p:ph sz="quarter" idx="14"/>
          </p:nvPr>
        </p:nvSpPr>
        <p:spPr>
          <a:xfrm>
            <a:off x="914400" y="1032614"/>
            <a:ext cx="11070768" cy="5712372"/>
          </a:xfrm>
        </p:spPr>
        <p:txBody>
          <a:bodyPr>
            <a:normAutofit lnSpcReduction="10000"/>
          </a:bodyPr>
          <a:lstStyle/>
          <a:p>
            <a:pPr marL="0" indent="0">
              <a:buNone/>
            </a:pPr>
            <a:r>
              <a:rPr lang="en-US" altLang="en-US" sz="3200" b="1" dirty="0">
                <a:solidFill>
                  <a:schemeClr val="accent5">
                    <a:lumMod val="75000"/>
                  </a:schemeClr>
                </a:solidFill>
              </a:rPr>
              <a:t>Liberation Theology is a theological approach to the gospel emphasizing the liberation of the oppressed.</a:t>
            </a:r>
          </a:p>
          <a:p>
            <a:r>
              <a:rPr lang="en-US" altLang="en-US" sz="2800" i="1" dirty="0">
                <a:solidFill>
                  <a:schemeClr val="tx1"/>
                </a:solidFill>
              </a:rPr>
              <a:t>The term originated among Latin American Catholic theologians in the 1960s, but it encompasses a variety of similar approaches throughout the world..</a:t>
            </a:r>
          </a:p>
          <a:p>
            <a:pPr lvl="1"/>
            <a:r>
              <a:rPr lang="en-US" altLang="en-US" sz="2400" b="1" dirty="0">
                <a:solidFill>
                  <a:schemeClr val="tx1"/>
                </a:solidFill>
              </a:rPr>
              <a:t>At a socio-economic level, it emphasizes social concern for those marginalized by class, ethnicity, and gender.</a:t>
            </a:r>
          </a:p>
          <a:p>
            <a:pPr lvl="1"/>
            <a:r>
              <a:rPr lang="en-US" altLang="en-US" sz="2400" b="1" dirty="0">
                <a:solidFill>
                  <a:schemeClr val="tx1"/>
                </a:solidFill>
              </a:rPr>
              <a:t>It interprets the gospel through the lens of the poor and vulnerable.</a:t>
            </a:r>
            <a:endParaRPr lang="en-US" altLang="en-US" sz="2400" dirty="0">
              <a:solidFill>
                <a:schemeClr val="tx1"/>
              </a:solidFill>
            </a:endParaRPr>
          </a:p>
          <a:p>
            <a:r>
              <a:rPr lang="en-US" altLang="en-US" sz="2800" i="1" dirty="0">
                <a:solidFill>
                  <a:schemeClr val="tx1"/>
                </a:solidFill>
              </a:rPr>
              <a:t>Sometimes, its advocates also blend their theological conclusions with the Marxist ideologies about class struggle and its critique of capitalism.</a:t>
            </a:r>
          </a:p>
          <a:p>
            <a:r>
              <a:rPr lang="en-US" altLang="en-US" sz="2800" i="1" dirty="0">
                <a:solidFill>
                  <a:schemeClr val="tx1"/>
                </a:solidFill>
              </a:rPr>
              <a:t>The broader movement included not only Latin American social reform and labor rights, but also apartheid in South Africa, the civil rights movement in the United States, and the theological freedom of women in most western countries.</a:t>
            </a:r>
          </a:p>
        </p:txBody>
      </p:sp>
      <p:sp>
        <p:nvSpPr>
          <p:cNvPr id="7" name="Slide Number Placeholder 6">
            <a:extLst>
              <a:ext uri="{FF2B5EF4-FFF2-40B4-BE49-F238E27FC236}">
                <a16:creationId xmlns:a16="http://schemas.microsoft.com/office/drawing/2014/main" id="{33884CAE-8581-1C1A-6557-36549D3A0D99}"/>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EFD1E71-4377-3FB8-1F67-11D8A5CBD59F}"/>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2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C5CDB35-1271-DF92-C28D-2432D173C5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2CFF83-69D4-CF09-1739-B7988A6566A2}"/>
              </a:ext>
            </a:extLst>
          </p:cNvPr>
          <p:cNvSpPr>
            <a:spLocks noGrp="1"/>
          </p:cNvSpPr>
          <p:nvPr>
            <p:ph type="title"/>
          </p:nvPr>
        </p:nvSpPr>
        <p:spPr>
          <a:xfrm>
            <a:off x="457201" y="258366"/>
            <a:ext cx="11218125" cy="887262"/>
          </a:xfrm>
        </p:spPr>
        <p:txBody>
          <a:bodyPr/>
          <a:lstStyle/>
          <a:p>
            <a:r>
              <a:rPr lang="en-US" sz="4000" dirty="0">
                <a:solidFill>
                  <a:srgbClr val="C00000"/>
                </a:solidFill>
              </a:rPr>
              <a:t>OSCAR ROMERO</a:t>
            </a:r>
          </a:p>
        </p:txBody>
      </p:sp>
      <p:sp>
        <p:nvSpPr>
          <p:cNvPr id="10" name="Content Placeholder 9">
            <a:extLst>
              <a:ext uri="{FF2B5EF4-FFF2-40B4-BE49-F238E27FC236}">
                <a16:creationId xmlns:a16="http://schemas.microsoft.com/office/drawing/2014/main" id="{12731127-B488-02EF-E8AB-CA7CFF25D708}"/>
              </a:ext>
            </a:extLst>
          </p:cNvPr>
          <p:cNvSpPr>
            <a:spLocks noGrp="1"/>
          </p:cNvSpPr>
          <p:nvPr>
            <p:ph sz="quarter" idx="14"/>
          </p:nvPr>
        </p:nvSpPr>
        <p:spPr>
          <a:xfrm>
            <a:off x="914400" y="1032614"/>
            <a:ext cx="5812970" cy="5712372"/>
          </a:xfrm>
        </p:spPr>
        <p:txBody>
          <a:bodyPr>
            <a:normAutofit/>
          </a:bodyPr>
          <a:lstStyle/>
          <a:p>
            <a:pPr marL="0" indent="0">
              <a:buNone/>
            </a:pPr>
            <a:r>
              <a:rPr lang="en-US" altLang="en-US" sz="3200" b="1" dirty="0">
                <a:solidFill>
                  <a:schemeClr val="accent5">
                    <a:lumMod val="75000"/>
                  </a:schemeClr>
                </a:solidFill>
              </a:rPr>
              <a:t>Romero’s theological vision is captured in his famous saying, “Gloria Dei, </a:t>
            </a:r>
            <a:r>
              <a:rPr lang="en-US" altLang="en-US" sz="3200" b="1" dirty="0" err="1">
                <a:solidFill>
                  <a:schemeClr val="accent5">
                    <a:lumMod val="75000"/>
                  </a:schemeClr>
                </a:solidFill>
              </a:rPr>
              <a:t>vivens</a:t>
            </a:r>
            <a:r>
              <a:rPr lang="en-US" altLang="en-US" sz="3200" b="1" dirty="0">
                <a:solidFill>
                  <a:schemeClr val="accent5">
                    <a:lumMod val="75000"/>
                  </a:schemeClr>
                </a:solidFill>
              </a:rPr>
              <a:t> pauper” (= The glory of God is the poor who lives).</a:t>
            </a:r>
          </a:p>
          <a:p>
            <a:r>
              <a:rPr lang="en-US" altLang="en-US" sz="2800" i="1" dirty="0">
                <a:solidFill>
                  <a:schemeClr val="tx1"/>
                </a:solidFill>
              </a:rPr>
              <a:t>As an archbishop in the Roman Catholic Church in El Salvador, he was an advocate for the rights of the poor, while denouncing violence, torture, and the Salvadorian military regime. </a:t>
            </a:r>
          </a:p>
          <a:p>
            <a:r>
              <a:rPr lang="en-US" altLang="en-US" sz="2800" i="1" dirty="0">
                <a:solidFill>
                  <a:schemeClr val="tx1"/>
                </a:solidFill>
              </a:rPr>
              <a:t>He was assassinated while celebrating mass on March 24, 1980.</a:t>
            </a:r>
          </a:p>
        </p:txBody>
      </p:sp>
      <p:sp>
        <p:nvSpPr>
          <p:cNvPr id="7" name="Slide Number Placeholder 6">
            <a:extLst>
              <a:ext uri="{FF2B5EF4-FFF2-40B4-BE49-F238E27FC236}">
                <a16:creationId xmlns:a16="http://schemas.microsoft.com/office/drawing/2014/main" id="{CFF4D62D-FAA4-B58E-8339-A5D7CCF7A7DC}"/>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D8603B76-268C-2348-863C-2A98BF6F6D1F}"/>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In his home country of El Salvador the Archbishop Óscar Romero who was assassinated in 1980 for his outspoken opposition...">
            <a:extLst>
              <a:ext uri="{FF2B5EF4-FFF2-40B4-BE49-F238E27FC236}">
                <a16:creationId xmlns:a16="http://schemas.microsoft.com/office/drawing/2014/main" id="{CD7A8A1F-935B-C08A-DC17-E3DB7CD3C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2167" y="0"/>
            <a:ext cx="518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DF019320-48BE-2E36-D04A-15192A2E10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99BA8F-9CB9-E9C9-218E-4105A9BD5600}"/>
              </a:ext>
            </a:extLst>
          </p:cNvPr>
          <p:cNvSpPr>
            <a:spLocks noGrp="1"/>
          </p:cNvSpPr>
          <p:nvPr>
            <p:ph type="title"/>
          </p:nvPr>
        </p:nvSpPr>
        <p:spPr>
          <a:xfrm>
            <a:off x="457201" y="258366"/>
            <a:ext cx="11218125" cy="887262"/>
          </a:xfrm>
        </p:spPr>
        <p:txBody>
          <a:bodyPr/>
          <a:lstStyle/>
          <a:p>
            <a:r>
              <a:rPr lang="en-US" sz="4000" dirty="0" err="1">
                <a:solidFill>
                  <a:srgbClr val="C00000"/>
                </a:solidFill>
              </a:rPr>
              <a:t>dESMOND</a:t>
            </a:r>
            <a:r>
              <a:rPr lang="en-US" sz="4000" dirty="0">
                <a:solidFill>
                  <a:srgbClr val="C00000"/>
                </a:solidFill>
              </a:rPr>
              <a:t> TUTU</a:t>
            </a:r>
          </a:p>
        </p:txBody>
      </p:sp>
      <p:sp>
        <p:nvSpPr>
          <p:cNvPr id="10" name="Content Placeholder 9">
            <a:extLst>
              <a:ext uri="{FF2B5EF4-FFF2-40B4-BE49-F238E27FC236}">
                <a16:creationId xmlns:a16="http://schemas.microsoft.com/office/drawing/2014/main" id="{55F558DB-1AA8-0876-3676-4BD16E772BA2}"/>
              </a:ext>
            </a:extLst>
          </p:cNvPr>
          <p:cNvSpPr>
            <a:spLocks noGrp="1"/>
          </p:cNvSpPr>
          <p:nvPr>
            <p:ph sz="quarter" idx="14"/>
          </p:nvPr>
        </p:nvSpPr>
        <p:spPr>
          <a:xfrm>
            <a:off x="914400" y="1032614"/>
            <a:ext cx="6498767" cy="5712372"/>
          </a:xfrm>
        </p:spPr>
        <p:txBody>
          <a:bodyPr>
            <a:normAutofit/>
          </a:bodyPr>
          <a:lstStyle/>
          <a:p>
            <a:pPr marL="0" indent="0">
              <a:buNone/>
            </a:pPr>
            <a:r>
              <a:rPr lang="en-US" altLang="en-US" sz="3200" b="1" dirty="0">
                <a:solidFill>
                  <a:schemeClr val="accent5">
                    <a:lumMod val="75000"/>
                  </a:schemeClr>
                </a:solidFill>
              </a:rPr>
              <a:t>A South African Anglican Bishop, Desmond Tutu is known for his work as an anti-apartheid and human rights activist in Johannesburg and Cape Town.</a:t>
            </a:r>
          </a:p>
          <a:p>
            <a:r>
              <a:rPr lang="en-US" altLang="en-US" sz="2800" i="1" dirty="0">
                <a:solidFill>
                  <a:schemeClr val="tx1"/>
                </a:solidFill>
              </a:rPr>
              <a:t>He interwove his Christian faith with his African heritage, adopting the philosophy of the Ubuntu, “I am because we are.”</a:t>
            </a:r>
          </a:p>
          <a:p>
            <a:r>
              <a:rPr lang="en-US" altLang="en-US" sz="2800" i="1" dirty="0">
                <a:solidFill>
                  <a:schemeClr val="tx1"/>
                </a:solidFill>
              </a:rPr>
              <a:t>He was honored with the Nobel Peace Prize in 1984 for his role as a unifying figure in the non-violent campaign to end apartheid in South Africa.</a:t>
            </a:r>
          </a:p>
        </p:txBody>
      </p:sp>
      <p:sp>
        <p:nvSpPr>
          <p:cNvPr id="7" name="Slide Number Placeholder 6">
            <a:extLst>
              <a:ext uri="{FF2B5EF4-FFF2-40B4-BE49-F238E27FC236}">
                <a16:creationId xmlns:a16="http://schemas.microsoft.com/office/drawing/2014/main" id="{215C7051-5563-4E37-526F-8F65FBFD73F5}"/>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21BE8594-6A90-E85B-0438-67032F7B20A3}"/>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AE03816-221C-A6D7-2C86-67362A96CE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1767" y="0"/>
            <a:ext cx="4572000" cy="6858000"/>
          </a:xfrm>
          <a:prstGeom prst="rect">
            <a:avLst/>
          </a:prstGeom>
        </p:spPr>
      </p:pic>
    </p:spTree>
    <p:extLst>
      <p:ext uri="{BB962C8B-B14F-4D97-AF65-F5344CB8AC3E}">
        <p14:creationId xmlns:p14="http://schemas.microsoft.com/office/powerpoint/2010/main" val="338216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7757C9A-E794-ED6E-B33B-2AB37F9781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8BE667-84E4-9668-CFD9-713BE0F2E1C9}"/>
              </a:ext>
            </a:extLst>
          </p:cNvPr>
          <p:cNvSpPr>
            <a:spLocks noGrp="1"/>
          </p:cNvSpPr>
          <p:nvPr>
            <p:ph type="title"/>
          </p:nvPr>
        </p:nvSpPr>
        <p:spPr>
          <a:xfrm>
            <a:off x="403188" y="225707"/>
            <a:ext cx="5518642" cy="1374491"/>
          </a:xfrm>
        </p:spPr>
        <p:txBody>
          <a:bodyPr/>
          <a:lstStyle/>
          <a:p>
            <a:r>
              <a:rPr lang="en-US" sz="4000" dirty="0">
                <a:solidFill>
                  <a:srgbClr val="C00000"/>
                </a:solidFill>
              </a:rPr>
              <a:t>MARTIN LUTHER KING JR.</a:t>
            </a:r>
          </a:p>
        </p:txBody>
      </p:sp>
      <p:sp>
        <p:nvSpPr>
          <p:cNvPr id="10" name="Content Placeholder 9">
            <a:extLst>
              <a:ext uri="{FF2B5EF4-FFF2-40B4-BE49-F238E27FC236}">
                <a16:creationId xmlns:a16="http://schemas.microsoft.com/office/drawing/2014/main" id="{B98FFBF6-9359-045E-30DA-ED7889D902D6}"/>
              </a:ext>
            </a:extLst>
          </p:cNvPr>
          <p:cNvSpPr>
            <a:spLocks noGrp="1"/>
          </p:cNvSpPr>
          <p:nvPr>
            <p:ph sz="quarter" idx="14"/>
          </p:nvPr>
        </p:nvSpPr>
        <p:spPr>
          <a:xfrm>
            <a:off x="6270171" y="225707"/>
            <a:ext cx="5787553" cy="6476845"/>
          </a:xfrm>
        </p:spPr>
        <p:txBody>
          <a:bodyPr>
            <a:normAutofit/>
          </a:bodyPr>
          <a:lstStyle/>
          <a:p>
            <a:pPr marL="0" indent="0">
              <a:buNone/>
            </a:pPr>
            <a:r>
              <a:rPr lang="en-US" altLang="en-US" sz="3200" b="1" dirty="0">
                <a:solidFill>
                  <a:schemeClr val="accent5">
                    <a:lumMod val="75000"/>
                  </a:schemeClr>
                </a:solidFill>
              </a:rPr>
              <a:t>As an American Baptist, Martin Luther King Jr. was a civil rights activist leading the civil rights movement in the United States until his assassination on April 4,1968.</a:t>
            </a:r>
          </a:p>
          <a:p>
            <a:r>
              <a:rPr lang="en-US" altLang="en-US" sz="2800" i="1" dirty="0">
                <a:solidFill>
                  <a:schemeClr val="tx1"/>
                </a:solidFill>
              </a:rPr>
              <a:t>He advocated non-violent resistance and civil disobedience to Jim Crow laws and other legalized forms of discrimination. </a:t>
            </a:r>
          </a:p>
          <a:p>
            <a:r>
              <a:rPr lang="en-US" altLang="en-US" sz="2800" i="1" dirty="0">
                <a:solidFill>
                  <a:schemeClr val="tx1"/>
                </a:solidFill>
              </a:rPr>
              <a:t>He was posthumously awarded the presidential medal of freedom (1977) and the Congressional Gold Medal (2003).</a:t>
            </a:r>
          </a:p>
        </p:txBody>
      </p:sp>
      <p:sp>
        <p:nvSpPr>
          <p:cNvPr id="7" name="Slide Number Placeholder 6">
            <a:extLst>
              <a:ext uri="{FF2B5EF4-FFF2-40B4-BE49-F238E27FC236}">
                <a16:creationId xmlns:a16="http://schemas.microsoft.com/office/drawing/2014/main" id="{C1BC2991-C4FB-8C17-EB25-4327A0B2558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1026" name="Picture 2" descr="Martin Luther King, Jr.">
            <a:extLst>
              <a:ext uri="{FF2B5EF4-FFF2-40B4-BE49-F238E27FC236}">
                <a16:creationId xmlns:a16="http://schemas.microsoft.com/office/drawing/2014/main" id="{C8553CC3-0BF2-F5CD-927B-06928B8D2D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20946"/>
            <a:ext cx="5975844" cy="448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D6BF0-91E8-8D26-1B0D-157C6B1305B4}"/>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15739268-7E43-C186-78D8-C02395F2A32F}"/>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E3D57C1-9688-0831-2B08-ED28E2B4A9ED}"/>
              </a:ext>
            </a:extLst>
          </p:cNvPr>
          <p:cNvSpPr>
            <a:spLocks noGrp="1"/>
          </p:cNvSpPr>
          <p:nvPr>
            <p:ph type="title"/>
          </p:nvPr>
        </p:nvSpPr>
        <p:spPr>
          <a:xfrm>
            <a:off x="416096" y="3277456"/>
            <a:ext cx="11359806" cy="1321976"/>
          </a:xfrm>
        </p:spPr>
        <p:txBody>
          <a:bodyPr>
            <a:noAutofit/>
          </a:bodyPr>
          <a:lstStyle/>
          <a:p>
            <a:r>
              <a:rPr lang="en-US" dirty="0"/>
              <a:t>MARTYRS IN THE MODERN WORLD</a:t>
            </a:r>
          </a:p>
        </p:txBody>
      </p:sp>
      <p:sp>
        <p:nvSpPr>
          <p:cNvPr id="8" name="Text Placeholder 7">
            <a:extLst>
              <a:ext uri="{FF2B5EF4-FFF2-40B4-BE49-F238E27FC236}">
                <a16:creationId xmlns:a16="http://schemas.microsoft.com/office/drawing/2014/main" id="{30903993-0059-2876-0EED-CCA8215702AC}"/>
              </a:ext>
            </a:extLst>
          </p:cNvPr>
          <p:cNvSpPr>
            <a:spLocks noGrp="1"/>
          </p:cNvSpPr>
          <p:nvPr>
            <p:ph type="body" idx="1"/>
          </p:nvPr>
        </p:nvSpPr>
        <p:spPr/>
        <p:txBody>
          <a:bodyPr/>
          <a:lstStyle/>
          <a:p>
            <a:r>
              <a:rPr lang="en-US" cap="none" dirty="0"/>
              <a:t>Violent Attacks Upon Christians</a:t>
            </a:r>
          </a:p>
          <a:p>
            <a:endParaRPr lang="en-US" dirty="0"/>
          </a:p>
        </p:txBody>
      </p:sp>
    </p:spTree>
    <p:extLst>
      <p:ext uri="{BB962C8B-B14F-4D97-AF65-F5344CB8AC3E}">
        <p14:creationId xmlns:p14="http://schemas.microsoft.com/office/powerpoint/2010/main" val="160784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0D69CEBE-B39F-2277-FD7E-E29BD143DB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2406AB-BA5D-357F-2F40-0C9223457D07}"/>
              </a:ext>
            </a:extLst>
          </p:cNvPr>
          <p:cNvSpPr>
            <a:spLocks noGrp="1"/>
          </p:cNvSpPr>
          <p:nvPr>
            <p:ph type="title"/>
          </p:nvPr>
        </p:nvSpPr>
        <p:spPr>
          <a:xfrm>
            <a:off x="457201" y="258366"/>
            <a:ext cx="11218125" cy="887262"/>
          </a:xfrm>
        </p:spPr>
        <p:txBody>
          <a:bodyPr/>
          <a:lstStyle/>
          <a:p>
            <a:r>
              <a:rPr lang="en-US" sz="4000" dirty="0">
                <a:solidFill>
                  <a:srgbClr val="C00000"/>
                </a:solidFill>
              </a:rPr>
              <a:t>THE PERSECUTED CHURCH</a:t>
            </a:r>
          </a:p>
        </p:txBody>
      </p:sp>
      <p:sp>
        <p:nvSpPr>
          <p:cNvPr id="10" name="Content Placeholder 9">
            <a:extLst>
              <a:ext uri="{FF2B5EF4-FFF2-40B4-BE49-F238E27FC236}">
                <a16:creationId xmlns:a16="http://schemas.microsoft.com/office/drawing/2014/main" id="{7684033B-DC1F-DCC1-A1C3-B40221A28784}"/>
              </a:ext>
            </a:extLst>
          </p:cNvPr>
          <p:cNvSpPr>
            <a:spLocks noGrp="1"/>
          </p:cNvSpPr>
          <p:nvPr>
            <p:ph sz="quarter" idx="14"/>
          </p:nvPr>
        </p:nvSpPr>
        <p:spPr>
          <a:xfrm>
            <a:off x="914400" y="1240666"/>
            <a:ext cx="11070768" cy="4376668"/>
          </a:xfrm>
        </p:spPr>
        <p:txBody>
          <a:bodyPr>
            <a:normAutofit/>
          </a:bodyPr>
          <a:lstStyle/>
          <a:p>
            <a:pPr marL="0" indent="0">
              <a:buNone/>
            </a:pPr>
            <a:r>
              <a:rPr lang="en-US" altLang="en-US" sz="3200" b="1" dirty="0">
                <a:solidFill>
                  <a:schemeClr val="accent5">
                    <a:lumMod val="75000"/>
                  </a:schemeClr>
                </a:solidFill>
              </a:rPr>
              <a:t>According to the World Watch List 2025, more than 380 million Christians suffer high levels of persecution and discrimination for their faith.</a:t>
            </a:r>
          </a:p>
          <a:p>
            <a:r>
              <a:rPr lang="en-US" altLang="en-US" sz="2800" i="1" dirty="0">
                <a:solidFill>
                  <a:schemeClr val="tx1"/>
                </a:solidFill>
              </a:rPr>
              <a:t>Figures for the year 2024:</a:t>
            </a:r>
          </a:p>
          <a:p>
            <a:pPr lvl="1"/>
            <a:r>
              <a:rPr lang="en-US" altLang="en-US" sz="2400" b="1" dirty="0">
                <a:solidFill>
                  <a:schemeClr val="tx1"/>
                </a:solidFill>
              </a:rPr>
              <a:t>4476 murdered</a:t>
            </a:r>
          </a:p>
          <a:p>
            <a:pPr lvl="1"/>
            <a:r>
              <a:rPr lang="en-US" altLang="en-US" sz="2400" b="1" dirty="0">
                <a:solidFill>
                  <a:schemeClr val="tx1"/>
                </a:solidFill>
              </a:rPr>
              <a:t>7679 Christian church/properties attacked</a:t>
            </a:r>
          </a:p>
          <a:p>
            <a:pPr lvl="1"/>
            <a:r>
              <a:rPr lang="en-US" altLang="en-US" sz="2400" b="1" dirty="0">
                <a:solidFill>
                  <a:schemeClr val="tx1"/>
                </a:solidFill>
              </a:rPr>
              <a:t>4744 Christians imprisoned</a:t>
            </a:r>
          </a:p>
          <a:p>
            <a:r>
              <a:rPr lang="en-US" altLang="en-US" sz="2800" i="1" dirty="0">
                <a:solidFill>
                  <a:schemeClr val="tx1"/>
                </a:solidFill>
              </a:rPr>
              <a:t>The most extensive persecution comes from extreme forms of Islam. </a:t>
            </a:r>
          </a:p>
        </p:txBody>
      </p:sp>
      <p:sp>
        <p:nvSpPr>
          <p:cNvPr id="7" name="Slide Number Placeholder 6">
            <a:extLst>
              <a:ext uri="{FF2B5EF4-FFF2-40B4-BE49-F238E27FC236}">
                <a16:creationId xmlns:a16="http://schemas.microsoft.com/office/drawing/2014/main" id="{64129681-7411-5435-6A59-21F9F29453AD}"/>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B6CB11C-815F-E8FA-626D-5BE91DD14AB4}"/>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9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DBD7CC-DE99-2A96-129A-06891A8EC16E}"/>
              </a:ext>
            </a:extLst>
          </p:cNvPr>
          <p:cNvSpPr>
            <a:spLocks noGrp="1"/>
          </p:cNvSpPr>
          <p:nvPr>
            <p:ph type="sldNum" sz="quarter" idx="12"/>
          </p:nvPr>
        </p:nvSpPr>
        <p:spPr>
          <a:xfrm>
            <a:off x="11446525" y="6245352"/>
            <a:ext cx="670843" cy="457200"/>
          </a:xfrm>
        </p:spPr>
        <p:txBody>
          <a:bodyPr/>
          <a:lstStyle/>
          <a:p>
            <a:fld id="{DF28FB93-0A08-4E7D-8E63-9EFA29F1E093}" type="slidenum">
              <a:rPr lang="en-US" smtClean="0"/>
              <a:pPr/>
              <a:t>217</a:t>
            </a:fld>
            <a:endParaRPr lang="en-US" dirty="0"/>
          </a:p>
        </p:txBody>
      </p:sp>
      <p:graphicFrame>
        <p:nvGraphicFramePr>
          <p:cNvPr id="6" name="Object 5">
            <a:extLst>
              <a:ext uri="{FF2B5EF4-FFF2-40B4-BE49-F238E27FC236}">
                <a16:creationId xmlns:a16="http://schemas.microsoft.com/office/drawing/2014/main" id="{A90D421F-08E2-4FF3-62DC-95E6D3DB00A2}"/>
              </a:ext>
            </a:extLst>
          </p:cNvPr>
          <p:cNvGraphicFramePr>
            <a:graphicFrameLocks noChangeAspect="1"/>
          </p:cNvGraphicFramePr>
          <p:nvPr>
            <p:extLst>
              <p:ext uri="{D42A27DB-BD31-4B8C-83A1-F6EECF244321}">
                <p14:modId xmlns:p14="http://schemas.microsoft.com/office/powerpoint/2010/main" val="2465386871"/>
              </p:ext>
            </p:extLst>
          </p:nvPr>
        </p:nvGraphicFramePr>
        <p:xfrm>
          <a:off x="1200842" y="-14441"/>
          <a:ext cx="9683827" cy="6886099"/>
        </p:xfrm>
        <a:graphic>
          <a:graphicData uri="http://schemas.openxmlformats.org/presentationml/2006/ole">
            <mc:AlternateContent xmlns:mc="http://schemas.openxmlformats.org/markup-compatibility/2006">
              <mc:Choice xmlns:v="urn:schemas-microsoft-com:vml" Requires="v">
                <p:oleObj name="Acrobat Document" r:id="rId2" imgW="7670682" imgH="5454420" progId="Acrobat.Document.DC">
                  <p:embed/>
                </p:oleObj>
              </mc:Choice>
              <mc:Fallback>
                <p:oleObj name="Acrobat Document" r:id="rId2" imgW="7670682" imgH="5454420" progId="Acrobat.Document.DC">
                  <p:embed/>
                  <p:pic>
                    <p:nvPicPr>
                      <p:cNvPr id="0" name=""/>
                      <p:cNvPicPr/>
                      <p:nvPr/>
                    </p:nvPicPr>
                    <p:blipFill>
                      <a:blip r:embed="rId3"/>
                      <a:stretch>
                        <a:fillRect/>
                      </a:stretch>
                    </p:blipFill>
                    <p:spPr>
                      <a:xfrm>
                        <a:off x="1200842" y="-14441"/>
                        <a:ext cx="9683827" cy="6886099"/>
                      </a:xfrm>
                      <a:prstGeom prst="rect">
                        <a:avLst/>
                      </a:prstGeom>
                    </p:spPr>
                  </p:pic>
                </p:oleObj>
              </mc:Fallback>
            </mc:AlternateContent>
          </a:graphicData>
        </a:graphic>
      </p:graphicFrame>
    </p:spTree>
    <p:extLst>
      <p:ext uri="{BB962C8B-B14F-4D97-AF65-F5344CB8AC3E}">
        <p14:creationId xmlns:p14="http://schemas.microsoft.com/office/powerpoint/2010/main" val="222795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753FEB7-D8FB-4547-84F2-D18B68FC3D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F26479-F8B8-ED70-39BC-6845A8D489E7}"/>
              </a:ext>
            </a:extLst>
          </p:cNvPr>
          <p:cNvSpPr>
            <a:spLocks noGrp="1"/>
          </p:cNvSpPr>
          <p:nvPr>
            <p:ph type="title"/>
          </p:nvPr>
        </p:nvSpPr>
        <p:spPr>
          <a:xfrm>
            <a:off x="457201" y="258365"/>
            <a:ext cx="11403495" cy="1504173"/>
          </a:xfrm>
        </p:spPr>
        <p:txBody>
          <a:bodyPr/>
          <a:lstStyle/>
          <a:p>
            <a:r>
              <a:rPr lang="en-US" sz="4000" dirty="0">
                <a:solidFill>
                  <a:srgbClr val="C00000"/>
                </a:solidFill>
              </a:rPr>
              <a:t>THE MARTYRS SCULPTURE AT WESTMINSTER ABBEY</a:t>
            </a:r>
          </a:p>
        </p:txBody>
      </p:sp>
      <p:sp>
        <p:nvSpPr>
          <p:cNvPr id="10" name="Content Placeholder 9">
            <a:extLst>
              <a:ext uri="{FF2B5EF4-FFF2-40B4-BE49-F238E27FC236}">
                <a16:creationId xmlns:a16="http://schemas.microsoft.com/office/drawing/2014/main" id="{83D71A32-E498-80C6-01B6-C1CCD1F82C33}"/>
              </a:ext>
            </a:extLst>
          </p:cNvPr>
          <p:cNvSpPr>
            <a:spLocks noGrp="1"/>
          </p:cNvSpPr>
          <p:nvPr>
            <p:ph sz="quarter" idx="14"/>
          </p:nvPr>
        </p:nvSpPr>
        <p:spPr>
          <a:xfrm>
            <a:off x="914400" y="1617188"/>
            <a:ext cx="11070768" cy="2641048"/>
          </a:xfrm>
        </p:spPr>
        <p:txBody>
          <a:bodyPr>
            <a:normAutofit/>
          </a:bodyPr>
          <a:lstStyle/>
          <a:p>
            <a:pPr marL="0" indent="0">
              <a:spcBef>
                <a:spcPts val="600"/>
              </a:spcBef>
              <a:buNone/>
            </a:pPr>
            <a:r>
              <a:rPr lang="en-US" altLang="en-US" sz="3200" b="1" dirty="0">
                <a:solidFill>
                  <a:schemeClr val="accent5">
                    <a:lumMod val="75000"/>
                  </a:schemeClr>
                </a:solidFill>
              </a:rPr>
              <a:t>Ten statues located above the Great West Door depict 20</a:t>
            </a:r>
            <a:r>
              <a:rPr lang="en-US" altLang="en-US" sz="3200" b="1" baseline="30000" dirty="0">
                <a:solidFill>
                  <a:schemeClr val="accent5">
                    <a:lumMod val="75000"/>
                  </a:schemeClr>
                </a:solidFill>
              </a:rPr>
              <a:t>th</a:t>
            </a:r>
            <a:r>
              <a:rPr lang="en-US" altLang="en-US" sz="3200" b="1" dirty="0">
                <a:solidFill>
                  <a:schemeClr val="accent5">
                    <a:lumMod val="75000"/>
                  </a:schemeClr>
                </a:solidFill>
              </a:rPr>
              <a:t> century Christians who surrendered their lives for their Christian faith.</a:t>
            </a:r>
          </a:p>
          <a:p>
            <a:pPr>
              <a:spcBef>
                <a:spcPts val="0"/>
              </a:spcBef>
            </a:pPr>
            <a:r>
              <a:rPr lang="en-US" altLang="en-US" sz="2800" i="1" dirty="0">
                <a:solidFill>
                  <a:schemeClr val="tx1"/>
                </a:solidFill>
              </a:rPr>
              <a:t>Unveiled in 1998</a:t>
            </a:r>
          </a:p>
          <a:p>
            <a:pPr>
              <a:spcBef>
                <a:spcPts val="0"/>
              </a:spcBef>
            </a:pPr>
            <a:r>
              <a:rPr lang="en-US" altLang="en-US" sz="2800" i="1" dirty="0">
                <a:solidFill>
                  <a:schemeClr val="tx1"/>
                </a:solidFill>
              </a:rPr>
              <a:t>Figures are from every continent and diverse denominations.</a:t>
            </a:r>
          </a:p>
          <a:p>
            <a:pPr>
              <a:spcBef>
                <a:spcPts val="0"/>
              </a:spcBef>
            </a:pPr>
            <a:r>
              <a:rPr lang="en-US" altLang="en-US" sz="2800" i="1" dirty="0">
                <a:solidFill>
                  <a:schemeClr val="tx1"/>
                </a:solidFill>
              </a:rPr>
              <a:t>From left to right, they include:</a:t>
            </a:r>
          </a:p>
        </p:txBody>
      </p:sp>
      <p:sp>
        <p:nvSpPr>
          <p:cNvPr id="7" name="Slide Number Placeholder 6">
            <a:extLst>
              <a:ext uri="{FF2B5EF4-FFF2-40B4-BE49-F238E27FC236}">
                <a16:creationId xmlns:a16="http://schemas.microsoft.com/office/drawing/2014/main" id="{B0C6FA70-19EB-2F0E-5FC3-42986723ABDB}"/>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4E8CEC1-BF2E-A6FD-1F9B-9BD7080F78F0}"/>
              </a:ext>
            </a:extLst>
          </p:cNvPr>
          <p:cNvCxnSpPr>
            <a:cxnSpLocks/>
          </p:cNvCxnSpPr>
          <p:nvPr/>
        </p:nvCxnSpPr>
        <p:spPr>
          <a:xfrm>
            <a:off x="685800" y="1762538"/>
            <a:ext cx="0" cy="5095462"/>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C06156-D948-9646-F89E-FFFA513E6B19}"/>
              </a:ext>
            </a:extLst>
          </p:cNvPr>
          <p:cNvSpPr txBox="1"/>
          <p:nvPr/>
        </p:nvSpPr>
        <p:spPr>
          <a:xfrm>
            <a:off x="685800" y="4454366"/>
            <a:ext cx="11299368" cy="1938992"/>
          </a:xfrm>
          <a:prstGeom prst="rect">
            <a:avLst/>
          </a:prstGeom>
          <a:solidFill>
            <a:schemeClr val="tx2">
              <a:lumMod val="75000"/>
            </a:schemeClr>
          </a:solidFill>
        </p:spPr>
        <p:txBody>
          <a:bodyPr wrap="square" numCol="2" rtlCol="0">
            <a:spAutoFit/>
          </a:bodyPr>
          <a:lstStyle/>
          <a:p>
            <a:pPr lvl="1"/>
            <a:r>
              <a:rPr lang="en-US" altLang="en-US" sz="2400" b="1" dirty="0">
                <a:solidFill>
                  <a:srgbClr val="FFFF00"/>
                </a:solidFill>
              </a:rPr>
              <a:t>Maximilian Kolbe (Poland)</a:t>
            </a:r>
          </a:p>
          <a:p>
            <a:pPr lvl="1"/>
            <a:r>
              <a:rPr lang="en-US" altLang="en-US" sz="2400" b="1" dirty="0">
                <a:solidFill>
                  <a:srgbClr val="FFFF00"/>
                </a:solidFill>
              </a:rPr>
              <a:t>Manche Masemola (South Africa)</a:t>
            </a:r>
          </a:p>
          <a:p>
            <a:pPr lvl="1"/>
            <a:r>
              <a:rPr lang="en-US" altLang="en-US" sz="2400" b="1" dirty="0">
                <a:solidFill>
                  <a:srgbClr val="FFFF00"/>
                </a:solidFill>
              </a:rPr>
              <a:t>Janani </a:t>
            </a:r>
            <a:r>
              <a:rPr lang="en-US" altLang="en-US" sz="2400" b="1" dirty="0" err="1">
                <a:solidFill>
                  <a:srgbClr val="FFFF00"/>
                </a:solidFill>
              </a:rPr>
              <a:t>Luwum</a:t>
            </a:r>
            <a:r>
              <a:rPr lang="en-US" altLang="en-US" sz="2400" b="1" dirty="0">
                <a:solidFill>
                  <a:srgbClr val="FFFF00"/>
                </a:solidFill>
              </a:rPr>
              <a:t> (Uganda)</a:t>
            </a:r>
          </a:p>
          <a:p>
            <a:pPr lvl="1"/>
            <a:r>
              <a:rPr lang="en-US" altLang="en-US" sz="2400" b="1" dirty="0">
                <a:solidFill>
                  <a:srgbClr val="FFFF00"/>
                </a:solidFill>
              </a:rPr>
              <a:t>Grand Duchess Elizabeth (Russia)</a:t>
            </a:r>
          </a:p>
          <a:p>
            <a:pPr lvl="1"/>
            <a:r>
              <a:rPr lang="en-US" altLang="en-US" sz="2400" b="1" dirty="0">
                <a:solidFill>
                  <a:srgbClr val="FFFF00"/>
                </a:solidFill>
              </a:rPr>
              <a:t>Martin Luther King, Jr. (USA)</a:t>
            </a:r>
          </a:p>
          <a:p>
            <a:pPr lvl="1"/>
            <a:r>
              <a:rPr lang="en-US" altLang="en-US" sz="2400" b="1" dirty="0">
                <a:solidFill>
                  <a:srgbClr val="FFFF00"/>
                </a:solidFill>
              </a:rPr>
              <a:t>Oscar Romero (El Salvador)</a:t>
            </a:r>
          </a:p>
          <a:p>
            <a:pPr lvl="1"/>
            <a:r>
              <a:rPr lang="en-US" altLang="en-US" sz="2400" b="1" dirty="0">
                <a:solidFill>
                  <a:srgbClr val="FFFF00"/>
                </a:solidFill>
              </a:rPr>
              <a:t>Dietrich Bonhoeffer (Germany)</a:t>
            </a:r>
          </a:p>
          <a:p>
            <a:pPr lvl="1"/>
            <a:r>
              <a:rPr lang="en-US" altLang="en-US" sz="2400" b="1" dirty="0">
                <a:solidFill>
                  <a:srgbClr val="FFFF00"/>
                </a:solidFill>
              </a:rPr>
              <a:t>Esther John (Pakistan)</a:t>
            </a:r>
          </a:p>
          <a:p>
            <a:pPr lvl="1"/>
            <a:r>
              <a:rPr lang="en-US" altLang="en-US" sz="2400" b="1" dirty="0">
                <a:solidFill>
                  <a:srgbClr val="FFFF00"/>
                </a:solidFill>
              </a:rPr>
              <a:t>Lucian </a:t>
            </a:r>
            <a:r>
              <a:rPr lang="en-US" altLang="en-US" sz="2400" b="1" dirty="0" err="1">
                <a:solidFill>
                  <a:srgbClr val="FFFF00"/>
                </a:solidFill>
              </a:rPr>
              <a:t>Tapiedi</a:t>
            </a:r>
            <a:r>
              <a:rPr lang="en-US" altLang="en-US" sz="2400" b="1" dirty="0">
                <a:solidFill>
                  <a:srgbClr val="FFFF00"/>
                </a:solidFill>
              </a:rPr>
              <a:t> (Papua New Guinea)</a:t>
            </a:r>
          </a:p>
          <a:p>
            <a:pPr lvl="1"/>
            <a:r>
              <a:rPr lang="en-US" altLang="en-US" sz="2400" b="1" dirty="0">
                <a:solidFill>
                  <a:srgbClr val="FFFF00"/>
                </a:solidFill>
              </a:rPr>
              <a:t>Wang Zhiming (China)</a:t>
            </a:r>
          </a:p>
        </p:txBody>
      </p:sp>
    </p:spTree>
    <p:extLst>
      <p:ext uri="{BB962C8B-B14F-4D97-AF65-F5344CB8AC3E}">
        <p14:creationId xmlns:p14="http://schemas.microsoft.com/office/powerpoint/2010/main" val="252640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C50E85-0946-6A41-7947-77E4123826C7}"/>
              </a:ext>
            </a:extLst>
          </p:cNvPr>
          <p:cNvSpPr>
            <a:spLocks noGrp="1"/>
          </p:cNvSpPr>
          <p:nvPr>
            <p:ph type="sldNum" sz="quarter" idx="12"/>
          </p:nvPr>
        </p:nvSpPr>
        <p:spPr>
          <a:xfrm>
            <a:off x="11455685" y="6245352"/>
            <a:ext cx="661683" cy="457200"/>
          </a:xfrm>
        </p:spPr>
        <p:txBody>
          <a:bodyPr/>
          <a:lstStyle/>
          <a:p>
            <a:fld id="{DF28FB93-0A08-4E7D-8E63-9EFA29F1E093}" type="slidenum">
              <a:rPr lang="en-US" smtClean="0"/>
              <a:pPr/>
              <a:t>219</a:t>
            </a:fld>
            <a:endParaRPr lang="en-US" dirty="0"/>
          </a:p>
        </p:txBody>
      </p:sp>
      <p:pic>
        <p:nvPicPr>
          <p:cNvPr id="7" name="Content Placeholder 6">
            <a:extLst>
              <a:ext uri="{FF2B5EF4-FFF2-40B4-BE49-F238E27FC236}">
                <a16:creationId xmlns:a16="http://schemas.microsoft.com/office/drawing/2014/main" id="{AAE70B9E-D151-0211-6340-514AC5F435BF}"/>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a:xfrm>
            <a:off x="9222" y="1"/>
            <a:ext cx="12182778" cy="6875978"/>
          </a:xfrm>
          <a:prstGeom prst="rect">
            <a:avLst/>
          </a:prstGeom>
        </p:spPr>
      </p:pic>
    </p:spTree>
    <p:extLst>
      <p:ext uri="{BB962C8B-B14F-4D97-AF65-F5344CB8AC3E}">
        <p14:creationId xmlns:p14="http://schemas.microsoft.com/office/powerpoint/2010/main" val="19354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AB4884-98AD-BA8E-63A7-9B0C85515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6EA57-93C3-2100-0F35-E85208FE72B0}"/>
              </a:ext>
            </a:extLst>
          </p:cNvPr>
          <p:cNvSpPr>
            <a:spLocks noGrp="1"/>
          </p:cNvSpPr>
          <p:nvPr>
            <p:ph type="title"/>
          </p:nvPr>
        </p:nvSpPr>
        <p:spPr>
          <a:xfrm>
            <a:off x="609600" y="0"/>
            <a:ext cx="10972800" cy="1143000"/>
          </a:xfrm>
        </p:spPr>
        <p:txBody>
          <a:bodyPr/>
          <a:lstStyle/>
          <a:p>
            <a:r>
              <a:rPr lang="en-US" sz="6000" b="1" dirty="0">
                <a:solidFill>
                  <a:schemeClr val="accent2">
                    <a:lumMod val="20000"/>
                    <a:lumOff val="80000"/>
                  </a:schemeClr>
                </a:solidFill>
                <a:latin typeface="Agency FB" panose="020B0503020202020204" pitchFamily="34" charset="0"/>
              </a:rPr>
              <a:t>Luther and the Canon</a:t>
            </a:r>
          </a:p>
        </p:txBody>
      </p:sp>
      <p:sp>
        <p:nvSpPr>
          <p:cNvPr id="3" name="Content Placeholder 2">
            <a:extLst>
              <a:ext uri="{FF2B5EF4-FFF2-40B4-BE49-F238E27FC236}">
                <a16:creationId xmlns:a16="http://schemas.microsoft.com/office/drawing/2014/main" id="{FB299C6C-CD16-54EC-F741-2D4AEDBA3AB7}"/>
              </a:ext>
            </a:extLst>
          </p:cNvPr>
          <p:cNvSpPr>
            <a:spLocks noGrp="1"/>
          </p:cNvSpPr>
          <p:nvPr>
            <p:ph idx="1"/>
          </p:nvPr>
        </p:nvSpPr>
        <p:spPr>
          <a:xfrm>
            <a:off x="322729" y="1143000"/>
            <a:ext cx="11582400" cy="5329517"/>
          </a:xfrm>
        </p:spPr>
        <p:txBody>
          <a:bodyPr/>
          <a:lstStyle/>
          <a:p>
            <a:pPr marL="0" indent="0">
              <a:buNone/>
            </a:pPr>
            <a:r>
              <a:rPr lang="en-US" b="1" dirty="0">
                <a:solidFill>
                  <a:srgbClr val="FFC000"/>
                </a:solidFill>
              </a:rPr>
              <a:t>Luther’s relationship to the Apocrypha was complex.</a:t>
            </a:r>
          </a:p>
          <a:p>
            <a:r>
              <a:rPr lang="en-US" sz="2800" i="1" dirty="0"/>
              <a:t>While he included these books in his translation of the German Bible, he relocated them after the OT and called them “Apocrypha” (= doubtful authenticity), which is to say, books that are “useful and good to read” but not equal to the Holy Scriptures.</a:t>
            </a:r>
          </a:p>
          <a:p>
            <a:r>
              <a:rPr lang="en-US" sz="2800" i="1" dirty="0"/>
              <a:t>He also considered Hebrews, James, Jude, and Revelation in the NT to be “disputed books,” which he also placed separately at the end of the New Testament, similar to the disputed works in the categories of Eusebius and others in the Ante-Nicene church.</a:t>
            </a:r>
          </a:p>
          <a:p>
            <a:r>
              <a:rPr lang="en-US" sz="2800" i="1" dirty="0"/>
              <a:t>He particularly did not care for James, since he believed it flatly contradicted Paul regarding faith and works (cf. Ga. 2:16; Ja. 2:24).</a:t>
            </a:r>
          </a:p>
        </p:txBody>
      </p:sp>
    </p:spTree>
    <p:extLst>
      <p:ext uri="{BB962C8B-B14F-4D97-AF65-F5344CB8AC3E}">
        <p14:creationId xmlns:p14="http://schemas.microsoft.com/office/powerpoint/2010/main" val="31849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6E131-5F54-797F-33D7-D851397E8077}"/>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29FAD6DB-F786-9229-3A45-A37AF85BC722}"/>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5D53BA0-A067-709E-8F96-48CD932D3110}"/>
              </a:ext>
            </a:extLst>
          </p:cNvPr>
          <p:cNvSpPr>
            <a:spLocks noGrp="1"/>
          </p:cNvSpPr>
          <p:nvPr>
            <p:ph type="title"/>
          </p:nvPr>
        </p:nvSpPr>
        <p:spPr>
          <a:xfrm>
            <a:off x="416096" y="3277456"/>
            <a:ext cx="11359806" cy="1321976"/>
          </a:xfrm>
        </p:spPr>
        <p:txBody>
          <a:bodyPr>
            <a:noAutofit/>
          </a:bodyPr>
          <a:lstStyle/>
          <a:p>
            <a:r>
              <a:rPr lang="en-US" dirty="0"/>
              <a:t>WOMEN IN THE CHURCH</a:t>
            </a:r>
          </a:p>
        </p:txBody>
      </p:sp>
      <p:sp>
        <p:nvSpPr>
          <p:cNvPr id="8" name="Text Placeholder 7">
            <a:extLst>
              <a:ext uri="{FF2B5EF4-FFF2-40B4-BE49-F238E27FC236}">
                <a16:creationId xmlns:a16="http://schemas.microsoft.com/office/drawing/2014/main" id="{87E03ECC-B287-48C9-0C8A-4740CBEF6C28}"/>
              </a:ext>
            </a:extLst>
          </p:cNvPr>
          <p:cNvSpPr>
            <a:spLocks noGrp="1"/>
          </p:cNvSpPr>
          <p:nvPr>
            <p:ph type="body" idx="1"/>
          </p:nvPr>
        </p:nvSpPr>
        <p:spPr/>
        <p:txBody>
          <a:bodyPr/>
          <a:lstStyle/>
          <a:p>
            <a:r>
              <a:rPr lang="en-US" cap="none" dirty="0"/>
              <a:t>The Battle Over Female Clergy</a:t>
            </a:r>
          </a:p>
          <a:p>
            <a:endParaRPr lang="en-US" dirty="0"/>
          </a:p>
        </p:txBody>
      </p:sp>
    </p:spTree>
    <p:extLst>
      <p:ext uri="{BB962C8B-B14F-4D97-AF65-F5344CB8AC3E}">
        <p14:creationId xmlns:p14="http://schemas.microsoft.com/office/powerpoint/2010/main" val="32928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425B0B64-5C9D-4901-F0CD-D994304AC8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8E2A47-B790-A6F3-580F-B590DC2A0F49}"/>
              </a:ext>
            </a:extLst>
          </p:cNvPr>
          <p:cNvSpPr>
            <a:spLocks noGrp="1"/>
          </p:cNvSpPr>
          <p:nvPr>
            <p:ph type="title"/>
          </p:nvPr>
        </p:nvSpPr>
        <p:spPr>
          <a:xfrm>
            <a:off x="457201" y="258366"/>
            <a:ext cx="11218125" cy="887262"/>
          </a:xfrm>
        </p:spPr>
        <p:txBody>
          <a:bodyPr/>
          <a:lstStyle/>
          <a:p>
            <a:r>
              <a:rPr lang="en-US" sz="4000" dirty="0">
                <a:solidFill>
                  <a:srgbClr val="C00000"/>
                </a:solidFill>
              </a:rPr>
              <a:t>THE ROLE OF WOMEN IN CHURCH LIFE</a:t>
            </a:r>
          </a:p>
        </p:txBody>
      </p:sp>
      <p:sp>
        <p:nvSpPr>
          <p:cNvPr id="10" name="Content Placeholder 9">
            <a:extLst>
              <a:ext uri="{FF2B5EF4-FFF2-40B4-BE49-F238E27FC236}">
                <a16:creationId xmlns:a16="http://schemas.microsoft.com/office/drawing/2014/main" id="{C5CF0117-2DA7-E818-985A-C2665753903B}"/>
              </a:ext>
            </a:extLst>
          </p:cNvPr>
          <p:cNvSpPr>
            <a:spLocks noGrp="1"/>
          </p:cNvSpPr>
          <p:nvPr>
            <p:ph sz="quarter" idx="14"/>
          </p:nvPr>
        </p:nvSpPr>
        <p:spPr>
          <a:xfrm>
            <a:off x="914400" y="1032614"/>
            <a:ext cx="11070768" cy="5712372"/>
          </a:xfrm>
        </p:spPr>
        <p:txBody>
          <a:bodyPr>
            <a:normAutofit fontScale="92500" lnSpcReduction="10000"/>
          </a:bodyPr>
          <a:lstStyle/>
          <a:p>
            <a:pPr marL="0" indent="0">
              <a:buNone/>
            </a:pPr>
            <a:r>
              <a:rPr lang="en-US" altLang="en-US" sz="3200" b="1" dirty="0">
                <a:solidFill>
                  <a:schemeClr val="accent5">
                    <a:lumMod val="75000"/>
                  </a:schemeClr>
                </a:solidFill>
              </a:rPr>
              <a:t>In the long history of the church, women generally have had roles subordinate to men.</a:t>
            </a:r>
          </a:p>
          <a:p>
            <a:r>
              <a:rPr lang="en-US" altLang="en-US" sz="2800" i="1" dirty="0">
                <a:solidFill>
                  <a:schemeClr val="tx1"/>
                </a:solidFill>
              </a:rPr>
              <a:t>There were exceptions, of course, especially in the Celtic Church, where women could become priests and bishops (5</a:t>
            </a:r>
            <a:r>
              <a:rPr lang="en-US" altLang="en-US" sz="2800" i="1" baseline="30000" dirty="0">
                <a:solidFill>
                  <a:schemeClr val="tx1"/>
                </a:solidFill>
              </a:rPr>
              <a:t>th</a:t>
            </a:r>
            <a:r>
              <a:rPr lang="en-US" altLang="en-US" sz="2800" i="1" dirty="0">
                <a:solidFill>
                  <a:schemeClr val="tx1"/>
                </a:solidFill>
              </a:rPr>
              <a:t> and 6</a:t>
            </a:r>
            <a:r>
              <a:rPr lang="en-US" altLang="en-US" sz="2800" i="1" baseline="30000" dirty="0">
                <a:solidFill>
                  <a:schemeClr val="tx1"/>
                </a:solidFill>
              </a:rPr>
              <a:t>th</a:t>
            </a:r>
            <a:r>
              <a:rPr lang="en-US" altLang="en-US" sz="2800" i="1" dirty="0">
                <a:solidFill>
                  <a:schemeClr val="tx1"/>
                </a:solidFill>
              </a:rPr>
              <a:t> centuries and later). St. Brigid, for instance, headed a double-monastery at Kildare, holding authority over both men and women.</a:t>
            </a:r>
          </a:p>
          <a:p>
            <a:r>
              <a:rPr lang="en-US" altLang="en-US" sz="2800" i="1" dirty="0">
                <a:solidFill>
                  <a:schemeClr val="tx1"/>
                </a:solidFill>
              </a:rPr>
              <a:t>However, such leadership positions were exceptions in the larger Christian church, and it was not until the 17</a:t>
            </a:r>
            <a:r>
              <a:rPr lang="en-US" altLang="en-US" sz="2800" i="1" baseline="30000" dirty="0">
                <a:solidFill>
                  <a:schemeClr val="tx1"/>
                </a:solidFill>
              </a:rPr>
              <a:t>th</a:t>
            </a:r>
            <a:r>
              <a:rPr lang="en-US" altLang="en-US" sz="2800" i="1" dirty="0">
                <a:solidFill>
                  <a:schemeClr val="tx1"/>
                </a:solidFill>
              </a:rPr>
              <a:t> through 19</a:t>
            </a:r>
            <a:r>
              <a:rPr lang="en-US" altLang="en-US" sz="2800" i="1" baseline="30000" dirty="0">
                <a:solidFill>
                  <a:schemeClr val="tx1"/>
                </a:solidFill>
              </a:rPr>
              <a:t>th</a:t>
            </a:r>
            <a:r>
              <a:rPr lang="en-US" altLang="en-US" sz="2800" i="1" dirty="0">
                <a:solidFill>
                  <a:schemeClr val="tx1"/>
                </a:solidFill>
              </a:rPr>
              <a:t> centuries that some denominations began to ordain women, first Methodists and Pentecostals, and later among other denominations.</a:t>
            </a:r>
          </a:p>
          <a:p>
            <a:r>
              <a:rPr lang="en-US" altLang="en-US" sz="2800" i="1" dirty="0">
                <a:solidFill>
                  <a:schemeClr val="tx1"/>
                </a:solidFill>
              </a:rPr>
              <a:t>Currently, women can be ordained in: United Methodist, Church of England, Presbyterian USA, United Church of Christ, Episcopal, Disciples of Christ, Moravian, Assemblies of God, and the Salvation Army denominations, among others.</a:t>
            </a:r>
          </a:p>
          <a:p>
            <a:r>
              <a:rPr lang="en-US" altLang="en-US" sz="2800" i="1" dirty="0">
                <a:solidFill>
                  <a:schemeClr val="tx1"/>
                </a:solidFill>
              </a:rPr>
              <a:t>They are specifically excluded in Roman Catholic, Eastern Orthodox, Lutheran (Missouri Synod), and Southern Baptist denominations.</a:t>
            </a:r>
          </a:p>
        </p:txBody>
      </p:sp>
      <p:sp>
        <p:nvSpPr>
          <p:cNvPr id="7" name="Slide Number Placeholder 6">
            <a:extLst>
              <a:ext uri="{FF2B5EF4-FFF2-40B4-BE49-F238E27FC236}">
                <a16:creationId xmlns:a16="http://schemas.microsoft.com/office/drawing/2014/main" id="{A726B26D-C0A4-CBB4-C285-ABE649B6FC8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AD2B881-B12D-6FC0-F54A-982892300A06}"/>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61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67734-F7F3-FE38-9AA0-979A89AF1895}"/>
              </a:ext>
            </a:extLst>
          </p:cNvPr>
          <p:cNvSpPr>
            <a:spLocks noGrp="1"/>
          </p:cNvSpPr>
          <p:nvPr>
            <p:ph type="title"/>
          </p:nvPr>
        </p:nvSpPr>
        <p:spPr>
          <a:xfrm>
            <a:off x="609600" y="122237"/>
            <a:ext cx="10972800" cy="763909"/>
          </a:xfrm>
        </p:spPr>
        <p:txBody>
          <a:bodyPr/>
          <a:lstStyle/>
          <a:p>
            <a:r>
              <a:rPr lang="en-US" b="1" dirty="0">
                <a:solidFill>
                  <a:schemeClr val="bg2">
                    <a:lumMod val="50000"/>
                  </a:schemeClr>
                </a:solidFill>
                <a:effectLst/>
                <a:latin typeface="Agency FB" panose="020B0503020202020204" pitchFamily="34" charset="0"/>
              </a:rPr>
              <a:t>THE ARGUMENTS</a:t>
            </a:r>
          </a:p>
        </p:txBody>
      </p:sp>
      <p:sp>
        <p:nvSpPr>
          <p:cNvPr id="4" name="Content Placeholder 3">
            <a:extLst>
              <a:ext uri="{FF2B5EF4-FFF2-40B4-BE49-F238E27FC236}">
                <a16:creationId xmlns:a16="http://schemas.microsoft.com/office/drawing/2014/main" id="{39D6CB16-0262-214E-C8DB-D5C2A9D04B4D}"/>
              </a:ext>
            </a:extLst>
          </p:cNvPr>
          <p:cNvSpPr>
            <a:spLocks noGrp="1"/>
          </p:cNvSpPr>
          <p:nvPr>
            <p:ph sz="half" idx="1"/>
          </p:nvPr>
        </p:nvSpPr>
        <p:spPr>
          <a:xfrm>
            <a:off x="300942" y="972273"/>
            <a:ext cx="5693458" cy="5607914"/>
          </a:xfrm>
          <a:solidFill>
            <a:schemeClr val="accent2">
              <a:lumMod val="75000"/>
            </a:schemeClr>
          </a:solidFill>
        </p:spPr>
        <p:txBody>
          <a:bodyPr/>
          <a:lstStyle/>
          <a:p>
            <a:pPr marL="0" indent="0">
              <a:buNone/>
            </a:pPr>
            <a:r>
              <a:rPr lang="en-US" dirty="0">
                <a:solidFill>
                  <a:schemeClr val="accent2">
                    <a:lumMod val="20000"/>
                    <a:lumOff val="80000"/>
                  </a:schemeClr>
                </a:solidFill>
              </a:rPr>
              <a:t>Complementarian</a:t>
            </a:r>
          </a:p>
          <a:p>
            <a:r>
              <a:rPr lang="en-US" sz="2400" i="1" dirty="0"/>
              <a:t>Jesus appointed 12 apostles, all male. He had women disciples, but their role was complementary.</a:t>
            </a:r>
          </a:p>
          <a:p>
            <a:r>
              <a:rPr lang="en-US" sz="2400" i="1" dirty="0"/>
              <a:t>Paul restricted women from leadership positions (1 Co. 14:34-35; 1 Ti. 2:11-12).</a:t>
            </a:r>
          </a:p>
          <a:p>
            <a:r>
              <a:rPr lang="en-US" sz="2400" i="1" dirty="0"/>
              <a:t>There are no female pastors or elders in the New Testament.</a:t>
            </a:r>
          </a:p>
          <a:p>
            <a:r>
              <a:rPr lang="en-US" sz="2400" i="1" dirty="0"/>
              <a:t>Hence, while Jesus elevated the place of women as true disciples, he did not elevate them to become church leaders. Their role is complementary.</a:t>
            </a:r>
          </a:p>
          <a:p>
            <a:endParaRPr lang="en-US" sz="2400" i="1" dirty="0"/>
          </a:p>
        </p:txBody>
      </p:sp>
      <p:sp>
        <p:nvSpPr>
          <p:cNvPr id="6" name="Content Placeholder 5">
            <a:extLst>
              <a:ext uri="{FF2B5EF4-FFF2-40B4-BE49-F238E27FC236}">
                <a16:creationId xmlns:a16="http://schemas.microsoft.com/office/drawing/2014/main" id="{8B5483D0-81C0-E7E3-0C21-850D629AE880}"/>
              </a:ext>
            </a:extLst>
          </p:cNvPr>
          <p:cNvSpPr>
            <a:spLocks noGrp="1"/>
          </p:cNvSpPr>
          <p:nvPr>
            <p:ph sz="half" idx="2"/>
          </p:nvPr>
        </p:nvSpPr>
        <p:spPr>
          <a:xfrm>
            <a:off x="6197599" y="972273"/>
            <a:ext cx="5693457" cy="5607914"/>
          </a:xfrm>
          <a:solidFill>
            <a:schemeClr val="accent4">
              <a:lumMod val="25000"/>
            </a:schemeClr>
          </a:solidFill>
        </p:spPr>
        <p:txBody>
          <a:bodyPr/>
          <a:lstStyle/>
          <a:p>
            <a:pPr marL="0" indent="0">
              <a:buNone/>
            </a:pPr>
            <a:r>
              <a:rPr lang="en-US" dirty="0">
                <a:solidFill>
                  <a:schemeClr val="accent2">
                    <a:lumMod val="20000"/>
                    <a:lumOff val="80000"/>
                  </a:schemeClr>
                </a:solidFill>
              </a:rPr>
              <a:t>Egalitarian</a:t>
            </a:r>
            <a:endParaRPr lang="en-US" sz="2400" i="1" dirty="0">
              <a:effectLst/>
            </a:endParaRPr>
          </a:p>
          <a:p>
            <a:r>
              <a:rPr lang="en-US" sz="2400" i="1" dirty="0">
                <a:effectLst/>
              </a:rPr>
              <a:t>The old distinctions between male and female have been abolished in Christ (Ga. 3:28).</a:t>
            </a:r>
          </a:p>
          <a:p>
            <a:r>
              <a:rPr lang="en-US" sz="2400" i="1" dirty="0">
                <a:effectLst/>
              </a:rPr>
              <a:t>The restrictive passages in Paul’s letters are real, but they are local and temporary, not universal.</a:t>
            </a:r>
          </a:p>
          <a:p>
            <a:r>
              <a:rPr lang="en-US" sz="2400" i="1" dirty="0">
                <a:effectLst/>
              </a:rPr>
              <a:t>In the New Testament, women fill leadership roles as missionaries, teachers, prophets, deacons, letter couriers, and house-church hosts.</a:t>
            </a:r>
          </a:p>
          <a:p>
            <a:r>
              <a:rPr lang="en-US" sz="2400" i="1" dirty="0">
                <a:effectLst/>
              </a:rPr>
              <a:t>Hence, they are full and equal members of the body of Christ.</a:t>
            </a:r>
          </a:p>
        </p:txBody>
      </p:sp>
      <p:sp>
        <p:nvSpPr>
          <p:cNvPr id="3" name="Slide Number Placeholder 2">
            <a:extLst>
              <a:ext uri="{FF2B5EF4-FFF2-40B4-BE49-F238E27FC236}">
                <a16:creationId xmlns:a16="http://schemas.microsoft.com/office/drawing/2014/main" id="{ED9874F0-6514-0051-DF7E-32CCFF79DC61}"/>
              </a:ext>
            </a:extLst>
          </p:cNvPr>
          <p:cNvSpPr>
            <a:spLocks noGrp="1"/>
          </p:cNvSpPr>
          <p:nvPr>
            <p:ph type="sldNum" sz="quarter" idx="12"/>
          </p:nvPr>
        </p:nvSpPr>
        <p:spPr/>
        <p:txBody>
          <a:bodyPr/>
          <a:lstStyle/>
          <a:p>
            <a:fld id="{DF28FB93-0A08-4E7D-8E63-9EFA29F1E093}" type="slidenum">
              <a:rPr lang="en-US" smtClean="0"/>
              <a:pPr/>
              <a:t>222</a:t>
            </a:fld>
            <a:endParaRPr lang="en-US" dirty="0"/>
          </a:p>
        </p:txBody>
      </p:sp>
    </p:spTree>
    <p:extLst>
      <p:ext uri="{BB962C8B-B14F-4D97-AF65-F5344CB8AC3E}">
        <p14:creationId xmlns:p14="http://schemas.microsoft.com/office/powerpoint/2010/main" val="39908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bg/>
                                          </p:spTgt>
                                        </p:tgtEl>
                                        <p:attrNameLst>
                                          <p:attrName>style.visibility</p:attrName>
                                        </p:attrNameLst>
                                      </p:cBhvr>
                                      <p:to>
                                        <p:strVal val="visible"/>
                                      </p:to>
                                    </p:set>
                                    <p:animEffect transition="in" filter="randombar(horizontal)">
                                      <p:cBhvr>
                                        <p:cTn id="39" dur="500"/>
                                        <p:tgtEl>
                                          <p:spTgt spid="6">
                                            <p:bg/>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 calcmode="lin" valueType="num">
                                      <p:cBhvr additive="base">
                                        <p:cTn id="4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 calcmode="lin" valueType="num">
                                      <p:cBhvr additive="base">
                                        <p:cTn id="5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 calcmode="lin" valueType="num">
                                      <p:cBhvr additive="base">
                                        <p:cTn id="5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 calcmode="lin" valueType="num">
                                      <p:cBhvr additive="base">
                                        <p:cTn id="6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uiExpand="1" build="p" animBg="1"/>
    </p:bld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a:extLst>
            <a:ext uri="{FF2B5EF4-FFF2-40B4-BE49-F238E27FC236}">
              <a16:creationId xmlns:a16="http://schemas.microsoft.com/office/drawing/2014/main" id="{94C73E30-9830-29EF-EB2F-5C8EB90D5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B3081-497C-4613-2AD1-DEB861D45C1C}"/>
              </a:ext>
            </a:extLst>
          </p:cNvPr>
          <p:cNvSpPr>
            <a:spLocks noGrp="1"/>
          </p:cNvSpPr>
          <p:nvPr>
            <p:ph type="title"/>
          </p:nvPr>
        </p:nvSpPr>
        <p:spPr>
          <a:xfrm>
            <a:off x="609600" y="122237"/>
            <a:ext cx="10972800" cy="763909"/>
          </a:xfrm>
        </p:spPr>
        <p:txBody>
          <a:bodyPr/>
          <a:lstStyle/>
          <a:p>
            <a:r>
              <a:rPr lang="en-US" b="1" dirty="0">
                <a:solidFill>
                  <a:schemeClr val="bg2">
                    <a:lumMod val="50000"/>
                  </a:schemeClr>
                </a:solidFill>
                <a:effectLst/>
                <a:latin typeface="Agency FB" panose="020B0503020202020204" pitchFamily="34" charset="0"/>
              </a:rPr>
              <a:t>NOTABLE WOMEN IN MINISTRY</a:t>
            </a:r>
          </a:p>
        </p:txBody>
      </p:sp>
      <p:sp>
        <p:nvSpPr>
          <p:cNvPr id="4" name="Content Placeholder 3">
            <a:extLst>
              <a:ext uri="{FF2B5EF4-FFF2-40B4-BE49-F238E27FC236}">
                <a16:creationId xmlns:a16="http://schemas.microsoft.com/office/drawing/2014/main" id="{10171C7B-7425-F956-598A-BCCA7296726A}"/>
              </a:ext>
            </a:extLst>
          </p:cNvPr>
          <p:cNvSpPr>
            <a:spLocks noGrp="1"/>
          </p:cNvSpPr>
          <p:nvPr>
            <p:ph sz="half" idx="1"/>
          </p:nvPr>
        </p:nvSpPr>
        <p:spPr>
          <a:xfrm>
            <a:off x="300942" y="957532"/>
            <a:ext cx="5694416" cy="5622655"/>
          </a:xfrm>
          <a:solidFill>
            <a:schemeClr val="accent2">
              <a:lumMod val="75000"/>
            </a:schemeClr>
          </a:solidFill>
        </p:spPr>
        <p:txBody>
          <a:bodyPr/>
          <a:lstStyle/>
          <a:p>
            <a:pPr marL="0" indent="0">
              <a:buNone/>
            </a:pPr>
            <a:r>
              <a:rPr lang="en-US" sz="2400" i="1" dirty="0"/>
              <a:t> </a:t>
            </a:r>
          </a:p>
        </p:txBody>
      </p:sp>
      <p:sp>
        <p:nvSpPr>
          <p:cNvPr id="6" name="Content Placeholder 5">
            <a:extLst>
              <a:ext uri="{FF2B5EF4-FFF2-40B4-BE49-F238E27FC236}">
                <a16:creationId xmlns:a16="http://schemas.microsoft.com/office/drawing/2014/main" id="{CA9A5AE2-2631-4AFA-265D-57DAA5673AC4}"/>
              </a:ext>
            </a:extLst>
          </p:cNvPr>
          <p:cNvSpPr>
            <a:spLocks noGrp="1"/>
          </p:cNvSpPr>
          <p:nvPr>
            <p:ph sz="half" idx="2"/>
          </p:nvPr>
        </p:nvSpPr>
        <p:spPr>
          <a:xfrm>
            <a:off x="6196644" y="957532"/>
            <a:ext cx="5570468" cy="5622655"/>
          </a:xfrm>
          <a:solidFill>
            <a:schemeClr val="accent4">
              <a:lumMod val="25000"/>
            </a:schemeClr>
          </a:solidFill>
        </p:spPr>
        <p:txBody>
          <a:bodyPr/>
          <a:lstStyle/>
          <a:p>
            <a:pPr marL="0" indent="0">
              <a:spcBef>
                <a:spcPts val="0"/>
              </a:spcBef>
              <a:buClr>
                <a:schemeClr val="tx1"/>
              </a:buClr>
              <a:buNone/>
            </a:pPr>
            <a:endParaRPr lang="en-US" sz="2400" i="1" dirty="0">
              <a:effectLst/>
            </a:endParaRPr>
          </a:p>
          <a:p>
            <a:pPr marL="0" indent="0">
              <a:spcBef>
                <a:spcPts val="0"/>
              </a:spcBef>
              <a:buClr>
                <a:schemeClr val="tx1"/>
              </a:buClr>
              <a:buNone/>
            </a:pPr>
            <a:endParaRPr lang="en-US" sz="2400" i="1" dirty="0">
              <a:effectLst/>
            </a:endParaRPr>
          </a:p>
          <a:p>
            <a:pPr marL="0" indent="0">
              <a:spcBef>
                <a:spcPts val="0"/>
              </a:spcBef>
              <a:buClr>
                <a:schemeClr val="tx1"/>
              </a:buClr>
              <a:buNone/>
            </a:pPr>
            <a:endParaRPr lang="en-US" dirty="0">
              <a:effectLst/>
            </a:endParaRPr>
          </a:p>
          <a:p>
            <a:pPr marL="0" indent="0">
              <a:spcBef>
                <a:spcPts val="0"/>
              </a:spcBef>
              <a:buClr>
                <a:schemeClr val="tx1"/>
              </a:buClr>
              <a:buNone/>
            </a:pPr>
            <a:endParaRPr lang="en-US" dirty="0">
              <a:effectLst/>
            </a:endParaRPr>
          </a:p>
          <a:p>
            <a:pPr marL="0" indent="0">
              <a:spcBef>
                <a:spcPts val="0"/>
              </a:spcBef>
              <a:buClr>
                <a:schemeClr val="tx1"/>
              </a:buClr>
              <a:buNone/>
            </a:pPr>
            <a:endParaRPr lang="en-US" dirty="0">
              <a:effectLst/>
              <a:latin typeface="Agency FB" panose="020B0503020202020204" pitchFamily="34" charset="0"/>
            </a:endParaRPr>
          </a:p>
          <a:p>
            <a:pPr marL="0" indent="0">
              <a:spcBef>
                <a:spcPts val="0"/>
              </a:spcBef>
              <a:buClr>
                <a:schemeClr val="tx1"/>
              </a:buClr>
              <a:buNone/>
            </a:pPr>
            <a:endParaRPr lang="en-US" dirty="0">
              <a:effectLst/>
              <a:latin typeface="Agency FB" panose="020B0503020202020204" pitchFamily="34" charset="0"/>
            </a:endParaRPr>
          </a:p>
          <a:p>
            <a:pPr marL="0" indent="0">
              <a:spcBef>
                <a:spcPts val="0"/>
              </a:spcBef>
              <a:buClr>
                <a:schemeClr val="tx1"/>
              </a:buClr>
              <a:buNone/>
            </a:pPr>
            <a:endParaRPr lang="en-US" sz="1800" dirty="0">
              <a:effectLst/>
              <a:latin typeface="Agency FB" panose="020B0503020202020204" pitchFamily="34" charset="0"/>
            </a:endParaRPr>
          </a:p>
          <a:p>
            <a:pPr marL="0" indent="0">
              <a:spcBef>
                <a:spcPts val="0"/>
              </a:spcBef>
              <a:buClr>
                <a:schemeClr val="tx1"/>
              </a:buClr>
              <a:buNone/>
            </a:pPr>
            <a:r>
              <a:rPr lang="en-US" sz="2800" dirty="0">
                <a:solidFill>
                  <a:schemeClr val="accent2">
                    <a:lumMod val="20000"/>
                    <a:lumOff val="80000"/>
                  </a:schemeClr>
                </a:solidFill>
                <a:effectLst/>
                <a:latin typeface="Agency FB" panose="020B0503020202020204" pitchFamily="34" charset="0"/>
              </a:rPr>
              <a:t>“A life not lived for others is not a life.”</a:t>
            </a:r>
          </a:p>
          <a:p>
            <a:pPr marL="0" indent="0">
              <a:spcBef>
                <a:spcPts val="0"/>
              </a:spcBef>
              <a:buClr>
                <a:schemeClr val="tx1"/>
              </a:buClr>
              <a:buNone/>
            </a:pPr>
            <a:endParaRPr lang="en-US" sz="800" dirty="0">
              <a:solidFill>
                <a:schemeClr val="accent2">
                  <a:lumMod val="20000"/>
                  <a:lumOff val="80000"/>
                </a:schemeClr>
              </a:solidFill>
              <a:effectLst/>
              <a:latin typeface="Agency FB" panose="020B0503020202020204" pitchFamily="34" charset="0"/>
            </a:endParaRPr>
          </a:p>
          <a:p>
            <a:pPr marL="0" indent="0">
              <a:spcBef>
                <a:spcPts val="0"/>
              </a:spcBef>
              <a:buClr>
                <a:schemeClr val="tx1"/>
              </a:buClr>
              <a:buNone/>
            </a:pPr>
            <a:r>
              <a:rPr lang="en-US" sz="2800" dirty="0">
                <a:solidFill>
                  <a:schemeClr val="accent2">
                    <a:lumMod val="20000"/>
                    <a:lumOff val="80000"/>
                  </a:schemeClr>
                </a:solidFill>
                <a:effectLst/>
                <a:latin typeface="Agency FB" panose="020B0503020202020204" pitchFamily="34" charset="0"/>
              </a:rPr>
              <a:t>“In this life we cannot do great things. We can only do small things with great love.”</a:t>
            </a:r>
          </a:p>
          <a:p>
            <a:pPr marL="0" indent="0">
              <a:spcBef>
                <a:spcPts val="0"/>
              </a:spcBef>
              <a:buClr>
                <a:schemeClr val="tx1"/>
              </a:buClr>
              <a:buNone/>
            </a:pPr>
            <a:endParaRPr lang="en-US" sz="800" dirty="0">
              <a:solidFill>
                <a:schemeClr val="accent2">
                  <a:lumMod val="20000"/>
                  <a:lumOff val="80000"/>
                </a:schemeClr>
              </a:solidFill>
              <a:effectLst/>
              <a:latin typeface="Agency FB" panose="020B0503020202020204" pitchFamily="34" charset="0"/>
            </a:endParaRPr>
          </a:p>
          <a:p>
            <a:pPr marL="0" indent="0">
              <a:spcBef>
                <a:spcPts val="0"/>
              </a:spcBef>
              <a:buClr>
                <a:schemeClr val="tx1"/>
              </a:buClr>
              <a:buNone/>
            </a:pPr>
            <a:r>
              <a:rPr lang="en-US" sz="2800" dirty="0">
                <a:solidFill>
                  <a:schemeClr val="accent2">
                    <a:lumMod val="20000"/>
                    <a:lumOff val="80000"/>
                  </a:schemeClr>
                </a:solidFill>
                <a:effectLst/>
                <a:latin typeface="Agency FB" panose="020B0503020202020204" pitchFamily="34" charset="0"/>
              </a:rPr>
              <a:t>“Loneliness and the feeling of being unwanted is the most terrible poverty.”</a:t>
            </a:r>
          </a:p>
        </p:txBody>
      </p:sp>
      <p:pic>
        <p:nvPicPr>
          <p:cNvPr id="1028" name="Picture 4" descr="Paul Popper/Popperfoto/Popperfoto via Getty Images">
            <a:extLst>
              <a:ext uri="{FF2B5EF4-FFF2-40B4-BE49-F238E27FC236}">
                <a16:creationId xmlns:a16="http://schemas.microsoft.com/office/drawing/2014/main" id="{27605EB3-9F93-DACC-F068-CF282C6F30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03396" y="3890008"/>
            <a:ext cx="1597236" cy="2527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7DBCC5-7899-CF2A-9865-10E87422D5D4}"/>
              </a:ext>
            </a:extLst>
          </p:cNvPr>
          <p:cNvSpPr txBox="1"/>
          <p:nvPr/>
        </p:nvSpPr>
        <p:spPr>
          <a:xfrm>
            <a:off x="448574" y="3968815"/>
            <a:ext cx="3607190" cy="2369880"/>
          </a:xfrm>
          <a:prstGeom prst="rect">
            <a:avLst/>
          </a:prstGeom>
          <a:noFill/>
        </p:spPr>
        <p:txBody>
          <a:bodyPr wrap="square" rtlCol="0">
            <a:spAutoFit/>
          </a:bodyPr>
          <a:lstStyle/>
          <a:p>
            <a:r>
              <a:rPr lang="en-US" sz="2800" b="1" dirty="0">
                <a:solidFill>
                  <a:schemeClr val="accent2">
                    <a:lumMod val="20000"/>
                    <a:lumOff val="80000"/>
                  </a:schemeClr>
                </a:solidFill>
              </a:rPr>
              <a:t>Catherine Booth</a:t>
            </a:r>
          </a:p>
          <a:p>
            <a:pPr marL="342900" indent="-342900">
              <a:buFont typeface="Arial" panose="020B0604020202020204" pitchFamily="34" charset="0"/>
              <a:buChar char="•"/>
            </a:pPr>
            <a:r>
              <a:rPr lang="en-US" sz="2400" i="1" dirty="0"/>
              <a:t>Co-founder of the Salvation Army (1865)</a:t>
            </a:r>
          </a:p>
          <a:p>
            <a:pPr marL="342900" indent="-342900">
              <a:buFont typeface="Arial" panose="020B0604020202020204" pitchFamily="34" charset="0"/>
              <a:buChar char="•"/>
            </a:pPr>
            <a:r>
              <a:rPr lang="en-US" sz="2400" i="1" dirty="0"/>
              <a:t>Advocated for the right of women to preach the gospel.</a:t>
            </a:r>
          </a:p>
        </p:txBody>
      </p:sp>
      <p:sp>
        <p:nvSpPr>
          <p:cNvPr id="7" name="TextBox 6">
            <a:extLst>
              <a:ext uri="{FF2B5EF4-FFF2-40B4-BE49-F238E27FC236}">
                <a16:creationId xmlns:a16="http://schemas.microsoft.com/office/drawing/2014/main" id="{AA80FB34-1D73-CAA9-DFC2-E4332CBCC7E1}"/>
              </a:ext>
            </a:extLst>
          </p:cNvPr>
          <p:cNvSpPr txBox="1"/>
          <p:nvPr/>
        </p:nvSpPr>
        <p:spPr>
          <a:xfrm>
            <a:off x="448574" y="1145101"/>
            <a:ext cx="3607190" cy="2739211"/>
          </a:xfrm>
          <a:prstGeom prst="rect">
            <a:avLst/>
          </a:prstGeom>
          <a:noFill/>
        </p:spPr>
        <p:txBody>
          <a:bodyPr wrap="square" rtlCol="0">
            <a:spAutoFit/>
          </a:bodyPr>
          <a:lstStyle/>
          <a:p>
            <a:r>
              <a:rPr lang="en-US" sz="2800" b="1" dirty="0">
                <a:solidFill>
                  <a:schemeClr val="accent2">
                    <a:lumMod val="20000"/>
                    <a:lumOff val="80000"/>
                  </a:schemeClr>
                </a:solidFill>
              </a:rPr>
              <a:t>Lucy Thurston</a:t>
            </a:r>
          </a:p>
          <a:p>
            <a:pPr marL="342900" indent="-342900">
              <a:buFont typeface="Arial" panose="020B0604020202020204" pitchFamily="34" charset="0"/>
              <a:buChar char="•"/>
            </a:pPr>
            <a:r>
              <a:rPr lang="en-US" sz="2400" i="1" dirty="0"/>
              <a:t>One of the first missionaries to Hawaii</a:t>
            </a:r>
          </a:p>
          <a:p>
            <a:pPr marL="342900" indent="-342900">
              <a:buFont typeface="Arial" panose="020B0604020202020204" pitchFamily="34" charset="0"/>
              <a:buChar char="•"/>
            </a:pPr>
            <a:r>
              <a:rPr lang="en-US" sz="2400" i="1" dirty="0"/>
              <a:t>Moved to the islands to help build churches and schools in Kailua-Kona (1820)</a:t>
            </a:r>
          </a:p>
        </p:txBody>
      </p:sp>
      <p:pic>
        <p:nvPicPr>
          <p:cNvPr id="1030" name="Picture 6" descr="undefined">
            <a:extLst>
              <a:ext uri="{FF2B5EF4-FFF2-40B4-BE49-F238E27FC236}">
                <a16:creationId xmlns:a16="http://schemas.microsoft.com/office/drawing/2014/main" id="{FFDF512B-DFFD-AD94-A28A-20F91C6CCA2C}"/>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049469" y="1092453"/>
            <a:ext cx="1667344" cy="25706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57CA48-6669-A2B9-2CED-7E69129DFCFF}"/>
              </a:ext>
            </a:extLst>
          </p:cNvPr>
          <p:cNvSpPr txBox="1"/>
          <p:nvPr/>
        </p:nvSpPr>
        <p:spPr>
          <a:xfrm>
            <a:off x="6412184" y="1145101"/>
            <a:ext cx="2764508" cy="3108543"/>
          </a:xfrm>
          <a:prstGeom prst="rect">
            <a:avLst/>
          </a:prstGeom>
          <a:noFill/>
        </p:spPr>
        <p:txBody>
          <a:bodyPr wrap="square" rtlCol="0">
            <a:spAutoFit/>
          </a:bodyPr>
          <a:lstStyle/>
          <a:p>
            <a:pPr>
              <a:spcBef>
                <a:spcPts val="2400"/>
              </a:spcBef>
            </a:pPr>
            <a:r>
              <a:rPr lang="en-US" sz="2800" b="1" dirty="0">
                <a:solidFill>
                  <a:schemeClr val="accent2">
                    <a:lumMod val="20000"/>
                    <a:lumOff val="80000"/>
                  </a:schemeClr>
                </a:solidFill>
              </a:rPr>
              <a:t>Mother Teresa</a:t>
            </a:r>
          </a:p>
          <a:p>
            <a:pPr marL="342900" indent="-342900">
              <a:buFont typeface="Arial" panose="020B0604020202020204" pitchFamily="34" charset="0"/>
              <a:buChar char="•"/>
            </a:pPr>
            <a:r>
              <a:rPr lang="en-US" sz="2400" i="1" dirty="0"/>
              <a:t>Founder of Missionaries of Charity in India to serve the poorest of the poor</a:t>
            </a:r>
          </a:p>
          <a:p>
            <a:pPr marL="342900" indent="-342900">
              <a:buFont typeface="Arial" panose="020B0604020202020204" pitchFamily="34" charset="0"/>
              <a:buChar char="•"/>
            </a:pPr>
            <a:endParaRPr lang="en-US" sz="2400" i="1" dirty="0"/>
          </a:p>
        </p:txBody>
      </p:sp>
      <p:pic>
        <p:nvPicPr>
          <p:cNvPr id="13" name="Picture 12">
            <a:extLst>
              <a:ext uri="{FF2B5EF4-FFF2-40B4-BE49-F238E27FC236}">
                <a16:creationId xmlns:a16="http://schemas.microsoft.com/office/drawing/2014/main" id="{398E7CE5-3DD7-5B55-0F32-B0A538A8235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379876" y="1235522"/>
            <a:ext cx="2132422" cy="2193478"/>
          </a:xfrm>
          <a:prstGeom prst="rect">
            <a:avLst/>
          </a:prstGeom>
        </p:spPr>
      </p:pic>
      <p:sp>
        <p:nvSpPr>
          <p:cNvPr id="14" name="Rectangle 13">
            <a:extLst>
              <a:ext uri="{FF2B5EF4-FFF2-40B4-BE49-F238E27FC236}">
                <a16:creationId xmlns:a16="http://schemas.microsoft.com/office/drawing/2014/main" id="{EB79421D-9C9D-5D12-2C35-71FB273D6EA6}"/>
              </a:ext>
            </a:extLst>
          </p:cNvPr>
          <p:cNvSpPr/>
          <p:nvPr/>
        </p:nvSpPr>
        <p:spPr bwMode="auto">
          <a:xfrm>
            <a:off x="11259670" y="1891553"/>
            <a:ext cx="243663" cy="806823"/>
          </a:xfrm>
          <a:prstGeom prst="rect">
            <a:avLst/>
          </a:prstGeom>
          <a:solidFill>
            <a:schemeClr val="accent4">
              <a:lumMod val="50000"/>
            </a:schemeClr>
          </a:solidFill>
          <a:ln w="9525" cap="flat" cmpd="sng" algn="ctr">
            <a:solidFill>
              <a:schemeClr val="accent4">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a:ln>
                <a:noFill/>
              </a:ln>
              <a:solidFill>
                <a:schemeClr val="tx1"/>
              </a:solidFill>
              <a:effectLst/>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5864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 calcmode="lin" valueType="num">
                                      <p:cBhvr>
                                        <p:cTn id="3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5">
                                            <p:txEl>
                                              <p:pRg st="0" end="0"/>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randombar(horizontal)">
                                      <p:cBhvr>
                                        <p:cTn id="41" dur="500"/>
                                        <p:tgtEl>
                                          <p:spTgt spid="102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 calcmode="lin" valueType="num">
                                      <p:cBhvr additive="base">
                                        <p:cTn id="4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 calcmode="lin" valueType="num">
                                      <p:cBhvr additive="base">
                                        <p:cTn id="5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
                                            <p:bg/>
                                          </p:spTgt>
                                        </p:tgtEl>
                                        <p:attrNameLst>
                                          <p:attrName>style.visibility</p:attrName>
                                        </p:attrNameLst>
                                      </p:cBhvr>
                                      <p:to>
                                        <p:strVal val="visible"/>
                                      </p:to>
                                    </p:set>
                                    <p:animEffect transition="in" filter="randombar(horizontal)">
                                      <p:cBhvr>
                                        <p:cTn id="58" dur="500"/>
                                        <p:tgtEl>
                                          <p:spTgt spid="6">
                                            <p:bg/>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anim calcmode="lin" valueType="num">
                                      <p:cBhvr>
                                        <p:cTn id="6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12">
                                            <p:txEl>
                                              <p:pRg st="0" end="0"/>
                                            </p:txEl>
                                          </p:spTgt>
                                        </p:tgtEl>
                                      </p:cBhvr>
                                    </p:animEffect>
                                  </p:childTnLst>
                                </p:cTn>
                              </p:par>
                              <p:par>
                                <p:cTn id="64" presetID="14" presetClass="entr" presetSubtype="1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randombar(horizont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2">
                                            <p:txEl>
                                              <p:pRg st="1" end="1"/>
                                            </p:txEl>
                                          </p:spTgt>
                                        </p:tgtEl>
                                        <p:attrNameLst>
                                          <p:attrName>style.visibility</p:attrName>
                                        </p:attrNameLst>
                                      </p:cBhvr>
                                      <p:to>
                                        <p:strVal val="visible"/>
                                      </p:to>
                                    </p:set>
                                    <p:anim calcmode="lin" valueType="num">
                                      <p:cBhvr additive="base">
                                        <p:cTn id="74"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80" dur="500"/>
                                        <p:tgtEl>
                                          <p:spTgt spid="6">
                                            <p:txEl>
                                              <p:pRg st="7" end="7"/>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6">
                                            <p:txEl>
                                              <p:pRg st="9" end="9"/>
                                            </p:txEl>
                                          </p:spTgt>
                                        </p:tgtEl>
                                        <p:attrNameLst>
                                          <p:attrName>style.visibility</p:attrName>
                                        </p:attrNameLst>
                                      </p:cBhvr>
                                      <p:to>
                                        <p:strVal val="visible"/>
                                      </p:to>
                                    </p:set>
                                    <p:animEffect transition="in" filter="randombar(horizontal)">
                                      <p:cBhvr>
                                        <p:cTn id="85" dur="500"/>
                                        <p:tgtEl>
                                          <p:spTgt spid="6">
                                            <p:txEl>
                                              <p:pRg st="9" end="9"/>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6">
                                            <p:txEl>
                                              <p:pRg st="11" end="11"/>
                                            </p:txEl>
                                          </p:spTgt>
                                        </p:tgtEl>
                                        <p:attrNameLst>
                                          <p:attrName>style.visibility</p:attrName>
                                        </p:attrNameLst>
                                      </p:cBhvr>
                                      <p:to>
                                        <p:strVal val="visible"/>
                                      </p:to>
                                    </p:set>
                                    <p:animEffect transition="in" filter="randombar(horizontal)">
                                      <p:cBhvr>
                                        <p:cTn id="90"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uiExpand="1" build="p" animBg="1"/>
      <p:bldP spid="1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5F67-6130-EBF4-14AC-A2CF4B778995}"/>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44604DD0-1A8B-A1B7-31B9-290C6F986642}"/>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8C1A0EA-8FFB-FC7B-822A-AA6E6B5B8C60}"/>
              </a:ext>
            </a:extLst>
          </p:cNvPr>
          <p:cNvSpPr>
            <a:spLocks noGrp="1"/>
          </p:cNvSpPr>
          <p:nvPr>
            <p:ph type="title"/>
          </p:nvPr>
        </p:nvSpPr>
        <p:spPr>
          <a:xfrm>
            <a:off x="416096" y="3277456"/>
            <a:ext cx="11359806" cy="1321976"/>
          </a:xfrm>
        </p:spPr>
        <p:txBody>
          <a:bodyPr>
            <a:noAutofit/>
          </a:bodyPr>
          <a:lstStyle/>
          <a:p>
            <a:r>
              <a:rPr lang="en-US" dirty="0"/>
              <a:t>THE PARACHURCH MOVEMENT</a:t>
            </a:r>
          </a:p>
        </p:txBody>
      </p:sp>
      <p:sp>
        <p:nvSpPr>
          <p:cNvPr id="8" name="Text Placeholder 7">
            <a:extLst>
              <a:ext uri="{FF2B5EF4-FFF2-40B4-BE49-F238E27FC236}">
                <a16:creationId xmlns:a16="http://schemas.microsoft.com/office/drawing/2014/main" id="{BF4F9925-209C-2A34-6098-F846101DB562}"/>
              </a:ext>
            </a:extLst>
          </p:cNvPr>
          <p:cNvSpPr>
            <a:spLocks noGrp="1"/>
          </p:cNvSpPr>
          <p:nvPr>
            <p:ph type="body" idx="1"/>
          </p:nvPr>
        </p:nvSpPr>
        <p:spPr/>
        <p:txBody>
          <a:bodyPr/>
          <a:lstStyle/>
          <a:p>
            <a:r>
              <a:rPr lang="en-US" cap="none" dirty="0"/>
              <a:t>Interdenominational Cooperation</a:t>
            </a:r>
          </a:p>
          <a:p>
            <a:endParaRPr lang="en-US" dirty="0"/>
          </a:p>
        </p:txBody>
      </p:sp>
    </p:spTree>
    <p:extLst>
      <p:ext uri="{BB962C8B-B14F-4D97-AF65-F5344CB8AC3E}">
        <p14:creationId xmlns:p14="http://schemas.microsoft.com/office/powerpoint/2010/main" val="137144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FCEC24F-315E-32AD-D01D-0A981CBB89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8D3331-1550-6E53-DC10-CE6410B0AA3B}"/>
              </a:ext>
            </a:extLst>
          </p:cNvPr>
          <p:cNvSpPr>
            <a:spLocks noGrp="1"/>
          </p:cNvSpPr>
          <p:nvPr>
            <p:ph type="title"/>
          </p:nvPr>
        </p:nvSpPr>
        <p:spPr>
          <a:xfrm>
            <a:off x="457201" y="258366"/>
            <a:ext cx="11218125" cy="887262"/>
          </a:xfrm>
        </p:spPr>
        <p:txBody>
          <a:bodyPr/>
          <a:lstStyle/>
          <a:p>
            <a:r>
              <a:rPr lang="en-US" sz="4000" dirty="0">
                <a:solidFill>
                  <a:srgbClr val="C00000"/>
                </a:solidFill>
              </a:rPr>
              <a:t>INTERDENOMINATIONAL COOPERATION</a:t>
            </a:r>
          </a:p>
        </p:txBody>
      </p:sp>
      <p:sp>
        <p:nvSpPr>
          <p:cNvPr id="10" name="Content Placeholder 9">
            <a:extLst>
              <a:ext uri="{FF2B5EF4-FFF2-40B4-BE49-F238E27FC236}">
                <a16:creationId xmlns:a16="http://schemas.microsoft.com/office/drawing/2014/main" id="{191FBC4C-9B10-1936-376E-14F7CBC67FEA}"/>
              </a:ext>
            </a:extLst>
          </p:cNvPr>
          <p:cNvSpPr>
            <a:spLocks noGrp="1"/>
          </p:cNvSpPr>
          <p:nvPr>
            <p:ph sz="quarter" idx="14"/>
          </p:nvPr>
        </p:nvSpPr>
        <p:spPr>
          <a:xfrm>
            <a:off x="914400" y="1032614"/>
            <a:ext cx="11070768" cy="5712372"/>
          </a:xfrm>
        </p:spPr>
        <p:txBody>
          <a:bodyPr>
            <a:normAutofit lnSpcReduction="10000"/>
          </a:bodyPr>
          <a:lstStyle/>
          <a:p>
            <a:pPr marL="0" indent="0">
              <a:buNone/>
            </a:pPr>
            <a:r>
              <a:rPr lang="en-US" altLang="en-US" sz="3200" b="1" dirty="0">
                <a:solidFill>
                  <a:schemeClr val="accent5">
                    <a:lumMod val="75000"/>
                  </a:schemeClr>
                </a:solidFill>
              </a:rPr>
              <a:t>The Christian parachurch movement operates independently of any denomination but works alongside denominations and churches.</a:t>
            </a:r>
          </a:p>
          <a:p>
            <a:r>
              <a:rPr lang="en-US" altLang="en-US" sz="2800" i="1" dirty="0">
                <a:solidFill>
                  <a:schemeClr val="tx1"/>
                </a:solidFill>
              </a:rPr>
              <a:t>The key word is “para” (= alongside), not “over,” not “instead of.”</a:t>
            </a:r>
          </a:p>
          <a:p>
            <a:r>
              <a:rPr lang="en-US" altLang="en-US" sz="2800" i="1" dirty="0">
                <a:solidFill>
                  <a:schemeClr val="tx1"/>
                </a:solidFill>
              </a:rPr>
              <a:t>These groups focus on specialized ministries, such as, evangelism, missions, discipleship, campus outreach, social services, and media.</a:t>
            </a:r>
          </a:p>
          <a:p>
            <a:r>
              <a:rPr lang="en-US" altLang="en-US" sz="2800" i="1" dirty="0">
                <a:solidFill>
                  <a:schemeClr val="tx1"/>
                </a:solidFill>
              </a:rPr>
              <a:t>They include such organizations as InterVarsity Christian Fellowship, CRU (Campus Crusade for Christ), the Navigators,  YWAM (Youth with a Mission, international missions), Samaritan’s Purse (disaster relief), and Fellowship of Christian Athletes.</a:t>
            </a:r>
          </a:p>
          <a:p>
            <a:r>
              <a:rPr lang="en-US" altLang="en-US" sz="2800" i="1" dirty="0">
                <a:solidFill>
                  <a:schemeClr val="tx1"/>
                </a:solidFill>
              </a:rPr>
              <a:t>The interdenominational aspect of the Billy Graham Association is the original model, and many have signed the “Trail West Agreement” (1971) and the “Chicago Agreement” (2010), pledging mutual respect and cooperation.</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A1AC9C69-40A0-9947-99E2-3EE8312153A5}"/>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AF29F62-CF12-1EEF-A90E-96143F8805C1}"/>
              </a:ext>
            </a:extLst>
          </p:cNvPr>
          <p:cNvCxnSpPr>
            <a:cxnSpLocks/>
          </p:cNvCxnSpPr>
          <p:nvPr/>
        </p:nvCxnSpPr>
        <p:spPr>
          <a:xfrm>
            <a:off x="685800" y="1145628"/>
            <a:ext cx="0" cy="57123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48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A066C18-B4B0-0BC6-5EAF-10A314FE67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92379A-6B32-2602-9963-CB01CCB6229C}"/>
              </a:ext>
            </a:extLst>
          </p:cNvPr>
          <p:cNvSpPr>
            <a:spLocks noGrp="1"/>
          </p:cNvSpPr>
          <p:nvPr>
            <p:ph type="title"/>
          </p:nvPr>
        </p:nvSpPr>
        <p:spPr>
          <a:xfrm>
            <a:off x="220710" y="122843"/>
            <a:ext cx="11731528" cy="1591657"/>
          </a:xfrm>
        </p:spPr>
        <p:txBody>
          <a:bodyPr/>
          <a:lstStyle/>
          <a:p>
            <a:r>
              <a:rPr lang="en-US" dirty="0">
                <a:solidFill>
                  <a:srgbClr val="C00000"/>
                </a:solidFill>
              </a:rPr>
              <a:t>INTERVARSITY CHRISTIAN FELLOWSHIP</a:t>
            </a:r>
          </a:p>
        </p:txBody>
      </p:sp>
      <p:sp>
        <p:nvSpPr>
          <p:cNvPr id="10" name="Content Placeholder 9">
            <a:extLst>
              <a:ext uri="{FF2B5EF4-FFF2-40B4-BE49-F238E27FC236}">
                <a16:creationId xmlns:a16="http://schemas.microsoft.com/office/drawing/2014/main" id="{175C011D-EE29-F932-A5FF-FF3D4F1BAAFF}"/>
              </a:ext>
            </a:extLst>
          </p:cNvPr>
          <p:cNvSpPr>
            <a:spLocks noGrp="1"/>
          </p:cNvSpPr>
          <p:nvPr>
            <p:ph sz="quarter" idx="14"/>
          </p:nvPr>
        </p:nvSpPr>
        <p:spPr>
          <a:xfrm>
            <a:off x="1133367" y="1714500"/>
            <a:ext cx="10837923" cy="4033945"/>
          </a:xfrm>
        </p:spPr>
        <p:txBody>
          <a:bodyPr>
            <a:normAutofit fontScale="92500" lnSpcReduction="20000"/>
          </a:bodyPr>
          <a:lstStyle/>
          <a:p>
            <a:pPr marL="0" indent="0">
              <a:buNone/>
            </a:pPr>
            <a:r>
              <a:rPr lang="en-US" altLang="en-US" sz="3200" b="1" dirty="0">
                <a:solidFill>
                  <a:schemeClr val="accent5">
                    <a:lumMod val="75000"/>
                  </a:schemeClr>
                </a:solidFill>
              </a:rPr>
              <a:t>Founded in 1941 by Stacey Woods, InterVarsity is an evangelical ministry active on nearly 800 college campuses across the USA.</a:t>
            </a:r>
          </a:p>
          <a:p>
            <a:r>
              <a:rPr lang="en-US" altLang="en-US" sz="3200" i="1" dirty="0">
                <a:solidFill>
                  <a:schemeClr val="tx1"/>
                </a:solidFill>
              </a:rPr>
              <a:t>Using the inductive method, InterVarsity staff conducts Bible studies on college campuses across the USA, but it also participates in the global student ministry network, the International Fellowship of Evangelical Students (IFES).</a:t>
            </a:r>
          </a:p>
          <a:p>
            <a:r>
              <a:rPr lang="en-US" altLang="en-US" sz="3200" i="1" dirty="0">
                <a:solidFill>
                  <a:schemeClr val="tx1"/>
                </a:solidFill>
              </a:rPr>
              <a:t>Besides its traditional, orthodox theological statement, any staff must affirm orthodox views of sexuality that are shared by most evangelical denominations.</a:t>
            </a:r>
          </a:p>
          <a:p>
            <a:endParaRPr lang="en-US" altLang="en-US" sz="3200" i="1" dirty="0">
              <a:solidFill>
                <a:schemeClr val="tx1"/>
              </a:solidFill>
            </a:endParaRPr>
          </a:p>
        </p:txBody>
      </p:sp>
      <p:sp>
        <p:nvSpPr>
          <p:cNvPr id="7" name="Slide Number Placeholder 6">
            <a:extLst>
              <a:ext uri="{FF2B5EF4-FFF2-40B4-BE49-F238E27FC236}">
                <a16:creationId xmlns:a16="http://schemas.microsoft.com/office/drawing/2014/main" id="{CB8FAD54-4581-E587-5361-87B71F1525B8}"/>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CE04CDB-82DF-0B0E-84A8-F5528D1CC5BC}"/>
              </a:ext>
            </a:extLst>
          </p:cNvPr>
          <p:cNvCxnSpPr>
            <a:cxnSpLocks/>
          </p:cNvCxnSpPr>
          <p:nvPr/>
        </p:nvCxnSpPr>
        <p:spPr>
          <a:xfrm>
            <a:off x="815948" y="1714500"/>
            <a:ext cx="0" cy="51435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BE337F4-3FD3-C586-8186-3F0A7670BD22}"/>
              </a:ext>
            </a:extLst>
          </p:cNvPr>
          <p:cNvSpPr txBox="1"/>
          <p:nvPr/>
        </p:nvSpPr>
        <p:spPr>
          <a:xfrm>
            <a:off x="1006997" y="5698894"/>
            <a:ext cx="10945241" cy="954107"/>
          </a:xfrm>
          <a:prstGeom prst="rect">
            <a:avLst/>
          </a:prstGeom>
          <a:solidFill>
            <a:srgbClr val="48599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EDB9">
                    <a:lumMod val="90000"/>
                  </a:srgbClr>
                </a:solidFill>
                <a:effectLst>
                  <a:outerShdw blurRad="38100" dist="38100" dir="2700000" algn="tl">
                    <a:srgbClr val="000000">
                      <a:alpha val="43137"/>
                    </a:srgbClr>
                  </a:outerShdw>
                </a:effectLst>
                <a:latin typeface="Agency FB" panose="020B0503020202020204" pitchFamily="34" charset="0"/>
              </a:rPr>
              <a:t>InterVarsity has multiple chapters focusing on international students, nursing students, graduate students, athletes, artists, and various ethnic minorities</a:t>
            </a:r>
            <a:r>
              <a:rPr kumimoji="0" lang="en-US" sz="2800" b="1" i="0" u="none" strike="noStrike" kern="1200" cap="none" spc="0" normalizeH="0" baseline="0" noProof="0" dirty="0">
                <a:ln>
                  <a:noFill/>
                </a:ln>
                <a:solidFill>
                  <a:srgbClr val="FFEDB9">
                    <a:lumMod val="90000"/>
                  </a:srgbClr>
                </a:solidFill>
                <a:effectLst>
                  <a:outerShdw blurRad="38100" dist="38100" dir="2700000" algn="tl">
                    <a:srgbClr val="000000">
                      <a:alpha val="43137"/>
                    </a:srgbClr>
                  </a:outerShdw>
                </a:effectLst>
                <a:uLnTx/>
                <a:uFillTx/>
                <a:latin typeface="Agency FB" panose="020B0503020202020204" pitchFamily="34" charset="0"/>
                <a:ea typeface="+mn-ea"/>
                <a:cs typeface="+mn-cs"/>
              </a:rPr>
              <a:t>.</a:t>
            </a:r>
          </a:p>
        </p:txBody>
      </p:sp>
    </p:spTree>
    <p:extLst>
      <p:ext uri="{BB962C8B-B14F-4D97-AF65-F5344CB8AC3E}">
        <p14:creationId xmlns:p14="http://schemas.microsoft.com/office/powerpoint/2010/main" val="347759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CDFF37C-96D3-401E-C277-416244291E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9009D8-06A0-4A48-07F7-84BA7A50F24A}"/>
              </a:ext>
            </a:extLst>
          </p:cNvPr>
          <p:cNvSpPr>
            <a:spLocks noGrp="1"/>
          </p:cNvSpPr>
          <p:nvPr>
            <p:ph type="title"/>
          </p:nvPr>
        </p:nvSpPr>
        <p:spPr>
          <a:xfrm>
            <a:off x="220709" y="122843"/>
            <a:ext cx="4640655" cy="2238392"/>
          </a:xfrm>
        </p:spPr>
        <p:txBody>
          <a:bodyPr/>
          <a:lstStyle/>
          <a:p>
            <a:r>
              <a:rPr lang="en-US" dirty="0">
                <a:solidFill>
                  <a:srgbClr val="C00000"/>
                </a:solidFill>
              </a:rPr>
              <a:t>SAMARITAN’S PURSE</a:t>
            </a:r>
          </a:p>
        </p:txBody>
      </p:sp>
      <p:sp>
        <p:nvSpPr>
          <p:cNvPr id="10" name="Content Placeholder 9">
            <a:extLst>
              <a:ext uri="{FF2B5EF4-FFF2-40B4-BE49-F238E27FC236}">
                <a16:creationId xmlns:a16="http://schemas.microsoft.com/office/drawing/2014/main" id="{17A2E379-CD8D-642E-7B0B-3D8C395A83CC}"/>
              </a:ext>
            </a:extLst>
          </p:cNvPr>
          <p:cNvSpPr>
            <a:spLocks noGrp="1"/>
          </p:cNvSpPr>
          <p:nvPr>
            <p:ph sz="quarter" idx="14"/>
          </p:nvPr>
        </p:nvSpPr>
        <p:spPr>
          <a:xfrm>
            <a:off x="693558" y="1728272"/>
            <a:ext cx="4167806" cy="5129728"/>
          </a:xfrm>
        </p:spPr>
        <p:txBody>
          <a:bodyPr>
            <a:normAutofit fontScale="92500" lnSpcReduction="20000"/>
          </a:bodyPr>
          <a:lstStyle/>
          <a:p>
            <a:pPr marL="0" indent="0">
              <a:spcBef>
                <a:spcPts val="600"/>
              </a:spcBef>
              <a:buNone/>
            </a:pPr>
            <a:r>
              <a:rPr lang="en-US" altLang="en-US" sz="3200" b="1" dirty="0">
                <a:solidFill>
                  <a:schemeClr val="accent5">
                    <a:lumMod val="75000"/>
                  </a:schemeClr>
                </a:solidFill>
              </a:rPr>
              <a:t>Headed by Franklin Graham, son of Billy Graham, Samaritan’s Purse is an international relief organization providing both physical and spiritual aid to people in need around the world who are affected by poverty, disease, war, famine, and other disasters.</a:t>
            </a:r>
          </a:p>
        </p:txBody>
      </p:sp>
      <p:sp>
        <p:nvSpPr>
          <p:cNvPr id="7" name="Slide Number Placeholder 6">
            <a:extLst>
              <a:ext uri="{FF2B5EF4-FFF2-40B4-BE49-F238E27FC236}">
                <a16:creationId xmlns:a16="http://schemas.microsoft.com/office/drawing/2014/main" id="{B8761D88-807C-74FB-25D9-EF5752CA7C45}"/>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6062DB1-4DCF-1519-17B1-51C30C96B298}"/>
              </a:ext>
            </a:extLst>
          </p:cNvPr>
          <p:cNvCxnSpPr>
            <a:cxnSpLocks/>
          </p:cNvCxnSpPr>
          <p:nvPr/>
        </p:nvCxnSpPr>
        <p:spPr>
          <a:xfrm>
            <a:off x="457133" y="1728272"/>
            <a:ext cx="0" cy="5040775"/>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6903EB39-8D41-E991-C1E1-C0DEAD8395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57810" y="122844"/>
            <a:ext cx="6889951" cy="30717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E81D28-6F7E-EABF-04F6-137FAC21F8F9}"/>
              </a:ext>
            </a:extLst>
          </p:cNvPr>
          <p:cNvSpPr txBox="1"/>
          <p:nvPr/>
        </p:nvSpPr>
        <p:spPr>
          <a:xfrm>
            <a:off x="5052413" y="4337612"/>
            <a:ext cx="6995348" cy="2431435"/>
          </a:xfrm>
          <a:prstGeom prst="rect">
            <a:avLst/>
          </a:prstGeom>
          <a:noFill/>
        </p:spPr>
        <p:txBody>
          <a:bodyPr wrap="square" rtlCol="0">
            <a:spAutoFit/>
          </a:bodyPr>
          <a:lstStyle/>
          <a:p>
            <a:r>
              <a:rPr lang="en-US" sz="2400" i="1" dirty="0"/>
              <a:t>Operating in over 100 countries, they deploy medical professionals along with equipment, food, water, shelter, and medical care in areas affected by conflict or natural disasters.</a:t>
            </a:r>
          </a:p>
          <a:p>
            <a:br>
              <a:rPr lang="en-US" sz="800" i="1" dirty="0"/>
            </a:br>
            <a:r>
              <a:rPr lang="en-US" sz="2400" i="1" dirty="0"/>
              <a:t>They also have programs for feeding children, supporting the persecuted church, and assisting military veterans.</a:t>
            </a:r>
          </a:p>
        </p:txBody>
      </p:sp>
      <p:pic>
        <p:nvPicPr>
          <p:cNvPr id="1032" name="Picture 8" descr="Franklin Graham">
            <a:extLst>
              <a:ext uri="{FF2B5EF4-FFF2-40B4-BE49-F238E27FC236}">
                <a16:creationId xmlns:a16="http://schemas.microsoft.com/office/drawing/2014/main" id="{3CC991A3-5C36-D444-5B45-E9B5EA88B8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2220" y="214914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92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additive="base">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3199160-1D58-2757-B6A9-6BEB3606A3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991AF4-2D95-14FD-472D-BA4059EBD3AE}"/>
              </a:ext>
            </a:extLst>
          </p:cNvPr>
          <p:cNvSpPr>
            <a:spLocks noGrp="1"/>
          </p:cNvSpPr>
          <p:nvPr>
            <p:ph type="title"/>
          </p:nvPr>
        </p:nvSpPr>
        <p:spPr>
          <a:xfrm>
            <a:off x="220710" y="122843"/>
            <a:ext cx="11731528" cy="1591657"/>
          </a:xfrm>
        </p:spPr>
        <p:txBody>
          <a:bodyPr/>
          <a:lstStyle/>
          <a:p>
            <a:r>
              <a:rPr lang="en-US" dirty="0">
                <a:solidFill>
                  <a:srgbClr val="C00000"/>
                </a:solidFill>
              </a:rPr>
              <a:t>YOUTH WITH A MISSION</a:t>
            </a:r>
          </a:p>
        </p:txBody>
      </p:sp>
      <p:sp>
        <p:nvSpPr>
          <p:cNvPr id="10" name="Content Placeholder 9">
            <a:extLst>
              <a:ext uri="{FF2B5EF4-FFF2-40B4-BE49-F238E27FC236}">
                <a16:creationId xmlns:a16="http://schemas.microsoft.com/office/drawing/2014/main" id="{B1C854A4-A07B-BF70-B9E5-D7EA0E659911}"/>
              </a:ext>
            </a:extLst>
          </p:cNvPr>
          <p:cNvSpPr>
            <a:spLocks noGrp="1"/>
          </p:cNvSpPr>
          <p:nvPr>
            <p:ph sz="quarter" idx="14"/>
          </p:nvPr>
        </p:nvSpPr>
        <p:spPr>
          <a:xfrm>
            <a:off x="1133367" y="1093076"/>
            <a:ext cx="6965603" cy="5609476"/>
          </a:xfrm>
        </p:spPr>
        <p:txBody>
          <a:bodyPr>
            <a:normAutofit lnSpcReduction="10000"/>
          </a:bodyPr>
          <a:lstStyle/>
          <a:p>
            <a:pPr marL="0" indent="0">
              <a:buNone/>
            </a:pPr>
            <a:r>
              <a:rPr lang="en-US" altLang="en-US" sz="3200" b="1" dirty="0">
                <a:solidFill>
                  <a:schemeClr val="accent5">
                    <a:lumMod val="75000"/>
                  </a:schemeClr>
                </a:solidFill>
              </a:rPr>
              <a:t>Founded by Loren Cunningham, YWAM is a global discipleship and mission organization operating through evangelism, training, and mercy ministries.</a:t>
            </a:r>
          </a:p>
          <a:p>
            <a:r>
              <a:rPr lang="en-US" altLang="en-US" sz="3200" i="1" dirty="0">
                <a:solidFill>
                  <a:schemeClr val="tx1"/>
                </a:solidFill>
              </a:rPr>
              <a:t>As a decentralized network, it connects individuals and groups who are based on the core beliefs of the Bible as God’s Word and the inspiration of the Holy Spirit.</a:t>
            </a:r>
          </a:p>
          <a:p>
            <a:r>
              <a:rPr lang="en-US" altLang="en-US" sz="3200" i="1" dirty="0">
                <a:solidFill>
                  <a:schemeClr val="tx1"/>
                </a:solidFill>
              </a:rPr>
              <a:t>Its educational arm is the University of the Nations (unaccredited) with campuses in more than 100 countries.</a:t>
            </a:r>
          </a:p>
        </p:txBody>
      </p:sp>
      <p:sp>
        <p:nvSpPr>
          <p:cNvPr id="7" name="Slide Number Placeholder 6">
            <a:extLst>
              <a:ext uri="{FF2B5EF4-FFF2-40B4-BE49-F238E27FC236}">
                <a16:creationId xmlns:a16="http://schemas.microsoft.com/office/drawing/2014/main" id="{25810278-4CF5-3B54-9B5C-10DE005A6C62}"/>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228</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43A0F44-C16E-A3A4-2F17-DD37146CA6A1}"/>
              </a:ext>
            </a:extLst>
          </p:cNvPr>
          <p:cNvCxnSpPr>
            <a:cxnSpLocks/>
          </p:cNvCxnSpPr>
          <p:nvPr/>
        </p:nvCxnSpPr>
        <p:spPr>
          <a:xfrm>
            <a:off x="815948" y="1093076"/>
            <a:ext cx="0" cy="576492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DD86CCC-6C04-2F8B-AFFF-3958FC1A43E3}"/>
              </a:ext>
            </a:extLst>
          </p:cNvPr>
          <p:cNvSpPr txBox="1"/>
          <p:nvPr/>
        </p:nvSpPr>
        <p:spPr>
          <a:xfrm>
            <a:off x="8205105" y="5074280"/>
            <a:ext cx="3492380" cy="1569660"/>
          </a:xfrm>
          <a:prstGeom prst="rect">
            <a:avLst/>
          </a:prstGeom>
          <a:solidFill>
            <a:srgbClr val="48599F"/>
          </a:solidFill>
        </p:spPr>
        <p:txBody>
          <a:bodyPr wrap="square" rtlCol="0">
            <a:spAutoFit/>
          </a:bodyPr>
          <a:lstStyle/>
          <a:p>
            <a:pPr algn="ctr">
              <a:defRPr/>
            </a:pPr>
            <a:r>
              <a:rPr kumimoji="0" lang="en-US" sz="3200" u="none" strike="noStrike" kern="1200" cap="none" spc="0" normalizeH="0" baseline="0" noProof="0" dirty="0">
                <a:ln>
                  <a:noFill/>
                </a:ln>
                <a:solidFill>
                  <a:schemeClr val="accent4">
                    <a:lumMod val="90000"/>
                  </a:schemeClr>
                </a:solidFill>
                <a:effectLst/>
                <a:uLnTx/>
                <a:uFillTx/>
                <a:latin typeface="Agency FB" panose="020B0503020202020204" pitchFamily="34" charset="0"/>
              </a:rPr>
              <a:t>Their </a:t>
            </a:r>
            <a:r>
              <a:rPr lang="en-US" altLang="en-US" sz="3200" dirty="0">
                <a:solidFill>
                  <a:schemeClr val="accent4">
                    <a:lumMod val="90000"/>
                  </a:schemeClr>
                </a:solidFill>
                <a:latin typeface="Agency FB" panose="020B0503020202020204" pitchFamily="34" charset="0"/>
              </a:rPr>
              <a:t>core slogan is “to know God and make him known.”</a:t>
            </a:r>
            <a:endParaRPr kumimoji="0" lang="en-US" sz="3200" u="none" strike="noStrike" kern="1200" cap="none" spc="0" normalizeH="0" baseline="0" noProof="0" dirty="0">
              <a:ln>
                <a:noFill/>
              </a:ln>
              <a:solidFill>
                <a:schemeClr val="accent4">
                  <a:lumMod val="90000"/>
                </a:schemeClr>
              </a:solidFill>
              <a:effectLst/>
              <a:uLnTx/>
              <a:uFillTx/>
              <a:latin typeface="Agency FB" panose="020B0503020202020204" pitchFamily="34" charset="0"/>
            </a:endParaRPr>
          </a:p>
        </p:txBody>
      </p:sp>
      <p:pic>
        <p:nvPicPr>
          <p:cNvPr id="2050" name="Picture 2" descr="Youth With A Mission - Wikipedia">
            <a:extLst>
              <a:ext uri="{FF2B5EF4-FFF2-40B4-BE49-F238E27FC236}">
                <a16:creationId xmlns:a16="http://schemas.microsoft.com/office/drawing/2014/main" id="{A52F161B-19E2-AC7F-3C88-17461292B1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05105" y="2205642"/>
            <a:ext cx="3492380" cy="28412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bituary for Loren Cunningham, founder ...">
            <a:extLst>
              <a:ext uri="{FF2B5EF4-FFF2-40B4-BE49-F238E27FC236}">
                <a16:creationId xmlns:a16="http://schemas.microsoft.com/office/drawing/2014/main" id="{B9236B49-403E-53CD-DFC4-28E8088F05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957" y="190910"/>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2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DEA4-6B0F-F208-242D-9A831E1BB190}"/>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AA780F88-087B-D91C-2715-AE8C44DA7F58}"/>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38906103-B620-851A-107C-E3AAE2EA73CB}"/>
              </a:ext>
            </a:extLst>
          </p:cNvPr>
          <p:cNvSpPr>
            <a:spLocks noGrp="1"/>
          </p:cNvSpPr>
          <p:nvPr>
            <p:ph type="title"/>
          </p:nvPr>
        </p:nvSpPr>
        <p:spPr>
          <a:xfrm>
            <a:off x="416096" y="3277456"/>
            <a:ext cx="11359806" cy="1321976"/>
          </a:xfrm>
        </p:spPr>
        <p:txBody>
          <a:bodyPr>
            <a:noAutofit/>
          </a:bodyPr>
          <a:lstStyle/>
          <a:p>
            <a:r>
              <a:rPr lang="en-US" dirty="0"/>
              <a:t>THE CHURCH GROWTH MOVEMENT</a:t>
            </a:r>
          </a:p>
        </p:txBody>
      </p:sp>
      <p:sp>
        <p:nvSpPr>
          <p:cNvPr id="8" name="Text Placeholder 7">
            <a:extLst>
              <a:ext uri="{FF2B5EF4-FFF2-40B4-BE49-F238E27FC236}">
                <a16:creationId xmlns:a16="http://schemas.microsoft.com/office/drawing/2014/main" id="{3A7E8E55-A1AD-B7A5-A8B6-4441E2FDCCE6}"/>
              </a:ext>
            </a:extLst>
          </p:cNvPr>
          <p:cNvSpPr>
            <a:spLocks noGrp="1"/>
          </p:cNvSpPr>
          <p:nvPr>
            <p:ph type="body" idx="1"/>
          </p:nvPr>
        </p:nvSpPr>
        <p:spPr/>
        <p:txBody>
          <a:bodyPr/>
          <a:lstStyle/>
          <a:p>
            <a:r>
              <a:rPr lang="en-US" cap="none" dirty="0"/>
              <a:t>Contemporary Ways to Increase Outreach</a:t>
            </a:r>
          </a:p>
          <a:p>
            <a:endParaRPr lang="en-US" dirty="0"/>
          </a:p>
        </p:txBody>
      </p:sp>
    </p:spTree>
    <p:extLst>
      <p:ext uri="{BB962C8B-B14F-4D97-AF65-F5344CB8AC3E}">
        <p14:creationId xmlns:p14="http://schemas.microsoft.com/office/powerpoint/2010/main" val="345546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584F02-3284-2BC1-2829-A49F97F3A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2AB6B-3228-A9A8-A164-842EC24AE640}"/>
              </a:ext>
            </a:extLst>
          </p:cNvPr>
          <p:cNvSpPr>
            <a:spLocks noGrp="1"/>
          </p:cNvSpPr>
          <p:nvPr>
            <p:ph type="title"/>
          </p:nvPr>
        </p:nvSpPr>
        <p:spPr>
          <a:xfrm>
            <a:off x="609600" y="130856"/>
            <a:ext cx="10972800" cy="897844"/>
          </a:xfrm>
        </p:spPr>
        <p:txBody>
          <a:bodyPr/>
          <a:lstStyle/>
          <a:p>
            <a:r>
              <a:rPr lang="en-US" sz="6000" b="1" dirty="0">
                <a:solidFill>
                  <a:schemeClr val="accent2">
                    <a:lumMod val="20000"/>
                    <a:lumOff val="80000"/>
                  </a:schemeClr>
                </a:solidFill>
                <a:latin typeface="Agency FB" panose="020B0503020202020204" pitchFamily="34" charset="0"/>
              </a:rPr>
              <a:t>The Ongoing Canonical Issue</a:t>
            </a:r>
          </a:p>
        </p:txBody>
      </p:sp>
      <p:sp>
        <p:nvSpPr>
          <p:cNvPr id="3" name="Content Placeholder 2">
            <a:extLst>
              <a:ext uri="{FF2B5EF4-FFF2-40B4-BE49-F238E27FC236}">
                <a16:creationId xmlns:a16="http://schemas.microsoft.com/office/drawing/2014/main" id="{C261984E-09EA-70E1-1E9C-9DE4CB9FFD95}"/>
              </a:ext>
            </a:extLst>
          </p:cNvPr>
          <p:cNvSpPr>
            <a:spLocks noGrp="1"/>
          </p:cNvSpPr>
          <p:nvPr>
            <p:ph idx="1"/>
          </p:nvPr>
        </p:nvSpPr>
        <p:spPr>
          <a:xfrm>
            <a:off x="326571" y="1110339"/>
            <a:ext cx="11413671" cy="5616805"/>
          </a:xfrm>
        </p:spPr>
        <p:txBody>
          <a:bodyPr/>
          <a:lstStyle/>
          <a:p>
            <a:pPr marL="0" indent="0">
              <a:buNone/>
            </a:pPr>
            <a:r>
              <a:rPr lang="en-US" b="1" dirty="0">
                <a:solidFill>
                  <a:srgbClr val="FFC000"/>
                </a:solidFill>
              </a:rPr>
              <a:t>Luther’s challenge to the Apocryphal books led to two responses:</a:t>
            </a:r>
          </a:p>
          <a:p>
            <a:r>
              <a:rPr lang="en-US" sz="2800" b="1" dirty="0">
                <a:solidFill>
                  <a:schemeClr val="accent2">
                    <a:lumMod val="20000"/>
                    <a:lumOff val="80000"/>
                  </a:schemeClr>
                </a:solidFill>
              </a:rPr>
              <a:t>Roman Catholics: </a:t>
            </a:r>
            <a:r>
              <a:rPr lang="en-US" sz="2800" i="1" dirty="0"/>
              <a:t>In 1546, the Council of Trent officially declared the Apocrypha to be divinely inspired Scripture, and further, that any who did not accept them as such were to be excommunicated.</a:t>
            </a:r>
          </a:p>
          <a:p>
            <a:r>
              <a:rPr lang="en-US" sz="2800" b="1" dirty="0">
                <a:solidFill>
                  <a:schemeClr val="accent2">
                    <a:lumMod val="20000"/>
                    <a:lumOff val="80000"/>
                  </a:schemeClr>
                </a:solidFill>
              </a:rPr>
              <a:t>Protestants: </a:t>
            </a:r>
            <a:r>
              <a:rPr lang="en-US" sz="2800" i="1" dirty="0"/>
              <a:t>In early Reformation Bibles (including the KJV), the Apocrypha was included between the OT and NT, just as Luther had done. However, by the early 1800s, there was a concerted effort to eliminate them altogether, and they were no longer printed.</a:t>
            </a:r>
          </a:p>
        </p:txBody>
      </p:sp>
      <p:sp>
        <p:nvSpPr>
          <p:cNvPr id="4" name="TextBox 3">
            <a:extLst>
              <a:ext uri="{FF2B5EF4-FFF2-40B4-BE49-F238E27FC236}">
                <a16:creationId xmlns:a16="http://schemas.microsoft.com/office/drawing/2014/main" id="{2CDE6DBB-0F67-BD2F-3CFC-45DCF69A99D2}"/>
              </a:ext>
            </a:extLst>
          </p:cNvPr>
          <p:cNvSpPr txBox="1"/>
          <p:nvPr/>
        </p:nvSpPr>
        <p:spPr>
          <a:xfrm>
            <a:off x="0" y="5431643"/>
            <a:ext cx="12192000" cy="1200329"/>
          </a:xfrm>
          <a:prstGeom prst="rect">
            <a:avLst/>
          </a:prstGeom>
          <a:solidFill>
            <a:schemeClr val="accent6">
              <a:lumMod val="50000"/>
            </a:schemeClr>
          </a:solidFill>
        </p:spPr>
        <p:txBody>
          <a:bodyPr wrap="square" rtlCol="0">
            <a:spAutoFit/>
          </a:bodyPr>
          <a:lstStyle/>
          <a:p>
            <a:pPr algn="ctr"/>
            <a:r>
              <a:rPr lang="en-US" sz="3600" b="1" dirty="0">
                <a:solidFill>
                  <a:schemeClr val="accent2">
                    <a:lumMod val="20000"/>
                    <a:lumOff val="80000"/>
                  </a:schemeClr>
                </a:solidFill>
                <a:latin typeface="Agency FB" panose="020B0503020202020204" pitchFamily="34" charset="0"/>
              </a:rPr>
              <a:t>Today, most Protestants are unfamiliar with the Apocrypha except for Lutherans and Anglicans, both of which continue to read it.</a:t>
            </a:r>
          </a:p>
        </p:txBody>
      </p:sp>
    </p:spTree>
    <p:extLst>
      <p:ext uri="{BB962C8B-B14F-4D97-AF65-F5344CB8AC3E}">
        <p14:creationId xmlns:p14="http://schemas.microsoft.com/office/powerpoint/2010/main" val="186660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38E174C-95DE-8632-E57C-F44AED9E37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A3C83EF-E6AA-53A1-38F3-8C7AB21E2D17}"/>
              </a:ext>
            </a:extLst>
          </p:cNvPr>
          <p:cNvSpPr>
            <a:spLocks noGrp="1"/>
          </p:cNvSpPr>
          <p:nvPr>
            <p:ph type="title"/>
          </p:nvPr>
        </p:nvSpPr>
        <p:spPr>
          <a:xfrm>
            <a:off x="479360" y="155448"/>
            <a:ext cx="11218125" cy="693638"/>
          </a:xfrm>
        </p:spPr>
        <p:txBody>
          <a:bodyPr/>
          <a:lstStyle/>
          <a:p>
            <a:r>
              <a:rPr lang="en-US" sz="4000" dirty="0">
                <a:solidFill>
                  <a:srgbClr val="C00000"/>
                </a:solidFill>
              </a:rPr>
              <a:t>USING SOCIOLOGY AS A GROWTH TOOL</a:t>
            </a:r>
          </a:p>
        </p:txBody>
      </p:sp>
      <p:sp>
        <p:nvSpPr>
          <p:cNvPr id="10" name="Content Placeholder 9">
            <a:extLst>
              <a:ext uri="{FF2B5EF4-FFF2-40B4-BE49-F238E27FC236}">
                <a16:creationId xmlns:a16="http://schemas.microsoft.com/office/drawing/2014/main" id="{B886DEEC-94C0-AB1D-31F8-DF80AFD1ABB8}"/>
              </a:ext>
            </a:extLst>
          </p:cNvPr>
          <p:cNvSpPr>
            <a:spLocks noGrp="1"/>
          </p:cNvSpPr>
          <p:nvPr>
            <p:ph sz="quarter" idx="14"/>
          </p:nvPr>
        </p:nvSpPr>
        <p:spPr>
          <a:xfrm>
            <a:off x="914400" y="849086"/>
            <a:ext cx="7500131" cy="5895900"/>
          </a:xfrm>
        </p:spPr>
        <p:txBody>
          <a:bodyPr>
            <a:normAutofit lnSpcReduction="10000"/>
          </a:bodyPr>
          <a:lstStyle/>
          <a:p>
            <a:pPr marL="0" indent="0">
              <a:buNone/>
            </a:pPr>
            <a:r>
              <a:rPr lang="en-US" altLang="en-US" sz="2800" b="1" dirty="0">
                <a:solidFill>
                  <a:schemeClr val="accent5">
                    <a:lumMod val="75000"/>
                  </a:schemeClr>
                </a:solidFill>
              </a:rPr>
              <a:t>The CG movement began in India with the writings of Donald McGavran in the 1930s and 40s, who used social research methods to discover how to grow churches.</a:t>
            </a:r>
          </a:p>
          <a:p>
            <a:r>
              <a:rPr lang="en-US" altLang="en-US" sz="2400" i="1" dirty="0">
                <a:solidFill>
                  <a:schemeClr val="tx1"/>
                </a:solidFill>
              </a:rPr>
              <a:t>This approach became influential in North America and elsewhere in the 1950s to 1980s. </a:t>
            </a:r>
          </a:p>
          <a:p>
            <a:r>
              <a:rPr lang="en-US" altLang="en-US" sz="2400" i="1" dirty="0">
                <a:solidFill>
                  <a:schemeClr val="tx1"/>
                </a:solidFill>
              </a:rPr>
              <a:t>Essentially, this approach identifies consumer needs and desires while finding techniques to meet them in order to draw in attendees, including direct mailings, free giveaways, good parking, friendly greeters, gourmet coffee (which can be consumed during the worship service), contemporary music, and excellent signage.</a:t>
            </a:r>
          </a:p>
          <a:p>
            <a:r>
              <a:rPr lang="en-US" altLang="en-US" sz="2400" i="1" dirty="0">
                <a:solidFill>
                  <a:schemeClr val="tx1"/>
                </a:solidFill>
              </a:rPr>
              <a:t>Based on the “all things to all men” approach (cf. 1Co. 9:19-23), it taps into the youth culture’s rejection of most things traditional to create a church atmosphere that is pop, hip, and up-to-date.</a:t>
            </a:r>
          </a:p>
        </p:txBody>
      </p:sp>
      <p:sp>
        <p:nvSpPr>
          <p:cNvPr id="7" name="Slide Number Placeholder 6">
            <a:extLst>
              <a:ext uri="{FF2B5EF4-FFF2-40B4-BE49-F238E27FC236}">
                <a16:creationId xmlns:a16="http://schemas.microsoft.com/office/drawing/2014/main" id="{130C6813-E558-807C-954F-E59EE00351D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3C02361-B695-52F5-6165-D6769945FE13}"/>
              </a:ext>
            </a:extLst>
          </p:cNvPr>
          <p:cNvCxnSpPr>
            <a:cxnSpLocks/>
          </p:cNvCxnSpPr>
          <p:nvPr/>
        </p:nvCxnSpPr>
        <p:spPr>
          <a:xfrm>
            <a:off x="685800" y="849086"/>
            <a:ext cx="0" cy="600891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Donald McGavran — The Traveling Team">
            <a:extLst>
              <a:ext uri="{FF2B5EF4-FFF2-40B4-BE49-F238E27FC236}">
                <a16:creationId xmlns:a16="http://schemas.microsoft.com/office/drawing/2014/main" id="{8EF88D6D-0887-9758-26FB-2F38E15566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37826" y="1002215"/>
            <a:ext cx="3159660" cy="4116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607708-0083-66B0-12EF-AB43F9F4D577}"/>
              </a:ext>
            </a:extLst>
          </p:cNvPr>
          <p:cNvSpPr txBox="1"/>
          <p:nvPr/>
        </p:nvSpPr>
        <p:spPr>
          <a:xfrm>
            <a:off x="8655978" y="5119036"/>
            <a:ext cx="2923355" cy="1200329"/>
          </a:xfrm>
          <a:prstGeom prst="rect">
            <a:avLst/>
          </a:prstGeom>
          <a:noFill/>
        </p:spPr>
        <p:txBody>
          <a:bodyPr wrap="square" rtlCol="0">
            <a:spAutoFit/>
          </a:bodyPr>
          <a:lstStyle/>
          <a:p>
            <a:pPr algn="ctr"/>
            <a:r>
              <a:rPr lang="en-US" b="1" dirty="0"/>
              <a:t>Donald McGavran, son of missionaries to India, later professor at Fuller Theological Seminary</a:t>
            </a:r>
          </a:p>
        </p:txBody>
      </p:sp>
    </p:spTree>
    <p:extLst>
      <p:ext uri="{BB962C8B-B14F-4D97-AF65-F5344CB8AC3E}">
        <p14:creationId xmlns:p14="http://schemas.microsoft.com/office/powerpoint/2010/main" val="36014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BE623E9-4ACA-EF7B-7688-F4924E896B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EF4C39-10CC-803A-5FF8-29F6DA9037AB}"/>
              </a:ext>
            </a:extLst>
          </p:cNvPr>
          <p:cNvSpPr>
            <a:spLocks noGrp="1"/>
          </p:cNvSpPr>
          <p:nvPr>
            <p:ph type="title"/>
          </p:nvPr>
        </p:nvSpPr>
        <p:spPr>
          <a:xfrm>
            <a:off x="239762" y="332890"/>
            <a:ext cx="11731528" cy="954108"/>
          </a:xfrm>
        </p:spPr>
        <p:txBody>
          <a:bodyPr/>
          <a:lstStyle/>
          <a:p>
            <a:r>
              <a:rPr lang="en-US" dirty="0">
                <a:solidFill>
                  <a:srgbClr val="C00000"/>
                </a:solidFill>
              </a:rPr>
              <a:t>SEEKER-SENSITIVE CHURCHES</a:t>
            </a:r>
          </a:p>
        </p:txBody>
      </p:sp>
      <p:sp>
        <p:nvSpPr>
          <p:cNvPr id="10" name="Content Placeholder 9">
            <a:extLst>
              <a:ext uri="{FF2B5EF4-FFF2-40B4-BE49-F238E27FC236}">
                <a16:creationId xmlns:a16="http://schemas.microsoft.com/office/drawing/2014/main" id="{597498E7-4FEA-0396-E624-F1548DA12FDE}"/>
              </a:ext>
            </a:extLst>
          </p:cNvPr>
          <p:cNvSpPr>
            <a:spLocks noGrp="1"/>
          </p:cNvSpPr>
          <p:nvPr>
            <p:ph sz="quarter" idx="14"/>
          </p:nvPr>
        </p:nvSpPr>
        <p:spPr>
          <a:xfrm>
            <a:off x="1133367" y="1286998"/>
            <a:ext cx="10837923" cy="4461447"/>
          </a:xfrm>
        </p:spPr>
        <p:txBody>
          <a:bodyPr>
            <a:normAutofit lnSpcReduction="10000"/>
          </a:bodyPr>
          <a:lstStyle/>
          <a:p>
            <a:pPr marL="0" indent="0">
              <a:buNone/>
            </a:pPr>
            <a:r>
              <a:rPr lang="en-US" altLang="en-US" sz="3200" b="1" dirty="0">
                <a:solidFill>
                  <a:schemeClr val="accent5">
                    <a:lumMod val="75000"/>
                  </a:schemeClr>
                </a:solidFill>
              </a:rPr>
              <a:t>An outgrowth of the CG movement is the seeker-sensitive model of church life that structures its programs to be appealing and non-intimidating to non-Christians, i.e., friendly to seekers exploring their faith.</a:t>
            </a:r>
          </a:p>
          <a:p>
            <a:r>
              <a:rPr lang="en-US" altLang="en-US" sz="2800" i="1" dirty="0">
                <a:solidFill>
                  <a:schemeClr val="tx1"/>
                </a:solidFill>
              </a:rPr>
              <a:t>Modern entertainment, casual dress, and a focus on meeting people’s psychological needs becomes the means to attract visitors, and hopefully, lead them into a deeper Christian faith.</a:t>
            </a:r>
          </a:p>
          <a:p>
            <a:r>
              <a:rPr lang="en-US" altLang="en-US" sz="2800" i="1" dirty="0">
                <a:solidFill>
                  <a:schemeClr val="tx1"/>
                </a:solidFill>
              </a:rPr>
              <a:t>Exclusively Protestant, primary examples include the Willow Creek Community Church and the Saddleback Valley Community Church, both founded on research into why people don’t attend church.</a:t>
            </a:r>
          </a:p>
          <a:p>
            <a:endParaRPr lang="en-US" altLang="en-US" sz="3200" i="1" dirty="0">
              <a:solidFill>
                <a:schemeClr val="tx1"/>
              </a:solidFill>
            </a:endParaRPr>
          </a:p>
        </p:txBody>
      </p:sp>
      <p:sp>
        <p:nvSpPr>
          <p:cNvPr id="7" name="Slide Number Placeholder 6">
            <a:extLst>
              <a:ext uri="{FF2B5EF4-FFF2-40B4-BE49-F238E27FC236}">
                <a16:creationId xmlns:a16="http://schemas.microsoft.com/office/drawing/2014/main" id="{F324A2C4-E493-1DD3-0212-D08183D832BE}"/>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D0C9346D-2713-EAD1-F6B8-E823B9A281F9}"/>
              </a:ext>
            </a:extLst>
          </p:cNvPr>
          <p:cNvCxnSpPr>
            <a:cxnSpLocks/>
          </p:cNvCxnSpPr>
          <p:nvPr/>
        </p:nvCxnSpPr>
        <p:spPr>
          <a:xfrm>
            <a:off x="815948" y="1436914"/>
            <a:ext cx="0" cy="5421086"/>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E851890-E0F1-D482-CD2C-13A2A5F976F4}"/>
              </a:ext>
            </a:extLst>
          </p:cNvPr>
          <p:cNvSpPr txBox="1"/>
          <p:nvPr/>
        </p:nvSpPr>
        <p:spPr>
          <a:xfrm>
            <a:off x="1026049" y="5598647"/>
            <a:ext cx="10945241" cy="1077218"/>
          </a:xfrm>
          <a:prstGeom prst="rect">
            <a:avLst/>
          </a:prstGeom>
          <a:solidFill>
            <a:srgbClr val="860000"/>
          </a:solidFill>
        </p:spPr>
        <p:txBody>
          <a:bodyPr wrap="square" rtlCol="0">
            <a:spAutoFit/>
          </a:bodyPr>
          <a:lstStyle/>
          <a:p>
            <a:pPr algn="ctr">
              <a:defRPr/>
            </a:pPr>
            <a:r>
              <a:rPr lang="en-US" altLang="en-US" sz="3200" b="1" dirty="0">
                <a:solidFill>
                  <a:schemeClr val="accent4">
                    <a:lumMod val="90000"/>
                  </a:schemeClr>
                </a:solidFill>
                <a:effectLst>
                  <a:outerShdw blurRad="38100" dist="38100" dir="2700000" algn="tl">
                    <a:srgbClr val="000000">
                      <a:alpha val="43137"/>
                    </a:srgbClr>
                  </a:outerShdw>
                </a:effectLst>
                <a:latin typeface="Agency FB" panose="020B0503020202020204" pitchFamily="34" charset="0"/>
              </a:rPr>
              <a:t>One can “belong” without necessary being a “believer.” Seeker-sensitive churches are designed for outsiders, who find traditional churches boring.</a:t>
            </a:r>
          </a:p>
        </p:txBody>
      </p:sp>
    </p:spTree>
    <p:extLst>
      <p:ext uri="{BB962C8B-B14F-4D97-AF65-F5344CB8AC3E}">
        <p14:creationId xmlns:p14="http://schemas.microsoft.com/office/powerpoint/2010/main" val="394451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D99B8-676C-8D38-15C2-7CD358FF5BEC}"/>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534C5CF1-C4BD-4D5F-2DA2-DF13E8FE7428}"/>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6853ACAD-BFAA-FC52-D5D7-1A8562E4D894}"/>
              </a:ext>
            </a:extLst>
          </p:cNvPr>
          <p:cNvSpPr>
            <a:spLocks noGrp="1"/>
          </p:cNvSpPr>
          <p:nvPr>
            <p:ph type="title"/>
          </p:nvPr>
        </p:nvSpPr>
        <p:spPr>
          <a:xfrm>
            <a:off x="416096" y="3277456"/>
            <a:ext cx="11359806" cy="1321976"/>
          </a:xfrm>
        </p:spPr>
        <p:txBody>
          <a:bodyPr>
            <a:noAutofit/>
          </a:bodyPr>
          <a:lstStyle/>
          <a:p>
            <a:r>
              <a:rPr lang="en-US" dirty="0"/>
              <a:t>THE SOUTHERN SHIFT</a:t>
            </a:r>
          </a:p>
        </p:txBody>
      </p:sp>
      <p:sp>
        <p:nvSpPr>
          <p:cNvPr id="8" name="Text Placeholder 7">
            <a:extLst>
              <a:ext uri="{FF2B5EF4-FFF2-40B4-BE49-F238E27FC236}">
                <a16:creationId xmlns:a16="http://schemas.microsoft.com/office/drawing/2014/main" id="{740F3D2C-557C-F3C8-33A0-5F28544AE5CD}"/>
              </a:ext>
            </a:extLst>
          </p:cNvPr>
          <p:cNvSpPr>
            <a:spLocks noGrp="1"/>
          </p:cNvSpPr>
          <p:nvPr>
            <p:ph type="body" idx="1"/>
          </p:nvPr>
        </p:nvSpPr>
        <p:spPr/>
        <p:txBody>
          <a:bodyPr/>
          <a:lstStyle/>
          <a:p>
            <a:r>
              <a:rPr lang="en-US" cap="none" dirty="0"/>
              <a:t>The Center of Christianity Moves to the Southern Hemisphere</a:t>
            </a:r>
          </a:p>
          <a:p>
            <a:endParaRPr lang="en-US" dirty="0"/>
          </a:p>
        </p:txBody>
      </p:sp>
    </p:spTree>
    <p:extLst>
      <p:ext uri="{BB962C8B-B14F-4D97-AF65-F5344CB8AC3E}">
        <p14:creationId xmlns:p14="http://schemas.microsoft.com/office/powerpoint/2010/main" val="382681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49A79C2-0D55-DFBD-4CE6-AE44EBC914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D332BA-A435-1E27-B0D3-D4AC8E67F1AB}"/>
              </a:ext>
            </a:extLst>
          </p:cNvPr>
          <p:cNvSpPr>
            <a:spLocks noGrp="1"/>
          </p:cNvSpPr>
          <p:nvPr>
            <p:ph type="title"/>
          </p:nvPr>
        </p:nvSpPr>
        <p:spPr>
          <a:xfrm>
            <a:off x="479360" y="75238"/>
            <a:ext cx="11638008" cy="693638"/>
          </a:xfrm>
        </p:spPr>
        <p:txBody>
          <a:bodyPr/>
          <a:lstStyle/>
          <a:p>
            <a:r>
              <a:rPr lang="en-US" sz="3600" b="1" dirty="0">
                <a:solidFill>
                  <a:srgbClr val="C00000"/>
                </a:solidFill>
              </a:rPr>
              <a:t>Latin, African, and Asian Christianity</a:t>
            </a:r>
          </a:p>
        </p:txBody>
      </p:sp>
      <p:sp>
        <p:nvSpPr>
          <p:cNvPr id="10" name="Content Placeholder 9">
            <a:extLst>
              <a:ext uri="{FF2B5EF4-FFF2-40B4-BE49-F238E27FC236}">
                <a16:creationId xmlns:a16="http://schemas.microsoft.com/office/drawing/2014/main" id="{88D3D03D-1AA6-79E9-03CB-6E11F2417FD7}"/>
              </a:ext>
            </a:extLst>
          </p:cNvPr>
          <p:cNvSpPr>
            <a:spLocks noGrp="1"/>
          </p:cNvSpPr>
          <p:nvPr>
            <p:ph sz="quarter" idx="14"/>
          </p:nvPr>
        </p:nvSpPr>
        <p:spPr>
          <a:xfrm>
            <a:off x="612667" y="849086"/>
            <a:ext cx="6542112" cy="5895900"/>
          </a:xfrm>
        </p:spPr>
        <p:txBody>
          <a:bodyPr>
            <a:normAutofit lnSpcReduction="10000"/>
          </a:bodyPr>
          <a:lstStyle/>
          <a:p>
            <a:pPr marL="0" indent="0">
              <a:buNone/>
            </a:pPr>
            <a:r>
              <a:rPr lang="en-US" altLang="en-US" sz="2800" b="1" dirty="0">
                <a:solidFill>
                  <a:schemeClr val="accent5">
                    <a:lumMod val="75000"/>
                  </a:schemeClr>
                </a:solidFill>
              </a:rPr>
              <a:t>While for most of its history, the Christian church has been concentrated in the northern hemisphere, primarily Europe and the Middle East, today the center of Christianity has shifted southward to Africa, Latin America, and Asia.</a:t>
            </a:r>
          </a:p>
          <a:p>
            <a:r>
              <a:rPr lang="en-US" altLang="en-US" sz="2400" i="1" dirty="0">
                <a:solidFill>
                  <a:schemeClr val="tx1"/>
                </a:solidFill>
              </a:rPr>
              <a:t>In 1800, 90% of Christians lived in Europe and North America; by 1990 60% lived in Africa, South America, Asia, and the Pacific, and that proportion has increased every year since.</a:t>
            </a:r>
          </a:p>
          <a:p>
            <a:r>
              <a:rPr lang="en-US" altLang="en-US" sz="2400" i="1" dirty="0">
                <a:solidFill>
                  <a:schemeClr val="tx1"/>
                </a:solidFill>
              </a:rPr>
              <a:t>This shift has occurred primarily within Catholic, Anglican, and Pentecostal-Charismatic subgroups.</a:t>
            </a:r>
          </a:p>
          <a:p>
            <a:r>
              <a:rPr lang="en-US" altLang="en-US" sz="2400" i="1" dirty="0">
                <a:solidFill>
                  <a:schemeClr val="tx1"/>
                </a:solidFill>
              </a:rPr>
              <a:t>While the larger part of Christian wealth and resources still remain in the northern hemisphere, the southern hemisphere has the greatest numbers.</a:t>
            </a:r>
          </a:p>
        </p:txBody>
      </p:sp>
      <p:sp>
        <p:nvSpPr>
          <p:cNvPr id="7" name="Slide Number Placeholder 6">
            <a:extLst>
              <a:ext uri="{FF2B5EF4-FFF2-40B4-BE49-F238E27FC236}">
                <a16:creationId xmlns:a16="http://schemas.microsoft.com/office/drawing/2014/main" id="{D04CE4EF-1985-602C-257A-CDA4FCC9C4C1}"/>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502A65A-0E18-35A3-5833-A30CF2B2C325}"/>
              </a:ext>
            </a:extLst>
          </p:cNvPr>
          <p:cNvCxnSpPr>
            <a:cxnSpLocks/>
          </p:cNvCxnSpPr>
          <p:nvPr/>
        </p:nvCxnSpPr>
        <p:spPr>
          <a:xfrm>
            <a:off x="459307" y="849086"/>
            <a:ext cx="0" cy="6008914"/>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13D353-1DE6-97D8-E76A-633375C82FB9}"/>
              </a:ext>
            </a:extLst>
          </p:cNvPr>
          <p:cNvSpPr txBox="1"/>
          <p:nvPr/>
        </p:nvSpPr>
        <p:spPr>
          <a:xfrm>
            <a:off x="7519963" y="4811655"/>
            <a:ext cx="4093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Gill Sans MT"/>
              </a:rPr>
              <a:t>Pope Francis of Argentina (held the papal office 2013-2025), archbishop of Buenos Aires prior to becoming the Roman Catholic Pope</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2" name="Picture 1">
            <a:extLst>
              <a:ext uri="{FF2B5EF4-FFF2-40B4-BE49-F238E27FC236}">
                <a16:creationId xmlns:a16="http://schemas.microsoft.com/office/drawing/2014/main" id="{B4F1EE10-FEBE-7F1E-CE41-C7E269111C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7435969" y="952692"/>
            <a:ext cx="426151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6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01E3312-FE3B-5A99-35AC-3730A36C58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A33878-249E-1FB3-3446-969FF9503467}"/>
              </a:ext>
            </a:extLst>
          </p:cNvPr>
          <p:cNvSpPr>
            <a:spLocks noGrp="1"/>
          </p:cNvSpPr>
          <p:nvPr>
            <p:ph type="title"/>
          </p:nvPr>
        </p:nvSpPr>
        <p:spPr>
          <a:xfrm>
            <a:off x="239762" y="332890"/>
            <a:ext cx="11731528" cy="954108"/>
          </a:xfrm>
        </p:spPr>
        <p:txBody>
          <a:bodyPr/>
          <a:lstStyle/>
          <a:p>
            <a:r>
              <a:rPr lang="en-US" dirty="0">
                <a:solidFill>
                  <a:srgbClr val="C00000"/>
                </a:solidFill>
              </a:rPr>
              <a:t>Pentecostalism, a global phenomenon</a:t>
            </a:r>
          </a:p>
        </p:txBody>
      </p:sp>
      <p:sp>
        <p:nvSpPr>
          <p:cNvPr id="10" name="Content Placeholder 9">
            <a:extLst>
              <a:ext uri="{FF2B5EF4-FFF2-40B4-BE49-F238E27FC236}">
                <a16:creationId xmlns:a16="http://schemas.microsoft.com/office/drawing/2014/main" id="{CFE6B67C-5FD0-E342-1A18-71931DB27C53}"/>
              </a:ext>
            </a:extLst>
          </p:cNvPr>
          <p:cNvSpPr>
            <a:spLocks noGrp="1"/>
          </p:cNvSpPr>
          <p:nvPr>
            <p:ph sz="quarter" idx="14"/>
          </p:nvPr>
        </p:nvSpPr>
        <p:spPr>
          <a:xfrm>
            <a:off x="1187126" y="2037346"/>
            <a:ext cx="10784164" cy="4487763"/>
          </a:xfrm>
        </p:spPr>
        <p:txBody>
          <a:bodyPr>
            <a:normAutofit/>
          </a:bodyPr>
          <a:lstStyle/>
          <a:p>
            <a:pPr marL="0" indent="0">
              <a:buNone/>
            </a:pPr>
            <a:r>
              <a:rPr lang="en-US" altLang="en-US" sz="3200" b="1" dirty="0">
                <a:solidFill>
                  <a:schemeClr val="accent5">
                    <a:lumMod val="75000"/>
                  </a:schemeClr>
                </a:solidFill>
              </a:rPr>
              <a:t>Though only about a century old, Pentecostalism of has drawn millions of adherents drawn from the Roman Catholic Church in Latin America.</a:t>
            </a:r>
          </a:p>
          <a:p>
            <a:r>
              <a:rPr lang="en-US" altLang="en-US" sz="2800" i="1" dirty="0">
                <a:solidFill>
                  <a:schemeClr val="tx1"/>
                </a:solidFill>
              </a:rPr>
              <a:t>Speaking in tongues, faith healing, and prophesying are central emphases.</a:t>
            </a:r>
          </a:p>
          <a:p>
            <a:r>
              <a:rPr lang="en-US" altLang="en-US" sz="2800" i="1" dirty="0">
                <a:solidFill>
                  <a:schemeClr val="tx1"/>
                </a:solidFill>
              </a:rPr>
              <a:t>Music drawn from the surrounding culture is embraced in these churches.</a:t>
            </a:r>
          </a:p>
          <a:p>
            <a:r>
              <a:rPr lang="en-US" altLang="en-US" sz="2800" i="1" dirty="0">
                <a:solidFill>
                  <a:schemeClr val="tx1"/>
                </a:solidFill>
              </a:rPr>
              <a:t>Prosperity theology is also a huge drawing factor, especially in Africa following decolonization in Zimbabwe, South Africa, Ghana, Nigeria, Angola, Zambia, and Uganda.</a:t>
            </a:r>
          </a:p>
          <a:p>
            <a:endParaRPr lang="en-US" altLang="en-US" sz="3200" i="1" dirty="0">
              <a:solidFill>
                <a:schemeClr val="tx1"/>
              </a:solidFill>
            </a:endParaRPr>
          </a:p>
        </p:txBody>
      </p:sp>
      <p:sp>
        <p:nvSpPr>
          <p:cNvPr id="7" name="Slide Number Placeholder 6">
            <a:extLst>
              <a:ext uri="{FF2B5EF4-FFF2-40B4-BE49-F238E27FC236}">
                <a16:creationId xmlns:a16="http://schemas.microsoft.com/office/drawing/2014/main" id="{AA30FBA2-12CD-4522-69EE-D0422DD016AF}"/>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C2FF007-EB8A-DA96-BBCB-4083FFA648EA}"/>
              </a:ext>
            </a:extLst>
          </p:cNvPr>
          <p:cNvCxnSpPr>
            <a:cxnSpLocks/>
          </p:cNvCxnSpPr>
          <p:nvPr/>
        </p:nvCxnSpPr>
        <p:spPr>
          <a:xfrm>
            <a:off x="815948" y="1436914"/>
            <a:ext cx="0" cy="54210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8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575F-3749-EE5B-403B-BCBC98145CEB}"/>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8883FE89-2583-6DC0-45B2-C243CA1D91C4}"/>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6CF794ED-BECA-E80E-02C4-EBE218251487}"/>
              </a:ext>
            </a:extLst>
          </p:cNvPr>
          <p:cNvSpPr>
            <a:spLocks noGrp="1"/>
          </p:cNvSpPr>
          <p:nvPr>
            <p:ph type="title"/>
          </p:nvPr>
        </p:nvSpPr>
        <p:spPr>
          <a:xfrm>
            <a:off x="416096" y="3277456"/>
            <a:ext cx="11359806" cy="1321976"/>
          </a:xfrm>
        </p:spPr>
        <p:txBody>
          <a:bodyPr>
            <a:noAutofit/>
          </a:bodyPr>
          <a:lstStyle/>
          <a:p>
            <a:r>
              <a:rPr lang="en-US" dirty="0"/>
              <a:t>DEVELOPMENTS IN LEFT WING PROTESTANTISM</a:t>
            </a:r>
          </a:p>
        </p:txBody>
      </p:sp>
      <p:sp>
        <p:nvSpPr>
          <p:cNvPr id="8" name="Text Placeholder 7">
            <a:extLst>
              <a:ext uri="{FF2B5EF4-FFF2-40B4-BE49-F238E27FC236}">
                <a16:creationId xmlns:a16="http://schemas.microsoft.com/office/drawing/2014/main" id="{01CF55F5-0542-E2AD-53E6-4DF5A9BE7877}"/>
              </a:ext>
            </a:extLst>
          </p:cNvPr>
          <p:cNvSpPr>
            <a:spLocks noGrp="1"/>
          </p:cNvSpPr>
          <p:nvPr>
            <p:ph type="body" idx="1"/>
          </p:nvPr>
        </p:nvSpPr>
        <p:spPr/>
        <p:txBody>
          <a:bodyPr/>
          <a:lstStyle/>
          <a:p>
            <a:r>
              <a:rPr lang="en-US" cap="none" dirty="0"/>
              <a:t>Redefining the Moral Character of the Church</a:t>
            </a:r>
          </a:p>
          <a:p>
            <a:endParaRPr lang="en-US" dirty="0"/>
          </a:p>
        </p:txBody>
      </p:sp>
    </p:spTree>
    <p:extLst>
      <p:ext uri="{BB962C8B-B14F-4D97-AF65-F5344CB8AC3E}">
        <p14:creationId xmlns:p14="http://schemas.microsoft.com/office/powerpoint/2010/main" val="328521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8A51BED3-27DF-22F5-9C99-363D88A1B4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6AB48B-5AC1-7DD3-676A-365D46C951A0}"/>
              </a:ext>
            </a:extLst>
          </p:cNvPr>
          <p:cNvSpPr>
            <a:spLocks noGrp="1"/>
          </p:cNvSpPr>
          <p:nvPr>
            <p:ph type="title"/>
          </p:nvPr>
        </p:nvSpPr>
        <p:spPr>
          <a:xfrm>
            <a:off x="74631" y="113014"/>
            <a:ext cx="11218125" cy="887262"/>
          </a:xfrm>
        </p:spPr>
        <p:txBody>
          <a:bodyPr/>
          <a:lstStyle/>
          <a:p>
            <a:r>
              <a:rPr lang="en-US" sz="4000" dirty="0">
                <a:solidFill>
                  <a:srgbClr val="C00000"/>
                </a:solidFill>
              </a:rPr>
              <a:t>DENOMINATIONAL DISTRESS</a:t>
            </a:r>
          </a:p>
        </p:txBody>
      </p:sp>
      <p:sp>
        <p:nvSpPr>
          <p:cNvPr id="10" name="Content Placeholder 9">
            <a:extLst>
              <a:ext uri="{FF2B5EF4-FFF2-40B4-BE49-F238E27FC236}">
                <a16:creationId xmlns:a16="http://schemas.microsoft.com/office/drawing/2014/main" id="{D84894D4-66E7-081F-BADD-CDF36E5165CD}"/>
              </a:ext>
            </a:extLst>
          </p:cNvPr>
          <p:cNvSpPr>
            <a:spLocks noGrp="1"/>
          </p:cNvSpPr>
          <p:nvPr>
            <p:ph sz="quarter" idx="14"/>
          </p:nvPr>
        </p:nvSpPr>
        <p:spPr>
          <a:xfrm>
            <a:off x="914401" y="899052"/>
            <a:ext cx="7171362" cy="5712372"/>
          </a:xfrm>
        </p:spPr>
        <p:txBody>
          <a:bodyPr>
            <a:normAutofit lnSpcReduction="10000"/>
          </a:bodyPr>
          <a:lstStyle/>
          <a:p>
            <a:pPr marL="0" indent="0">
              <a:buNone/>
            </a:pPr>
            <a:r>
              <a:rPr lang="en-US" altLang="en-US" sz="2800" b="1" dirty="0">
                <a:solidFill>
                  <a:schemeClr val="accent5">
                    <a:lumMod val="75000"/>
                  </a:schemeClr>
                </a:solidFill>
              </a:rPr>
              <a:t>Under intense pressure from the LGBTQ community, a number of Protestant main-line churches have welcomed LGBTQ behavior as morally acceptable.</a:t>
            </a:r>
          </a:p>
          <a:p>
            <a:r>
              <a:rPr lang="en-US" altLang="en-US" sz="2400" i="1" dirty="0">
                <a:solidFill>
                  <a:schemeClr val="tx1"/>
                </a:solidFill>
              </a:rPr>
              <a:t>Taking their lead from the sociological conclusion that sexual orientation is genetically ordered, they view these behaviors as morally acceptable and offer apologetics against the long-standing reading of biblical texts indicating they are perversions and serious sins.</a:t>
            </a:r>
          </a:p>
          <a:p>
            <a:r>
              <a:rPr lang="en-US" altLang="en-US" sz="2400" i="1" dirty="0">
                <a:solidFill>
                  <a:schemeClr val="tx1"/>
                </a:solidFill>
              </a:rPr>
              <a:t>Denominations that have embraced this ideology or else split over it, include:</a:t>
            </a:r>
          </a:p>
          <a:p>
            <a:pPr lvl="1"/>
            <a:r>
              <a:rPr lang="en-US" altLang="en-US" sz="2000" b="1" dirty="0">
                <a:solidFill>
                  <a:schemeClr val="tx1"/>
                </a:solidFill>
              </a:rPr>
              <a:t>The Episcopal Church</a:t>
            </a:r>
          </a:p>
          <a:p>
            <a:pPr lvl="1"/>
            <a:r>
              <a:rPr lang="en-US" altLang="en-US" sz="2000" b="1" dirty="0">
                <a:solidFill>
                  <a:schemeClr val="tx1"/>
                </a:solidFill>
              </a:rPr>
              <a:t>The Presbyterian Church USA</a:t>
            </a:r>
          </a:p>
          <a:p>
            <a:pPr lvl="1"/>
            <a:r>
              <a:rPr lang="en-US" altLang="en-US" sz="2000" b="1" dirty="0">
                <a:solidFill>
                  <a:schemeClr val="tx1"/>
                </a:solidFill>
              </a:rPr>
              <a:t>The Evangelical Lutheran Church of America</a:t>
            </a:r>
          </a:p>
          <a:p>
            <a:pPr lvl="1"/>
            <a:r>
              <a:rPr lang="en-US" altLang="en-US" sz="2000" b="1" dirty="0">
                <a:solidFill>
                  <a:schemeClr val="tx1"/>
                </a:solidFill>
              </a:rPr>
              <a:t>United Church of Christ</a:t>
            </a:r>
          </a:p>
          <a:p>
            <a:pPr lvl="1"/>
            <a:r>
              <a:rPr lang="en-US" altLang="en-US" sz="2000" b="1" dirty="0">
                <a:solidFill>
                  <a:schemeClr val="tx1"/>
                </a:solidFill>
              </a:rPr>
              <a:t>United Methodist Church</a:t>
            </a:r>
          </a:p>
        </p:txBody>
      </p:sp>
      <p:cxnSp>
        <p:nvCxnSpPr>
          <p:cNvPr id="4" name="Straight Connector 3">
            <a:extLst>
              <a:ext uri="{FF2B5EF4-FFF2-40B4-BE49-F238E27FC236}">
                <a16:creationId xmlns:a16="http://schemas.microsoft.com/office/drawing/2014/main" id="{4C89CA0E-6652-B986-44E4-95BDE3CF3EE6}"/>
              </a:ext>
            </a:extLst>
          </p:cNvPr>
          <p:cNvCxnSpPr>
            <a:cxnSpLocks/>
          </p:cNvCxnSpPr>
          <p:nvPr/>
        </p:nvCxnSpPr>
        <p:spPr>
          <a:xfrm>
            <a:off x="685800" y="883578"/>
            <a:ext cx="0" cy="5974422"/>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Gene Robinson on Matthew Shepard, LGBT Christians and a ...">
            <a:extLst>
              <a:ext uri="{FF2B5EF4-FFF2-40B4-BE49-F238E27FC236}">
                <a16:creationId xmlns:a16="http://schemas.microsoft.com/office/drawing/2014/main" id="{5C8CBA34-23D8-891A-028C-6DBB318D37B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8169395" y="236335"/>
            <a:ext cx="3845232" cy="3765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9A2429-B05B-8244-195E-30D50207AA2C}"/>
              </a:ext>
            </a:extLst>
          </p:cNvPr>
          <p:cNvSpPr txBox="1"/>
          <p:nvPr/>
        </p:nvSpPr>
        <p:spPr>
          <a:xfrm>
            <a:off x="8169395" y="4001814"/>
            <a:ext cx="3845232" cy="2585323"/>
          </a:xfrm>
          <a:prstGeom prst="rect">
            <a:avLst/>
          </a:prstGeom>
          <a:noFill/>
        </p:spPr>
        <p:txBody>
          <a:bodyPr wrap="square" rtlCol="0">
            <a:spAutoFit/>
          </a:bodyPr>
          <a:lstStyle/>
          <a:p>
            <a:pPr algn="ctr"/>
            <a:r>
              <a:rPr lang="en-US" b="1" dirty="0"/>
              <a:t>Gene Robinson is widely known as the first openly gay priest to be nominated as a bishop in the Episcopal Church USA (2003).</a:t>
            </a:r>
          </a:p>
          <a:p>
            <a:pPr algn="ctr"/>
            <a:r>
              <a:rPr lang="en-US" b="1" dirty="0"/>
              <a:t>Many Episcopalians withdrew and founded their own separate Anglican denominations, aligning themselves with bishops outside the Episcopal Church in America.</a:t>
            </a:r>
          </a:p>
        </p:txBody>
      </p:sp>
    </p:spTree>
    <p:extLst>
      <p:ext uri="{BB962C8B-B14F-4D97-AF65-F5344CB8AC3E}">
        <p14:creationId xmlns:p14="http://schemas.microsoft.com/office/powerpoint/2010/main" val="211042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 calcmode="lin" valueType="num">
                                      <p:cBhvr additive="base">
                                        <p:cTn id="36"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nodeType="after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 calcmode="lin" valueType="num">
                                      <p:cBhvr additive="base">
                                        <p:cTn id="41"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0">
                                            <p:txEl>
                                              <p:pRg st="7" end="7"/>
                                            </p:txEl>
                                          </p:spTgt>
                                        </p:tgtEl>
                                        <p:attrNameLst>
                                          <p:attrName>style.visibility</p:attrName>
                                        </p:attrNameLst>
                                      </p:cBhvr>
                                      <p:to>
                                        <p:strVal val="visible"/>
                                      </p:to>
                                    </p:set>
                                    <p:anim calcmode="lin" valueType="num">
                                      <p:cBhvr additive="base">
                                        <p:cTn id="46"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0224-79DC-CFB7-D6B3-EFDCE71134C1}"/>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ABA9180E-0467-0B75-62CA-B1F8691C87E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7A45B506-A4E3-69DE-945C-76830FB5E251}"/>
              </a:ext>
            </a:extLst>
          </p:cNvPr>
          <p:cNvSpPr>
            <a:spLocks noGrp="1"/>
          </p:cNvSpPr>
          <p:nvPr>
            <p:ph type="title"/>
          </p:nvPr>
        </p:nvSpPr>
        <p:spPr>
          <a:xfrm>
            <a:off x="416096" y="3277456"/>
            <a:ext cx="11359806" cy="1321976"/>
          </a:xfrm>
        </p:spPr>
        <p:txBody>
          <a:bodyPr>
            <a:noAutofit/>
          </a:bodyPr>
          <a:lstStyle/>
          <a:p>
            <a:r>
              <a:rPr lang="en-US" dirty="0"/>
              <a:t>WHERE DO WE DRAW THE LINE?</a:t>
            </a:r>
          </a:p>
        </p:txBody>
      </p:sp>
      <p:sp>
        <p:nvSpPr>
          <p:cNvPr id="8" name="Text Placeholder 7">
            <a:extLst>
              <a:ext uri="{FF2B5EF4-FFF2-40B4-BE49-F238E27FC236}">
                <a16:creationId xmlns:a16="http://schemas.microsoft.com/office/drawing/2014/main" id="{7E89CA79-F832-2A43-E4B3-37F6724CA9B2}"/>
              </a:ext>
            </a:extLst>
          </p:cNvPr>
          <p:cNvSpPr>
            <a:spLocks noGrp="1"/>
          </p:cNvSpPr>
          <p:nvPr>
            <p:ph type="body" idx="1"/>
          </p:nvPr>
        </p:nvSpPr>
        <p:spPr/>
        <p:txBody>
          <a:bodyPr/>
          <a:lstStyle/>
          <a:p>
            <a:r>
              <a:rPr lang="en-US" cap="none" dirty="0"/>
              <a:t>Assessing How We Recognize the Authentic Christian Church</a:t>
            </a:r>
          </a:p>
          <a:p>
            <a:endParaRPr lang="en-US" dirty="0"/>
          </a:p>
        </p:txBody>
      </p:sp>
    </p:spTree>
    <p:extLst>
      <p:ext uri="{BB962C8B-B14F-4D97-AF65-F5344CB8AC3E}">
        <p14:creationId xmlns:p14="http://schemas.microsoft.com/office/powerpoint/2010/main" val="104177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EB6352C-F710-38C5-5F04-495A10BEAAE9}"/>
              </a:ext>
            </a:extLst>
          </p:cNvPr>
          <p:cNvSpPr>
            <a:spLocks noGrp="1" noChangeArrowheads="1"/>
          </p:cNvSpPr>
          <p:nvPr>
            <p:ph type="ctrTitle"/>
          </p:nvPr>
        </p:nvSpPr>
        <p:spPr>
          <a:xfrm>
            <a:off x="968188" y="0"/>
            <a:ext cx="10228730" cy="1048871"/>
          </a:xfrm>
        </p:spPr>
        <p:txBody>
          <a:bodyPr/>
          <a:lstStyle/>
          <a:p>
            <a:pPr eaLnBrk="1" hangingPunct="1">
              <a:defRPr/>
            </a:pPr>
            <a:r>
              <a:rPr lang="en-US" altLang="en-US" sz="4800" dirty="0">
                <a:latin typeface="Impact" panose="020B0806030902050204" pitchFamily="34" charset="0"/>
              </a:rPr>
              <a:t>THREE MYTHS FROM MY PAST</a:t>
            </a:r>
          </a:p>
        </p:txBody>
      </p:sp>
      <p:sp>
        <p:nvSpPr>
          <p:cNvPr id="28675" name="Rectangle 3">
            <a:extLst>
              <a:ext uri="{FF2B5EF4-FFF2-40B4-BE49-F238E27FC236}">
                <a16:creationId xmlns:a16="http://schemas.microsoft.com/office/drawing/2014/main" id="{4407E20A-F7F3-3566-0227-7AAC5D7968B5}"/>
              </a:ext>
            </a:extLst>
          </p:cNvPr>
          <p:cNvSpPr>
            <a:spLocks noGrp="1" noChangeArrowheads="1"/>
          </p:cNvSpPr>
          <p:nvPr>
            <p:ph type="subTitle" idx="1"/>
          </p:nvPr>
        </p:nvSpPr>
        <p:spPr>
          <a:xfrm>
            <a:off x="866274" y="1290918"/>
            <a:ext cx="11020926" cy="5186082"/>
          </a:xfrm>
        </p:spPr>
        <p:txBody>
          <a:bodyPr/>
          <a:lstStyle/>
          <a:p>
            <a:pPr algn="l" eaLnBrk="1" hangingPunct="1">
              <a:defRPr/>
            </a:pPr>
            <a:r>
              <a:rPr lang="en-US" altLang="en-US" i="1" dirty="0">
                <a:latin typeface="Franklin Gothic Medium" panose="020B0603020102020204" pitchFamily="34" charset="0"/>
              </a:rPr>
              <a:t>Christian history is a great wasteland: nothing important happened between the end of the 1</a:t>
            </a:r>
            <a:r>
              <a:rPr lang="en-US" altLang="en-US" i="1" baseline="30000" dirty="0">
                <a:latin typeface="Franklin Gothic Medium" panose="020B0603020102020204" pitchFamily="34" charset="0"/>
              </a:rPr>
              <a:t>st</a:t>
            </a:r>
            <a:r>
              <a:rPr lang="en-US" altLang="en-US" i="1" dirty="0">
                <a:latin typeface="Franklin Gothic Medium" panose="020B0603020102020204" pitchFamily="34" charset="0"/>
              </a:rPr>
              <a:t> century and the beginning of the 20</a:t>
            </a:r>
            <a:r>
              <a:rPr lang="en-US" altLang="en-US" i="1" baseline="30000" dirty="0">
                <a:latin typeface="Franklin Gothic Medium" panose="020B0603020102020204" pitchFamily="34" charset="0"/>
              </a:rPr>
              <a:t>th</a:t>
            </a:r>
            <a:r>
              <a:rPr lang="en-US" altLang="en-US" i="1" dirty="0">
                <a:latin typeface="Franklin Gothic Medium" panose="020B0603020102020204" pitchFamily="34" charset="0"/>
              </a:rPr>
              <a:t>.</a:t>
            </a:r>
          </a:p>
          <a:p>
            <a:pPr algn="l" eaLnBrk="1" hangingPunct="1">
              <a:defRPr/>
            </a:pPr>
            <a:endParaRPr lang="en-US" altLang="en-US" sz="1400" i="1" dirty="0">
              <a:latin typeface="Franklin Gothic Medium" panose="020B0603020102020204" pitchFamily="34" charset="0"/>
            </a:endParaRPr>
          </a:p>
          <a:p>
            <a:pPr algn="l" eaLnBrk="1" hangingPunct="1">
              <a:defRPr/>
            </a:pPr>
            <a:r>
              <a:rPr lang="en-US" altLang="en-US" i="1" dirty="0">
                <a:latin typeface="Franklin Gothic Medium" panose="020B0603020102020204" pitchFamily="34" charset="0"/>
              </a:rPr>
              <a:t>There is only one right pattern for worship—and we have it! The New Testament paradigm for all Christian worship is that of Corinth.</a:t>
            </a:r>
          </a:p>
          <a:p>
            <a:pPr algn="l" eaLnBrk="1" hangingPunct="1">
              <a:defRPr/>
            </a:pPr>
            <a:endParaRPr lang="en-US" altLang="en-US" sz="1400" i="1" dirty="0">
              <a:latin typeface="Franklin Gothic Medium" panose="020B0603020102020204" pitchFamily="34" charset="0"/>
            </a:endParaRPr>
          </a:p>
          <a:p>
            <a:pPr algn="l" eaLnBrk="1" hangingPunct="1">
              <a:defRPr/>
            </a:pPr>
            <a:r>
              <a:rPr lang="en-US" altLang="en-US" i="1" dirty="0">
                <a:latin typeface="Franklin Gothic Medium" panose="020B0603020102020204" pitchFamily="34" charset="0"/>
              </a:rPr>
              <a:t>Religious tradition is always bad and to be avoided.</a:t>
            </a:r>
          </a:p>
        </p:txBody>
      </p:sp>
    </p:spTree>
    <p:extLst>
      <p:ext uri="{BB962C8B-B14F-4D97-AF65-F5344CB8AC3E}">
        <p14:creationId xmlns:p14="http://schemas.microsoft.com/office/powerpoint/2010/main" val="42165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 calcmode="lin" valueType="num">
                                      <p:cBhvr additive="base">
                                        <p:cTn id="13"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anim calcmode="lin" valueType="num">
                                      <p:cBhvr additive="base">
                                        <p:cTn id="19"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274A4F66-D61A-3103-7A33-E4A9F0CA6C3A}"/>
              </a:ext>
            </a:extLst>
          </p:cNvPr>
          <p:cNvSpPr>
            <a:spLocks noGrp="1" noChangeArrowheads="1"/>
          </p:cNvSpPr>
          <p:nvPr>
            <p:ph type="title"/>
          </p:nvPr>
        </p:nvSpPr>
        <p:spPr>
          <a:xfrm>
            <a:off x="1981200" y="76200"/>
            <a:ext cx="8229600" cy="990600"/>
          </a:xfrm>
        </p:spPr>
        <p:txBody>
          <a:bodyPr/>
          <a:lstStyle/>
          <a:p>
            <a:pPr eaLnBrk="1" hangingPunct="1">
              <a:defRPr/>
            </a:pPr>
            <a:r>
              <a:rPr lang="en-US" altLang="en-US" sz="5400" dirty="0">
                <a:latin typeface="Matura MT Script Capitals" panose="03020802060602070202" pitchFamily="66" charset="0"/>
              </a:rPr>
              <a:t>Two Concerns</a:t>
            </a:r>
          </a:p>
        </p:txBody>
      </p:sp>
      <p:sp>
        <p:nvSpPr>
          <p:cNvPr id="172036" name="Rectangle 4">
            <a:extLst>
              <a:ext uri="{FF2B5EF4-FFF2-40B4-BE49-F238E27FC236}">
                <a16:creationId xmlns:a16="http://schemas.microsoft.com/office/drawing/2014/main" id="{3EA1CCAC-1FF9-9F81-7C51-8249998DA6BA}"/>
              </a:ext>
            </a:extLst>
          </p:cNvPr>
          <p:cNvSpPr>
            <a:spLocks noGrp="1" noChangeArrowheads="1"/>
          </p:cNvSpPr>
          <p:nvPr>
            <p:ph type="body" sz="half" idx="1"/>
          </p:nvPr>
        </p:nvSpPr>
        <p:spPr>
          <a:xfrm>
            <a:off x="405115" y="1143000"/>
            <a:ext cx="11401062" cy="1785395"/>
          </a:xfrm>
          <a:solidFill>
            <a:srgbClr val="503500"/>
          </a:solidFill>
          <a:ln w="38100" cap="flat">
            <a:solidFill>
              <a:schemeClr val="tx1"/>
            </a:solidFill>
            <a:prstDash val="sysDot"/>
            <a:miter lim="800000"/>
            <a:headEnd/>
            <a:tailEnd/>
          </a:ln>
        </p:spPr>
        <p:txBody>
          <a:bodyPr/>
          <a:lstStyle/>
          <a:p>
            <a:pPr eaLnBrk="1" hangingPunct="1">
              <a:lnSpc>
                <a:spcPct val="80000"/>
              </a:lnSpc>
              <a:buFont typeface="Wingdings" panose="05000000000000000000" pitchFamily="2" charset="2"/>
              <a:buNone/>
              <a:defRPr/>
            </a:pPr>
            <a:r>
              <a:rPr lang="en-US" altLang="en-US" sz="4400">
                <a:solidFill>
                  <a:srgbClr val="FF6600"/>
                </a:solidFill>
                <a:latin typeface="Brush Script MT" panose="03060802040406070304" pitchFamily="66" charset="0"/>
              </a:rPr>
              <a:t>The Evangelical Concern</a:t>
            </a:r>
          </a:p>
          <a:p>
            <a:pPr eaLnBrk="1" hangingPunct="1">
              <a:lnSpc>
                <a:spcPct val="80000"/>
              </a:lnSpc>
              <a:buFont typeface="Wingdings" panose="05000000000000000000" pitchFamily="2" charset="2"/>
              <a:buNone/>
              <a:defRPr/>
            </a:pPr>
            <a:r>
              <a:rPr lang="en-US" altLang="en-US" sz="2800">
                <a:latin typeface="Berlin Sans FB Demi" panose="020E0802020502020306" pitchFamily="34" charset="0"/>
              </a:rPr>
              <a:t>	</a:t>
            </a:r>
            <a:r>
              <a:rPr lang="en-US" altLang="en-US" sz="2400" i="1">
                <a:latin typeface="Arial Rounded MT Bold" panose="020F0704030504030204" pitchFamily="34" charset="0"/>
              </a:rPr>
              <a:t>Here, the concern is the gospel. There is only one gospel, and anyone who advances any other gospel or “another Jesus” (2 Co. 11:4) is under a curse (Ga. 1:8-9).</a:t>
            </a:r>
          </a:p>
        </p:txBody>
      </p:sp>
      <p:sp>
        <p:nvSpPr>
          <p:cNvPr id="172037" name="Rectangle 5">
            <a:extLst>
              <a:ext uri="{FF2B5EF4-FFF2-40B4-BE49-F238E27FC236}">
                <a16:creationId xmlns:a16="http://schemas.microsoft.com/office/drawing/2014/main" id="{CFB5A355-F4F9-13EA-1181-F67D5D386D4C}"/>
              </a:ext>
            </a:extLst>
          </p:cNvPr>
          <p:cNvSpPr>
            <a:spLocks noGrp="1" noChangeArrowheads="1"/>
          </p:cNvSpPr>
          <p:nvPr>
            <p:ph type="body" sz="half" idx="2"/>
          </p:nvPr>
        </p:nvSpPr>
        <p:spPr>
          <a:xfrm>
            <a:off x="405115" y="3197505"/>
            <a:ext cx="11401062" cy="1999527"/>
          </a:xfrm>
          <a:solidFill>
            <a:schemeClr val="bg2"/>
          </a:solidFill>
          <a:ln w="38100" cap="flat">
            <a:solidFill>
              <a:schemeClr val="tx1"/>
            </a:solidFill>
            <a:prstDash val="sysDot"/>
            <a:miter lim="800000"/>
            <a:headEnd/>
            <a:tailEnd/>
          </a:ln>
        </p:spPr>
        <p:txBody>
          <a:bodyPr/>
          <a:lstStyle/>
          <a:p>
            <a:pPr eaLnBrk="1" hangingPunct="1">
              <a:lnSpc>
                <a:spcPct val="80000"/>
              </a:lnSpc>
              <a:buFont typeface="Wingdings" panose="05000000000000000000" pitchFamily="2" charset="2"/>
              <a:buNone/>
              <a:defRPr/>
            </a:pPr>
            <a:r>
              <a:rPr lang="en-US" altLang="en-US" sz="4400" dirty="0">
                <a:solidFill>
                  <a:srgbClr val="FF6600"/>
                </a:solidFill>
                <a:latin typeface="Brush Script MT" panose="03060802040406070304" pitchFamily="66" charset="0"/>
              </a:rPr>
              <a:t>The Catholic Concern</a:t>
            </a:r>
          </a:p>
          <a:p>
            <a:pPr eaLnBrk="1" hangingPunct="1">
              <a:lnSpc>
                <a:spcPct val="80000"/>
              </a:lnSpc>
              <a:buFont typeface="Wingdings" panose="05000000000000000000" pitchFamily="2" charset="2"/>
              <a:buNone/>
              <a:defRPr/>
            </a:pPr>
            <a:r>
              <a:rPr lang="en-US" altLang="en-US" sz="2400" dirty="0">
                <a:latin typeface="Arial Rounded MT Bold" panose="020F0704030504030204" pitchFamily="34" charset="0"/>
              </a:rPr>
              <a:t>	</a:t>
            </a:r>
            <a:r>
              <a:rPr lang="en-US" altLang="en-US" sz="2400" i="1" dirty="0">
                <a:latin typeface="Arial Rounded MT Bold" panose="020F0704030504030204" pitchFamily="34" charset="0"/>
              </a:rPr>
              <a:t>Here, the concern is the unity of the church. There is only one church, and all who are baptized into Christ are part of that same body (1 Co. 12:12-13). The prayer of Jesus on the night before his death was that his followers would be one (Jn. 17:20-23).</a:t>
            </a:r>
            <a:endParaRPr lang="en-US" altLang="en-US" sz="2400" dirty="0">
              <a:latin typeface="Arial Rounded MT Bold" panose="020F0704030504030204" pitchFamily="34" charset="0"/>
            </a:endParaRPr>
          </a:p>
        </p:txBody>
      </p:sp>
      <p:sp>
        <p:nvSpPr>
          <p:cNvPr id="96261" name="Text Box 6">
            <a:extLst>
              <a:ext uri="{FF2B5EF4-FFF2-40B4-BE49-F238E27FC236}">
                <a16:creationId xmlns:a16="http://schemas.microsoft.com/office/drawing/2014/main" id="{4F060E0A-F6E9-F562-DE16-BCFBD005B3F2}"/>
              </a:ext>
            </a:extLst>
          </p:cNvPr>
          <p:cNvSpPr txBox="1">
            <a:spLocks noChangeArrowheads="1"/>
          </p:cNvSpPr>
          <p:nvPr/>
        </p:nvSpPr>
        <p:spPr bwMode="auto">
          <a:xfrm>
            <a:off x="749234" y="5371617"/>
            <a:ext cx="1071282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3200" b="0" i="0" u="none" strike="noStrike" kern="1200" cap="none" spc="0" normalizeH="0" baseline="0" noProof="0" dirty="0">
                <a:ln>
                  <a:noFill/>
                </a:ln>
                <a:solidFill>
                  <a:srgbClr val="FFFF99"/>
                </a:solidFill>
                <a:effectLst/>
                <a:uLnTx/>
                <a:uFillTx/>
                <a:latin typeface="Pristina" panose="03060402040406080204" pitchFamily="66" charset="0"/>
                <a:ea typeface="+mn-ea"/>
                <a:cs typeface="Arial" panose="020B0604020202020204" pitchFamily="34" charset="0"/>
              </a:rPr>
              <a:t>Ideally, these two concerns should be in concert. In the </a:t>
            </a:r>
            <a:r>
              <a:rPr lang="en-US" altLang="en-US" dirty="0">
                <a:solidFill>
                  <a:srgbClr val="FFFF99"/>
                </a:solidFill>
                <a:latin typeface="Pristina" panose="03060402040406080204" pitchFamily="66" charset="0"/>
              </a:rPr>
              <a:t>Great Schism (11</a:t>
            </a:r>
            <a:r>
              <a:rPr lang="en-US" altLang="en-US" baseline="30000" dirty="0">
                <a:solidFill>
                  <a:srgbClr val="FFFF99"/>
                </a:solidFill>
                <a:latin typeface="Pristina" panose="03060402040406080204" pitchFamily="66" charset="0"/>
              </a:rPr>
              <a:t>th</a:t>
            </a:r>
            <a:r>
              <a:rPr lang="en-US" altLang="en-US" dirty="0">
                <a:solidFill>
                  <a:srgbClr val="FFFF99"/>
                </a:solidFill>
                <a:latin typeface="Pristina" panose="03060402040406080204" pitchFamily="66" charset="0"/>
              </a:rPr>
              <a:t> century) and the Protestant Reformation (16</a:t>
            </a:r>
            <a:r>
              <a:rPr lang="en-US" altLang="en-US" baseline="30000" dirty="0">
                <a:solidFill>
                  <a:srgbClr val="FFFF99"/>
                </a:solidFill>
                <a:latin typeface="Pristina" panose="03060402040406080204" pitchFamily="66" charset="0"/>
              </a:rPr>
              <a:t>th</a:t>
            </a:r>
            <a:r>
              <a:rPr lang="en-US" altLang="en-US" dirty="0">
                <a:solidFill>
                  <a:srgbClr val="FFFF99"/>
                </a:solidFill>
                <a:latin typeface="Pristina" panose="03060402040406080204" pitchFamily="66" charset="0"/>
              </a:rPr>
              <a:t> century)</a:t>
            </a:r>
            <a:r>
              <a:rPr kumimoji="0" lang="en-US" altLang="en-US" sz="3200" b="0" i="0" u="none" strike="noStrike" kern="1200" cap="none" spc="0" normalizeH="0" baseline="0" noProof="0" dirty="0">
                <a:ln>
                  <a:noFill/>
                </a:ln>
                <a:solidFill>
                  <a:srgbClr val="FFFF99"/>
                </a:solidFill>
                <a:effectLst/>
                <a:uLnTx/>
                <a:uFillTx/>
                <a:latin typeface="Pristina" panose="03060402040406080204" pitchFamily="66" charset="0"/>
                <a:ea typeface="+mn-ea"/>
                <a:cs typeface="Arial" panose="020B0604020202020204" pitchFamily="34" charset="0"/>
              </a:rPr>
              <a:t>, they came into significant tension.</a:t>
            </a:r>
          </a:p>
        </p:txBody>
      </p:sp>
    </p:spTree>
    <p:extLst>
      <p:ext uri="{BB962C8B-B14F-4D97-AF65-F5344CB8AC3E}">
        <p14:creationId xmlns:p14="http://schemas.microsoft.com/office/powerpoint/2010/main" val="37239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2036">
                                            <p:bg/>
                                          </p:spTgt>
                                        </p:tgtEl>
                                        <p:attrNameLst>
                                          <p:attrName>style.visibility</p:attrName>
                                        </p:attrNameLst>
                                      </p:cBhvr>
                                      <p:to>
                                        <p:strVal val="visible"/>
                                      </p:to>
                                    </p:set>
                                    <p:animEffect transition="in" filter="randombar(horizontal)">
                                      <p:cBhvr>
                                        <p:cTn id="7" dur="500"/>
                                        <p:tgtEl>
                                          <p:spTgt spid="17203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2036">
                                            <p:txEl>
                                              <p:pRg st="0" end="0"/>
                                            </p:txEl>
                                          </p:spTgt>
                                        </p:tgtEl>
                                        <p:attrNameLst>
                                          <p:attrName>style.visibility</p:attrName>
                                        </p:attrNameLst>
                                      </p:cBhvr>
                                      <p:to>
                                        <p:strVal val="visible"/>
                                      </p:to>
                                    </p:set>
                                    <p:animEffect transition="in" filter="randombar(horizontal)">
                                      <p:cBhvr>
                                        <p:cTn id="10" dur="500"/>
                                        <p:tgtEl>
                                          <p:spTgt spid="1720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2036">
                                            <p:txEl>
                                              <p:pRg st="1" end="1"/>
                                            </p:txEl>
                                          </p:spTgt>
                                        </p:tgtEl>
                                        <p:attrNameLst>
                                          <p:attrName>style.visibility</p:attrName>
                                        </p:attrNameLst>
                                      </p:cBhvr>
                                      <p:to>
                                        <p:strVal val="visible"/>
                                      </p:to>
                                    </p:set>
                                    <p:animEffect transition="in" filter="randombar(horizontal)">
                                      <p:cBhvr>
                                        <p:cTn id="15" dur="500"/>
                                        <p:tgtEl>
                                          <p:spTgt spid="17203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2037">
                                            <p:bg/>
                                          </p:spTgt>
                                        </p:tgtEl>
                                        <p:attrNameLst>
                                          <p:attrName>style.visibility</p:attrName>
                                        </p:attrNameLst>
                                      </p:cBhvr>
                                      <p:to>
                                        <p:strVal val="visible"/>
                                      </p:to>
                                    </p:set>
                                    <p:animEffect transition="in" filter="randombar(horizontal)">
                                      <p:cBhvr>
                                        <p:cTn id="20" dur="500"/>
                                        <p:tgtEl>
                                          <p:spTgt spid="172037">
                                            <p:bg/>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2037">
                                            <p:txEl>
                                              <p:pRg st="0" end="0"/>
                                            </p:txEl>
                                          </p:spTgt>
                                        </p:tgtEl>
                                        <p:attrNameLst>
                                          <p:attrName>style.visibility</p:attrName>
                                        </p:attrNameLst>
                                      </p:cBhvr>
                                      <p:to>
                                        <p:strVal val="visible"/>
                                      </p:to>
                                    </p:set>
                                    <p:animEffect transition="in" filter="randombar(horizontal)">
                                      <p:cBhvr>
                                        <p:cTn id="23" dur="500"/>
                                        <p:tgtEl>
                                          <p:spTgt spid="1720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2037">
                                            <p:txEl>
                                              <p:pRg st="1" end="1"/>
                                            </p:txEl>
                                          </p:spTgt>
                                        </p:tgtEl>
                                        <p:attrNameLst>
                                          <p:attrName>style.visibility</p:attrName>
                                        </p:attrNameLst>
                                      </p:cBhvr>
                                      <p:to>
                                        <p:strVal val="visible"/>
                                      </p:to>
                                    </p:set>
                                    <p:animEffect transition="in" filter="randombar(horizontal)">
                                      <p:cBhvr>
                                        <p:cTn id="28" dur="500"/>
                                        <p:tgtEl>
                                          <p:spTgt spid="17203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6261"/>
                                        </p:tgtEl>
                                        <p:attrNameLst>
                                          <p:attrName>style.visibility</p:attrName>
                                        </p:attrNameLst>
                                      </p:cBhvr>
                                      <p:to>
                                        <p:strVal val="visible"/>
                                      </p:to>
                                    </p:set>
                                    <p:anim calcmode="lin" valueType="num">
                                      <p:cBhvr>
                                        <p:cTn id="33" dur="500" fill="hold"/>
                                        <p:tgtEl>
                                          <p:spTgt spid="96261"/>
                                        </p:tgtEl>
                                        <p:attrNameLst>
                                          <p:attrName>ppt_w</p:attrName>
                                        </p:attrNameLst>
                                      </p:cBhvr>
                                      <p:tavLst>
                                        <p:tav tm="0">
                                          <p:val>
                                            <p:fltVal val="0"/>
                                          </p:val>
                                        </p:tav>
                                        <p:tav tm="100000">
                                          <p:val>
                                            <p:strVal val="#ppt_w"/>
                                          </p:val>
                                        </p:tav>
                                      </p:tavLst>
                                    </p:anim>
                                    <p:anim calcmode="lin" valueType="num">
                                      <p:cBhvr>
                                        <p:cTn id="34" dur="500" fill="hold"/>
                                        <p:tgtEl>
                                          <p:spTgt spid="96261"/>
                                        </p:tgtEl>
                                        <p:attrNameLst>
                                          <p:attrName>ppt_h</p:attrName>
                                        </p:attrNameLst>
                                      </p:cBhvr>
                                      <p:tavLst>
                                        <p:tav tm="0">
                                          <p:val>
                                            <p:fltVal val="0"/>
                                          </p:val>
                                        </p:tav>
                                        <p:tav tm="100000">
                                          <p:val>
                                            <p:strVal val="#ppt_h"/>
                                          </p:val>
                                        </p:tav>
                                      </p:tavLst>
                                    </p:anim>
                                    <p:animEffect transition="in" filter="fade">
                                      <p:cBhvr>
                                        <p:cTn id="35" dur="5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uiExpand="1" build="p" animBg="1"/>
      <p:bldP spid="172037" grpId="0" uiExpand="1" build="p" animBg="1"/>
      <p:bldP spid="9626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8F4EBC6-C699-7815-8EFA-6498D679B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D38EF-24AE-7A0E-9E5B-0C31FB90B7D5}"/>
              </a:ext>
            </a:extLst>
          </p:cNvPr>
          <p:cNvSpPr>
            <a:spLocks noGrp="1"/>
          </p:cNvSpPr>
          <p:nvPr>
            <p:ph type="title"/>
          </p:nvPr>
        </p:nvSpPr>
        <p:spPr>
          <a:xfrm>
            <a:off x="609600" y="123703"/>
            <a:ext cx="10972800" cy="1143000"/>
          </a:xfrm>
        </p:spPr>
        <p:txBody>
          <a:bodyPr/>
          <a:lstStyle/>
          <a:p>
            <a:r>
              <a:rPr lang="en-US" sz="6000" b="1" dirty="0">
                <a:solidFill>
                  <a:schemeClr val="accent2">
                    <a:lumMod val="20000"/>
                    <a:lumOff val="80000"/>
                  </a:schemeClr>
                </a:solidFill>
                <a:latin typeface="Agency FB" panose="020B0503020202020204" pitchFamily="34" charset="0"/>
              </a:rPr>
              <a:t>The Question of Eucharist</a:t>
            </a:r>
          </a:p>
        </p:txBody>
      </p:sp>
      <p:sp>
        <p:nvSpPr>
          <p:cNvPr id="6" name="Text Placeholder 5">
            <a:extLst>
              <a:ext uri="{FF2B5EF4-FFF2-40B4-BE49-F238E27FC236}">
                <a16:creationId xmlns:a16="http://schemas.microsoft.com/office/drawing/2014/main" id="{C66C0272-9D38-D494-293D-BC8BA01070CE}"/>
              </a:ext>
            </a:extLst>
          </p:cNvPr>
          <p:cNvSpPr>
            <a:spLocks noGrp="1"/>
          </p:cNvSpPr>
          <p:nvPr>
            <p:ph type="body" sz="half" idx="1"/>
          </p:nvPr>
        </p:nvSpPr>
        <p:spPr>
          <a:xfrm>
            <a:off x="609600" y="1266703"/>
            <a:ext cx="10972800" cy="5462869"/>
          </a:xfrm>
        </p:spPr>
        <p:txBody>
          <a:bodyPr/>
          <a:lstStyle/>
          <a:p>
            <a:pPr marL="0" indent="0">
              <a:buNone/>
            </a:pPr>
            <a:r>
              <a:rPr lang="en-US" sz="3200" b="1" dirty="0">
                <a:solidFill>
                  <a:srgbClr val="FFC000"/>
                </a:solidFill>
              </a:rPr>
              <a:t>Luther rejected the Roman Catholic doctrine of transubstantiation (i.e., that the bread and wine are miraculously transformed into the literal body and blood of Christ).</a:t>
            </a:r>
          </a:p>
          <a:p>
            <a:r>
              <a:rPr lang="en-US" sz="2800" i="1" dirty="0"/>
              <a:t>Instead, he described the presence of Christ as “in, with, and under” the eucharistic elements of bread and wine.</a:t>
            </a:r>
          </a:p>
          <a:p>
            <a:r>
              <a:rPr lang="en-US" sz="2800" i="1" dirty="0"/>
              <a:t>He also believed that the Eucharist was a means of grace by which Christ’s body and blood are truly received and experienced.</a:t>
            </a:r>
          </a:p>
          <a:p>
            <a:r>
              <a:rPr lang="en-US" sz="2800" i="1" dirty="0"/>
              <a:t>Other Reformers, especially Ulrich Zwingli in Switzerland, urged that the communion service was only a memorial of Christ’s sacrifice.</a:t>
            </a:r>
          </a:p>
          <a:p>
            <a:pPr marL="0" indent="0">
              <a:buNone/>
            </a:pPr>
            <a:endParaRPr lang="en-US" dirty="0"/>
          </a:p>
        </p:txBody>
      </p:sp>
    </p:spTree>
    <p:extLst>
      <p:ext uri="{BB962C8B-B14F-4D97-AF65-F5344CB8AC3E}">
        <p14:creationId xmlns:p14="http://schemas.microsoft.com/office/powerpoint/2010/main" val="4809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4C5E71B-FF5E-8358-7173-D27FEAD1C4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919E47-F54F-13ED-00C5-345FCC51D654}"/>
              </a:ext>
            </a:extLst>
          </p:cNvPr>
          <p:cNvSpPr>
            <a:spLocks noGrp="1"/>
          </p:cNvSpPr>
          <p:nvPr>
            <p:ph type="title"/>
          </p:nvPr>
        </p:nvSpPr>
        <p:spPr>
          <a:xfrm>
            <a:off x="479360" y="155448"/>
            <a:ext cx="11218125" cy="693638"/>
          </a:xfrm>
        </p:spPr>
        <p:txBody>
          <a:bodyPr/>
          <a:lstStyle/>
          <a:p>
            <a:r>
              <a:rPr lang="en-US" sz="4000" dirty="0">
                <a:solidFill>
                  <a:srgbClr val="C00000"/>
                </a:solidFill>
              </a:rPr>
              <a:t>CENTRAL AND SECONDARY ISSUES</a:t>
            </a:r>
          </a:p>
        </p:txBody>
      </p:sp>
      <p:sp>
        <p:nvSpPr>
          <p:cNvPr id="10" name="Content Placeholder 9">
            <a:extLst>
              <a:ext uri="{FF2B5EF4-FFF2-40B4-BE49-F238E27FC236}">
                <a16:creationId xmlns:a16="http://schemas.microsoft.com/office/drawing/2014/main" id="{15114238-30ED-D90C-B38B-3E39840EA1E6}"/>
              </a:ext>
            </a:extLst>
          </p:cNvPr>
          <p:cNvSpPr>
            <a:spLocks noGrp="1"/>
          </p:cNvSpPr>
          <p:nvPr>
            <p:ph sz="quarter" idx="14"/>
          </p:nvPr>
        </p:nvSpPr>
        <p:spPr>
          <a:xfrm>
            <a:off x="914400" y="1009292"/>
            <a:ext cx="10874187" cy="5735694"/>
          </a:xfrm>
        </p:spPr>
        <p:txBody>
          <a:bodyPr>
            <a:normAutofit/>
          </a:bodyPr>
          <a:lstStyle/>
          <a:p>
            <a:pPr marL="0" indent="0">
              <a:buNone/>
            </a:pPr>
            <a:r>
              <a:rPr lang="en-US" altLang="en-US" sz="2800" b="1" dirty="0">
                <a:solidFill>
                  <a:schemeClr val="accent5">
                    <a:lumMod val="75000"/>
                  </a:schemeClr>
                </a:solidFill>
              </a:rPr>
              <a:t>The visible church is composed of the variegated denominations in Christianity’s three large branches. The invisible church is the one seen by God alone, who only can read the human heart. Here, then, are the questions we must ask:</a:t>
            </a:r>
          </a:p>
          <a:p>
            <a:r>
              <a:rPr lang="en-US" altLang="en-US" sz="2800" i="1" dirty="0">
                <a:solidFill>
                  <a:schemeClr val="tx1"/>
                </a:solidFill>
              </a:rPr>
              <a:t>Want constitutes a true church?</a:t>
            </a:r>
          </a:p>
          <a:p>
            <a:r>
              <a:rPr lang="en-US" altLang="en-US" sz="2800" i="1" dirty="0">
                <a:solidFill>
                  <a:schemeClr val="tx1"/>
                </a:solidFill>
              </a:rPr>
              <a:t>Can a candlestick be removed?</a:t>
            </a:r>
          </a:p>
          <a:p>
            <a:r>
              <a:rPr lang="en-US" altLang="en-US" sz="2800" i="1" dirty="0">
                <a:solidFill>
                  <a:schemeClr val="tx1"/>
                </a:solidFill>
              </a:rPr>
              <a:t>What theological issues become deal-breakers?</a:t>
            </a:r>
          </a:p>
          <a:p>
            <a:r>
              <a:rPr lang="en-US" altLang="en-US" sz="2800" i="1" dirty="0">
                <a:solidFill>
                  <a:schemeClr val="tx1"/>
                </a:solidFill>
              </a:rPr>
              <a:t>What moral issues become deal-breakers?</a:t>
            </a:r>
          </a:p>
          <a:p>
            <a:r>
              <a:rPr lang="en-US" altLang="en-US" sz="2800" i="1" dirty="0">
                <a:solidFill>
                  <a:schemeClr val="tx1"/>
                </a:solidFill>
              </a:rPr>
              <a:t>What belongs in the center?</a:t>
            </a:r>
          </a:p>
          <a:p>
            <a:r>
              <a:rPr lang="en-US" altLang="en-US" sz="2800" i="1" dirty="0">
                <a:solidFill>
                  <a:schemeClr val="tx1"/>
                </a:solidFill>
              </a:rPr>
              <a:t>What should be left in the periphery?</a:t>
            </a:r>
          </a:p>
        </p:txBody>
      </p:sp>
      <p:sp>
        <p:nvSpPr>
          <p:cNvPr id="7" name="Slide Number Placeholder 6">
            <a:extLst>
              <a:ext uri="{FF2B5EF4-FFF2-40B4-BE49-F238E27FC236}">
                <a16:creationId xmlns:a16="http://schemas.microsoft.com/office/drawing/2014/main" id="{3D7DEA53-2453-01E6-F88C-2BECBFD16803}"/>
              </a:ext>
            </a:extLst>
          </p:cNvPr>
          <p:cNvSpPr>
            <a:spLocks noGrp="1"/>
          </p:cNvSpPr>
          <p:nvPr>
            <p:ph type="sldNum" sz="quarter" idx="12"/>
          </p:nvPr>
        </p:nvSpPr>
        <p:spPr>
          <a:xfrm>
            <a:off x="11277601" y="6175948"/>
            <a:ext cx="839768" cy="5266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5290DD9-4D83-4CA4-FDE7-529858FB7A21}"/>
              </a:ext>
            </a:extLst>
          </p:cNvPr>
          <p:cNvCxnSpPr>
            <a:cxnSpLocks/>
          </p:cNvCxnSpPr>
          <p:nvPr/>
        </p:nvCxnSpPr>
        <p:spPr>
          <a:xfrm>
            <a:off x="685800" y="1009291"/>
            <a:ext cx="0" cy="58487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69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79DC309-0730-E2E7-CD18-9F278EA2E612}"/>
              </a:ext>
            </a:extLst>
          </p:cNvPr>
          <p:cNvSpPr>
            <a:spLocks noGrp="1" noChangeArrowheads="1"/>
          </p:cNvSpPr>
          <p:nvPr>
            <p:ph type="title"/>
          </p:nvPr>
        </p:nvSpPr>
        <p:spPr/>
        <p:txBody>
          <a:bodyPr/>
          <a:lstStyle/>
          <a:p>
            <a:pPr eaLnBrk="1" hangingPunct="1">
              <a:defRPr/>
            </a:pPr>
            <a:r>
              <a:rPr lang="en-US" altLang="en-US" sz="5400" dirty="0">
                <a:latin typeface="Gloucester MT Extra Condensed" panose="02030808020601010101" pitchFamily="18" charset="0"/>
              </a:rPr>
              <a:t>One Way of Understanding Orthodoxy</a:t>
            </a:r>
          </a:p>
        </p:txBody>
      </p:sp>
      <p:sp>
        <p:nvSpPr>
          <p:cNvPr id="109572" name="Rectangle 4">
            <a:extLst>
              <a:ext uri="{FF2B5EF4-FFF2-40B4-BE49-F238E27FC236}">
                <a16:creationId xmlns:a16="http://schemas.microsoft.com/office/drawing/2014/main" id="{B42E19DB-DEEC-C484-B9E3-526A4AF317F1}"/>
              </a:ext>
            </a:extLst>
          </p:cNvPr>
          <p:cNvSpPr>
            <a:spLocks noGrp="1" noChangeArrowheads="1"/>
          </p:cNvSpPr>
          <p:nvPr>
            <p:ph type="body" sz="half" idx="1"/>
          </p:nvPr>
        </p:nvSpPr>
        <p:spPr>
          <a:xfrm>
            <a:off x="1299713" y="1447801"/>
            <a:ext cx="4038600" cy="5181600"/>
          </a:xfrm>
        </p:spPr>
        <p:txBody>
          <a:bodyPr/>
          <a:lstStyle/>
          <a:p>
            <a:pPr eaLnBrk="1" hangingPunct="1">
              <a:lnSpc>
                <a:spcPct val="90000"/>
              </a:lnSpc>
              <a:buFont typeface="Wingdings" panose="05000000000000000000" pitchFamily="2" charset="2"/>
              <a:buNone/>
              <a:defRPr/>
            </a:pPr>
            <a:r>
              <a:rPr lang="en-US" altLang="en-US" sz="2400" b="1" dirty="0">
                <a:solidFill>
                  <a:srgbClr val="00FFFF"/>
                </a:solidFill>
                <a:latin typeface="Lucida Bright" panose="02040602050505020304" pitchFamily="18" charset="0"/>
              </a:rPr>
              <a:t>ONE FAITH</a:t>
            </a:r>
          </a:p>
          <a:p>
            <a:pPr eaLnBrk="1" hangingPunct="1">
              <a:lnSpc>
                <a:spcPct val="90000"/>
              </a:lnSpc>
              <a:buFont typeface="Wingdings" panose="05000000000000000000" pitchFamily="2" charset="2"/>
              <a:buNone/>
              <a:defRPr/>
            </a:pPr>
            <a:r>
              <a:rPr lang="en-US" altLang="en-US" sz="2400" i="1" dirty="0">
                <a:latin typeface="Eras Demi ITC" panose="020B0805030504020804" pitchFamily="34" charset="0"/>
              </a:rPr>
              <a:t>	…</a:t>
            </a:r>
            <a:r>
              <a:rPr lang="en-US" altLang="en-US" sz="2400" i="1" dirty="0">
                <a:latin typeface="Comic Sans MS" panose="030F0702030302020204" pitchFamily="66" charset="0"/>
              </a:rPr>
              <a:t>that which has been believed everywhere, always, and by all</a:t>
            </a:r>
            <a:endParaRPr lang="en-US" altLang="en-US" sz="2400" i="1" dirty="0">
              <a:latin typeface="Eras Demi ITC" panose="020B0805030504020804" pitchFamily="34" charset="0"/>
            </a:endParaRPr>
          </a:p>
          <a:p>
            <a:pPr eaLnBrk="1" hangingPunct="1">
              <a:lnSpc>
                <a:spcPct val="90000"/>
              </a:lnSpc>
              <a:buFont typeface="Wingdings" panose="05000000000000000000" pitchFamily="2" charset="2"/>
              <a:buNone/>
              <a:defRPr/>
            </a:pPr>
            <a:endParaRPr lang="en-US" altLang="en-US" sz="900" dirty="0">
              <a:latin typeface="Lucida Bright" panose="02040602050505020304" pitchFamily="18" charset="0"/>
            </a:endParaRPr>
          </a:p>
          <a:p>
            <a:pPr eaLnBrk="1" hangingPunct="1">
              <a:lnSpc>
                <a:spcPct val="90000"/>
              </a:lnSpc>
              <a:buFont typeface="Wingdings" panose="05000000000000000000" pitchFamily="2" charset="2"/>
              <a:buNone/>
              <a:defRPr/>
            </a:pPr>
            <a:r>
              <a:rPr lang="en-US" altLang="en-US" sz="2400" b="1" dirty="0">
                <a:solidFill>
                  <a:srgbClr val="00FFFF"/>
                </a:solidFill>
                <a:latin typeface="Lucida Bright" panose="02040602050505020304" pitchFamily="18" charset="0"/>
              </a:rPr>
              <a:t>TWO TESTAMENTS</a:t>
            </a:r>
          </a:p>
          <a:p>
            <a:pPr eaLnBrk="1" hangingPunct="1">
              <a:lnSpc>
                <a:spcPct val="90000"/>
              </a:lnSpc>
              <a:buFont typeface="Wingdings" panose="05000000000000000000" pitchFamily="2" charset="2"/>
              <a:buNone/>
              <a:defRPr/>
            </a:pPr>
            <a:r>
              <a:rPr lang="en-US" altLang="en-US" sz="2400" dirty="0">
                <a:latin typeface="Comic Sans MS" panose="030F0702030302020204" pitchFamily="66" charset="0"/>
              </a:rPr>
              <a:t>	</a:t>
            </a:r>
            <a:r>
              <a:rPr lang="en-US" altLang="en-US" sz="2400" i="1" dirty="0">
                <a:latin typeface="Comic Sans MS" panose="030F0702030302020204" pitchFamily="66" charset="0"/>
              </a:rPr>
              <a:t>Old Testament</a:t>
            </a:r>
          </a:p>
          <a:p>
            <a:pPr eaLnBrk="1" hangingPunct="1">
              <a:lnSpc>
                <a:spcPct val="90000"/>
              </a:lnSpc>
              <a:buFont typeface="Wingdings" panose="05000000000000000000" pitchFamily="2" charset="2"/>
              <a:buNone/>
              <a:defRPr/>
            </a:pPr>
            <a:r>
              <a:rPr lang="en-US" altLang="en-US" sz="2400" dirty="0">
                <a:latin typeface="Comic Sans MS" panose="030F0702030302020204" pitchFamily="66" charset="0"/>
              </a:rPr>
              <a:t>	</a:t>
            </a:r>
            <a:r>
              <a:rPr lang="en-US" altLang="en-US" sz="2400" i="1" dirty="0">
                <a:latin typeface="Comic Sans MS" panose="030F0702030302020204" pitchFamily="66" charset="0"/>
              </a:rPr>
              <a:t>New Testament</a:t>
            </a:r>
            <a:endParaRPr lang="en-US" altLang="en-US" sz="2400" dirty="0">
              <a:latin typeface="Comic Sans MS" panose="030F0702030302020204" pitchFamily="66" charset="0"/>
            </a:endParaRPr>
          </a:p>
          <a:p>
            <a:pPr eaLnBrk="1" hangingPunct="1">
              <a:lnSpc>
                <a:spcPct val="90000"/>
              </a:lnSpc>
              <a:buFont typeface="Wingdings" panose="05000000000000000000" pitchFamily="2" charset="2"/>
              <a:buNone/>
              <a:defRPr/>
            </a:pPr>
            <a:endParaRPr lang="en-US" altLang="en-US" sz="900" dirty="0">
              <a:latin typeface="Lucida Bright" panose="02040602050505020304" pitchFamily="18" charset="0"/>
            </a:endParaRPr>
          </a:p>
          <a:p>
            <a:pPr eaLnBrk="1" hangingPunct="1">
              <a:lnSpc>
                <a:spcPct val="90000"/>
              </a:lnSpc>
              <a:buFont typeface="Wingdings" panose="05000000000000000000" pitchFamily="2" charset="2"/>
              <a:buNone/>
              <a:defRPr/>
            </a:pPr>
            <a:r>
              <a:rPr lang="en-US" altLang="en-US" sz="2400" b="1" dirty="0">
                <a:solidFill>
                  <a:srgbClr val="00FFFF"/>
                </a:solidFill>
                <a:latin typeface="Lucida Bright" panose="02040602050505020304" pitchFamily="18" charset="0"/>
              </a:rPr>
              <a:t>THREE CREEDS</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Apostles’ Creed</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Nicene Creed</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Chalcedonian Confession</a:t>
            </a:r>
          </a:p>
        </p:txBody>
      </p:sp>
      <p:sp>
        <p:nvSpPr>
          <p:cNvPr id="109573" name="Rectangle 5">
            <a:extLst>
              <a:ext uri="{FF2B5EF4-FFF2-40B4-BE49-F238E27FC236}">
                <a16:creationId xmlns:a16="http://schemas.microsoft.com/office/drawing/2014/main" id="{BBAE1B7D-AE38-7A9E-10E6-797E590E4C62}"/>
              </a:ext>
            </a:extLst>
          </p:cNvPr>
          <p:cNvSpPr>
            <a:spLocks noGrp="1" noChangeArrowheads="1"/>
          </p:cNvSpPr>
          <p:nvPr>
            <p:ph type="body" sz="half" idx="2"/>
          </p:nvPr>
        </p:nvSpPr>
        <p:spPr>
          <a:xfrm>
            <a:off x="6638026" y="1508186"/>
            <a:ext cx="5110278" cy="4530725"/>
          </a:xfrm>
        </p:spPr>
        <p:txBody>
          <a:bodyPr/>
          <a:lstStyle/>
          <a:p>
            <a:pPr eaLnBrk="1" hangingPunct="1">
              <a:lnSpc>
                <a:spcPct val="90000"/>
              </a:lnSpc>
              <a:buFont typeface="Wingdings" panose="05000000000000000000" pitchFamily="2" charset="2"/>
              <a:buNone/>
              <a:defRPr/>
            </a:pPr>
            <a:r>
              <a:rPr lang="en-US" altLang="en-US" sz="2400" b="1" dirty="0">
                <a:solidFill>
                  <a:srgbClr val="00FFFF"/>
                </a:solidFill>
                <a:latin typeface="Lucida Bright" panose="02040602050505020304" pitchFamily="18" charset="0"/>
              </a:rPr>
              <a:t>FOUR COUNCILS</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Nicaea (AD 325)</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a:t>
            </a:r>
            <a:r>
              <a:rPr lang="en-US" altLang="en-US" sz="2000" i="1" dirty="0">
                <a:latin typeface="Comic Sans MS" panose="030F0702030302020204" pitchFamily="66" charset="0"/>
              </a:rPr>
              <a:t>The Holy Trinity</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Constantinople (AD 381)</a:t>
            </a:r>
          </a:p>
          <a:p>
            <a:pPr eaLnBrk="1" hangingPunct="1">
              <a:lnSpc>
                <a:spcPct val="90000"/>
              </a:lnSpc>
              <a:buFont typeface="Wingdings" panose="05000000000000000000" pitchFamily="2" charset="2"/>
              <a:buNone/>
              <a:defRPr/>
            </a:pPr>
            <a:r>
              <a:rPr lang="en-US" altLang="en-US" sz="2000" i="1" dirty="0">
                <a:latin typeface="Comic Sans MS" panose="030F0702030302020204" pitchFamily="66" charset="0"/>
              </a:rPr>
              <a:t>		Error of Tri-theism</a:t>
            </a: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Ephesus (AD 431)</a:t>
            </a:r>
          </a:p>
          <a:p>
            <a:pPr eaLnBrk="1" hangingPunct="1">
              <a:lnSpc>
                <a:spcPct val="90000"/>
              </a:lnSpc>
              <a:buFont typeface="Wingdings" panose="05000000000000000000" pitchFamily="2" charset="2"/>
              <a:buNone/>
              <a:defRPr/>
            </a:pPr>
            <a:r>
              <a:rPr lang="en-US" altLang="en-US" sz="2000" i="1" dirty="0">
                <a:latin typeface="Comic Sans MS" panose="030F0702030302020204" pitchFamily="66" charset="0"/>
              </a:rPr>
              <a:t>		Mary as </a:t>
            </a:r>
            <a:r>
              <a:rPr lang="en-US" altLang="en-US" sz="2000" i="1" dirty="0" err="1">
                <a:latin typeface="Comic Sans MS" panose="030F0702030302020204" pitchFamily="66" charset="0"/>
              </a:rPr>
              <a:t>Theotokos</a:t>
            </a:r>
            <a:endParaRPr lang="en-US" altLang="en-US" sz="2000" i="1" dirty="0">
              <a:latin typeface="Comic Sans MS" panose="030F0702030302020204" pitchFamily="66" charset="0"/>
            </a:endParaRPr>
          </a:p>
          <a:p>
            <a:pP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Chalcedon (AD 451)</a:t>
            </a:r>
          </a:p>
          <a:p>
            <a:pPr eaLnBrk="1" hangingPunct="1">
              <a:lnSpc>
                <a:spcPct val="90000"/>
              </a:lnSpc>
              <a:buFont typeface="Wingdings" panose="05000000000000000000" pitchFamily="2" charset="2"/>
              <a:buNone/>
              <a:defRPr/>
            </a:pPr>
            <a:r>
              <a:rPr lang="en-US" altLang="en-US" sz="2000" i="1" dirty="0">
                <a:latin typeface="Comic Sans MS" panose="030F0702030302020204" pitchFamily="66" charset="0"/>
              </a:rPr>
              <a:t>		Christ, fully human &amp; fully divine</a:t>
            </a:r>
          </a:p>
          <a:p>
            <a:pPr eaLnBrk="1" hangingPunct="1">
              <a:lnSpc>
                <a:spcPct val="90000"/>
              </a:lnSpc>
              <a:buFont typeface="Wingdings" panose="05000000000000000000" pitchFamily="2" charset="2"/>
              <a:buNone/>
              <a:defRPr/>
            </a:pPr>
            <a:endParaRPr lang="en-US" altLang="en-US" sz="1000" dirty="0">
              <a:latin typeface="Lucida Bright" panose="02040602050505020304" pitchFamily="18" charset="0"/>
            </a:endParaRPr>
          </a:p>
          <a:p>
            <a:pPr eaLnBrk="1" hangingPunct="1">
              <a:lnSpc>
                <a:spcPct val="90000"/>
              </a:lnSpc>
              <a:buFont typeface="Wingdings" panose="05000000000000000000" pitchFamily="2" charset="2"/>
              <a:buNone/>
              <a:defRPr/>
            </a:pPr>
            <a:r>
              <a:rPr lang="en-US" altLang="en-US" sz="2400" b="1" dirty="0">
                <a:solidFill>
                  <a:srgbClr val="00FFFF"/>
                </a:solidFill>
                <a:latin typeface="Lucida Bright" panose="02040602050505020304" pitchFamily="18" charset="0"/>
              </a:rPr>
              <a:t>FIVE CENTURIES</a:t>
            </a:r>
          </a:p>
          <a:p>
            <a:pPr eaLnBrk="1" hangingPunct="1">
              <a:lnSpc>
                <a:spcPct val="90000"/>
              </a:lnSpc>
              <a:buFont typeface="Wingdings" panose="05000000000000000000" pitchFamily="2" charset="2"/>
              <a:buNone/>
              <a:defRPr/>
            </a:pPr>
            <a:r>
              <a:rPr lang="en-US" altLang="en-US" sz="2400" i="1" dirty="0">
                <a:solidFill>
                  <a:srgbClr val="00FFFF"/>
                </a:solidFill>
                <a:latin typeface="Comic Sans MS" panose="030F0702030302020204" pitchFamily="66" charset="0"/>
              </a:rPr>
              <a:t>	</a:t>
            </a:r>
            <a:r>
              <a:rPr lang="en-US" altLang="en-US" sz="2400" i="1" dirty="0">
                <a:latin typeface="Comic Sans MS" panose="030F0702030302020204" pitchFamily="66" charset="0"/>
              </a:rPr>
              <a:t>The first 500 years</a:t>
            </a:r>
            <a:endParaRPr lang="en-US" altLang="en-US" sz="2400" i="1" dirty="0">
              <a:solidFill>
                <a:srgbClr val="00FFFF"/>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9572">
                                            <p:txEl>
                                              <p:pRg st="0" end="0"/>
                                            </p:txEl>
                                          </p:spTgt>
                                        </p:tgtEl>
                                        <p:attrNameLst>
                                          <p:attrName>style.visibility</p:attrName>
                                        </p:attrNameLst>
                                      </p:cBhvr>
                                      <p:to>
                                        <p:strVal val="visible"/>
                                      </p:to>
                                    </p:set>
                                    <p:anim calcmode="lin" valueType="num">
                                      <p:cBhvr>
                                        <p:cTn id="7" dur="500" fill="hold"/>
                                        <p:tgtEl>
                                          <p:spTgt spid="10957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957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957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9572">
                                            <p:txEl>
                                              <p:pRg st="1" end="1"/>
                                            </p:txEl>
                                          </p:spTgt>
                                        </p:tgtEl>
                                        <p:attrNameLst>
                                          <p:attrName>style.visibility</p:attrName>
                                        </p:attrNameLst>
                                      </p:cBhvr>
                                      <p:to>
                                        <p:strVal val="visible"/>
                                      </p:to>
                                    </p:set>
                                    <p:anim calcmode="lin" valueType="num">
                                      <p:cBhvr>
                                        <p:cTn id="12" dur="500" fill="hold"/>
                                        <p:tgtEl>
                                          <p:spTgt spid="10957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957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957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9572">
                                            <p:txEl>
                                              <p:pRg st="3" end="3"/>
                                            </p:txEl>
                                          </p:spTgt>
                                        </p:tgtEl>
                                        <p:attrNameLst>
                                          <p:attrName>style.visibility</p:attrName>
                                        </p:attrNameLst>
                                      </p:cBhvr>
                                      <p:to>
                                        <p:strVal val="visible"/>
                                      </p:to>
                                    </p:set>
                                    <p:anim calcmode="lin" valueType="num">
                                      <p:cBhvr>
                                        <p:cTn id="19" dur="500" fill="hold"/>
                                        <p:tgtEl>
                                          <p:spTgt spid="10957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09572">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09572">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9572">
                                            <p:txEl>
                                              <p:pRg st="4" end="4"/>
                                            </p:txEl>
                                          </p:spTgt>
                                        </p:tgtEl>
                                        <p:attrNameLst>
                                          <p:attrName>style.visibility</p:attrName>
                                        </p:attrNameLst>
                                      </p:cBhvr>
                                      <p:to>
                                        <p:strVal val="visible"/>
                                      </p:to>
                                    </p:set>
                                    <p:anim calcmode="lin" valueType="num">
                                      <p:cBhvr>
                                        <p:cTn id="24" dur="500" fill="hold"/>
                                        <p:tgtEl>
                                          <p:spTgt spid="109572">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109572">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109572">
                                            <p:txEl>
                                              <p:pRg st="4" end="4"/>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109572">
                                            <p:txEl>
                                              <p:pRg st="5" end="5"/>
                                            </p:txEl>
                                          </p:spTgt>
                                        </p:tgtEl>
                                        <p:attrNameLst>
                                          <p:attrName>style.visibility</p:attrName>
                                        </p:attrNameLst>
                                      </p:cBhvr>
                                      <p:to>
                                        <p:strVal val="visible"/>
                                      </p:to>
                                    </p:set>
                                    <p:anim calcmode="lin" valueType="num">
                                      <p:cBhvr>
                                        <p:cTn id="29" dur="500" fill="hold"/>
                                        <p:tgtEl>
                                          <p:spTgt spid="109572">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109572">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10957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9572">
                                            <p:txEl>
                                              <p:pRg st="7" end="7"/>
                                            </p:txEl>
                                          </p:spTgt>
                                        </p:tgtEl>
                                        <p:attrNameLst>
                                          <p:attrName>style.visibility</p:attrName>
                                        </p:attrNameLst>
                                      </p:cBhvr>
                                      <p:to>
                                        <p:strVal val="visible"/>
                                      </p:to>
                                    </p:set>
                                    <p:anim calcmode="lin" valueType="num">
                                      <p:cBhvr>
                                        <p:cTn id="36" dur="500" fill="hold"/>
                                        <p:tgtEl>
                                          <p:spTgt spid="109572">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109572">
                                            <p:txEl>
                                              <p:pRg st="7" end="7"/>
                                            </p:txEl>
                                          </p:spTgt>
                                        </p:tgtEl>
                                        <p:attrNameLst>
                                          <p:attrName>ppt_h</p:attrName>
                                        </p:attrNameLst>
                                      </p:cBhvr>
                                      <p:tavLst>
                                        <p:tav tm="0">
                                          <p:val>
                                            <p:fltVal val="0"/>
                                          </p:val>
                                        </p:tav>
                                        <p:tav tm="100000">
                                          <p:val>
                                            <p:strVal val="#ppt_h"/>
                                          </p:val>
                                        </p:tav>
                                      </p:tavLst>
                                    </p:anim>
                                    <p:animEffect transition="in" filter="fade">
                                      <p:cBhvr>
                                        <p:cTn id="38" dur="500"/>
                                        <p:tgtEl>
                                          <p:spTgt spid="109572">
                                            <p:txEl>
                                              <p:pRg st="7" end="7"/>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109572">
                                            <p:txEl>
                                              <p:pRg st="8" end="8"/>
                                            </p:txEl>
                                          </p:spTgt>
                                        </p:tgtEl>
                                        <p:attrNameLst>
                                          <p:attrName>style.visibility</p:attrName>
                                        </p:attrNameLst>
                                      </p:cBhvr>
                                      <p:to>
                                        <p:strVal val="visible"/>
                                      </p:to>
                                    </p:set>
                                    <p:anim calcmode="lin" valueType="num">
                                      <p:cBhvr>
                                        <p:cTn id="41" dur="500" fill="hold"/>
                                        <p:tgtEl>
                                          <p:spTgt spid="109572">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109572">
                                            <p:txEl>
                                              <p:pRg st="8" end="8"/>
                                            </p:txEl>
                                          </p:spTgt>
                                        </p:tgtEl>
                                        <p:attrNameLst>
                                          <p:attrName>ppt_h</p:attrName>
                                        </p:attrNameLst>
                                      </p:cBhvr>
                                      <p:tavLst>
                                        <p:tav tm="0">
                                          <p:val>
                                            <p:fltVal val="0"/>
                                          </p:val>
                                        </p:tav>
                                        <p:tav tm="100000">
                                          <p:val>
                                            <p:strVal val="#ppt_h"/>
                                          </p:val>
                                        </p:tav>
                                      </p:tavLst>
                                    </p:anim>
                                    <p:animEffect transition="in" filter="fade">
                                      <p:cBhvr>
                                        <p:cTn id="43" dur="500"/>
                                        <p:tgtEl>
                                          <p:spTgt spid="109572">
                                            <p:txEl>
                                              <p:pRg st="8" end="8"/>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109572">
                                            <p:txEl>
                                              <p:pRg st="9" end="9"/>
                                            </p:txEl>
                                          </p:spTgt>
                                        </p:tgtEl>
                                        <p:attrNameLst>
                                          <p:attrName>style.visibility</p:attrName>
                                        </p:attrNameLst>
                                      </p:cBhvr>
                                      <p:to>
                                        <p:strVal val="visible"/>
                                      </p:to>
                                    </p:set>
                                    <p:anim calcmode="lin" valueType="num">
                                      <p:cBhvr>
                                        <p:cTn id="46" dur="500" fill="hold"/>
                                        <p:tgtEl>
                                          <p:spTgt spid="109572">
                                            <p:txEl>
                                              <p:pRg st="9" end="9"/>
                                            </p:txEl>
                                          </p:spTgt>
                                        </p:tgtEl>
                                        <p:attrNameLst>
                                          <p:attrName>ppt_w</p:attrName>
                                        </p:attrNameLst>
                                      </p:cBhvr>
                                      <p:tavLst>
                                        <p:tav tm="0">
                                          <p:val>
                                            <p:fltVal val="0"/>
                                          </p:val>
                                        </p:tav>
                                        <p:tav tm="100000">
                                          <p:val>
                                            <p:strVal val="#ppt_w"/>
                                          </p:val>
                                        </p:tav>
                                      </p:tavLst>
                                    </p:anim>
                                    <p:anim calcmode="lin" valueType="num">
                                      <p:cBhvr>
                                        <p:cTn id="47" dur="500" fill="hold"/>
                                        <p:tgtEl>
                                          <p:spTgt spid="109572">
                                            <p:txEl>
                                              <p:pRg st="9" end="9"/>
                                            </p:txEl>
                                          </p:spTgt>
                                        </p:tgtEl>
                                        <p:attrNameLst>
                                          <p:attrName>ppt_h</p:attrName>
                                        </p:attrNameLst>
                                      </p:cBhvr>
                                      <p:tavLst>
                                        <p:tav tm="0">
                                          <p:val>
                                            <p:fltVal val="0"/>
                                          </p:val>
                                        </p:tav>
                                        <p:tav tm="100000">
                                          <p:val>
                                            <p:strVal val="#ppt_h"/>
                                          </p:val>
                                        </p:tav>
                                      </p:tavLst>
                                    </p:anim>
                                    <p:animEffect transition="in" filter="fade">
                                      <p:cBhvr>
                                        <p:cTn id="48" dur="500"/>
                                        <p:tgtEl>
                                          <p:spTgt spid="109572">
                                            <p:txEl>
                                              <p:pRg st="9" end="9"/>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109572">
                                            <p:txEl>
                                              <p:pRg st="10" end="10"/>
                                            </p:txEl>
                                          </p:spTgt>
                                        </p:tgtEl>
                                        <p:attrNameLst>
                                          <p:attrName>style.visibility</p:attrName>
                                        </p:attrNameLst>
                                      </p:cBhvr>
                                      <p:to>
                                        <p:strVal val="visible"/>
                                      </p:to>
                                    </p:set>
                                    <p:anim calcmode="lin" valueType="num">
                                      <p:cBhvr>
                                        <p:cTn id="51" dur="500" fill="hold"/>
                                        <p:tgtEl>
                                          <p:spTgt spid="109572">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109572">
                                            <p:txEl>
                                              <p:pRg st="10" end="10"/>
                                            </p:txEl>
                                          </p:spTgt>
                                        </p:tgtEl>
                                        <p:attrNameLst>
                                          <p:attrName>ppt_h</p:attrName>
                                        </p:attrNameLst>
                                      </p:cBhvr>
                                      <p:tavLst>
                                        <p:tav tm="0">
                                          <p:val>
                                            <p:fltVal val="0"/>
                                          </p:val>
                                        </p:tav>
                                        <p:tav tm="100000">
                                          <p:val>
                                            <p:strVal val="#ppt_h"/>
                                          </p:val>
                                        </p:tav>
                                      </p:tavLst>
                                    </p:anim>
                                    <p:animEffect transition="in" filter="fade">
                                      <p:cBhvr>
                                        <p:cTn id="53" dur="500"/>
                                        <p:tgtEl>
                                          <p:spTgt spid="109572">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09573">
                                            <p:txEl>
                                              <p:pRg st="0" end="0"/>
                                            </p:txEl>
                                          </p:spTgt>
                                        </p:tgtEl>
                                        <p:attrNameLst>
                                          <p:attrName>style.visibility</p:attrName>
                                        </p:attrNameLst>
                                      </p:cBhvr>
                                      <p:to>
                                        <p:strVal val="visible"/>
                                      </p:to>
                                    </p:set>
                                    <p:anim calcmode="lin" valueType="num">
                                      <p:cBhvr>
                                        <p:cTn id="58" dur="500" fill="hold"/>
                                        <p:tgtEl>
                                          <p:spTgt spid="109573">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109573">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109573">
                                            <p:txEl>
                                              <p:pRg st="0" end="0"/>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109573">
                                            <p:txEl>
                                              <p:pRg st="1" end="1"/>
                                            </p:txEl>
                                          </p:spTgt>
                                        </p:tgtEl>
                                        <p:attrNameLst>
                                          <p:attrName>style.visibility</p:attrName>
                                        </p:attrNameLst>
                                      </p:cBhvr>
                                      <p:to>
                                        <p:strVal val="visible"/>
                                      </p:to>
                                    </p:set>
                                    <p:anim calcmode="lin" valueType="num">
                                      <p:cBhvr>
                                        <p:cTn id="63" dur="500" fill="hold"/>
                                        <p:tgtEl>
                                          <p:spTgt spid="109573">
                                            <p:txEl>
                                              <p:pRg st="1" end="1"/>
                                            </p:txEl>
                                          </p:spTgt>
                                        </p:tgtEl>
                                        <p:attrNameLst>
                                          <p:attrName>ppt_w</p:attrName>
                                        </p:attrNameLst>
                                      </p:cBhvr>
                                      <p:tavLst>
                                        <p:tav tm="0">
                                          <p:val>
                                            <p:fltVal val="0"/>
                                          </p:val>
                                        </p:tav>
                                        <p:tav tm="100000">
                                          <p:val>
                                            <p:strVal val="#ppt_w"/>
                                          </p:val>
                                        </p:tav>
                                      </p:tavLst>
                                    </p:anim>
                                    <p:anim calcmode="lin" valueType="num">
                                      <p:cBhvr>
                                        <p:cTn id="64" dur="500" fill="hold"/>
                                        <p:tgtEl>
                                          <p:spTgt spid="109573">
                                            <p:txEl>
                                              <p:pRg st="1" end="1"/>
                                            </p:txEl>
                                          </p:spTgt>
                                        </p:tgtEl>
                                        <p:attrNameLst>
                                          <p:attrName>ppt_h</p:attrName>
                                        </p:attrNameLst>
                                      </p:cBhvr>
                                      <p:tavLst>
                                        <p:tav tm="0">
                                          <p:val>
                                            <p:fltVal val="0"/>
                                          </p:val>
                                        </p:tav>
                                        <p:tav tm="100000">
                                          <p:val>
                                            <p:strVal val="#ppt_h"/>
                                          </p:val>
                                        </p:tav>
                                      </p:tavLst>
                                    </p:anim>
                                    <p:animEffect transition="in" filter="fade">
                                      <p:cBhvr>
                                        <p:cTn id="65" dur="500"/>
                                        <p:tgtEl>
                                          <p:spTgt spid="109573">
                                            <p:txEl>
                                              <p:pRg st="1" end="1"/>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109573">
                                            <p:txEl>
                                              <p:pRg st="2" end="2"/>
                                            </p:txEl>
                                          </p:spTgt>
                                        </p:tgtEl>
                                        <p:attrNameLst>
                                          <p:attrName>style.visibility</p:attrName>
                                        </p:attrNameLst>
                                      </p:cBhvr>
                                      <p:to>
                                        <p:strVal val="visible"/>
                                      </p:to>
                                    </p:set>
                                    <p:anim calcmode="lin" valueType="num">
                                      <p:cBhvr>
                                        <p:cTn id="68" dur="500" fill="hold"/>
                                        <p:tgtEl>
                                          <p:spTgt spid="109573">
                                            <p:txEl>
                                              <p:pRg st="2" end="2"/>
                                            </p:txEl>
                                          </p:spTgt>
                                        </p:tgtEl>
                                        <p:attrNameLst>
                                          <p:attrName>ppt_w</p:attrName>
                                        </p:attrNameLst>
                                      </p:cBhvr>
                                      <p:tavLst>
                                        <p:tav tm="0">
                                          <p:val>
                                            <p:fltVal val="0"/>
                                          </p:val>
                                        </p:tav>
                                        <p:tav tm="100000">
                                          <p:val>
                                            <p:strVal val="#ppt_w"/>
                                          </p:val>
                                        </p:tav>
                                      </p:tavLst>
                                    </p:anim>
                                    <p:anim calcmode="lin" valueType="num">
                                      <p:cBhvr>
                                        <p:cTn id="69" dur="500" fill="hold"/>
                                        <p:tgtEl>
                                          <p:spTgt spid="109573">
                                            <p:txEl>
                                              <p:pRg st="2" end="2"/>
                                            </p:txEl>
                                          </p:spTgt>
                                        </p:tgtEl>
                                        <p:attrNameLst>
                                          <p:attrName>ppt_h</p:attrName>
                                        </p:attrNameLst>
                                      </p:cBhvr>
                                      <p:tavLst>
                                        <p:tav tm="0">
                                          <p:val>
                                            <p:fltVal val="0"/>
                                          </p:val>
                                        </p:tav>
                                        <p:tav tm="100000">
                                          <p:val>
                                            <p:strVal val="#ppt_h"/>
                                          </p:val>
                                        </p:tav>
                                      </p:tavLst>
                                    </p:anim>
                                    <p:animEffect transition="in" filter="fade">
                                      <p:cBhvr>
                                        <p:cTn id="70" dur="500"/>
                                        <p:tgtEl>
                                          <p:spTgt spid="109573">
                                            <p:txEl>
                                              <p:pRg st="2" end="2"/>
                                            </p:txEl>
                                          </p:spTgt>
                                        </p:tgtEl>
                                      </p:cBhvr>
                                    </p:animEffect>
                                  </p:childTnLst>
                                </p:cTn>
                              </p:par>
                              <p:par>
                                <p:cTn id="71" presetID="53" presetClass="entr" presetSubtype="16" fill="hold" nodeType="withEffect">
                                  <p:stCondLst>
                                    <p:cond delay="0"/>
                                  </p:stCondLst>
                                  <p:childTnLst>
                                    <p:set>
                                      <p:cBhvr>
                                        <p:cTn id="72" dur="1" fill="hold">
                                          <p:stCondLst>
                                            <p:cond delay="0"/>
                                          </p:stCondLst>
                                        </p:cTn>
                                        <p:tgtEl>
                                          <p:spTgt spid="109573">
                                            <p:txEl>
                                              <p:pRg st="3" end="3"/>
                                            </p:txEl>
                                          </p:spTgt>
                                        </p:tgtEl>
                                        <p:attrNameLst>
                                          <p:attrName>style.visibility</p:attrName>
                                        </p:attrNameLst>
                                      </p:cBhvr>
                                      <p:to>
                                        <p:strVal val="visible"/>
                                      </p:to>
                                    </p:set>
                                    <p:anim calcmode="lin" valueType="num">
                                      <p:cBhvr>
                                        <p:cTn id="73" dur="500" fill="hold"/>
                                        <p:tgtEl>
                                          <p:spTgt spid="109573">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109573">
                                            <p:txEl>
                                              <p:pRg st="3" end="3"/>
                                            </p:txEl>
                                          </p:spTgt>
                                        </p:tgtEl>
                                        <p:attrNameLst>
                                          <p:attrName>ppt_h</p:attrName>
                                        </p:attrNameLst>
                                      </p:cBhvr>
                                      <p:tavLst>
                                        <p:tav tm="0">
                                          <p:val>
                                            <p:fltVal val="0"/>
                                          </p:val>
                                        </p:tav>
                                        <p:tav tm="100000">
                                          <p:val>
                                            <p:strVal val="#ppt_h"/>
                                          </p:val>
                                        </p:tav>
                                      </p:tavLst>
                                    </p:anim>
                                    <p:animEffect transition="in" filter="fade">
                                      <p:cBhvr>
                                        <p:cTn id="75" dur="500"/>
                                        <p:tgtEl>
                                          <p:spTgt spid="109573">
                                            <p:txEl>
                                              <p:pRg st="3" end="3"/>
                                            </p:txEl>
                                          </p:spTgt>
                                        </p:tgtEl>
                                      </p:cBhvr>
                                    </p:animEffect>
                                  </p:childTnLst>
                                </p:cTn>
                              </p:par>
                              <p:par>
                                <p:cTn id="76" presetID="53" presetClass="entr" presetSubtype="16" fill="hold" nodeType="withEffect">
                                  <p:stCondLst>
                                    <p:cond delay="0"/>
                                  </p:stCondLst>
                                  <p:childTnLst>
                                    <p:set>
                                      <p:cBhvr>
                                        <p:cTn id="77" dur="1" fill="hold">
                                          <p:stCondLst>
                                            <p:cond delay="0"/>
                                          </p:stCondLst>
                                        </p:cTn>
                                        <p:tgtEl>
                                          <p:spTgt spid="109573">
                                            <p:txEl>
                                              <p:pRg st="4" end="4"/>
                                            </p:txEl>
                                          </p:spTgt>
                                        </p:tgtEl>
                                        <p:attrNameLst>
                                          <p:attrName>style.visibility</p:attrName>
                                        </p:attrNameLst>
                                      </p:cBhvr>
                                      <p:to>
                                        <p:strVal val="visible"/>
                                      </p:to>
                                    </p:set>
                                    <p:anim calcmode="lin" valueType="num">
                                      <p:cBhvr>
                                        <p:cTn id="78" dur="500" fill="hold"/>
                                        <p:tgtEl>
                                          <p:spTgt spid="109573">
                                            <p:txEl>
                                              <p:pRg st="4" end="4"/>
                                            </p:txEl>
                                          </p:spTgt>
                                        </p:tgtEl>
                                        <p:attrNameLst>
                                          <p:attrName>ppt_w</p:attrName>
                                        </p:attrNameLst>
                                      </p:cBhvr>
                                      <p:tavLst>
                                        <p:tav tm="0">
                                          <p:val>
                                            <p:fltVal val="0"/>
                                          </p:val>
                                        </p:tav>
                                        <p:tav tm="100000">
                                          <p:val>
                                            <p:strVal val="#ppt_w"/>
                                          </p:val>
                                        </p:tav>
                                      </p:tavLst>
                                    </p:anim>
                                    <p:anim calcmode="lin" valueType="num">
                                      <p:cBhvr>
                                        <p:cTn id="79" dur="500" fill="hold"/>
                                        <p:tgtEl>
                                          <p:spTgt spid="109573">
                                            <p:txEl>
                                              <p:pRg st="4" end="4"/>
                                            </p:txEl>
                                          </p:spTgt>
                                        </p:tgtEl>
                                        <p:attrNameLst>
                                          <p:attrName>ppt_h</p:attrName>
                                        </p:attrNameLst>
                                      </p:cBhvr>
                                      <p:tavLst>
                                        <p:tav tm="0">
                                          <p:val>
                                            <p:fltVal val="0"/>
                                          </p:val>
                                        </p:tav>
                                        <p:tav tm="100000">
                                          <p:val>
                                            <p:strVal val="#ppt_h"/>
                                          </p:val>
                                        </p:tav>
                                      </p:tavLst>
                                    </p:anim>
                                    <p:animEffect transition="in" filter="fade">
                                      <p:cBhvr>
                                        <p:cTn id="80" dur="500"/>
                                        <p:tgtEl>
                                          <p:spTgt spid="109573">
                                            <p:txEl>
                                              <p:pRg st="4" end="4"/>
                                            </p:txEl>
                                          </p:spTgt>
                                        </p:tgtEl>
                                      </p:cBhvr>
                                    </p:animEffect>
                                  </p:childTnLst>
                                </p:cTn>
                              </p:par>
                              <p:par>
                                <p:cTn id="81" presetID="53" presetClass="entr" presetSubtype="16" fill="hold" nodeType="withEffect">
                                  <p:stCondLst>
                                    <p:cond delay="0"/>
                                  </p:stCondLst>
                                  <p:childTnLst>
                                    <p:set>
                                      <p:cBhvr>
                                        <p:cTn id="82" dur="1" fill="hold">
                                          <p:stCondLst>
                                            <p:cond delay="0"/>
                                          </p:stCondLst>
                                        </p:cTn>
                                        <p:tgtEl>
                                          <p:spTgt spid="109573">
                                            <p:txEl>
                                              <p:pRg st="5" end="5"/>
                                            </p:txEl>
                                          </p:spTgt>
                                        </p:tgtEl>
                                        <p:attrNameLst>
                                          <p:attrName>style.visibility</p:attrName>
                                        </p:attrNameLst>
                                      </p:cBhvr>
                                      <p:to>
                                        <p:strVal val="visible"/>
                                      </p:to>
                                    </p:set>
                                    <p:anim calcmode="lin" valueType="num">
                                      <p:cBhvr>
                                        <p:cTn id="83" dur="500" fill="hold"/>
                                        <p:tgtEl>
                                          <p:spTgt spid="109573">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109573">
                                            <p:txEl>
                                              <p:pRg st="5" end="5"/>
                                            </p:txEl>
                                          </p:spTgt>
                                        </p:tgtEl>
                                        <p:attrNameLst>
                                          <p:attrName>ppt_h</p:attrName>
                                        </p:attrNameLst>
                                      </p:cBhvr>
                                      <p:tavLst>
                                        <p:tav tm="0">
                                          <p:val>
                                            <p:fltVal val="0"/>
                                          </p:val>
                                        </p:tav>
                                        <p:tav tm="100000">
                                          <p:val>
                                            <p:strVal val="#ppt_h"/>
                                          </p:val>
                                        </p:tav>
                                      </p:tavLst>
                                    </p:anim>
                                    <p:animEffect transition="in" filter="fade">
                                      <p:cBhvr>
                                        <p:cTn id="85" dur="500"/>
                                        <p:tgtEl>
                                          <p:spTgt spid="109573">
                                            <p:txEl>
                                              <p:pRg st="5" end="5"/>
                                            </p:txEl>
                                          </p:spTgt>
                                        </p:tgtEl>
                                      </p:cBhvr>
                                    </p:animEffect>
                                  </p:childTnLst>
                                </p:cTn>
                              </p:par>
                              <p:par>
                                <p:cTn id="86" presetID="53" presetClass="entr" presetSubtype="16" fill="hold" nodeType="withEffect">
                                  <p:stCondLst>
                                    <p:cond delay="0"/>
                                  </p:stCondLst>
                                  <p:childTnLst>
                                    <p:set>
                                      <p:cBhvr>
                                        <p:cTn id="87" dur="1" fill="hold">
                                          <p:stCondLst>
                                            <p:cond delay="0"/>
                                          </p:stCondLst>
                                        </p:cTn>
                                        <p:tgtEl>
                                          <p:spTgt spid="109573">
                                            <p:txEl>
                                              <p:pRg st="6" end="6"/>
                                            </p:txEl>
                                          </p:spTgt>
                                        </p:tgtEl>
                                        <p:attrNameLst>
                                          <p:attrName>style.visibility</p:attrName>
                                        </p:attrNameLst>
                                      </p:cBhvr>
                                      <p:to>
                                        <p:strVal val="visible"/>
                                      </p:to>
                                    </p:set>
                                    <p:anim calcmode="lin" valueType="num">
                                      <p:cBhvr>
                                        <p:cTn id="88" dur="500" fill="hold"/>
                                        <p:tgtEl>
                                          <p:spTgt spid="109573">
                                            <p:txEl>
                                              <p:pRg st="6" end="6"/>
                                            </p:txEl>
                                          </p:spTgt>
                                        </p:tgtEl>
                                        <p:attrNameLst>
                                          <p:attrName>ppt_w</p:attrName>
                                        </p:attrNameLst>
                                      </p:cBhvr>
                                      <p:tavLst>
                                        <p:tav tm="0">
                                          <p:val>
                                            <p:fltVal val="0"/>
                                          </p:val>
                                        </p:tav>
                                        <p:tav tm="100000">
                                          <p:val>
                                            <p:strVal val="#ppt_w"/>
                                          </p:val>
                                        </p:tav>
                                      </p:tavLst>
                                    </p:anim>
                                    <p:anim calcmode="lin" valueType="num">
                                      <p:cBhvr>
                                        <p:cTn id="89" dur="500" fill="hold"/>
                                        <p:tgtEl>
                                          <p:spTgt spid="109573">
                                            <p:txEl>
                                              <p:pRg st="6" end="6"/>
                                            </p:txEl>
                                          </p:spTgt>
                                        </p:tgtEl>
                                        <p:attrNameLst>
                                          <p:attrName>ppt_h</p:attrName>
                                        </p:attrNameLst>
                                      </p:cBhvr>
                                      <p:tavLst>
                                        <p:tav tm="0">
                                          <p:val>
                                            <p:fltVal val="0"/>
                                          </p:val>
                                        </p:tav>
                                        <p:tav tm="100000">
                                          <p:val>
                                            <p:strVal val="#ppt_h"/>
                                          </p:val>
                                        </p:tav>
                                      </p:tavLst>
                                    </p:anim>
                                    <p:animEffect transition="in" filter="fade">
                                      <p:cBhvr>
                                        <p:cTn id="90" dur="500"/>
                                        <p:tgtEl>
                                          <p:spTgt spid="109573">
                                            <p:txEl>
                                              <p:pRg st="6" end="6"/>
                                            </p:txEl>
                                          </p:spTgt>
                                        </p:tgtEl>
                                      </p:cBhvr>
                                    </p:animEffect>
                                  </p:childTnLst>
                                </p:cTn>
                              </p:par>
                              <p:par>
                                <p:cTn id="91" presetID="53" presetClass="entr" presetSubtype="16" fill="hold" nodeType="withEffect">
                                  <p:stCondLst>
                                    <p:cond delay="0"/>
                                  </p:stCondLst>
                                  <p:childTnLst>
                                    <p:set>
                                      <p:cBhvr>
                                        <p:cTn id="92" dur="1" fill="hold">
                                          <p:stCondLst>
                                            <p:cond delay="0"/>
                                          </p:stCondLst>
                                        </p:cTn>
                                        <p:tgtEl>
                                          <p:spTgt spid="109573">
                                            <p:txEl>
                                              <p:pRg st="7" end="7"/>
                                            </p:txEl>
                                          </p:spTgt>
                                        </p:tgtEl>
                                        <p:attrNameLst>
                                          <p:attrName>style.visibility</p:attrName>
                                        </p:attrNameLst>
                                      </p:cBhvr>
                                      <p:to>
                                        <p:strVal val="visible"/>
                                      </p:to>
                                    </p:set>
                                    <p:anim calcmode="lin" valueType="num">
                                      <p:cBhvr>
                                        <p:cTn id="93" dur="500" fill="hold"/>
                                        <p:tgtEl>
                                          <p:spTgt spid="109573">
                                            <p:txEl>
                                              <p:pRg st="7" end="7"/>
                                            </p:txEl>
                                          </p:spTgt>
                                        </p:tgtEl>
                                        <p:attrNameLst>
                                          <p:attrName>ppt_w</p:attrName>
                                        </p:attrNameLst>
                                      </p:cBhvr>
                                      <p:tavLst>
                                        <p:tav tm="0">
                                          <p:val>
                                            <p:fltVal val="0"/>
                                          </p:val>
                                        </p:tav>
                                        <p:tav tm="100000">
                                          <p:val>
                                            <p:strVal val="#ppt_w"/>
                                          </p:val>
                                        </p:tav>
                                      </p:tavLst>
                                    </p:anim>
                                    <p:anim calcmode="lin" valueType="num">
                                      <p:cBhvr>
                                        <p:cTn id="94" dur="500" fill="hold"/>
                                        <p:tgtEl>
                                          <p:spTgt spid="109573">
                                            <p:txEl>
                                              <p:pRg st="7" end="7"/>
                                            </p:txEl>
                                          </p:spTgt>
                                        </p:tgtEl>
                                        <p:attrNameLst>
                                          <p:attrName>ppt_h</p:attrName>
                                        </p:attrNameLst>
                                      </p:cBhvr>
                                      <p:tavLst>
                                        <p:tav tm="0">
                                          <p:val>
                                            <p:fltVal val="0"/>
                                          </p:val>
                                        </p:tav>
                                        <p:tav tm="100000">
                                          <p:val>
                                            <p:strVal val="#ppt_h"/>
                                          </p:val>
                                        </p:tav>
                                      </p:tavLst>
                                    </p:anim>
                                    <p:animEffect transition="in" filter="fade">
                                      <p:cBhvr>
                                        <p:cTn id="95" dur="500"/>
                                        <p:tgtEl>
                                          <p:spTgt spid="109573">
                                            <p:txEl>
                                              <p:pRg st="7" end="7"/>
                                            </p:txEl>
                                          </p:spTgt>
                                        </p:tgtEl>
                                      </p:cBhvr>
                                    </p:animEffect>
                                  </p:childTnLst>
                                </p:cTn>
                              </p:par>
                              <p:par>
                                <p:cTn id="96" presetID="53" presetClass="entr" presetSubtype="16" fill="hold" nodeType="withEffect">
                                  <p:stCondLst>
                                    <p:cond delay="0"/>
                                  </p:stCondLst>
                                  <p:childTnLst>
                                    <p:set>
                                      <p:cBhvr>
                                        <p:cTn id="97" dur="1" fill="hold">
                                          <p:stCondLst>
                                            <p:cond delay="0"/>
                                          </p:stCondLst>
                                        </p:cTn>
                                        <p:tgtEl>
                                          <p:spTgt spid="109573">
                                            <p:txEl>
                                              <p:pRg st="8" end="8"/>
                                            </p:txEl>
                                          </p:spTgt>
                                        </p:tgtEl>
                                        <p:attrNameLst>
                                          <p:attrName>style.visibility</p:attrName>
                                        </p:attrNameLst>
                                      </p:cBhvr>
                                      <p:to>
                                        <p:strVal val="visible"/>
                                      </p:to>
                                    </p:set>
                                    <p:anim calcmode="lin" valueType="num">
                                      <p:cBhvr>
                                        <p:cTn id="98" dur="500" fill="hold"/>
                                        <p:tgtEl>
                                          <p:spTgt spid="109573">
                                            <p:txEl>
                                              <p:pRg st="8" end="8"/>
                                            </p:txEl>
                                          </p:spTgt>
                                        </p:tgtEl>
                                        <p:attrNameLst>
                                          <p:attrName>ppt_w</p:attrName>
                                        </p:attrNameLst>
                                      </p:cBhvr>
                                      <p:tavLst>
                                        <p:tav tm="0">
                                          <p:val>
                                            <p:fltVal val="0"/>
                                          </p:val>
                                        </p:tav>
                                        <p:tav tm="100000">
                                          <p:val>
                                            <p:strVal val="#ppt_w"/>
                                          </p:val>
                                        </p:tav>
                                      </p:tavLst>
                                    </p:anim>
                                    <p:anim calcmode="lin" valueType="num">
                                      <p:cBhvr>
                                        <p:cTn id="99" dur="500" fill="hold"/>
                                        <p:tgtEl>
                                          <p:spTgt spid="109573">
                                            <p:txEl>
                                              <p:pRg st="8" end="8"/>
                                            </p:txEl>
                                          </p:spTgt>
                                        </p:tgtEl>
                                        <p:attrNameLst>
                                          <p:attrName>ppt_h</p:attrName>
                                        </p:attrNameLst>
                                      </p:cBhvr>
                                      <p:tavLst>
                                        <p:tav tm="0">
                                          <p:val>
                                            <p:fltVal val="0"/>
                                          </p:val>
                                        </p:tav>
                                        <p:tav tm="100000">
                                          <p:val>
                                            <p:strVal val="#ppt_h"/>
                                          </p:val>
                                        </p:tav>
                                      </p:tavLst>
                                    </p:anim>
                                    <p:animEffect transition="in" filter="fade">
                                      <p:cBhvr>
                                        <p:cTn id="100" dur="500"/>
                                        <p:tgtEl>
                                          <p:spTgt spid="109573">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09573">
                                            <p:txEl>
                                              <p:pRg st="10" end="10"/>
                                            </p:txEl>
                                          </p:spTgt>
                                        </p:tgtEl>
                                        <p:attrNameLst>
                                          <p:attrName>style.visibility</p:attrName>
                                        </p:attrNameLst>
                                      </p:cBhvr>
                                      <p:to>
                                        <p:strVal val="visible"/>
                                      </p:to>
                                    </p:set>
                                    <p:anim calcmode="lin" valueType="num">
                                      <p:cBhvr>
                                        <p:cTn id="105" dur="500" fill="hold"/>
                                        <p:tgtEl>
                                          <p:spTgt spid="109573">
                                            <p:txEl>
                                              <p:pRg st="10" end="10"/>
                                            </p:txEl>
                                          </p:spTgt>
                                        </p:tgtEl>
                                        <p:attrNameLst>
                                          <p:attrName>ppt_w</p:attrName>
                                        </p:attrNameLst>
                                      </p:cBhvr>
                                      <p:tavLst>
                                        <p:tav tm="0">
                                          <p:val>
                                            <p:fltVal val="0"/>
                                          </p:val>
                                        </p:tav>
                                        <p:tav tm="100000">
                                          <p:val>
                                            <p:strVal val="#ppt_w"/>
                                          </p:val>
                                        </p:tav>
                                      </p:tavLst>
                                    </p:anim>
                                    <p:anim calcmode="lin" valueType="num">
                                      <p:cBhvr>
                                        <p:cTn id="106" dur="500" fill="hold"/>
                                        <p:tgtEl>
                                          <p:spTgt spid="109573">
                                            <p:txEl>
                                              <p:pRg st="10" end="10"/>
                                            </p:txEl>
                                          </p:spTgt>
                                        </p:tgtEl>
                                        <p:attrNameLst>
                                          <p:attrName>ppt_h</p:attrName>
                                        </p:attrNameLst>
                                      </p:cBhvr>
                                      <p:tavLst>
                                        <p:tav tm="0">
                                          <p:val>
                                            <p:fltVal val="0"/>
                                          </p:val>
                                        </p:tav>
                                        <p:tav tm="100000">
                                          <p:val>
                                            <p:strVal val="#ppt_h"/>
                                          </p:val>
                                        </p:tav>
                                      </p:tavLst>
                                    </p:anim>
                                    <p:animEffect transition="in" filter="fade">
                                      <p:cBhvr>
                                        <p:cTn id="107" dur="500"/>
                                        <p:tgtEl>
                                          <p:spTgt spid="109573">
                                            <p:txEl>
                                              <p:pRg st="10" end="10"/>
                                            </p:txEl>
                                          </p:spTgt>
                                        </p:tgtEl>
                                      </p:cBhvr>
                                    </p:animEffect>
                                  </p:childTnLst>
                                </p:cTn>
                              </p:par>
                              <p:par>
                                <p:cTn id="108" presetID="53" presetClass="entr" presetSubtype="16" fill="hold" nodeType="withEffect">
                                  <p:stCondLst>
                                    <p:cond delay="0"/>
                                  </p:stCondLst>
                                  <p:childTnLst>
                                    <p:set>
                                      <p:cBhvr>
                                        <p:cTn id="109" dur="1" fill="hold">
                                          <p:stCondLst>
                                            <p:cond delay="0"/>
                                          </p:stCondLst>
                                        </p:cTn>
                                        <p:tgtEl>
                                          <p:spTgt spid="109573">
                                            <p:txEl>
                                              <p:pRg st="11" end="11"/>
                                            </p:txEl>
                                          </p:spTgt>
                                        </p:tgtEl>
                                        <p:attrNameLst>
                                          <p:attrName>style.visibility</p:attrName>
                                        </p:attrNameLst>
                                      </p:cBhvr>
                                      <p:to>
                                        <p:strVal val="visible"/>
                                      </p:to>
                                    </p:set>
                                    <p:anim calcmode="lin" valueType="num">
                                      <p:cBhvr>
                                        <p:cTn id="110" dur="500" fill="hold"/>
                                        <p:tgtEl>
                                          <p:spTgt spid="109573">
                                            <p:txEl>
                                              <p:pRg st="11" end="11"/>
                                            </p:txEl>
                                          </p:spTgt>
                                        </p:tgtEl>
                                        <p:attrNameLst>
                                          <p:attrName>ppt_w</p:attrName>
                                        </p:attrNameLst>
                                      </p:cBhvr>
                                      <p:tavLst>
                                        <p:tav tm="0">
                                          <p:val>
                                            <p:fltVal val="0"/>
                                          </p:val>
                                        </p:tav>
                                        <p:tav tm="100000">
                                          <p:val>
                                            <p:strVal val="#ppt_w"/>
                                          </p:val>
                                        </p:tav>
                                      </p:tavLst>
                                    </p:anim>
                                    <p:anim calcmode="lin" valueType="num">
                                      <p:cBhvr>
                                        <p:cTn id="111" dur="500" fill="hold"/>
                                        <p:tgtEl>
                                          <p:spTgt spid="109573">
                                            <p:txEl>
                                              <p:pRg st="11" end="11"/>
                                            </p:txEl>
                                          </p:spTgt>
                                        </p:tgtEl>
                                        <p:attrNameLst>
                                          <p:attrName>ppt_h</p:attrName>
                                        </p:attrNameLst>
                                      </p:cBhvr>
                                      <p:tavLst>
                                        <p:tav tm="0">
                                          <p:val>
                                            <p:fltVal val="0"/>
                                          </p:val>
                                        </p:tav>
                                        <p:tav tm="100000">
                                          <p:val>
                                            <p:strVal val="#ppt_h"/>
                                          </p:val>
                                        </p:tav>
                                      </p:tavLst>
                                    </p:anim>
                                    <p:animEffect transition="in" filter="fade">
                                      <p:cBhvr>
                                        <p:cTn id="112" dur="500"/>
                                        <p:tgtEl>
                                          <p:spTgt spid="10957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2B32-3D70-E314-A67E-2151B49C4B59}"/>
              </a:ext>
            </a:extLst>
          </p:cNvPr>
          <p:cNvSpPr>
            <a:spLocks noGrp="1"/>
          </p:cNvSpPr>
          <p:nvPr>
            <p:ph type="title"/>
          </p:nvPr>
        </p:nvSpPr>
        <p:spPr/>
        <p:txBody>
          <a:bodyPr/>
          <a:lstStyle/>
          <a:p>
            <a:r>
              <a:rPr lang="en-US" dirty="0">
                <a:latin typeface="Matura MT Script Capitals" panose="03020802060602070202" pitchFamily="66" charset="0"/>
              </a:rPr>
              <a:t>Worth Remembering</a:t>
            </a:r>
            <a:endParaRPr lang="en-US" dirty="0"/>
          </a:p>
        </p:txBody>
      </p:sp>
      <p:sp>
        <p:nvSpPr>
          <p:cNvPr id="3" name="Content Placeholder 2">
            <a:extLst>
              <a:ext uri="{FF2B5EF4-FFF2-40B4-BE49-F238E27FC236}">
                <a16:creationId xmlns:a16="http://schemas.microsoft.com/office/drawing/2014/main" id="{F33330A5-9FC1-904E-40AF-A2A3ABC1B74A}"/>
              </a:ext>
            </a:extLst>
          </p:cNvPr>
          <p:cNvSpPr>
            <a:spLocks noGrp="1"/>
          </p:cNvSpPr>
          <p:nvPr>
            <p:ph idx="1"/>
          </p:nvPr>
        </p:nvSpPr>
        <p:spPr>
          <a:xfrm>
            <a:off x="609600" y="1600201"/>
            <a:ext cx="10972800" cy="2178169"/>
          </a:xfrm>
        </p:spPr>
        <p:txBody>
          <a:bodyPr/>
          <a:lstStyle/>
          <a:p>
            <a:pPr>
              <a:lnSpc>
                <a:spcPct val="150000"/>
              </a:lnSpc>
            </a:pPr>
            <a:r>
              <a:rPr lang="en-US" dirty="0"/>
              <a:t>We are saved by faith, not impeccable theology.</a:t>
            </a:r>
          </a:p>
          <a:p>
            <a:pPr>
              <a:lnSpc>
                <a:spcPct val="150000"/>
              </a:lnSpc>
            </a:pPr>
            <a:r>
              <a:rPr lang="en-US" dirty="0"/>
              <a:t>We are saved by Jesus Christ, and him alone.</a:t>
            </a:r>
          </a:p>
          <a:p>
            <a:pPr>
              <a:lnSpc>
                <a:spcPct val="150000"/>
              </a:lnSpc>
            </a:pPr>
            <a:r>
              <a:rPr lang="en-US" dirty="0"/>
              <a:t>He, alone, is the Judge of all. </a:t>
            </a:r>
          </a:p>
        </p:txBody>
      </p:sp>
    </p:spTree>
    <p:extLst>
      <p:ext uri="{BB962C8B-B14F-4D97-AF65-F5344CB8AC3E}">
        <p14:creationId xmlns:p14="http://schemas.microsoft.com/office/powerpoint/2010/main" val="35150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90E56A-9F34-268F-9DF3-D53FA1CE9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47192-CEC0-648A-1AEA-64A632FC71B2}"/>
              </a:ext>
            </a:extLst>
          </p:cNvPr>
          <p:cNvSpPr>
            <a:spLocks noGrp="1"/>
          </p:cNvSpPr>
          <p:nvPr>
            <p:ph type="title"/>
          </p:nvPr>
        </p:nvSpPr>
        <p:spPr>
          <a:xfrm>
            <a:off x="609600" y="63808"/>
            <a:ext cx="10972800" cy="1143000"/>
          </a:xfrm>
        </p:spPr>
        <p:txBody>
          <a:bodyPr/>
          <a:lstStyle/>
          <a:p>
            <a:r>
              <a:rPr lang="en-US" sz="6000" b="1" dirty="0">
                <a:solidFill>
                  <a:schemeClr val="accent2">
                    <a:lumMod val="20000"/>
                    <a:lumOff val="80000"/>
                  </a:schemeClr>
                </a:solidFill>
                <a:latin typeface="Agency FB" panose="020B0503020202020204" pitchFamily="34" charset="0"/>
              </a:rPr>
              <a:t>Four Remaining Positions</a:t>
            </a:r>
          </a:p>
        </p:txBody>
      </p:sp>
      <p:sp>
        <p:nvSpPr>
          <p:cNvPr id="4" name="Text Placeholder 3">
            <a:extLst>
              <a:ext uri="{FF2B5EF4-FFF2-40B4-BE49-F238E27FC236}">
                <a16:creationId xmlns:a16="http://schemas.microsoft.com/office/drawing/2014/main" id="{025213E8-5A81-8266-8CA0-A2E995DB2105}"/>
              </a:ext>
            </a:extLst>
          </p:cNvPr>
          <p:cNvSpPr>
            <a:spLocks noGrp="1"/>
          </p:cNvSpPr>
          <p:nvPr>
            <p:ph type="body" sz="half" idx="1"/>
          </p:nvPr>
        </p:nvSpPr>
        <p:spPr>
          <a:xfrm>
            <a:off x="266301" y="2107118"/>
            <a:ext cx="2743200" cy="4509439"/>
          </a:xfrm>
          <a:solidFill>
            <a:schemeClr val="accent5">
              <a:lumMod val="25000"/>
            </a:schemeClr>
          </a:solidFill>
        </p:spPr>
        <p:txBody>
          <a:bodyPr/>
          <a:lstStyle/>
          <a:p>
            <a:pPr marL="0" indent="0">
              <a:buNone/>
            </a:pPr>
            <a:r>
              <a:rPr lang="en-US" sz="3600" b="1" dirty="0">
                <a:solidFill>
                  <a:schemeClr val="accent2">
                    <a:lumMod val="20000"/>
                    <a:lumOff val="80000"/>
                  </a:schemeClr>
                </a:solidFill>
                <a:latin typeface="Agency FB" panose="020B0503020202020204" pitchFamily="34" charset="0"/>
              </a:rPr>
              <a:t>Roman Catholic</a:t>
            </a:r>
          </a:p>
          <a:p>
            <a:r>
              <a:rPr lang="en-US" sz="2400" i="1" dirty="0">
                <a:latin typeface="Arial Narrow" panose="020B0606020202030204" pitchFamily="34" charset="0"/>
              </a:rPr>
              <a:t>As a sacrament, it conveys grace to all who receive it.</a:t>
            </a:r>
          </a:p>
          <a:p>
            <a:r>
              <a:rPr lang="en-US" sz="2400" i="1" dirty="0">
                <a:latin typeface="Arial Narrow" panose="020B0606020202030204" pitchFamily="34" charset="0"/>
              </a:rPr>
              <a:t>The bread and wine are transformed into the literal body and blood of Christ.</a:t>
            </a:r>
          </a:p>
          <a:p>
            <a:r>
              <a:rPr lang="en-US" sz="2400" i="1" dirty="0">
                <a:latin typeface="Arial Narrow" panose="020B0606020202030204" pitchFamily="34" charset="0"/>
              </a:rPr>
              <a:t>It is essential to salvation.</a:t>
            </a:r>
          </a:p>
        </p:txBody>
      </p:sp>
      <p:sp>
        <p:nvSpPr>
          <p:cNvPr id="3" name="Content Placeholder 2">
            <a:extLst>
              <a:ext uri="{FF2B5EF4-FFF2-40B4-BE49-F238E27FC236}">
                <a16:creationId xmlns:a16="http://schemas.microsoft.com/office/drawing/2014/main" id="{F84E2D36-85FD-7AF9-DFCC-DC25AEAD86DB}"/>
              </a:ext>
            </a:extLst>
          </p:cNvPr>
          <p:cNvSpPr>
            <a:spLocks noGrp="1"/>
          </p:cNvSpPr>
          <p:nvPr>
            <p:ph sz="half" idx="2"/>
          </p:nvPr>
        </p:nvSpPr>
        <p:spPr>
          <a:xfrm>
            <a:off x="3226123" y="2107117"/>
            <a:ext cx="2819933" cy="4529985"/>
          </a:xfrm>
          <a:solidFill>
            <a:schemeClr val="accent4">
              <a:lumMod val="25000"/>
            </a:schemeClr>
          </a:solidFill>
        </p:spPr>
        <p:txBody>
          <a:bodyPr/>
          <a:lstStyle/>
          <a:p>
            <a:pPr marL="0" indent="0">
              <a:buNone/>
            </a:pPr>
            <a:r>
              <a:rPr lang="en-US" sz="3600" b="1" dirty="0">
                <a:solidFill>
                  <a:schemeClr val="accent2">
                    <a:lumMod val="20000"/>
                    <a:lumOff val="80000"/>
                  </a:schemeClr>
                </a:solidFill>
                <a:latin typeface="Agency FB" panose="020B0503020202020204" pitchFamily="34" charset="0"/>
              </a:rPr>
              <a:t>Lutheran</a:t>
            </a:r>
          </a:p>
          <a:p>
            <a:r>
              <a:rPr lang="en-US" sz="2400" i="1" dirty="0">
                <a:latin typeface="Arial Narrow" panose="020B0606020202030204" pitchFamily="34" charset="0"/>
              </a:rPr>
              <a:t>There is a sacramental union of the bread and wine with the body and blood of Christ.</a:t>
            </a:r>
          </a:p>
          <a:p>
            <a:r>
              <a:rPr lang="en-US" sz="2400" i="1" dirty="0">
                <a:latin typeface="Arial Narrow" panose="020B0606020202030204" pitchFamily="34" charset="0"/>
              </a:rPr>
              <a:t>As when an iron rod is put into the fire, both are distinct but united in heat.</a:t>
            </a:r>
          </a:p>
        </p:txBody>
      </p:sp>
      <p:sp>
        <p:nvSpPr>
          <p:cNvPr id="5" name="TextBox 4">
            <a:extLst>
              <a:ext uri="{FF2B5EF4-FFF2-40B4-BE49-F238E27FC236}">
                <a16:creationId xmlns:a16="http://schemas.microsoft.com/office/drawing/2014/main" id="{02457590-CD4F-8857-915D-3FD8222D3848}"/>
              </a:ext>
            </a:extLst>
          </p:cNvPr>
          <p:cNvSpPr txBox="1"/>
          <p:nvPr/>
        </p:nvSpPr>
        <p:spPr>
          <a:xfrm>
            <a:off x="291673" y="1070190"/>
            <a:ext cx="117085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Tahoma"/>
                <a:ea typeface="+mn-ea"/>
                <a:cs typeface="Arial"/>
              </a:rPr>
              <a:t>The </a:t>
            </a:r>
            <a:r>
              <a:rPr lang="en-US" sz="2800" dirty="0">
                <a:solidFill>
                  <a:srgbClr val="FFC000"/>
                </a:solidFill>
                <a:latin typeface="Tahoma"/>
                <a:cs typeface="Arial"/>
              </a:rPr>
              <a:t>diverging</a:t>
            </a:r>
            <a:r>
              <a:rPr kumimoji="0" lang="en-US" sz="2800" b="0" i="0" u="none" strike="noStrike" kern="1200" cap="none" spc="0" normalizeH="0" baseline="0" noProof="0" dirty="0">
                <a:ln>
                  <a:noFill/>
                </a:ln>
                <a:solidFill>
                  <a:srgbClr val="FFC000"/>
                </a:solidFill>
                <a:effectLst/>
                <a:uLnTx/>
                <a:uFillTx/>
                <a:latin typeface="Tahoma"/>
                <a:ea typeface="+mn-ea"/>
                <a:cs typeface="Arial"/>
              </a:rPr>
              <a:t> views of the Lord’s Table resulted in four major positions:</a:t>
            </a:r>
          </a:p>
        </p:txBody>
      </p:sp>
      <p:sp>
        <p:nvSpPr>
          <p:cNvPr id="6" name="Content Placeholder 2">
            <a:extLst>
              <a:ext uri="{FF2B5EF4-FFF2-40B4-BE49-F238E27FC236}">
                <a16:creationId xmlns:a16="http://schemas.microsoft.com/office/drawing/2014/main" id="{3D6F2677-A513-D753-6B91-D226D5FEC63C}"/>
              </a:ext>
            </a:extLst>
          </p:cNvPr>
          <p:cNvSpPr txBox="1">
            <a:spLocks/>
          </p:cNvSpPr>
          <p:nvPr/>
        </p:nvSpPr>
        <p:spPr bwMode="auto">
          <a:xfrm>
            <a:off x="6185947" y="2107118"/>
            <a:ext cx="2743200" cy="4509439"/>
          </a:xfrm>
          <a:prstGeom prst="rect">
            <a:avLst/>
          </a:prstGeom>
          <a:solidFill>
            <a:schemeClr val="accent6">
              <a:lumMod val="75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b="1" dirty="0">
                <a:solidFill>
                  <a:schemeClr val="accent2">
                    <a:lumMod val="20000"/>
                    <a:lumOff val="80000"/>
                  </a:schemeClr>
                </a:solidFill>
                <a:latin typeface="Agency FB" panose="020B0503020202020204" pitchFamily="34" charset="0"/>
              </a:rPr>
              <a:t>Real Presence</a:t>
            </a:r>
          </a:p>
          <a:p>
            <a:r>
              <a:rPr lang="en-US" sz="2400" i="1" dirty="0">
                <a:latin typeface="Arial Narrow" panose="020B0606020202030204" pitchFamily="34" charset="0"/>
              </a:rPr>
              <a:t>Christ is spiritually present in the Eucharist (but not physically present).</a:t>
            </a:r>
          </a:p>
          <a:p>
            <a:r>
              <a:rPr lang="en-US" sz="2400" i="1" dirty="0">
                <a:latin typeface="Arial Narrow" panose="020B0606020202030204" pitchFamily="34" charset="0"/>
              </a:rPr>
              <a:t>The Holy Spirit works so that those who in faith receive it can receive the body and blood of Christ.</a:t>
            </a:r>
          </a:p>
        </p:txBody>
      </p:sp>
      <p:sp>
        <p:nvSpPr>
          <p:cNvPr id="7" name="Content Placeholder 2">
            <a:extLst>
              <a:ext uri="{FF2B5EF4-FFF2-40B4-BE49-F238E27FC236}">
                <a16:creationId xmlns:a16="http://schemas.microsoft.com/office/drawing/2014/main" id="{B189CD51-8CF3-D18B-52EF-E8D9BC934542}"/>
              </a:ext>
            </a:extLst>
          </p:cNvPr>
          <p:cNvSpPr txBox="1">
            <a:spLocks/>
          </p:cNvSpPr>
          <p:nvPr/>
        </p:nvSpPr>
        <p:spPr bwMode="auto">
          <a:xfrm>
            <a:off x="9145770" y="2107117"/>
            <a:ext cx="2743200" cy="4509439"/>
          </a:xfrm>
          <a:prstGeom prst="rect">
            <a:avLst/>
          </a:prstGeom>
          <a:solidFill>
            <a:schemeClr val="accent4">
              <a:lumMod val="5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b="1" dirty="0">
                <a:solidFill>
                  <a:schemeClr val="accent2">
                    <a:lumMod val="20000"/>
                    <a:lumOff val="80000"/>
                  </a:schemeClr>
                </a:solidFill>
                <a:latin typeface="Agency FB" panose="020B0503020202020204" pitchFamily="34" charset="0"/>
              </a:rPr>
              <a:t>Memorial</a:t>
            </a:r>
          </a:p>
          <a:p>
            <a:r>
              <a:rPr lang="en-US" sz="2400" i="1" dirty="0">
                <a:latin typeface="Arial Narrow" panose="020B0606020202030204" pitchFamily="34" charset="0"/>
              </a:rPr>
              <a:t>The ritual is only a memorial. There is no special physical or spiritual presence of Christ.</a:t>
            </a:r>
          </a:p>
          <a:p>
            <a:r>
              <a:rPr lang="en-US" sz="2400" i="1" dirty="0">
                <a:latin typeface="Arial Narrow" panose="020B0606020202030204" pitchFamily="34" charset="0"/>
              </a:rPr>
              <a:t>The memory of the Lord’s supper is a reminder of his power to overcome sin and death.</a:t>
            </a:r>
          </a:p>
        </p:txBody>
      </p:sp>
      <p:sp>
        <p:nvSpPr>
          <p:cNvPr id="8" name="TextBox 7">
            <a:extLst>
              <a:ext uri="{FF2B5EF4-FFF2-40B4-BE49-F238E27FC236}">
                <a16:creationId xmlns:a16="http://schemas.microsoft.com/office/drawing/2014/main" id="{E0077913-D911-CE81-F2A6-3DF10148DB65}"/>
              </a:ext>
            </a:extLst>
          </p:cNvPr>
          <p:cNvSpPr txBox="1"/>
          <p:nvPr/>
        </p:nvSpPr>
        <p:spPr>
          <a:xfrm>
            <a:off x="266301" y="1593410"/>
            <a:ext cx="2743200" cy="523220"/>
          </a:xfrm>
          <a:prstGeom prst="rect">
            <a:avLst/>
          </a:prstGeom>
          <a:noFill/>
        </p:spPr>
        <p:txBody>
          <a:bodyPr wrap="square" rtlCol="0">
            <a:spAutoFit/>
          </a:bodyPr>
          <a:lstStyle/>
          <a:p>
            <a:pPr algn="ctr"/>
            <a:r>
              <a:rPr lang="en-US" sz="2800" dirty="0">
                <a:latin typeface="Agency FB" panose="020B0503020202020204" pitchFamily="34" charset="0"/>
              </a:rPr>
              <a:t>TRANSUBSTANTIATION</a:t>
            </a:r>
          </a:p>
        </p:txBody>
      </p:sp>
      <p:sp>
        <p:nvSpPr>
          <p:cNvPr id="9" name="TextBox 8">
            <a:extLst>
              <a:ext uri="{FF2B5EF4-FFF2-40B4-BE49-F238E27FC236}">
                <a16:creationId xmlns:a16="http://schemas.microsoft.com/office/drawing/2014/main" id="{AC03FB38-D35A-A1AD-F71C-BB32E2382CEA}"/>
              </a:ext>
            </a:extLst>
          </p:cNvPr>
          <p:cNvSpPr txBox="1"/>
          <p:nvPr/>
        </p:nvSpPr>
        <p:spPr>
          <a:xfrm>
            <a:off x="3215023" y="1604443"/>
            <a:ext cx="2743200" cy="523220"/>
          </a:xfrm>
          <a:prstGeom prst="rect">
            <a:avLst/>
          </a:prstGeom>
          <a:noFill/>
        </p:spPr>
        <p:txBody>
          <a:bodyPr wrap="square" rtlCol="0">
            <a:spAutoFit/>
          </a:bodyPr>
          <a:lstStyle/>
          <a:p>
            <a:pPr algn="ctr"/>
            <a:r>
              <a:rPr lang="en-US" sz="2800" dirty="0">
                <a:latin typeface="Agency FB" panose="020B0503020202020204" pitchFamily="34" charset="0"/>
              </a:rPr>
              <a:t>CONSUBSTANTIATION</a:t>
            </a:r>
          </a:p>
        </p:txBody>
      </p:sp>
      <p:sp>
        <p:nvSpPr>
          <p:cNvPr id="10" name="TextBox 9">
            <a:extLst>
              <a:ext uri="{FF2B5EF4-FFF2-40B4-BE49-F238E27FC236}">
                <a16:creationId xmlns:a16="http://schemas.microsoft.com/office/drawing/2014/main" id="{97BF3CFD-87BC-83FF-40E1-D5D32B8992B8}"/>
              </a:ext>
            </a:extLst>
          </p:cNvPr>
          <p:cNvSpPr txBox="1"/>
          <p:nvPr/>
        </p:nvSpPr>
        <p:spPr>
          <a:xfrm>
            <a:off x="6145944" y="1604443"/>
            <a:ext cx="2743200" cy="523220"/>
          </a:xfrm>
          <a:prstGeom prst="rect">
            <a:avLst/>
          </a:prstGeom>
          <a:noFill/>
        </p:spPr>
        <p:txBody>
          <a:bodyPr wrap="square" rtlCol="0">
            <a:spAutoFit/>
          </a:bodyPr>
          <a:lstStyle/>
          <a:p>
            <a:pPr algn="ctr"/>
            <a:r>
              <a:rPr lang="en-US" sz="2800" dirty="0">
                <a:latin typeface="Agency FB" panose="020B0503020202020204" pitchFamily="34" charset="0"/>
              </a:rPr>
              <a:t>DERIVED FROM CALVIN</a:t>
            </a:r>
          </a:p>
        </p:txBody>
      </p:sp>
      <p:sp>
        <p:nvSpPr>
          <p:cNvPr id="11" name="TextBox 10">
            <a:extLst>
              <a:ext uri="{FF2B5EF4-FFF2-40B4-BE49-F238E27FC236}">
                <a16:creationId xmlns:a16="http://schemas.microsoft.com/office/drawing/2014/main" id="{6E879176-CC4E-D798-DEC8-8CE744A5F31E}"/>
              </a:ext>
            </a:extLst>
          </p:cNvPr>
          <p:cNvSpPr txBox="1"/>
          <p:nvPr/>
        </p:nvSpPr>
        <p:spPr>
          <a:xfrm>
            <a:off x="9054397" y="1604443"/>
            <a:ext cx="2819932" cy="523220"/>
          </a:xfrm>
          <a:prstGeom prst="rect">
            <a:avLst/>
          </a:prstGeom>
          <a:noFill/>
        </p:spPr>
        <p:txBody>
          <a:bodyPr wrap="square" rtlCol="0">
            <a:spAutoFit/>
          </a:bodyPr>
          <a:lstStyle/>
          <a:p>
            <a:pPr algn="ctr"/>
            <a:r>
              <a:rPr lang="en-US" sz="2800" dirty="0">
                <a:latin typeface="Agency FB" panose="020B0503020202020204" pitchFamily="34" charset="0"/>
              </a:rPr>
              <a:t>DERIVED FROM ZWINGLI</a:t>
            </a:r>
          </a:p>
        </p:txBody>
      </p:sp>
    </p:spTree>
    <p:extLst>
      <p:ext uri="{BB962C8B-B14F-4D97-AF65-F5344CB8AC3E}">
        <p14:creationId xmlns:p14="http://schemas.microsoft.com/office/powerpoint/2010/main" val="33017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animEffect transition="in" filter="randombar(horizontal)">
                                      <p:cBhvr>
                                        <p:cTn id="39" dur="500"/>
                                        <p:tgtEl>
                                          <p:spTgt spid="4">
                                            <p:bg/>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 calcmode="lin" valueType="num">
                                      <p:cBhvr additive="base">
                                        <p:cTn id="5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
                                            <p:bg/>
                                          </p:spTgt>
                                        </p:tgtEl>
                                        <p:attrNameLst>
                                          <p:attrName>style.visibility</p:attrName>
                                        </p:attrNameLst>
                                      </p:cBhvr>
                                      <p:to>
                                        <p:strVal val="visible"/>
                                      </p:to>
                                    </p:set>
                                    <p:animEffect transition="in" filter="randombar(horizontal)">
                                      <p:cBhvr>
                                        <p:cTn id="65" dur="500"/>
                                        <p:tgtEl>
                                          <p:spTgt spid="3">
                                            <p:bg/>
                                          </p:spTgt>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68" dur="500"/>
                                        <p:tgtEl>
                                          <p:spTgt spid="3">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anim calcmode="lin" valueType="num">
                                      <p:cBhvr additive="base">
                                        <p:cTn id="7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anim calcmode="lin" valueType="num">
                                      <p:cBhvr additive="base">
                                        <p:cTn id="7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randombar(horizontal)">
                                      <p:cBhvr>
                                        <p:cTn id="85" dur="500"/>
                                        <p:tgtEl>
                                          <p:spTgt spid="6"/>
                                        </p:tgtEl>
                                      </p:cBhvr>
                                    </p:animEffect>
                                  </p:childTnLst>
                                </p:cTn>
                              </p:par>
                              <p:par>
                                <p:cTn id="86" presetID="14" presetClass="entr" presetSubtype="10" fill="hold" nodeType="with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
                                            <p:txEl>
                                              <p:pRg st="1" end="1"/>
                                            </p:txEl>
                                          </p:spTgt>
                                        </p:tgtEl>
                                        <p:attrNameLst>
                                          <p:attrName>style.visibility</p:attrName>
                                        </p:attrNameLst>
                                      </p:cBhvr>
                                      <p:to>
                                        <p:strVal val="visible"/>
                                      </p:to>
                                    </p:set>
                                    <p:anim calcmode="lin" valueType="num">
                                      <p:cBhvr additive="base">
                                        <p:cTn id="9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anim calcmode="lin" valueType="num">
                                      <p:cBhvr additive="base">
                                        <p:cTn id="9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randombar(horizontal)">
                                      <p:cBhvr>
                                        <p:cTn id="105" dur="500"/>
                                        <p:tgtEl>
                                          <p:spTgt spid="7"/>
                                        </p:tgtEl>
                                      </p:cBhvr>
                                    </p:animEffect>
                                  </p:childTnLst>
                                </p:cTn>
                              </p:par>
                              <p:par>
                                <p:cTn id="106" presetID="14" presetClass="entr" presetSubtype="10" fill="hold" nodeType="withEffect">
                                  <p:stCondLst>
                                    <p:cond delay="0"/>
                                  </p:stCondLst>
                                  <p:childTnLst>
                                    <p:set>
                                      <p:cBhvr>
                                        <p:cTn id="10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8" dur="500"/>
                                        <p:tgtEl>
                                          <p:spTgt spid="7">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7">
                                            <p:txEl>
                                              <p:pRg st="1" end="1"/>
                                            </p:txEl>
                                          </p:spTgt>
                                        </p:tgtEl>
                                        <p:attrNameLst>
                                          <p:attrName>style.visibility</p:attrName>
                                        </p:attrNameLst>
                                      </p:cBhvr>
                                      <p:to>
                                        <p:strVal val="visible"/>
                                      </p:to>
                                    </p:set>
                                    <p:anim calcmode="lin" valueType="num">
                                      <p:cBhvr additive="base">
                                        <p:cTn id="1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7">
                                            <p:txEl>
                                              <p:pRg st="2" end="2"/>
                                            </p:txEl>
                                          </p:spTgt>
                                        </p:tgtEl>
                                        <p:attrNameLst>
                                          <p:attrName>style.visibility</p:attrName>
                                        </p:attrNameLst>
                                      </p:cBhvr>
                                      <p:to>
                                        <p:strVal val="visible"/>
                                      </p:to>
                                    </p:set>
                                    <p:anim calcmode="lin" valueType="num">
                                      <p:cBhvr additive="base">
                                        <p:cTn id="1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3" grpId="0" uiExpand="1" build="p" animBg="1"/>
      <p:bldP spid="5" grpId="0"/>
      <p:bldP spid="6" grpId="0" animBg="1"/>
      <p:bldP spid="7" grpId="0" animBg="1"/>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D8C30D0-BCCA-E5E8-CD8A-15334EFB83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7D91E0-CCE4-ACAB-5048-6CEECC7A23DB}"/>
              </a:ext>
            </a:extLst>
          </p:cNvPr>
          <p:cNvSpPr>
            <a:spLocks noGrp="1"/>
          </p:cNvSpPr>
          <p:nvPr>
            <p:ph type="title"/>
          </p:nvPr>
        </p:nvSpPr>
        <p:spPr>
          <a:xfrm>
            <a:off x="522516" y="362719"/>
            <a:ext cx="10515595" cy="823762"/>
          </a:xfrm>
        </p:spPr>
        <p:txBody>
          <a:bodyPr/>
          <a:lstStyle/>
          <a:p>
            <a:r>
              <a:rPr lang="en-US" dirty="0">
                <a:solidFill>
                  <a:srgbClr val="C00000"/>
                </a:solidFill>
              </a:rPr>
              <a:t>LUTHER AND ERASMUS</a:t>
            </a:r>
          </a:p>
        </p:txBody>
      </p:sp>
      <p:sp>
        <p:nvSpPr>
          <p:cNvPr id="10" name="Content Placeholder 9">
            <a:extLst>
              <a:ext uri="{FF2B5EF4-FFF2-40B4-BE49-F238E27FC236}">
                <a16:creationId xmlns:a16="http://schemas.microsoft.com/office/drawing/2014/main" id="{7376E13E-57B5-393F-20D5-65776374F745}"/>
              </a:ext>
            </a:extLst>
          </p:cNvPr>
          <p:cNvSpPr>
            <a:spLocks noGrp="1"/>
          </p:cNvSpPr>
          <p:nvPr>
            <p:ph sz="quarter" idx="14"/>
          </p:nvPr>
        </p:nvSpPr>
        <p:spPr>
          <a:xfrm>
            <a:off x="1142999" y="1338939"/>
            <a:ext cx="10711543" cy="5372100"/>
          </a:xfrm>
        </p:spPr>
        <p:txBody>
          <a:bodyPr>
            <a:normAutofit/>
          </a:bodyPr>
          <a:lstStyle/>
          <a:p>
            <a:pPr marL="0" indent="0">
              <a:buNone/>
            </a:pPr>
            <a:r>
              <a:rPr lang="en-US" sz="3500" b="1" dirty="0">
                <a:solidFill>
                  <a:schemeClr val="accent5">
                    <a:lumMod val="75000"/>
                  </a:schemeClr>
                </a:solidFill>
                <a:latin typeface="Gill Sans MT" panose="020B0502020104020203" pitchFamily="34" charset="0"/>
              </a:rPr>
              <a:t>Erasmus anticipated many of Luther’s ideas. Both decried the corruption and worldliness of the church. Luther used Erasmus’ Greek New Testament for his own translation. However:</a:t>
            </a:r>
          </a:p>
          <a:p>
            <a:r>
              <a:rPr lang="en-US" altLang="en-US" sz="2800" i="1" dirty="0"/>
              <a:t>Erasmus emphasized human responsibility and God’s grace through good deeds (“On the Freedom of the Will”), while Luther contended that salvation was the result of divine grace alone (“On the Bondage of the Will”).</a:t>
            </a:r>
          </a:p>
          <a:p>
            <a:r>
              <a:rPr lang="en-US" altLang="en-US" sz="2800" i="1" dirty="0"/>
              <a:t>Erasmus sought a middle path and reconciliation with the Roman Catholic Church, preferring intellectual discourse. Luther confronted the church directly, refusing to compromise on anything and willing to break with the church altogether.</a:t>
            </a:r>
          </a:p>
          <a:p>
            <a:pPr>
              <a:lnSpc>
                <a:spcPct val="90000"/>
              </a:lnSpc>
            </a:pPr>
            <a:endParaRPr lang="en-US" dirty="0"/>
          </a:p>
        </p:txBody>
      </p:sp>
      <p:sp>
        <p:nvSpPr>
          <p:cNvPr id="7" name="Slide Number Placeholder 6">
            <a:extLst>
              <a:ext uri="{FF2B5EF4-FFF2-40B4-BE49-F238E27FC236}">
                <a16:creationId xmlns:a16="http://schemas.microsoft.com/office/drawing/2014/main" id="{F7B2D8AE-6E95-CB69-FE7C-5C14C6A5CA0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8275B0E8-F208-2D8C-578B-6BCC851F63F3}"/>
              </a:ext>
            </a:extLst>
          </p:cNvPr>
          <p:cNvCxnSpPr>
            <a:cxnSpLocks/>
          </p:cNvCxnSpPr>
          <p:nvPr/>
        </p:nvCxnSpPr>
        <p:spPr>
          <a:xfrm>
            <a:off x="914400" y="1485900"/>
            <a:ext cx="0" cy="5372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75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D94F9BE0-FB99-3421-E75D-CC6CA4CC1E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475679-6AB2-A781-ACC8-5B620E6CD7A2}"/>
              </a:ext>
            </a:extLst>
          </p:cNvPr>
          <p:cNvSpPr>
            <a:spLocks noGrp="1"/>
          </p:cNvSpPr>
          <p:nvPr>
            <p:ph type="title"/>
          </p:nvPr>
        </p:nvSpPr>
        <p:spPr>
          <a:xfrm>
            <a:off x="457201" y="443484"/>
            <a:ext cx="10515595" cy="823762"/>
          </a:xfrm>
        </p:spPr>
        <p:txBody>
          <a:bodyPr/>
          <a:lstStyle/>
          <a:p>
            <a:r>
              <a:rPr lang="en-US" dirty="0">
                <a:solidFill>
                  <a:srgbClr val="C00000"/>
                </a:solidFill>
              </a:rPr>
              <a:t>LUTHER AND ZWINGLI</a:t>
            </a:r>
          </a:p>
        </p:txBody>
      </p:sp>
      <p:sp>
        <p:nvSpPr>
          <p:cNvPr id="10" name="Content Placeholder 9">
            <a:extLst>
              <a:ext uri="{FF2B5EF4-FFF2-40B4-BE49-F238E27FC236}">
                <a16:creationId xmlns:a16="http://schemas.microsoft.com/office/drawing/2014/main" id="{F5A15BE7-92F6-2861-399B-E02FF1A89722}"/>
              </a:ext>
            </a:extLst>
          </p:cNvPr>
          <p:cNvSpPr>
            <a:spLocks noGrp="1"/>
          </p:cNvSpPr>
          <p:nvPr>
            <p:ph sz="quarter" idx="14"/>
          </p:nvPr>
        </p:nvSpPr>
        <p:spPr>
          <a:xfrm>
            <a:off x="1142999" y="1485900"/>
            <a:ext cx="10760529" cy="5216652"/>
          </a:xfrm>
        </p:spPr>
        <p:txBody>
          <a:bodyPr>
            <a:normAutofit fontScale="92500" lnSpcReduction="10000"/>
          </a:bodyPr>
          <a:lstStyle/>
          <a:p>
            <a:pPr marL="0" indent="0">
              <a:buNone/>
            </a:pPr>
            <a:r>
              <a:rPr lang="en-US" sz="3500" b="1" dirty="0">
                <a:solidFill>
                  <a:schemeClr val="accent5">
                    <a:lumMod val="75000"/>
                  </a:schemeClr>
                </a:solidFill>
                <a:latin typeface="Gill Sans MT" panose="020B0502020104020203" pitchFamily="34" charset="0"/>
              </a:rPr>
              <a:t>Luther never had a mild disagreement with anyone. An obvious example is his response to Ulrich Zwingli at the Marburg Colloquy of 1529, a potential joining of the German and Swiss Reformation movements.</a:t>
            </a:r>
            <a:endParaRPr lang="en-US" altLang="en-US" sz="2800" i="1" dirty="0">
              <a:solidFill>
                <a:schemeClr val="tx1"/>
              </a:solidFill>
            </a:endParaRPr>
          </a:p>
          <a:p>
            <a:r>
              <a:rPr lang="en-US" altLang="en-US" sz="2800" i="1" dirty="0">
                <a:solidFill>
                  <a:schemeClr val="tx1"/>
                </a:solidFill>
              </a:rPr>
              <a:t>After agreeing on 14 of 15 theological articles, their agreement broke down on only one, the meaning of the phrase, “This is my body.” Zwingli interpreted it metaphorically, Luther literally.</a:t>
            </a:r>
          </a:p>
          <a:p>
            <a:r>
              <a:rPr lang="en-US" altLang="en-US" sz="2800" i="1" dirty="0">
                <a:solidFill>
                  <a:schemeClr val="tx1"/>
                </a:solidFill>
              </a:rPr>
              <a:t>Luther castigated Zwingli, refusing to recognize him as a genuine Christian, and when he died two years later, while serving as a military chaplain, Luther remarked that Zwingli died in “sin and blasphemy.”</a:t>
            </a:r>
          </a:p>
          <a:p>
            <a:r>
              <a:rPr lang="en-US" altLang="en-US" sz="2800" i="1" dirty="0">
                <a:solidFill>
                  <a:schemeClr val="tx1"/>
                </a:solidFill>
              </a:rPr>
              <a:t>The German and Swiss branches of the Reformation remained disunited, a lasting split within the broader Reformation movement. </a:t>
            </a:r>
            <a:endParaRPr lang="en-US" altLang="en-US" sz="2800" i="1" dirty="0"/>
          </a:p>
          <a:p>
            <a:pPr>
              <a:lnSpc>
                <a:spcPct val="90000"/>
              </a:lnSpc>
            </a:pPr>
            <a:endParaRPr lang="en-US" dirty="0"/>
          </a:p>
        </p:txBody>
      </p:sp>
      <p:sp>
        <p:nvSpPr>
          <p:cNvPr id="7" name="Slide Number Placeholder 6">
            <a:extLst>
              <a:ext uri="{FF2B5EF4-FFF2-40B4-BE49-F238E27FC236}">
                <a16:creationId xmlns:a16="http://schemas.microsoft.com/office/drawing/2014/main" id="{57096A5F-AB78-8DC4-C357-1F88668660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17A1C7DB-3B04-8769-1346-E8593300149A}"/>
              </a:ext>
            </a:extLst>
          </p:cNvPr>
          <p:cNvCxnSpPr>
            <a:cxnSpLocks/>
          </p:cNvCxnSpPr>
          <p:nvPr/>
        </p:nvCxnSpPr>
        <p:spPr>
          <a:xfrm>
            <a:off x="914400" y="1485900"/>
            <a:ext cx="0" cy="5372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97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B2C8E-09D2-FAD3-F8BF-3832E26C9097}"/>
              </a:ext>
            </a:extLst>
          </p:cNvPr>
          <p:cNvSpPr>
            <a:spLocks noGrp="1"/>
          </p:cNvSpPr>
          <p:nvPr>
            <p:ph type="ftr" sz="quarter" idx="11"/>
          </p:nvPr>
        </p:nvSpPr>
        <p:spPr/>
        <p:txBody>
          <a:bodyPr/>
          <a:lstStyle/>
          <a:p>
            <a:r>
              <a:rPr lang="en-US"/>
              <a:t>CLASSICAL LITERATURE</a:t>
            </a:r>
            <a:endParaRPr lang="en-US" dirty="0"/>
          </a:p>
        </p:txBody>
      </p:sp>
      <p:sp>
        <p:nvSpPr>
          <p:cNvPr id="3" name="Slide Number Placeholder 2">
            <a:extLst>
              <a:ext uri="{FF2B5EF4-FFF2-40B4-BE49-F238E27FC236}">
                <a16:creationId xmlns:a16="http://schemas.microsoft.com/office/drawing/2014/main" id="{B9A83F26-1A2A-D249-8AA2-37A10E64A0CD}"/>
              </a:ext>
            </a:extLst>
          </p:cNvPr>
          <p:cNvSpPr>
            <a:spLocks noGrp="1"/>
          </p:cNvSpPr>
          <p:nvPr>
            <p:ph type="sldNum" sz="quarter" idx="12"/>
          </p:nvPr>
        </p:nvSpPr>
        <p:spPr/>
        <p:txBody>
          <a:bodyPr/>
          <a:lstStyle/>
          <a:p>
            <a:fld id="{DF28FB93-0A08-4E7D-8E63-9EFA29F1E093}" type="slidenum">
              <a:rPr lang="en-US" smtClean="0"/>
              <a:pPr/>
              <a:t>28</a:t>
            </a:fld>
            <a:endParaRPr lang="en-US" dirty="0"/>
          </a:p>
        </p:txBody>
      </p:sp>
      <p:pic>
        <p:nvPicPr>
          <p:cNvPr id="2050" name="Picture 2">
            <a:extLst>
              <a:ext uri="{FF2B5EF4-FFF2-40B4-BE49-F238E27FC236}">
                <a16:creationId xmlns:a16="http://schemas.microsoft.com/office/drawing/2014/main" id="{8D2DF906-306F-348A-2C7B-8AFAE4BD0D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3550" y="0"/>
            <a:ext cx="9188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DE86DE-A200-56F8-3B21-07C0A7979E34}"/>
              </a:ext>
            </a:extLst>
          </p:cNvPr>
          <p:cNvSpPr txBox="1"/>
          <p:nvPr/>
        </p:nvSpPr>
        <p:spPr>
          <a:xfrm>
            <a:off x="74632" y="428178"/>
            <a:ext cx="2815785" cy="6001643"/>
          </a:xfrm>
          <a:prstGeom prst="rect">
            <a:avLst/>
          </a:prstGeom>
          <a:noFill/>
        </p:spPr>
        <p:txBody>
          <a:bodyPr wrap="square" rtlCol="0">
            <a:spAutoFit/>
          </a:bodyPr>
          <a:lstStyle/>
          <a:p>
            <a:pPr algn="r"/>
            <a:r>
              <a:rPr lang="en-US" sz="3200" dirty="0">
                <a:latin typeface="Agency FB" panose="020B0503020202020204" pitchFamily="34" charset="0"/>
              </a:rPr>
              <a:t>1867 Oil Painting by Christian Karl August Noack depicting the Marburg Colloquy.</a:t>
            </a:r>
          </a:p>
          <a:p>
            <a:pPr algn="r"/>
            <a:r>
              <a:rPr lang="en-US" sz="3200" dirty="0">
                <a:latin typeface="Agency FB" panose="020B0503020202020204" pitchFamily="34" charset="0"/>
              </a:rPr>
              <a:t>Luther points to the Greek word </a:t>
            </a:r>
            <a:r>
              <a:rPr lang="el-GR" sz="3200" dirty="0">
                <a:latin typeface="Agency FB" panose="020B0503020202020204" pitchFamily="34" charset="0"/>
              </a:rPr>
              <a:t>εστιν</a:t>
            </a:r>
            <a:r>
              <a:rPr lang="en-US" sz="3200" dirty="0">
                <a:latin typeface="Agency FB" panose="020B0503020202020204" pitchFamily="34" charset="0"/>
              </a:rPr>
              <a:t> (= “is”), while Zwingli points upward. “Is” means literal; upward means symbolic.</a:t>
            </a:r>
          </a:p>
        </p:txBody>
      </p:sp>
    </p:spTree>
    <p:extLst>
      <p:ext uri="{BB962C8B-B14F-4D97-AF65-F5344CB8AC3E}">
        <p14:creationId xmlns:p14="http://schemas.microsoft.com/office/powerpoint/2010/main" val="303758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FBD3CBD-1638-B342-5724-0BF94DDB1C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7A2C4D-A65A-E8A9-C8B3-8D8474433591}"/>
              </a:ext>
            </a:extLst>
          </p:cNvPr>
          <p:cNvSpPr>
            <a:spLocks noGrp="1"/>
          </p:cNvSpPr>
          <p:nvPr>
            <p:ph type="title"/>
          </p:nvPr>
        </p:nvSpPr>
        <p:spPr>
          <a:xfrm>
            <a:off x="489858" y="237595"/>
            <a:ext cx="10515595" cy="823762"/>
          </a:xfrm>
        </p:spPr>
        <p:txBody>
          <a:bodyPr/>
          <a:lstStyle/>
          <a:p>
            <a:r>
              <a:rPr lang="en-US" dirty="0">
                <a:solidFill>
                  <a:srgbClr val="C00000"/>
                </a:solidFill>
              </a:rPr>
              <a:t>The ANABAPTISTS </a:t>
            </a:r>
            <a:r>
              <a:rPr lang="en-US" sz="4400" cap="none" dirty="0">
                <a:solidFill>
                  <a:srgbClr val="C00000"/>
                </a:solidFill>
              </a:rPr>
              <a:t>(</a:t>
            </a:r>
            <a:r>
              <a:rPr lang="en-US" sz="4400" cap="none" dirty="0" err="1">
                <a:solidFill>
                  <a:srgbClr val="C00000"/>
                </a:solidFill>
              </a:rPr>
              <a:t>Rebaptisers</a:t>
            </a:r>
            <a:r>
              <a:rPr lang="en-US" sz="4400" cap="none" dirty="0">
                <a:solidFill>
                  <a:srgbClr val="C00000"/>
                </a:solidFill>
              </a:rPr>
              <a:t>)</a:t>
            </a:r>
            <a:endParaRPr lang="en-US" dirty="0">
              <a:solidFill>
                <a:srgbClr val="C00000"/>
              </a:solidFill>
            </a:endParaRPr>
          </a:p>
        </p:txBody>
      </p:sp>
      <p:sp>
        <p:nvSpPr>
          <p:cNvPr id="10" name="Content Placeholder 9">
            <a:extLst>
              <a:ext uri="{FF2B5EF4-FFF2-40B4-BE49-F238E27FC236}">
                <a16:creationId xmlns:a16="http://schemas.microsoft.com/office/drawing/2014/main" id="{564DA3A7-C90A-9C73-FA1E-F02D4BFC62D9}"/>
              </a:ext>
            </a:extLst>
          </p:cNvPr>
          <p:cNvSpPr>
            <a:spLocks noGrp="1"/>
          </p:cNvSpPr>
          <p:nvPr>
            <p:ph sz="quarter" idx="14"/>
          </p:nvPr>
        </p:nvSpPr>
        <p:spPr>
          <a:xfrm>
            <a:off x="1142999" y="1012370"/>
            <a:ext cx="10974369" cy="5796643"/>
          </a:xfrm>
        </p:spPr>
        <p:txBody>
          <a:bodyPr>
            <a:normAutofit lnSpcReduction="10000"/>
          </a:bodyPr>
          <a:lstStyle/>
          <a:p>
            <a:pPr marL="0" indent="0">
              <a:buNone/>
            </a:pPr>
            <a:r>
              <a:rPr lang="en-US" sz="3500" b="1" dirty="0">
                <a:solidFill>
                  <a:schemeClr val="accent5">
                    <a:lumMod val="75000"/>
                  </a:schemeClr>
                </a:solidFill>
                <a:latin typeface="Gill Sans MT" panose="020B0502020104020203" pitchFamily="34" charset="0"/>
              </a:rPr>
              <a:t>A number of groups in the Reformation Period did not think Luther and the other major reformers went far enough:</a:t>
            </a:r>
            <a:endParaRPr lang="en-US" altLang="en-US" sz="3200" b="1" dirty="0">
              <a:solidFill>
                <a:schemeClr val="accent5">
                  <a:lumMod val="75000"/>
                </a:schemeClr>
              </a:solidFill>
            </a:endParaRPr>
          </a:p>
          <a:p>
            <a:r>
              <a:rPr lang="en-US" altLang="en-US" sz="2800" i="1" dirty="0">
                <a:solidFill>
                  <a:schemeClr val="tx1"/>
                </a:solidFill>
              </a:rPr>
              <a:t>In particular, they objected to infant baptism, insisting that since faith was connected to baptism, it could only be performed for those who were old enough to intellectually affirm the Christian faith. </a:t>
            </a:r>
          </a:p>
          <a:p>
            <a:r>
              <a:rPr lang="en-US" altLang="en-US" sz="2800" i="1" dirty="0">
                <a:solidFill>
                  <a:schemeClr val="tx1"/>
                </a:solidFill>
              </a:rPr>
              <a:t>All those who had been baptized previously, but as infants, even Lutherans, were required to be rebaptized.</a:t>
            </a:r>
          </a:p>
          <a:p>
            <a:r>
              <a:rPr lang="en-US" altLang="en-US" sz="2800" i="1" dirty="0">
                <a:solidFill>
                  <a:schemeClr val="tx1"/>
                </a:solidFill>
              </a:rPr>
              <a:t>They issued a confession of faith in 1527 outlining their basic beliefs (</a:t>
            </a:r>
            <a:r>
              <a:rPr lang="en-US" altLang="en-US" sz="2800" i="1" dirty="0" err="1">
                <a:solidFill>
                  <a:schemeClr val="tx1"/>
                </a:solidFill>
              </a:rPr>
              <a:t>Schleitheim</a:t>
            </a:r>
            <a:r>
              <a:rPr lang="en-US" altLang="en-US" sz="2800" i="1" dirty="0">
                <a:solidFill>
                  <a:schemeClr val="tx1"/>
                </a:solidFill>
              </a:rPr>
              <a:t> Confession).</a:t>
            </a:r>
          </a:p>
          <a:p>
            <a:r>
              <a:rPr lang="en-US" altLang="en-US" sz="2800" i="1" dirty="0">
                <a:solidFill>
                  <a:schemeClr val="tx1"/>
                </a:solidFill>
              </a:rPr>
              <a:t>Major groups descended from Anabaptists are the Amish, the Hutterites, and the Mennonites. Later, the various Baptist groups, also, were influenced by Anabaptist theology.</a:t>
            </a:r>
            <a:endParaRPr lang="en-US" altLang="en-US" sz="2800" i="1" dirty="0"/>
          </a:p>
        </p:txBody>
      </p:sp>
      <p:sp>
        <p:nvSpPr>
          <p:cNvPr id="7" name="Slide Number Placeholder 6">
            <a:extLst>
              <a:ext uri="{FF2B5EF4-FFF2-40B4-BE49-F238E27FC236}">
                <a16:creationId xmlns:a16="http://schemas.microsoft.com/office/drawing/2014/main" id="{82729C5A-AB10-A1FC-5FA3-9C5B228ED6D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D450F35-0186-377A-F4FD-359B4E8243CC}"/>
              </a:ext>
            </a:extLst>
          </p:cNvPr>
          <p:cNvCxnSpPr>
            <a:cxnSpLocks/>
          </p:cNvCxnSpPr>
          <p:nvPr/>
        </p:nvCxnSpPr>
        <p:spPr>
          <a:xfrm>
            <a:off x="914400" y="1061357"/>
            <a:ext cx="0" cy="57966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0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194BB-CC5B-A17A-F30C-700BFFB767B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28726E-AF1B-8014-ED17-5786C6DA8B2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BBB26557-9648-C88E-9DB9-5056A0ADD9D8}"/>
              </a:ext>
            </a:extLst>
          </p:cNvPr>
          <p:cNvSpPr>
            <a:spLocks noGrp="1"/>
          </p:cNvSpPr>
          <p:nvPr>
            <p:ph sz="quarter" idx="14"/>
          </p:nvPr>
        </p:nvSpPr>
        <p:spPr>
          <a:xfrm>
            <a:off x="483476" y="115614"/>
            <a:ext cx="5359763" cy="6742386"/>
          </a:xfrm>
        </p:spPr>
        <p:txBody>
          <a:bodyPr>
            <a:normAutofit/>
          </a:bodyPr>
          <a:lstStyle/>
          <a:p>
            <a:pPr marL="0" indent="0">
              <a:lnSpc>
                <a:spcPct val="100000"/>
              </a:lnSpc>
              <a:spcBef>
                <a:spcPts val="600"/>
              </a:spcBef>
              <a:buClrTx/>
              <a:buNone/>
              <a:defRPr/>
            </a:pPr>
            <a:r>
              <a:rPr lang="en-US" sz="1800" dirty="0">
                <a:latin typeface="Aptos Narrow" panose="020B0004020202020204" pitchFamily="34" charset="0"/>
              </a:rPr>
              <a:t>The Quakers (95)</a:t>
            </a:r>
            <a:endParaRPr lang="en-US" sz="1800" b="1" dirty="0">
              <a:solidFill>
                <a:srgbClr val="000000"/>
              </a:solidFill>
              <a:latin typeface="Aptos Narrow" panose="020B0004020202020204" pitchFamily="34" charset="0"/>
            </a:endParaRPr>
          </a:p>
          <a:p>
            <a:pPr marL="0" lvl="0" indent="0">
              <a:lnSpc>
                <a:spcPct val="100000"/>
              </a:lnSpc>
              <a:spcBef>
                <a:spcPts val="600"/>
              </a:spcBef>
              <a:buClrTx/>
              <a:buNone/>
              <a:defRPr/>
            </a:pPr>
            <a:r>
              <a:rPr lang="en-US" sz="1800" b="1" dirty="0">
                <a:solidFill>
                  <a:srgbClr val="000000"/>
                </a:solidFill>
                <a:latin typeface="Aptos Narrow" panose="020B0004020202020204" pitchFamily="34" charset="0"/>
              </a:rPr>
              <a:t>The Deeper-Life Movements (96)</a:t>
            </a:r>
            <a:endParaRPr lang="en-US" sz="1800" dirty="0">
              <a:solidFill>
                <a:srgbClr val="000000"/>
              </a:solidFill>
              <a:latin typeface="Aptos Narrow" panose="020B0004020202020204" pitchFamily="34" charset="0"/>
            </a:endParaRPr>
          </a:p>
          <a:p>
            <a:pPr lvl="0">
              <a:lnSpc>
                <a:spcPct val="100000"/>
              </a:lnSpc>
              <a:spcBef>
                <a:spcPts val="600"/>
              </a:spcBef>
              <a:buClrTx/>
              <a:defRPr/>
            </a:pPr>
            <a:r>
              <a:rPr lang="en-US" sz="1800" dirty="0">
                <a:solidFill>
                  <a:srgbClr val="000000"/>
                </a:solidFill>
                <a:latin typeface="Aptos Narrow" panose="020B0004020202020204" pitchFamily="34" charset="0"/>
              </a:rPr>
              <a:t>Lutheran Pietism (97-101)</a:t>
            </a:r>
          </a:p>
          <a:p>
            <a:pPr lvl="0">
              <a:lnSpc>
                <a:spcPct val="100000"/>
              </a:lnSpc>
              <a:spcBef>
                <a:spcPts val="600"/>
              </a:spcBef>
              <a:buClrTx/>
              <a:defRPr/>
            </a:pPr>
            <a:r>
              <a:rPr lang="en-US" sz="1800" dirty="0">
                <a:solidFill>
                  <a:srgbClr val="000000"/>
                </a:solidFill>
                <a:latin typeface="Aptos Narrow" panose="020B0004020202020204" pitchFamily="34" charset="0"/>
              </a:rPr>
              <a:t>1</a:t>
            </a:r>
            <a:r>
              <a:rPr lang="en-US" sz="1800" baseline="30000" dirty="0">
                <a:solidFill>
                  <a:srgbClr val="000000"/>
                </a:solidFill>
                <a:latin typeface="Aptos Narrow" panose="020B0004020202020204" pitchFamily="34" charset="0"/>
              </a:rPr>
              <a:t>st</a:t>
            </a:r>
            <a:r>
              <a:rPr lang="en-US" sz="1800" dirty="0">
                <a:solidFill>
                  <a:srgbClr val="000000"/>
                </a:solidFill>
                <a:latin typeface="Aptos Narrow" panose="020B0004020202020204" pitchFamily="34" charset="0"/>
              </a:rPr>
              <a:t> Great Awakening (102-103)</a:t>
            </a:r>
            <a:endParaRPr kumimoji="0" lang="en-US" sz="18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p>
            <a:pPr>
              <a:lnSpc>
                <a:spcPct val="100000"/>
              </a:lnSpc>
              <a:spcBef>
                <a:spcPts val="600"/>
              </a:spcBef>
              <a:buClrTx/>
              <a:defRPr/>
            </a:pPr>
            <a:r>
              <a:rPr kumimoji="0" lang="en-US" sz="18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2</a:t>
            </a:r>
            <a:r>
              <a:rPr kumimoji="0" lang="en-US" sz="1800" b="0" i="0" u="none" strike="noStrike" kern="1200" cap="none" spc="0" normalizeH="0" baseline="30000" noProof="0" dirty="0">
                <a:ln>
                  <a:noFill/>
                </a:ln>
                <a:solidFill>
                  <a:srgbClr val="000000"/>
                </a:solidFill>
                <a:effectLst/>
                <a:uLnTx/>
                <a:uFillTx/>
                <a:latin typeface="Aptos Narrow" panose="020B0004020202020204" pitchFamily="34" charset="0"/>
                <a:ea typeface="+mn-ea"/>
                <a:cs typeface="+mn-cs"/>
              </a:rPr>
              <a:t>nd</a:t>
            </a:r>
            <a:r>
              <a:rPr kumimoji="0" lang="en-US" sz="18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 Great Awakening (</a:t>
            </a:r>
            <a:r>
              <a:rPr lang="en-US" sz="1800" dirty="0">
                <a:solidFill>
                  <a:srgbClr val="000000"/>
                </a:solidFill>
                <a:latin typeface="Aptos Narrow" panose="020B0004020202020204" pitchFamily="34" charset="0"/>
                <a:cs typeface="+mn-cs"/>
              </a:rPr>
              <a:t>104-105</a:t>
            </a:r>
            <a:r>
              <a:rPr kumimoji="0" lang="en-US" sz="18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a:t>
            </a:r>
          </a:p>
          <a:p>
            <a:pPr>
              <a:lnSpc>
                <a:spcPct val="100000"/>
              </a:lnSpc>
              <a:spcBef>
                <a:spcPts val="600"/>
              </a:spcBef>
              <a:buClrTx/>
              <a:defRPr/>
            </a:pPr>
            <a:r>
              <a:rPr kumimoji="0" lang="en-US" sz="18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The American Holiness Movement (</a:t>
            </a:r>
            <a:r>
              <a:rPr lang="en-US" sz="1800" dirty="0">
                <a:solidFill>
                  <a:srgbClr val="000000"/>
                </a:solidFill>
                <a:latin typeface="Aptos Narrow" panose="020B0004020202020204" pitchFamily="34" charset="0"/>
                <a:cs typeface="+mn-cs"/>
              </a:rPr>
              <a:t>106-109</a:t>
            </a:r>
            <a:r>
              <a:rPr kumimoji="0" lang="en-US" sz="18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a:t>
            </a:r>
          </a:p>
          <a:p>
            <a:pPr marL="0" indent="0">
              <a:lnSpc>
                <a:spcPct val="100000"/>
              </a:lnSpc>
              <a:spcBef>
                <a:spcPts val="600"/>
              </a:spcBef>
              <a:buClrTx/>
              <a:buNone/>
              <a:defRPr/>
            </a:pPr>
            <a:r>
              <a:rPr kumimoji="0" lang="en-US" sz="1800" b="1"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Christians and Abolition (110)</a:t>
            </a:r>
          </a:p>
          <a:p>
            <a:pPr>
              <a:lnSpc>
                <a:spcPct val="100000"/>
              </a:lnSpc>
              <a:spcBef>
                <a:spcPts val="600"/>
              </a:spcBef>
              <a:buClrTx/>
              <a:defRPr/>
            </a:pPr>
            <a:r>
              <a:rPr lang="en-US" sz="1800" dirty="0">
                <a:solidFill>
                  <a:srgbClr val="000000"/>
                </a:solidFill>
                <a:latin typeface="Aptos Narrow" panose="020B0004020202020204" pitchFamily="34" charset="0"/>
                <a:cs typeface="+mn-cs"/>
              </a:rPr>
              <a:t>The Slave-Trade (111)</a:t>
            </a:r>
          </a:p>
          <a:p>
            <a:pPr>
              <a:lnSpc>
                <a:spcPct val="100000"/>
              </a:lnSpc>
              <a:spcBef>
                <a:spcPts val="600"/>
              </a:spcBef>
              <a:buClrTx/>
              <a:defRPr/>
            </a:pPr>
            <a:r>
              <a:rPr kumimoji="0" lang="en-US" sz="180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William Wilberforce (112)</a:t>
            </a:r>
          </a:p>
          <a:p>
            <a:pPr>
              <a:lnSpc>
                <a:spcPct val="100000"/>
              </a:lnSpc>
              <a:spcBef>
                <a:spcPts val="600"/>
              </a:spcBef>
              <a:buClrTx/>
              <a:defRPr/>
            </a:pPr>
            <a:r>
              <a:rPr lang="en-US" sz="1800" dirty="0">
                <a:solidFill>
                  <a:srgbClr val="000000"/>
                </a:solidFill>
                <a:latin typeface="Aptos Narrow" panose="020B0004020202020204" pitchFamily="34" charset="0"/>
                <a:cs typeface="+mn-cs"/>
              </a:rPr>
              <a:t>Frederick Douglass (113)</a:t>
            </a:r>
          </a:p>
          <a:p>
            <a:pPr>
              <a:lnSpc>
                <a:spcPct val="100000"/>
              </a:lnSpc>
              <a:spcBef>
                <a:spcPts val="600"/>
              </a:spcBef>
              <a:buClrTx/>
              <a:defRPr/>
            </a:pPr>
            <a:r>
              <a:rPr kumimoji="0" lang="en-US" sz="180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The Civil War and Abraham Lincoln (114-115)</a:t>
            </a:r>
          </a:p>
          <a:p>
            <a:pPr marL="0" indent="0">
              <a:lnSpc>
                <a:spcPct val="100000"/>
              </a:lnSpc>
              <a:spcBef>
                <a:spcPts val="600"/>
              </a:spcBef>
              <a:buClrTx/>
              <a:buNone/>
              <a:defRPr/>
            </a:pPr>
            <a:r>
              <a:rPr lang="en-US" sz="1800" b="1" dirty="0">
                <a:solidFill>
                  <a:srgbClr val="000000"/>
                </a:solidFill>
                <a:latin typeface="Aptos Narrow" panose="020B0004020202020204" pitchFamily="34" charset="0"/>
                <a:cs typeface="+mn-cs"/>
              </a:rPr>
              <a:t>The Development of Modern Missions (116)</a:t>
            </a:r>
          </a:p>
          <a:p>
            <a:pPr>
              <a:lnSpc>
                <a:spcPct val="100000"/>
              </a:lnSpc>
              <a:spcBef>
                <a:spcPts val="600"/>
              </a:spcBef>
              <a:buClrTx/>
              <a:defRPr/>
            </a:pPr>
            <a:r>
              <a:rPr kumimoji="0" lang="en-US" sz="180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The Mission Movement (117)</a:t>
            </a:r>
          </a:p>
          <a:p>
            <a:pPr>
              <a:lnSpc>
                <a:spcPct val="100000"/>
              </a:lnSpc>
              <a:spcBef>
                <a:spcPts val="600"/>
              </a:spcBef>
              <a:buClrTx/>
              <a:defRPr/>
            </a:pPr>
            <a:r>
              <a:rPr lang="en-US" sz="1800" dirty="0">
                <a:solidFill>
                  <a:srgbClr val="000000"/>
                </a:solidFill>
                <a:latin typeface="Aptos Narrow" panose="020B0004020202020204" pitchFamily="34" charset="0"/>
                <a:cs typeface="+mn-cs"/>
              </a:rPr>
              <a:t>Roman Catholic Mission to Latin America (118-119)</a:t>
            </a:r>
          </a:p>
          <a:p>
            <a:pPr>
              <a:lnSpc>
                <a:spcPct val="100000"/>
              </a:lnSpc>
              <a:spcBef>
                <a:spcPts val="600"/>
              </a:spcBef>
              <a:buClrTx/>
              <a:defRPr/>
            </a:pPr>
            <a:r>
              <a:rPr lang="en-US" sz="1800" dirty="0">
                <a:solidFill>
                  <a:srgbClr val="000000"/>
                </a:solidFill>
                <a:latin typeface="Aptos Narrow" panose="020B0004020202020204" pitchFamily="34" charset="0"/>
                <a:cs typeface="+mn-cs"/>
              </a:rPr>
              <a:t>Moravian Mission to Native Americans (120)</a:t>
            </a:r>
          </a:p>
          <a:p>
            <a:pPr>
              <a:lnSpc>
                <a:spcPct val="100000"/>
              </a:lnSpc>
              <a:spcBef>
                <a:spcPts val="600"/>
              </a:spcBef>
              <a:buClrTx/>
              <a:defRPr/>
            </a:pPr>
            <a:r>
              <a:rPr lang="en-US" sz="1800" dirty="0">
                <a:solidFill>
                  <a:srgbClr val="000000"/>
                </a:solidFill>
                <a:latin typeface="Aptos Narrow" panose="020B0004020202020204" pitchFamily="34" charset="0"/>
                <a:cs typeface="+mn-cs"/>
              </a:rPr>
              <a:t>Carey,</a:t>
            </a:r>
            <a:r>
              <a:rPr kumimoji="0" lang="en-US" sz="180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 Moffat, Judson, Livingstone, </a:t>
            </a:r>
            <a:r>
              <a:rPr lang="en-US" sz="1800" dirty="0">
                <a:solidFill>
                  <a:srgbClr val="000000"/>
                </a:solidFill>
                <a:latin typeface="Aptos Narrow" panose="020B0004020202020204" pitchFamily="34" charset="0"/>
                <a:cs typeface="+mn-cs"/>
              </a:rPr>
              <a:t>Taylor, </a:t>
            </a:r>
            <a:r>
              <a:rPr kumimoji="0" lang="en-US" sz="180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Carmichael (121-127)</a:t>
            </a:r>
          </a:p>
          <a:p>
            <a:pPr marL="0" indent="0">
              <a:lnSpc>
                <a:spcPct val="100000"/>
              </a:lnSpc>
              <a:spcBef>
                <a:spcPts val="600"/>
              </a:spcBef>
              <a:buClrTx/>
              <a:buNone/>
              <a:defRPr/>
            </a:pPr>
            <a:r>
              <a:rPr lang="en-US" sz="1800" b="1" dirty="0">
                <a:solidFill>
                  <a:srgbClr val="000000"/>
                </a:solidFill>
                <a:latin typeface="Aptos Narrow" panose="020B0004020202020204" pitchFamily="34" charset="0"/>
                <a:cs typeface="+mn-cs"/>
              </a:rPr>
              <a:t>American Stepchildren (128)</a:t>
            </a:r>
          </a:p>
          <a:p>
            <a:pPr>
              <a:lnSpc>
                <a:spcPct val="100000"/>
              </a:lnSpc>
              <a:spcBef>
                <a:spcPts val="600"/>
              </a:spcBef>
              <a:buClrTx/>
              <a:defRPr/>
            </a:pPr>
            <a:r>
              <a:rPr kumimoji="0" lang="en-US" sz="180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Restorationism (129-131)</a:t>
            </a:r>
          </a:p>
          <a:p>
            <a:pPr marL="0" indent="0">
              <a:lnSpc>
                <a:spcPct val="100000"/>
              </a:lnSpc>
              <a:spcBef>
                <a:spcPts val="600"/>
              </a:spcBef>
              <a:buClrTx/>
              <a:buNone/>
              <a:defRPr/>
            </a:pPr>
            <a:endParaRPr lang="en-US" sz="1800" dirty="0">
              <a:solidFill>
                <a:srgbClr val="000000"/>
              </a:solidFill>
              <a:latin typeface="Aptos Narrow" panose="020B0004020202020204" pitchFamily="34" charset="0"/>
              <a:cs typeface="+mn-cs"/>
            </a:endParaRPr>
          </a:p>
        </p:txBody>
      </p:sp>
      <p:sp>
        <p:nvSpPr>
          <p:cNvPr id="6" name="Content Placeholder 3">
            <a:extLst>
              <a:ext uri="{FF2B5EF4-FFF2-40B4-BE49-F238E27FC236}">
                <a16:creationId xmlns:a16="http://schemas.microsoft.com/office/drawing/2014/main" id="{0812F2A5-79FC-84CF-088E-93CCD4DBF7D4}"/>
              </a:ext>
            </a:extLst>
          </p:cNvPr>
          <p:cNvSpPr txBox="1">
            <a:spLocks/>
          </p:cNvSpPr>
          <p:nvPr/>
        </p:nvSpPr>
        <p:spPr>
          <a:xfrm>
            <a:off x="6348763" y="139234"/>
            <a:ext cx="5768605" cy="6605752"/>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a:lnSpc>
                <a:spcPct val="100000"/>
              </a:lnSpc>
              <a:spcBef>
                <a:spcPts val="600"/>
              </a:spcBef>
              <a:buClrTx/>
              <a:defRPr/>
            </a:pPr>
            <a:r>
              <a:rPr lang="en-US" sz="1800" dirty="0">
                <a:solidFill>
                  <a:srgbClr val="000000"/>
                </a:solidFill>
                <a:latin typeface="Aptos Narrow" panose="020B0004020202020204" pitchFamily="34" charset="0"/>
              </a:rPr>
              <a:t>Seventh Day Adventists (132-133)</a:t>
            </a:r>
          </a:p>
          <a:p>
            <a:pPr>
              <a:lnSpc>
                <a:spcPct val="100000"/>
              </a:lnSpc>
              <a:spcBef>
                <a:spcPts val="600"/>
              </a:spcBef>
              <a:buClrTx/>
              <a:defRPr/>
            </a:pPr>
            <a:r>
              <a:rPr lang="en-US" sz="1800" dirty="0">
                <a:solidFill>
                  <a:srgbClr val="000000"/>
                </a:solidFill>
                <a:latin typeface="Aptos Narrow" panose="020B0004020202020204" pitchFamily="34" charset="0"/>
              </a:rPr>
              <a:t>The Mormons (134-136)</a:t>
            </a:r>
          </a:p>
          <a:p>
            <a:pPr>
              <a:lnSpc>
                <a:spcPct val="100000"/>
              </a:lnSpc>
              <a:spcBef>
                <a:spcPts val="600"/>
              </a:spcBef>
              <a:buClr>
                <a:srgbClr val="000000">
                  <a:lumMod val="50000"/>
                </a:srgbClr>
              </a:buClr>
              <a:defRPr/>
            </a:pPr>
            <a:r>
              <a:rPr lang="en-US" sz="1800" dirty="0">
                <a:solidFill>
                  <a:srgbClr val="000000"/>
                </a:solidFill>
                <a:latin typeface="Aptos Narrow" panose="020B0004020202020204" pitchFamily="34" charset="0"/>
              </a:rPr>
              <a:t>The Jehovah’s Witnesses (137-138)</a:t>
            </a:r>
          </a:p>
          <a:p>
            <a:pPr>
              <a:lnSpc>
                <a:spcPct val="100000"/>
              </a:lnSpc>
              <a:spcBef>
                <a:spcPts val="600"/>
              </a:spcBef>
              <a:buClr>
                <a:srgbClr val="000000">
                  <a:lumMod val="50000"/>
                </a:srgbClr>
              </a:buClr>
              <a:defRPr/>
            </a:pPr>
            <a:r>
              <a:rPr lang="en-US" sz="1800" dirty="0">
                <a:solidFill>
                  <a:srgbClr val="000000"/>
                </a:solidFill>
                <a:latin typeface="Aptos Narrow" panose="020B0004020202020204" pitchFamily="34" charset="0"/>
              </a:rPr>
              <a:t>Christian Science (139-140)</a:t>
            </a:r>
            <a:endParaRPr lang="en-US" sz="1800" dirty="0">
              <a:solidFill>
                <a:srgbClr val="000000">
                  <a:lumMod val="50000"/>
                </a:srgbClr>
              </a:solidFill>
              <a:latin typeface="Aptos Narrow" panose="020B0004020202020204" pitchFamily="34" charset="0"/>
            </a:endParaRPr>
          </a:p>
          <a:p>
            <a:pPr marL="0" lv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Perfection and Holiness (141)</a:t>
            </a:r>
            <a:endPar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endParaRPr>
          </a:p>
          <a:p>
            <a:pPr>
              <a:spcBef>
                <a:spcPts val="600"/>
              </a:spcBef>
              <a:buClr>
                <a:srgbClr val="000000">
                  <a:lumMod val="50000"/>
                </a:srgbClr>
              </a:buClr>
              <a:defRPr/>
            </a:pP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The Perfectionist Movement (142-143)</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Continuing Holiness Movement (144-147)</a:t>
            </a:r>
          </a:p>
          <a:p>
            <a:pPr marL="0" indent="0">
              <a:spcBef>
                <a:spcPts val="600"/>
              </a:spcBef>
              <a:buClr>
                <a:srgbClr val="000000">
                  <a:lumMod val="50000"/>
                </a:srgbClr>
              </a:buClr>
              <a:buNone/>
              <a:defRPr/>
            </a:pPr>
            <a:r>
              <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Revivalists and Revivalism (148)</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New Revivalists (149)</a:t>
            </a:r>
          </a:p>
          <a:p>
            <a:pPr>
              <a:spcBef>
                <a:spcPts val="600"/>
              </a:spcBef>
              <a:buClr>
                <a:srgbClr val="000000">
                  <a:lumMod val="50000"/>
                </a:srgbClr>
              </a:buClr>
              <a:defRPr/>
            </a:pP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Finney, Moody, Sunday, Fuller, Graham (150-155)</a:t>
            </a:r>
            <a:endParaRPr lang="en-US" sz="1800" dirty="0">
              <a:solidFill>
                <a:srgbClr val="000000">
                  <a:lumMod val="50000"/>
                </a:srgbClr>
              </a:solidFill>
              <a:latin typeface="Aptos Narrow" panose="020B0004020202020204" pitchFamily="34" charset="0"/>
            </a:endParaRP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Jesus Movement (156-157)</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Rise of Eschatology (158-162)</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Classical Protestant Liberalism (163)</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Friedrich Schleiermacher (164)</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Leading Thinkers (165)</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Assumptions and Theology (166)</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Higher Biblical Criticism (167)</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Search for the Historical Jesus (168-171)</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The Pentecostal-Charismatic Movement (172)</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Pentecostalism (173-177)</a:t>
            </a:r>
          </a:p>
          <a:p>
            <a:pPr>
              <a:spcBef>
                <a:spcPts val="600"/>
              </a:spcBef>
              <a:buClr>
                <a:srgbClr val="000000">
                  <a:lumMod val="50000"/>
                </a:srgbClr>
              </a:buClr>
              <a:defRPr/>
            </a:pPr>
            <a:endParaRPr lang="en-US" sz="1800" dirty="0">
              <a:solidFill>
                <a:srgbClr val="000000">
                  <a:lumMod val="50000"/>
                </a:srgbClr>
              </a:solidFill>
              <a:latin typeface="Aptos Narrow" panose="020B0004020202020204" pitchFamily="34" charset="0"/>
            </a:endParaRPr>
          </a:p>
          <a:p>
            <a:pPr>
              <a:spcBef>
                <a:spcPts val="600"/>
              </a:spcBef>
              <a:buClr>
                <a:srgbClr val="000000">
                  <a:lumMod val="50000"/>
                </a:srgbClr>
              </a:buClr>
              <a:defRPr/>
            </a:pPr>
            <a:endPar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endParaRPr>
          </a:p>
        </p:txBody>
      </p:sp>
    </p:spTree>
    <p:extLst>
      <p:ext uri="{BB962C8B-B14F-4D97-AF65-F5344CB8AC3E}">
        <p14:creationId xmlns:p14="http://schemas.microsoft.com/office/powerpoint/2010/main" val="328059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78E1717-CC21-8C44-253F-0377612346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2940E6-502E-122D-3A99-4E80A11DE20E}"/>
              </a:ext>
            </a:extLst>
          </p:cNvPr>
          <p:cNvSpPr>
            <a:spLocks noGrp="1"/>
          </p:cNvSpPr>
          <p:nvPr>
            <p:ph type="title"/>
          </p:nvPr>
        </p:nvSpPr>
        <p:spPr>
          <a:xfrm>
            <a:off x="457201" y="662138"/>
            <a:ext cx="10515595" cy="823762"/>
          </a:xfrm>
        </p:spPr>
        <p:txBody>
          <a:bodyPr/>
          <a:lstStyle/>
          <a:p>
            <a:r>
              <a:rPr lang="en-US" dirty="0">
                <a:solidFill>
                  <a:srgbClr val="C00000"/>
                </a:solidFill>
              </a:rPr>
              <a:t>The radical reformation</a:t>
            </a:r>
          </a:p>
        </p:txBody>
      </p:sp>
      <p:sp>
        <p:nvSpPr>
          <p:cNvPr id="10" name="Content Placeholder 9">
            <a:extLst>
              <a:ext uri="{FF2B5EF4-FFF2-40B4-BE49-F238E27FC236}">
                <a16:creationId xmlns:a16="http://schemas.microsoft.com/office/drawing/2014/main" id="{1484D389-1883-D82C-0813-3743BD73EE10}"/>
              </a:ext>
            </a:extLst>
          </p:cNvPr>
          <p:cNvSpPr>
            <a:spLocks noGrp="1"/>
          </p:cNvSpPr>
          <p:nvPr>
            <p:ph sz="quarter" idx="14"/>
          </p:nvPr>
        </p:nvSpPr>
        <p:spPr>
          <a:xfrm>
            <a:off x="1143000" y="1485900"/>
            <a:ext cx="10134600" cy="4928616"/>
          </a:xfrm>
        </p:spPr>
        <p:txBody>
          <a:bodyPr>
            <a:normAutofit lnSpcReduction="10000"/>
          </a:bodyPr>
          <a:lstStyle/>
          <a:p>
            <a:pPr marL="0" indent="0">
              <a:buNone/>
            </a:pPr>
            <a:r>
              <a:rPr lang="en-US" sz="3500" b="1" dirty="0">
                <a:solidFill>
                  <a:schemeClr val="accent5">
                    <a:lumMod val="75000"/>
                  </a:schemeClr>
                </a:solidFill>
                <a:latin typeface="Gill Sans MT" panose="020B0502020104020203" pitchFamily="34" charset="0"/>
              </a:rPr>
              <a:t>Both in Germany and in Switzerland, even more change was urged by some. </a:t>
            </a:r>
          </a:p>
          <a:p>
            <a:r>
              <a:rPr lang="en-US" altLang="en-US" sz="2800" i="1" dirty="0">
                <a:solidFill>
                  <a:schemeClr val="tx1"/>
                </a:solidFill>
              </a:rPr>
              <a:t>In Germany, a former priest, Thomas Muntzer, preached revolt and assembled a peasant army to eliminate the privileges of the nobility and redistribute wealth to all. (His peasant army was crushed.)</a:t>
            </a:r>
          </a:p>
          <a:p>
            <a:r>
              <a:rPr lang="en-US" altLang="en-US" sz="2800" i="1" dirty="0">
                <a:solidFill>
                  <a:schemeClr val="tx1"/>
                </a:solidFill>
              </a:rPr>
              <a:t>They were adamantly opposed to both the Roman Catholic Church and to Lutheranism.</a:t>
            </a:r>
          </a:p>
          <a:p>
            <a:r>
              <a:rPr lang="en-US" altLang="en-US" sz="2800" i="1" dirty="0">
                <a:solidFill>
                  <a:schemeClr val="tx1"/>
                </a:solidFill>
              </a:rPr>
              <a:t>Some, the Illuminists, claimed that the Holy Spirit spoke directly to believers through revelations, and they believed in the eminent end of the world.  They are some of the ancestors of modern Pentecostals and Charismatics.</a:t>
            </a:r>
            <a:endParaRPr lang="en-US" altLang="en-US" sz="2800" i="1" dirty="0"/>
          </a:p>
        </p:txBody>
      </p:sp>
      <p:sp>
        <p:nvSpPr>
          <p:cNvPr id="7" name="Slide Number Placeholder 6">
            <a:extLst>
              <a:ext uri="{FF2B5EF4-FFF2-40B4-BE49-F238E27FC236}">
                <a16:creationId xmlns:a16="http://schemas.microsoft.com/office/drawing/2014/main" id="{37FE2A44-2643-A0CA-B5B1-846BE4E3CFA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7616B96-364E-A65B-407C-0EFFDDF44B62}"/>
              </a:ext>
            </a:extLst>
          </p:cNvPr>
          <p:cNvCxnSpPr>
            <a:cxnSpLocks/>
          </p:cNvCxnSpPr>
          <p:nvPr/>
        </p:nvCxnSpPr>
        <p:spPr>
          <a:xfrm>
            <a:off x="914400" y="1485900"/>
            <a:ext cx="0" cy="5372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3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F47CB03-6B4A-2729-8937-C8E71D87E4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0F5F39-0245-B255-6EB5-B2728B27B155}"/>
              </a:ext>
            </a:extLst>
          </p:cNvPr>
          <p:cNvSpPr>
            <a:spLocks noGrp="1"/>
          </p:cNvSpPr>
          <p:nvPr>
            <p:ph type="title"/>
          </p:nvPr>
        </p:nvSpPr>
        <p:spPr>
          <a:xfrm>
            <a:off x="364602" y="243068"/>
            <a:ext cx="11406847" cy="798654"/>
          </a:xfrm>
        </p:spPr>
        <p:txBody>
          <a:bodyPr/>
          <a:lstStyle/>
          <a:p>
            <a:r>
              <a:rPr lang="en-US" sz="4400" dirty="0">
                <a:solidFill>
                  <a:srgbClr val="C00000"/>
                </a:solidFill>
              </a:rPr>
              <a:t>CATHOLIC COUNTER-</a:t>
            </a:r>
            <a:r>
              <a:rPr lang="en-US" sz="4400" dirty="0" err="1">
                <a:solidFill>
                  <a:srgbClr val="C00000"/>
                </a:solidFill>
              </a:rPr>
              <a:t>rEFORMATION</a:t>
            </a:r>
            <a:endParaRPr lang="en-US" sz="4400" dirty="0">
              <a:solidFill>
                <a:srgbClr val="C00000"/>
              </a:solidFill>
            </a:endParaRPr>
          </a:p>
        </p:txBody>
      </p:sp>
      <p:sp>
        <p:nvSpPr>
          <p:cNvPr id="10" name="Content Placeholder 9">
            <a:extLst>
              <a:ext uri="{FF2B5EF4-FFF2-40B4-BE49-F238E27FC236}">
                <a16:creationId xmlns:a16="http://schemas.microsoft.com/office/drawing/2014/main" id="{39259E51-4566-BB4F-F629-5FFCACE72D7F}"/>
              </a:ext>
            </a:extLst>
          </p:cNvPr>
          <p:cNvSpPr>
            <a:spLocks noGrp="1"/>
          </p:cNvSpPr>
          <p:nvPr>
            <p:ph sz="quarter" idx="14"/>
          </p:nvPr>
        </p:nvSpPr>
        <p:spPr>
          <a:xfrm>
            <a:off x="914400" y="1125000"/>
            <a:ext cx="10798697" cy="5283844"/>
          </a:xfrm>
        </p:spPr>
        <p:txBody>
          <a:bodyPr>
            <a:normAutofit fontScale="92500"/>
          </a:bodyPr>
          <a:lstStyle/>
          <a:p>
            <a:pPr marL="0" indent="0">
              <a:buNone/>
            </a:pPr>
            <a:r>
              <a:rPr lang="en-US" sz="3500" b="1" dirty="0">
                <a:solidFill>
                  <a:schemeClr val="accent5">
                    <a:lumMod val="75000"/>
                  </a:schemeClr>
                </a:solidFill>
                <a:latin typeface="Gill Sans MT" panose="020B0502020104020203" pitchFamily="34" charset="0"/>
              </a:rPr>
              <a:t>To a significant degree (but not entirely), the Catholic counter-reformation was a response to the Protestant movement, but also a period of resurgence epitomized in the Council of Trent (mid-16</a:t>
            </a:r>
            <a:r>
              <a:rPr lang="en-US" sz="3500" b="1" baseline="30000" dirty="0">
                <a:solidFill>
                  <a:schemeClr val="accent5">
                    <a:lumMod val="75000"/>
                  </a:schemeClr>
                </a:solidFill>
                <a:latin typeface="Gill Sans MT" panose="020B0502020104020203" pitchFamily="34" charset="0"/>
              </a:rPr>
              <a:t>th</a:t>
            </a:r>
            <a:r>
              <a:rPr lang="en-US" sz="3500" b="1" dirty="0">
                <a:solidFill>
                  <a:schemeClr val="accent5">
                    <a:lumMod val="75000"/>
                  </a:schemeClr>
                </a:solidFill>
                <a:latin typeface="Gill Sans MT" panose="020B0502020104020203" pitchFamily="34" charset="0"/>
              </a:rPr>
              <a:t> century). </a:t>
            </a:r>
          </a:p>
          <a:p>
            <a:r>
              <a:rPr lang="en-US" altLang="en-US" sz="2800" i="1" dirty="0">
                <a:solidFill>
                  <a:schemeClr val="tx1"/>
                </a:solidFill>
              </a:rPr>
              <a:t>It included documents condemning corruption, the rise of new spiritual orders (i.e., the Spanish mystics, etc.), and a renewed mission effort to reach out to those parts of the world colonized by Catholics and also to reconvert areas like England and Sweden who once were Catholic but had been lost to the Protestant Reformation.</a:t>
            </a:r>
          </a:p>
          <a:p>
            <a:r>
              <a:rPr lang="en-US" altLang="en-US" sz="2800" i="1" dirty="0"/>
              <a:t>It defended doctrinal positions concerning the seven sacraments and pious practices that were attacked by the Reformers.</a:t>
            </a:r>
          </a:p>
          <a:p>
            <a:r>
              <a:rPr lang="en-US" altLang="en-US" sz="2800" i="1" dirty="0"/>
              <a:t>It reaffirmed as proper Scripture the Vulgate (including the deuterocanonical books).</a:t>
            </a:r>
          </a:p>
        </p:txBody>
      </p:sp>
      <p:sp>
        <p:nvSpPr>
          <p:cNvPr id="7" name="Slide Number Placeholder 6">
            <a:extLst>
              <a:ext uri="{FF2B5EF4-FFF2-40B4-BE49-F238E27FC236}">
                <a16:creationId xmlns:a16="http://schemas.microsoft.com/office/drawing/2014/main" id="{51D90C77-7CA4-5A88-1141-674C4E2BE70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4E860D52-37EC-F3D7-D005-56A48E99CBEE}"/>
              </a:ext>
            </a:extLst>
          </p:cNvPr>
          <p:cNvCxnSpPr>
            <a:cxnSpLocks/>
          </p:cNvCxnSpPr>
          <p:nvPr/>
        </p:nvCxnSpPr>
        <p:spPr>
          <a:xfrm>
            <a:off x="914400" y="1485900"/>
            <a:ext cx="0" cy="5372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11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A0BF69-AE37-1D91-5978-D457D4690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DA1AB-B2B1-4B67-3D27-B89139703522}"/>
              </a:ext>
            </a:extLst>
          </p:cNvPr>
          <p:cNvSpPr>
            <a:spLocks noGrp="1"/>
          </p:cNvSpPr>
          <p:nvPr>
            <p:ph type="title"/>
          </p:nvPr>
        </p:nvSpPr>
        <p:spPr>
          <a:xfrm>
            <a:off x="609600" y="0"/>
            <a:ext cx="10972800" cy="1143000"/>
          </a:xfrm>
        </p:spPr>
        <p:txBody>
          <a:bodyPr/>
          <a:lstStyle/>
          <a:p>
            <a:r>
              <a:rPr lang="en-US" sz="6000" b="1" dirty="0">
                <a:solidFill>
                  <a:schemeClr val="accent2">
                    <a:lumMod val="20000"/>
                    <a:lumOff val="80000"/>
                  </a:schemeClr>
                </a:solidFill>
                <a:latin typeface="Agency FB" panose="020B0503020202020204" pitchFamily="34" charset="0"/>
              </a:rPr>
              <a:t>The Question of Worship</a:t>
            </a:r>
          </a:p>
        </p:txBody>
      </p:sp>
      <p:sp>
        <p:nvSpPr>
          <p:cNvPr id="3" name="Content Placeholder 2">
            <a:extLst>
              <a:ext uri="{FF2B5EF4-FFF2-40B4-BE49-F238E27FC236}">
                <a16:creationId xmlns:a16="http://schemas.microsoft.com/office/drawing/2014/main" id="{E7407323-FF3F-02EE-1B6B-ABD04286294A}"/>
              </a:ext>
            </a:extLst>
          </p:cNvPr>
          <p:cNvSpPr>
            <a:spLocks noGrp="1"/>
          </p:cNvSpPr>
          <p:nvPr>
            <p:ph idx="1"/>
          </p:nvPr>
        </p:nvSpPr>
        <p:spPr>
          <a:xfrm>
            <a:off x="609600" y="921741"/>
            <a:ext cx="11582400" cy="1045028"/>
          </a:xfrm>
        </p:spPr>
        <p:txBody>
          <a:bodyPr/>
          <a:lstStyle/>
          <a:p>
            <a:pPr marL="0" indent="0">
              <a:buNone/>
            </a:pPr>
            <a:r>
              <a:rPr lang="en-US" b="1" dirty="0">
                <a:solidFill>
                  <a:srgbClr val="FFC000"/>
                </a:solidFill>
              </a:rPr>
              <a:t>The Protestant Reformation brought shifts in Christian worship. These shifts included differences between:</a:t>
            </a:r>
          </a:p>
        </p:txBody>
      </p:sp>
      <p:sp>
        <p:nvSpPr>
          <p:cNvPr id="4" name="TextBox 3">
            <a:extLst>
              <a:ext uri="{FF2B5EF4-FFF2-40B4-BE49-F238E27FC236}">
                <a16:creationId xmlns:a16="http://schemas.microsoft.com/office/drawing/2014/main" id="{E0F9DC6F-218D-8982-C31F-2F340A0AB710}"/>
              </a:ext>
            </a:extLst>
          </p:cNvPr>
          <p:cNvSpPr txBox="1"/>
          <p:nvPr/>
        </p:nvSpPr>
        <p:spPr>
          <a:xfrm>
            <a:off x="4058292" y="2732187"/>
            <a:ext cx="7915991" cy="3908762"/>
          </a:xfrm>
          <a:prstGeom prst="rect">
            <a:avLst/>
          </a:prstGeom>
          <a:solidFill>
            <a:schemeClr val="accent4">
              <a:lumMod val="25000"/>
            </a:schemeClr>
          </a:solidFill>
        </p:spPr>
        <p:txBody>
          <a:bodyPr wrap="square" rtlCol="0">
            <a:spAutoFit/>
          </a:bodyPr>
          <a:lstStyle/>
          <a:p>
            <a:r>
              <a:rPr lang="en-US" sz="2800" b="1" dirty="0">
                <a:solidFill>
                  <a:schemeClr val="accent2">
                    <a:lumMod val="20000"/>
                    <a:lumOff val="80000"/>
                  </a:schemeClr>
                </a:solidFill>
                <a:latin typeface="Agency FB" panose="020B0503020202020204" pitchFamily="34" charset="0"/>
              </a:rPr>
              <a:t>Low Church</a:t>
            </a:r>
          </a:p>
          <a:p>
            <a:pPr marL="342900" indent="-342900">
              <a:buFont typeface="Arial" panose="020B0604020202020204" pitchFamily="34" charset="0"/>
              <a:buChar char="•"/>
            </a:pPr>
            <a:r>
              <a:rPr lang="en-US" sz="2000" i="1" dirty="0"/>
              <a:t>Using the vernacular in worship services (and a vernacular translation of the Bible)</a:t>
            </a:r>
          </a:p>
          <a:p>
            <a:pPr marL="342900" indent="-342900">
              <a:buFont typeface="Arial" panose="020B0604020202020204" pitchFamily="34" charset="0"/>
              <a:buChar char="•"/>
            </a:pPr>
            <a:r>
              <a:rPr lang="en-US" sz="2000" i="1" dirty="0"/>
              <a:t>More focus on Scripture and less on ritual and liturgy</a:t>
            </a:r>
          </a:p>
          <a:p>
            <a:pPr marL="342900" indent="-342900">
              <a:buFont typeface="Arial" panose="020B0604020202020204" pitchFamily="34" charset="0"/>
              <a:buChar char="•"/>
            </a:pPr>
            <a:r>
              <a:rPr lang="en-US" sz="2000" i="1" dirty="0"/>
              <a:t>Reduction of sacraments to two (baptism and communion)</a:t>
            </a:r>
          </a:p>
          <a:p>
            <a:pPr marL="342900" indent="-342900">
              <a:buFont typeface="Arial" panose="020B0604020202020204" pitchFamily="34" charset="0"/>
              <a:buChar char="•"/>
            </a:pPr>
            <a:r>
              <a:rPr lang="en-US" sz="2000" i="1" dirty="0"/>
              <a:t>Emphasis on congregational singing with the creation of new hymns</a:t>
            </a:r>
          </a:p>
          <a:p>
            <a:pPr marL="342900" indent="-342900">
              <a:buFont typeface="Arial" panose="020B0604020202020204" pitchFamily="34" charset="0"/>
              <a:buChar char="•"/>
            </a:pPr>
            <a:r>
              <a:rPr lang="en-US" sz="2000" i="1" dirty="0"/>
              <a:t>Moving away from the traditional Service of the Word and Service of the Eucharist (the sermon replaced the Eucharist as the high point; the pulpit, not the altar, was the architectural center)</a:t>
            </a:r>
          </a:p>
          <a:p>
            <a:pPr marL="342900" indent="-342900">
              <a:buFont typeface="Arial" panose="020B0604020202020204" pitchFamily="34" charset="0"/>
              <a:buChar char="•"/>
            </a:pPr>
            <a:r>
              <a:rPr lang="en-US" sz="2000" i="1" dirty="0"/>
              <a:t>Rejection of religious images (and the destruction of Christian art)</a:t>
            </a:r>
          </a:p>
        </p:txBody>
      </p:sp>
      <p:sp>
        <p:nvSpPr>
          <p:cNvPr id="5" name="TextBox 4">
            <a:extLst>
              <a:ext uri="{FF2B5EF4-FFF2-40B4-BE49-F238E27FC236}">
                <a16:creationId xmlns:a16="http://schemas.microsoft.com/office/drawing/2014/main" id="{05F2F243-56EC-81A9-5003-BE2D7593E14C}"/>
              </a:ext>
            </a:extLst>
          </p:cNvPr>
          <p:cNvSpPr txBox="1"/>
          <p:nvPr/>
        </p:nvSpPr>
        <p:spPr>
          <a:xfrm>
            <a:off x="217717" y="2732187"/>
            <a:ext cx="3624818" cy="3908762"/>
          </a:xfrm>
          <a:prstGeom prst="rect">
            <a:avLst/>
          </a:prstGeom>
          <a:solidFill>
            <a:srgbClr val="002060"/>
          </a:solidFill>
        </p:spPr>
        <p:txBody>
          <a:bodyPr wrap="square" rtlCol="0">
            <a:spAutoFit/>
          </a:bodyPr>
          <a:lstStyle/>
          <a:p>
            <a:r>
              <a:rPr lang="en-US" sz="2800" b="1" dirty="0">
                <a:solidFill>
                  <a:schemeClr val="accent2">
                    <a:lumMod val="20000"/>
                    <a:lumOff val="80000"/>
                  </a:schemeClr>
                </a:solidFill>
                <a:latin typeface="Agency FB" panose="020B0503020202020204" pitchFamily="34" charset="0"/>
              </a:rPr>
              <a:t>High Church</a:t>
            </a:r>
          </a:p>
          <a:p>
            <a:pPr marL="342900" indent="-342900">
              <a:buFont typeface="Arial" panose="020B0604020202020204" pitchFamily="34" charset="0"/>
              <a:buChar char="•"/>
            </a:pPr>
            <a:r>
              <a:rPr lang="en-US" sz="2000" i="1" dirty="0"/>
              <a:t>Using the vernacular in worship services (and a vernacular translation of the Bible)</a:t>
            </a:r>
          </a:p>
          <a:p>
            <a:pPr marL="342900" indent="-342900">
              <a:buFont typeface="Arial" panose="020B0604020202020204" pitchFamily="34" charset="0"/>
              <a:buChar char="•"/>
            </a:pPr>
            <a:r>
              <a:rPr lang="en-US" sz="2000" i="1" dirty="0">
                <a:latin typeface="Tahoma" panose="020B0604030504040204" pitchFamily="34" charset="0"/>
                <a:ea typeface="Tahoma" panose="020B0604030504040204" pitchFamily="34" charset="0"/>
                <a:cs typeface="Tahoma" panose="020B0604030504040204" pitchFamily="34" charset="0"/>
              </a:rPr>
              <a:t>Retaining the long-standing ritual, tradition, and heritage of early Christianity.</a:t>
            </a:r>
          </a:p>
          <a:p>
            <a:pPr marL="342900" indent="-342900">
              <a:buFont typeface="Arial" panose="020B0604020202020204" pitchFamily="34" charset="0"/>
              <a:buChar char="•"/>
            </a:pPr>
            <a:r>
              <a:rPr lang="en-US" sz="2000" i="1" dirty="0">
                <a:latin typeface="Tahoma" panose="020B0604030504040204" pitchFamily="34" charset="0"/>
                <a:ea typeface="Tahoma" panose="020B0604030504040204" pitchFamily="34" charset="0"/>
                <a:cs typeface="Tahoma" panose="020B0604030504040204" pitchFamily="34" charset="0"/>
              </a:rPr>
              <a:t>The use of vestments for the clergy along with structured liturgy.</a:t>
            </a:r>
          </a:p>
        </p:txBody>
      </p:sp>
      <p:sp>
        <p:nvSpPr>
          <p:cNvPr id="6" name="TextBox 5">
            <a:extLst>
              <a:ext uri="{FF2B5EF4-FFF2-40B4-BE49-F238E27FC236}">
                <a16:creationId xmlns:a16="http://schemas.microsoft.com/office/drawing/2014/main" id="{40B027A0-BD77-6163-5BE0-9EA550D3F846}"/>
              </a:ext>
            </a:extLst>
          </p:cNvPr>
          <p:cNvSpPr txBox="1"/>
          <p:nvPr/>
        </p:nvSpPr>
        <p:spPr>
          <a:xfrm>
            <a:off x="217717" y="2079898"/>
            <a:ext cx="3462391" cy="584775"/>
          </a:xfrm>
          <a:prstGeom prst="rect">
            <a:avLst/>
          </a:prstGeom>
          <a:noFill/>
        </p:spPr>
        <p:txBody>
          <a:bodyPr wrap="square" rtlCol="0">
            <a:spAutoFit/>
          </a:bodyPr>
          <a:lstStyle/>
          <a:p>
            <a:r>
              <a:rPr lang="en-US" sz="3200" b="1" dirty="0">
                <a:solidFill>
                  <a:schemeClr val="accent2">
                    <a:lumMod val="20000"/>
                    <a:lumOff val="80000"/>
                  </a:schemeClr>
                </a:solidFill>
                <a:latin typeface="Agency FB" panose="020B0503020202020204" pitchFamily="34" charset="0"/>
              </a:rPr>
              <a:t>LUTHERAN &amp; ANGLICAN</a:t>
            </a:r>
          </a:p>
        </p:txBody>
      </p:sp>
      <p:sp>
        <p:nvSpPr>
          <p:cNvPr id="7" name="TextBox 6">
            <a:extLst>
              <a:ext uri="{FF2B5EF4-FFF2-40B4-BE49-F238E27FC236}">
                <a16:creationId xmlns:a16="http://schemas.microsoft.com/office/drawing/2014/main" id="{E900C390-B510-A525-38C0-A0A587816EB9}"/>
              </a:ext>
            </a:extLst>
          </p:cNvPr>
          <p:cNvSpPr txBox="1"/>
          <p:nvPr/>
        </p:nvSpPr>
        <p:spPr>
          <a:xfrm>
            <a:off x="4058292" y="2079898"/>
            <a:ext cx="7736441" cy="584775"/>
          </a:xfrm>
          <a:prstGeom prst="rect">
            <a:avLst/>
          </a:prstGeom>
          <a:noFill/>
        </p:spPr>
        <p:txBody>
          <a:bodyPr wrap="square" rtlCol="0">
            <a:spAutoFit/>
          </a:bodyPr>
          <a:lstStyle/>
          <a:p>
            <a:r>
              <a:rPr lang="en-US" sz="3200" b="1" dirty="0">
                <a:solidFill>
                  <a:schemeClr val="accent2">
                    <a:lumMod val="20000"/>
                    <a:lumOff val="80000"/>
                  </a:schemeClr>
                </a:solidFill>
                <a:latin typeface="Agency FB" panose="020B0503020202020204" pitchFamily="34" charset="0"/>
              </a:rPr>
              <a:t>REFORMED &amp; ANABAPTIST</a:t>
            </a:r>
          </a:p>
        </p:txBody>
      </p:sp>
    </p:spTree>
    <p:extLst>
      <p:ext uri="{BB962C8B-B14F-4D97-AF65-F5344CB8AC3E}">
        <p14:creationId xmlns:p14="http://schemas.microsoft.com/office/powerpoint/2010/main" val="17333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calcmode="lin" valueType="num">
                                      <p:cBhvr additive="base">
                                        <p:cTn id="3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 calcmode="lin" valueType="num">
                                      <p:cBhvr additive="base">
                                        <p:cTn id="4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 calcmode="lin" valueType="num">
                                      <p:cBhvr additive="base">
                                        <p:cTn id="4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par>
                                <p:cTn id="53" presetID="14" presetClass="entr" presetSubtype="10" fill="hold" nodeType="with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5" dur="500"/>
                                        <p:tgtEl>
                                          <p:spTgt spid="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
                                            <p:txEl>
                                              <p:pRg st="1" end="1"/>
                                            </p:txEl>
                                          </p:spTgt>
                                        </p:tgtEl>
                                        <p:attrNameLst>
                                          <p:attrName>style.visibility</p:attrName>
                                        </p:attrNameLst>
                                      </p:cBhvr>
                                      <p:to>
                                        <p:strVal val="visible"/>
                                      </p:to>
                                    </p:set>
                                    <p:anim calcmode="lin" valueType="num">
                                      <p:cBhvr additive="base">
                                        <p:cTn id="6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 calcmode="lin" valueType="num">
                                      <p:cBhvr additive="base">
                                        <p:cTn id="6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 calcmode="lin" valueType="num">
                                      <p:cBhvr additive="base">
                                        <p:cTn id="7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 calcmode="lin" valueType="num">
                                      <p:cBhvr additive="base">
                                        <p:cTn id="7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 calcmode="lin" valueType="num">
                                      <p:cBhvr additive="base">
                                        <p:cTn id="8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4">
                                            <p:txEl>
                                              <p:pRg st="6" end="6"/>
                                            </p:txEl>
                                          </p:spTgt>
                                        </p:tgtEl>
                                        <p:attrNameLst>
                                          <p:attrName>style.visibility</p:attrName>
                                        </p:attrNameLst>
                                      </p:cBhvr>
                                      <p:to>
                                        <p:strVal val="visible"/>
                                      </p:to>
                                    </p:set>
                                    <p:anim calcmode="lin" valueType="num">
                                      <p:cBhvr additive="base">
                                        <p:cTn id="9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522E4831-B55D-0270-CDD1-C629E099F7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7D89A4-BBB7-2E95-C9C8-70C501D1D256}"/>
              </a:ext>
            </a:extLst>
          </p:cNvPr>
          <p:cNvSpPr>
            <a:spLocks noGrp="1"/>
          </p:cNvSpPr>
          <p:nvPr>
            <p:ph type="title"/>
          </p:nvPr>
        </p:nvSpPr>
        <p:spPr>
          <a:xfrm>
            <a:off x="457201" y="149181"/>
            <a:ext cx="10515595" cy="1601559"/>
          </a:xfrm>
        </p:spPr>
        <p:txBody>
          <a:bodyPr/>
          <a:lstStyle/>
          <a:p>
            <a:r>
              <a:rPr lang="en-US" dirty="0">
                <a:solidFill>
                  <a:srgbClr val="C00000"/>
                </a:solidFill>
              </a:rPr>
              <a:t>The English reformation</a:t>
            </a:r>
          </a:p>
        </p:txBody>
      </p:sp>
      <p:sp>
        <p:nvSpPr>
          <p:cNvPr id="10" name="Content Placeholder 9">
            <a:extLst>
              <a:ext uri="{FF2B5EF4-FFF2-40B4-BE49-F238E27FC236}">
                <a16:creationId xmlns:a16="http://schemas.microsoft.com/office/drawing/2014/main" id="{73535AEB-182A-E215-E293-B47C8E1CADF3}"/>
              </a:ext>
            </a:extLst>
          </p:cNvPr>
          <p:cNvSpPr>
            <a:spLocks noGrp="1"/>
          </p:cNvSpPr>
          <p:nvPr>
            <p:ph sz="quarter" idx="14"/>
          </p:nvPr>
        </p:nvSpPr>
        <p:spPr>
          <a:xfrm>
            <a:off x="1142999" y="1175657"/>
            <a:ext cx="10842171" cy="5682343"/>
          </a:xfrm>
        </p:spPr>
        <p:txBody>
          <a:bodyPr>
            <a:normAutofit/>
          </a:bodyPr>
          <a:lstStyle/>
          <a:p>
            <a:pPr marL="0" indent="0">
              <a:buNone/>
            </a:pPr>
            <a:r>
              <a:rPr lang="en-US" sz="3200" b="1" dirty="0">
                <a:solidFill>
                  <a:schemeClr val="accent5">
                    <a:lumMod val="75000"/>
                  </a:schemeClr>
                </a:solidFill>
              </a:rPr>
              <a:t>The Reformation in England took an entirely different form than the one in Europe.</a:t>
            </a:r>
          </a:p>
          <a:p>
            <a:r>
              <a:rPr lang="en-US" altLang="en-US" sz="2800" i="1" dirty="0">
                <a:solidFill>
                  <a:schemeClr val="tx1"/>
                </a:solidFill>
              </a:rPr>
              <a:t>Like the other Reformation movements in Germany and Switzerland, the Church of England broke from the authority of the Pope and the Roman Catholic Church in Rome.</a:t>
            </a:r>
          </a:p>
          <a:p>
            <a:r>
              <a:rPr lang="en-US" altLang="en-US" sz="2800" i="1" dirty="0">
                <a:solidFill>
                  <a:schemeClr val="tx1"/>
                </a:solidFill>
              </a:rPr>
              <a:t>However, this break-away was driven by King Henry VIII’s desire to annul his marriage (which the Pope would not grant).</a:t>
            </a:r>
          </a:p>
          <a:p>
            <a:r>
              <a:rPr lang="en-US" altLang="en-US" sz="2800" i="1" dirty="0">
                <a:solidFill>
                  <a:schemeClr val="tx1"/>
                </a:solidFill>
              </a:rPr>
              <a:t>In 1534, Parliament passed the Act of Supremacy, which made the king of England the head of the Church of England.</a:t>
            </a:r>
          </a:p>
          <a:p>
            <a:r>
              <a:rPr lang="en-US" altLang="en-US" sz="2800" i="1" dirty="0">
                <a:solidFill>
                  <a:schemeClr val="tx1"/>
                </a:solidFill>
              </a:rPr>
              <a:t>Monasteries were dissolved, and under Edward VI, the Church of England introduced the Book of Common Prayer formulated by Thomas Cranmer.</a:t>
            </a:r>
          </a:p>
        </p:txBody>
      </p:sp>
      <p:sp>
        <p:nvSpPr>
          <p:cNvPr id="7" name="Slide Number Placeholder 6">
            <a:extLst>
              <a:ext uri="{FF2B5EF4-FFF2-40B4-BE49-F238E27FC236}">
                <a16:creationId xmlns:a16="http://schemas.microsoft.com/office/drawing/2014/main" id="{66A95092-49E6-E81B-E27A-034C8212C4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797C308B-901B-7A6A-2DD6-27DEF45BC0A8}"/>
              </a:ext>
            </a:extLst>
          </p:cNvPr>
          <p:cNvCxnSpPr>
            <a:cxnSpLocks/>
          </p:cNvCxnSpPr>
          <p:nvPr/>
        </p:nvCxnSpPr>
        <p:spPr>
          <a:xfrm>
            <a:off x="914400" y="1175657"/>
            <a:ext cx="0" cy="56823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14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87496C5-4498-BA05-B17D-2A2662560FAB}"/>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1A9A478-65CC-F3B1-6E58-26701247ABAA}"/>
              </a:ext>
            </a:extLst>
          </p:cNvPr>
          <p:cNvSpPr>
            <a:spLocks noGrp="1"/>
          </p:cNvSpPr>
          <p:nvPr>
            <p:ph sz="quarter" idx="14"/>
          </p:nvPr>
        </p:nvSpPr>
        <p:spPr>
          <a:xfrm>
            <a:off x="1143000" y="146957"/>
            <a:ext cx="7511144" cy="6711043"/>
          </a:xfrm>
        </p:spPr>
        <p:txBody>
          <a:bodyPr>
            <a:normAutofit/>
          </a:bodyPr>
          <a:lstStyle/>
          <a:p>
            <a:r>
              <a:rPr lang="en-US" altLang="en-US" sz="2800" i="1" dirty="0">
                <a:solidFill>
                  <a:schemeClr val="tx1"/>
                </a:solidFill>
              </a:rPr>
              <a:t>The English Reformation took a decided back-step with the elevation of Mary I to the throne, who was a devout Catholic.</a:t>
            </a:r>
          </a:p>
          <a:p>
            <a:pPr lvl="1"/>
            <a:r>
              <a:rPr lang="en-US" altLang="en-US" sz="2000" b="1" dirty="0">
                <a:solidFill>
                  <a:srgbClr val="C00000"/>
                </a:solidFill>
              </a:rPr>
              <a:t>Dubbed “Bloody Mary” for her aggressive persecution of Protestants, she implemented harsh measures, including imprisonments and executions.</a:t>
            </a:r>
          </a:p>
          <a:p>
            <a:pPr lvl="1"/>
            <a:r>
              <a:rPr lang="en-US" altLang="en-US" sz="2000" b="1" dirty="0">
                <a:solidFill>
                  <a:srgbClr val="C00000"/>
                </a:solidFill>
              </a:rPr>
              <a:t>Hugh Latimer and Nicholas Ridley, and later,  Thomas Cranmer, were burned at the stake in Oxford, earning them the title “the Oxford martyrs.”</a:t>
            </a:r>
          </a:p>
          <a:p>
            <a:r>
              <a:rPr lang="en-US" altLang="en-US" sz="2800" i="1" dirty="0">
                <a:solidFill>
                  <a:schemeClr val="tx1"/>
                </a:solidFill>
              </a:rPr>
              <a:t>When Elizabeth I took the throne in 1558 after Mary’s short reign and death, she established a “middle way,” granting tolerance to both Protestant and Catholic Christians. This “middle way” (via media) has generally characterized the Church of England ever since.</a:t>
            </a:r>
          </a:p>
          <a:p>
            <a:r>
              <a:rPr lang="en-US" altLang="en-US" sz="2800" i="1" dirty="0">
                <a:solidFill>
                  <a:schemeClr val="tx1"/>
                </a:solidFill>
              </a:rPr>
              <a:t>Under her reign Protestantism was established as the official religion of England.</a:t>
            </a:r>
          </a:p>
        </p:txBody>
      </p:sp>
      <p:sp>
        <p:nvSpPr>
          <p:cNvPr id="7" name="Slide Number Placeholder 6">
            <a:extLst>
              <a:ext uri="{FF2B5EF4-FFF2-40B4-BE49-F238E27FC236}">
                <a16:creationId xmlns:a16="http://schemas.microsoft.com/office/drawing/2014/main" id="{0D5B789B-BD91-28F2-EB65-5E333CFAB85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C496BF19-D2B5-6F45-CB5C-2A1C9D38C36D}"/>
              </a:ext>
            </a:extLst>
          </p:cNvPr>
          <p:cNvCxnSpPr>
            <a:cxnSpLocks/>
          </p:cNvCxnSpPr>
          <p:nvPr/>
        </p:nvCxnSpPr>
        <p:spPr>
          <a:xfrm>
            <a:off x="914400" y="146957"/>
            <a:ext cx="0" cy="6711043"/>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Martyrs, Cross, Broad Street, Oxford">
            <a:extLst>
              <a:ext uri="{FF2B5EF4-FFF2-40B4-BE49-F238E27FC236}">
                <a16:creationId xmlns:a16="http://schemas.microsoft.com/office/drawing/2014/main" id="{EE7715AD-8457-7AB6-CB98-E0AF1D2062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780062" y="-9524"/>
            <a:ext cx="3411938" cy="6877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D4CC0C-61ED-DF4C-8F72-173F3A729653}"/>
              </a:ext>
            </a:extLst>
          </p:cNvPr>
          <p:cNvSpPr txBox="1"/>
          <p:nvPr/>
        </p:nvSpPr>
        <p:spPr>
          <a:xfrm>
            <a:off x="8882742" y="941696"/>
            <a:ext cx="3234625" cy="1631216"/>
          </a:xfrm>
          <a:prstGeom prst="rect">
            <a:avLst/>
          </a:prstGeom>
          <a:noFill/>
        </p:spPr>
        <p:txBody>
          <a:bodyPr wrap="square" rtlCol="0">
            <a:spAutoFit/>
          </a:bodyPr>
          <a:lstStyle/>
          <a:p>
            <a:pPr algn="ctr"/>
            <a:r>
              <a:rPr lang="en-US" sz="2000" dirty="0">
                <a:solidFill>
                  <a:schemeClr val="bg1"/>
                </a:solidFill>
              </a:rPr>
              <a:t>X marks the spot on Broad Street, Oxford where Latimer and Ridley were burned at the stake on October 16, 1555</a:t>
            </a:r>
          </a:p>
        </p:txBody>
      </p:sp>
    </p:spTree>
    <p:extLst>
      <p:ext uri="{BB962C8B-B14F-4D97-AF65-F5344CB8AC3E}">
        <p14:creationId xmlns:p14="http://schemas.microsoft.com/office/powerpoint/2010/main" val="107371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9124853-4832-C7DF-06E2-C7C0D05A2D33}"/>
              </a:ext>
            </a:extLst>
          </p:cNvPr>
          <p:cNvSpPr>
            <a:spLocks noGrp="1" noChangeArrowheads="1"/>
          </p:cNvSpPr>
          <p:nvPr>
            <p:ph type="title"/>
          </p:nvPr>
        </p:nvSpPr>
        <p:spPr>
          <a:xfrm>
            <a:off x="696035" y="76201"/>
            <a:ext cx="11259403" cy="1706563"/>
          </a:xfrm>
        </p:spPr>
        <p:txBody>
          <a:bodyPr/>
          <a:lstStyle/>
          <a:p>
            <a:pPr eaLnBrk="1" hangingPunct="1"/>
            <a:r>
              <a:rPr lang="en-US" altLang="en-US" dirty="0">
                <a:latin typeface="Matura MT Script Capitals" panose="03020802060602070202" pitchFamily="66" charset="0"/>
              </a:rPr>
              <a:t>Communal Liturgy and the Book of Common Prayer</a:t>
            </a:r>
          </a:p>
        </p:txBody>
      </p:sp>
      <p:sp>
        <p:nvSpPr>
          <p:cNvPr id="78851" name="Rectangle 3">
            <a:extLst>
              <a:ext uri="{FF2B5EF4-FFF2-40B4-BE49-F238E27FC236}">
                <a16:creationId xmlns:a16="http://schemas.microsoft.com/office/drawing/2014/main" id="{AAF6894A-7D73-E51F-9365-14BF1157C1E2}"/>
              </a:ext>
            </a:extLst>
          </p:cNvPr>
          <p:cNvSpPr>
            <a:spLocks noGrp="1" noChangeArrowheads="1"/>
          </p:cNvSpPr>
          <p:nvPr>
            <p:ph type="body" idx="1"/>
          </p:nvPr>
        </p:nvSpPr>
        <p:spPr>
          <a:xfrm>
            <a:off x="423081" y="1676400"/>
            <a:ext cx="11259403" cy="5029200"/>
          </a:xfrm>
        </p:spPr>
        <p:txBody>
          <a:bodyPr/>
          <a:lstStyle/>
          <a:p>
            <a:pPr eaLnBrk="1" hangingPunct="1">
              <a:lnSpc>
                <a:spcPct val="90000"/>
              </a:lnSpc>
              <a:buFontTx/>
              <a:buNone/>
            </a:pPr>
            <a:r>
              <a:rPr lang="en-US" altLang="en-US" sz="2800" b="1" dirty="0">
                <a:solidFill>
                  <a:srgbClr val="FF6600"/>
                </a:solidFill>
              </a:rPr>
              <a:t>In England, spirituality in the Anglican Church was closely associated with the Book of Common Prayer.</a:t>
            </a:r>
          </a:p>
          <a:p>
            <a:pPr lvl="1" eaLnBrk="1" hangingPunct="1">
              <a:lnSpc>
                <a:spcPct val="90000"/>
              </a:lnSpc>
            </a:pPr>
            <a:r>
              <a:rPr lang="en-US" altLang="en-US" sz="2400" i="1" dirty="0">
                <a:latin typeface="Arial Narrow" panose="020B0606020202030204" pitchFamily="34" charset="0"/>
              </a:rPr>
              <a:t>The BCP sought a balance between the contemplative life of monastic prayer and the vocal liturgy of communal prayer.</a:t>
            </a:r>
          </a:p>
          <a:p>
            <a:pPr lvl="1" eaLnBrk="1" hangingPunct="1">
              <a:lnSpc>
                <a:spcPct val="90000"/>
              </a:lnSpc>
            </a:pPr>
            <a:r>
              <a:rPr lang="en-US" altLang="en-US" sz="2400" i="1" dirty="0">
                <a:latin typeface="Arial Narrow" panose="020B0606020202030204" pitchFamily="34" charset="0"/>
              </a:rPr>
              <a:t>It continued the basic monastic pattern of the Eucharist and the Daily Office, but as the principal form of </a:t>
            </a:r>
            <a:r>
              <a:rPr lang="en-US" altLang="en-US" sz="2400" i="1" u="sng" dirty="0">
                <a:latin typeface="Arial Narrow" panose="020B0606020202030204" pitchFamily="34" charset="0"/>
              </a:rPr>
              <a:t>public</a:t>
            </a:r>
            <a:r>
              <a:rPr lang="en-US" altLang="en-US" sz="2400" i="1" dirty="0">
                <a:latin typeface="Arial Narrow" panose="020B0606020202030204" pitchFamily="34" charset="0"/>
              </a:rPr>
              <a:t> worship.</a:t>
            </a:r>
          </a:p>
          <a:p>
            <a:pPr lvl="1" eaLnBrk="1" hangingPunct="1">
              <a:lnSpc>
                <a:spcPct val="90000"/>
              </a:lnSpc>
            </a:pPr>
            <a:r>
              <a:rPr lang="en-US" altLang="en-US" sz="2400" i="1" dirty="0">
                <a:latin typeface="Arial Narrow" panose="020B0606020202030204" pitchFamily="34" charset="0"/>
              </a:rPr>
              <a:t>While the full form of the Eucharist among Roman Catholics could only be recited in Latin (thus removing it from the people), and while the Eucharist was celebrated less frequently by Lutherans and the Reformed Church, the Anglican Church retained the monastic character of the service but made it available to the people in their own language.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p:cTn id="7"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8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78851">
                                            <p:txEl>
                                              <p:pRg st="1" end="1"/>
                                            </p:txEl>
                                          </p:spTgt>
                                        </p:tgtEl>
                                        <p:attrNameLst>
                                          <p:attrName>style.visibility</p:attrName>
                                        </p:attrNameLst>
                                      </p:cBhvr>
                                      <p:to>
                                        <p:strVal val="visible"/>
                                      </p:to>
                                    </p:set>
                                    <p:anim calcmode="lin" valueType="num">
                                      <p:cBhvr additive="base">
                                        <p:cTn id="14"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8851">
                                            <p:txEl>
                                              <p:pRg st="2" end="2"/>
                                            </p:txEl>
                                          </p:spTgt>
                                        </p:tgtEl>
                                        <p:attrNameLst>
                                          <p:attrName>style.visibility</p:attrName>
                                        </p:attrNameLst>
                                      </p:cBhvr>
                                      <p:to>
                                        <p:strVal val="visible"/>
                                      </p:to>
                                    </p:set>
                                    <p:anim calcmode="lin" valueType="num">
                                      <p:cBhvr additive="base">
                                        <p:cTn id="20" dur="5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78851">
                                            <p:txEl>
                                              <p:pRg st="3" end="3"/>
                                            </p:txEl>
                                          </p:spTgt>
                                        </p:tgtEl>
                                        <p:attrNameLst>
                                          <p:attrName>style.visibility</p:attrName>
                                        </p:attrNameLst>
                                      </p:cBhvr>
                                      <p:to>
                                        <p:strVal val="visible"/>
                                      </p:to>
                                    </p:set>
                                    <p:anim calcmode="lin" valueType="num">
                                      <p:cBhvr additive="base">
                                        <p:cTn id="26" dur="500" fill="hold"/>
                                        <p:tgtEl>
                                          <p:spTgt spid="7885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88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6F286EA3-E0C2-93D8-F4B5-C9356CF7CFD3}"/>
              </a:ext>
            </a:extLst>
          </p:cNvPr>
          <p:cNvSpPr>
            <a:spLocks noGrp="1" noChangeArrowheads="1"/>
          </p:cNvSpPr>
          <p:nvPr>
            <p:ph type="title"/>
          </p:nvPr>
        </p:nvSpPr>
        <p:spPr>
          <a:xfrm>
            <a:off x="1981200" y="76201"/>
            <a:ext cx="8229600" cy="868363"/>
          </a:xfrm>
        </p:spPr>
        <p:txBody>
          <a:bodyPr/>
          <a:lstStyle/>
          <a:p>
            <a:pPr eaLnBrk="1" hangingPunct="1"/>
            <a:r>
              <a:rPr lang="en-US" altLang="en-US" dirty="0">
                <a:latin typeface="Old English Text MT" panose="03040902040508030806" pitchFamily="66" charset="0"/>
              </a:rPr>
              <a:t>The Book of Common Prayer</a:t>
            </a:r>
            <a:endParaRPr lang="en-US" altLang="en-US" sz="3200" dirty="0">
              <a:latin typeface="Old English Text MT" panose="03040902040508030806" pitchFamily="66" charset="0"/>
            </a:endParaRPr>
          </a:p>
        </p:txBody>
      </p:sp>
      <p:sp>
        <p:nvSpPr>
          <p:cNvPr id="81925" name="Rectangle 5">
            <a:extLst>
              <a:ext uri="{FF2B5EF4-FFF2-40B4-BE49-F238E27FC236}">
                <a16:creationId xmlns:a16="http://schemas.microsoft.com/office/drawing/2014/main" id="{BD97ADDB-6CC1-2EFD-2D1C-4693474AB3BD}"/>
              </a:ext>
            </a:extLst>
          </p:cNvPr>
          <p:cNvSpPr>
            <a:spLocks noGrp="1" noChangeArrowheads="1"/>
          </p:cNvSpPr>
          <p:nvPr>
            <p:ph type="body" sz="half" idx="1"/>
          </p:nvPr>
        </p:nvSpPr>
        <p:spPr>
          <a:xfrm>
            <a:off x="364927" y="990599"/>
            <a:ext cx="6221063" cy="5791199"/>
          </a:xfrm>
        </p:spPr>
        <p:txBody>
          <a:bodyPr/>
          <a:lstStyle/>
          <a:p>
            <a:pPr eaLnBrk="1" hangingPunct="1">
              <a:lnSpc>
                <a:spcPct val="90000"/>
              </a:lnSpc>
              <a:buFontTx/>
              <a:buNone/>
            </a:pPr>
            <a:r>
              <a:rPr lang="en-US" altLang="en-US" sz="2800" b="1" dirty="0">
                <a:solidFill>
                  <a:srgbClr val="FF6600"/>
                </a:solidFill>
              </a:rPr>
              <a:t>The Book of Common Prayer was largely the work of Thomas Cranmer, Archbishop of Canterbury, under the reigns of Henry VIII and Edward VI.</a:t>
            </a:r>
          </a:p>
          <a:p>
            <a:pPr eaLnBrk="1" hangingPunct="1">
              <a:lnSpc>
                <a:spcPct val="90000"/>
              </a:lnSpc>
            </a:pPr>
            <a:r>
              <a:rPr lang="en-US" altLang="en-US" sz="2400" i="1" dirty="0">
                <a:latin typeface="Arial Narrow" panose="020B0606020202030204" pitchFamily="34" charset="0"/>
              </a:rPr>
              <a:t>Cranmer’s love for the Bible as the living Word of God led him to believe that if “his countrymen could be induced to read the word of God, or, if illiterate, to hear it read, it would in course of time make its way into their hearts.”</a:t>
            </a:r>
          </a:p>
          <a:p>
            <a:pPr eaLnBrk="1" hangingPunct="1">
              <a:lnSpc>
                <a:spcPct val="90000"/>
              </a:lnSpc>
            </a:pPr>
            <a:r>
              <a:rPr lang="en-US" altLang="en-US" sz="2400" i="1" dirty="0">
                <a:solidFill>
                  <a:srgbClr val="FFFFFF"/>
                </a:solidFill>
                <a:latin typeface="Arial Narrow" panose="020B0606020202030204" pitchFamily="34" charset="0"/>
              </a:rPr>
              <a:t>When Mary ascended to the throne in 1553, she returned England to Roman Catholicism. Thomas Cranmer was burned at the stake on March 21, 1556 for his reforming work. The BCP survived, nonetheless.</a:t>
            </a:r>
          </a:p>
          <a:p>
            <a:pPr eaLnBrk="1" hangingPunct="1">
              <a:lnSpc>
                <a:spcPct val="90000"/>
              </a:lnSpc>
            </a:pPr>
            <a:endParaRPr lang="en-US" altLang="en-US" sz="2400" i="1" dirty="0">
              <a:latin typeface="Arial Narrow" panose="020B0606020202030204" pitchFamily="34" charset="0"/>
            </a:endParaRPr>
          </a:p>
        </p:txBody>
      </p:sp>
      <p:pic>
        <p:nvPicPr>
          <p:cNvPr id="3" name="Content Placeholder 2">
            <a:extLst>
              <a:ext uri="{FF2B5EF4-FFF2-40B4-BE49-F238E27FC236}">
                <a16:creationId xmlns:a16="http://schemas.microsoft.com/office/drawing/2014/main" id="{77559204-D99C-01FF-E582-22F2BCFDFCFF}"/>
              </a:ext>
            </a:extLst>
          </p:cNvPr>
          <p:cNvPicPr>
            <a:picLocks noGrp="1" noChangeAspect="1"/>
          </p:cNvPicPr>
          <p:nvPr>
            <p:ph sz="half" idx="2"/>
          </p:nvPr>
        </p:nvPicPr>
        <p:blipFill>
          <a:blip r:embed="rId3"/>
          <a:stretch>
            <a:fillRect/>
          </a:stretch>
        </p:blipFill>
        <p:spPr>
          <a:xfrm>
            <a:off x="6580255" y="1157539"/>
            <a:ext cx="5413814" cy="5440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1925">
                                            <p:txEl>
                                              <p:pRg st="0" end="0"/>
                                            </p:txEl>
                                          </p:spTgt>
                                        </p:tgtEl>
                                        <p:attrNameLst>
                                          <p:attrName>style.visibility</p:attrName>
                                        </p:attrNameLst>
                                      </p:cBhvr>
                                      <p:to>
                                        <p:strVal val="visible"/>
                                      </p:to>
                                    </p:set>
                                    <p:anim calcmode="lin" valueType="num">
                                      <p:cBhvr>
                                        <p:cTn id="7" dur="500" fill="hold"/>
                                        <p:tgtEl>
                                          <p:spTgt spid="819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2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2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1925">
                                            <p:txEl>
                                              <p:pRg st="1" end="1"/>
                                            </p:txEl>
                                          </p:spTgt>
                                        </p:tgtEl>
                                        <p:attrNameLst>
                                          <p:attrName>style.visibility</p:attrName>
                                        </p:attrNameLst>
                                      </p:cBhvr>
                                      <p:to>
                                        <p:strVal val="visible"/>
                                      </p:to>
                                    </p:set>
                                    <p:anim calcmode="lin" valueType="num">
                                      <p:cBhvr additive="base">
                                        <p:cTn id="14" dur="500" fill="hold"/>
                                        <p:tgtEl>
                                          <p:spTgt spid="8192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19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25">
                                            <p:txEl>
                                              <p:pRg st="2" end="2"/>
                                            </p:txEl>
                                          </p:spTgt>
                                        </p:tgtEl>
                                        <p:attrNameLst>
                                          <p:attrName>style.visibility</p:attrName>
                                        </p:attrNameLst>
                                      </p:cBhvr>
                                      <p:to>
                                        <p:strVal val="visible"/>
                                      </p:to>
                                    </p:set>
                                    <p:anim calcmode="lin" valueType="num">
                                      <p:cBhvr additive="base">
                                        <p:cTn id="20" dur="500" fill="hold"/>
                                        <p:tgtEl>
                                          <p:spTgt spid="8192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19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B34E0B2B-CCEC-3702-7CFD-7B57BF98F744}"/>
              </a:ext>
            </a:extLst>
          </p:cNvPr>
          <p:cNvSpPr>
            <a:spLocks noGrp="1" noChangeArrowheads="1"/>
          </p:cNvSpPr>
          <p:nvPr>
            <p:ph type="title"/>
          </p:nvPr>
        </p:nvSpPr>
        <p:spPr>
          <a:xfrm>
            <a:off x="1524000" y="0"/>
            <a:ext cx="4419600" cy="1752600"/>
          </a:xfrm>
        </p:spPr>
        <p:txBody>
          <a:bodyPr/>
          <a:lstStyle/>
          <a:p>
            <a:pPr eaLnBrk="1" hangingPunct="1"/>
            <a:r>
              <a:rPr lang="en-US" altLang="en-US">
                <a:latin typeface="Old English Text MT" panose="03040902040508030806" pitchFamily="66" charset="0"/>
              </a:rPr>
              <a:t>The Book of Common Prayer</a:t>
            </a:r>
          </a:p>
        </p:txBody>
      </p:sp>
      <p:sp>
        <p:nvSpPr>
          <p:cNvPr id="79877" name="Rectangle 5">
            <a:extLst>
              <a:ext uri="{FF2B5EF4-FFF2-40B4-BE49-F238E27FC236}">
                <a16:creationId xmlns:a16="http://schemas.microsoft.com/office/drawing/2014/main" id="{325D6D15-49BD-DC39-4829-C4F21189005F}"/>
              </a:ext>
            </a:extLst>
          </p:cNvPr>
          <p:cNvSpPr>
            <a:spLocks noGrp="1" noChangeArrowheads="1"/>
          </p:cNvSpPr>
          <p:nvPr>
            <p:ph type="body" sz="half" idx="1"/>
          </p:nvPr>
        </p:nvSpPr>
        <p:spPr>
          <a:xfrm>
            <a:off x="457200" y="1828800"/>
            <a:ext cx="5562600" cy="4724400"/>
          </a:xfrm>
        </p:spPr>
        <p:txBody>
          <a:bodyPr/>
          <a:lstStyle/>
          <a:p>
            <a:pPr eaLnBrk="1" hangingPunct="1">
              <a:lnSpc>
                <a:spcPct val="90000"/>
              </a:lnSpc>
              <a:buFontTx/>
              <a:buNone/>
            </a:pPr>
            <a:r>
              <a:rPr lang="en-US" altLang="en-US" sz="2800" dirty="0">
                <a:solidFill>
                  <a:srgbClr val="FF6600"/>
                </a:solidFill>
              </a:rPr>
              <a:t>The Book of Common Prayer was directly tied to the English Reformation.</a:t>
            </a:r>
          </a:p>
          <a:p>
            <a:pPr eaLnBrk="1" hangingPunct="1">
              <a:lnSpc>
                <a:spcPct val="90000"/>
              </a:lnSpc>
            </a:pPr>
            <a:r>
              <a:rPr lang="en-US" altLang="en-US" sz="2400" i="1" dirty="0">
                <a:latin typeface="Arial Narrow" panose="020B0606020202030204" pitchFamily="34" charset="0"/>
              </a:rPr>
              <a:t>It sought to replace the various pre-existing rites in Latin with a single volume in the common English tongue.</a:t>
            </a:r>
          </a:p>
          <a:p>
            <a:pPr eaLnBrk="1" hangingPunct="1">
              <a:lnSpc>
                <a:spcPct val="90000"/>
              </a:lnSpc>
            </a:pPr>
            <a:r>
              <a:rPr lang="en-US" altLang="en-US" sz="2400" i="1" dirty="0">
                <a:latin typeface="Arial Narrow" panose="020B0606020202030204" pitchFamily="34" charset="0"/>
              </a:rPr>
              <a:t>First produced in 1549, then revised in 1552 and thereafter, it remains the primary service book for the Church of England.</a:t>
            </a:r>
          </a:p>
        </p:txBody>
      </p:sp>
      <p:sp>
        <p:nvSpPr>
          <p:cNvPr id="79878" name="Rectangle 6">
            <a:extLst>
              <a:ext uri="{FF2B5EF4-FFF2-40B4-BE49-F238E27FC236}">
                <a16:creationId xmlns:a16="http://schemas.microsoft.com/office/drawing/2014/main" id="{8FDE8E95-7EF2-631B-7248-141D26FF1714}"/>
              </a:ext>
            </a:extLst>
          </p:cNvPr>
          <p:cNvSpPr>
            <a:spLocks noGrp="1" noChangeArrowheads="1"/>
          </p:cNvSpPr>
          <p:nvPr>
            <p:ph type="body" sz="half" idx="2"/>
          </p:nvPr>
        </p:nvSpPr>
        <p:spPr>
          <a:xfrm>
            <a:off x="6248400" y="304800"/>
            <a:ext cx="4419600" cy="6324600"/>
          </a:xfrm>
          <a:solidFill>
            <a:srgbClr val="260D00"/>
          </a:solidFill>
          <a:ln w="28575">
            <a:solidFill>
              <a:schemeClr val="tx1"/>
            </a:solidFill>
            <a:miter lim="800000"/>
            <a:headEnd/>
            <a:tailEnd/>
          </a:ln>
        </p:spPr>
        <p:txBody>
          <a:bodyPr/>
          <a:lstStyle/>
          <a:p>
            <a:pPr eaLnBrk="1" hangingPunct="1">
              <a:lnSpc>
                <a:spcPct val="90000"/>
              </a:lnSpc>
              <a:buFontTx/>
              <a:buNone/>
              <a:defRPr/>
            </a:pPr>
            <a:r>
              <a:rPr lang="en-US" altLang="en-US" sz="2800" dirty="0">
                <a:solidFill>
                  <a:srgbClr val="FFFF66"/>
                </a:solidFill>
                <a:latin typeface="+mj-lt"/>
              </a:rPr>
              <a:t>The BCP was not simply a translation from Latin, for it was consciously Protestant, reducing the veneration of the saints and eliminating the concepts of transubstantiation and salvation by merit.</a:t>
            </a:r>
          </a:p>
          <a:p>
            <a:pPr eaLnBrk="1" hangingPunct="1">
              <a:lnSpc>
                <a:spcPct val="90000"/>
              </a:lnSpc>
              <a:defRPr/>
            </a:pPr>
            <a:r>
              <a:rPr lang="en-US" altLang="en-US" sz="2400" i="1" dirty="0">
                <a:latin typeface="Book Antiqua" panose="02040602050305030304" pitchFamily="18" charset="0"/>
              </a:rPr>
              <a:t>It borrowed from Luther’s Litany and Miles Coverdale’s translation of the New Testament.</a:t>
            </a:r>
          </a:p>
          <a:p>
            <a:pPr eaLnBrk="1" hangingPunct="1">
              <a:lnSpc>
                <a:spcPct val="90000"/>
              </a:lnSpc>
              <a:defRPr/>
            </a:pPr>
            <a:r>
              <a:rPr lang="en-US" altLang="en-US" sz="2400" i="1" dirty="0">
                <a:latin typeface="Book Antiqua" panose="02040602050305030304" pitchFamily="18" charset="0"/>
              </a:rPr>
              <a:t>It retained the character of medieval worship but abandoned its theology.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9877">
                                            <p:txEl>
                                              <p:pRg st="0" end="0"/>
                                            </p:txEl>
                                          </p:spTgt>
                                        </p:tgtEl>
                                        <p:attrNameLst>
                                          <p:attrName>style.visibility</p:attrName>
                                        </p:attrNameLst>
                                      </p:cBhvr>
                                      <p:to>
                                        <p:strVal val="visible"/>
                                      </p:to>
                                    </p:set>
                                    <p:anim calcmode="lin" valueType="num">
                                      <p:cBhvr>
                                        <p:cTn id="7" dur="500" fill="hold"/>
                                        <p:tgtEl>
                                          <p:spTgt spid="7987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987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987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79877">
                                            <p:txEl>
                                              <p:pRg st="1" end="1"/>
                                            </p:txEl>
                                          </p:spTgt>
                                        </p:tgtEl>
                                        <p:attrNameLst>
                                          <p:attrName>style.visibility</p:attrName>
                                        </p:attrNameLst>
                                      </p:cBhvr>
                                      <p:to>
                                        <p:strVal val="visible"/>
                                      </p:to>
                                    </p:set>
                                    <p:anim calcmode="lin" valueType="num">
                                      <p:cBhvr additive="base">
                                        <p:cTn id="14" dur="500" fill="hold"/>
                                        <p:tgtEl>
                                          <p:spTgt spid="7987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98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79877">
                                            <p:txEl>
                                              <p:pRg st="2" end="2"/>
                                            </p:txEl>
                                          </p:spTgt>
                                        </p:tgtEl>
                                        <p:attrNameLst>
                                          <p:attrName>style.visibility</p:attrName>
                                        </p:attrNameLst>
                                      </p:cBhvr>
                                      <p:to>
                                        <p:strVal val="visible"/>
                                      </p:to>
                                    </p:set>
                                    <p:anim calcmode="lin" valueType="num">
                                      <p:cBhvr additive="base">
                                        <p:cTn id="20" dur="500" fill="hold"/>
                                        <p:tgtEl>
                                          <p:spTgt spid="7987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98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9878">
                                            <p:bg/>
                                          </p:spTgt>
                                        </p:tgtEl>
                                        <p:attrNameLst>
                                          <p:attrName>style.visibility</p:attrName>
                                        </p:attrNameLst>
                                      </p:cBhvr>
                                      <p:to>
                                        <p:strVal val="visible"/>
                                      </p:to>
                                    </p:set>
                                    <p:animEffect transition="in" filter="randombar(horizontal)">
                                      <p:cBhvr>
                                        <p:cTn id="26" dur="500"/>
                                        <p:tgtEl>
                                          <p:spTgt spid="79878">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9878">
                                            <p:txEl>
                                              <p:pRg st="0" end="0"/>
                                            </p:txEl>
                                          </p:spTgt>
                                        </p:tgtEl>
                                        <p:attrNameLst>
                                          <p:attrName>style.visibility</p:attrName>
                                        </p:attrNameLst>
                                      </p:cBhvr>
                                      <p:to>
                                        <p:strVal val="visible"/>
                                      </p:to>
                                    </p:set>
                                    <p:animEffect transition="in" filter="randombar(horizontal)">
                                      <p:cBhvr>
                                        <p:cTn id="29" dur="500"/>
                                        <p:tgtEl>
                                          <p:spTgt spid="7987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9878">
                                            <p:txEl>
                                              <p:pRg st="1" end="1"/>
                                            </p:txEl>
                                          </p:spTgt>
                                        </p:tgtEl>
                                        <p:attrNameLst>
                                          <p:attrName>style.visibility</p:attrName>
                                        </p:attrNameLst>
                                      </p:cBhvr>
                                      <p:to>
                                        <p:strVal val="visible"/>
                                      </p:to>
                                    </p:set>
                                    <p:anim calcmode="lin" valueType="num">
                                      <p:cBhvr additive="base">
                                        <p:cTn id="34" dur="500" fill="hold"/>
                                        <p:tgtEl>
                                          <p:spTgt spid="79878">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98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9878">
                                            <p:txEl>
                                              <p:pRg st="2" end="2"/>
                                            </p:txEl>
                                          </p:spTgt>
                                        </p:tgtEl>
                                        <p:attrNameLst>
                                          <p:attrName>style.visibility</p:attrName>
                                        </p:attrNameLst>
                                      </p:cBhvr>
                                      <p:to>
                                        <p:strVal val="visible"/>
                                      </p:to>
                                    </p:set>
                                    <p:anim calcmode="lin" valueType="num">
                                      <p:cBhvr additive="base">
                                        <p:cTn id="40" dur="500" fill="hold"/>
                                        <p:tgtEl>
                                          <p:spTgt spid="79878">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987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00F057-D0C0-5B17-BAD5-A36318B59A45}"/>
              </a:ext>
            </a:extLst>
          </p:cNvPr>
          <p:cNvSpPr>
            <a:spLocks noGrp="1" noChangeArrowheads="1"/>
          </p:cNvSpPr>
          <p:nvPr>
            <p:ph type="title"/>
          </p:nvPr>
        </p:nvSpPr>
        <p:spPr/>
        <p:txBody>
          <a:bodyPr/>
          <a:lstStyle/>
          <a:p>
            <a:pPr eaLnBrk="1" hangingPunct="1"/>
            <a:r>
              <a:rPr lang="en-US" altLang="en-US" sz="7200">
                <a:latin typeface="Freestyle Script" panose="030804020302050B0404" pitchFamily="66" charset="0"/>
              </a:rPr>
              <a:t>The Spirituality of the BCP</a:t>
            </a:r>
          </a:p>
        </p:txBody>
      </p:sp>
      <p:sp>
        <p:nvSpPr>
          <p:cNvPr id="83971" name="Rectangle 3">
            <a:extLst>
              <a:ext uri="{FF2B5EF4-FFF2-40B4-BE49-F238E27FC236}">
                <a16:creationId xmlns:a16="http://schemas.microsoft.com/office/drawing/2014/main" id="{73463F30-BA72-4BAD-DD41-A3A962B4D6C9}"/>
              </a:ext>
            </a:extLst>
          </p:cNvPr>
          <p:cNvSpPr>
            <a:spLocks noGrp="1" noChangeArrowheads="1"/>
          </p:cNvSpPr>
          <p:nvPr>
            <p:ph type="body" idx="1"/>
          </p:nvPr>
        </p:nvSpPr>
        <p:spPr>
          <a:xfrm>
            <a:off x="791737" y="1447800"/>
            <a:ext cx="10504448" cy="5029200"/>
          </a:xfrm>
        </p:spPr>
        <p:txBody>
          <a:bodyPr/>
          <a:lstStyle/>
          <a:p>
            <a:pPr eaLnBrk="1" hangingPunct="1">
              <a:buFontTx/>
              <a:buNone/>
            </a:pPr>
            <a:r>
              <a:rPr lang="en-US" altLang="en-US" sz="2800" b="1" dirty="0">
                <a:solidFill>
                  <a:srgbClr val="FF6600"/>
                </a:solidFill>
              </a:rPr>
              <a:t>The BCP sought to cultivate in public and private worship a reflective spirit of prayer, following Jeremy Taylor’s advice, “I would rather your prayer be often than long.”</a:t>
            </a:r>
          </a:p>
          <a:p>
            <a:pPr eaLnBrk="1" hangingPunct="1"/>
            <a:r>
              <a:rPr lang="en-US" altLang="en-US" sz="2400" i="1" dirty="0">
                <a:latin typeface="Arial Narrow" panose="020B0606020202030204" pitchFamily="34" charset="0"/>
              </a:rPr>
              <a:t>In prayers composed for everyday occasions of life, the BCP sought to cultivate a habitual sense of the presence of God.</a:t>
            </a:r>
          </a:p>
          <a:p>
            <a:pPr eaLnBrk="1" hangingPunct="1"/>
            <a:r>
              <a:rPr lang="en-US" altLang="en-US" sz="2400" i="1" dirty="0">
                <a:latin typeface="Arial Narrow" panose="020B0606020202030204" pitchFamily="34" charset="0"/>
              </a:rPr>
              <a:t>The creative, poetic use of language in beauty, cadence, and rhythm enhanced piety and prayer for both literate and illiterate people so that they became active participates, not merely observers, in the service of worship.</a:t>
            </a:r>
          </a:p>
          <a:p>
            <a:pPr eaLnBrk="1" hangingPunct="1"/>
            <a:r>
              <a:rPr lang="en-US" altLang="en-US" sz="2400" i="1" dirty="0">
                <a:latin typeface="Arial Narrow" panose="020B0606020202030204" pitchFamily="34" charset="0"/>
              </a:rPr>
              <a:t>Cranmer had great confidence in ordinary people that they would understand and appreciate this depth in worship.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39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3971">
                                            <p:txEl>
                                              <p:pRg st="1" end="1"/>
                                            </p:txEl>
                                          </p:spTgt>
                                        </p:tgtEl>
                                        <p:attrNameLst>
                                          <p:attrName>style.visibility</p:attrName>
                                        </p:attrNameLst>
                                      </p:cBhvr>
                                      <p:to>
                                        <p:strVal val="visible"/>
                                      </p:to>
                                    </p:set>
                                    <p:anim calcmode="lin" valueType="num">
                                      <p:cBhvr additive="base">
                                        <p:cTn id="14"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3971">
                                            <p:txEl>
                                              <p:pRg st="2" end="2"/>
                                            </p:txEl>
                                          </p:spTgt>
                                        </p:tgtEl>
                                        <p:attrNameLst>
                                          <p:attrName>style.visibility</p:attrName>
                                        </p:attrNameLst>
                                      </p:cBhvr>
                                      <p:to>
                                        <p:strVal val="visible"/>
                                      </p:to>
                                    </p:set>
                                    <p:anim calcmode="lin" valueType="num">
                                      <p:cBhvr additive="base">
                                        <p:cTn id="20"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3971">
                                            <p:txEl>
                                              <p:pRg st="3" end="3"/>
                                            </p:txEl>
                                          </p:spTgt>
                                        </p:tgtEl>
                                        <p:attrNameLst>
                                          <p:attrName>style.visibility</p:attrName>
                                        </p:attrNameLst>
                                      </p:cBhvr>
                                      <p:to>
                                        <p:strVal val="visible"/>
                                      </p:to>
                                    </p:set>
                                    <p:anim calcmode="lin" valueType="num">
                                      <p:cBhvr additive="base">
                                        <p:cTn id="26"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06B460E-B793-E8AE-CCB5-97AEE20278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34D916-BA91-AEDC-A802-E3AAE64AD050}"/>
              </a:ext>
            </a:extLst>
          </p:cNvPr>
          <p:cNvSpPr>
            <a:spLocks noGrp="1"/>
          </p:cNvSpPr>
          <p:nvPr>
            <p:ph type="title"/>
          </p:nvPr>
        </p:nvSpPr>
        <p:spPr>
          <a:xfrm>
            <a:off x="457202" y="149182"/>
            <a:ext cx="5090844" cy="950154"/>
          </a:xfrm>
        </p:spPr>
        <p:txBody>
          <a:bodyPr/>
          <a:lstStyle/>
          <a:p>
            <a:r>
              <a:rPr lang="en-US" dirty="0">
                <a:solidFill>
                  <a:srgbClr val="C00000"/>
                </a:solidFill>
              </a:rPr>
              <a:t>JOHN Calvin</a:t>
            </a:r>
          </a:p>
        </p:txBody>
      </p:sp>
      <p:sp>
        <p:nvSpPr>
          <p:cNvPr id="10" name="Content Placeholder 9">
            <a:extLst>
              <a:ext uri="{FF2B5EF4-FFF2-40B4-BE49-F238E27FC236}">
                <a16:creationId xmlns:a16="http://schemas.microsoft.com/office/drawing/2014/main" id="{8EB7D4A0-9203-6F4C-68DD-ACBE6F6586BF}"/>
              </a:ext>
            </a:extLst>
          </p:cNvPr>
          <p:cNvSpPr>
            <a:spLocks noGrp="1"/>
          </p:cNvSpPr>
          <p:nvPr>
            <p:ph sz="quarter" idx="14"/>
          </p:nvPr>
        </p:nvSpPr>
        <p:spPr>
          <a:xfrm>
            <a:off x="800101" y="1099336"/>
            <a:ext cx="6068318" cy="5758664"/>
          </a:xfrm>
        </p:spPr>
        <p:txBody>
          <a:bodyPr>
            <a:normAutofit lnSpcReduction="10000"/>
          </a:bodyPr>
          <a:lstStyle/>
          <a:p>
            <a:pPr marL="0" indent="0">
              <a:buNone/>
            </a:pPr>
            <a:r>
              <a:rPr lang="en-US" sz="3200" b="1" dirty="0">
                <a:solidFill>
                  <a:schemeClr val="accent5">
                    <a:lumMod val="75000"/>
                  </a:schemeClr>
                </a:solidFill>
              </a:rPr>
              <a:t>Calvin (1509-1564), a prominent French theologian, was a 2</a:t>
            </a:r>
            <a:r>
              <a:rPr lang="en-US" sz="3200" b="1" baseline="30000" dirty="0">
                <a:solidFill>
                  <a:schemeClr val="accent5">
                    <a:lumMod val="75000"/>
                  </a:schemeClr>
                </a:solidFill>
              </a:rPr>
              <a:t>nd</a:t>
            </a:r>
            <a:r>
              <a:rPr lang="en-US" sz="3200" b="1" dirty="0">
                <a:solidFill>
                  <a:schemeClr val="accent5">
                    <a:lumMod val="75000"/>
                  </a:schemeClr>
                </a:solidFill>
              </a:rPr>
              <a:t> generation Reformer best known for his theological system emphasizing divine sovereignty over against human freedom.</a:t>
            </a:r>
          </a:p>
          <a:p>
            <a:r>
              <a:rPr lang="en-US" altLang="en-US" sz="2800" i="1" dirty="0">
                <a:solidFill>
                  <a:schemeClr val="tx1"/>
                </a:solidFill>
              </a:rPr>
              <a:t>His work, </a:t>
            </a:r>
            <a:r>
              <a:rPr lang="en-US" altLang="en-US" sz="2800" i="1" u="sng" dirty="0">
                <a:solidFill>
                  <a:schemeClr val="tx1"/>
                </a:solidFill>
              </a:rPr>
              <a:t>Institutes of the Christian Religion</a:t>
            </a:r>
            <a:r>
              <a:rPr lang="en-US" altLang="en-US" sz="2800" i="1" dirty="0">
                <a:solidFill>
                  <a:schemeClr val="tx1"/>
                </a:solidFill>
              </a:rPr>
              <a:t>, was arguably the most thorough treatment of Reformation doctrines.</a:t>
            </a:r>
          </a:p>
          <a:p>
            <a:r>
              <a:rPr lang="en-US" altLang="en-US" sz="2800" i="1" dirty="0">
                <a:solidFill>
                  <a:schemeClr val="tx1"/>
                </a:solidFill>
              </a:rPr>
              <a:t>He played a central role in establishing and reforming the church in Geneva, Switzerland.</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01526EB3-97D8-8C1E-15A3-61A465DCC06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7D70323-13A0-025B-E749-2781974C5397}"/>
              </a:ext>
            </a:extLst>
          </p:cNvPr>
          <p:cNvCxnSpPr>
            <a:cxnSpLocks/>
          </p:cNvCxnSpPr>
          <p:nvPr/>
        </p:nvCxnSpPr>
        <p:spPr>
          <a:xfrm>
            <a:off x="653136" y="1099336"/>
            <a:ext cx="0" cy="5758664"/>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descr="John Calvin: The most fanatical of the Protestant reformers? - History  Skills">
            <a:extLst>
              <a:ext uri="{FF2B5EF4-FFF2-40B4-BE49-F238E27FC236}">
                <a16:creationId xmlns:a16="http://schemas.microsoft.com/office/drawing/2014/main" id="{FE54CA7A-6165-4261-C693-990ADAC1407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072149" y="149182"/>
            <a:ext cx="4953000" cy="5695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223615-5875-1C7C-E66F-6CCC095060DD}"/>
              </a:ext>
            </a:extLst>
          </p:cNvPr>
          <p:cNvSpPr txBox="1"/>
          <p:nvPr/>
        </p:nvSpPr>
        <p:spPr>
          <a:xfrm>
            <a:off x="7094451" y="5892033"/>
            <a:ext cx="4953000" cy="646331"/>
          </a:xfrm>
          <a:prstGeom prst="rect">
            <a:avLst/>
          </a:prstGeom>
          <a:noFill/>
        </p:spPr>
        <p:txBody>
          <a:bodyPr wrap="square" rtlCol="0">
            <a:spAutoFit/>
          </a:bodyPr>
          <a:lstStyle/>
          <a:p>
            <a:pPr algn="ctr"/>
            <a:r>
              <a:rPr lang="en-US" dirty="0"/>
              <a:t>John Calvin, Reformation Monument, Geneva, Switzerland</a:t>
            </a:r>
          </a:p>
        </p:txBody>
      </p:sp>
    </p:spTree>
    <p:extLst>
      <p:ext uri="{BB962C8B-B14F-4D97-AF65-F5344CB8AC3E}">
        <p14:creationId xmlns:p14="http://schemas.microsoft.com/office/powerpoint/2010/main" val="386965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F15D3-630E-D17E-70DC-3A1C72FB7B0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F30ACB-14D2-0822-80FE-1E10251814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56E8008D-F14B-6F9B-D359-DF37EE9792E3}"/>
              </a:ext>
            </a:extLst>
          </p:cNvPr>
          <p:cNvSpPr>
            <a:spLocks noGrp="1"/>
          </p:cNvSpPr>
          <p:nvPr>
            <p:ph sz="quarter" idx="14"/>
          </p:nvPr>
        </p:nvSpPr>
        <p:spPr>
          <a:xfrm>
            <a:off x="483476" y="115614"/>
            <a:ext cx="5359763" cy="6742386"/>
          </a:xfrm>
        </p:spPr>
        <p:txBody>
          <a:bodyPr>
            <a:normAutofit lnSpcReduction="10000"/>
          </a:bodyPr>
          <a:lstStyle/>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Divine Healing Movement (178)</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New Issue (179)</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Prosperity Gospel Movement (180)</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Charismatic Christianity (181)</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The Fundamentalist-Modernist Controversy (182)</a:t>
            </a:r>
            <a:endParaRPr lang="en-US" sz="1800" dirty="0">
              <a:solidFill>
                <a:srgbClr val="000000">
                  <a:lumMod val="50000"/>
                </a:srgbClr>
              </a:solidFill>
              <a:latin typeface="Aptos Narrow" panose="020B0004020202020204" pitchFamily="34" charset="0"/>
            </a:endParaRPr>
          </a:p>
          <a:p>
            <a:pPr>
              <a:lnSpc>
                <a:spcPct val="100000"/>
              </a:lnSpc>
              <a:spcBef>
                <a:spcPts val="600"/>
              </a:spcBef>
              <a:buClrTx/>
              <a:defRPr/>
            </a:pPr>
            <a:r>
              <a:rPr lang="en-US" sz="1800" dirty="0">
                <a:solidFill>
                  <a:srgbClr val="000000">
                    <a:lumMod val="50000"/>
                  </a:srgbClr>
                </a:solidFill>
                <a:latin typeface="Aptos Narrow" panose="020B0004020202020204" pitchFamily="34" charset="0"/>
              </a:rPr>
              <a:t>The Fundamentals (183-184)</a:t>
            </a:r>
            <a:endParaRPr lang="en-US" sz="1800" dirty="0">
              <a:latin typeface="Aptos Narrow" panose="020B0004020202020204" pitchFamily="34" charset="0"/>
            </a:endParaRPr>
          </a:p>
          <a:p>
            <a:pPr>
              <a:lnSpc>
                <a:spcPct val="100000"/>
              </a:lnSpc>
              <a:spcBef>
                <a:spcPts val="600"/>
              </a:spcBef>
              <a:buClrTx/>
              <a:defRPr/>
            </a:pPr>
            <a:r>
              <a:rPr lang="en-US" sz="1800" dirty="0">
                <a:latin typeface="Aptos Narrow" panose="020B0004020202020204" pitchFamily="34" charset="0"/>
              </a:rPr>
              <a:t>The Scopes Monkey Trial (185-186)</a:t>
            </a:r>
          </a:p>
          <a:p>
            <a:pPr>
              <a:lnSpc>
                <a:spcPct val="100000"/>
              </a:lnSpc>
              <a:spcBef>
                <a:spcPts val="600"/>
              </a:spcBef>
              <a:buClrTx/>
              <a:defRPr/>
            </a:pPr>
            <a:r>
              <a:rPr lang="en-US" sz="1800" dirty="0">
                <a:solidFill>
                  <a:srgbClr val="000000"/>
                </a:solidFill>
                <a:latin typeface="Aptos Narrow" panose="020B0004020202020204" pitchFamily="34" charset="0"/>
              </a:rPr>
              <a:t>The Debate Over Inerrancy (187)</a:t>
            </a:r>
          </a:p>
          <a:p>
            <a:pPr>
              <a:lnSpc>
                <a:spcPct val="100000"/>
              </a:lnSpc>
              <a:spcBef>
                <a:spcPts val="600"/>
              </a:spcBef>
              <a:buClrTx/>
              <a:defRPr/>
            </a:pPr>
            <a:r>
              <a:rPr lang="en-US" sz="1800" dirty="0">
                <a:solidFill>
                  <a:srgbClr val="000000"/>
                </a:solidFill>
                <a:latin typeface="Aptos Narrow" panose="020B0004020202020204" pitchFamily="34" charset="0"/>
              </a:rPr>
              <a:t>Evangelical Distinctives (188)</a:t>
            </a:r>
          </a:p>
          <a:p>
            <a:pPr marL="0" indent="0">
              <a:lnSpc>
                <a:spcPct val="100000"/>
              </a:lnSpc>
              <a:spcBef>
                <a:spcPts val="600"/>
              </a:spcBef>
              <a:buClrTx/>
              <a:buNone/>
              <a:defRPr/>
            </a:pPr>
            <a:r>
              <a:rPr lang="en-US" sz="1800" b="1" dirty="0">
                <a:solidFill>
                  <a:srgbClr val="000000"/>
                </a:solidFill>
                <a:latin typeface="Aptos Narrow" panose="020B0004020202020204" pitchFamily="34" charset="0"/>
              </a:rPr>
              <a:t>The Confessing Church (189)</a:t>
            </a:r>
          </a:p>
          <a:p>
            <a:pPr>
              <a:lnSpc>
                <a:spcPct val="100000"/>
              </a:lnSpc>
              <a:spcBef>
                <a:spcPts val="600"/>
              </a:spcBef>
              <a:buClrTx/>
              <a:defRPr/>
            </a:pPr>
            <a:r>
              <a:rPr lang="en-US" sz="1800" dirty="0">
                <a:solidFill>
                  <a:srgbClr val="000000"/>
                </a:solidFill>
                <a:latin typeface="Aptos Narrow" panose="020B0004020202020204" pitchFamily="34" charset="0"/>
              </a:rPr>
              <a:t>The Christian Resistance Movement (190)</a:t>
            </a:r>
          </a:p>
          <a:p>
            <a:pPr>
              <a:lnSpc>
                <a:spcPct val="100000"/>
              </a:lnSpc>
              <a:spcBef>
                <a:spcPts val="600"/>
              </a:spcBef>
              <a:buClrTx/>
              <a:defRPr/>
            </a:pPr>
            <a:r>
              <a:rPr lang="en-US" sz="1800" dirty="0" err="1">
                <a:latin typeface="Aptos Narrow" panose="020B0004020202020204" pitchFamily="34" charset="0"/>
              </a:rPr>
              <a:t>Niemöller</a:t>
            </a:r>
            <a:r>
              <a:rPr lang="en-US" sz="1800" dirty="0">
                <a:solidFill>
                  <a:srgbClr val="000000"/>
                </a:solidFill>
                <a:latin typeface="Aptos Narrow" panose="020B0004020202020204" pitchFamily="34" charset="0"/>
              </a:rPr>
              <a:t>, Bonhoeffer, and Barth (191-193)</a:t>
            </a:r>
          </a:p>
          <a:p>
            <a:pPr marL="0" indent="0">
              <a:lnSpc>
                <a:spcPct val="100000"/>
              </a:lnSpc>
              <a:spcBef>
                <a:spcPts val="600"/>
              </a:spcBef>
              <a:buClrTx/>
              <a:buNone/>
              <a:defRPr/>
            </a:pPr>
            <a:r>
              <a:rPr lang="en-US" sz="1800" b="1" dirty="0">
                <a:solidFill>
                  <a:srgbClr val="000000"/>
                </a:solidFill>
                <a:latin typeface="Aptos Narrow" panose="020B0004020202020204" pitchFamily="34" charset="0"/>
              </a:rPr>
              <a:t>The Ecumenical Movement (194)</a:t>
            </a:r>
          </a:p>
          <a:p>
            <a:pPr>
              <a:lnSpc>
                <a:spcPct val="100000"/>
              </a:lnSpc>
              <a:spcBef>
                <a:spcPts val="600"/>
              </a:spcBef>
              <a:buClrTx/>
              <a:defRPr/>
            </a:pPr>
            <a:r>
              <a:rPr lang="en-US" sz="1800" dirty="0">
                <a:solidFill>
                  <a:srgbClr val="000000"/>
                </a:solidFill>
                <a:latin typeface="Aptos Narrow" panose="020B0004020202020204" pitchFamily="34" charset="0"/>
              </a:rPr>
              <a:t>The Goal (195)</a:t>
            </a:r>
          </a:p>
          <a:p>
            <a:pPr>
              <a:lnSpc>
                <a:spcPct val="100000"/>
              </a:lnSpc>
              <a:spcBef>
                <a:spcPts val="600"/>
              </a:spcBef>
              <a:buClrTx/>
              <a:defRPr/>
            </a:pPr>
            <a:r>
              <a:rPr lang="en-US" sz="1800" dirty="0">
                <a:solidFill>
                  <a:srgbClr val="000000"/>
                </a:solidFill>
                <a:latin typeface="Aptos Narrow" panose="020B0004020202020204" pitchFamily="34" charset="0"/>
              </a:rPr>
              <a:t>The Missionary Conferences (196-197)</a:t>
            </a:r>
          </a:p>
          <a:p>
            <a:pPr>
              <a:lnSpc>
                <a:spcPct val="100000"/>
              </a:lnSpc>
              <a:spcBef>
                <a:spcPts val="600"/>
              </a:spcBef>
              <a:buClrTx/>
              <a:defRPr/>
            </a:pPr>
            <a:r>
              <a:rPr lang="en-US" sz="1800" dirty="0">
                <a:solidFill>
                  <a:srgbClr val="000000"/>
                </a:solidFill>
                <a:latin typeface="Aptos Narrow" panose="020B0004020202020204" pitchFamily="34" charset="0"/>
              </a:rPr>
              <a:t>The World Council of Churches (198)</a:t>
            </a:r>
          </a:p>
          <a:p>
            <a:pPr marL="0" indent="0">
              <a:lnSpc>
                <a:spcPct val="100000"/>
              </a:lnSpc>
              <a:spcBef>
                <a:spcPts val="600"/>
              </a:spcBef>
              <a:buClrTx/>
              <a:buNone/>
              <a:defRPr/>
            </a:pPr>
            <a:r>
              <a:rPr lang="en-US" sz="1800" b="1" dirty="0">
                <a:solidFill>
                  <a:srgbClr val="000000"/>
                </a:solidFill>
                <a:latin typeface="Aptos Narrow" panose="020B0004020202020204" pitchFamily="34" charset="0"/>
              </a:rPr>
              <a:t>The World Wars (199-202)</a:t>
            </a:r>
          </a:p>
          <a:p>
            <a:pPr marL="0" indent="0">
              <a:lnSpc>
                <a:spcPct val="100000"/>
              </a:lnSpc>
              <a:spcBef>
                <a:spcPts val="600"/>
              </a:spcBef>
              <a:buClrTx/>
              <a:buNone/>
              <a:defRPr/>
            </a:pPr>
            <a:r>
              <a:rPr lang="en-US" sz="1800" b="1" dirty="0">
                <a:solidFill>
                  <a:srgbClr val="000000"/>
                </a:solidFill>
                <a:latin typeface="Aptos Narrow" panose="020B0004020202020204" pitchFamily="34" charset="0"/>
              </a:rPr>
              <a:t>Vatican II (203)</a:t>
            </a:r>
          </a:p>
          <a:p>
            <a:pPr>
              <a:lnSpc>
                <a:spcPct val="100000"/>
              </a:lnSpc>
              <a:spcBef>
                <a:spcPts val="600"/>
              </a:spcBef>
              <a:buClrTx/>
              <a:defRPr/>
            </a:pPr>
            <a:r>
              <a:rPr lang="en-US" sz="1800" dirty="0">
                <a:solidFill>
                  <a:srgbClr val="000000"/>
                </a:solidFill>
                <a:latin typeface="Aptos Narrow" panose="020B0004020202020204" pitchFamily="34" charset="0"/>
              </a:rPr>
              <a:t>The Aim (204)</a:t>
            </a:r>
          </a:p>
          <a:p>
            <a:pPr>
              <a:lnSpc>
                <a:spcPct val="100000"/>
              </a:lnSpc>
              <a:spcBef>
                <a:spcPts val="600"/>
              </a:spcBef>
              <a:buClrTx/>
              <a:defRPr/>
            </a:pPr>
            <a:r>
              <a:rPr lang="en-US" sz="1800" dirty="0">
                <a:solidFill>
                  <a:srgbClr val="000000"/>
                </a:solidFill>
                <a:latin typeface="Aptos Narrow" panose="020B0004020202020204" pitchFamily="34" charset="0"/>
              </a:rPr>
              <a:t>Roman Catholicism Since the Reformation (205)</a:t>
            </a:r>
          </a:p>
          <a:p>
            <a:pPr>
              <a:lnSpc>
                <a:spcPct val="100000"/>
              </a:lnSpc>
              <a:spcBef>
                <a:spcPts val="600"/>
              </a:spcBef>
              <a:buClrTx/>
              <a:defRPr/>
            </a:pPr>
            <a:endParaRPr lang="en-US" sz="1800" dirty="0">
              <a:solidFill>
                <a:srgbClr val="000000"/>
              </a:solidFill>
              <a:latin typeface="Aptos Narrow" panose="020B0004020202020204" pitchFamily="34" charset="0"/>
            </a:endParaRPr>
          </a:p>
        </p:txBody>
      </p:sp>
      <p:sp>
        <p:nvSpPr>
          <p:cNvPr id="6" name="Content Placeholder 3">
            <a:extLst>
              <a:ext uri="{FF2B5EF4-FFF2-40B4-BE49-F238E27FC236}">
                <a16:creationId xmlns:a16="http://schemas.microsoft.com/office/drawing/2014/main" id="{7EF1F8BC-8752-E0D2-3179-72D665935389}"/>
              </a:ext>
            </a:extLst>
          </p:cNvPr>
          <p:cNvSpPr txBox="1">
            <a:spLocks/>
          </p:cNvSpPr>
          <p:nvPr/>
        </p:nvSpPr>
        <p:spPr>
          <a:xfrm>
            <a:off x="6348763" y="86526"/>
            <a:ext cx="5768605" cy="6605752"/>
          </a:xfrm>
          <a:prstGeom prst="rect">
            <a:avLst/>
          </a:prstGeom>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a:lnSpc>
                <a:spcPct val="100000"/>
              </a:lnSpc>
              <a:spcBef>
                <a:spcPts val="600"/>
              </a:spcBef>
              <a:buClrTx/>
              <a:defRPr/>
            </a:pPr>
            <a:r>
              <a:rPr lang="en-US" sz="1800" dirty="0">
                <a:solidFill>
                  <a:srgbClr val="000000"/>
                </a:solidFill>
                <a:latin typeface="Aptos Narrow" panose="020B0004020202020204" pitchFamily="34" charset="0"/>
              </a:rPr>
              <a:t>Outcomes of Vatican II (206)</a:t>
            </a:r>
          </a:p>
          <a:p>
            <a:pPr marL="0" indent="0">
              <a:lnSpc>
                <a:spcPct val="100000"/>
              </a:lnSpc>
              <a:spcBef>
                <a:spcPts val="600"/>
              </a:spcBef>
              <a:buClrTx/>
              <a:buNone/>
              <a:defRPr/>
            </a:pPr>
            <a:r>
              <a:rPr lang="en-US" sz="1800" b="1" dirty="0">
                <a:solidFill>
                  <a:srgbClr val="000000"/>
                </a:solidFill>
                <a:latin typeface="Aptos Narrow" panose="020B0004020202020204" pitchFamily="34" charset="0"/>
              </a:rPr>
              <a:t>Eastern Orthodoxy in the Modern World (207-209)</a:t>
            </a:r>
          </a:p>
          <a:p>
            <a:pPr marL="0" indent="0">
              <a:lnSpc>
                <a:spcPct val="100000"/>
              </a:lnSpc>
              <a:spcBef>
                <a:spcPts val="600"/>
              </a:spcBef>
              <a:buClrTx/>
              <a:buNone/>
              <a:defRPr/>
            </a:pPr>
            <a:r>
              <a:rPr lang="en-US" sz="1800" b="1" dirty="0">
                <a:solidFill>
                  <a:srgbClr val="000000"/>
                </a:solidFill>
                <a:latin typeface="Aptos Narrow" panose="020B0004020202020204" pitchFamily="34" charset="0"/>
              </a:rPr>
              <a:t>Liberation Theology (210-211)</a:t>
            </a:r>
          </a:p>
          <a:p>
            <a:pPr>
              <a:lnSpc>
                <a:spcPct val="100000"/>
              </a:lnSpc>
              <a:spcBef>
                <a:spcPts val="600"/>
              </a:spcBef>
              <a:buClrTx/>
              <a:defRPr/>
            </a:pPr>
            <a:r>
              <a:rPr lang="en-US" sz="1800" dirty="0">
                <a:solidFill>
                  <a:srgbClr val="000000"/>
                </a:solidFill>
                <a:latin typeface="Aptos Narrow" panose="020B0004020202020204" pitchFamily="34" charset="0"/>
              </a:rPr>
              <a:t>Oscar Romero (212)</a:t>
            </a:r>
          </a:p>
          <a:p>
            <a:pPr>
              <a:lnSpc>
                <a:spcPct val="100000"/>
              </a:lnSpc>
              <a:spcBef>
                <a:spcPts val="600"/>
              </a:spcBef>
              <a:buClrTx/>
              <a:defRPr/>
            </a:pPr>
            <a:r>
              <a:rPr lang="en-US" sz="1800" dirty="0">
                <a:solidFill>
                  <a:srgbClr val="000000"/>
                </a:solidFill>
                <a:latin typeface="Aptos Narrow" panose="020B0004020202020204" pitchFamily="34" charset="0"/>
              </a:rPr>
              <a:t>Desmond Tutu (213)</a:t>
            </a:r>
            <a:endParaRPr lang="en-US" sz="1800" dirty="0">
              <a:solidFill>
                <a:srgbClr val="000000">
                  <a:lumMod val="50000"/>
                </a:srgbClr>
              </a:solidFill>
              <a:latin typeface="Aptos Narrow" panose="020B0004020202020204" pitchFamily="34" charset="0"/>
            </a:endParaRPr>
          </a:p>
          <a:p>
            <a:pPr marL="246888" marR="0" lvl="0" indent="-246888" algn="l" defTabSz="914400" rtl="0" eaLnBrk="1" fontAlgn="auto" latinLnBrk="0" hangingPunct="1">
              <a:lnSpc>
                <a:spcPct val="90000"/>
              </a:lnSpc>
              <a:spcBef>
                <a:spcPts val="600"/>
              </a:spcBef>
              <a:spcAft>
                <a:spcPts val="0"/>
              </a:spcAft>
              <a:buClr>
                <a:srgbClr val="000000">
                  <a:lumMod val="50000"/>
                </a:srgbClr>
              </a:buClr>
              <a:buSzTx/>
              <a:buFont typeface="Arial" pitchFamily="34" charset="0"/>
              <a:buChar char="•"/>
              <a:tabLst/>
              <a:defRPr/>
            </a:pPr>
            <a:r>
              <a:rPr lang="en-US" sz="1800" dirty="0">
                <a:solidFill>
                  <a:srgbClr val="000000">
                    <a:lumMod val="50000"/>
                  </a:srgbClr>
                </a:solidFill>
                <a:latin typeface="Aptos Narrow" panose="020B0004020202020204" pitchFamily="34" charset="0"/>
              </a:rPr>
              <a:t>Martin Luther King, Jr. (214)</a:t>
            </a:r>
          </a:p>
          <a:p>
            <a:pPr marL="0" marR="0" lvl="0" indent="0" algn="l" defTabSz="914400" rtl="0" eaLnBrk="1" fontAlgn="auto" latinLnBrk="0" hangingPunct="1">
              <a:lnSpc>
                <a:spcPct val="90000"/>
              </a:lnSpc>
              <a:spcBef>
                <a:spcPts val="600"/>
              </a:spcBef>
              <a:spcAft>
                <a:spcPts val="0"/>
              </a:spcAft>
              <a:buClr>
                <a:srgbClr val="000000">
                  <a:lumMod val="50000"/>
                </a:srgbClr>
              </a:buClr>
              <a:buSzTx/>
              <a:buNone/>
              <a:tabLst/>
              <a:defRPr/>
            </a:pPr>
            <a:r>
              <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Martyrs in the Modern World (215)</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The Persecuted Church (216-217)</a:t>
            </a:r>
          </a:p>
          <a:p>
            <a:pPr>
              <a:spcBef>
                <a:spcPts val="600"/>
              </a:spcBef>
              <a:buClr>
                <a:srgbClr val="000000">
                  <a:lumMod val="50000"/>
                </a:srgbClr>
              </a:buClr>
              <a:defRPr/>
            </a:pP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Modern Martyrs, Westminster Abbey Statues (21</a:t>
            </a:r>
            <a:r>
              <a:rPr lang="en-US" sz="1800" dirty="0">
                <a:solidFill>
                  <a:srgbClr val="000000">
                    <a:lumMod val="50000"/>
                  </a:srgbClr>
                </a:solidFill>
                <a:latin typeface="Aptos Narrow" panose="020B0004020202020204" pitchFamily="34" charset="0"/>
              </a:rPr>
              <a:t>8</a:t>
            </a: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-2</a:t>
            </a:r>
            <a:r>
              <a:rPr lang="en-US" sz="1800" dirty="0">
                <a:solidFill>
                  <a:srgbClr val="000000">
                    <a:lumMod val="50000"/>
                  </a:srgbClr>
                </a:solidFill>
                <a:latin typeface="Aptos Narrow" panose="020B0004020202020204" pitchFamily="34" charset="0"/>
              </a:rPr>
              <a:t>19</a:t>
            </a: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Women in the Church (220-223)</a:t>
            </a:r>
          </a:p>
          <a:p>
            <a:pPr marL="0" indent="0">
              <a:spcBef>
                <a:spcPts val="600"/>
              </a:spcBef>
              <a:buClr>
                <a:srgbClr val="000000">
                  <a:lumMod val="50000"/>
                </a:srgbClr>
              </a:buClr>
              <a:buNone/>
              <a:defRPr/>
            </a:pPr>
            <a:r>
              <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The Parachurch Movement (224-225)</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InterVarsity Christian Fellowship (226)</a:t>
            </a:r>
          </a:p>
          <a:p>
            <a:pPr>
              <a:spcBef>
                <a:spcPts val="600"/>
              </a:spcBef>
              <a:buClr>
                <a:srgbClr val="000000">
                  <a:lumMod val="50000"/>
                </a:srgbClr>
              </a:buClr>
              <a:defRPr/>
            </a:pP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Samaritan’s Purse (227)</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Youth With A Mission (228)</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The Church Growth Movement (229-230)</a:t>
            </a:r>
          </a:p>
          <a:p>
            <a:pPr>
              <a:spcBef>
                <a:spcPts val="600"/>
              </a:spcBef>
              <a:buClr>
                <a:srgbClr val="000000">
                  <a:lumMod val="50000"/>
                </a:srgbClr>
              </a:buClr>
              <a:defRPr/>
            </a:pPr>
            <a:r>
              <a:rPr kumimoji="0" lang="en-US" sz="1800"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Seeker-Sensitive Churches (231)</a:t>
            </a:r>
          </a:p>
          <a:p>
            <a:pPr marL="0" indent="0">
              <a:spcBef>
                <a:spcPts val="600"/>
              </a:spcBef>
              <a:buClr>
                <a:srgbClr val="000000">
                  <a:lumMod val="50000"/>
                </a:srgbClr>
              </a:buClr>
              <a:buNone/>
              <a:defRPr/>
            </a:pPr>
            <a:r>
              <a:rPr lang="en-US" sz="1800" b="1" dirty="0">
                <a:solidFill>
                  <a:srgbClr val="000000">
                    <a:lumMod val="50000"/>
                  </a:srgbClr>
                </a:solidFill>
                <a:latin typeface="Aptos Narrow" panose="020B0004020202020204" pitchFamily="34" charset="0"/>
              </a:rPr>
              <a:t>The Southern Shift (232-234)</a:t>
            </a:r>
            <a:endPar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endParaRPr>
          </a:p>
          <a:p>
            <a:pPr marL="0" indent="0">
              <a:spcBef>
                <a:spcPts val="600"/>
              </a:spcBef>
              <a:buClr>
                <a:srgbClr val="000000">
                  <a:lumMod val="50000"/>
                </a:srgbClr>
              </a:buClr>
              <a:buNone/>
              <a:defRPr/>
            </a:pPr>
            <a:r>
              <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Developments in Left-Wing Protestantism (235)</a:t>
            </a:r>
          </a:p>
          <a:p>
            <a:pPr>
              <a:spcBef>
                <a:spcPts val="600"/>
              </a:spcBef>
              <a:buClr>
                <a:srgbClr val="000000">
                  <a:lumMod val="50000"/>
                </a:srgbClr>
              </a:buClr>
              <a:defRPr/>
            </a:pPr>
            <a:r>
              <a:rPr lang="en-US" sz="1800" dirty="0">
                <a:solidFill>
                  <a:srgbClr val="000000">
                    <a:lumMod val="50000"/>
                  </a:srgbClr>
                </a:solidFill>
                <a:latin typeface="Aptos Narrow" panose="020B0004020202020204" pitchFamily="34" charset="0"/>
              </a:rPr>
              <a:t>Denominational Distress (236)</a:t>
            </a:r>
          </a:p>
          <a:p>
            <a:pPr marL="0" indent="0">
              <a:spcBef>
                <a:spcPts val="600"/>
              </a:spcBef>
              <a:buClr>
                <a:srgbClr val="000000">
                  <a:lumMod val="50000"/>
                </a:srgbClr>
              </a:buClr>
              <a:buNone/>
              <a:defRPr/>
            </a:pPr>
            <a:r>
              <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Where Do We Draw </a:t>
            </a:r>
            <a:r>
              <a:rPr kumimoji="0" lang="en-US" sz="1800" b="1" i="0" u="none" strike="noStrike" kern="1200" cap="none" spc="0" normalizeH="0" baseline="0" noProof="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the Line? </a:t>
            </a:r>
            <a:r>
              <a:rPr kumimoji="0" lang="en-US" sz="1800" b="1" i="0" u="none" strike="noStrike" kern="1200" cap="none" spc="0" normalizeH="0" baseline="0" noProof="0" dirty="0">
                <a:ln>
                  <a:noFill/>
                </a:ln>
                <a:solidFill>
                  <a:srgbClr val="000000">
                    <a:lumMod val="50000"/>
                  </a:srgbClr>
                </a:solidFill>
                <a:effectLst/>
                <a:uLnTx/>
                <a:uFillTx/>
                <a:latin typeface="Aptos Narrow" panose="020B0004020202020204" pitchFamily="34" charset="0"/>
                <a:ea typeface="+mn-ea"/>
                <a:cs typeface="Gill Sans Light" panose="020B0302020104020203" pitchFamily="34" charset="-79"/>
              </a:rPr>
              <a:t>(237-242)</a:t>
            </a:r>
          </a:p>
        </p:txBody>
      </p:sp>
    </p:spTree>
    <p:extLst>
      <p:ext uri="{BB962C8B-B14F-4D97-AF65-F5344CB8AC3E}">
        <p14:creationId xmlns:p14="http://schemas.microsoft.com/office/powerpoint/2010/main" val="287201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74498DB-B1BE-FC47-A6FA-6D9D1A560B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DFB7F3-95C5-C75F-8F65-8F1CE94023C3}"/>
              </a:ext>
            </a:extLst>
          </p:cNvPr>
          <p:cNvSpPr>
            <a:spLocks noGrp="1"/>
          </p:cNvSpPr>
          <p:nvPr>
            <p:ph type="title"/>
          </p:nvPr>
        </p:nvSpPr>
        <p:spPr>
          <a:xfrm>
            <a:off x="457201" y="149182"/>
            <a:ext cx="10515595" cy="950154"/>
          </a:xfrm>
        </p:spPr>
        <p:txBody>
          <a:bodyPr/>
          <a:lstStyle/>
          <a:p>
            <a:r>
              <a:rPr lang="en-US" dirty="0">
                <a:solidFill>
                  <a:srgbClr val="C00000"/>
                </a:solidFill>
              </a:rPr>
              <a:t>JOHN Calvin’s </a:t>
            </a:r>
            <a:r>
              <a:rPr lang="en-US" dirty="0" err="1">
                <a:solidFill>
                  <a:srgbClr val="C00000"/>
                </a:solidFill>
              </a:rPr>
              <a:t>geneva</a:t>
            </a:r>
            <a:endParaRPr lang="en-US" dirty="0">
              <a:solidFill>
                <a:srgbClr val="C00000"/>
              </a:solidFill>
            </a:endParaRPr>
          </a:p>
        </p:txBody>
      </p:sp>
      <p:sp>
        <p:nvSpPr>
          <p:cNvPr id="10" name="Content Placeholder 9">
            <a:extLst>
              <a:ext uri="{FF2B5EF4-FFF2-40B4-BE49-F238E27FC236}">
                <a16:creationId xmlns:a16="http://schemas.microsoft.com/office/drawing/2014/main" id="{DAA7C3B1-FDA3-DC54-5B57-4131153143FA}"/>
              </a:ext>
            </a:extLst>
          </p:cNvPr>
          <p:cNvSpPr>
            <a:spLocks noGrp="1"/>
          </p:cNvSpPr>
          <p:nvPr>
            <p:ph sz="quarter" idx="14"/>
          </p:nvPr>
        </p:nvSpPr>
        <p:spPr>
          <a:xfrm>
            <a:off x="1142999" y="1099336"/>
            <a:ext cx="10591797" cy="5758664"/>
          </a:xfrm>
        </p:spPr>
        <p:txBody>
          <a:bodyPr>
            <a:normAutofit/>
          </a:bodyPr>
          <a:lstStyle/>
          <a:p>
            <a:pPr marL="0" indent="0">
              <a:buNone/>
            </a:pPr>
            <a:r>
              <a:rPr lang="en-US" sz="3200" b="1" dirty="0">
                <a:solidFill>
                  <a:schemeClr val="accent5">
                    <a:lumMod val="75000"/>
                  </a:schemeClr>
                </a:solidFill>
              </a:rPr>
              <a:t>Calvin arrived in Geneva in 1536 and, after a period of exile (he was initially exiled due to conflict with the city council but invited back in 1541), he became the city’s spiritual leader until his death in 1564.</a:t>
            </a:r>
          </a:p>
          <a:p>
            <a:r>
              <a:rPr lang="en-US" altLang="en-US" sz="2800" i="1" dirty="0">
                <a:solidFill>
                  <a:schemeClr val="tx1"/>
                </a:solidFill>
              </a:rPr>
              <a:t>He profoundly shaped the city’s religious and social life as a major center for Reformation thought.</a:t>
            </a:r>
          </a:p>
          <a:p>
            <a:r>
              <a:rPr lang="en-US" altLang="en-US" sz="2800" i="1" dirty="0">
                <a:solidFill>
                  <a:schemeClr val="tx1"/>
                </a:solidFill>
              </a:rPr>
              <a:t>Geneva became a refuge for Protestants fleeing persecution in other European countries as well as a center for the spread of Reformed ideas throughout Europe and beyond.</a:t>
            </a:r>
          </a:p>
          <a:p>
            <a:r>
              <a:rPr lang="en-US" altLang="en-US" sz="2800" i="1" dirty="0">
                <a:solidFill>
                  <a:schemeClr val="tx1"/>
                </a:solidFill>
              </a:rPr>
              <a:t>In 1559, Calvin established the Geneva Academy for training ministers and scholars.</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5EE17212-D192-7FDF-B229-773B69D2088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72CE68BF-4B59-ACF4-6A69-30F32B84882A}"/>
              </a:ext>
            </a:extLst>
          </p:cNvPr>
          <p:cNvCxnSpPr>
            <a:cxnSpLocks/>
          </p:cNvCxnSpPr>
          <p:nvPr/>
        </p:nvCxnSpPr>
        <p:spPr>
          <a:xfrm>
            <a:off x="914400" y="1224643"/>
            <a:ext cx="0" cy="56333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18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FDE1B137-99C0-798B-4DA9-1DD1CFB925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12444C-E140-2519-8085-C958143D17BF}"/>
              </a:ext>
            </a:extLst>
          </p:cNvPr>
          <p:cNvSpPr>
            <a:spLocks noGrp="1"/>
          </p:cNvSpPr>
          <p:nvPr>
            <p:ph type="title"/>
          </p:nvPr>
        </p:nvSpPr>
        <p:spPr>
          <a:xfrm>
            <a:off x="457201" y="149182"/>
            <a:ext cx="10515595" cy="955000"/>
          </a:xfrm>
        </p:spPr>
        <p:txBody>
          <a:bodyPr/>
          <a:lstStyle/>
          <a:p>
            <a:r>
              <a:rPr lang="en-US" dirty="0">
                <a:solidFill>
                  <a:srgbClr val="C00000"/>
                </a:solidFill>
              </a:rPr>
              <a:t>Life in </a:t>
            </a:r>
            <a:r>
              <a:rPr lang="en-US" dirty="0" err="1">
                <a:solidFill>
                  <a:srgbClr val="C00000"/>
                </a:solidFill>
              </a:rPr>
              <a:t>calvin’s</a:t>
            </a:r>
            <a:r>
              <a:rPr lang="en-US" dirty="0">
                <a:solidFill>
                  <a:srgbClr val="C00000"/>
                </a:solidFill>
              </a:rPr>
              <a:t> </a:t>
            </a:r>
            <a:r>
              <a:rPr lang="en-US" dirty="0" err="1">
                <a:solidFill>
                  <a:srgbClr val="C00000"/>
                </a:solidFill>
              </a:rPr>
              <a:t>geneva</a:t>
            </a:r>
            <a:endParaRPr lang="en-US" dirty="0">
              <a:solidFill>
                <a:srgbClr val="C00000"/>
              </a:solidFill>
            </a:endParaRPr>
          </a:p>
        </p:txBody>
      </p:sp>
      <p:sp>
        <p:nvSpPr>
          <p:cNvPr id="10" name="Content Placeholder 9">
            <a:extLst>
              <a:ext uri="{FF2B5EF4-FFF2-40B4-BE49-F238E27FC236}">
                <a16:creationId xmlns:a16="http://schemas.microsoft.com/office/drawing/2014/main" id="{D2367217-9EB1-D0AE-8B90-DAC11CA69984}"/>
              </a:ext>
            </a:extLst>
          </p:cNvPr>
          <p:cNvSpPr>
            <a:spLocks noGrp="1"/>
          </p:cNvSpPr>
          <p:nvPr>
            <p:ph sz="quarter" idx="14"/>
          </p:nvPr>
        </p:nvSpPr>
        <p:spPr>
          <a:xfrm>
            <a:off x="1142999" y="1104182"/>
            <a:ext cx="10591793" cy="5598370"/>
          </a:xfrm>
        </p:spPr>
        <p:txBody>
          <a:bodyPr>
            <a:normAutofit lnSpcReduction="10000"/>
          </a:bodyPr>
          <a:lstStyle/>
          <a:p>
            <a:pPr marL="0" indent="0">
              <a:buNone/>
            </a:pPr>
            <a:r>
              <a:rPr lang="en-US" sz="3200" b="1" dirty="0">
                <a:solidFill>
                  <a:schemeClr val="accent5">
                    <a:lumMod val="75000"/>
                  </a:schemeClr>
                </a:solidFill>
              </a:rPr>
              <a:t>Calvin’s Geneva was known for its rigorous and austere religious life.</a:t>
            </a:r>
          </a:p>
          <a:p>
            <a:r>
              <a:rPr lang="en-US" altLang="en-US" sz="2800" i="1" dirty="0">
                <a:solidFill>
                  <a:schemeClr val="tx1"/>
                </a:solidFill>
              </a:rPr>
              <a:t>Swearing, gambling, fornication, and dancing were all banned.</a:t>
            </a:r>
          </a:p>
          <a:p>
            <a:r>
              <a:rPr lang="en-US" altLang="en-US" sz="2800" i="1" dirty="0">
                <a:solidFill>
                  <a:schemeClr val="tx1"/>
                </a:solidFill>
              </a:rPr>
              <a:t>Church attendance was compulsory and unexcused absence penalized.</a:t>
            </a:r>
          </a:p>
          <a:p>
            <a:r>
              <a:rPr lang="en-US" altLang="en-US" sz="2800" i="1" dirty="0">
                <a:solidFill>
                  <a:schemeClr val="tx1"/>
                </a:solidFill>
              </a:rPr>
              <a:t>A body called The Consistory was responsible for enforcing moral discipline, which evolved into a type of inquisition for violators of the moral laws.</a:t>
            </a:r>
          </a:p>
          <a:p>
            <a:r>
              <a:rPr lang="en-US" altLang="en-US" sz="2800" i="1" dirty="0">
                <a:solidFill>
                  <a:schemeClr val="tx1"/>
                </a:solidFill>
              </a:rPr>
              <a:t>A pronounced emphasis on hard work and clean living would eventually be epitomized in Puritanism, impacting the British Isles, the Netherlands, and the New World.</a:t>
            </a:r>
          </a:p>
          <a:p>
            <a:r>
              <a:rPr lang="en-US" altLang="en-US" sz="2800" i="1" dirty="0">
                <a:solidFill>
                  <a:schemeClr val="tx1"/>
                </a:solidFill>
              </a:rPr>
              <a:t>Calvin removed all religious symbols, forbade choirs, required that all music must be performed in unison without instrumental accompaniment, and allowed no hymns unless the lyrics were taken from the Bible.</a:t>
            </a:r>
          </a:p>
        </p:txBody>
      </p:sp>
      <p:sp>
        <p:nvSpPr>
          <p:cNvPr id="7" name="Slide Number Placeholder 6">
            <a:extLst>
              <a:ext uri="{FF2B5EF4-FFF2-40B4-BE49-F238E27FC236}">
                <a16:creationId xmlns:a16="http://schemas.microsoft.com/office/drawing/2014/main" id="{5AABEA6F-36C4-271B-2E2C-3649B400AD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B75885C-4A4C-7542-0DC4-B35A17C4379F}"/>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1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a:extLst>
            <a:ext uri="{FF2B5EF4-FFF2-40B4-BE49-F238E27FC236}">
              <a16:creationId xmlns:a16="http://schemas.microsoft.com/office/drawing/2014/main" id="{344C1586-A962-CC62-0F01-B26EFD6275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7F1487-F2DB-DBEC-2426-F88928B604CB}"/>
              </a:ext>
            </a:extLst>
          </p:cNvPr>
          <p:cNvSpPr>
            <a:spLocks noGrp="1"/>
          </p:cNvSpPr>
          <p:nvPr>
            <p:ph type="title"/>
          </p:nvPr>
        </p:nvSpPr>
        <p:spPr>
          <a:xfrm>
            <a:off x="159149" y="0"/>
            <a:ext cx="11873702" cy="1595292"/>
          </a:xfrm>
        </p:spPr>
        <p:txBody>
          <a:bodyPr/>
          <a:lstStyle/>
          <a:p>
            <a:pPr algn="ctr"/>
            <a:r>
              <a:rPr lang="en-US" b="1" dirty="0">
                <a:solidFill>
                  <a:schemeClr val="accent3"/>
                </a:solidFill>
                <a:latin typeface="Agency FB" panose="020B0503020202020204" pitchFamily="34" charset="0"/>
              </a:rPr>
              <a:t>systematic </a:t>
            </a:r>
            <a:r>
              <a:rPr lang="en-US" b="1" dirty="0" err="1">
                <a:solidFill>
                  <a:schemeClr val="accent3"/>
                </a:solidFill>
                <a:latin typeface="Agency FB" panose="020B0503020202020204" pitchFamily="34" charset="0"/>
              </a:rPr>
              <a:t>theologIES</a:t>
            </a:r>
            <a:r>
              <a:rPr lang="en-US" b="1" dirty="0">
                <a:solidFill>
                  <a:schemeClr val="accent3"/>
                </a:solidFill>
                <a:latin typeface="Agency FB" panose="020B0503020202020204" pitchFamily="34" charset="0"/>
              </a:rPr>
              <a:t> of the reformers</a:t>
            </a:r>
            <a:br>
              <a:rPr lang="en-US" sz="5400" b="1" dirty="0">
                <a:solidFill>
                  <a:srgbClr val="C00000"/>
                </a:solidFill>
                <a:latin typeface="Agency FB" panose="020B0503020202020204" pitchFamily="34" charset="0"/>
              </a:rPr>
            </a:br>
            <a:r>
              <a:rPr lang="en-US" sz="2400" i="1" cap="none" dirty="0">
                <a:solidFill>
                  <a:srgbClr val="C00000"/>
                </a:solidFill>
                <a:latin typeface="Arial" panose="020B0604020202020204" pitchFamily="34" charset="0"/>
                <a:cs typeface="Arial" panose="020B0604020202020204" pitchFamily="34" charset="0"/>
              </a:rPr>
              <a:t>No single voice spoke for all branches of the Reformation; while there was wide agreement, there were also differences.</a:t>
            </a:r>
            <a:endParaRPr lang="en-US" sz="2400" i="1" dirty="0">
              <a:solidFill>
                <a:srgbClr val="C00000"/>
              </a:solidFill>
              <a:latin typeface="Agency FB" panose="020B0503020202020204" pitchFamily="34" charset="0"/>
            </a:endParaRPr>
          </a:p>
        </p:txBody>
      </p:sp>
      <p:sp>
        <p:nvSpPr>
          <p:cNvPr id="10" name="Content Placeholder 9">
            <a:extLst>
              <a:ext uri="{FF2B5EF4-FFF2-40B4-BE49-F238E27FC236}">
                <a16:creationId xmlns:a16="http://schemas.microsoft.com/office/drawing/2014/main" id="{C9413DCF-E8D6-FC68-99E6-64F89514168E}"/>
              </a:ext>
            </a:extLst>
          </p:cNvPr>
          <p:cNvSpPr>
            <a:spLocks noGrp="1"/>
          </p:cNvSpPr>
          <p:nvPr>
            <p:ph sz="quarter" idx="14"/>
          </p:nvPr>
        </p:nvSpPr>
        <p:spPr>
          <a:xfrm>
            <a:off x="159149" y="1595292"/>
            <a:ext cx="2792395" cy="5107260"/>
          </a:xfrm>
          <a:solidFill>
            <a:schemeClr val="accent5">
              <a:lumMod val="75000"/>
            </a:schemeClr>
          </a:solidFill>
        </p:spPr>
        <p:txBody>
          <a:bodyPr>
            <a:normAutofit lnSpcReduction="10000"/>
          </a:bodyPr>
          <a:lstStyle/>
          <a:p>
            <a:pPr marL="0" indent="0">
              <a:buNone/>
            </a:pPr>
            <a:r>
              <a:rPr lang="en-US" sz="3200" b="1" dirty="0">
                <a:solidFill>
                  <a:srgbClr val="FFFF00"/>
                </a:solidFill>
              </a:rPr>
              <a:t>Luther</a:t>
            </a:r>
          </a:p>
          <a:p>
            <a:pPr>
              <a:buClr>
                <a:srgbClr val="FFC000"/>
              </a:buClr>
            </a:pPr>
            <a:r>
              <a:rPr lang="en-US" altLang="en-US" sz="2400" i="1" dirty="0">
                <a:solidFill>
                  <a:schemeClr val="bg1"/>
                </a:solidFill>
              </a:rPr>
              <a:t>He emphasized the primacy of divine grace and faith in salvation.</a:t>
            </a:r>
          </a:p>
          <a:p>
            <a:pPr>
              <a:buClr>
                <a:srgbClr val="FFC000"/>
              </a:buClr>
            </a:pPr>
            <a:r>
              <a:rPr lang="en-US" altLang="en-US" sz="2400" i="1" dirty="0">
                <a:solidFill>
                  <a:schemeClr val="bg1"/>
                </a:solidFill>
              </a:rPr>
              <a:t>The key tenets were grace alone, faith alone, scripture alone, and Christ alone.</a:t>
            </a:r>
          </a:p>
          <a:p>
            <a:pPr>
              <a:buClr>
                <a:srgbClr val="FFC000"/>
              </a:buClr>
            </a:pPr>
            <a:r>
              <a:rPr lang="en-US" altLang="en-US" sz="2400" i="1" dirty="0">
                <a:solidFill>
                  <a:schemeClr val="bg1"/>
                </a:solidFill>
              </a:rPr>
              <a:t>Every believer is a priest before God and has direct access to God.</a:t>
            </a:r>
          </a:p>
        </p:txBody>
      </p:sp>
      <p:sp>
        <p:nvSpPr>
          <p:cNvPr id="7" name="Slide Number Placeholder 6">
            <a:extLst>
              <a:ext uri="{FF2B5EF4-FFF2-40B4-BE49-F238E27FC236}">
                <a16:creationId xmlns:a16="http://schemas.microsoft.com/office/drawing/2014/main" id="{8A63347E-D38A-7A62-A221-45DA5DEBF1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6" name="Content Placeholder 9">
            <a:extLst>
              <a:ext uri="{FF2B5EF4-FFF2-40B4-BE49-F238E27FC236}">
                <a16:creationId xmlns:a16="http://schemas.microsoft.com/office/drawing/2014/main" id="{3946B612-4580-3F53-D2DC-4F8E42D6A404}"/>
              </a:ext>
            </a:extLst>
          </p:cNvPr>
          <p:cNvSpPr txBox="1">
            <a:spLocks/>
          </p:cNvSpPr>
          <p:nvPr/>
        </p:nvSpPr>
        <p:spPr>
          <a:xfrm>
            <a:off x="6209481" y="1595292"/>
            <a:ext cx="2792396" cy="5107260"/>
          </a:xfrm>
          <a:prstGeom prst="rect">
            <a:avLst/>
          </a:prstGeom>
          <a:solidFill>
            <a:schemeClr val="tx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20000"/>
              </a:lnSpc>
              <a:buFont typeface="Arial" pitchFamily="34" charset="0"/>
              <a:buNone/>
            </a:pPr>
            <a:endParaRPr lang="en-US" sz="3200" b="1" dirty="0">
              <a:solidFill>
                <a:srgbClr val="FFFF00"/>
              </a:solidFill>
            </a:endParaRPr>
          </a:p>
          <a:p>
            <a:pPr marL="0" indent="0">
              <a:lnSpc>
                <a:spcPct val="20000"/>
              </a:lnSpc>
              <a:spcBef>
                <a:spcPts val="1200"/>
              </a:spcBef>
              <a:buFont typeface="Arial" pitchFamily="34" charset="0"/>
              <a:buNone/>
            </a:pPr>
            <a:r>
              <a:rPr lang="en-US" sz="3200" b="1" dirty="0">
                <a:solidFill>
                  <a:srgbClr val="FFFF00"/>
                </a:solidFill>
              </a:rPr>
              <a:t>Calvin</a:t>
            </a:r>
          </a:p>
          <a:p>
            <a:pPr>
              <a:buClr>
                <a:srgbClr val="FFC000"/>
              </a:buClr>
            </a:pPr>
            <a:r>
              <a:rPr lang="en-US" altLang="en-US" sz="2400" i="1" dirty="0">
                <a:solidFill>
                  <a:schemeClr val="bg1"/>
                </a:solidFill>
              </a:rPr>
              <a:t>He emphasized the absolute sovereignty of God. </a:t>
            </a:r>
          </a:p>
          <a:p>
            <a:pPr>
              <a:buClr>
                <a:srgbClr val="FFC000"/>
              </a:buClr>
            </a:pPr>
            <a:r>
              <a:rPr lang="en-US" altLang="en-US" sz="2400" i="1" dirty="0">
                <a:solidFill>
                  <a:schemeClr val="bg1"/>
                </a:solidFill>
              </a:rPr>
              <a:t>God chose in advance who would be saved and who would be damned.</a:t>
            </a:r>
          </a:p>
          <a:p>
            <a:pPr>
              <a:buClr>
                <a:srgbClr val="FFC000"/>
              </a:buClr>
            </a:pPr>
            <a:r>
              <a:rPr lang="en-US" altLang="en-US" sz="2400" i="1" dirty="0">
                <a:solidFill>
                  <a:schemeClr val="bg1"/>
                </a:solidFill>
              </a:rPr>
              <a:t>Humans can contribute nothing to salvation, but God is the sole mover (monergism).</a:t>
            </a:r>
          </a:p>
        </p:txBody>
      </p:sp>
      <p:sp>
        <p:nvSpPr>
          <p:cNvPr id="8" name="Content Placeholder 9">
            <a:extLst>
              <a:ext uri="{FF2B5EF4-FFF2-40B4-BE49-F238E27FC236}">
                <a16:creationId xmlns:a16="http://schemas.microsoft.com/office/drawing/2014/main" id="{F5D22C02-E05F-EE3F-AEE8-EAC0F1F8C6CF}"/>
              </a:ext>
            </a:extLst>
          </p:cNvPr>
          <p:cNvSpPr txBox="1">
            <a:spLocks/>
          </p:cNvSpPr>
          <p:nvPr/>
        </p:nvSpPr>
        <p:spPr>
          <a:xfrm>
            <a:off x="9228880" y="1595292"/>
            <a:ext cx="2792396" cy="5107260"/>
          </a:xfrm>
          <a:prstGeom prst="rect">
            <a:avLst/>
          </a:prstGeom>
          <a:solidFill>
            <a:schemeClr val="bg2">
              <a:lumMod val="25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3200" b="1" dirty="0">
                <a:solidFill>
                  <a:srgbClr val="FFFF00"/>
                </a:solidFill>
              </a:rPr>
              <a:t>Hooker</a:t>
            </a:r>
          </a:p>
          <a:p>
            <a:pPr>
              <a:buClr>
                <a:srgbClr val="FFC000"/>
              </a:buClr>
            </a:pPr>
            <a:r>
              <a:rPr lang="en-US" altLang="en-US" sz="2400" i="1" dirty="0">
                <a:solidFill>
                  <a:schemeClr val="bg1"/>
                </a:solidFill>
              </a:rPr>
              <a:t>He is often regarded as the originator of the Anglican </a:t>
            </a:r>
            <a:r>
              <a:rPr lang="en-US" altLang="en-US" sz="2400" i="1" u="sng" dirty="0">
                <a:solidFill>
                  <a:schemeClr val="bg1"/>
                </a:solidFill>
              </a:rPr>
              <a:t>via media</a:t>
            </a:r>
            <a:r>
              <a:rPr lang="en-US" altLang="en-US" sz="2400" i="1" dirty="0">
                <a:solidFill>
                  <a:schemeClr val="bg1"/>
                </a:solidFill>
              </a:rPr>
              <a:t> (middle way).</a:t>
            </a:r>
          </a:p>
          <a:p>
            <a:pPr>
              <a:buClr>
                <a:srgbClr val="FFC000"/>
              </a:buClr>
            </a:pPr>
            <a:r>
              <a:rPr lang="en-US" altLang="en-US" sz="2400" i="1" dirty="0">
                <a:solidFill>
                  <a:schemeClr val="bg1"/>
                </a:solidFill>
              </a:rPr>
              <a:t>He argued that salvation was possible for Roman Catholics.</a:t>
            </a:r>
          </a:p>
          <a:p>
            <a:pPr>
              <a:buClr>
                <a:srgbClr val="FFC000"/>
              </a:buClr>
            </a:pPr>
            <a:r>
              <a:rPr lang="en-US" altLang="en-US" sz="2400" i="1" dirty="0">
                <a:solidFill>
                  <a:schemeClr val="bg1"/>
                </a:solidFill>
              </a:rPr>
              <a:t>He also contended that the Puritans went too far in demoting the clergy.</a:t>
            </a:r>
          </a:p>
        </p:txBody>
      </p:sp>
      <p:sp>
        <p:nvSpPr>
          <p:cNvPr id="9" name="Content Placeholder 9">
            <a:extLst>
              <a:ext uri="{FF2B5EF4-FFF2-40B4-BE49-F238E27FC236}">
                <a16:creationId xmlns:a16="http://schemas.microsoft.com/office/drawing/2014/main" id="{DD52C0E1-13DE-743F-6354-FE1829A5501E}"/>
              </a:ext>
            </a:extLst>
          </p:cNvPr>
          <p:cNvSpPr txBox="1">
            <a:spLocks/>
          </p:cNvSpPr>
          <p:nvPr/>
        </p:nvSpPr>
        <p:spPr>
          <a:xfrm>
            <a:off x="3180141" y="1595292"/>
            <a:ext cx="2792396" cy="5107260"/>
          </a:xfrm>
          <a:prstGeom prst="rect">
            <a:avLst/>
          </a:prstGeom>
          <a:solidFill>
            <a:schemeClr val="accent3">
              <a:lumMod val="75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3200" b="1" dirty="0">
                <a:solidFill>
                  <a:srgbClr val="FFFF00"/>
                </a:solidFill>
              </a:rPr>
              <a:t>Melancthon</a:t>
            </a:r>
          </a:p>
          <a:p>
            <a:pPr>
              <a:buClr>
                <a:srgbClr val="FFC000"/>
              </a:buClr>
            </a:pPr>
            <a:r>
              <a:rPr lang="en-US" altLang="en-US" sz="2400" i="1" dirty="0">
                <a:solidFill>
                  <a:schemeClr val="bg1"/>
                </a:solidFill>
              </a:rPr>
              <a:t>He is best known for his systematic presentation of Lutheran theology.</a:t>
            </a:r>
          </a:p>
          <a:p>
            <a:pPr>
              <a:buClr>
                <a:srgbClr val="FFC000"/>
              </a:buClr>
            </a:pPr>
            <a:r>
              <a:rPr lang="en-US" altLang="en-US" sz="2400" i="1" dirty="0">
                <a:solidFill>
                  <a:schemeClr val="bg1"/>
                </a:solidFill>
              </a:rPr>
              <a:t>Unlike Luther’s “bondage of the will,” however, he acknowledged a limited human free will.</a:t>
            </a:r>
          </a:p>
          <a:p>
            <a:pPr>
              <a:buClr>
                <a:srgbClr val="FFC000"/>
              </a:buClr>
            </a:pPr>
            <a:r>
              <a:rPr lang="en-US" altLang="en-US" sz="2400" i="1" dirty="0">
                <a:solidFill>
                  <a:schemeClr val="bg1"/>
                </a:solidFill>
              </a:rPr>
              <a:t>Humans can accept or reject God’s offer of salvation.</a:t>
            </a:r>
          </a:p>
        </p:txBody>
      </p:sp>
    </p:spTree>
    <p:extLst>
      <p:ext uri="{BB962C8B-B14F-4D97-AF65-F5344CB8AC3E}">
        <p14:creationId xmlns:p14="http://schemas.microsoft.com/office/powerpoint/2010/main" val="332459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randombar(horizontal)">
                                      <p:cBhvr>
                                        <p:cTn id="7" dur="500"/>
                                        <p:tgtEl>
                                          <p:spTgt spid="1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 calcmode="lin" valueType="num">
                                      <p:cBhvr additive="base">
                                        <p:cTn id="2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nodeType="with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 calcmode="lin" valueType="num">
                                      <p:cBhvr additive="base">
                                        <p:cTn id="4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 calcmode="lin" valueType="num">
                                      <p:cBhvr additive="base">
                                        <p:cTn id="4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xEl>
                                              <p:pRg st="3" end="3"/>
                                            </p:txEl>
                                          </p:spTgt>
                                        </p:tgtEl>
                                        <p:attrNameLst>
                                          <p:attrName>style.visibility</p:attrName>
                                        </p:attrNameLst>
                                      </p:cBhvr>
                                      <p:to>
                                        <p:strVal val="visible"/>
                                      </p:to>
                                    </p:set>
                                    <p:anim calcmode="lin" valueType="num">
                                      <p:cBhvr additive="base">
                                        <p:cTn id="5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randombar(horizontal)">
                                      <p:cBhvr>
                                        <p:cTn id="59" dur="500"/>
                                        <p:tgtEl>
                                          <p:spTgt spid="6"/>
                                        </p:tgtEl>
                                      </p:cBhvr>
                                    </p:animEffect>
                                  </p:childTnLst>
                                </p:cTn>
                              </p:par>
                              <p:par>
                                <p:cTn id="60" presetID="14" presetClass="entr" presetSubtype="10" fill="hold" nodeType="with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 calcmode="lin" valueType="num">
                                      <p:cBhvr additive="base">
                                        <p:cTn id="6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 calcmode="lin" valueType="num">
                                      <p:cBhvr additive="base">
                                        <p:cTn id="7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anim calcmode="lin" valueType="num">
                                      <p:cBhvr additive="base">
                                        <p:cTn id="7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randombar(horizontal)">
                                      <p:cBhvr>
                                        <p:cTn id="85" dur="500"/>
                                        <p:tgtEl>
                                          <p:spTgt spid="8"/>
                                        </p:tgtEl>
                                      </p:cBhvr>
                                    </p:animEffect>
                                  </p:childTnLst>
                                </p:cTn>
                              </p:par>
                              <p:par>
                                <p:cTn id="86" presetID="14" presetClass="entr" presetSubtype="10" fill="hold" nodeType="withEffect">
                                  <p:stCondLst>
                                    <p:cond delay="0"/>
                                  </p:stCondLst>
                                  <p:childTnLst>
                                    <p:set>
                                      <p:cBhvr>
                                        <p:cTn id="8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88" dur="500"/>
                                        <p:tgtEl>
                                          <p:spTgt spid="8">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8">
                                            <p:txEl>
                                              <p:pRg st="1" end="1"/>
                                            </p:txEl>
                                          </p:spTgt>
                                        </p:tgtEl>
                                        <p:attrNameLst>
                                          <p:attrName>style.visibility</p:attrName>
                                        </p:attrNameLst>
                                      </p:cBhvr>
                                      <p:to>
                                        <p:strVal val="visible"/>
                                      </p:to>
                                    </p:set>
                                    <p:anim calcmode="lin" valueType="num">
                                      <p:cBhvr additive="base">
                                        <p:cTn id="9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8">
                                            <p:txEl>
                                              <p:pRg st="2" end="2"/>
                                            </p:txEl>
                                          </p:spTgt>
                                        </p:tgtEl>
                                        <p:attrNameLst>
                                          <p:attrName>style.visibility</p:attrName>
                                        </p:attrNameLst>
                                      </p:cBhvr>
                                      <p:to>
                                        <p:strVal val="visible"/>
                                      </p:to>
                                    </p:set>
                                    <p:anim calcmode="lin" valueType="num">
                                      <p:cBhvr additive="base">
                                        <p:cTn id="9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8">
                                            <p:txEl>
                                              <p:pRg st="3" end="3"/>
                                            </p:txEl>
                                          </p:spTgt>
                                        </p:tgtEl>
                                        <p:attrNameLst>
                                          <p:attrName>style.visibility</p:attrName>
                                        </p:attrNameLst>
                                      </p:cBhvr>
                                      <p:to>
                                        <p:strVal val="visible"/>
                                      </p:to>
                                    </p:set>
                                    <p:anim calcmode="lin" valueType="num">
                                      <p:cBhvr additive="base">
                                        <p:cTn id="10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62A01BF3-EE25-6960-E016-3740ECB81F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323886-B39B-0727-8631-42EF319EAF2B}"/>
              </a:ext>
            </a:extLst>
          </p:cNvPr>
          <p:cNvSpPr>
            <a:spLocks noGrp="1"/>
          </p:cNvSpPr>
          <p:nvPr>
            <p:ph type="title"/>
          </p:nvPr>
        </p:nvSpPr>
        <p:spPr>
          <a:xfrm>
            <a:off x="457201" y="149181"/>
            <a:ext cx="10515595" cy="1601559"/>
          </a:xfrm>
        </p:spPr>
        <p:txBody>
          <a:bodyPr/>
          <a:lstStyle/>
          <a:p>
            <a:r>
              <a:rPr lang="en-US" dirty="0">
                <a:solidFill>
                  <a:srgbClr val="C00000"/>
                </a:solidFill>
              </a:rPr>
              <a:t>Divine sovereignty and human freedom</a:t>
            </a:r>
          </a:p>
        </p:txBody>
      </p:sp>
      <p:sp>
        <p:nvSpPr>
          <p:cNvPr id="10" name="Content Placeholder 9">
            <a:extLst>
              <a:ext uri="{FF2B5EF4-FFF2-40B4-BE49-F238E27FC236}">
                <a16:creationId xmlns:a16="http://schemas.microsoft.com/office/drawing/2014/main" id="{E77BD195-69A9-91F5-AF76-FD75F64DF498}"/>
              </a:ext>
            </a:extLst>
          </p:cNvPr>
          <p:cNvSpPr>
            <a:spLocks noGrp="1"/>
          </p:cNvSpPr>
          <p:nvPr>
            <p:ph sz="quarter" idx="14"/>
          </p:nvPr>
        </p:nvSpPr>
        <p:spPr>
          <a:xfrm>
            <a:off x="1143000" y="1750740"/>
            <a:ext cx="10134600" cy="5107260"/>
          </a:xfrm>
        </p:spPr>
        <p:txBody>
          <a:bodyPr>
            <a:normAutofit/>
          </a:bodyPr>
          <a:lstStyle/>
          <a:p>
            <a:pPr marL="0" indent="0">
              <a:buNone/>
            </a:pPr>
            <a:r>
              <a:rPr lang="en-US" sz="3500" b="1" dirty="0">
                <a:solidFill>
                  <a:schemeClr val="accent5">
                    <a:lumMod val="75000"/>
                  </a:schemeClr>
                </a:solidFill>
                <a:latin typeface="Gill Sans MT" panose="020B0502020104020203" pitchFamily="34" charset="0"/>
              </a:rPr>
              <a:t>A long and contentious debate going as far back as Judaism, and later, Christianity concerns the relationship between God’s sovereign power and human’s limited freedom.</a:t>
            </a:r>
          </a:p>
          <a:p>
            <a:r>
              <a:rPr lang="en-US" altLang="en-US" sz="2800" i="1" dirty="0">
                <a:solidFill>
                  <a:schemeClr val="tx1"/>
                </a:solidFill>
              </a:rPr>
              <a:t>In Judaism, the Pharisees believed in fate, while the Sadducees did not; the community at Qumran, also, believed in predestination.</a:t>
            </a:r>
          </a:p>
          <a:p>
            <a:r>
              <a:rPr lang="en-US" altLang="en-US" sz="2800" i="1" dirty="0">
                <a:solidFill>
                  <a:schemeClr val="tx1"/>
                </a:solidFill>
              </a:rPr>
              <a:t>In early Christianity the issue came up between Pelagius and Augustine in the late 4</a:t>
            </a:r>
            <a:r>
              <a:rPr lang="en-US" altLang="en-US" sz="2800" i="1" baseline="30000" dirty="0">
                <a:solidFill>
                  <a:schemeClr val="tx1"/>
                </a:solidFill>
              </a:rPr>
              <a:t>th</a:t>
            </a:r>
            <a:r>
              <a:rPr lang="en-US" altLang="en-US" sz="2800" i="1" dirty="0">
                <a:solidFill>
                  <a:schemeClr val="tx1"/>
                </a:solidFill>
              </a:rPr>
              <a:t> and early 5</a:t>
            </a:r>
            <a:r>
              <a:rPr lang="en-US" altLang="en-US" sz="2800" i="1" baseline="30000" dirty="0">
                <a:solidFill>
                  <a:schemeClr val="tx1"/>
                </a:solidFill>
              </a:rPr>
              <a:t>th</a:t>
            </a:r>
            <a:r>
              <a:rPr lang="en-US" altLang="en-US" sz="2800" i="1" dirty="0">
                <a:solidFill>
                  <a:schemeClr val="tx1"/>
                </a:solidFill>
              </a:rPr>
              <a:t> century, when Augustine outlined the basic concepts of what later would flower into a debate within Protestantism.</a:t>
            </a:r>
          </a:p>
          <a:p>
            <a:r>
              <a:rPr lang="en-US" altLang="en-US" sz="2800" i="1" dirty="0">
                <a:solidFill>
                  <a:schemeClr val="tx1"/>
                </a:solidFill>
              </a:rPr>
              <a:t>In Protestantism, it is known as the Calvinist-Aminian Debate.</a:t>
            </a:r>
          </a:p>
        </p:txBody>
      </p:sp>
      <p:sp>
        <p:nvSpPr>
          <p:cNvPr id="7" name="Slide Number Placeholder 6">
            <a:extLst>
              <a:ext uri="{FF2B5EF4-FFF2-40B4-BE49-F238E27FC236}">
                <a16:creationId xmlns:a16="http://schemas.microsoft.com/office/drawing/2014/main" id="{E94D03D8-9FD7-DBAC-8A91-9C99FB31F1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6EC0A9F-4F59-8F59-F120-4C7A1023128A}"/>
              </a:ext>
            </a:extLst>
          </p:cNvPr>
          <p:cNvCxnSpPr>
            <a:cxnSpLocks/>
          </p:cNvCxnSpPr>
          <p:nvPr/>
        </p:nvCxnSpPr>
        <p:spPr>
          <a:xfrm>
            <a:off x="914400" y="1750740"/>
            <a:ext cx="0" cy="5107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73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347842B-F49F-B9DB-24C0-C9C76622D7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C03231-C345-D6E0-41B5-F7E73FF666F6}"/>
              </a:ext>
            </a:extLst>
          </p:cNvPr>
          <p:cNvSpPr>
            <a:spLocks noGrp="1"/>
          </p:cNvSpPr>
          <p:nvPr>
            <p:ph type="title"/>
          </p:nvPr>
        </p:nvSpPr>
        <p:spPr>
          <a:xfrm>
            <a:off x="457201" y="149181"/>
            <a:ext cx="10515595" cy="907723"/>
          </a:xfrm>
        </p:spPr>
        <p:txBody>
          <a:bodyPr/>
          <a:lstStyle/>
          <a:p>
            <a:r>
              <a:rPr lang="en-US" dirty="0">
                <a:solidFill>
                  <a:srgbClr val="C00000"/>
                </a:solidFill>
              </a:rPr>
              <a:t>THE REMONSTRANCE</a:t>
            </a:r>
          </a:p>
        </p:txBody>
      </p:sp>
      <p:sp>
        <p:nvSpPr>
          <p:cNvPr id="10" name="Content Placeholder 9">
            <a:extLst>
              <a:ext uri="{FF2B5EF4-FFF2-40B4-BE49-F238E27FC236}">
                <a16:creationId xmlns:a16="http://schemas.microsoft.com/office/drawing/2014/main" id="{3C309E85-9A0F-D712-0A7F-F32501A17CC9}"/>
              </a:ext>
            </a:extLst>
          </p:cNvPr>
          <p:cNvSpPr>
            <a:spLocks noGrp="1"/>
          </p:cNvSpPr>
          <p:nvPr>
            <p:ph sz="quarter" idx="14"/>
          </p:nvPr>
        </p:nvSpPr>
        <p:spPr>
          <a:xfrm>
            <a:off x="1143000" y="1056904"/>
            <a:ext cx="6897027" cy="5645648"/>
          </a:xfrm>
        </p:spPr>
        <p:txBody>
          <a:bodyPr>
            <a:normAutofit fontScale="92500"/>
          </a:bodyPr>
          <a:lstStyle/>
          <a:p>
            <a:pPr marL="0" indent="0">
              <a:buNone/>
            </a:pPr>
            <a:r>
              <a:rPr lang="en-US" sz="3500" b="1" dirty="0">
                <a:solidFill>
                  <a:schemeClr val="accent5">
                    <a:lumMod val="75000"/>
                  </a:schemeClr>
                </a:solidFill>
                <a:latin typeface="Gill Sans MT" panose="020B0502020104020203" pitchFamily="34" charset="0"/>
              </a:rPr>
              <a:t>Jacob Aminius, a Dutch scholar (1560-1609), developed an alternative approach to Calvinism that affirmed human free will.</a:t>
            </a:r>
          </a:p>
          <a:p>
            <a:r>
              <a:rPr lang="en-US" altLang="en-US" sz="2800" i="1" dirty="0">
                <a:solidFill>
                  <a:schemeClr val="tx1"/>
                </a:solidFill>
              </a:rPr>
              <a:t>After his death in 1609, his followers produced a doctrinal statement in 1610 called </a:t>
            </a:r>
            <a:r>
              <a:rPr lang="en-US" altLang="en-US" sz="2800" i="1" u="sng" dirty="0">
                <a:solidFill>
                  <a:schemeClr val="tx1"/>
                </a:solidFill>
              </a:rPr>
              <a:t>The Remonstrance </a:t>
            </a:r>
            <a:r>
              <a:rPr lang="en-US" altLang="en-US" sz="2800" i="1" dirty="0">
                <a:solidFill>
                  <a:schemeClr val="tx1"/>
                </a:solidFill>
              </a:rPr>
              <a:t>in which they advanced five articles or correction to the doctrine of predestination:</a:t>
            </a:r>
          </a:p>
          <a:p>
            <a:pPr lvl="1"/>
            <a:r>
              <a:rPr lang="en-US" altLang="en-US" sz="2400" b="1" dirty="0">
                <a:solidFill>
                  <a:srgbClr val="C00000"/>
                </a:solidFill>
              </a:rPr>
              <a:t>Conditional Election</a:t>
            </a:r>
          </a:p>
          <a:p>
            <a:pPr lvl="1"/>
            <a:r>
              <a:rPr lang="en-US" altLang="en-US" sz="2400" b="1" dirty="0">
                <a:solidFill>
                  <a:srgbClr val="C00000"/>
                </a:solidFill>
              </a:rPr>
              <a:t>Unlimited Atonement</a:t>
            </a:r>
          </a:p>
          <a:p>
            <a:pPr lvl="1"/>
            <a:r>
              <a:rPr lang="en-US" altLang="en-US" sz="2400" b="1" dirty="0">
                <a:solidFill>
                  <a:srgbClr val="C00000"/>
                </a:solidFill>
              </a:rPr>
              <a:t>Total Depravity</a:t>
            </a:r>
          </a:p>
          <a:p>
            <a:pPr lvl="1"/>
            <a:r>
              <a:rPr lang="en-US" altLang="en-US" sz="2400" b="1" dirty="0">
                <a:solidFill>
                  <a:srgbClr val="C00000"/>
                </a:solidFill>
              </a:rPr>
              <a:t>Prevenient Grace and Resistible Grace</a:t>
            </a:r>
          </a:p>
          <a:p>
            <a:pPr lvl="1"/>
            <a:r>
              <a:rPr lang="en-US" altLang="en-US" sz="2400" b="1" dirty="0">
                <a:solidFill>
                  <a:srgbClr val="C00000"/>
                </a:solidFill>
              </a:rPr>
              <a:t>Conditional Preservation of the Saints</a:t>
            </a:r>
          </a:p>
        </p:txBody>
      </p:sp>
      <p:sp>
        <p:nvSpPr>
          <p:cNvPr id="7" name="Slide Number Placeholder 6">
            <a:extLst>
              <a:ext uri="{FF2B5EF4-FFF2-40B4-BE49-F238E27FC236}">
                <a16:creationId xmlns:a16="http://schemas.microsoft.com/office/drawing/2014/main" id="{DEF90D17-0CBA-813A-FC03-3865BA249AD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14C0D3A2-0197-9F15-E501-30DF1EDF71C7}"/>
              </a:ext>
            </a:extLst>
          </p:cNvPr>
          <p:cNvCxnSpPr>
            <a:cxnSpLocks/>
          </p:cNvCxnSpPr>
          <p:nvPr/>
        </p:nvCxnSpPr>
        <p:spPr>
          <a:xfrm>
            <a:off x="914400" y="1151906"/>
            <a:ext cx="0" cy="570609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84DD642-00EE-F8C6-512C-FC2B5A36472B}"/>
              </a:ext>
            </a:extLst>
          </p:cNvPr>
          <p:cNvPicPr>
            <a:picLocks noChangeAspect="1"/>
          </p:cNvPicPr>
          <p:nvPr/>
        </p:nvPicPr>
        <p:blipFill>
          <a:blip r:embed="rId2"/>
          <a:stretch>
            <a:fillRect/>
          </a:stretch>
        </p:blipFill>
        <p:spPr>
          <a:xfrm>
            <a:off x="8029571" y="1151905"/>
            <a:ext cx="3811330" cy="4933761"/>
          </a:xfrm>
          <a:prstGeom prst="rect">
            <a:avLst/>
          </a:prstGeom>
        </p:spPr>
      </p:pic>
    </p:spTree>
    <p:extLst>
      <p:ext uri="{BB962C8B-B14F-4D97-AF65-F5344CB8AC3E}">
        <p14:creationId xmlns:p14="http://schemas.microsoft.com/office/powerpoint/2010/main" val="145627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41E5FA7-1987-7227-D753-ED38094D60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A6BA79-847E-2842-D706-5F8DA9D55D80}"/>
              </a:ext>
            </a:extLst>
          </p:cNvPr>
          <p:cNvSpPr>
            <a:spLocks noGrp="1"/>
          </p:cNvSpPr>
          <p:nvPr>
            <p:ph type="title"/>
          </p:nvPr>
        </p:nvSpPr>
        <p:spPr>
          <a:xfrm>
            <a:off x="367991" y="0"/>
            <a:ext cx="10515595" cy="907723"/>
          </a:xfrm>
        </p:spPr>
        <p:txBody>
          <a:bodyPr/>
          <a:lstStyle/>
          <a:p>
            <a:r>
              <a:rPr lang="en-US" dirty="0">
                <a:solidFill>
                  <a:srgbClr val="C00000"/>
                </a:solidFill>
              </a:rPr>
              <a:t>THE SYNOD OF DORT</a:t>
            </a:r>
          </a:p>
        </p:txBody>
      </p:sp>
      <p:sp>
        <p:nvSpPr>
          <p:cNvPr id="10" name="Content Placeholder 9">
            <a:extLst>
              <a:ext uri="{FF2B5EF4-FFF2-40B4-BE49-F238E27FC236}">
                <a16:creationId xmlns:a16="http://schemas.microsoft.com/office/drawing/2014/main" id="{24F006B5-6D5A-458C-D0EB-2832F1EBEF95}"/>
              </a:ext>
            </a:extLst>
          </p:cNvPr>
          <p:cNvSpPr>
            <a:spLocks noGrp="1"/>
          </p:cNvSpPr>
          <p:nvPr>
            <p:ph sz="quarter" idx="14"/>
          </p:nvPr>
        </p:nvSpPr>
        <p:spPr>
          <a:xfrm>
            <a:off x="802892" y="791738"/>
            <a:ext cx="11389108" cy="5706094"/>
          </a:xfrm>
        </p:spPr>
        <p:txBody>
          <a:bodyPr>
            <a:normAutofit/>
          </a:bodyPr>
          <a:lstStyle/>
          <a:p>
            <a:pPr marL="0" indent="0">
              <a:buNone/>
            </a:pPr>
            <a:r>
              <a:rPr lang="en-US" sz="3500" b="1" dirty="0">
                <a:solidFill>
                  <a:schemeClr val="accent5">
                    <a:lumMod val="75000"/>
                  </a:schemeClr>
                </a:solidFill>
                <a:latin typeface="Gill Sans MT" panose="020B0502020104020203" pitchFamily="34" charset="0"/>
              </a:rPr>
              <a:t>At the Synod of Dort in 1618-19, traditional Calvinists of the Dutch Reformed Church examined Arminius’ theology and issued a rejoinder.</a:t>
            </a:r>
          </a:p>
          <a:p>
            <a:r>
              <a:rPr lang="en-US" altLang="en-US" sz="2800" i="1" dirty="0">
                <a:solidFill>
                  <a:schemeClr val="tx1"/>
                </a:solidFill>
              </a:rPr>
              <a:t>This rejoinder concluded that Arminius’ views were heretical and affirmed what has come to be known as the five points of Calvinism:</a:t>
            </a:r>
          </a:p>
          <a:p>
            <a:pPr lvl="1"/>
            <a:r>
              <a:rPr lang="en-US" altLang="en-US" sz="2400" b="1" dirty="0">
                <a:solidFill>
                  <a:srgbClr val="C00000"/>
                </a:solidFill>
              </a:rPr>
              <a:t>Total Depravity</a:t>
            </a:r>
          </a:p>
          <a:p>
            <a:pPr lvl="1"/>
            <a:r>
              <a:rPr lang="en-US" altLang="en-US" sz="2400" b="1" dirty="0">
                <a:solidFill>
                  <a:srgbClr val="C00000"/>
                </a:solidFill>
              </a:rPr>
              <a:t>Unconditional Election</a:t>
            </a:r>
          </a:p>
          <a:p>
            <a:pPr lvl="1"/>
            <a:r>
              <a:rPr lang="en-US" altLang="en-US" sz="2400" b="1" dirty="0">
                <a:solidFill>
                  <a:srgbClr val="C00000"/>
                </a:solidFill>
              </a:rPr>
              <a:t>Limited Atonement</a:t>
            </a:r>
          </a:p>
          <a:p>
            <a:pPr lvl="1"/>
            <a:r>
              <a:rPr lang="en-US" altLang="en-US" sz="2400" b="1" dirty="0">
                <a:solidFill>
                  <a:srgbClr val="C00000"/>
                </a:solidFill>
              </a:rPr>
              <a:t>Irresistible Grace</a:t>
            </a:r>
          </a:p>
          <a:p>
            <a:pPr lvl="1"/>
            <a:r>
              <a:rPr lang="en-US" altLang="en-US" sz="2400" b="1" dirty="0">
                <a:solidFill>
                  <a:srgbClr val="C00000"/>
                </a:solidFill>
              </a:rPr>
              <a:t>Perseverance of the Saints</a:t>
            </a:r>
          </a:p>
        </p:txBody>
      </p:sp>
      <p:sp>
        <p:nvSpPr>
          <p:cNvPr id="7" name="Slide Number Placeholder 6">
            <a:extLst>
              <a:ext uri="{FF2B5EF4-FFF2-40B4-BE49-F238E27FC236}">
                <a16:creationId xmlns:a16="http://schemas.microsoft.com/office/drawing/2014/main" id="{9A27EE11-0AB8-2E6E-F16A-393F48EB813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B5AD648-B635-2710-3874-BE2A52E38888}"/>
              </a:ext>
            </a:extLst>
          </p:cNvPr>
          <p:cNvCxnSpPr>
            <a:cxnSpLocks/>
          </p:cNvCxnSpPr>
          <p:nvPr/>
        </p:nvCxnSpPr>
        <p:spPr>
          <a:xfrm>
            <a:off x="635619" y="894097"/>
            <a:ext cx="0" cy="570609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The Synod of Dordt Condemned Arminianism as Heresy | Center ...">
            <a:extLst>
              <a:ext uri="{FF2B5EF4-FFF2-40B4-BE49-F238E27FC236}">
                <a16:creationId xmlns:a16="http://schemas.microsoft.com/office/drawing/2014/main" id="{C251A8D0-52E5-AF27-470B-1E7CCBF799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829" y="3424138"/>
            <a:ext cx="6716750" cy="327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11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 calcmode="lin" valueType="num">
                                      <p:cBhvr additive="base">
                                        <p:cTn id="4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9BBBDFA0-34C9-84F0-450B-D1E7D89ACDAB}"/>
              </a:ext>
            </a:extLst>
          </p:cNvPr>
          <p:cNvSpPr>
            <a:spLocks noGrp="1" noChangeArrowheads="1"/>
          </p:cNvSpPr>
          <p:nvPr>
            <p:ph type="title"/>
          </p:nvPr>
        </p:nvSpPr>
        <p:spPr>
          <a:xfrm>
            <a:off x="609600" y="33650"/>
            <a:ext cx="10972800" cy="1040348"/>
          </a:xfrm>
        </p:spPr>
        <p:txBody>
          <a:bodyPr/>
          <a:lstStyle/>
          <a:p>
            <a:r>
              <a:rPr lang="en-US" altLang="en-US" sz="6000" b="1" dirty="0">
                <a:solidFill>
                  <a:schemeClr val="accent2">
                    <a:lumMod val="40000"/>
                    <a:lumOff val="60000"/>
                  </a:schemeClr>
                </a:solidFill>
                <a:latin typeface="Agency FB" panose="020B0503020202020204" pitchFamily="34" charset="0"/>
              </a:rPr>
              <a:t>Calvinist-Arminian Differences</a:t>
            </a:r>
          </a:p>
        </p:txBody>
      </p:sp>
      <p:sp>
        <p:nvSpPr>
          <p:cNvPr id="221188" name="Rectangle 4">
            <a:extLst>
              <a:ext uri="{FF2B5EF4-FFF2-40B4-BE49-F238E27FC236}">
                <a16:creationId xmlns:a16="http://schemas.microsoft.com/office/drawing/2014/main" id="{7AFD420D-2E5C-065E-B374-FC44DDD1DEDF}"/>
              </a:ext>
            </a:extLst>
          </p:cNvPr>
          <p:cNvSpPr>
            <a:spLocks noGrp="1" noChangeArrowheads="1"/>
          </p:cNvSpPr>
          <p:nvPr>
            <p:ph type="body" sz="half" idx="1"/>
          </p:nvPr>
        </p:nvSpPr>
        <p:spPr>
          <a:xfrm>
            <a:off x="292926" y="1073998"/>
            <a:ext cx="5803074" cy="5631602"/>
          </a:xfrm>
          <a:solidFill>
            <a:srgbClr val="3E1F00"/>
          </a:solidFill>
          <a:ln w="38100">
            <a:solidFill>
              <a:srgbClr val="AE99FD"/>
            </a:solidFill>
            <a:miter lim="800000"/>
            <a:headEnd/>
            <a:tailEnd/>
          </a:ln>
        </p:spPr>
        <p:txBody>
          <a:bodyPr/>
          <a:lstStyle/>
          <a:p>
            <a:pPr>
              <a:lnSpc>
                <a:spcPct val="90000"/>
              </a:lnSpc>
              <a:buFont typeface="Wingdings" panose="05000000000000000000" pitchFamily="2" charset="2"/>
              <a:buNone/>
            </a:pPr>
            <a:r>
              <a:rPr lang="en-US" altLang="en-US" sz="3600" dirty="0">
                <a:solidFill>
                  <a:srgbClr val="AE99FD"/>
                </a:solidFill>
                <a:effectLst>
                  <a:outerShdw blurRad="38100" dist="38100" dir="2700000" algn="tl">
                    <a:srgbClr val="000000">
                      <a:alpha val="43137"/>
                    </a:srgbClr>
                  </a:outerShdw>
                </a:effectLst>
                <a:latin typeface="Impact" panose="020B0806030902050204" pitchFamily="34" charset="0"/>
              </a:rPr>
              <a:t>Calvinism</a:t>
            </a:r>
          </a:p>
          <a:p>
            <a:pPr>
              <a:lnSpc>
                <a:spcPct val="90000"/>
              </a:lnSpc>
              <a:buFont typeface="Wingdings" panose="05000000000000000000" pitchFamily="2" charset="2"/>
              <a:buNone/>
            </a:pPr>
            <a:r>
              <a:rPr lang="en-US" altLang="en-US" sz="2800" b="1" i="1" dirty="0">
                <a:latin typeface="Arial Narrow" panose="020B0606020202030204" pitchFamily="34" charset="0"/>
              </a:rPr>
              <a:t>Humans are completely unable to turn to God on their own.</a:t>
            </a:r>
          </a:p>
          <a:p>
            <a:pPr>
              <a:lnSpc>
                <a:spcPct val="90000"/>
              </a:lnSpc>
              <a:buFont typeface="Wingdings" panose="05000000000000000000" pitchFamily="2" charset="2"/>
              <a:buNone/>
            </a:pPr>
            <a:r>
              <a:rPr lang="en-US" altLang="en-US" sz="2800" b="1" i="1" dirty="0">
                <a:latin typeface="Arial Narrow" panose="020B0606020202030204" pitchFamily="34" charset="0"/>
              </a:rPr>
              <a:t>God chose in advance who would be saved and who would be damned based on his sovereign will alone.</a:t>
            </a:r>
          </a:p>
          <a:p>
            <a:pPr>
              <a:lnSpc>
                <a:spcPct val="90000"/>
              </a:lnSpc>
              <a:buFont typeface="Wingdings" panose="05000000000000000000" pitchFamily="2" charset="2"/>
              <a:buNone/>
            </a:pPr>
            <a:r>
              <a:rPr lang="en-US" altLang="en-US" sz="2800" b="1" i="1" dirty="0">
                <a:latin typeface="Arial Narrow" panose="020B0606020202030204" pitchFamily="34" charset="0"/>
              </a:rPr>
              <a:t>Christ died only for those he chose to save; he did not die for everyone.</a:t>
            </a:r>
          </a:p>
          <a:p>
            <a:pPr>
              <a:lnSpc>
                <a:spcPct val="90000"/>
              </a:lnSpc>
              <a:buFont typeface="Wingdings" panose="05000000000000000000" pitchFamily="2" charset="2"/>
              <a:buNone/>
            </a:pPr>
            <a:r>
              <a:rPr lang="en-US" altLang="en-US" sz="2800" b="1" i="1" dirty="0">
                <a:latin typeface="Arial Narrow" panose="020B0606020202030204" pitchFamily="34" charset="0"/>
              </a:rPr>
              <a:t>Those whom God chose will certainly come to faith.</a:t>
            </a:r>
          </a:p>
          <a:p>
            <a:pPr>
              <a:lnSpc>
                <a:spcPct val="90000"/>
              </a:lnSpc>
              <a:buFont typeface="Wingdings" panose="05000000000000000000" pitchFamily="2" charset="2"/>
              <a:buNone/>
            </a:pPr>
            <a:r>
              <a:rPr lang="en-US" altLang="en-US" sz="2800" b="1" i="1" dirty="0">
                <a:latin typeface="Arial Narrow" panose="020B0606020202030204" pitchFamily="34" charset="0"/>
              </a:rPr>
              <a:t>Those whom God chose will certainly persevere in their faith; they cannot fall from grace.</a:t>
            </a:r>
          </a:p>
        </p:txBody>
      </p:sp>
      <p:sp>
        <p:nvSpPr>
          <p:cNvPr id="221189" name="Rectangle 5">
            <a:extLst>
              <a:ext uri="{FF2B5EF4-FFF2-40B4-BE49-F238E27FC236}">
                <a16:creationId xmlns:a16="http://schemas.microsoft.com/office/drawing/2014/main" id="{1C8C8D1A-0D1D-CDC3-572F-025743E12944}"/>
              </a:ext>
            </a:extLst>
          </p:cNvPr>
          <p:cNvSpPr>
            <a:spLocks noGrp="1" noChangeArrowheads="1"/>
          </p:cNvSpPr>
          <p:nvPr>
            <p:ph type="body" sz="half" idx="2"/>
          </p:nvPr>
        </p:nvSpPr>
        <p:spPr>
          <a:xfrm>
            <a:off x="6324599" y="1073998"/>
            <a:ext cx="5574475" cy="5631602"/>
          </a:xfrm>
          <a:solidFill>
            <a:srgbClr val="B58E2D"/>
          </a:solidFill>
          <a:ln w="38100">
            <a:solidFill>
              <a:srgbClr val="FF3300"/>
            </a:solidFill>
            <a:miter lim="800000"/>
            <a:headEnd/>
            <a:tailEnd/>
          </a:ln>
        </p:spPr>
        <p:txBody>
          <a:bodyPr/>
          <a:lstStyle/>
          <a:p>
            <a:pPr>
              <a:lnSpc>
                <a:spcPct val="90000"/>
              </a:lnSpc>
              <a:buFont typeface="Wingdings" panose="05000000000000000000" pitchFamily="2" charset="2"/>
              <a:buNone/>
            </a:pPr>
            <a:r>
              <a:rPr lang="en-US" altLang="en-US" sz="3600" dirty="0">
                <a:solidFill>
                  <a:srgbClr val="FF3300"/>
                </a:solidFill>
                <a:latin typeface="Impact" panose="020B0806030902050204" pitchFamily="34" charset="0"/>
              </a:rPr>
              <a:t>Arminianism</a:t>
            </a:r>
          </a:p>
          <a:p>
            <a:pPr>
              <a:lnSpc>
                <a:spcPct val="90000"/>
              </a:lnSpc>
              <a:buFont typeface="Wingdings" panose="05000000000000000000" pitchFamily="2" charset="2"/>
              <a:buNone/>
            </a:pPr>
            <a:r>
              <a:rPr lang="en-US" altLang="en-US" sz="2800" b="1" i="1" dirty="0">
                <a:latin typeface="Arial Narrow" panose="020B0606020202030204" pitchFamily="34" charset="0"/>
              </a:rPr>
              <a:t>Fallen humans participate in the act of faith by their free will.</a:t>
            </a:r>
          </a:p>
          <a:p>
            <a:pPr>
              <a:lnSpc>
                <a:spcPct val="90000"/>
              </a:lnSpc>
              <a:buFont typeface="Wingdings" panose="05000000000000000000" pitchFamily="2" charset="2"/>
              <a:buNone/>
            </a:pPr>
            <a:r>
              <a:rPr lang="en-US" altLang="en-US" sz="2800" b="1" i="1" dirty="0">
                <a:latin typeface="Arial Narrow" panose="020B0606020202030204" pitchFamily="34" charset="0"/>
              </a:rPr>
              <a:t>Election is based on divine foreknowledge of human choice, and humans can freely choose.</a:t>
            </a:r>
          </a:p>
          <a:p>
            <a:pPr>
              <a:lnSpc>
                <a:spcPct val="90000"/>
              </a:lnSpc>
              <a:buFont typeface="Wingdings" panose="05000000000000000000" pitchFamily="2" charset="2"/>
              <a:buNone/>
            </a:pPr>
            <a:r>
              <a:rPr lang="en-US" altLang="en-US" sz="2800" b="1" i="1" dirty="0">
                <a:latin typeface="Arial Narrow" panose="020B0606020202030204" pitchFamily="34" charset="0"/>
              </a:rPr>
              <a:t>Christ died for all, but only believers are forgiven.</a:t>
            </a:r>
          </a:p>
          <a:p>
            <a:pPr>
              <a:lnSpc>
                <a:spcPct val="90000"/>
              </a:lnSpc>
              <a:buFont typeface="Wingdings" panose="05000000000000000000" pitchFamily="2" charset="2"/>
              <a:buNone/>
            </a:pPr>
            <a:r>
              <a:rPr lang="en-US" altLang="en-US" sz="2800" b="1" i="1" dirty="0">
                <a:latin typeface="Arial Narrow" panose="020B0606020202030204" pitchFamily="34" charset="0"/>
              </a:rPr>
              <a:t>Grace begins, continues, and ends all good—but it can be refused.</a:t>
            </a:r>
          </a:p>
          <a:p>
            <a:pPr>
              <a:lnSpc>
                <a:spcPct val="90000"/>
              </a:lnSpc>
              <a:buFont typeface="Wingdings" panose="05000000000000000000" pitchFamily="2" charset="2"/>
              <a:buNone/>
            </a:pPr>
            <a:r>
              <a:rPr lang="en-US" altLang="en-US" sz="2800" b="1" i="1" dirty="0">
                <a:latin typeface="Arial Narrow" panose="020B0606020202030204" pitchFamily="34" charset="0"/>
              </a:rPr>
              <a:t>Grace preserves, but humans can fall from grace and renounce their salvation.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1188">
                                            <p:bg/>
                                          </p:spTgt>
                                        </p:tgtEl>
                                        <p:attrNameLst>
                                          <p:attrName>style.visibility</p:attrName>
                                        </p:attrNameLst>
                                      </p:cBhvr>
                                      <p:to>
                                        <p:strVal val="visible"/>
                                      </p:to>
                                    </p:set>
                                    <p:animEffect transition="in" filter="randombar(horizontal)">
                                      <p:cBhvr>
                                        <p:cTn id="7" dur="500"/>
                                        <p:tgtEl>
                                          <p:spTgt spid="221188">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1188">
                                            <p:txEl>
                                              <p:pRg st="0" end="0"/>
                                            </p:txEl>
                                          </p:spTgt>
                                        </p:tgtEl>
                                        <p:attrNameLst>
                                          <p:attrName>style.visibility</p:attrName>
                                        </p:attrNameLst>
                                      </p:cBhvr>
                                      <p:to>
                                        <p:strVal val="visible"/>
                                      </p:to>
                                    </p:set>
                                    <p:animEffect transition="in" filter="randombar(horizontal)">
                                      <p:cBhvr>
                                        <p:cTn id="10" dur="500"/>
                                        <p:tgtEl>
                                          <p:spTgt spid="221188">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1189">
                                            <p:bg/>
                                          </p:spTgt>
                                        </p:tgtEl>
                                        <p:attrNameLst>
                                          <p:attrName>style.visibility</p:attrName>
                                        </p:attrNameLst>
                                      </p:cBhvr>
                                      <p:to>
                                        <p:strVal val="visible"/>
                                      </p:to>
                                    </p:set>
                                    <p:animEffect transition="in" filter="randombar(horizontal)">
                                      <p:cBhvr>
                                        <p:cTn id="13" dur="500"/>
                                        <p:tgtEl>
                                          <p:spTgt spid="221189">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1189">
                                            <p:txEl>
                                              <p:pRg st="0" end="0"/>
                                            </p:txEl>
                                          </p:spTgt>
                                        </p:tgtEl>
                                        <p:attrNameLst>
                                          <p:attrName>style.visibility</p:attrName>
                                        </p:attrNameLst>
                                      </p:cBhvr>
                                      <p:to>
                                        <p:strVal val="visible"/>
                                      </p:to>
                                    </p:set>
                                    <p:animEffect transition="in" filter="randombar(horizontal)">
                                      <p:cBhvr>
                                        <p:cTn id="16" dur="500"/>
                                        <p:tgtEl>
                                          <p:spTgt spid="22118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1188">
                                            <p:txEl>
                                              <p:pRg st="1" end="1"/>
                                            </p:txEl>
                                          </p:spTgt>
                                        </p:tgtEl>
                                        <p:attrNameLst>
                                          <p:attrName>style.visibility</p:attrName>
                                        </p:attrNameLst>
                                      </p:cBhvr>
                                      <p:to>
                                        <p:strVal val="visible"/>
                                      </p:to>
                                    </p:set>
                                    <p:anim calcmode="lin" valueType="num">
                                      <p:cBhvr additive="base">
                                        <p:cTn id="21" dur="500" fill="hold"/>
                                        <p:tgtEl>
                                          <p:spTgt spid="22118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1188">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1189">
                                            <p:txEl>
                                              <p:pRg st="1" end="1"/>
                                            </p:txEl>
                                          </p:spTgt>
                                        </p:tgtEl>
                                        <p:attrNameLst>
                                          <p:attrName>style.visibility</p:attrName>
                                        </p:attrNameLst>
                                      </p:cBhvr>
                                      <p:to>
                                        <p:strVal val="visible"/>
                                      </p:to>
                                    </p:set>
                                    <p:anim calcmode="lin" valueType="num">
                                      <p:cBhvr additive="base">
                                        <p:cTn id="25" dur="500" fill="hold"/>
                                        <p:tgtEl>
                                          <p:spTgt spid="22118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11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1188">
                                            <p:txEl>
                                              <p:pRg st="2" end="2"/>
                                            </p:txEl>
                                          </p:spTgt>
                                        </p:tgtEl>
                                        <p:attrNameLst>
                                          <p:attrName>style.visibility</p:attrName>
                                        </p:attrNameLst>
                                      </p:cBhvr>
                                      <p:to>
                                        <p:strVal val="visible"/>
                                      </p:to>
                                    </p:set>
                                    <p:anim calcmode="lin" valueType="num">
                                      <p:cBhvr additive="base">
                                        <p:cTn id="31" dur="500" fill="hold"/>
                                        <p:tgtEl>
                                          <p:spTgt spid="22118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1188">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1189">
                                            <p:txEl>
                                              <p:pRg st="2" end="2"/>
                                            </p:txEl>
                                          </p:spTgt>
                                        </p:tgtEl>
                                        <p:attrNameLst>
                                          <p:attrName>style.visibility</p:attrName>
                                        </p:attrNameLst>
                                      </p:cBhvr>
                                      <p:to>
                                        <p:strVal val="visible"/>
                                      </p:to>
                                    </p:set>
                                    <p:anim calcmode="lin" valueType="num">
                                      <p:cBhvr additive="base">
                                        <p:cTn id="35" dur="500" fill="hold"/>
                                        <p:tgtEl>
                                          <p:spTgt spid="22118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11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21188">
                                            <p:txEl>
                                              <p:pRg st="3" end="3"/>
                                            </p:txEl>
                                          </p:spTgt>
                                        </p:tgtEl>
                                        <p:attrNameLst>
                                          <p:attrName>style.visibility</p:attrName>
                                        </p:attrNameLst>
                                      </p:cBhvr>
                                      <p:to>
                                        <p:strVal val="visible"/>
                                      </p:to>
                                    </p:set>
                                    <p:anim calcmode="lin" valueType="num">
                                      <p:cBhvr additive="base">
                                        <p:cTn id="41" dur="500" fill="hold"/>
                                        <p:tgtEl>
                                          <p:spTgt spid="22118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21188">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21189">
                                            <p:txEl>
                                              <p:pRg st="3" end="3"/>
                                            </p:txEl>
                                          </p:spTgt>
                                        </p:tgtEl>
                                        <p:attrNameLst>
                                          <p:attrName>style.visibility</p:attrName>
                                        </p:attrNameLst>
                                      </p:cBhvr>
                                      <p:to>
                                        <p:strVal val="visible"/>
                                      </p:to>
                                    </p:set>
                                    <p:anim calcmode="lin" valueType="num">
                                      <p:cBhvr additive="base">
                                        <p:cTn id="45" dur="500" fill="hold"/>
                                        <p:tgtEl>
                                          <p:spTgt spid="22118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211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1188">
                                            <p:txEl>
                                              <p:pRg st="4" end="4"/>
                                            </p:txEl>
                                          </p:spTgt>
                                        </p:tgtEl>
                                        <p:attrNameLst>
                                          <p:attrName>style.visibility</p:attrName>
                                        </p:attrNameLst>
                                      </p:cBhvr>
                                      <p:to>
                                        <p:strVal val="visible"/>
                                      </p:to>
                                    </p:set>
                                    <p:anim calcmode="lin" valueType="num">
                                      <p:cBhvr additive="base">
                                        <p:cTn id="51" dur="500" fill="hold"/>
                                        <p:tgtEl>
                                          <p:spTgt spid="221188">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21188">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21189">
                                            <p:txEl>
                                              <p:pRg st="4" end="4"/>
                                            </p:txEl>
                                          </p:spTgt>
                                        </p:tgtEl>
                                        <p:attrNameLst>
                                          <p:attrName>style.visibility</p:attrName>
                                        </p:attrNameLst>
                                      </p:cBhvr>
                                      <p:to>
                                        <p:strVal val="visible"/>
                                      </p:to>
                                    </p:set>
                                    <p:anim calcmode="lin" valueType="num">
                                      <p:cBhvr additive="base">
                                        <p:cTn id="55" dur="500" fill="hold"/>
                                        <p:tgtEl>
                                          <p:spTgt spid="221189">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11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1188">
                                            <p:txEl>
                                              <p:pRg st="5" end="5"/>
                                            </p:txEl>
                                          </p:spTgt>
                                        </p:tgtEl>
                                        <p:attrNameLst>
                                          <p:attrName>style.visibility</p:attrName>
                                        </p:attrNameLst>
                                      </p:cBhvr>
                                      <p:to>
                                        <p:strVal val="visible"/>
                                      </p:to>
                                    </p:set>
                                    <p:anim calcmode="lin" valueType="num">
                                      <p:cBhvr additive="base">
                                        <p:cTn id="61" dur="500" fill="hold"/>
                                        <p:tgtEl>
                                          <p:spTgt spid="221188">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21188">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21189">
                                            <p:txEl>
                                              <p:pRg st="5" end="5"/>
                                            </p:txEl>
                                          </p:spTgt>
                                        </p:tgtEl>
                                        <p:attrNameLst>
                                          <p:attrName>style.visibility</p:attrName>
                                        </p:attrNameLst>
                                      </p:cBhvr>
                                      <p:to>
                                        <p:strVal val="visible"/>
                                      </p:to>
                                    </p:set>
                                    <p:anim calcmode="lin" valueType="num">
                                      <p:cBhvr additive="base">
                                        <p:cTn id="65" dur="500" fill="hold"/>
                                        <p:tgtEl>
                                          <p:spTgt spid="221189">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211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uiExpand="1" build="p" animBg="1"/>
      <p:bldP spid="221189"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6" name="Rectangle 4">
            <a:extLst>
              <a:ext uri="{FF2B5EF4-FFF2-40B4-BE49-F238E27FC236}">
                <a16:creationId xmlns:a16="http://schemas.microsoft.com/office/drawing/2014/main" id="{2FA489E2-9300-DD6E-74F0-C7074F690BFE}"/>
              </a:ext>
            </a:extLst>
          </p:cNvPr>
          <p:cNvSpPr>
            <a:spLocks noGrp="1" noChangeArrowheads="1"/>
          </p:cNvSpPr>
          <p:nvPr>
            <p:ph type="title"/>
          </p:nvPr>
        </p:nvSpPr>
        <p:spPr/>
        <p:txBody>
          <a:bodyPr/>
          <a:lstStyle/>
          <a:p>
            <a:r>
              <a:rPr lang="en-US" altLang="en-US" sz="6600" b="1" dirty="0">
                <a:solidFill>
                  <a:schemeClr val="bg1">
                    <a:lumMod val="60000"/>
                    <a:lumOff val="40000"/>
                  </a:schemeClr>
                </a:solidFill>
                <a:latin typeface="Agency FB" panose="020B0503020202020204" pitchFamily="34" charset="0"/>
              </a:rPr>
              <a:t>The Calvinist-Arminian Divide</a:t>
            </a:r>
          </a:p>
        </p:txBody>
      </p:sp>
      <p:sp>
        <p:nvSpPr>
          <p:cNvPr id="223237" name="Rectangle 5">
            <a:extLst>
              <a:ext uri="{FF2B5EF4-FFF2-40B4-BE49-F238E27FC236}">
                <a16:creationId xmlns:a16="http://schemas.microsoft.com/office/drawing/2014/main" id="{63882909-625F-C84B-2836-49D70E4ABDA2}"/>
              </a:ext>
            </a:extLst>
          </p:cNvPr>
          <p:cNvSpPr>
            <a:spLocks noGrp="1" noChangeArrowheads="1"/>
          </p:cNvSpPr>
          <p:nvPr>
            <p:ph type="body" sz="half" idx="1"/>
          </p:nvPr>
        </p:nvSpPr>
        <p:spPr>
          <a:xfrm>
            <a:off x="435428" y="1600201"/>
            <a:ext cx="5508172" cy="4530725"/>
          </a:xfrm>
          <a:solidFill>
            <a:srgbClr val="3E1F00"/>
          </a:solidFill>
          <a:ln w="38100">
            <a:solidFill>
              <a:srgbClr val="AE99FD"/>
            </a:solidFill>
            <a:miter lim="800000"/>
            <a:headEnd/>
            <a:tailEnd/>
          </a:ln>
        </p:spPr>
        <p:txBody>
          <a:bodyPr/>
          <a:lstStyle/>
          <a:p>
            <a:pPr>
              <a:buFont typeface="Wingdings" panose="05000000000000000000" pitchFamily="2" charset="2"/>
              <a:buNone/>
            </a:pPr>
            <a:r>
              <a:rPr lang="en-US" altLang="en-US" sz="4000" dirty="0">
                <a:solidFill>
                  <a:srgbClr val="AE99FD"/>
                </a:solidFill>
                <a:latin typeface="Impact" panose="020B0806030902050204" pitchFamily="34" charset="0"/>
              </a:rPr>
              <a:t>Tend to Be Calvinist</a:t>
            </a:r>
          </a:p>
          <a:p>
            <a:r>
              <a:rPr lang="en-US" altLang="en-US" b="1" i="1" dirty="0">
                <a:latin typeface="Arial Narrow" panose="020B0606020202030204" pitchFamily="34" charset="0"/>
              </a:rPr>
              <a:t>Reformed</a:t>
            </a:r>
          </a:p>
          <a:p>
            <a:r>
              <a:rPr lang="en-US" altLang="en-US" b="1" i="1" dirty="0">
                <a:latin typeface="Arial Narrow" panose="020B0606020202030204" pitchFamily="34" charset="0"/>
              </a:rPr>
              <a:t>Presbyterian</a:t>
            </a:r>
          </a:p>
          <a:p>
            <a:r>
              <a:rPr lang="en-US" altLang="en-US" b="1" i="1" dirty="0">
                <a:latin typeface="Arial Narrow" panose="020B0606020202030204" pitchFamily="34" charset="0"/>
              </a:rPr>
              <a:t>Congregationalists</a:t>
            </a:r>
          </a:p>
          <a:p>
            <a:r>
              <a:rPr lang="en-US" altLang="en-US" b="1" i="1" dirty="0">
                <a:latin typeface="Arial Narrow" panose="020B0606020202030204" pitchFamily="34" charset="0"/>
              </a:rPr>
              <a:t>Some Anglicans</a:t>
            </a:r>
          </a:p>
          <a:p>
            <a:r>
              <a:rPr lang="en-US" altLang="en-US" b="1" i="1" dirty="0">
                <a:latin typeface="Arial Narrow" panose="020B0606020202030204" pitchFamily="34" charset="0"/>
              </a:rPr>
              <a:t>Puritans</a:t>
            </a:r>
          </a:p>
          <a:p>
            <a:r>
              <a:rPr lang="en-US" altLang="en-US" b="1" i="1" dirty="0">
                <a:latin typeface="Arial Narrow" panose="020B0606020202030204" pitchFamily="34" charset="0"/>
              </a:rPr>
              <a:t>Baptists (particular)</a:t>
            </a:r>
          </a:p>
          <a:p>
            <a:endParaRPr lang="en-US" altLang="en-US" b="1" i="1" dirty="0">
              <a:latin typeface="Arial Narrow" panose="020B0606020202030204" pitchFamily="34" charset="0"/>
            </a:endParaRPr>
          </a:p>
        </p:txBody>
      </p:sp>
      <p:sp>
        <p:nvSpPr>
          <p:cNvPr id="223238" name="Rectangle 6">
            <a:extLst>
              <a:ext uri="{FF2B5EF4-FFF2-40B4-BE49-F238E27FC236}">
                <a16:creationId xmlns:a16="http://schemas.microsoft.com/office/drawing/2014/main" id="{A96601A6-F5B3-EC60-388D-B9697743389D}"/>
              </a:ext>
            </a:extLst>
          </p:cNvPr>
          <p:cNvSpPr>
            <a:spLocks noGrp="1" noChangeArrowheads="1"/>
          </p:cNvSpPr>
          <p:nvPr>
            <p:ph type="body" sz="half" idx="2"/>
          </p:nvPr>
        </p:nvSpPr>
        <p:spPr>
          <a:xfrm>
            <a:off x="6248399" y="1600201"/>
            <a:ext cx="5508172" cy="4530725"/>
          </a:xfrm>
          <a:solidFill>
            <a:srgbClr val="B58E2D"/>
          </a:solidFill>
          <a:ln w="57150">
            <a:solidFill>
              <a:srgbClr val="920000"/>
            </a:solidFill>
            <a:miter lim="800000"/>
            <a:headEnd/>
            <a:tailEnd/>
          </a:ln>
        </p:spPr>
        <p:txBody>
          <a:bodyPr/>
          <a:lstStyle/>
          <a:p>
            <a:pPr>
              <a:buFont typeface="Wingdings" panose="05000000000000000000" pitchFamily="2" charset="2"/>
              <a:buNone/>
            </a:pPr>
            <a:r>
              <a:rPr lang="en-US" altLang="en-US" sz="4000" dirty="0">
                <a:solidFill>
                  <a:srgbClr val="920000"/>
                </a:solidFill>
                <a:effectLst/>
                <a:latin typeface="Impact" panose="020B0806030902050204" pitchFamily="34" charset="0"/>
              </a:rPr>
              <a:t>Tend to be Arminian</a:t>
            </a:r>
          </a:p>
          <a:p>
            <a:r>
              <a:rPr lang="en-US" altLang="en-US" b="1" i="1" dirty="0">
                <a:latin typeface="Arial Narrow" panose="020B0606020202030204" pitchFamily="34" charset="0"/>
              </a:rPr>
              <a:t>Methodist</a:t>
            </a:r>
          </a:p>
          <a:p>
            <a:r>
              <a:rPr lang="en-US" altLang="en-US" b="1" i="1" dirty="0">
                <a:latin typeface="Arial Narrow" panose="020B0606020202030204" pitchFamily="34" charset="0"/>
              </a:rPr>
              <a:t>Baptists (general)</a:t>
            </a:r>
          </a:p>
          <a:p>
            <a:r>
              <a:rPr lang="en-US" altLang="en-US" b="1" i="1" dirty="0">
                <a:latin typeface="Arial Narrow" panose="020B0606020202030204" pitchFamily="34" charset="0"/>
              </a:rPr>
              <a:t>Nazarenes</a:t>
            </a:r>
          </a:p>
          <a:p>
            <a:r>
              <a:rPr lang="en-US" altLang="en-US" b="1" i="1" dirty="0">
                <a:latin typeface="Arial Narrow" panose="020B0606020202030204" pitchFamily="34" charset="0"/>
              </a:rPr>
              <a:t>Wesleyans</a:t>
            </a:r>
          </a:p>
          <a:p>
            <a:r>
              <a:rPr lang="en-US" altLang="en-US" b="1" i="1" dirty="0">
                <a:latin typeface="Arial Narrow" panose="020B0606020202030204" pitchFamily="34" charset="0"/>
              </a:rPr>
              <a:t>Holiness</a:t>
            </a:r>
          </a:p>
          <a:p>
            <a:r>
              <a:rPr lang="en-US" altLang="en-US" b="1" i="1" dirty="0">
                <a:latin typeface="Arial Narrow" panose="020B0606020202030204" pitchFamily="34" charset="0"/>
              </a:rPr>
              <a:t>Pentecostal-Charismatic</a:t>
            </a:r>
          </a:p>
          <a:p>
            <a:endParaRPr lang="en-US" altLang="en-US" b="1" i="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3237">
                                            <p:bg/>
                                          </p:spTgt>
                                        </p:tgtEl>
                                        <p:attrNameLst>
                                          <p:attrName>style.visibility</p:attrName>
                                        </p:attrNameLst>
                                      </p:cBhvr>
                                      <p:to>
                                        <p:strVal val="visible"/>
                                      </p:to>
                                    </p:set>
                                    <p:animEffect transition="in" filter="randombar(horizontal)">
                                      <p:cBhvr>
                                        <p:cTn id="7" dur="500"/>
                                        <p:tgtEl>
                                          <p:spTgt spid="22323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3237">
                                            <p:txEl>
                                              <p:pRg st="0" end="0"/>
                                            </p:txEl>
                                          </p:spTgt>
                                        </p:tgtEl>
                                        <p:attrNameLst>
                                          <p:attrName>style.visibility</p:attrName>
                                        </p:attrNameLst>
                                      </p:cBhvr>
                                      <p:to>
                                        <p:strVal val="visible"/>
                                      </p:to>
                                    </p:set>
                                    <p:animEffect transition="in" filter="randombar(horizontal)">
                                      <p:cBhvr>
                                        <p:cTn id="10" dur="500"/>
                                        <p:tgtEl>
                                          <p:spTgt spid="2232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3237">
                                            <p:txEl>
                                              <p:pRg st="1" end="1"/>
                                            </p:txEl>
                                          </p:spTgt>
                                        </p:tgtEl>
                                        <p:attrNameLst>
                                          <p:attrName>style.visibility</p:attrName>
                                        </p:attrNameLst>
                                      </p:cBhvr>
                                      <p:to>
                                        <p:strVal val="visible"/>
                                      </p:to>
                                    </p:set>
                                    <p:anim calcmode="lin" valueType="num">
                                      <p:cBhvr additive="base">
                                        <p:cTn id="15" dur="500" fill="hold"/>
                                        <p:tgtEl>
                                          <p:spTgt spid="22323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32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3237">
                                            <p:txEl>
                                              <p:pRg st="2" end="2"/>
                                            </p:txEl>
                                          </p:spTgt>
                                        </p:tgtEl>
                                        <p:attrNameLst>
                                          <p:attrName>style.visibility</p:attrName>
                                        </p:attrNameLst>
                                      </p:cBhvr>
                                      <p:to>
                                        <p:strVal val="visible"/>
                                      </p:to>
                                    </p:set>
                                    <p:anim calcmode="lin" valueType="num">
                                      <p:cBhvr additive="base">
                                        <p:cTn id="21" dur="500" fill="hold"/>
                                        <p:tgtEl>
                                          <p:spTgt spid="22323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32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3237">
                                            <p:txEl>
                                              <p:pRg st="3" end="3"/>
                                            </p:txEl>
                                          </p:spTgt>
                                        </p:tgtEl>
                                        <p:attrNameLst>
                                          <p:attrName>style.visibility</p:attrName>
                                        </p:attrNameLst>
                                      </p:cBhvr>
                                      <p:to>
                                        <p:strVal val="visible"/>
                                      </p:to>
                                    </p:set>
                                    <p:anim calcmode="lin" valueType="num">
                                      <p:cBhvr additive="base">
                                        <p:cTn id="27" dur="500" fill="hold"/>
                                        <p:tgtEl>
                                          <p:spTgt spid="22323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323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3237">
                                            <p:txEl>
                                              <p:pRg st="4" end="4"/>
                                            </p:txEl>
                                          </p:spTgt>
                                        </p:tgtEl>
                                        <p:attrNameLst>
                                          <p:attrName>style.visibility</p:attrName>
                                        </p:attrNameLst>
                                      </p:cBhvr>
                                      <p:to>
                                        <p:strVal val="visible"/>
                                      </p:to>
                                    </p:set>
                                    <p:anim calcmode="lin" valueType="num">
                                      <p:cBhvr additive="base">
                                        <p:cTn id="33" dur="500" fill="hold"/>
                                        <p:tgtEl>
                                          <p:spTgt spid="22323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323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3237">
                                            <p:txEl>
                                              <p:pRg st="5" end="5"/>
                                            </p:txEl>
                                          </p:spTgt>
                                        </p:tgtEl>
                                        <p:attrNameLst>
                                          <p:attrName>style.visibility</p:attrName>
                                        </p:attrNameLst>
                                      </p:cBhvr>
                                      <p:to>
                                        <p:strVal val="visible"/>
                                      </p:to>
                                    </p:set>
                                    <p:anim calcmode="lin" valueType="num">
                                      <p:cBhvr additive="base">
                                        <p:cTn id="39" dur="500" fill="hold"/>
                                        <p:tgtEl>
                                          <p:spTgt spid="22323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323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3237">
                                            <p:txEl>
                                              <p:pRg st="6" end="6"/>
                                            </p:txEl>
                                          </p:spTgt>
                                        </p:tgtEl>
                                        <p:attrNameLst>
                                          <p:attrName>style.visibility</p:attrName>
                                        </p:attrNameLst>
                                      </p:cBhvr>
                                      <p:to>
                                        <p:strVal val="visible"/>
                                      </p:to>
                                    </p:set>
                                    <p:anim calcmode="lin" valueType="num">
                                      <p:cBhvr additive="base">
                                        <p:cTn id="45" dur="500" fill="hold"/>
                                        <p:tgtEl>
                                          <p:spTgt spid="223237">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2323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23238">
                                            <p:bg/>
                                          </p:spTgt>
                                        </p:tgtEl>
                                        <p:attrNameLst>
                                          <p:attrName>style.visibility</p:attrName>
                                        </p:attrNameLst>
                                      </p:cBhvr>
                                      <p:to>
                                        <p:strVal val="visible"/>
                                      </p:to>
                                    </p:set>
                                    <p:animEffect transition="in" filter="randombar(horizontal)">
                                      <p:cBhvr>
                                        <p:cTn id="51" dur="500"/>
                                        <p:tgtEl>
                                          <p:spTgt spid="223238">
                                            <p:bg/>
                                          </p:spTgt>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23238">
                                            <p:txEl>
                                              <p:pRg st="0" end="0"/>
                                            </p:txEl>
                                          </p:spTgt>
                                        </p:tgtEl>
                                        <p:attrNameLst>
                                          <p:attrName>style.visibility</p:attrName>
                                        </p:attrNameLst>
                                      </p:cBhvr>
                                      <p:to>
                                        <p:strVal val="visible"/>
                                      </p:to>
                                    </p:set>
                                    <p:animEffect transition="in" filter="randombar(horizontal)">
                                      <p:cBhvr>
                                        <p:cTn id="54" dur="500"/>
                                        <p:tgtEl>
                                          <p:spTgt spid="22323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3238">
                                            <p:txEl>
                                              <p:pRg st="1" end="1"/>
                                            </p:txEl>
                                          </p:spTgt>
                                        </p:tgtEl>
                                        <p:attrNameLst>
                                          <p:attrName>style.visibility</p:attrName>
                                        </p:attrNameLst>
                                      </p:cBhvr>
                                      <p:to>
                                        <p:strVal val="visible"/>
                                      </p:to>
                                    </p:set>
                                    <p:anim calcmode="lin" valueType="num">
                                      <p:cBhvr additive="base">
                                        <p:cTn id="59" dur="500" fill="hold"/>
                                        <p:tgtEl>
                                          <p:spTgt spid="223238">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232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3238">
                                            <p:txEl>
                                              <p:pRg st="2" end="2"/>
                                            </p:txEl>
                                          </p:spTgt>
                                        </p:tgtEl>
                                        <p:attrNameLst>
                                          <p:attrName>style.visibility</p:attrName>
                                        </p:attrNameLst>
                                      </p:cBhvr>
                                      <p:to>
                                        <p:strVal val="visible"/>
                                      </p:to>
                                    </p:set>
                                    <p:anim calcmode="lin" valueType="num">
                                      <p:cBhvr additive="base">
                                        <p:cTn id="65" dur="500" fill="hold"/>
                                        <p:tgtEl>
                                          <p:spTgt spid="223238">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232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3238">
                                            <p:txEl>
                                              <p:pRg st="3" end="3"/>
                                            </p:txEl>
                                          </p:spTgt>
                                        </p:tgtEl>
                                        <p:attrNameLst>
                                          <p:attrName>style.visibility</p:attrName>
                                        </p:attrNameLst>
                                      </p:cBhvr>
                                      <p:to>
                                        <p:strVal val="visible"/>
                                      </p:to>
                                    </p:set>
                                    <p:anim calcmode="lin" valueType="num">
                                      <p:cBhvr additive="base">
                                        <p:cTn id="71" dur="500" fill="hold"/>
                                        <p:tgtEl>
                                          <p:spTgt spid="223238">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232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23238">
                                            <p:txEl>
                                              <p:pRg st="4" end="4"/>
                                            </p:txEl>
                                          </p:spTgt>
                                        </p:tgtEl>
                                        <p:attrNameLst>
                                          <p:attrName>style.visibility</p:attrName>
                                        </p:attrNameLst>
                                      </p:cBhvr>
                                      <p:to>
                                        <p:strVal val="visible"/>
                                      </p:to>
                                    </p:set>
                                    <p:anim calcmode="lin" valueType="num">
                                      <p:cBhvr additive="base">
                                        <p:cTn id="77" dur="500" fill="hold"/>
                                        <p:tgtEl>
                                          <p:spTgt spid="223238">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232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23238">
                                            <p:txEl>
                                              <p:pRg st="5" end="5"/>
                                            </p:txEl>
                                          </p:spTgt>
                                        </p:tgtEl>
                                        <p:attrNameLst>
                                          <p:attrName>style.visibility</p:attrName>
                                        </p:attrNameLst>
                                      </p:cBhvr>
                                      <p:to>
                                        <p:strVal val="visible"/>
                                      </p:to>
                                    </p:set>
                                    <p:anim calcmode="lin" valueType="num">
                                      <p:cBhvr additive="base">
                                        <p:cTn id="83" dur="500" fill="hold"/>
                                        <p:tgtEl>
                                          <p:spTgt spid="223238">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2323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23238">
                                            <p:txEl>
                                              <p:pRg st="6" end="6"/>
                                            </p:txEl>
                                          </p:spTgt>
                                        </p:tgtEl>
                                        <p:attrNameLst>
                                          <p:attrName>style.visibility</p:attrName>
                                        </p:attrNameLst>
                                      </p:cBhvr>
                                      <p:to>
                                        <p:strVal val="visible"/>
                                      </p:to>
                                    </p:set>
                                    <p:anim calcmode="lin" valueType="num">
                                      <p:cBhvr additive="base">
                                        <p:cTn id="89" dur="500" fill="hold"/>
                                        <p:tgtEl>
                                          <p:spTgt spid="223238">
                                            <p:txEl>
                                              <p:pRg st="6" end="6"/>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2323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uiExpand="1" build="p" animBg="1"/>
      <p:bldP spid="223238"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pic>
        <p:nvPicPr>
          <p:cNvPr id="3074" name="Picture 2" descr="San Jose / Wikimedia Commons">
            <a:extLst>
              <a:ext uri="{FF2B5EF4-FFF2-40B4-BE49-F238E27FC236}">
                <a16:creationId xmlns:a16="http://schemas.microsoft.com/office/drawing/2014/main" id="{56C1D3DD-7892-227A-5ABA-7C3DA0A0D1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429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0943D311-79E3-B544-4818-A9F950D062C2}"/>
              </a:ext>
            </a:extLst>
          </p:cNvPr>
          <p:cNvSpPr txBox="1">
            <a:spLocks noChangeArrowheads="1"/>
          </p:cNvSpPr>
          <p:nvPr/>
        </p:nvSpPr>
        <p:spPr>
          <a:xfrm>
            <a:off x="8512101" y="301083"/>
            <a:ext cx="3557239" cy="5977054"/>
          </a:xfrm>
          <a:prstGeom prst="rect">
            <a:avLst/>
          </a:prstGeom>
        </p:spPr>
        <p:txBody>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Wingdings" panose="05000000000000000000" pitchFamily="2" charset="2"/>
              <a:buNone/>
            </a:pPr>
            <a:r>
              <a:rPr lang="en-US" altLang="en-US" b="1" dirty="0">
                <a:solidFill>
                  <a:schemeClr val="accent2">
                    <a:lumMod val="40000"/>
                    <a:lumOff val="60000"/>
                  </a:schemeClr>
                </a:solidFill>
                <a:latin typeface="ReservoirGrunge" pitchFamily="2" charset="0"/>
              </a:rPr>
              <a:t>Lutheran</a:t>
            </a:r>
          </a:p>
          <a:p>
            <a:pPr>
              <a:lnSpc>
                <a:spcPct val="90000"/>
              </a:lnSpc>
              <a:spcBef>
                <a:spcPts val="0"/>
              </a:spcBef>
              <a:buFont typeface="Wingdings" panose="05000000000000000000" pitchFamily="2" charset="2"/>
              <a:buNone/>
            </a:pPr>
            <a:r>
              <a:rPr lang="en-US" altLang="en-US" sz="2400" dirty="0">
                <a:latin typeface="Arial Rounded MT Bold" panose="020F0704030504030204" pitchFamily="34" charset="0"/>
              </a:rPr>
              <a:t>	</a:t>
            </a:r>
            <a:r>
              <a:rPr lang="en-US" altLang="en-US" sz="2400" i="1" dirty="0">
                <a:latin typeface="Arial Rounded MT Bold" panose="020F0704030504030204" pitchFamily="34" charset="0"/>
              </a:rPr>
              <a:t>Northern Germany, Denmark, Norway, Sweden</a:t>
            </a:r>
          </a:p>
          <a:p>
            <a:pPr>
              <a:lnSpc>
                <a:spcPct val="90000"/>
              </a:lnSpc>
              <a:buFont typeface="Wingdings" panose="05000000000000000000" pitchFamily="2" charset="2"/>
              <a:buNone/>
            </a:pPr>
            <a:r>
              <a:rPr lang="en-US" altLang="en-US" b="1" dirty="0">
                <a:solidFill>
                  <a:schemeClr val="accent2">
                    <a:lumMod val="40000"/>
                    <a:lumOff val="60000"/>
                  </a:schemeClr>
                </a:solidFill>
                <a:latin typeface="ReservoirGrunge" pitchFamily="2" charset="0"/>
              </a:rPr>
              <a:t>Reformed</a:t>
            </a:r>
          </a:p>
          <a:p>
            <a:pPr>
              <a:lnSpc>
                <a:spcPct val="90000"/>
              </a:lnSpc>
              <a:spcBef>
                <a:spcPts val="0"/>
              </a:spcBef>
              <a:buFont typeface="Wingdings" panose="05000000000000000000" pitchFamily="2" charset="2"/>
              <a:buNone/>
            </a:pPr>
            <a:r>
              <a:rPr lang="en-US" altLang="en-US" sz="2800" dirty="0">
                <a:latin typeface="Arial Rounded MT Bold" panose="020F0704030504030204" pitchFamily="34" charset="0"/>
              </a:rPr>
              <a:t>	</a:t>
            </a:r>
            <a:r>
              <a:rPr lang="en-US" altLang="en-US" sz="2400" i="1" dirty="0">
                <a:latin typeface="Arial Rounded MT Bold" panose="020F0704030504030204" pitchFamily="34" charset="0"/>
              </a:rPr>
              <a:t>Netherlands, France, Switzerland, Scotland</a:t>
            </a:r>
          </a:p>
          <a:p>
            <a:pPr>
              <a:lnSpc>
                <a:spcPct val="90000"/>
              </a:lnSpc>
              <a:buFont typeface="Wingdings" panose="05000000000000000000" pitchFamily="2" charset="2"/>
              <a:buNone/>
            </a:pPr>
            <a:r>
              <a:rPr lang="en-US" altLang="en-US" b="1" dirty="0">
                <a:solidFill>
                  <a:schemeClr val="accent2">
                    <a:lumMod val="40000"/>
                    <a:lumOff val="60000"/>
                  </a:schemeClr>
                </a:solidFill>
                <a:latin typeface="ReservoirGrunge" pitchFamily="2" charset="0"/>
              </a:rPr>
              <a:t>Anabaptist</a:t>
            </a:r>
          </a:p>
          <a:p>
            <a:pPr>
              <a:lnSpc>
                <a:spcPct val="90000"/>
              </a:lnSpc>
              <a:spcBef>
                <a:spcPts val="0"/>
              </a:spcBef>
              <a:buFont typeface="Wingdings" panose="05000000000000000000" pitchFamily="2" charset="2"/>
              <a:buNone/>
            </a:pPr>
            <a:r>
              <a:rPr lang="en-US" altLang="en-US" sz="2800" dirty="0">
                <a:latin typeface="Arial Rounded MT Bold" panose="020F0704030504030204" pitchFamily="34" charset="0"/>
              </a:rPr>
              <a:t>	</a:t>
            </a:r>
            <a:r>
              <a:rPr lang="en-US" altLang="en-US" sz="2400" i="1" dirty="0">
                <a:latin typeface="Arial Rounded MT Bold" panose="020F0704030504030204" pitchFamily="34" charset="0"/>
              </a:rPr>
              <a:t>Germany, Switzerland, Scandinavia, Lowlands</a:t>
            </a:r>
            <a:endParaRPr lang="en-US" altLang="en-US" sz="2400" dirty="0">
              <a:latin typeface="Arial Rounded MT Bold" panose="020F0704030504030204" pitchFamily="34" charset="0"/>
            </a:endParaRPr>
          </a:p>
          <a:p>
            <a:pPr>
              <a:lnSpc>
                <a:spcPct val="90000"/>
              </a:lnSpc>
              <a:buNone/>
            </a:pPr>
            <a:r>
              <a:rPr lang="en-US" altLang="en-US" b="1" dirty="0">
                <a:solidFill>
                  <a:schemeClr val="accent2">
                    <a:lumMod val="40000"/>
                    <a:lumOff val="60000"/>
                  </a:schemeClr>
                </a:solidFill>
                <a:latin typeface="ReservoirGrunge" pitchFamily="2" charset="0"/>
              </a:rPr>
              <a:t>Anglican</a:t>
            </a:r>
          </a:p>
          <a:p>
            <a:pPr>
              <a:lnSpc>
                <a:spcPct val="90000"/>
              </a:lnSpc>
              <a:spcBef>
                <a:spcPts val="0"/>
              </a:spcBef>
              <a:buFont typeface="Wingdings" panose="05000000000000000000" pitchFamily="2" charset="2"/>
              <a:buNone/>
            </a:pPr>
            <a:r>
              <a:rPr lang="en-US" altLang="en-US" sz="2800" dirty="0">
                <a:latin typeface="Arial Rounded MT Bold" panose="020F0704030504030204" pitchFamily="34" charset="0"/>
              </a:rPr>
              <a:t>	</a:t>
            </a:r>
            <a:r>
              <a:rPr lang="en-US" altLang="en-US" sz="2400" i="1" dirty="0">
                <a:latin typeface="Arial Rounded MT Bold" panose="020F0704030504030204" pitchFamily="34" charset="0"/>
              </a:rPr>
              <a:t>England, Wales</a:t>
            </a:r>
          </a:p>
        </p:txBody>
      </p:sp>
      <p:sp>
        <p:nvSpPr>
          <p:cNvPr id="3" name="Rectangle 2">
            <a:extLst>
              <a:ext uri="{FF2B5EF4-FFF2-40B4-BE49-F238E27FC236}">
                <a16:creationId xmlns:a16="http://schemas.microsoft.com/office/drawing/2014/main" id="{25A8F30A-29A5-E1A6-E2D7-09A8E6C01E97}"/>
              </a:ext>
            </a:extLst>
          </p:cNvPr>
          <p:cNvSpPr/>
          <p:nvPr/>
        </p:nvSpPr>
        <p:spPr bwMode="auto">
          <a:xfrm>
            <a:off x="104168" y="1099591"/>
            <a:ext cx="416689" cy="393539"/>
          </a:xfrm>
          <a:prstGeom prst="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a:ln>
                <a:noFill/>
              </a:ln>
              <a:solidFill>
                <a:srgbClr val="CC0000"/>
              </a:solidFill>
              <a:effectLst/>
              <a:latin typeface="Arial Rounded MT Bold" panose="020F07040305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AA65AB2-5C9F-267C-D7D4-F2B6A393F8EA}"/>
              </a:ext>
            </a:extLst>
          </p:cNvPr>
          <p:cNvSpPr/>
          <p:nvPr/>
        </p:nvSpPr>
        <p:spPr bwMode="auto">
          <a:xfrm>
            <a:off x="104168" y="1529786"/>
            <a:ext cx="416689" cy="393539"/>
          </a:xfrm>
          <a:prstGeom prst="rect">
            <a:avLst/>
          </a:prstGeom>
          <a:solidFill>
            <a:srgbClr val="3366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a:ln>
                <a:noFill/>
              </a:ln>
              <a:solidFill>
                <a:srgbClr val="CC0000"/>
              </a:solidFill>
              <a:effectLst/>
              <a:latin typeface="Arial Rounded MT Bold" panose="020F07040305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D1FE80F-F350-4B56-34B9-04668A517CE7}"/>
              </a:ext>
            </a:extLst>
          </p:cNvPr>
          <p:cNvSpPr/>
          <p:nvPr/>
        </p:nvSpPr>
        <p:spPr bwMode="auto">
          <a:xfrm>
            <a:off x="104167" y="1959981"/>
            <a:ext cx="416689" cy="393539"/>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a:ln>
                <a:noFill/>
              </a:ln>
              <a:solidFill>
                <a:srgbClr val="CC0000"/>
              </a:solidFill>
              <a:effectLst/>
              <a:latin typeface="Arial Rounded MT Bold" panose="020F07040305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BA414F-7C72-98E5-DE10-88B09E1DA7CC}"/>
              </a:ext>
            </a:extLst>
          </p:cNvPr>
          <p:cNvSpPr/>
          <p:nvPr/>
        </p:nvSpPr>
        <p:spPr bwMode="auto">
          <a:xfrm>
            <a:off x="104158" y="2390176"/>
            <a:ext cx="416689" cy="393539"/>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1" u="none" strike="noStrike" cap="none" normalizeH="0" baseline="0">
              <a:ln>
                <a:noFill/>
              </a:ln>
              <a:solidFill>
                <a:srgbClr val="CC0000"/>
              </a:solidFill>
              <a:effectLst/>
              <a:latin typeface="Arial Rounded MT Bold" panose="020F07040305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84EA7E-51C3-14D6-1819-5675966DBA65}"/>
              </a:ext>
            </a:extLst>
          </p:cNvPr>
          <p:cNvSpPr txBox="1"/>
          <p:nvPr/>
        </p:nvSpPr>
        <p:spPr>
          <a:xfrm>
            <a:off x="474553" y="1099591"/>
            <a:ext cx="1666754" cy="1661993"/>
          </a:xfrm>
          <a:prstGeom prst="rect">
            <a:avLst/>
          </a:prstGeom>
          <a:noFill/>
        </p:spPr>
        <p:txBody>
          <a:bodyPr wrap="square" rtlCol="0">
            <a:spAutoFit/>
          </a:bodyPr>
          <a:lstStyle/>
          <a:p>
            <a:pPr>
              <a:spcAft>
                <a:spcPts val="1200"/>
              </a:spcAft>
            </a:pPr>
            <a:r>
              <a:rPr lang="en-US" dirty="0">
                <a:solidFill>
                  <a:srgbClr val="000000"/>
                </a:solidFill>
              </a:rPr>
              <a:t>PROTESTANT</a:t>
            </a:r>
          </a:p>
          <a:p>
            <a:pPr>
              <a:spcAft>
                <a:spcPts val="1200"/>
              </a:spcAft>
            </a:pPr>
            <a:r>
              <a:rPr lang="en-US" dirty="0">
                <a:solidFill>
                  <a:srgbClr val="000000"/>
                </a:solidFill>
              </a:rPr>
              <a:t>CATHOLIC</a:t>
            </a:r>
          </a:p>
          <a:p>
            <a:pPr>
              <a:spcAft>
                <a:spcPts val="1200"/>
              </a:spcAft>
            </a:pPr>
            <a:r>
              <a:rPr lang="en-US" dirty="0">
                <a:solidFill>
                  <a:srgbClr val="000000"/>
                </a:solidFill>
              </a:rPr>
              <a:t>ORTHODOX</a:t>
            </a:r>
          </a:p>
          <a:p>
            <a:pPr>
              <a:spcAft>
                <a:spcPts val="1200"/>
              </a:spcAft>
            </a:pPr>
            <a:r>
              <a:rPr lang="en-US" dirty="0">
                <a:solidFill>
                  <a:srgbClr val="000000"/>
                </a:solidFill>
              </a:rPr>
              <a:t>MUSLIM</a:t>
            </a:r>
          </a:p>
        </p:txBody>
      </p:sp>
    </p:spTree>
    <p:extLst>
      <p:ext uri="{BB962C8B-B14F-4D97-AF65-F5344CB8AC3E}">
        <p14:creationId xmlns:p14="http://schemas.microsoft.com/office/powerpoint/2010/main" val="3801258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5" name="AutoShape 3">
            <a:extLst>
              <a:ext uri="{FF2B5EF4-FFF2-40B4-BE49-F238E27FC236}">
                <a16:creationId xmlns:a16="http://schemas.microsoft.com/office/drawing/2014/main" id="{1855D3C3-124B-738D-C79D-6A7B9269ADE0}"/>
              </a:ext>
            </a:extLst>
          </p:cNvPr>
          <p:cNvSpPr>
            <a:spLocks noChangeArrowheads="1"/>
          </p:cNvSpPr>
          <p:nvPr/>
        </p:nvSpPr>
        <p:spPr bwMode="auto">
          <a:xfrm rot="5400000">
            <a:off x="4991100" y="1866900"/>
            <a:ext cx="5334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16" name="AutoShape 4">
            <a:extLst>
              <a:ext uri="{FF2B5EF4-FFF2-40B4-BE49-F238E27FC236}">
                <a16:creationId xmlns:a16="http://schemas.microsoft.com/office/drawing/2014/main" id="{9D563272-ED93-B205-238D-5B32ABE76F96}"/>
              </a:ext>
            </a:extLst>
          </p:cNvPr>
          <p:cNvSpPr>
            <a:spLocks noChangeArrowheads="1"/>
          </p:cNvSpPr>
          <p:nvPr/>
        </p:nvSpPr>
        <p:spPr bwMode="auto">
          <a:xfrm rot="5400000">
            <a:off x="5029200" y="685800"/>
            <a:ext cx="4572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17" name="Text Box 5">
            <a:extLst>
              <a:ext uri="{FF2B5EF4-FFF2-40B4-BE49-F238E27FC236}">
                <a16:creationId xmlns:a16="http://schemas.microsoft.com/office/drawing/2014/main" id="{5F33B9FF-C126-4D6E-B0DC-229EFF936DF1}"/>
              </a:ext>
            </a:extLst>
          </p:cNvPr>
          <p:cNvSpPr txBox="1">
            <a:spLocks noChangeArrowheads="1"/>
          </p:cNvSpPr>
          <p:nvPr/>
        </p:nvSpPr>
        <p:spPr bwMode="auto">
          <a:xfrm>
            <a:off x="3352800" y="1524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Papyrus" panose="03070502060502030205" pitchFamily="66" charset="0"/>
                <a:ea typeface="+mn-ea"/>
                <a:cs typeface="Arial" panose="020B0604020202020204" pitchFamily="34" charset="0"/>
              </a:rPr>
              <a:t>Ancient Church</a:t>
            </a:r>
          </a:p>
        </p:txBody>
      </p:sp>
      <p:sp>
        <p:nvSpPr>
          <p:cNvPr id="218118" name="Text Box 6">
            <a:extLst>
              <a:ext uri="{FF2B5EF4-FFF2-40B4-BE49-F238E27FC236}">
                <a16:creationId xmlns:a16="http://schemas.microsoft.com/office/drawing/2014/main" id="{ED0D6449-4DE7-2227-9C6F-406F360110EB}"/>
              </a:ext>
            </a:extLst>
          </p:cNvPr>
          <p:cNvSpPr txBox="1">
            <a:spLocks noChangeArrowheads="1"/>
          </p:cNvSpPr>
          <p:nvPr/>
        </p:nvSpPr>
        <p:spPr bwMode="auto">
          <a:xfrm>
            <a:off x="3352800" y="12954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Papyrus" panose="03070502060502030205" pitchFamily="66" charset="0"/>
                <a:ea typeface="+mn-ea"/>
                <a:cs typeface="Arial" panose="020B0604020202020204" pitchFamily="34" charset="0"/>
              </a:rPr>
              <a:t>Medieval Church</a:t>
            </a:r>
          </a:p>
        </p:txBody>
      </p:sp>
      <p:sp>
        <p:nvSpPr>
          <p:cNvPr id="218119" name="Text Box 7">
            <a:extLst>
              <a:ext uri="{FF2B5EF4-FFF2-40B4-BE49-F238E27FC236}">
                <a16:creationId xmlns:a16="http://schemas.microsoft.com/office/drawing/2014/main" id="{754E84C8-6AE7-DD36-F48F-9D240284C294}"/>
              </a:ext>
            </a:extLst>
          </p:cNvPr>
          <p:cNvSpPr txBox="1">
            <a:spLocks noChangeArrowheads="1"/>
          </p:cNvSpPr>
          <p:nvPr/>
        </p:nvSpPr>
        <p:spPr bwMode="auto">
          <a:xfrm>
            <a:off x="4191000" y="2286000"/>
            <a:ext cx="190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Arial Rounded MT Bold" panose="020F0704030504030204" pitchFamily="34" charset="0"/>
                <a:ea typeface="+mn-ea"/>
                <a:cs typeface="Arial" panose="020B0604020202020204" pitchFamily="34" charset="0"/>
              </a:rPr>
              <a:t>AD 1054</a:t>
            </a:r>
          </a:p>
        </p:txBody>
      </p:sp>
      <p:sp>
        <p:nvSpPr>
          <p:cNvPr id="218120" name="AutoShape 8">
            <a:extLst>
              <a:ext uri="{FF2B5EF4-FFF2-40B4-BE49-F238E27FC236}">
                <a16:creationId xmlns:a16="http://schemas.microsoft.com/office/drawing/2014/main" id="{5168EF0F-DBF7-3897-FF0A-416C4E7620DB}"/>
              </a:ext>
            </a:extLst>
          </p:cNvPr>
          <p:cNvSpPr>
            <a:spLocks noChangeArrowheads="1"/>
          </p:cNvSpPr>
          <p:nvPr/>
        </p:nvSpPr>
        <p:spPr bwMode="auto">
          <a:xfrm rot="1857222">
            <a:off x="5976938" y="2573338"/>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21" name="AutoShape 9">
            <a:extLst>
              <a:ext uri="{FF2B5EF4-FFF2-40B4-BE49-F238E27FC236}">
                <a16:creationId xmlns:a16="http://schemas.microsoft.com/office/drawing/2014/main" id="{23009070-45A8-EAA0-D185-059658A41320}"/>
              </a:ext>
            </a:extLst>
          </p:cNvPr>
          <p:cNvSpPr>
            <a:spLocks noChangeArrowheads="1"/>
          </p:cNvSpPr>
          <p:nvPr/>
        </p:nvSpPr>
        <p:spPr bwMode="auto">
          <a:xfrm rot="8893757">
            <a:off x="3557588" y="2586039"/>
            <a:ext cx="671512"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22" name="Text Box 10">
            <a:extLst>
              <a:ext uri="{FF2B5EF4-FFF2-40B4-BE49-F238E27FC236}">
                <a16:creationId xmlns:a16="http://schemas.microsoft.com/office/drawing/2014/main" id="{FFD70448-39E0-33B0-6832-7927037DA75F}"/>
              </a:ext>
            </a:extLst>
          </p:cNvPr>
          <p:cNvSpPr txBox="1">
            <a:spLocks noChangeArrowheads="1"/>
          </p:cNvSpPr>
          <p:nvPr/>
        </p:nvSpPr>
        <p:spPr bwMode="auto">
          <a:xfrm>
            <a:off x="1752600" y="2971800"/>
            <a:ext cx="25146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Papyrus" panose="03070502060502030205" pitchFamily="66" charset="0"/>
                <a:ea typeface="+mn-ea"/>
                <a:cs typeface="Arial" panose="020B0604020202020204" pitchFamily="34" charset="0"/>
              </a:rPr>
              <a:t>   </a:t>
            </a:r>
            <a:r>
              <a:rPr kumimoji="0" lang="en-US" altLang="en-US" sz="3600" b="0" i="0" u="none" strike="noStrike" kern="1200" cap="none" spc="0" normalizeH="0" baseline="0" noProof="0" dirty="0">
                <a:ln>
                  <a:noFill/>
                </a:ln>
                <a:solidFill>
                  <a:srgbClr val="00FFFF"/>
                </a:solidFill>
                <a:effectLst/>
                <a:uLnTx/>
                <a:uFillTx/>
                <a:latin typeface="Papyrus" panose="03070502060502030205" pitchFamily="66" charset="0"/>
                <a:ea typeface="+mn-ea"/>
                <a:cs typeface="Arial" panose="020B0604020202020204" pitchFamily="34" charset="0"/>
              </a:rPr>
              <a:t>Eastern</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altLang="en-US" sz="3600" b="0" i="0" u="none" strike="noStrike" kern="1200" cap="none" spc="0" normalizeH="0" baseline="0" noProof="0" dirty="0">
                <a:ln>
                  <a:noFill/>
                </a:ln>
                <a:solidFill>
                  <a:srgbClr val="00FFFF"/>
                </a:solidFill>
                <a:effectLst/>
                <a:uLnTx/>
                <a:uFillTx/>
                <a:latin typeface="Papyrus" panose="03070502060502030205" pitchFamily="66" charset="0"/>
                <a:ea typeface="+mn-ea"/>
                <a:cs typeface="Arial" panose="020B0604020202020204" pitchFamily="34" charset="0"/>
              </a:rPr>
              <a:t>Orthodoxy</a:t>
            </a:r>
          </a:p>
        </p:txBody>
      </p:sp>
      <p:sp>
        <p:nvSpPr>
          <p:cNvPr id="218123" name="Text Box 11">
            <a:extLst>
              <a:ext uri="{FF2B5EF4-FFF2-40B4-BE49-F238E27FC236}">
                <a16:creationId xmlns:a16="http://schemas.microsoft.com/office/drawing/2014/main" id="{EEA37EE9-7FE3-1F7F-AAB9-99C5397886DC}"/>
              </a:ext>
            </a:extLst>
          </p:cNvPr>
          <p:cNvSpPr txBox="1">
            <a:spLocks noChangeArrowheads="1"/>
          </p:cNvSpPr>
          <p:nvPr/>
        </p:nvSpPr>
        <p:spPr bwMode="auto">
          <a:xfrm>
            <a:off x="5257800" y="3048001"/>
            <a:ext cx="2819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Papyrus" panose="03070502060502030205" pitchFamily="66" charset="0"/>
                <a:ea typeface="+mn-ea"/>
                <a:cs typeface="Arial" panose="020B0604020202020204" pitchFamily="34" charset="0"/>
              </a:rPr>
              <a:t>      Roman Catholicism</a:t>
            </a:r>
          </a:p>
        </p:txBody>
      </p:sp>
      <p:sp>
        <p:nvSpPr>
          <p:cNvPr id="218124" name="AutoShape 12">
            <a:extLst>
              <a:ext uri="{FF2B5EF4-FFF2-40B4-BE49-F238E27FC236}">
                <a16:creationId xmlns:a16="http://schemas.microsoft.com/office/drawing/2014/main" id="{FE57B922-2224-1D6F-144F-34432D3124BA}"/>
              </a:ext>
            </a:extLst>
          </p:cNvPr>
          <p:cNvSpPr>
            <a:spLocks noChangeArrowheads="1"/>
          </p:cNvSpPr>
          <p:nvPr/>
        </p:nvSpPr>
        <p:spPr bwMode="auto">
          <a:xfrm rot="5400000">
            <a:off x="6400800" y="4114800"/>
            <a:ext cx="4572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26" name="Text Box 14">
            <a:extLst>
              <a:ext uri="{FF2B5EF4-FFF2-40B4-BE49-F238E27FC236}">
                <a16:creationId xmlns:a16="http://schemas.microsoft.com/office/drawing/2014/main" id="{2BD7071C-2F99-0D50-45A5-AA1A8695AF64}"/>
              </a:ext>
            </a:extLst>
          </p:cNvPr>
          <p:cNvSpPr txBox="1">
            <a:spLocks noChangeArrowheads="1"/>
          </p:cNvSpPr>
          <p:nvPr/>
        </p:nvSpPr>
        <p:spPr bwMode="auto">
          <a:xfrm>
            <a:off x="5105400" y="4495800"/>
            <a:ext cx="304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Arial Rounded MT Bold" panose="020F0704030504030204" pitchFamily="34" charset="0"/>
                <a:ea typeface="+mn-ea"/>
                <a:cs typeface="Arial" panose="020B0604020202020204" pitchFamily="34" charset="0"/>
              </a:rPr>
              <a:t>16</a:t>
            </a:r>
            <a:r>
              <a:rPr kumimoji="0" lang="en-US" altLang="en-US" sz="3200" b="0" i="0" u="none" strike="noStrike" kern="1200" cap="none" spc="0" normalizeH="0" baseline="30000" noProof="0" dirty="0">
                <a:ln>
                  <a:noFill/>
                </a:ln>
                <a:solidFill>
                  <a:srgbClr val="FF3300"/>
                </a:solidFill>
                <a:effectLst>
                  <a:outerShdw blurRad="38100" dist="38100" dir="2700000" algn="tl">
                    <a:srgbClr val="000000">
                      <a:alpha val="43137"/>
                    </a:srgbClr>
                  </a:outerShdw>
                </a:effectLst>
                <a:uLnTx/>
                <a:uFillTx/>
                <a:latin typeface="Arial Rounded MT Bold" panose="020F0704030504030204" pitchFamily="34" charset="0"/>
                <a:ea typeface="+mn-ea"/>
                <a:cs typeface="Arial" panose="020B0604020202020204" pitchFamily="34" charset="0"/>
              </a:rPr>
              <a:t>th</a:t>
            </a:r>
            <a:r>
              <a:rPr kumimoji="0" lang="en-US" altLang="en-US" sz="3200" b="0"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Arial Rounded MT Bold" panose="020F0704030504030204" pitchFamily="34" charset="0"/>
                <a:ea typeface="+mn-ea"/>
                <a:cs typeface="Arial" panose="020B0604020202020204" pitchFamily="34" charset="0"/>
              </a:rPr>
              <a:t> CENTURY</a:t>
            </a:r>
          </a:p>
        </p:txBody>
      </p:sp>
      <p:sp>
        <p:nvSpPr>
          <p:cNvPr id="218127" name="AutoShape 15">
            <a:extLst>
              <a:ext uri="{FF2B5EF4-FFF2-40B4-BE49-F238E27FC236}">
                <a16:creationId xmlns:a16="http://schemas.microsoft.com/office/drawing/2014/main" id="{071EA2B6-F817-62BF-ECC5-00441AF9D784}"/>
              </a:ext>
            </a:extLst>
          </p:cNvPr>
          <p:cNvSpPr>
            <a:spLocks noChangeArrowheads="1"/>
          </p:cNvSpPr>
          <p:nvPr/>
        </p:nvSpPr>
        <p:spPr bwMode="auto">
          <a:xfrm rot="8893757">
            <a:off x="4495801" y="4800601"/>
            <a:ext cx="6715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28" name="AutoShape 16">
            <a:extLst>
              <a:ext uri="{FF2B5EF4-FFF2-40B4-BE49-F238E27FC236}">
                <a16:creationId xmlns:a16="http://schemas.microsoft.com/office/drawing/2014/main" id="{0ADD7CD8-9CAC-C4D3-AE21-157823D5C540}"/>
              </a:ext>
            </a:extLst>
          </p:cNvPr>
          <p:cNvSpPr>
            <a:spLocks noChangeArrowheads="1"/>
          </p:cNvSpPr>
          <p:nvPr/>
        </p:nvSpPr>
        <p:spPr bwMode="auto">
          <a:xfrm rot="1857222">
            <a:off x="8001000" y="4800600"/>
            <a:ext cx="6096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none" strike="noStrike" kern="1200" cap="none" spc="0" normalizeH="0" baseline="0" noProof="0">
              <a:ln>
                <a:noFill/>
              </a:ln>
              <a:solidFill>
                <a:srgbClr val="FFFFFF"/>
              </a:solidFill>
              <a:effectLst/>
              <a:uLnTx/>
              <a:uFillTx/>
              <a:latin typeface="Arial Rounded MT Bold" panose="020F0704030504030204" pitchFamily="34" charset="0"/>
              <a:ea typeface="+mn-ea"/>
              <a:cs typeface="Arial" panose="020B0604020202020204" pitchFamily="34" charset="0"/>
            </a:endParaRPr>
          </a:p>
        </p:txBody>
      </p:sp>
      <p:sp>
        <p:nvSpPr>
          <p:cNvPr id="218129" name="Text Box 17">
            <a:extLst>
              <a:ext uri="{FF2B5EF4-FFF2-40B4-BE49-F238E27FC236}">
                <a16:creationId xmlns:a16="http://schemas.microsoft.com/office/drawing/2014/main" id="{85F53BF5-4075-74AD-BBA4-120C7E32C68C}"/>
              </a:ext>
            </a:extLst>
          </p:cNvPr>
          <p:cNvSpPr txBox="1">
            <a:spLocks noChangeArrowheads="1"/>
          </p:cNvSpPr>
          <p:nvPr/>
        </p:nvSpPr>
        <p:spPr bwMode="auto">
          <a:xfrm>
            <a:off x="2723907" y="5257800"/>
            <a:ext cx="36576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00FFFF"/>
                </a:solidFill>
                <a:effectLst/>
                <a:uLnTx/>
                <a:uFillTx/>
                <a:latin typeface="Papyrus" panose="03070502060502030205" pitchFamily="66" charset="0"/>
                <a:ea typeface="+mn-ea"/>
                <a:cs typeface="Arial" panose="020B0604020202020204" pitchFamily="34" charset="0"/>
              </a:rPr>
              <a:t>Protestantism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3200" b="0" i="0" u="none" strike="noStrike" kern="1200" cap="none" spc="0" normalizeH="0" baseline="0" noProof="0" dirty="0">
                <a:ln>
                  <a:noFill/>
                </a:ln>
                <a:solidFill>
                  <a:srgbClr val="00FFFF"/>
                </a:solidFill>
                <a:effectLst/>
                <a:uLnTx/>
                <a:uFillTx/>
                <a:latin typeface="Papyrus" panose="03070502060502030205" pitchFamily="66" charset="0"/>
                <a:ea typeface="+mn-ea"/>
                <a:cs typeface="Arial" panose="020B0604020202020204" pitchFamily="34" charset="0"/>
              </a:rPr>
              <a:t>(multiple branches)</a:t>
            </a:r>
          </a:p>
        </p:txBody>
      </p:sp>
      <p:sp>
        <p:nvSpPr>
          <p:cNvPr id="218130" name="Text Box 18">
            <a:extLst>
              <a:ext uri="{FF2B5EF4-FFF2-40B4-BE49-F238E27FC236}">
                <a16:creationId xmlns:a16="http://schemas.microsoft.com/office/drawing/2014/main" id="{EFA50BAA-7076-63A4-D9A0-3856C97F98C9}"/>
              </a:ext>
            </a:extLst>
          </p:cNvPr>
          <p:cNvSpPr txBox="1">
            <a:spLocks noChangeArrowheads="1"/>
          </p:cNvSpPr>
          <p:nvPr/>
        </p:nvSpPr>
        <p:spPr bwMode="auto">
          <a:xfrm>
            <a:off x="7162800" y="5257801"/>
            <a:ext cx="2743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Papyrus" panose="03070502060502030205" pitchFamily="66" charset="0"/>
                <a:ea typeface="+mn-ea"/>
                <a:cs typeface="Arial" panose="020B0604020202020204" pitchFamily="34" charset="0"/>
              </a:rPr>
              <a:t>      </a:t>
            </a:r>
            <a:r>
              <a:rPr kumimoji="0" lang="en-US" altLang="en-US" sz="3600" b="0" i="0" u="none" strike="noStrike" kern="1200" cap="none" spc="0" normalizeH="0" baseline="0" noProof="0" dirty="0">
                <a:ln>
                  <a:noFill/>
                </a:ln>
                <a:solidFill>
                  <a:srgbClr val="00FFFF"/>
                </a:solidFill>
                <a:effectLst/>
                <a:uLnTx/>
                <a:uFillTx/>
                <a:latin typeface="Papyrus" panose="03070502060502030205" pitchFamily="66" charset="0"/>
                <a:ea typeface="+mn-ea"/>
                <a:cs typeface="Arial" panose="020B0604020202020204" pitchFamily="34" charset="0"/>
              </a:rPr>
              <a:t>Roman Catholicism</a:t>
            </a:r>
          </a:p>
        </p:txBody>
      </p:sp>
      <p:sp>
        <p:nvSpPr>
          <p:cNvPr id="218131" name="Text Box 19">
            <a:extLst>
              <a:ext uri="{FF2B5EF4-FFF2-40B4-BE49-F238E27FC236}">
                <a16:creationId xmlns:a16="http://schemas.microsoft.com/office/drawing/2014/main" id="{84160A3D-EEDB-A5F8-09FE-563C662F39E4}"/>
              </a:ext>
            </a:extLst>
          </p:cNvPr>
          <p:cNvSpPr txBox="1">
            <a:spLocks noChangeArrowheads="1"/>
          </p:cNvSpPr>
          <p:nvPr/>
        </p:nvSpPr>
        <p:spPr bwMode="auto">
          <a:xfrm>
            <a:off x="7428570" y="705268"/>
            <a:ext cx="4402873" cy="2123658"/>
          </a:xfrm>
          <a:prstGeom prst="rect">
            <a:avLst/>
          </a:prstGeom>
          <a:solidFill>
            <a:srgbClr val="2217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0" i="0" u="none" strike="noStrike" kern="1200" cap="none" spc="0" normalizeH="0" baseline="0" noProof="0" dirty="0">
                <a:ln>
                  <a:noFill/>
                </a:ln>
                <a:solidFill>
                  <a:srgbClr val="00FFFF"/>
                </a:solidFill>
                <a:effectLst/>
                <a:uLnTx/>
                <a:uFillTx/>
                <a:latin typeface="Matura MT Script Capitals" panose="03020802060602070202" pitchFamily="66" charset="0"/>
                <a:ea typeface="+mn-ea"/>
                <a:cs typeface="Arial" panose="020B0604020202020204" pitchFamily="34" charset="0"/>
              </a:rPr>
              <a:t>Three Primary Branches of Christianity</a:t>
            </a:r>
          </a:p>
        </p:txBody>
      </p:sp>
    </p:spTree>
    <p:extLst>
      <p:ext uri="{BB962C8B-B14F-4D97-AF65-F5344CB8AC3E}">
        <p14:creationId xmlns:p14="http://schemas.microsoft.com/office/powerpoint/2010/main" val="124844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p:cTn id="7" dur="500" fill="hold"/>
                                        <p:tgtEl>
                                          <p:spTgt spid="218116"/>
                                        </p:tgtEl>
                                        <p:attrNameLst>
                                          <p:attrName>ppt_w</p:attrName>
                                        </p:attrNameLst>
                                      </p:cBhvr>
                                      <p:tavLst>
                                        <p:tav tm="0">
                                          <p:val>
                                            <p:fltVal val="0"/>
                                          </p:val>
                                        </p:tav>
                                        <p:tav tm="100000">
                                          <p:val>
                                            <p:strVal val="#ppt_w"/>
                                          </p:val>
                                        </p:tav>
                                      </p:tavLst>
                                    </p:anim>
                                    <p:anim calcmode="lin" valueType="num">
                                      <p:cBhvr>
                                        <p:cTn id="8" dur="500" fill="hold"/>
                                        <p:tgtEl>
                                          <p:spTgt spid="218116"/>
                                        </p:tgtEl>
                                        <p:attrNameLst>
                                          <p:attrName>ppt_h</p:attrName>
                                        </p:attrNameLst>
                                      </p:cBhvr>
                                      <p:tavLst>
                                        <p:tav tm="0">
                                          <p:val>
                                            <p:fltVal val="0"/>
                                          </p:val>
                                        </p:tav>
                                        <p:tav tm="100000">
                                          <p:val>
                                            <p:strVal val="#ppt_h"/>
                                          </p:val>
                                        </p:tav>
                                      </p:tavLst>
                                    </p:anim>
                                    <p:animEffect transition="in" filter="fade">
                                      <p:cBhvr>
                                        <p:cTn id="9" dur="500"/>
                                        <p:tgtEl>
                                          <p:spTgt spid="2181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8118"/>
                                        </p:tgtEl>
                                        <p:attrNameLst>
                                          <p:attrName>style.visibility</p:attrName>
                                        </p:attrNameLst>
                                      </p:cBhvr>
                                      <p:to>
                                        <p:strVal val="visible"/>
                                      </p:to>
                                    </p:set>
                                    <p:anim calcmode="lin" valueType="num">
                                      <p:cBhvr>
                                        <p:cTn id="12" dur="500" fill="hold"/>
                                        <p:tgtEl>
                                          <p:spTgt spid="218118"/>
                                        </p:tgtEl>
                                        <p:attrNameLst>
                                          <p:attrName>ppt_w</p:attrName>
                                        </p:attrNameLst>
                                      </p:cBhvr>
                                      <p:tavLst>
                                        <p:tav tm="0">
                                          <p:val>
                                            <p:fltVal val="0"/>
                                          </p:val>
                                        </p:tav>
                                        <p:tav tm="100000">
                                          <p:val>
                                            <p:strVal val="#ppt_w"/>
                                          </p:val>
                                        </p:tav>
                                      </p:tavLst>
                                    </p:anim>
                                    <p:anim calcmode="lin" valueType="num">
                                      <p:cBhvr>
                                        <p:cTn id="13" dur="500" fill="hold"/>
                                        <p:tgtEl>
                                          <p:spTgt spid="218118"/>
                                        </p:tgtEl>
                                        <p:attrNameLst>
                                          <p:attrName>ppt_h</p:attrName>
                                        </p:attrNameLst>
                                      </p:cBhvr>
                                      <p:tavLst>
                                        <p:tav tm="0">
                                          <p:val>
                                            <p:fltVal val="0"/>
                                          </p:val>
                                        </p:tav>
                                        <p:tav tm="100000">
                                          <p:val>
                                            <p:strVal val="#ppt_h"/>
                                          </p:val>
                                        </p:tav>
                                      </p:tavLst>
                                    </p:anim>
                                    <p:animEffect transition="in" filter="fade">
                                      <p:cBhvr>
                                        <p:cTn id="14" dur="500"/>
                                        <p:tgtEl>
                                          <p:spTgt spid="2181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8115"/>
                                        </p:tgtEl>
                                        <p:attrNameLst>
                                          <p:attrName>style.visibility</p:attrName>
                                        </p:attrNameLst>
                                      </p:cBhvr>
                                      <p:to>
                                        <p:strVal val="visible"/>
                                      </p:to>
                                    </p:set>
                                    <p:anim calcmode="lin" valueType="num">
                                      <p:cBhvr>
                                        <p:cTn id="19" dur="500" fill="hold"/>
                                        <p:tgtEl>
                                          <p:spTgt spid="218115"/>
                                        </p:tgtEl>
                                        <p:attrNameLst>
                                          <p:attrName>ppt_w</p:attrName>
                                        </p:attrNameLst>
                                      </p:cBhvr>
                                      <p:tavLst>
                                        <p:tav tm="0">
                                          <p:val>
                                            <p:fltVal val="0"/>
                                          </p:val>
                                        </p:tav>
                                        <p:tav tm="100000">
                                          <p:val>
                                            <p:strVal val="#ppt_w"/>
                                          </p:val>
                                        </p:tav>
                                      </p:tavLst>
                                    </p:anim>
                                    <p:anim calcmode="lin" valueType="num">
                                      <p:cBhvr>
                                        <p:cTn id="20" dur="500" fill="hold"/>
                                        <p:tgtEl>
                                          <p:spTgt spid="218115"/>
                                        </p:tgtEl>
                                        <p:attrNameLst>
                                          <p:attrName>ppt_h</p:attrName>
                                        </p:attrNameLst>
                                      </p:cBhvr>
                                      <p:tavLst>
                                        <p:tav tm="0">
                                          <p:val>
                                            <p:fltVal val="0"/>
                                          </p:val>
                                        </p:tav>
                                        <p:tav tm="100000">
                                          <p:val>
                                            <p:strVal val="#ppt_h"/>
                                          </p:val>
                                        </p:tav>
                                      </p:tavLst>
                                    </p:anim>
                                    <p:animEffect transition="in" filter="fade">
                                      <p:cBhvr>
                                        <p:cTn id="21" dur="500"/>
                                        <p:tgtEl>
                                          <p:spTgt spid="21811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8119"/>
                                        </p:tgtEl>
                                        <p:attrNameLst>
                                          <p:attrName>style.visibility</p:attrName>
                                        </p:attrNameLst>
                                      </p:cBhvr>
                                      <p:to>
                                        <p:strVal val="visible"/>
                                      </p:to>
                                    </p:set>
                                    <p:anim calcmode="lin" valueType="num">
                                      <p:cBhvr>
                                        <p:cTn id="24" dur="500" fill="hold"/>
                                        <p:tgtEl>
                                          <p:spTgt spid="218119"/>
                                        </p:tgtEl>
                                        <p:attrNameLst>
                                          <p:attrName>ppt_w</p:attrName>
                                        </p:attrNameLst>
                                      </p:cBhvr>
                                      <p:tavLst>
                                        <p:tav tm="0">
                                          <p:val>
                                            <p:fltVal val="0"/>
                                          </p:val>
                                        </p:tav>
                                        <p:tav tm="100000">
                                          <p:val>
                                            <p:strVal val="#ppt_w"/>
                                          </p:val>
                                        </p:tav>
                                      </p:tavLst>
                                    </p:anim>
                                    <p:anim calcmode="lin" valueType="num">
                                      <p:cBhvr>
                                        <p:cTn id="25" dur="500" fill="hold"/>
                                        <p:tgtEl>
                                          <p:spTgt spid="218119"/>
                                        </p:tgtEl>
                                        <p:attrNameLst>
                                          <p:attrName>ppt_h</p:attrName>
                                        </p:attrNameLst>
                                      </p:cBhvr>
                                      <p:tavLst>
                                        <p:tav tm="0">
                                          <p:val>
                                            <p:fltVal val="0"/>
                                          </p:val>
                                        </p:tav>
                                        <p:tav tm="100000">
                                          <p:val>
                                            <p:strVal val="#ppt_h"/>
                                          </p:val>
                                        </p:tav>
                                      </p:tavLst>
                                    </p:anim>
                                    <p:animEffect transition="in" filter="fade">
                                      <p:cBhvr>
                                        <p:cTn id="26" dur="500"/>
                                        <p:tgtEl>
                                          <p:spTgt spid="2181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8121"/>
                                        </p:tgtEl>
                                        <p:attrNameLst>
                                          <p:attrName>style.visibility</p:attrName>
                                        </p:attrNameLst>
                                      </p:cBhvr>
                                      <p:to>
                                        <p:strVal val="visible"/>
                                      </p:to>
                                    </p:set>
                                    <p:anim calcmode="lin" valueType="num">
                                      <p:cBhvr>
                                        <p:cTn id="29" dur="500" fill="hold"/>
                                        <p:tgtEl>
                                          <p:spTgt spid="218121"/>
                                        </p:tgtEl>
                                        <p:attrNameLst>
                                          <p:attrName>ppt_w</p:attrName>
                                        </p:attrNameLst>
                                      </p:cBhvr>
                                      <p:tavLst>
                                        <p:tav tm="0">
                                          <p:val>
                                            <p:fltVal val="0"/>
                                          </p:val>
                                        </p:tav>
                                        <p:tav tm="100000">
                                          <p:val>
                                            <p:strVal val="#ppt_w"/>
                                          </p:val>
                                        </p:tav>
                                      </p:tavLst>
                                    </p:anim>
                                    <p:anim calcmode="lin" valueType="num">
                                      <p:cBhvr>
                                        <p:cTn id="30" dur="500" fill="hold"/>
                                        <p:tgtEl>
                                          <p:spTgt spid="218121"/>
                                        </p:tgtEl>
                                        <p:attrNameLst>
                                          <p:attrName>ppt_h</p:attrName>
                                        </p:attrNameLst>
                                      </p:cBhvr>
                                      <p:tavLst>
                                        <p:tav tm="0">
                                          <p:val>
                                            <p:fltVal val="0"/>
                                          </p:val>
                                        </p:tav>
                                        <p:tav tm="100000">
                                          <p:val>
                                            <p:strVal val="#ppt_h"/>
                                          </p:val>
                                        </p:tav>
                                      </p:tavLst>
                                    </p:anim>
                                    <p:animEffect transition="in" filter="fade">
                                      <p:cBhvr>
                                        <p:cTn id="31" dur="500"/>
                                        <p:tgtEl>
                                          <p:spTgt spid="21812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8120"/>
                                        </p:tgtEl>
                                        <p:attrNameLst>
                                          <p:attrName>style.visibility</p:attrName>
                                        </p:attrNameLst>
                                      </p:cBhvr>
                                      <p:to>
                                        <p:strVal val="visible"/>
                                      </p:to>
                                    </p:set>
                                    <p:anim calcmode="lin" valueType="num">
                                      <p:cBhvr>
                                        <p:cTn id="34" dur="500" fill="hold"/>
                                        <p:tgtEl>
                                          <p:spTgt spid="218120"/>
                                        </p:tgtEl>
                                        <p:attrNameLst>
                                          <p:attrName>ppt_w</p:attrName>
                                        </p:attrNameLst>
                                      </p:cBhvr>
                                      <p:tavLst>
                                        <p:tav tm="0">
                                          <p:val>
                                            <p:fltVal val="0"/>
                                          </p:val>
                                        </p:tav>
                                        <p:tav tm="100000">
                                          <p:val>
                                            <p:strVal val="#ppt_w"/>
                                          </p:val>
                                        </p:tav>
                                      </p:tavLst>
                                    </p:anim>
                                    <p:anim calcmode="lin" valueType="num">
                                      <p:cBhvr>
                                        <p:cTn id="35" dur="500" fill="hold"/>
                                        <p:tgtEl>
                                          <p:spTgt spid="218120"/>
                                        </p:tgtEl>
                                        <p:attrNameLst>
                                          <p:attrName>ppt_h</p:attrName>
                                        </p:attrNameLst>
                                      </p:cBhvr>
                                      <p:tavLst>
                                        <p:tav tm="0">
                                          <p:val>
                                            <p:fltVal val="0"/>
                                          </p:val>
                                        </p:tav>
                                        <p:tav tm="100000">
                                          <p:val>
                                            <p:strVal val="#ppt_h"/>
                                          </p:val>
                                        </p:tav>
                                      </p:tavLst>
                                    </p:anim>
                                    <p:animEffect transition="in" filter="fade">
                                      <p:cBhvr>
                                        <p:cTn id="36" dur="500"/>
                                        <p:tgtEl>
                                          <p:spTgt spid="2181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18122"/>
                                        </p:tgtEl>
                                        <p:attrNameLst>
                                          <p:attrName>style.visibility</p:attrName>
                                        </p:attrNameLst>
                                      </p:cBhvr>
                                      <p:to>
                                        <p:strVal val="visible"/>
                                      </p:to>
                                    </p:set>
                                    <p:anim calcmode="lin" valueType="num">
                                      <p:cBhvr>
                                        <p:cTn id="39" dur="500" fill="hold"/>
                                        <p:tgtEl>
                                          <p:spTgt spid="218122"/>
                                        </p:tgtEl>
                                        <p:attrNameLst>
                                          <p:attrName>ppt_w</p:attrName>
                                        </p:attrNameLst>
                                      </p:cBhvr>
                                      <p:tavLst>
                                        <p:tav tm="0">
                                          <p:val>
                                            <p:fltVal val="0"/>
                                          </p:val>
                                        </p:tav>
                                        <p:tav tm="100000">
                                          <p:val>
                                            <p:strVal val="#ppt_w"/>
                                          </p:val>
                                        </p:tav>
                                      </p:tavLst>
                                    </p:anim>
                                    <p:anim calcmode="lin" valueType="num">
                                      <p:cBhvr>
                                        <p:cTn id="40" dur="500" fill="hold"/>
                                        <p:tgtEl>
                                          <p:spTgt spid="218122"/>
                                        </p:tgtEl>
                                        <p:attrNameLst>
                                          <p:attrName>ppt_h</p:attrName>
                                        </p:attrNameLst>
                                      </p:cBhvr>
                                      <p:tavLst>
                                        <p:tav tm="0">
                                          <p:val>
                                            <p:fltVal val="0"/>
                                          </p:val>
                                        </p:tav>
                                        <p:tav tm="100000">
                                          <p:val>
                                            <p:strVal val="#ppt_h"/>
                                          </p:val>
                                        </p:tav>
                                      </p:tavLst>
                                    </p:anim>
                                    <p:animEffect transition="in" filter="fade">
                                      <p:cBhvr>
                                        <p:cTn id="41" dur="500"/>
                                        <p:tgtEl>
                                          <p:spTgt spid="2181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8123"/>
                                        </p:tgtEl>
                                        <p:attrNameLst>
                                          <p:attrName>style.visibility</p:attrName>
                                        </p:attrNameLst>
                                      </p:cBhvr>
                                      <p:to>
                                        <p:strVal val="visible"/>
                                      </p:to>
                                    </p:set>
                                    <p:anim calcmode="lin" valueType="num">
                                      <p:cBhvr>
                                        <p:cTn id="44" dur="500" fill="hold"/>
                                        <p:tgtEl>
                                          <p:spTgt spid="218123"/>
                                        </p:tgtEl>
                                        <p:attrNameLst>
                                          <p:attrName>ppt_w</p:attrName>
                                        </p:attrNameLst>
                                      </p:cBhvr>
                                      <p:tavLst>
                                        <p:tav tm="0">
                                          <p:val>
                                            <p:fltVal val="0"/>
                                          </p:val>
                                        </p:tav>
                                        <p:tav tm="100000">
                                          <p:val>
                                            <p:strVal val="#ppt_w"/>
                                          </p:val>
                                        </p:tav>
                                      </p:tavLst>
                                    </p:anim>
                                    <p:anim calcmode="lin" valueType="num">
                                      <p:cBhvr>
                                        <p:cTn id="45" dur="500" fill="hold"/>
                                        <p:tgtEl>
                                          <p:spTgt spid="218123"/>
                                        </p:tgtEl>
                                        <p:attrNameLst>
                                          <p:attrName>ppt_h</p:attrName>
                                        </p:attrNameLst>
                                      </p:cBhvr>
                                      <p:tavLst>
                                        <p:tav tm="0">
                                          <p:val>
                                            <p:fltVal val="0"/>
                                          </p:val>
                                        </p:tav>
                                        <p:tav tm="100000">
                                          <p:val>
                                            <p:strVal val="#ppt_h"/>
                                          </p:val>
                                        </p:tav>
                                      </p:tavLst>
                                    </p:anim>
                                    <p:animEffect transition="in" filter="fade">
                                      <p:cBhvr>
                                        <p:cTn id="46" dur="500"/>
                                        <p:tgtEl>
                                          <p:spTgt spid="21812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18124"/>
                                        </p:tgtEl>
                                        <p:attrNameLst>
                                          <p:attrName>style.visibility</p:attrName>
                                        </p:attrNameLst>
                                      </p:cBhvr>
                                      <p:to>
                                        <p:strVal val="visible"/>
                                      </p:to>
                                    </p:set>
                                    <p:anim calcmode="lin" valueType="num">
                                      <p:cBhvr>
                                        <p:cTn id="51" dur="500" fill="hold"/>
                                        <p:tgtEl>
                                          <p:spTgt spid="218124"/>
                                        </p:tgtEl>
                                        <p:attrNameLst>
                                          <p:attrName>ppt_w</p:attrName>
                                        </p:attrNameLst>
                                      </p:cBhvr>
                                      <p:tavLst>
                                        <p:tav tm="0">
                                          <p:val>
                                            <p:fltVal val="0"/>
                                          </p:val>
                                        </p:tav>
                                        <p:tav tm="100000">
                                          <p:val>
                                            <p:strVal val="#ppt_w"/>
                                          </p:val>
                                        </p:tav>
                                      </p:tavLst>
                                    </p:anim>
                                    <p:anim calcmode="lin" valueType="num">
                                      <p:cBhvr>
                                        <p:cTn id="52" dur="500" fill="hold"/>
                                        <p:tgtEl>
                                          <p:spTgt spid="218124"/>
                                        </p:tgtEl>
                                        <p:attrNameLst>
                                          <p:attrName>ppt_h</p:attrName>
                                        </p:attrNameLst>
                                      </p:cBhvr>
                                      <p:tavLst>
                                        <p:tav tm="0">
                                          <p:val>
                                            <p:fltVal val="0"/>
                                          </p:val>
                                        </p:tav>
                                        <p:tav tm="100000">
                                          <p:val>
                                            <p:strVal val="#ppt_h"/>
                                          </p:val>
                                        </p:tav>
                                      </p:tavLst>
                                    </p:anim>
                                    <p:animEffect transition="in" filter="fade">
                                      <p:cBhvr>
                                        <p:cTn id="53" dur="500"/>
                                        <p:tgtEl>
                                          <p:spTgt spid="21812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18126"/>
                                        </p:tgtEl>
                                        <p:attrNameLst>
                                          <p:attrName>style.visibility</p:attrName>
                                        </p:attrNameLst>
                                      </p:cBhvr>
                                      <p:to>
                                        <p:strVal val="visible"/>
                                      </p:to>
                                    </p:set>
                                    <p:anim calcmode="lin" valueType="num">
                                      <p:cBhvr>
                                        <p:cTn id="56" dur="500" fill="hold"/>
                                        <p:tgtEl>
                                          <p:spTgt spid="218126"/>
                                        </p:tgtEl>
                                        <p:attrNameLst>
                                          <p:attrName>ppt_w</p:attrName>
                                        </p:attrNameLst>
                                      </p:cBhvr>
                                      <p:tavLst>
                                        <p:tav tm="0">
                                          <p:val>
                                            <p:fltVal val="0"/>
                                          </p:val>
                                        </p:tav>
                                        <p:tav tm="100000">
                                          <p:val>
                                            <p:strVal val="#ppt_w"/>
                                          </p:val>
                                        </p:tav>
                                      </p:tavLst>
                                    </p:anim>
                                    <p:anim calcmode="lin" valueType="num">
                                      <p:cBhvr>
                                        <p:cTn id="57" dur="500" fill="hold"/>
                                        <p:tgtEl>
                                          <p:spTgt spid="218126"/>
                                        </p:tgtEl>
                                        <p:attrNameLst>
                                          <p:attrName>ppt_h</p:attrName>
                                        </p:attrNameLst>
                                      </p:cBhvr>
                                      <p:tavLst>
                                        <p:tav tm="0">
                                          <p:val>
                                            <p:fltVal val="0"/>
                                          </p:val>
                                        </p:tav>
                                        <p:tav tm="100000">
                                          <p:val>
                                            <p:strVal val="#ppt_h"/>
                                          </p:val>
                                        </p:tav>
                                      </p:tavLst>
                                    </p:anim>
                                    <p:animEffect transition="in" filter="fade">
                                      <p:cBhvr>
                                        <p:cTn id="58" dur="500"/>
                                        <p:tgtEl>
                                          <p:spTgt spid="21812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18127"/>
                                        </p:tgtEl>
                                        <p:attrNameLst>
                                          <p:attrName>style.visibility</p:attrName>
                                        </p:attrNameLst>
                                      </p:cBhvr>
                                      <p:to>
                                        <p:strVal val="visible"/>
                                      </p:to>
                                    </p:set>
                                    <p:anim calcmode="lin" valueType="num">
                                      <p:cBhvr>
                                        <p:cTn id="61" dur="500" fill="hold"/>
                                        <p:tgtEl>
                                          <p:spTgt spid="218127"/>
                                        </p:tgtEl>
                                        <p:attrNameLst>
                                          <p:attrName>ppt_w</p:attrName>
                                        </p:attrNameLst>
                                      </p:cBhvr>
                                      <p:tavLst>
                                        <p:tav tm="0">
                                          <p:val>
                                            <p:fltVal val="0"/>
                                          </p:val>
                                        </p:tav>
                                        <p:tav tm="100000">
                                          <p:val>
                                            <p:strVal val="#ppt_w"/>
                                          </p:val>
                                        </p:tav>
                                      </p:tavLst>
                                    </p:anim>
                                    <p:anim calcmode="lin" valueType="num">
                                      <p:cBhvr>
                                        <p:cTn id="62" dur="500" fill="hold"/>
                                        <p:tgtEl>
                                          <p:spTgt spid="218127"/>
                                        </p:tgtEl>
                                        <p:attrNameLst>
                                          <p:attrName>ppt_h</p:attrName>
                                        </p:attrNameLst>
                                      </p:cBhvr>
                                      <p:tavLst>
                                        <p:tav tm="0">
                                          <p:val>
                                            <p:fltVal val="0"/>
                                          </p:val>
                                        </p:tav>
                                        <p:tav tm="100000">
                                          <p:val>
                                            <p:strVal val="#ppt_h"/>
                                          </p:val>
                                        </p:tav>
                                      </p:tavLst>
                                    </p:anim>
                                    <p:animEffect transition="in" filter="fade">
                                      <p:cBhvr>
                                        <p:cTn id="63" dur="500"/>
                                        <p:tgtEl>
                                          <p:spTgt spid="21812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18128"/>
                                        </p:tgtEl>
                                        <p:attrNameLst>
                                          <p:attrName>style.visibility</p:attrName>
                                        </p:attrNameLst>
                                      </p:cBhvr>
                                      <p:to>
                                        <p:strVal val="visible"/>
                                      </p:to>
                                    </p:set>
                                    <p:anim calcmode="lin" valueType="num">
                                      <p:cBhvr>
                                        <p:cTn id="66" dur="500" fill="hold"/>
                                        <p:tgtEl>
                                          <p:spTgt spid="218128"/>
                                        </p:tgtEl>
                                        <p:attrNameLst>
                                          <p:attrName>ppt_w</p:attrName>
                                        </p:attrNameLst>
                                      </p:cBhvr>
                                      <p:tavLst>
                                        <p:tav tm="0">
                                          <p:val>
                                            <p:fltVal val="0"/>
                                          </p:val>
                                        </p:tav>
                                        <p:tav tm="100000">
                                          <p:val>
                                            <p:strVal val="#ppt_w"/>
                                          </p:val>
                                        </p:tav>
                                      </p:tavLst>
                                    </p:anim>
                                    <p:anim calcmode="lin" valueType="num">
                                      <p:cBhvr>
                                        <p:cTn id="67" dur="500" fill="hold"/>
                                        <p:tgtEl>
                                          <p:spTgt spid="218128"/>
                                        </p:tgtEl>
                                        <p:attrNameLst>
                                          <p:attrName>ppt_h</p:attrName>
                                        </p:attrNameLst>
                                      </p:cBhvr>
                                      <p:tavLst>
                                        <p:tav tm="0">
                                          <p:val>
                                            <p:fltVal val="0"/>
                                          </p:val>
                                        </p:tav>
                                        <p:tav tm="100000">
                                          <p:val>
                                            <p:strVal val="#ppt_h"/>
                                          </p:val>
                                        </p:tav>
                                      </p:tavLst>
                                    </p:anim>
                                    <p:animEffect transition="in" filter="fade">
                                      <p:cBhvr>
                                        <p:cTn id="68" dur="500"/>
                                        <p:tgtEl>
                                          <p:spTgt spid="21812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18129"/>
                                        </p:tgtEl>
                                        <p:attrNameLst>
                                          <p:attrName>style.visibility</p:attrName>
                                        </p:attrNameLst>
                                      </p:cBhvr>
                                      <p:to>
                                        <p:strVal val="visible"/>
                                      </p:to>
                                    </p:set>
                                    <p:anim calcmode="lin" valueType="num">
                                      <p:cBhvr>
                                        <p:cTn id="71" dur="500" fill="hold"/>
                                        <p:tgtEl>
                                          <p:spTgt spid="218129"/>
                                        </p:tgtEl>
                                        <p:attrNameLst>
                                          <p:attrName>ppt_w</p:attrName>
                                        </p:attrNameLst>
                                      </p:cBhvr>
                                      <p:tavLst>
                                        <p:tav tm="0">
                                          <p:val>
                                            <p:fltVal val="0"/>
                                          </p:val>
                                        </p:tav>
                                        <p:tav tm="100000">
                                          <p:val>
                                            <p:strVal val="#ppt_w"/>
                                          </p:val>
                                        </p:tav>
                                      </p:tavLst>
                                    </p:anim>
                                    <p:anim calcmode="lin" valueType="num">
                                      <p:cBhvr>
                                        <p:cTn id="72" dur="500" fill="hold"/>
                                        <p:tgtEl>
                                          <p:spTgt spid="218129"/>
                                        </p:tgtEl>
                                        <p:attrNameLst>
                                          <p:attrName>ppt_h</p:attrName>
                                        </p:attrNameLst>
                                      </p:cBhvr>
                                      <p:tavLst>
                                        <p:tav tm="0">
                                          <p:val>
                                            <p:fltVal val="0"/>
                                          </p:val>
                                        </p:tav>
                                        <p:tav tm="100000">
                                          <p:val>
                                            <p:strVal val="#ppt_h"/>
                                          </p:val>
                                        </p:tav>
                                      </p:tavLst>
                                    </p:anim>
                                    <p:animEffect transition="in" filter="fade">
                                      <p:cBhvr>
                                        <p:cTn id="73" dur="500"/>
                                        <p:tgtEl>
                                          <p:spTgt spid="21812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18130"/>
                                        </p:tgtEl>
                                        <p:attrNameLst>
                                          <p:attrName>style.visibility</p:attrName>
                                        </p:attrNameLst>
                                      </p:cBhvr>
                                      <p:to>
                                        <p:strVal val="visible"/>
                                      </p:to>
                                    </p:set>
                                    <p:anim calcmode="lin" valueType="num">
                                      <p:cBhvr>
                                        <p:cTn id="76" dur="500" fill="hold"/>
                                        <p:tgtEl>
                                          <p:spTgt spid="218130"/>
                                        </p:tgtEl>
                                        <p:attrNameLst>
                                          <p:attrName>ppt_w</p:attrName>
                                        </p:attrNameLst>
                                      </p:cBhvr>
                                      <p:tavLst>
                                        <p:tav tm="0">
                                          <p:val>
                                            <p:fltVal val="0"/>
                                          </p:val>
                                        </p:tav>
                                        <p:tav tm="100000">
                                          <p:val>
                                            <p:strVal val="#ppt_w"/>
                                          </p:val>
                                        </p:tav>
                                      </p:tavLst>
                                    </p:anim>
                                    <p:anim calcmode="lin" valueType="num">
                                      <p:cBhvr>
                                        <p:cTn id="77" dur="500" fill="hold"/>
                                        <p:tgtEl>
                                          <p:spTgt spid="218130"/>
                                        </p:tgtEl>
                                        <p:attrNameLst>
                                          <p:attrName>ppt_h</p:attrName>
                                        </p:attrNameLst>
                                      </p:cBhvr>
                                      <p:tavLst>
                                        <p:tav tm="0">
                                          <p:val>
                                            <p:fltVal val="0"/>
                                          </p:val>
                                        </p:tav>
                                        <p:tav tm="100000">
                                          <p:val>
                                            <p:strVal val="#ppt_h"/>
                                          </p:val>
                                        </p:tav>
                                      </p:tavLst>
                                    </p:anim>
                                    <p:animEffect transition="in" filter="fade">
                                      <p:cBhvr>
                                        <p:cTn id="78" dur="500"/>
                                        <p:tgtEl>
                                          <p:spTgt spid="21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animBg="1"/>
      <p:bldP spid="218116" grpId="0" animBg="1"/>
      <p:bldP spid="218118" grpId="0"/>
      <p:bldP spid="218119" grpId="0"/>
      <p:bldP spid="218120" grpId="0" animBg="1"/>
      <p:bldP spid="218121" grpId="0" animBg="1"/>
      <p:bldP spid="218122" grpId="0"/>
      <p:bldP spid="218123" grpId="0"/>
      <p:bldP spid="218124" grpId="0" animBg="1"/>
      <p:bldP spid="218126" grpId="0"/>
      <p:bldP spid="218127" grpId="0" animBg="1"/>
      <p:bldP spid="218128" grpId="0" animBg="1"/>
      <p:bldP spid="218129" grpId="0"/>
      <p:bldP spid="2181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88CA5-3A76-1D13-F573-AD1E1EA87D74}"/>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BD08E71E-D59F-6630-66EC-7D3539BDC87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792E945-A334-A023-2795-9178EDFC06CF}"/>
              </a:ext>
            </a:extLst>
          </p:cNvPr>
          <p:cNvSpPr>
            <a:spLocks noGrp="1"/>
          </p:cNvSpPr>
          <p:nvPr>
            <p:ph type="title"/>
          </p:nvPr>
        </p:nvSpPr>
        <p:spPr/>
        <p:txBody>
          <a:bodyPr/>
          <a:lstStyle/>
          <a:p>
            <a:r>
              <a:rPr lang="en-US" dirty="0"/>
              <a:t>THE REFORMATION</a:t>
            </a:r>
          </a:p>
        </p:txBody>
      </p:sp>
      <p:sp>
        <p:nvSpPr>
          <p:cNvPr id="8" name="Text Placeholder 7">
            <a:extLst>
              <a:ext uri="{FF2B5EF4-FFF2-40B4-BE49-F238E27FC236}">
                <a16:creationId xmlns:a16="http://schemas.microsoft.com/office/drawing/2014/main" id="{1BFC2CBE-93AE-BF32-FBB4-64A99DA79021}"/>
              </a:ext>
            </a:extLst>
          </p:cNvPr>
          <p:cNvSpPr>
            <a:spLocks noGrp="1"/>
          </p:cNvSpPr>
          <p:nvPr>
            <p:ph type="body" idx="1"/>
          </p:nvPr>
        </p:nvSpPr>
        <p:spPr/>
        <p:txBody>
          <a:bodyPr/>
          <a:lstStyle/>
          <a:p>
            <a:r>
              <a:rPr lang="en-US" cap="none" dirty="0"/>
              <a:t>The Birth of Protestantism</a:t>
            </a:r>
          </a:p>
          <a:p>
            <a:endParaRPr lang="en-US" dirty="0"/>
          </a:p>
        </p:txBody>
      </p:sp>
    </p:spTree>
    <p:extLst>
      <p:ext uri="{BB962C8B-B14F-4D97-AF65-F5344CB8AC3E}">
        <p14:creationId xmlns:p14="http://schemas.microsoft.com/office/powerpoint/2010/main" val="371235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FE851CC2-E6C1-6817-9382-8E46607926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C713B9-BACF-DFA8-EAA2-F19E4C3E6720}"/>
              </a:ext>
            </a:extLst>
          </p:cNvPr>
          <p:cNvSpPr>
            <a:spLocks noGrp="1"/>
          </p:cNvSpPr>
          <p:nvPr>
            <p:ph type="title"/>
          </p:nvPr>
        </p:nvSpPr>
        <p:spPr>
          <a:xfrm>
            <a:off x="457200" y="461699"/>
            <a:ext cx="10515595" cy="776794"/>
          </a:xfrm>
        </p:spPr>
        <p:txBody>
          <a:bodyPr/>
          <a:lstStyle/>
          <a:p>
            <a:r>
              <a:rPr lang="en-US" dirty="0">
                <a:solidFill>
                  <a:srgbClr val="C00000"/>
                </a:solidFill>
              </a:rPr>
              <a:t>The wars of religion</a:t>
            </a:r>
          </a:p>
        </p:txBody>
      </p:sp>
      <p:sp>
        <p:nvSpPr>
          <p:cNvPr id="10" name="Content Placeholder 9">
            <a:extLst>
              <a:ext uri="{FF2B5EF4-FFF2-40B4-BE49-F238E27FC236}">
                <a16:creationId xmlns:a16="http://schemas.microsoft.com/office/drawing/2014/main" id="{381C72BE-76BB-BE25-3BBC-14691ADDD899}"/>
              </a:ext>
            </a:extLst>
          </p:cNvPr>
          <p:cNvSpPr>
            <a:spLocks noGrp="1"/>
          </p:cNvSpPr>
          <p:nvPr>
            <p:ph sz="quarter" idx="14"/>
          </p:nvPr>
        </p:nvSpPr>
        <p:spPr>
          <a:xfrm>
            <a:off x="1133500" y="1482504"/>
            <a:ext cx="10709476" cy="5107260"/>
          </a:xfrm>
        </p:spPr>
        <p:txBody>
          <a:bodyPr>
            <a:normAutofit/>
          </a:bodyPr>
          <a:lstStyle/>
          <a:p>
            <a:pPr marL="0" indent="0">
              <a:buNone/>
            </a:pPr>
            <a:r>
              <a:rPr lang="en-US" sz="3500" b="1" dirty="0">
                <a:solidFill>
                  <a:schemeClr val="accent5">
                    <a:lumMod val="75000"/>
                  </a:schemeClr>
                </a:solidFill>
                <a:latin typeface="Gill Sans MT" panose="020B0502020104020203" pitchFamily="34" charset="0"/>
              </a:rPr>
              <a:t>It must be remembered that in the Reformation and post-Reformation periods, there continued to be a strong link between religion and the state.</a:t>
            </a:r>
          </a:p>
          <a:p>
            <a:r>
              <a:rPr lang="en-US" altLang="en-US" sz="2800" i="1" dirty="0">
                <a:solidFill>
                  <a:schemeClr val="tx1"/>
                </a:solidFill>
              </a:rPr>
              <a:t>Because both Catholics and Reformers were wedded to state support of their respective churches, both felt justified in violence toward the other.</a:t>
            </a:r>
          </a:p>
          <a:p>
            <a:r>
              <a:rPr lang="en-US" altLang="en-US" sz="2800" i="1" dirty="0">
                <a:solidFill>
                  <a:schemeClr val="tx1"/>
                </a:solidFill>
              </a:rPr>
              <a:t>The results were a series religious wars, some lasting many years, and for the most part, no one won—everyone lost. </a:t>
            </a:r>
          </a:p>
          <a:p>
            <a:r>
              <a:rPr lang="en-US" altLang="en-US" sz="2800" i="1" dirty="0">
                <a:solidFill>
                  <a:schemeClr val="tx1"/>
                </a:solidFill>
              </a:rPr>
              <a:t>Only the radicals started “free churches,” which would eventually give rise to the US Constitution which left church identity and preference to individual states, not to the federal government.</a:t>
            </a:r>
          </a:p>
        </p:txBody>
      </p:sp>
      <p:sp>
        <p:nvSpPr>
          <p:cNvPr id="7" name="Slide Number Placeholder 6">
            <a:extLst>
              <a:ext uri="{FF2B5EF4-FFF2-40B4-BE49-F238E27FC236}">
                <a16:creationId xmlns:a16="http://schemas.microsoft.com/office/drawing/2014/main" id="{EB1C698A-8F19-0890-7D3D-E62C5F2751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88E4E02-18A5-AF1A-2F55-F8592F8E9EDF}"/>
              </a:ext>
            </a:extLst>
          </p:cNvPr>
          <p:cNvCxnSpPr>
            <a:cxnSpLocks/>
          </p:cNvCxnSpPr>
          <p:nvPr/>
        </p:nvCxnSpPr>
        <p:spPr>
          <a:xfrm>
            <a:off x="914400" y="1750740"/>
            <a:ext cx="0" cy="5107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44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a:extLst>
            <a:ext uri="{FF2B5EF4-FFF2-40B4-BE49-F238E27FC236}">
              <a16:creationId xmlns:a16="http://schemas.microsoft.com/office/drawing/2014/main" id="{EA7B48B3-E753-A4D3-233D-2E7BA45156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F504C9-5E10-070A-D475-E915396DF70D}"/>
              </a:ext>
            </a:extLst>
          </p:cNvPr>
          <p:cNvSpPr>
            <a:spLocks noGrp="1"/>
          </p:cNvSpPr>
          <p:nvPr>
            <p:ph type="title"/>
          </p:nvPr>
        </p:nvSpPr>
        <p:spPr>
          <a:xfrm>
            <a:off x="159149" y="0"/>
            <a:ext cx="11873702" cy="891251"/>
          </a:xfrm>
        </p:spPr>
        <p:txBody>
          <a:bodyPr/>
          <a:lstStyle/>
          <a:p>
            <a:pPr algn="ctr"/>
            <a:r>
              <a:rPr lang="en-US" sz="5400" b="1" dirty="0">
                <a:solidFill>
                  <a:schemeClr val="accent3"/>
                </a:solidFill>
                <a:latin typeface="Agency FB" panose="020B0503020202020204" pitchFamily="34" charset="0"/>
              </a:rPr>
              <a:t>MAJOR CHRISTIAN CONFLICTS</a:t>
            </a:r>
            <a:br>
              <a:rPr lang="en-US" sz="5400" b="1" dirty="0">
                <a:solidFill>
                  <a:srgbClr val="C00000"/>
                </a:solidFill>
                <a:latin typeface="Agency FB" panose="020B0503020202020204" pitchFamily="34" charset="0"/>
              </a:rPr>
            </a:br>
            <a:endParaRPr lang="en-US" sz="2400" i="1" dirty="0">
              <a:solidFill>
                <a:srgbClr val="C00000"/>
              </a:solidFill>
              <a:latin typeface="Agency FB" panose="020B0503020202020204" pitchFamily="34" charset="0"/>
            </a:endParaRPr>
          </a:p>
        </p:txBody>
      </p:sp>
      <p:sp>
        <p:nvSpPr>
          <p:cNvPr id="10" name="Content Placeholder 9">
            <a:extLst>
              <a:ext uri="{FF2B5EF4-FFF2-40B4-BE49-F238E27FC236}">
                <a16:creationId xmlns:a16="http://schemas.microsoft.com/office/drawing/2014/main" id="{804FC1C2-0281-F485-FC42-149D52416994}"/>
              </a:ext>
            </a:extLst>
          </p:cNvPr>
          <p:cNvSpPr>
            <a:spLocks noGrp="1"/>
          </p:cNvSpPr>
          <p:nvPr>
            <p:ph sz="quarter" idx="14"/>
          </p:nvPr>
        </p:nvSpPr>
        <p:spPr>
          <a:xfrm>
            <a:off x="159149" y="935530"/>
            <a:ext cx="2884993" cy="5107260"/>
          </a:xfrm>
          <a:solidFill>
            <a:schemeClr val="accent5">
              <a:lumMod val="75000"/>
            </a:schemeClr>
          </a:solidFill>
        </p:spPr>
        <p:txBody>
          <a:bodyPr>
            <a:normAutofit/>
          </a:bodyPr>
          <a:lstStyle/>
          <a:p>
            <a:pPr marL="0" indent="0">
              <a:buNone/>
            </a:pPr>
            <a:r>
              <a:rPr lang="en-US" sz="3200" b="1" dirty="0">
                <a:solidFill>
                  <a:srgbClr val="FFFF00"/>
                </a:solidFill>
                <a:latin typeface="Agency FB" panose="020B0503020202020204" pitchFamily="34" charset="0"/>
              </a:rPr>
              <a:t>Schmalkaldic Wars</a:t>
            </a:r>
          </a:p>
          <a:p>
            <a:pPr marL="0" indent="0">
              <a:spcBef>
                <a:spcPts val="0"/>
              </a:spcBef>
              <a:buNone/>
            </a:pPr>
            <a:r>
              <a:rPr lang="en-US" sz="3200" b="1" dirty="0">
                <a:solidFill>
                  <a:srgbClr val="FFFF00"/>
                </a:solidFill>
                <a:latin typeface="Agency FB" panose="020B0503020202020204" pitchFamily="34" charset="0"/>
              </a:rPr>
              <a:t>1546-1547</a:t>
            </a:r>
          </a:p>
          <a:p>
            <a:pPr>
              <a:buClr>
                <a:srgbClr val="FFC000"/>
              </a:buClr>
            </a:pPr>
            <a:r>
              <a:rPr lang="en-US" altLang="en-US" sz="2400" i="1" dirty="0">
                <a:solidFill>
                  <a:schemeClr val="bg1"/>
                </a:solidFill>
              </a:rPr>
              <a:t>Between Catholics and Protestants over the territories of the Holy Roman Empire.</a:t>
            </a:r>
          </a:p>
          <a:p>
            <a:pPr>
              <a:buClr>
                <a:srgbClr val="FFC000"/>
              </a:buClr>
            </a:pPr>
            <a:r>
              <a:rPr lang="en-US" altLang="en-US" sz="2400" i="1" dirty="0">
                <a:solidFill>
                  <a:schemeClr val="bg1"/>
                </a:solidFill>
              </a:rPr>
              <a:t>In the end, the Lutherans were recognized as a legitimate entity in the Peace of Augsburg (1555).</a:t>
            </a:r>
          </a:p>
        </p:txBody>
      </p:sp>
      <p:sp>
        <p:nvSpPr>
          <p:cNvPr id="7" name="Slide Number Placeholder 6">
            <a:extLst>
              <a:ext uri="{FF2B5EF4-FFF2-40B4-BE49-F238E27FC236}">
                <a16:creationId xmlns:a16="http://schemas.microsoft.com/office/drawing/2014/main" id="{36E6015B-DCB1-316B-7EB9-9574D44122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6" name="Content Placeholder 9">
            <a:extLst>
              <a:ext uri="{FF2B5EF4-FFF2-40B4-BE49-F238E27FC236}">
                <a16:creationId xmlns:a16="http://schemas.microsoft.com/office/drawing/2014/main" id="{7996E406-B1D4-0C12-79A8-D81B3EECE4BD}"/>
              </a:ext>
            </a:extLst>
          </p:cNvPr>
          <p:cNvSpPr txBox="1">
            <a:spLocks/>
          </p:cNvSpPr>
          <p:nvPr/>
        </p:nvSpPr>
        <p:spPr>
          <a:xfrm>
            <a:off x="6209481" y="935532"/>
            <a:ext cx="2884992" cy="5107260"/>
          </a:xfrm>
          <a:prstGeom prst="rect">
            <a:avLst/>
          </a:prstGeom>
          <a:solidFill>
            <a:schemeClr val="tx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
                <a:srgbClr val="000000">
                  <a:lumMod val="50000"/>
                </a:srgbClr>
              </a:buClr>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30 Years War</a:t>
            </a:r>
          </a:p>
          <a:p>
            <a:pPr marL="0" marR="0" lvl="0" indent="0" algn="l" defTabSz="914400" rtl="0" eaLnBrk="1" fontAlgn="auto" latinLnBrk="0" hangingPunct="1">
              <a:lnSpc>
                <a:spcPct val="90000"/>
              </a:lnSpc>
              <a:spcBef>
                <a:spcPts val="0"/>
              </a:spcBef>
              <a:spcAft>
                <a:spcPts val="0"/>
              </a:spcAft>
              <a:buClr>
                <a:srgbClr val="000000">
                  <a:lumMod val="50000"/>
                </a:srgbClr>
              </a:buClr>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1618-1648</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Between Catholics and Protestants within the Holy Roman Empire.</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It evolved into a broader power struggle involving most major European powers, ending with the Peace of Westphalia.</a:t>
            </a:r>
          </a:p>
        </p:txBody>
      </p:sp>
      <p:sp>
        <p:nvSpPr>
          <p:cNvPr id="8" name="Content Placeholder 9">
            <a:extLst>
              <a:ext uri="{FF2B5EF4-FFF2-40B4-BE49-F238E27FC236}">
                <a16:creationId xmlns:a16="http://schemas.microsoft.com/office/drawing/2014/main" id="{6910FF7C-5443-0887-09CA-89CC8FA70CC1}"/>
              </a:ext>
            </a:extLst>
          </p:cNvPr>
          <p:cNvSpPr txBox="1">
            <a:spLocks/>
          </p:cNvSpPr>
          <p:nvPr/>
        </p:nvSpPr>
        <p:spPr>
          <a:xfrm>
            <a:off x="9228880" y="935532"/>
            <a:ext cx="2792396" cy="5107260"/>
          </a:xfrm>
          <a:prstGeom prst="rect">
            <a:avLst/>
          </a:prstGeom>
          <a:solidFill>
            <a:schemeClr val="bg2">
              <a:lumMod val="2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
                <a:srgbClr val="000000">
                  <a:lumMod val="50000"/>
                </a:srgbClr>
              </a:buClr>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English Civil War</a:t>
            </a:r>
          </a:p>
          <a:p>
            <a:pPr marL="0" marR="0" lvl="0" indent="0" algn="l" defTabSz="914400" rtl="0" eaLnBrk="1" fontAlgn="auto" latinLnBrk="0" hangingPunct="1">
              <a:lnSpc>
                <a:spcPct val="90000"/>
              </a:lnSpc>
              <a:spcBef>
                <a:spcPts val="0"/>
              </a:spcBef>
              <a:spcAft>
                <a:spcPts val="0"/>
              </a:spcAft>
              <a:buClr>
                <a:srgbClr val="000000">
                  <a:lumMod val="50000"/>
                </a:srgbClr>
              </a:buClr>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ea typeface="+mn-ea"/>
                <a:cs typeface="+mn-cs"/>
              </a:rPr>
              <a:t>1642-1646</a:t>
            </a:r>
            <a:endParaRPr kumimoji="0" lang="en-US" sz="3200" b="1" i="0" u="none" strike="noStrike" kern="1200" cap="none" spc="0" normalizeH="0" baseline="0" noProof="0" dirty="0">
              <a:ln>
                <a:noFill/>
              </a:ln>
              <a:solidFill>
                <a:srgbClr val="FFFF00"/>
              </a:solidFill>
              <a:effectLst/>
              <a:uLnTx/>
              <a:uFillTx/>
              <a:latin typeface="Agency FB" panose="020B0503020202020204" pitchFamily="34" charset="0"/>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Between King Charles I and Parliament.</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Religion was a major cause (though not the only one), since </a:t>
            </a:r>
            <a:b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b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Charles was pro-Catholic and various Protestant factions were opposed and fearful.</a:t>
            </a:r>
          </a:p>
        </p:txBody>
      </p:sp>
      <p:sp>
        <p:nvSpPr>
          <p:cNvPr id="9" name="Content Placeholder 9">
            <a:extLst>
              <a:ext uri="{FF2B5EF4-FFF2-40B4-BE49-F238E27FC236}">
                <a16:creationId xmlns:a16="http://schemas.microsoft.com/office/drawing/2014/main" id="{ED35FBEF-E46F-00DA-CB42-FBA36A16E683}"/>
              </a:ext>
            </a:extLst>
          </p:cNvPr>
          <p:cNvSpPr txBox="1">
            <a:spLocks/>
          </p:cNvSpPr>
          <p:nvPr/>
        </p:nvSpPr>
        <p:spPr>
          <a:xfrm>
            <a:off x="3180141" y="935536"/>
            <a:ext cx="2884992" cy="5107260"/>
          </a:xfrm>
          <a:prstGeom prst="rect">
            <a:avLst/>
          </a:prstGeom>
          <a:solidFill>
            <a:schemeClr val="accent3">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
                <a:srgbClr val="000000">
                  <a:lumMod val="50000"/>
                </a:srgbClr>
              </a:buClr>
              <a:buSzTx/>
              <a:buFont typeface="Arial" pitchFamily="34" charset="0"/>
              <a:buNone/>
              <a:tabLst/>
              <a:defRPr/>
            </a:pPr>
            <a:r>
              <a:rPr lang="en-US" sz="3200" b="1" dirty="0">
                <a:solidFill>
                  <a:srgbClr val="FFFF00"/>
                </a:solidFill>
                <a:latin typeface="Agency FB" panose="020B0503020202020204" pitchFamily="34" charset="0"/>
              </a:rPr>
              <a:t>French Civil Wars</a:t>
            </a:r>
          </a:p>
          <a:p>
            <a:pPr marL="0" marR="0" lvl="0" indent="0" algn="l" defTabSz="914400" rtl="0" eaLnBrk="1" fontAlgn="auto" latinLnBrk="0" hangingPunct="1">
              <a:lnSpc>
                <a:spcPct val="90000"/>
              </a:lnSpc>
              <a:spcBef>
                <a:spcPts val="0"/>
              </a:spcBef>
              <a:spcAft>
                <a:spcPts val="0"/>
              </a:spcAft>
              <a:buClr>
                <a:srgbClr val="000000">
                  <a:lumMod val="50000"/>
                </a:srgbClr>
              </a:buClr>
              <a:buSzTx/>
              <a:buFont typeface="Arial" pitchFamily="34" charset="0"/>
              <a:buNone/>
              <a:tabLst/>
              <a:defRPr/>
            </a:pPr>
            <a:r>
              <a:rPr kumimoji="0" lang="en-US" sz="3200" b="1" i="0" u="none" strike="noStrike" kern="1200" cap="none" spc="0" normalizeH="0" baseline="0" noProof="0" dirty="0">
                <a:ln>
                  <a:noFill/>
                </a:ln>
                <a:solidFill>
                  <a:srgbClr val="FFFF00"/>
                </a:solidFill>
                <a:effectLst/>
                <a:uLnTx/>
                <a:uFillTx/>
                <a:latin typeface="Agency FB" panose="020B0503020202020204" pitchFamily="34" charset="0"/>
              </a:rPr>
              <a:t>1562-1598</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Between Catholics and Huguenots (</a:t>
            </a:r>
            <a:r>
              <a:rPr lang="en-US" altLang="en-US" sz="2400" i="1" dirty="0">
                <a:solidFill>
                  <a:srgbClr val="FFFFFF"/>
                </a:solidFill>
                <a:latin typeface="Gill Sans MT"/>
              </a:rPr>
              <a:t>French Protestants).</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The Edict of Nantes (1598) granted religious toleration (though it was revoked in 1685, forcing many Huguenots to flee France).</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2" name="TextBox 1">
            <a:extLst>
              <a:ext uri="{FF2B5EF4-FFF2-40B4-BE49-F238E27FC236}">
                <a16:creationId xmlns:a16="http://schemas.microsoft.com/office/drawing/2014/main" id="{DB0F7FD0-25B6-DC22-43E2-9F9D2A382C6C}"/>
              </a:ext>
            </a:extLst>
          </p:cNvPr>
          <p:cNvSpPr txBox="1"/>
          <p:nvPr/>
        </p:nvSpPr>
        <p:spPr>
          <a:xfrm>
            <a:off x="0" y="6152752"/>
            <a:ext cx="12191999" cy="523220"/>
          </a:xfrm>
          <a:prstGeom prst="rect">
            <a:avLst/>
          </a:prstGeom>
          <a:noFill/>
        </p:spPr>
        <p:txBody>
          <a:bodyPr wrap="square" rtlCol="0">
            <a:spAutoFit/>
          </a:bodyPr>
          <a:lstStyle/>
          <a:p>
            <a:pPr algn="ctr"/>
            <a:r>
              <a:rPr lang="en-US" sz="2800" b="1" dirty="0">
                <a:latin typeface="Agency FB" panose="020B0503020202020204" pitchFamily="34" charset="0"/>
              </a:rPr>
              <a:t>THE RISE OF DENOMINATIONS WAS AN ALTERNATIVE TO CHRISTIANS KILLING EACH OTHER </a:t>
            </a:r>
            <a:r>
              <a:rPr kumimoji="0" lang="en-US" sz="2800" b="1" i="0" u="none" strike="noStrike" kern="1200" cap="none" spc="0" normalizeH="0" baseline="0" noProof="0" dirty="0">
                <a:ln>
                  <a:noFill/>
                </a:ln>
                <a:solidFill>
                  <a:srgbClr val="000000"/>
                </a:solidFill>
                <a:effectLst/>
                <a:uLnTx/>
                <a:uFillTx/>
                <a:latin typeface="Agency FB" panose="020B0503020202020204" pitchFamily="34" charset="0"/>
                <a:ea typeface="+mn-ea"/>
                <a:cs typeface="+mn-cs"/>
              </a:rPr>
              <a:t>OUTRIGHT </a:t>
            </a:r>
            <a:r>
              <a:rPr lang="en-US" dirty="0"/>
              <a:t>.</a:t>
            </a:r>
          </a:p>
        </p:txBody>
      </p:sp>
    </p:spTree>
    <p:extLst>
      <p:ext uri="{BB962C8B-B14F-4D97-AF65-F5344CB8AC3E}">
        <p14:creationId xmlns:p14="http://schemas.microsoft.com/office/powerpoint/2010/main" val="201442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randombar(horizontal)">
                                      <p:cBhvr>
                                        <p:cTn id="7" dur="500"/>
                                        <p:tgtEl>
                                          <p:spTgt spid="1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5" dur="500"/>
                                        <p:tgtEl>
                                          <p:spTgt spid="9">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8" dur="500"/>
                                        <p:tgtEl>
                                          <p:spTgt spid="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additive="base">
                                        <p:cTn id="4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par>
                                <p:cTn id="56" presetID="14" presetClass="entr" presetSubtype="10" fill="hold" nodeType="with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58" dur="500"/>
                                        <p:tgtEl>
                                          <p:spTgt spid="6">
                                            <p:txEl>
                                              <p:pRg st="0" end="0"/>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61" dur="500"/>
                                        <p:tgtEl>
                                          <p:spTgt spid="6">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6">
                                            <p:txEl>
                                              <p:pRg st="2" end="2"/>
                                            </p:txEl>
                                          </p:spTgt>
                                        </p:tgtEl>
                                        <p:attrNameLst>
                                          <p:attrName>style.visibility</p:attrName>
                                        </p:attrNameLst>
                                      </p:cBhvr>
                                      <p:to>
                                        <p:strVal val="visible"/>
                                      </p:to>
                                    </p:set>
                                    <p:anim calcmode="lin" valueType="num">
                                      <p:cBhvr additive="base">
                                        <p:cTn id="6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 calcmode="lin" valueType="num">
                                      <p:cBhvr additive="base">
                                        <p:cTn id="7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randombar(horizontal)">
                                      <p:cBhvr>
                                        <p:cTn id="78" dur="500"/>
                                        <p:tgtEl>
                                          <p:spTgt spid="8"/>
                                        </p:tgtEl>
                                      </p:cBhvr>
                                    </p:animEffect>
                                  </p:childTnLst>
                                </p:cTn>
                              </p:par>
                              <p:par>
                                <p:cTn id="79" presetID="14" presetClass="entr" presetSubtype="10" fill="hold" nodeType="withEffect">
                                  <p:stCondLst>
                                    <p:cond delay="0"/>
                                  </p:stCondLst>
                                  <p:childTnLst>
                                    <p:set>
                                      <p:cBhvr>
                                        <p:cTn id="8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81" dur="500"/>
                                        <p:tgtEl>
                                          <p:spTgt spid="8">
                                            <p:txEl>
                                              <p:pRg st="0" end="0"/>
                                            </p:txEl>
                                          </p:spTgt>
                                        </p:tgtEl>
                                      </p:cBhvr>
                                    </p:animEffect>
                                  </p:childTnLst>
                                </p:cTn>
                              </p:par>
                              <p:par>
                                <p:cTn id="82" presetID="14" presetClass="entr" presetSubtype="10" fill="hold" nodeType="withEffect">
                                  <p:stCondLst>
                                    <p:cond delay="0"/>
                                  </p:stCondLst>
                                  <p:childTnLst>
                                    <p:set>
                                      <p:cBhvr>
                                        <p:cTn id="8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84" dur="500"/>
                                        <p:tgtEl>
                                          <p:spTgt spid="8">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8">
                                            <p:txEl>
                                              <p:pRg st="2" end="2"/>
                                            </p:txEl>
                                          </p:spTgt>
                                        </p:tgtEl>
                                        <p:attrNameLst>
                                          <p:attrName>style.visibility</p:attrName>
                                        </p:attrNameLst>
                                      </p:cBhvr>
                                      <p:to>
                                        <p:strVal val="visible"/>
                                      </p:to>
                                    </p:set>
                                    <p:anim calcmode="lin" valueType="num">
                                      <p:cBhvr additive="base">
                                        <p:cTn id="8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8">
                                            <p:txEl>
                                              <p:pRg st="3" end="3"/>
                                            </p:txEl>
                                          </p:spTgt>
                                        </p:tgtEl>
                                        <p:attrNameLst>
                                          <p:attrName>style.visibility</p:attrName>
                                        </p:attrNameLst>
                                      </p:cBhvr>
                                      <p:to>
                                        <p:strVal val="visible"/>
                                      </p:to>
                                    </p:set>
                                    <p:anim calcmode="lin" valueType="num">
                                      <p:cBhvr additive="base">
                                        <p:cTn id="9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tgtEl>
                                        <p:attrNameLst>
                                          <p:attrName>style.visibility</p:attrName>
                                        </p:attrNameLst>
                                      </p:cBhvr>
                                      <p:to>
                                        <p:strVal val="visible"/>
                                      </p:to>
                                    </p:set>
                                    <p:anim calcmode="lin" valueType="num">
                                      <p:cBhvr>
                                        <p:cTn id="101" dur="500" fill="hold"/>
                                        <p:tgtEl>
                                          <p:spTgt spid="2"/>
                                        </p:tgtEl>
                                        <p:attrNameLst>
                                          <p:attrName>ppt_w</p:attrName>
                                        </p:attrNameLst>
                                      </p:cBhvr>
                                      <p:tavLst>
                                        <p:tav tm="0">
                                          <p:val>
                                            <p:fltVal val="0"/>
                                          </p:val>
                                        </p:tav>
                                        <p:tav tm="100000">
                                          <p:val>
                                            <p:strVal val="#ppt_w"/>
                                          </p:val>
                                        </p:tav>
                                      </p:tavLst>
                                    </p:anim>
                                    <p:anim calcmode="lin" valueType="num">
                                      <p:cBhvr>
                                        <p:cTn id="102" dur="500" fill="hold"/>
                                        <p:tgtEl>
                                          <p:spTgt spid="2"/>
                                        </p:tgtEl>
                                        <p:attrNameLst>
                                          <p:attrName>ppt_h</p:attrName>
                                        </p:attrNameLst>
                                      </p:cBhvr>
                                      <p:tavLst>
                                        <p:tav tm="0">
                                          <p:val>
                                            <p:fltVal val="0"/>
                                          </p:val>
                                        </p:tav>
                                        <p:tav tm="100000">
                                          <p:val>
                                            <p:strVal val="#ppt_h"/>
                                          </p:val>
                                        </p:tav>
                                      </p:tavLst>
                                    </p:anim>
                                    <p:animEffect transition="in" filter="fade">
                                      <p:cBhvr>
                                        <p:cTn id="10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P spid="8" grpId="0" animBg="1"/>
      <p:bldP spid="9"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1013-2584-69FB-EB4A-ADC09B7E4200}"/>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D2A49941-0ABD-9AEF-A187-4AA9CFC0EB8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1346FD2-CB15-98B9-F5FB-0C7C853CC1D0}"/>
              </a:ext>
            </a:extLst>
          </p:cNvPr>
          <p:cNvSpPr>
            <a:spLocks noGrp="1"/>
          </p:cNvSpPr>
          <p:nvPr>
            <p:ph type="title"/>
          </p:nvPr>
        </p:nvSpPr>
        <p:spPr/>
        <p:txBody>
          <a:bodyPr/>
          <a:lstStyle/>
          <a:p>
            <a:r>
              <a:rPr lang="en-US" dirty="0"/>
              <a:t>BIBLE TRANSLATION</a:t>
            </a:r>
          </a:p>
        </p:txBody>
      </p:sp>
      <p:sp>
        <p:nvSpPr>
          <p:cNvPr id="8" name="Text Placeholder 7">
            <a:extLst>
              <a:ext uri="{FF2B5EF4-FFF2-40B4-BE49-F238E27FC236}">
                <a16:creationId xmlns:a16="http://schemas.microsoft.com/office/drawing/2014/main" id="{6F1747C8-A8C4-73B1-D178-8E804755F1DC}"/>
              </a:ext>
            </a:extLst>
          </p:cNvPr>
          <p:cNvSpPr>
            <a:spLocks noGrp="1"/>
          </p:cNvSpPr>
          <p:nvPr>
            <p:ph type="body" idx="1"/>
          </p:nvPr>
        </p:nvSpPr>
        <p:spPr/>
        <p:txBody>
          <a:bodyPr/>
          <a:lstStyle/>
          <a:p>
            <a:r>
              <a:rPr lang="en-US" cap="none" dirty="0"/>
              <a:t>Reformation Translations of the English Bible</a:t>
            </a:r>
          </a:p>
          <a:p>
            <a:endParaRPr lang="en-US" dirty="0"/>
          </a:p>
        </p:txBody>
      </p:sp>
    </p:spTree>
    <p:extLst>
      <p:ext uri="{BB962C8B-B14F-4D97-AF65-F5344CB8AC3E}">
        <p14:creationId xmlns:p14="http://schemas.microsoft.com/office/powerpoint/2010/main" val="315609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6627" name="TextBox 3">
            <a:extLst>
              <a:ext uri="{FF2B5EF4-FFF2-40B4-BE49-F238E27FC236}">
                <a16:creationId xmlns:a16="http://schemas.microsoft.com/office/drawing/2014/main" id="{2D2802E7-2D4A-72BC-8668-9A5F7DB2E49C}"/>
              </a:ext>
            </a:extLst>
          </p:cNvPr>
          <p:cNvSpPr txBox="1">
            <a:spLocks noChangeArrowheads="1"/>
          </p:cNvSpPr>
          <p:nvPr/>
        </p:nvSpPr>
        <p:spPr bwMode="auto">
          <a:xfrm>
            <a:off x="4017865" y="5763994"/>
            <a:ext cx="3531220" cy="923330"/>
          </a:xfrm>
          <a:prstGeom prst="rect">
            <a:avLst/>
          </a:prstGeom>
          <a:noFill/>
          <a:ln>
            <a:noFill/>
          </a:ln>
        </p:spPr>
        <p:txBody>
          <a:bodyPr wrap="square">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defRPr/>
            </a:pPr>
            <a:r>
              <a:rPr lang="en-US" sz="1800" dirty="0">
                <a:solidFill>
                  <a:schemeClr val="bg1"/>
                </a:solidFill>
                <a:latin typeface="Arial Narrow" panose="020B0606020202030204" pitchFamily="34" charset="0"/>
              </a:rPr>
              <a:t>Statue of William Tyndale along the south side of the Thames, London</a:t>
            </a:r>
          </a:p>
          <a:p>
            <a:pPr fontAlgn="base">
              <a:spcBef>
                <a:spcPct val="0"/>
              </a:spcBef>
              <a:spcAft>
                <a:spcPct val="0"/>
              </a:spcAft>
              <a:defRPr/>
            </a:pPr>
            <a:endParaRPr lang="en-US" altLang="en-US" sz="1800" dirty="0">
              <a:solidFill>
                <a:schemeClr val="bg1"/>
              </a:solidFill>
              <a:latin typeface="Arial Narrow" panose="020B0606020202030204" pitchFamily="34" charset="0"/>
            </a:endParaRPr>
          </a:p>
        </p:txBody>
      </p:sp>
      <p:sp>
        <p:nvSpPr>
          <p:cNvPr id="45060" name="Slide Number Placeholder 1">
            <a:extLst>
              <a:ext uri="{FF2B5EF4-FFF2-40B4-BE49-F238E27FC236}">
                <a16:creationId xmlns:a16="http://schemas.microsoft.com/office/drawing/2014/main" id="{1200DEE4-FD77-D116-B671-108744583F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07286348-3AB5-4714-9F62-0DE0AA1D7C0E}" type="slidenum">
              <a:rPr lang="en-US" altLang="en-US" sz="1600">
                <a:solidFill>
                  <a:srgbClr val="FEFAC9"/>
                </a:solidFill>
                <a:latin typeface="Arial" panose="020B0604020202020204" pitchFamily="34" charset="0"/>
              </a:rPr>
              <a:pPr fontAlgn="base">
                <a:spcBef>
                  <a:spcPct val="0"/>
                </a:spcBef>
                <a:spcAft>
                  <a:spcPct val="0"/>
                </a:spcAft>
              </a:pPr>
              <a:t>53</a:t>
            </a:fld>
            <a:endParaRPr lang="en-US" altLang="en-US" sz="1600">
              <a:solidFill>
                <a:srgbClr val="FEFAC9"/>
              </a:solidFill>
              <a:latin typeface="Arial" panose="020B0604020202020204" pitchFamily="34" charset="0"/>
            </a:endParaRPr>
          </a:p>
        </p:txBody>
      </p:sp>
      <p:sp>
        <p:nvSpPr>
          <p:cNvPr id="2" name="TextBox 1">
            <a:extLst>
              <a:ext uri="{FF2B5EF4-FFF2-40B4-BE49-F238E27FC236}">
                <a16:creationId xmlns:a16="http://schemas.microsoft.com/office/drawing/2014/main" id="{B947D1BF-301B-2AFE-6E12-4B4354DC85F6}"/>
              </a:ext>
            </a:extLst>
          </p:cNvPr>
          <p:cNvSpPr txBox="1"/>
          <p:nvPr/>
        </p:nvSpPr>
        <p:spPr>
          <a:xfrm>
            <a:off x="4215162" y="1561171"/>
            <a:ext cx="7237141" cy="3902607"/>
          </a:xfrm>
          <a:prstGeom prst="rect">
            <a:avLst/>
          </a:prstGeom>
          <a:noFill/>
        </p:spPr>
        <p:txBody>
          <a:bodyPr wrap="square" rtlCol="0">
            <a:spAutoFit/>
          </a:bodyPr>
          <a:lstStyle/>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2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nstantia"/>
                <a:ea typeface="+mn-ea"/>
                <a:cs typeface="+mn-cs"/>
              </a:rPr>
              <a:t>Tyndale was educated at Oxford and Cambridge Universities.</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Char char=""/>
              <a:tabLst/>
              <a:defRPr/>
            </a:pPr>
            <a:r>
              <a:rPr kumimoji="0" lang="en-US" altLang="en-US" sz="2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At Magdalen Hall, Oxford, he studied Greek and was exposed to the Greek edition of the New Testament produced by Erasmus.</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Char char=""/>
              <a:tabLst/>
              <a:defRPr/>
            </a:pPr>
            <a:r>
              <a:rPr kumimoji="0" lang="en-US" altLang="en-US" sz="2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nstantia"/>
                <a:ea typeface="+mn-ea"/>
                <a:cs typeface="+mn-cs"/>
              </a:rPr>
              <a:t>His comparison of the Greek New Testament with what was commonly understood by both priests and laypersons convinced him that there was widespread ignorance of what the Bible actually said.</a:t>
            </a:r>
          </a:p>
        </p:txBody>
      </p:sp>
      <p:pic>
        <p:nvPicPr>
          <p:cNvPr id="3" name="Picture 2" descr="Image preview">
            <a:extLst>
              <a:ext uri="{FF2B5EF4-FFF2-40B4-BE49-F238E27FC236}">
                <a16:creationId xmlns:a16="http://schemas.microsoft.com/office/drawing/2014/main" id="{1DD4FB05-95FA-3BE3-9559-B2903BE844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3773101"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a:extLst>
              <a:ext uri="{FF2B5EF4-FFF2-40B4-BE49-F238E27FC236}">
                <a16:creationId xmlns:a16="http://schemas.microsoft.com/office/drawing/2014/main" id="{FA4C7FB7-BB64-D3AA-0580-2F9EC4F9804A}"/>
              </a:ext>
            </a:extLst>
          </p:cNvPr>
          <p:cNvSpPr txBox="1">
            <a:spLocks noChangeArrowheads="1"/>
          </p:cNvSpPr>
          <p:nvPr/>
        </p:nvSpPr>
        <p:spPr bwMode="auto">
          <a:xfrm>
            <a:off x="4017864" y="152400"/>
            <a:ext cx="7564535" cy="1219200"/>
          </a:xfrm>
          <a:prstGeom prst="rect">
            <a:avLst/>
          </a:prstGeom>
          <a:ln w="9525"/>
        </p:spPr>
        <p:txBody>
          <a:bodyPr vert="horz" wrap="square"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a:lstStyle>
          <a:p>
            <a:pPr eaLnBrk="1" hangingPunct="1">
              <a:defRPr/>
            </a:pPr>
            <a:r>
              <a:rPr lang="en-US" altLang="en-US" b="1" dirty="0">
                <a:ln>
                  <a:noFill/>
                </a:ln>
                <a:solidFill>
                  <a:srgbClr val="FF0000"/>
                </a:solidFill>
                <a:effectLst>
                  <a:outerShdw blurRad="38100" dist="38100" dir="2700000" algn="tl">
                    <a:srgbClr val="000000">
                      <a:alpha val="43137"/>
                    </a:srgbClr>
                  </a:outerShdw>
                </a:effectLst>
              </a:rPr>
              <a:t>William Tyndale (1494-1536)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0CE75C30-EC7F-62AA-3721-35D135C7FE7F}"/>
              </a:ext>
            </a:extLst>
          </p:cNvPr>
          <p:cNvSpPr>
            <a:spLocks noGrp="1"/>
          </p:cNvSpPr>
          <p:nvPr>
            <p:ph type="body" idx="1"/>
          </p:nvPr>
        </p:nvSpPr>
        <p:spPr>
          <a:xfrm>
            <a:off x="1981200" y="1447801"/>
            <a:ext cx="8229600" cy="4678363"/>
          </a:xfrm>
        </p:spPr>
        <p:txBody>
          <a:bodyPr/>
          <a:lstStyle/>
          <a:p>
            <a:pPr eaLnBrk="1" hangingPunct="1">
              <a:lnSpc>
                <a:spcPct val="90000"/>
              </a:lnSpc>
              <a:buFont typeface="Wingdings 2" panose="05020102010507070707" pitchFamily="18" charset="2"/>
              <a:buNone/>
              <a:defRPr/>
            </a:pPr>
            <a:r>
              <a:rPr lang="en-US" altLang="en-US" sz="5400" dirty="0">
                <a:solidFill>
                  <a:schemeClr val="tx2">
                    <a:lumMod val="75000"/>
                  </a:schemeClr>
                </a:solidFill>
                <a:effectLst>
                  <a:outerShdw blurRad="38100" dist="38100" dir="2700000" algn="tl">
                    <a:srgbClr val="000000">
                      <a:alpha val="43137"/>
                    </a:srgbClr>
                  </a:outerShdw>
                </a:effectLst>
                <a:latin typeface="Brush Script MT" panose="03060802040406070304" pitchFamily="66" charset="0"/>
              </a:rPr>
              <a:t>“If God spare my life, ere many years pass, I will cause a boy that </a:t>
            </a:r>
            <a:r>
              <a:rPr lang="en-US" altLang="en-US" sz="5400" dirty="0" err="1">
                <a:solidFill>
                  <a:schemeClr val="tx2">
                    <a:lumMod val="75000"/>
                  </a:schemeClr>
                </a:solidFill>
                <a:effectLst>
                  <a:outerShdw blurRad="38100" dist="38100" dir="2700000" algn="tl">
                    <a:srgbClr val="000000">
                      <a:alpha val="43137"/>
                    </a:srgbClr>
                  </a:outerShdw>
                </a:effectLst>
                <a:latin typeface="Brush Script MT" panose="03060802040406070304" pitchFamily="66" charset="0"/>
              </a:rPr>
              <a:t>driveth</a:t>
            </a:r>
            <a:r>
              <a:rPr lang="en-US" altLang="en-US" sz="5400" dirty="0">
                <a:solidFill>
                  <a:schemeClr val="tx2">
                    <a:lumMod val="75000"/>
                  </a:schemeClr>
                </a:solidFill>
                <a:effectLst>
                  <a:outerShdw blurRad="38100" dist="38100" dir="2700000" algn="tl">
                    <a:srgbClr val="000000">
                      <a:alpha val="43137"/>
                    </a:srgbClr>
                  </a:outerShdw>
                </a:effectLst>
                <a:latin typeface="Brush Script MT" panose="03060802040406070304" pitchFamily="66" charset="0"/>
              </a:rPr>
              <a:t> the plough shall know more of the Scriptures than thou dost.”</a:t>
            </a:r>
          </a:p>
          <a:p>
            <a:pPr eaLnBrk="1" hangingPunct="1">
              <a:lnSpc>
                <a:spcPct val="90000"/>
              </a:lnSpc>
              <a:spcBef>
                <a:spcPts val="0"/>
              </a:spcBef>
              <a:buNone/>
              <a:defRPr/>
            </a:pPr>
            <a:r>
              <a:rPr lang="en-US" altLang="en-US" sz="2000"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						William Tyndale’s words to an</a:t>
            </a:r>
          </a:p>
          <a:p>
            <a:pPr eaLnBrk="1" hangingPunct="1">
              <a:lnSpc>
                <a:spcPct val="90000"/>
              </a:lnSpc>
              <a:spcBef>
                <a:spcPts val="0"/>
              </a:spcBef>
              <a:buNone/>
              <a:defRPr/>
            </a:pPr>
            <a:r>
              <a:rPr lang="en-US" altLang="en-US" sz="2000"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						English cleric</a:t>
            </a:r>
            <a:r>
              <a:rPr lang="en-US" altLang="en-US" sz="3600" dirty="0">
                <a:solidFill>
                  <a:schemeClr val="tx2">
                    <a:lumMod val="75000"/>
                  </a:schemeClr>
                </a:solidFill>
                <a:effectLst>
                  <a:outerShdw blurRad="38100" dist="38100" dir="2700000" algn="tl">
                    <a:srgbClr val="000000">
                      <a:alpha val="43137"/>
                    </a:srgbClr>
                  </a:outerShdw>
                </a:effectLst>
                <a:latin typeface="Brush Script MT" panose="03060802040406070304" pitchFamily="66" charset="0"/>
              </a:rPr>
              <a:t> </a:t>
            </a:r>
          </a:p>
        </p:txBody>
      </p:sp>
      <p:sp>
        <p:nvSpPr>
          <p:cNvPr id="47107" name="Slide Number Placeholder 1">
            <a:extLst>
              <a:ext uri="{FF2B5EF4-FFF2-40B4-BE49-F238E27FC236}">
                <a16:creationId xmlns:a16="http://schemas.microsoft.com/office/drawing/2014/main" id="{6A217D2D-1BDF-1126-B9DC-5B84BEBCCD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C9A72430-BFB6-43FE-94FA-8CD445BACCF9}" type="slidenum">
              <a:rPr lang="en-US" altLang="en-US" sz="1600">
                <a:solidFill>
                  <a:srgbClr val="FEFAC9"/>
                </a:solidFill>
                <a:latin typeface="Arial" panose="020B0604020202020204" pitchFamily="34" charset="0"/>
              </a:rPr>
              <a:pPr fontAlgn="base">
                <a:spcBef>
                  <a:spcPct val="0"/>
                </a:spcBef>
                <a:spcAft>
                  <a:spcPct val="0"/>
                </a:spcAft>
              </a:pPr>
              <a:t>54</a:t>
            </a:fld>
            <a:endParaRPr lang="en-US" altLang="en-US" sz="1600">
              <a:solidFill>
                <a:srgbClr val="FEFAC9"/>
              </a:solidFill>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D86A6969-2B35-0396-B3C5-6552F7C98334}"/>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Failure at English Support</a:t>
            </a:r>
          </a:p>
        </p:txBody>
      </p:sp>
      <p:sp>
        <p:nvSpPr>
          <p:cNvPr id="160771" name="Rectangle 3">
            <a:extLst>
              <a:ext uri="{FF2B5EF4-FFF2-40B4-BE49-F238E27FC236}">
                <a16:creationId xmlns:a16="http://schemas.microsoft.com/office/drawing/2014/main" id="{5EF3302B-614E-B07D-7D6D-B8FCFD676BA6}"/>
              </a:ext>
            </a:extLst>
          </p:cNvPr>
          <p:cNvSpPr>
            <a:spLocks noGrp="1"/>
          </p:cNvSpPr>
          <p:nvPr>
            <p:ph type="body" idx="1"/>
          </p:nvPr>
        </p:nvSpPr>
        <p:spPr>
          <a:xfrm>
            <a:off x="1260089" y="1447801"/>
            <a:ext cx="10091852" cy="4678363"/>
          </a:xfrm>
        </p:spPr>
        <p:txBody>
          <a:bodyPr/>
          <a:lstStyle/>
          <a:p>
            <a:pPr eaLnBrk="1" hangingPunct="1">
              <a:buFont typeface="Wingdings 2" panose="05020102010507070707" pitchFamily="18" charset="2"/>
              <a:buNone/>
              <a:defRPr/>
            </a:pPr>
            <a:r>
              <a:rPr lang="en-US" altLang="en-US" b="1" dirty="0">
                <a:solidFill>
                  <a:srgbClr val="FFFF66"/>
                </a:solidFill>
                <a:effectLst>
                  <a:outerShdw blurRad="38100" dist="38100" dir="2700000" algn="tl">
                    <a:srgbClr val="000000">
                      <a:alpha val="43137"/>
                    </a:srgbClr>
                  </a:outerShdw>
                </a:effectLst>
              </a:rPr>
              <a:t>Tyndale turned to Cuthbert Tunstall, the Bishop of London, hoping to gain a sympathetic ear to his vision and legal authority to proceed.</a:t>
            </a:r>
          </a:p>
          <a:p>
            <a:pPr eaLnBrk="1" hangingPunct="1">
              <a:defRPr/>
            </a:pPr>
            <a:r>
              <a:rPr lang="en-US" altLang="en-US" i="1" dirty="0">
                <a:solidFill>
                  <a:schemeClr val="tx1"/>
                </a:solidFill>
                <a:effectLst>
                  <a:outerShdw blurRad="38100" dist="38100" dir="2700000" algn="tl">
                    <a:srgbClr val="000000">
                      <a:alpha val="43137"/>
                    </a:srgbClr>
                  </a:outerShdw>
                </a:effectLst>
              </a:rPr>
              <a:t>Tunstall refused support.</a:t>
            </a:r>
          </a:p>
          <a:p>
            <a:pPr eaLnBrk="1" hangingPunct="1">
              <a:defRPr/>
            </a:pPr>
            <a:r>
              <a:rPr lang="en-US" altLang="en-US" i="1" dirty="0">
                <a:solidFill>
                  <a:schemeClr val="tx1"/>
                </a:solidFill>
                <a:effectLst>
                  <a:outerShdw blurRad="38100" dist="38100" dir="2700000" algn="tl">
                    <a:srgbClr val="000000">
                      <a:alpha val="43137"/>
                    </a:srgbClr>
                  </a:outerShdw>
                </a:effectLst>
              </a:rPr>
              <a:t>As an alternative, Tyndale discovered some London merchants who already were smuggling Luther’s writings into England.</a:t>
            </a:r>
          </a:p>
          <a:p>
            <a:pPr eaLnBrk="1" hangingPunct="1">
              <a:defRPr/>
            </a:pPr>
            <a:r>
              <a:rPr lang="en-US" altLang="en-US" i="1" dirty="0">
                <a:solidFill>
                  <a:schemeClr val="tx1"/>
                </a:solidFill>
                <a:effectLst>
                  <a:outerShdw blurRad="38100" dist="38100" dir="2700000" algn="tl">
                    <a:srgbClr val="000000">
                      <a:alpha val="43137"/>
                    </a:srgbClr>
                  </a:outerShdw>
                </a:effectLst>
              </a:rPr>
              <a:t>Thus was born in Tyndale’s mind the possibility of doing the translation work abroad and smuggling the translations back into England.</a:t>
            </a:r>
          </a:p>
        </p:txBody>
      </p:sp>
      <p:sp>
        <p:nvSpPr>
          <p:cNvPr id="48132" name="Slide Number Placeholder 1">
            <a:extLst>
              <a:ext uri="{FF2B5EF4-FFF2-40B4-BE49-F238E27FC236}">
                <a16:creationId xmlns:a16="http://schemas.microsoft.com/office/drawing/2014/main" id="{CF441594-C636-19C2-8892-7D9EC99DF5F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246467D4-34F1-4A05-A216-8DEB0D392F64}" type="slidenum">
              <a:rPr lang="en-US" altLang="en-US" sz="1600">
                <a:solidFill>
                  <a:srgbClr val="FEFAC9"/>
                </a:solidFill>
                <a:latin typeface="Arial" panose="020B0604020202020204" pitchFamily="34" charset="0"/>
              </a:rPr>
              <a:pPr fontAlgn="base">
                <a:spcBef>
                  <a:spcPct val="0"/>
                </a:spcBef>
                <a:spcAft>
                  <a:spcPct val="0"/>
                </a:spcAft>
              </a:pPr>
              <a:t>55</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 calcmode="lin" valueType="num">
                                      <p:cBhvr>
                                        <p:cTn id="7" dur="500" fill="hold"/>
                                        <p:tgtEl>
                                          <p:spTgt spid="160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0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0771">
                                            <p:txEl>
                                              <p:pRg st="1" end="1"/>
                                            </p:txEl>
                                          </p:spTgt>
                                        </p:tgtEl>
                                        <p:attrNameLst>
                                          <p:attrName>style.visibility</p:attrName>
                                        </p:attrNameLst>
                                      </p:cBhvr>
                                      <p:to>
                                        <p:strVal val="visible"/>
                                      </p:to>
                                    </p:set>
                                    <p:anim calcmode="lin" valueType="num">
                                      <p:cBhvr additive="base">
                                        <p:cTn id="13"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0771">
                                            <p:txEl>
                                              <p:pRg st="2" end="2"/>
                                            </p:txEl>
                                          </p:spTgt>
                                        </p:tgtEl>
                                        <p:attrNameLst>
                                          <p:attrName>style.visibility</p:attrName>
                                        </p:attrNameLst>
                                      </p:cBhvr>
                                      <p:to>
                                        <p:strVal val="visible"/>
                                      </p:to>
                                    </p:set>
                                    <p:anim calcmode="lin" valueType="num">
                                      <p:cBhvr additive="base">
                                        <p:cTn id="19"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0771">
                                            <p:txEl>
                                              <p:pRg st="3" end="3"/>
                                            </p:txEl>
                                          </p:spTgt>
                                        </p:tgtEl>
                                        <p:attrNameLst>
                                          <p:attrName>style.visibility</p:attrName>
                                        </p:attrNameLst>
                                      </p:cBhvr>
                                      <p:to>
                                        <p:strVal val="visible"/>
                                      </p:to>
                                    </p:set>
                                    <p:anim calcmode="lin" valueType="num">
                                      <p:cBhvr additive="base">
                                        <p:cTn id="25"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F91706F8-11DE-4FA6-2AEA-D7C1600C28F3}"/>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Opposition</a:t>
            </a:r>
          </a:p>
        </p:txBody>
      </p:sp>
      <p:sp>
        <p:nvSpPr>
          <p:cNvPr id="164867" name="Rectangle 3">
            <a:extLst>
              <a:ext uri="{FF2B5EF4-FFF2-40B4-BE49-F238E27FC236}">
                <a16:creationId xmlns:a16="http://schemas.microsoft.com/office/drawing/2014/main" id="{2C7C8F46-D61D-FED2-52BD-31348880F28B}"/>
              </a:ext>
            </a:extLst>
          </p:cNvPr>
          <p:cNvSpPr>
            <a:spLocks noGrp="1"/>
          </p:cNvSpPr>
          <p:nvPr>
            <p:ph type="body" idx="1"/>
          </p:nvPr>
        </p:nvSpPr>
        <p:spPr>
          <a:xfrm>
            <a:off x="1427357" y="1447800"/>
            <a:ext cx="9958038" cy="3352800"/>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As Tyndale’s work became known, strong opponents arose, including:</a:t>
            </a:r>
          </a:p>
          <a:p>
            <a:pPr eaLnBrk="1" hangingPunct="1">
              <a:defRPr/>
            </a:pPr>
            <a:r>
              <a:rPr lang="en-US" altLang="en-US" i="1" dirty="0">
                <a:solidFill>
                  <a:schemeClr val="tx1"/>
                </a:solidFill>
                <a:effectLst>
                  <a:outerShdw blurRad="38100" dist="38100" dir="2700000" algn="tl">
                    <a:srgbClr val="000000">
                      <a:alpha val="43137"/>
                    </a:srgbClr>
                  </a:outerShdw>
                </a:effectLst>
              </a:rPr>
              <a:t>King Henry VIII of England</a:t>
            </a:r>
          </a:p>
          <a:p>
            <a:pPr eaLnBrk="1" hangingPunct="1">
              <a:defRPr/>
            </a:pPr>
            <a:r>
              <a:rPr lang="en-US" altLang="en-US" i="1" dirty="0">
                <a:solidFill>
                  <a:schemeClr val="tx1"/>
                </a:solidFill>
                <a:effectLst>
                  <a:outerShdw blurRad="38100" dist="38100" dir="2700000" algn="tl">
                    <a:srgbClr val="000000">
                      <a:alpha val="43137"/>
                    </a:srgbClr>
                  </a:outerShdw>
                </a:effectLst>
              </a:rPr>
              <a:t>Cardinal Woolsey, who issued a warrant for Tyndale’s arrest</a:t>
            </a:r>
          </a:p>
          <a:p>
            <a:pPr eaLnBrk="1" hangingPunct="1">
              <a:defRPr/>
            </a:pPr>
            <a:r>
              <a:rPr lang="en-US" altLang="en-US" i="1" dirty="0">
                <a:solidFill>
                  <a:schemeClr val="tx1"/>
                </a:solidFill>
                <a:effectLst>
                  <a:outerShdw blurRad="38100" dist="38100" dir="2700000" algn="tl">
                    <a:srgbClr val="000000">
                      <a:alpha val="43137"/>
                    </a:srgbClr>
                  </a:outerShdw>
                </a:effectLst>
              </a:rPr>
              <a:t>Sir Thomas More, who wrote against Tyndale, claiming that his translation work was full of errors and heresy</a:t>
            </a:r>
          </a:p>
        </p:txBody>
      </p:sp>
      <p:sp>
        <p:nvSpPr>
          <p:cNvPr id="2" name="TextBox 1">
            <a:extLst>
              <a:ext uri="{FF2B5EF4-FFF2-40B4-BE49-F238E27FC236}">
                <a16:creationId xmlns:a16="http://schemas.microsoft.com/office/drawing/2014/main" id="{2263F475-0F59-BD62-08A6-534EEAB01DBA}"/>
              </a:ext>
            </a:extLst>
          </p:cNvPr>
          <p:cNvSpPr txBox="1"/>
          <p:nvPr/>
        </p:nvSpPr>
        <p:spPr>
          <a:xfrm>
            <a:off x="609600" y="4724400"/>
            <a:ext cx="10775794" cy="1200329"/>
          </a:xfrm>
          <a:prstGeom prst="rect">
            <a:avLst/>
          </a:prstGeom>
          <a:solidFill>
            <a:schemeClr val="accent5">
              <a:lumMod val="75000"/>
            </a:schemeClr>
          </a:solidFill>
        </p:spPr>
        <p:txBody>
          <a:bodyPr wrap="square">
            <a:spAutoFit/>
          </a:bodyPr>
          <a:lstStyle/>
          <a:p>
            <a:pPr algn="ctr" fontAlgn="base">
              <a:spcBef>
                <a:spcPct val="0"/>
              </a:spcBef>
              <a:spcAft>
                <a:spcPct val="0"/>
              </a:spcAft>
              <a:defRPr/>
            </a:pPr>
            <a:r>
              <a:rPr lang="en-US" altLang="en-US" sz="2400" dirty="0">
                <a:solidFill>
                  <a:srgbClr val="FEFAC9">
                    <a:lumMod val="90000"/>
                  </a:srgbClr>
                </a:solidFill>
                <a:effectLst>
                  <a:outerShdw blurRad="38100" dist="38100" dir="2700000" algn="tl">
                    <a:srgbClr val="000000">
                      <a:alpha val="43137"/>
                    </a:srgbClr>
                  </a:outerShdw>
                </a:effectLst>
                <a:latin typeface="Eras Bold ITC" panose="020B0907030504020204" pitchFamily="34" charset="0"/>
                <a:cs typeface="Arial" panose="020B0604020202020204" pitchFamily="34" charset="0"/>
              </a:rPr>
              <a:t>English bishops sought to buy up Tyndale’s smuggled versions and destroy them, but the money they paid was secretly funneled back to Tyndale enabling him to continue his work.</a:t>
            </a:r>
          </a:p>
        </p:txBody>
      </p:sp>
      <p:sp>
        <p:nvSpPr>
          <p:cNvPr id="49157" name="Slide Number Placeholder 2">
            <a:extLst>
              <a:ext uri="{FF2B5EF4-FFF2-40B4-BE49-F238E27FC236}">
                <a16:creationId xmlns:a16="http://schemas.microsoft.com/office/drawing/2014/main" id="{B8944797-8FC4-FF92-E328-F2392E0C640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3601DEA6-B18B-4ADE-A167-36D2A311598C}" type="slidenum">
              <a:rPr lang="en-US" altLang="en-US" sz="1600">
                <a:solidFill>
                  <a:srgbClr val="FEFAC9"/>
                </a:solidFill>
                <a:latin typeface="Arial" panose="020B0604020202020204" pitchFamily="34" charset="0"/>
              </a:rPr>
              <a:pPr fontAlgn="base">
                <a:spcBef>
                  <a:spcPct val="0"/>
                </a:spcBef>
                <a:spcAft>
                  <a:spcPct val="0"/>
                </a:spcAft>
              </a:pPr>
              <a:t>56</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p:cTn id="7" dur="500" fill="hold"/>
                                        <p:tgtEl>
                                          <p:spTgt spid="164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48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867">
                                            <p:txEl>
                                              <p:pRg st="1" end="1"/>
                                            </p:txEl>
                                          </p:spTgt>
                                        </p:tgtEl>
                                        <p:attrNameLst>
                                          <p:attrName>style.visibility</p:attrName>
                                        </p:attrNameLst>
                                      </p:cBhvr>
                                      <p:to>
                                        <p:strVal val="visible"/>
                                      </p:to>
                                    </p:set>
                                    <p:anim calcmode="lin" valueType="num">
                                      <p:cBhvr additive="base">
                                        <p:cTn id="13" dur="5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867">
                                            <p:txEl>
                                              <p:pRg st="2" end="2"/>
                                            </p:txEl>
                                          </p:spTgt>
                                        </p:tgtEl>
                                        <p:attrNameLst>
                                          <p:attrName>style.visibility</p:attrName>
                                        </p:attrNameLst>
                                      </p:cBhvr>
                                      <p:to>
                                        <p:strVal val="visible"/>
                                      </p:to>
                                    </p:set>
                                    <p:anim calcmode="lin" valueType="num">
                                      <p:cBhvr additive="base">
                                        <p:cTn id="19" dur="5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216A33DD-0A99-6F8C-EB88-0E138A5005E2}"/>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Learning Hebrew</a:t>
            </a:r>
          </a:p>
        </p:txBody>
      </p:sp>
      <p:sp>
        <p:nvSpPr>
          <p:cNvPr id="165891" name="Rectangle 3">
            <a:extLst>
              <a:ext uri="{FF2B5EF4-FFF2-40B4-BE49-F238E27FC236}">
                <a16:creationId xmlns:a16="http://schemas.microsoft.com/office/drawing/2014/main" id="{C1E3357A-ECDA-6BF2-AA9F-2A80907AFB6E}"/>
              </a:ext>
            </a:extLst>
          </p:cNvPr>
          <p:cNvSpPr>
            <a:spLocks noGrp="1"/>
          </p:cNvSpPr>
          <p:nvPr>
            <p:ph type="body" idx="1"/>
          </p:nvPr>
        </p:nvSpPr>
        <p:spPr>
          <a:xfrm>
            <a:off x="1103971" y="1447801"/>
            <a:ext cx="10381785" cy="4678363"/>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Hebrew scholars had been almost non-existent in England, but in Europe, Tyndale began learning the Hebrew language in order to translate the Old Testament.</a:t>
            </a:r>
          </a:p>
          <a:p>
            <a:pPr eaLnBrk="1" hangingPunct="1">
              <a:defRPr/>
            </a:pPr>
            <a:r>
              <a:rPr lang="en-US" altLang="en-US" i="1" dirty="0">
                <a:solidFill>
                  <a:schemeClr val="tx1"/>
                </a:solidFill>
                <a:effectLst>
                  <a:outerShdw blurRad="38100" dist="38100" dir="2700000" algn="tl">
                    <a:srgbClr val="000000">
                      <a:alpha val="43137"/>
                    </a:srgbClr>
                  </a:outerShdw>
                </a:effectLst>
              </a:rPr>
              <a:t>While on the run from authorities, Tyndale translated the Pentateuch, which was completed by 1530.</a:t>
            </a:r>
          </a:p>
          <a:p>
            <a:pPr eaLnBrk="1" hangingPunct="1">
              <a:defRPr/>
            </a:pPr>
            <a:r>
              <a:rPr lang="en-US" altLang="en-US" i="1" dirty="0">
                <a:solidFill>
                  <a:schemeClr val="tx1"/>
                </a:solidFill>
                <a:effectLst>
                  <a:outerShdw blurRad="38100" dist="38100" dir="2700000" algn="tl">
                    <a:srgbClr val="000000">
                      <a:alpha val="43137"/>
                    </a:srgbClr>
                  </a:outerShdw>
                </a:effectLst>
              </a:rPr>
              <a:t>He experienced a huge setback when the ship on which he was passenger sank off the coast of the Netherlands, and he lost his manuscripts and his money.</a:t>
            </a:r>
          </a:p>
        </p:txBody>
      </p:sp>
      <p:sp>
        <p:nvSpPr>
          <p:cNvPr id="50180" name="Slide Number Placeholder 1">
            <a:extLst>
              <a:ext uri="{FF2B5EF4-FFF2-40B4-BE49-F238E27FC236}">
                <a16:creationId xmlns:a16="http://schemas.microsoft.com/office/drawing/2014/main" id="{8075A171-DF5D-C09C-5271-C59A1AC1BB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EB6C7975-E62F-4863-A24C-88078DE54296}" type="slidenum">
              <a:rPr lang="en-US" altLang="en-US" sz="1600">
                <a:solidFill>
                  <a:srgbClr val="FEFAC9"/>
                </a:solidFill>
                <a:latin typeface="Arial" panose="020B0604020202020204" pitchFamily="34" charset="0"/>
              </a:rPr>
              <a:pPr fontAlgn="base">
                <a:spcBef>
                  <a:spcPct val="0"/>
                </a:spcBef>
                <a:spcAft>
                  <a:spcPct val="0"/>
                </a:spcAft>
              </a:pPr>
              <a:t>57</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p:cTn id="7" dur="500" fill="hold"/>
                                        <p:tgtEl>
                                          <p:spTgt spid="165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5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1" end="1"/>
                                            </p:txEl>
                                          </p:spTgt>
                                        </p:tgtEl>
                                        <p:attrNameLst>
                                          <p:attrName>style.visibility</p:attrName>
                                        </p:attrNameLst>
                                      </p:cBhvr>
                                      <p:to>
                                        <p:strVal val="visible"/>
                                      </p:to>
                                    </p:set>
                                    <p:anim calcmode="lin" valueType="num">
                                      <p:cBhvr additive="base">
                                        <p:cTn id="13" dur="500" fill="hold"/>
                                        <p:tgtEl>
                                          <p:spTgt spid="165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2" end="2"/>
                                            </p:txEl>
                                          </p:spTgt>
                                        </p:tgtEl>
                                        <p:attrNameLst>
                                          <p:attrName>style.visibility</p:attrName>
                                        </p:attrNameLst>
                                      </p:cBhvr>
                                      <p:to>
                                        <p:strVal val="visible"/>
                                      </p:to>
                                    </p:set>
                                    <p:anim calcmode="lin" valueType="num">
                                      <p:cBhvr additive="base">
                                        <p:cTn id="19"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63B5433D-D2DC-9272-39D2-625E99B95D79}"/>
              </a:ext>
            </a:extLst>
          </p:cNvPr>
          <p:cNvSpPr>
            <a:spLocks noGrp="1" noChangeArrowheads="1"/>
          </p:cNvSpPr>
          <p:nvPr>
            <p:ph type="title"/>
          </p:nvPr>
        </p:nvSpPr>
        <p:spPr bwMode="auto">
          <a:xfrm>
            <a:off x="609600" y="152400"/>
            <a:ext cx="10972800" cy="873512"/>
          </a:xfrm>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Betrayal</a:t>
            </a:r>
          </a:p>
        </p:txBody>
      </p:sp>
      <p:sp>
        <p:nvSpPr>
          <p:cNvPr id="166915" name="Rectangle 3">
            <a:extLst>
              <a:ext uri="{FF2B5EF4-FFF2-40B4-BE49-F238E27FC236}">
                <a16:creationId xmlns:a16="http://schemas.microsoft.com/office/drawing/2014/main" id="{72316ED6-4FBB-C79C-75C1-D0BBE3CCF3EE}"/>
              </a:ext>
            </a:extLst>
          </p:cNvPr>
          <p:cNvSpPr>
            <a:spLocks noGrp="1"/>
          </p:cNvSpPr>
          <p:nvPr>
            <p:ph type="body" idx="1"/>
          </p:nvPr>
        </p:nvSpPr>
        <p:spPr>
          <a:xfrm>
            <a:off x="609600" y="1025912"/>
            <a:ext cx="6683298" cy="5679687"/>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In the end, Tyndale was betrayed to the authorities by Henry Phillips, a young man employed by English authorities as a spy.</a:t>
            </a:r>
          </a:p>
          <a:p>
            <a:pPr eaLnBrk="1" hangingPunct="1">
              <a:defRPr/>
            </a:pPr>
            <a:r>
              <a:rPr lang="en-US" altLang="en-US" i="1" dirty="0">
                <a:solidFill>
                  <a:schemeClr val="tx1"/>
                </a:solidFill>
                <a:effectLst>
                  <a:outerShdw blurRad="38100" dist="38100" dir="2700000" algn="tl">
                    <a:srgbClr val="000000">
                      <a:alpha val="43137"/>
                    </a:srgbClr>
                  </a:outerShdw>
                </a:effectLst>
              </a:rPr>
              <a:t>In 1534, Tyndale was apprehended in Antwerp.</a:t>
            </a:r>
          </a:p>
          <a:p>
            <a:pPr eaLnBrk="1" hangingPunct="1">
              <a:defRPr/>
            </a:pPr>
            <a:r>
              <a:rPr lang="en-US" altLang="en-US" i="1" dirty="0">
                <a:solidFill>
                  <a:schemeClr val="tx1"/>
                </a:solidFill>
                <a:effectLst>
                  <a:outerShdw blurRad="38100" dist="38100" dir="2700000" algn="tl">
                    <a:srgbClr val="000000">
                      <a:alpha val="43137"/>
                    </a:srgbClr>
                  </a:outerShdw>
                </a:effectLst>
              </a:rPr>
              <a:t>After eighteen months in a dungeon, he was brought to trial in October 1536, where he was condemned as a heretic.</a:t>
            </a:r>
          </a:p>
          <a:p>
            <a:pPr eaLnBrk="1" hangingPunct="1">
              <a:defRPr/>
            </a:pPr>
            <a:r>
              <a:rPr lang="en-US" altLang="en-US" i="1" dirty="0">
                <a:solidFill>
                  <a:schemeClr val="tx1"/>
                </a:solidFill>
                <a:effectLst>
                  <a:outerShdw blurRad="38100" dist="38100" dir="2700000" algn="tl">
                    <a:srgbClr val="000000">
                      <a:alpha val="43137"/>
                    </a:srgbClr>
                  </a:outerShdw>
                </a:effectLst>
              </a:rPr>
              <a:t>He died by strangling and burning at the stake.</a:t>
            </a:r>
          </a:p>
          <a:p>
            <a:pPr eaLnBrk="1" hangingPunct="1">
              <a:defRPr/>
            </a:pPr>
            <a:r>
              <a:rPr lang="en-US" altLang="en-US" i="1" dirty="0">
                <a:solidFill>
                  <a:schemeClr val="tx1"/>
                </a:solidFill>
                <a:effectLst>
                  <a:outerShdw blurRad="38100" dist="38100" dir="2700000" algn="tl">
                    <a:srgbClr val="000000">
                      <a:alpha val="43137"/>
                    </a:srgbClr>
                  </a:outerShdw>
                </a:effectLst>
              </a:rPr>
              <a:t>His last words, according to witnesses, was, “Lord, open the King of England’s eyes!”</a:t>
            </a:r>
          </a:p>
        </p:txBody>
      </p:sp>
      <p:sp>
        <p:nvSpPr>
          <p:cNvPr id="51204" name="Slide Number Placeholder 1">
            <a:extLst>
              <a:ext uri="{FF2B5EF4-FFF2-40B4-BE49-F238E27FC236}">
                <a16:creationId xmlns:a16="http://schemas.microsoft.com/office/drawing/2014/main" id="{1CF5F91C-6BCF-C3E6-7ACB-7827A3EE027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7BD3090B-3DF5-466B-934A-19EC62FD2DBE}" type="slidenum">
              <a:rPr lang="en-US" altLang="en-US" sz="1600">
                <a:solidFill>
                  <a:srgbClr val="FEFAC9"/>
                </a:solidFill>
                <a:latin typeface="Arial" panose="020B0604020202020204" pitchFamily="34" charset="0"/>
              </a:rPr>
              <a:pPr fontAlgn="base">
                <a:spcBef>
                  <a:spcPct val="0"/>
                </a:spcBef>
                <a:spcAft>
                  <a:spcPct val="0"/>
                </a:spcAft>
              </a:pPr>
              <a:t>58</a:t>
            </a:fld>
            <a:endParaRPr lang="en-US" altLang="en-US" sz="1600">
              <a:solidFill>
                <a:srgbClr val="FEFAC9"/>
              </a:solidFill>
              <a:latin typeface="Arial" panose="020B0604020202020204" pitchFamily="34" charset="0"/>
            </a:endParaRPr>
          </a:p>
        </p:txBody>
      </p:sp>
      <p:pic>
        <p:nvPicPr>
          <p:cNvPr id="2" name="Picture 1">
            <a:extLst>
              <a:ext uri="{FF2B5EF4-FFF2-40B4-BE49-F238E27FC236}">
                <a16:creationId xmlns:a16="http://schemas.microsoft.com/office/drawing/2014/main" id="{ED4E2DD7-2B67-CE4A-31A7-1F3F438DE31E}"/>
              </a:ext>
            </a:extLst>
          </p:cNvPr>
          <p:cNvPicPr>
            <a:picLocks noChangeAspect="1"/>
          </p:cNvPicPr>
          <p:nvPr/>
        </p:nvPicPr>
        <p:blipFill>
          <a:blip r:embed="rId4" cstate="email">
            <a:extLst>
              <a:ext uri="{28A0092B-C50C-407E-A947-70E740481C1C}">
                <a14:useLocalDpi xmlns:a14="http://schemas.microsoft.com/office/drawing/2010/main"/>
              </a:ext>
            </a:extLst>
          </a:blip>
          <a:srcRect l="11987" t="11702" r="19400" b="1753"/>
          <a:stretch/>
        </p:blipFill>
        <p:spPr>
          <a:xfrm>
            <a:off x="7504594" y="1167277"/>
            <a:ext cx="4383532" cy="47763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anim calcmode="lin" valueType="num">
                                      <p:cBhvr additive="base">
                                        <p:cTn id="19"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6915">
                                            <p:txEl>
                                              <p:pRg st="3" end="3"/>
                                            </p:txEl>
                                          </p:spTgt>
                                        </p:tgtEl>
                                        <p:attrNameLst>
                                          <p:attrName>style.visibility</p:attrName>
                                        </p:attrNameLst>
                                      </p:cBhvr>
                                      <p:to>
                                        <p:strVal val="visible"/>
                                      </p:to>
                                    </p:set>
                                    <p:anim calcmode="lin" valueType="num">
                                      <p:cBhvr additive="base">
                                        <p:cTn id="25"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6915">
                                            <p:txEl>
                                              <p:pRg st="4" end="4"/>
                                            </p:txEl>
                                          </p:spTgt>
                                        </p:tgtEl>
                                        <p:attrNameLst>
                                          <p:attrName>style.visibility</p:attrName>
                                        </p:attrNameLst>
                                      </p:cBhvr>
                                      <p:to>
                                        <p:strVal val="visible"/>
                                      </p:to>
                                    </p:set>
                                    <p:anim calcmode="lin" valueType="num">
                                      <p:cBhvr additive="base">
                                        <p:cTn id="31"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6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DAB24FF7-A8CF-9C98-61A0-B20B72CF9D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4288"/>
            <a:ext cx="46482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a:extLst>
              <a:ext uri="{FF2B5EF4-FFF2-40B4-BE49-F238E27FC236}">
                <a16:creationId xmlns:a16="http://schemas.microsoft.com/office/drawing/2014/main" id="{1B8B6B11-B512-9686-C139-69A3751467A0}"/>
              </a:ext>
            </a:extLst>
          </p:cNvPr>
          <p:cNvSpPr txBox="1">
            <a:spLocks noChangeArrowheads="1"/>
          </p:cNvSpPr>
          <p:nvPr/>
        </p:nvSpPr>
        <p:spPr bwMode="auto">
          <a:xfrm>
            <a:off x="6477000" y="762000"/>
            <a:ext cx="4038600" cy="5016500"/>
          </a:xfrm>
          <a:prstGeom prst="rect">
            <a:avLst/>
          </a:prstGeom>
          <a:noFill/>
          <a:ln>
            <a:noFill/>
          </a:ln>
        </p:spPr>
        <p:txBody>
          <a:bodyPr>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defRPr/>
            </a:pPr>
            <a:r>
              <a:rPr lang="en-US" altLang="en-US" sz="3600" dirty="0">
                <a:solidFill>
                  <a:srgbClr val="FEFAC9">
                    <a:lumMod val="75000"/>
                  </a:srgbClr>
                </a:solidFill>
                <a:effectLst>
                  <a:outerShdw blurRad="38100" dist="38100" dir="2700000" algn="tl">
                    <a:srgbClr val="000000">
                      <a:alpha val="43137"/>
                    </a:srgbClr>
                  </a:outerShdw>
                </a:effectLst>
              </a:rPr>
              <a:t>William Tyndale</a:t>
            </a:r>
          </a:p>
          <a:p>
            <a:pPr fontAlgn="base">
              <a:spcBef>
                <a:spcPct val="0"/>
              </a:spcBef>
              <a:spcAft>
                <a:spcPct val="0"/>
              </a:spcAft>
              <a:defRPr/>
            </a:pPr>
            <a:r>
              <a:rPr lang="en-US" altLang="en-US" sz="3600" dirty="0">
                <a:solidFill>
                  <a:srgbClr val="FEFAC9">
                    <a:lumMod val="75000"/>
                  </a:srgbClr>
                </a:solidFill>
                <a:effectLst>
                  <a:outerShdw blurRad="38100" dist="38100" dir="2700000" algn="tl">
                    <a:srgbClr val="000000">
                      <a:alpha val="43137"/>
                    </a:srgbClr>
                  </a:outerShdw>
                </a:effectLst>
              </a:rPr>
              <a:t>1536 Version</a:t>
            </a:r>
          </a:p>
          <a:p>
            <a:pPr fontAlgn="base">
              <a:spcBef>
                <a:spcPct val="0"/>
              </a:spcBef>
              <a:spcAft>
                <a:spcPct val="0"/>
              </a:spcAft>
              <a:defRPr/>
            </a:pPr>
            <a:r>
              <a:rPr lang="en-US" altLang="en-US" sz="3600" dirty="0">
                <a:solidFill>
                  <a:srgbClr val="FEFAC9">
                    <a:lumMod val="75000"/>
                  </a:srgbClr>
                </a:solidFill>
                <a:effectLst>
                  <a:outerShdw blurRad="38100" dist="38100" dir="2700000" algn="tl">
                    <a:srgbClr val="000000">
                      <a:alpha val="43137"/>
                    </a:srgbClr>
                  </a:outerShdw>
                </a:effectLst>
              </a:rPr>
              <a:t>Matt. 27:4-18</a:t>
            </a:r>
          </a:p>
          <a:p>
            <a:pPr fontAlgn="base">
              <a:spcBef>
                <a:spcPct val="0"/>
              </a:spcBef>
              <a:spcAft>
                <a:spcPct val="0"/>
              </a:spcAft>
              <a:buFontTx/>
              <a:buChar char="•"/>
              <a:defRPr/>
            </a:pPr>
            <a:r>
              <a:rPr lang="en-US" altLang="en-US" sz="2800" dirty="0">
                <a:solidFill>
                  <a:srgbClr val="FEFAC9">
                    <a:lumMod val="10000"/>
                  </a:srgbClr>
                </a:solidFill>
                <a:latin typeface="Arial" panose="020B0604020202020204" pitchFamily="34" charset="0"/>
              </a:rPr>
              <a:t> Chapter divisions</a:t>
            </a:r>
          </a:p>
          <a:p>
            <a:pPr fontAlgn="base">
              <a:spcBef>
                <a:spcPct val="0"/>
              </a:spcBef>
              <a:spcAft>
                <a:spcPct val="0"/>
              </a:spcAft>
              <a:buFontTx/>
              <a:buChar char="•"/>
              <a:defRPr/>
            </a:pPr>
            <a:r>
              <a:rPr lang="en-US" altLang="en-US" sz="2800" dirty="0">
                <a:solidFill>
                  <a:srgbClr val="FEFAC9">
                    <a:lumMod val="10000"/>
                  </a:srgbClr>
                </a:solidFill>
                <a:latin typeface="Arial" panose="020B0604020202020204" pitchFamily="34" charset="0"/>
              </a:rPr>
              <a:t> No verse divisions</a:t>
            </a:r>
          </a:p>
          <a:p>
            <a:pPr fontAlgn="base">
              <a:spcBef>
                <a:spcPct val="50000"/>
              </a:spcBef>
              <a:spcAft>
                <a:spcPct val="0"/>
              </a:spcAft>
              <a:defRPr/>
            </a:pPr>
            <a:r>
              <a:rPr lang="en-US" altLang="en-US" sz="2400" i="1" dirty="0">
                <a:solidFill>
                  <a:srgbClr val="FFFFFF"/>
                </a:solidFill>
                <a:effectLst>
                  <a:outerShdw blurRad="38100" dist="38100" dir="2700000" algn="tl">
                    <a:srgbClr val="000000">
                      <a:alpha val="43137"/>
                    </a:srgbClr>
                  </a:outerShdw>
                </a:effectLst>
                <a:latin typeface="Arial Narrow" panose="020B0606020202030204" pitchFamily="34" charset="0"/>
              </a:rPr>
              <a:t>Some 90% of his words would later pass into the King James Version of the Bible. Until the mid-20</a:t>
            </a:r>
            <a:r>
              <a:rPr lang="en-US" altLang="en-US" sz="2400" i="1" baseline="30000" dirty="0">
                <a:solidFill>
                  <a:srgbClr val="FFFFFF"/>
                </a:solidFill>
                <a:effectLst>
                  <a:outerShdw blurRad="38100" dist="38100" dir="2700000" algn="tl">
                    <a:srgbClr val="000000">
                      <a:alpha val="43137"/>
                    </a:srgbClr>
                  </a:outerShdw>
                </a:effectLst>
                <a:latin typeface="Arial Narrow" panose="020B0606020202030204" pitchFamily="34" charset="0"/>
              </a:rPr>
              <a:t>th</a:t>
            </a:r>
            <a:r>
              <a:rPr lang="en-US" altLang="en-US" sz="2400" i="1" dirty="0">
                <a:solidFill>
                  <a:srgbClr val="FFFFFF"/>
                </a:solidFill>
                <a:effectLst>
                  <a:outerShdw blurRad="38100" dist="38100" dir="2700000" algn="tl">
                    <a:srgbClr val="000000">
                      <a:alpha val="43137"/>
                    </a:srgbClr>
                  </a:outerShdw>
                </a:effectLst>
                <a:latin typeface="Arial Narrow" panose="020B0606020202030204" pitchFamily="34" charset="0"/>
              </a:rPr>
              <a:t> century, every English version was, more or less, a revision of Tyndale’s translation.</a:t>
            </a:r>
          </a:p>
        </p:txBody>
      </p:sp>
      <p:sp>
        <p:nvSpPr>
          <p:cNvPr id="53252" name="Slide Number Placeholder 1">
            <a:extLst>
              <a:ext uri="{FF2B5EF4-FFF2-40B4-BE49-F238E27FC236}">
                <a16:creationId xmlns:a16="http://schemas.microsoft.com/office/drawing/2014/main" id="{7C9F7C3D-26B7-4E59-AC95-EC5DA7654E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E2AF82DF-D7CE-4B5E-925E-0D5674C2768D}" type="slidenum">
              <a:rPr lang="en-US" altLang="en-US" sz="1600">
                <a:solidFill>
                  <a:srgbClr val="FEFAC9"/>
                </a:solidFill>
                <a:latin typeface="Arial" panose="020B0604020202020204" pitchFamily="34" charset="0"/>
              </a:rPr>
              <a:pPr fontAlgn="base">
                <a:spcBef>
                  <a:spcPct val="0"/>
                </a:spcBef>
                <a:spcAft>
                  <a:spcPct val="0"/>
                </a:spcAft>
              </a:pPr>
              <a:t>59</a:t>
            </a:fld>
            <a:endParaRPr lang="en-US" altLang="en-US" sz="1600">
              <a:solidFill>
                <a:srgbClr val="FEFAC9"/>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83905328-17C2-FF76-E9D6-037A756A1F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468876-154D-4A35-9A0A-E1FB5C3E90D0}"/>
              </a:ext>
            </a:extLst>
          </p:cNvPr>
          <p:cNvSpPr>
            <a:spLocks noGrp="1"/>
          </p:cNvSpPr>
          <p:nvPr>
            <p:ph type="title"/>
          </p:nvPr>
        </p:nvSpPr>
        <p:spPr>
          <a:xfrm>
            <a:off x="375559" y="286581"/>
            <a:ext cx="10515595" cy="1700784"/>
          </a:xfrm>
        </p:spPr>
        <p:txBody>
          <a:bodyPr/>
          <a:lstStyle/>
          <a:p>
            <a:r>
              <a:rPr lang="en-US" dirty="0">
                <a:solidFill>
                  <a:srgbClr val="C00000"/>
                </a:solidFill>
              </a:rPr>
              <a:t>The IMPORTANCE OF THE REFORMATION</a:t>
            </a:r>
          </a:p>
        </p:txBody>
      </p:sp>
      <p:sp>
        <p:nvSpPr>
          <p:cNvPr id="10" name="Content Placeholder 9">
            <a:extLst>
              <a:ext uri="{FF2B5EF4-FFF2-40B4-BE49-F238E27FC236}">
                <a16:creationId xmlns:a16="http://schemas.microsoft.com/office/drawing/2014/main" id="{282BB17A-E48D-9884-552B-66A8FFEF0428}"/>
              </a:ext>
            </a:extLst>
          </p:cNvPr>
          <p:cNvSpPr>
            <a:spLocks noGrp="1"/>
          </p:cNvSpPr>
          <p:nvPr>
            <p:ph sz="quarter" idx="14"/>
          </p:nvPr>
        </p:nvSpPr>
        <p:spPr>
          <a:xfrm>
            <a:off x="1143000" y="1987365"/>
            <a:ext cx="10134600" cy="4584054"/>
          </a:xfrm>
        </p:spPr>
        <p:txBody>
          <a:bodyPr>
            <a:normAutofit/>
          </a:bodyPr>
          <a:lstStyle/>
          <a:p>
            <a:pPr marL="0" indent="0">
              <a:buNone/>
            </a:pPr>
            <a:r>
              <a:rPr lang="en-US" altLang="en-US" sz="3200" b="1" dirty="0">
                <a:solidFill>
                  <a:schemeClr val="accent5">
                    <a:lumMod val="75000"/>
                  </a:schemeClr>
                </a:solidFill>
              </a:rPr>
              <a:t>The Protestant Reformation remains one of the most important events shaping western European history and the modern world.</a:t>
            </a:r>
          </a:p>
          <a:p>
            <a:r>
              <a:rPr lang="en-US" altLang="en-US" sz="2800" i="1" dirty="0">
                <a:solidFill>
                  <a:schemeClr val="tx1"/>
                </a:solidFill>
              </a:rPr>
              <a:t>It broke the religious monopoly of the Roman Catholic Church, and it sparked profound political, social, and cultural shifts in Europe.</a:t>
            </a:r>
          </a:p>
          <a:p>
            <a:r>
              <a:rPr lang="en-US" altLang="en-US" sz="2800" i="1" dirty="0">
                <a:solidFill>
                  <a:schemeClr val="tx1"/>
                </a:solidFill>
              </a:rPr>
              <a:t>The late Medieval World had been deeply religious, but its approach to religion was corporate and less individual. The Reformation championed individual faith, but it also laid the groundwork for religious freedom, individualism, and democratic, nation-state sovereignty.</a:t>
            </a:r>
            <a:endParaRPr lang="en-US" altLang="en-US" sz="2800" i="1" dirty="0"/>
          </a:p>
          <a:p>
            <a:pPr>
              <a:lnSpc>
                <a:spcPct val="90000"/>
              </a:lnSpc>
            </a:pPr>
            <a:endParaRPr lang="en-US" dirty="0"/>
          </a:p>
        </p:txBody>
      </p:sp>
      <p:sp>
        <p:nvSpPr>
          <p:cNvPr id="7" name="Slide Number Placeholder 6">
            <a:extLst>
              <a:ext uri="{FF2B5EF4-FFF2-40B4-BE49-F238E27FC236}">
                <a16:creationId xmlns:a16="http://schemas.microsoft.com/office/drawing/2014/main" id="{3ED37ED5-8919-702F-CF54-457AFB40E83A}"/>
              </a:ext>
            </a:extLst>
          </p:cNvPr>
          <p:cNvSpPr>
            <a:spLocks noGrp="1"/>
          </p:cNvSpPr>
          <p:nvPr>
            <p:ph type="sldNum" sz="quarter" idx="12"/>
          </p:nvPr>
        </p:nvSpPr>
        <p:spPr/>
        <p:txBody>
          <a:bodyPr/>
          <a:lstStyle/>
          <a:p>
            <a:pPr>
              <a:defRPr/>
            </a:pPr>
            <a:fld id="{DF28FB93-0A08-4E7D-8E63-9EFA29F1E093}" type="slidenum">
              <a:rPr lang="en-US">
                <a:solidFill>
                  <a:srgbClr val="B98D34">
                    <a:lumMod val="20000"/>
                    <a:lumOff val="80000"/>
                  </a:srgbClr>
                </a:solidFill>
                <a:latin typeface="Book Antiqua"/>
              </a:rPr>
              <a:pPr>
                <a:defRPr/>
              </a:pPr>
              <a:t>6</a:t>
            </a:fld>
            <a:endParaRPr lang="en-US" dirty="0">
              <a:solidFill>
                <a:srgbClr val="B98D34">
                  <a:lumMod val="20000"/>
                  <a:lumOff val="80000"/>
                </a:srgbClr>
              </a:solidFill>
              <a:latin typeface="Book Antiqua"/>
            </a:endParaRPr>
          </a:p>
        </p:txBody>
      </p:sp>
      <p:cxnSp>
        <p:nvCxnSpPr>
          <p:cNvPr id="4" name="Straight Connector 3">
            <a:extLst>
              <a:ext uri="{FF2B5EF4-FFF2-40B4-BE49-F238E27FC236}">
                <a16:creationId xmlns:a16="http://schemas.microsoft.com/office/drawing/2014/main" id="{92029241-0BAF-DAA4-3C7E-468AEEEC9A58}"/>
              </a:ext>
            </a:extLst>
          </p:cNvPr>
          <p:cNvCxnSpPr>
            <a:cxnSpLocks/>
          </p:cNvCxnSpPr>
          <p:nvPr/>
        </p:nvCxnSpPr>
        <p:spPr>
          <a:xfrm>
            <a:off x="914400" y="1987365"/>
            <a:ext cx="0" cy="48706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08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63843" name="Rectangle 3">
            <a:extLst>
              <a:ext uri="{FF2B5EF4-FFF2-40B4-BE49-F238E27FC236}">
                <a16:creationId xmlns:a16="http://schemas.microsoft.com/office/drawing/2014/main" id="{C3A61F4E-13FE-15E5-F752-80BFDC4308E1}"/>
              </a:ext>
            </a:extLst>
          </p:cNvPr>
          <p:cNvSpPr>
            <a:spLocks noGrp="1"/>
          </p:cNvSpPr>
          <p:nvPr>
            <p:ph type="body" idx="1"/>
          </p:nvPr>
        </p:nvSpPr>
        <p:spPr>
          <a:xfrm>
            <a:off x="1981200" y="533400"/>
            <a:ext cx="8229600" cy="5943600"/>
          </a:xfrm>
        </p:spPr>
        <p:txBody>
          <a:bodyPr/>
          <a:lstStyle/>
          <a:p>
            <a:pPr eaLnBrk="1" hangingPunct="1">
              <a:buFont typeface="Wingdings 2" panose="05020102010507070707" pitchFamily="18" charset="2"/>
              <a:buNone/>
              <a:defRPr/>
            </a:pP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Though I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speake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with the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tonges</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of men and angels and yet had no love, I were even as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soundynge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brass: and as a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tynklynge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Cymball</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And though I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coulde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prophesy and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vngerstode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all secretes and all knowledge;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yee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if I had all faith so that I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coulde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move mountains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oute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 of there place and yet had no love I were </a:t>
            </a:r>
            <a:r>
              <a:rPr lang="en-US" altLang="en-US" sz="3600" i="1" dirty="0" err="1">
                <a:solidFill>
                  <a:srgbClr val="FFFF66"/>
                </a:solidFill>
                <a:effectLst>
                  <a:outerShdw blurRad="38100" dist="38100" dir="2700000" algn="tl">
                    <a:srgbClr val="000000">
                      <a:alpha val="43137"/>
                    </a:srgbClr>
                  </a:outerShdw>
                </a:effectLst>
                <a:latin typeface="Papyrus" panose="03070502060502030205" pitchFamily="66" charset="0"/>
              </a:rPr>
              <a:t>nothynge</a:t>
            </a:r>
            <a:r>
              <a:rPr lang="en-US" altLang="en-US" sz="3600" i="1" dirty="0">
                <a:solidFill>
                  <a:srgbClr val="FFFF66"/>
                </a:solidFill>
                <a:effectLst>
                  <a:outerShdw blurRad="38100" dist="38100" dir="2700000" algn="tl">
                    <a:srgbClr val="000000">
                      <a:alpha val="43137"/>
                    </a:srgbClr>
                  </a:outerShdw>
                </a:effectLst>
                <a:latin typeface="Papyrus" panose="03070502060502030205" pitchFamily="66" charset="0"/>
              </a:rPr>
              <a:t>.</a:t>
            </a:r>
          </a:p>
          <a:p>
            <a:pPr algn="r" eaLnBrk="1" hangingPunct="1">
              <a:buFont typeface="Wingdings 2" panose="05020102010507070707" pitchFamily="18" charset="2"/>
              <a:buNone/>
              <a:defRPr/>
            </a:pPr>
            <a:r>
              <a:rPr lang="en-US" altLang="en-US" sz="2000" dirty="0">
                <a:solidFill>
                  <a:schemeClr val="tx2">
                    <a:lumMod val="10000"/>
                  </a:schemeClr>
                </a:solidFill>
                <a:latin typeface="Arial" panose="020B0604020202020204" pitchFamily="34" charset="0"/>
              </a:rPr>
              <a:t>William Tyndale </a:t>
            </a:r>
          </a:p>
          <a:p>
            <a:pPr algn="r" eaLnBrk="1" hangingPunct="1">
              <a:buFont typeface="Wingdings 2" panose="05020102010507070707" pitchFamily="18" charset="2"/>
              <a:buNone/>
              <a:defRPr/>
            </a:pPr>
            <a:r>
              <a:rPr lang="en-US" altLang="en-US" sz="2000" dirty="0">
                <a:solidFill>
                  <a:schemeClr val="tx2">
                    <a:lumMod val="10000"/>
                  </a:schemeClr>
                </a:solidFill>
                <a:latin typeface="Arial" panose="020B0604020202020204" pitchFamily="34" charset="0"/>
              </a:rPr>
              <a:t>1 Corinthians 13:1-2</a:t>
            </a:r>
          </a:p>
        </p:txBody>
      </p:sp>
      <p:sp>
        <p:nvSpPr>
          <p:cNvPr id="54275" name="Slide Number Placeholder 1">
            <a:extLst>
              <a:ext uri="{FF2B5EF4-FFF2-40B4-BE49-F238E27FC236}">
                <a16:creationId xmlns:a16="http://schemas.microsoft.com/office/drawing/2014/main" id="{9144D151-82A7-1694-6437-64EA5ED1C2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627D409A-E1CB-4C6D-BD4E-B6AE8C49BE4D}" type="slidenum">
              <a:rPr lang="en-US" altLang="en-US" sz="1600">
                <a:solidFill>
                  <a:srgbClr val="FEFAC9"/>
                </a:solidFill>
                <a:latin typeface="Arial" panose="020B0604020202020204" pitchFamily="34" charset="0"/>
              </a:rPr>
              <a:pPr fontAlgn="base">
                <a:spcBef>
                  <a:spcPct val="0"/>
                </a:spcBef>
                <a:spcAft>
                  <a:spcPct val="0"/>
                </a:spcAft>
              </a:pPr>
              <a:t>60</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p:cTn id="7" dur="500" fill="hold"/>
                                        <p:tgtEl>
                                          <p:spTgt spid="163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3">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63843">
                                            <p:txEl>
                                              <p:pRg st="1" end="1"/>
                                            </p:txEl>
                                          </p:spTgt>
                                        </p:tgtEl>
                                        <p:attrNameLst>
                                          <p:attrName>style.visibility</p:attrName>
                                        </p:attrNameLst>
                                      </p:cBhvr>
                                      <p:to>
                                        <p:strVal val="visible"/>
                                      </p:to>
                                    </p:set>
                                    <p:anim calcmode="lin" valueType="num">
                                      <p:cBhvr>
                                        <p:cTn id="12" dur="500" fill="hold"/>
                                        <p:tgtEl>
                                          <p:spTgt spid="16384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63843">
                                            <p:txEl>
                                              <p:pRg st="1" end="1"/>
                                            </p:txEl>
                                          </p:spTgt>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63843">
                                            <p:txEl>
                                              <p:pRg st="2" end="2"/>
                                            </p:txEl>
                                          </p:spTgt>
                                        </p:tgtEl>
                                        <p:attrNameLst>
                                          <p:attrName>style.visibility</p:attrName>
                                        </p:attrNameLst>
                                      </p:cBhvr>
                                      <p:to>
                                        <p:strVal val="visible"/>
                                      </p:to>
                                    </p:set>
                                    <p:anim calcmode="lin" valueType="num">
                                      <p:cBhvr>
                                        <p:cTn id="17" dur="500" fill="hold"/>
                                        <p:tgtEl>
                                          <p:spTgt spid="1638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6384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784BD876-E6E4-C30C-F4FB-F47C185E872F}"/>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Tyndale’s Immediate Heritage</a:t>
            </a:r>
          </a:p>
        </p:txBody>
      </p:sp>
      <p:sp>
        <p:nvSpPr>
          <p:cNvPr id="171011" name="Rectangle 3">
            <a:extLst>
              <a:ext uri="{FF2B5EF4-FFF2-40B4-BE49-F238E27FC236}">
                <a16:creationId xmlns:a16="http://schemas.microsoft.com/office/drawing/2014/main" id="{79ED5F17-F985-4916-0F09-2628FF77223F}"/>
              </a:ext>
            </a:extLst>
          </p:cNvPr>
          <p:cNvSpPr>
            <a:spLocks noGrp="1"/>
          </p:cNvSpPr>
          <p:nvPr>
            <p:ph type="body" idx="1"/>
          </p:nvPr>
        </p:nvSpPr>
        <p:spPr>
          <a:xfrm>
            <a:off x="1204332" y="1447800"/>
            <a:ext cx="10378068" cy="3626005"/>
          </a:xfrm>
        </p:spPr>
        <p:txBody>
          <a:bodyPr/>
          <a:lstStyle/>
          <a:p>
            <a:pPr eaLnBrk="1" hangingPunct="1">
              <a:lnSpc>
                <a:spcPct val="90000"/>
              </a:lnSpc>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Though his arrest and execution prevented Tyndale from completing his translation of the Old Testament, two of his assistants continued the work.</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Miles Coverdale used the Latin Vulgate and Luther’s </a:t>
            </a:r>
            <a:br>
              <a:rPr lang="en-US" altLang="en-US" i="1" dirty="0">
                <a:solidFill>
                  <a:schemeClr val="tx1"/>
                </a:solidFill>
                <a:effectLst>
                  <a:outerShdw blurRad="38100" dist="38100" dir="2700000" algn="tl">
                    <a:srgbClr val="000000">
                      <a:alpha val="43137"/>
                    </a:srgbClr>
                  </a:outerShdw>
                </a:effectLst>
              </a:rPr>
            </a:br>
            <a:r>
              <a:rPr lang="en-US" altLang="en-US" i="1" dirty="0">
                <a:solidFill>
                  <a:schemeClr val="tx1"/>
                </a:solidFill>
                <a:effectLst>
                  <a:outerShdw blurRad="38100" dist="38100" dir="2700000" algn="tl">
                    <a:srgbClr val="000000">
                      <a:alpha val="43137"/>
                    </a:srgbClr>
                  </a:outerShdw>
                </a:effectLst>
              </a:rPr>
              <a:t>German translation, among other sources, to complete the unfinished work on the Old Testament in 1535 while Tyndale still was in prison.</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John Rogers, using Tyndale’s work, produced an English translation in 1537 under the pen-name of Thomas Matthew. (The pseudonym was important, since Tyndale had been declared a heretic.)</a:t>
            </a:r>
          </a:p>
        </p:txBody>
      </p:sp>
      <p:sp>
        <p:nvSpPr>
          <p:cNvPr id="57348" name="Slide Number Placeholder 1">
            <a:extLst>
              <a:ext uri="{FF2B5EF4-FFF2-40B4-BE49-F238E27FC236}">
                <a16:creationId xmlns:a16="http://schemas.microsoft.com/office/drawing/2014/main" id="{4956F373-DFC9-9A5D-5C4A-EAF9DA0BB0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9BE5BCB6-EE59-4E09-AB2B-C7DED003E652}" type="slidenum">
              <a:rPr lang="en-US" altLang="en-US" sz="1600">
                <a:solidFill>
                  <a:srgbClr val="FEFAC9"/>
                </a:solidFill>
                <a:latin typeface="Arial" panose="020B0604020202020204" pitchFamily="34" charset="0"/>
              </a:rPr>
              <a:pPr fontAlgn="base">
                <a:spcBef>
                  <a:spcPct val="0"/>
                </a:spcBef>
                <a:spcAft>
                  <a:spcPct val="0"/>
                </a:spcAft>
              </a:pPr>
              <a:t>61</a:t>
            </a:fld>
            <a:endParaRPr lang="en-US" altLang="en-US" sz="1600">
              <a:solidFill>
                <a:srgbClr val="FEFAC9"/>
              </a:solidFill>
              <a:latin typeface="Arial" panose="020B0604020202020204" pitchFamily="34" charset="0"/>
            </a:endParaRPr>
          </a:p>
        </p:txBody>
      </p:sp>
      <p:sp>
        <p:nvSpPr>
          <p:cNvPr id="2" name="TextBox 1">
            <a:extLst>
              <a:ext uri="{FF2B5EF4-FFF2-40B4-BE49-F238E27FC236}">
                <a16:creationId xmlns:a16="http://schemas.microsoft.com/office/drawing/2014/main" id="{365489FB-F51A-34A1-EA38-5B2B07AF17C3}"/>
              </a:ext>
            </a:extLst>
          </p:cNvPr>
          <p:cNvSpPr txBox="1"/>
          <p:nvPr/>
        </p:nvSpPr>
        <p:spPr>
          <a:xfrm>
            <a:off x="609600" y="5073805"/>
            <a:ext cx="10842702" cy="1200329"/>
          </a:xfrm>
          <a:prstGeom prst="rect">
            <a:avLst/>
          </a:prstGeom>
          <a:solidFill>
            <a:schemeClr val="tx2"/>
          </a:solidFill>
        </p:spPr>
        <p:txBody>
          <a:bodyPr wrap="square" rtlCol="0">
            <a:spAutoFit/>
          </a:bodyPr>
          <a:lstStyle/>
          <a:p>
            <a:r>
              <a:rPr lang="en-US" altLang="en-US" sz="5400" dirty="0">
                <a:solidFill>
                  <a:srgbClr val="FF0000"/>
                </a:solidFill>
                <a:effectLst>
                  <a:outerShdw blurRad="38100" dist="38100" dir="2700000" algn="tl">
                    <a:srgbClr val="000000">
                      <a:alpha val="43137"/>
                    </a:srgbClr>
                  </a:outerShdw>
                </a:effectLst>
                <a:latin typeface="Agency FB" panose="020B0503020202020204" pitchFamily="34" charset="0"/>
              </a:rPr>
              <a:t>Both these translations received royal licenses!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p:cTn id="7" dur="500" fill="hold"/>
                                        <p:tgtEl>
                                          <p:spTgt spid="171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10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1011">
                                            <p:txEl>
                                              <p:pRg st="1" end="1"/>
                                            </p:txEl>
                                          </p:spTgt>
                                        </p:tgtEl>
                                        <p:attrNameLst>
                                          <p:attrName>style.visibility</p:attrName>
                                        </p:attrNameLst>
                                      </p:cBhvr>
                                      <p:to>
                                        <p:strVal val="visible"/>
                                      </p:to>
                                    </p:set>
                                    <p:anim calcmode="lin" valueType="num">
                                      <p:cBhvr additive="base">
                                        <p:cTn id="13" dur="500" fill="hold"/>
                                        <p:tgtEl>
                                          <p:spTgt spid="171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1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1011">
                                            <p:txEl>
                                              <p:pRg st="2" end="2"/>
                                            </p:txEl>
                                          </p:spTgt>
                                        </p:tgtEl>
                                        <p:attrNameLst>
                                          <p:attrName>style.visibility</p:attrName>
                                        </p:attrNameLst>
                                      </p:cBhvr>
                                      <p:to>
                                        <p:strVal val="visible"/>
                                      </p:to>
                                    </p:set>
                                    <p:anim calcmode="lin" valueType="num">
                                      <p:cBhvr additive="base">
                                        <p:cTn id="19" dur="500" fill="hold"/>
                                        <p:tgtEl>
                                          <p:spTgt spid="171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1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D53767DF-1C5D-15DD-08B8-3503F75D1831}"/>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The Great Bible</a:t>
            </a:r>
          </a:p>
        </p:txBody>
      </p:sp>
      <p:sp>
        <p:nvSpPr>
          <p:cNvPr id="172035" name="Rectangle 3">
            <a:extLst>
              <a:ext uri="{FF2B5EF4-FFF2-40B4-BE49-F238E27FC236}">
                <a16:creationId xmlns:a16="http://schemas.microsoft.com/office/drawing/2014/main" id="{70494E94-24F8-2F19-A405-48C5F6AF75B6}"/>
              </a:ext>
            </a:extLst>
          </p:cNvPr>
          <p:cNvSpPr>
            <a:spLocks noGrp="1"/>
          </p:cNvSpPr>
          <p:nvPr>
            <p:ph type="body" idx="1"/>
          </p:nvPr>
        </p:nvSpPr>
        <p:spPr>
          <a:xfrm>
            <a:off x="1092820" y="1447800"/>
            <a:ext cx="10489580" cy="5181600"/>
          </a:xfrm>
        </p:spPr>
        <p:txBody>
          <a:bodyPr/>
          <a:lstStyle/>
          <a:p>
            <a:pPr eaLnBrk="1" hangingPunct="1">
              <a:lnSpc>
                <a:spcPct val="90000"/>
              </a:lnSpc>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Now that English Bible translation was not inherently illegal, the demand for an English Bible in the churches was immediate.</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Coverdale was commissioned to produce such a Bible, which he completed in 1538.</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This Bible, known as the Great Bible, was for the most part a revision of the work of William Tyndale (though this was not widely known).</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By 1540, the Great Bible was appointed to be used in all the English parish churches. Tyndale’s dying prayer had been answered!</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There was such fever for reading the Bible in English that sometimes people would interrupt church services in order to do so! (A royal edict stopped this practice.)</a:t>
            </a:r>
          </a:p>
        </p:txBody>
      </p:sp>
      <p:sp>
        <p:nvSpPr>
          <p:cNvPr id="58372" name="Slide Number Placeholder 1">
            <a:extLst>
              <a:ext uri="{FF2B5EF4-FFF2-40B4-BE49-F238E27FC236}">
                <a16:creationId xmlns:a16="http://schemas.microsoft.com/office/drawing/2014/main" id="{8A3DBCA4-20BC-A684-D2E7-1412415DE24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45B48558-1323-44BD-88FC-74BD4A161021}" type="slidenum">
              <a:rPr lang="en-US" altLang="en-US" sz="1600">
                <a:solidFill>
                  <a:srgbClr val="FEFAC9"/>
                </a:solidFill>
                <a:latin typeface="Arial" panose="020B0604020202020204" pitchFamily="34" charset="0"/>
              </a:rPr>
              <a:pPr fontAlgn="base">
                <a:spcBef>
                  <a:spcPct val="0"/>
                </a:spcBef>
                <a:spcAft>
                  <a:spcPct val="0"/>
                </a:spcAft>
              </a:pPr>
              <a:t>62</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p:cTn id="7" dur="500" fill="hold"/>
                                        <p:tgtEl>
                                          <p:spTgt spid="172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035">
                                            <p:txEl>
                                              <p:pRg st="2" end="2"/>
                                            </p:txEl>
                                          </p:spTgt>
                                        </p:tgtEl>
                                        <p:attrNameLst>
                                          <p:attrName>style.visibility</p:attrName>
                                        </p:attrNameLst>
                                      </p:cBhvr>
                                      <p:to>
                                        <p:strVal val="visible"/>
                                      </p:to>
                                    </p:set>
                                    <p:anim calcmode="lin" valueType="num">
                                      <p:cBhvr additive="base">
                                        <p:cTn id="19"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035">
                                            <p:txEl>
                                              <p:pRg st="3" end="3"/>
                                            </p:txEl>
                                          </p:spTgt>
                                        </p:tgtEl>
                                        <p:attrNameLst>
                                          <p:attrName>style.visibility</p:attrName>
                                        </p:attrNameLst>
                                      </p:cBhvr>
                                      <p:to>
                                        <p:strVal val="visible"/>
                                      </p:to>
                                    </p:set>
                                    <p:anim calcmode="lin" valueType="num">
                                      <p:cBhvr additive="base">
                                        <p:cTn id="25" dur="500" fill="hold"/>
                                        <p:tgtEl>
                                          <p:spTgt spid="172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035">
                                            <p:txEl>
                                              <p:pRg st="4" end="4"/>
                                            </p:txEl>
                                          </p:spTgt>
                                        </p:tgtEl>
                                        <p:attrNameLst>
                                          <p:attrName>style.visibility</p:attrName>
                                        </p:attrNameLst>
                                      </p:cBhvr>
                                      <p:to>
                                        <p:strVal val="visible"/>
                                      </p:to>
                                    </p:set>
                                    <p:anim calcmode="lin" valueType="num">
                                      <p:cBhvr additive="base">
                                        <p:cTn id="31" dur="500" fill="hold"/>
                                        <p:tgtEl>
                                          <p:spTgt spid="172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0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4B6C7A22-BCD1-7C1A-EE88-7911B79BC4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985" y="0"/>
            <a:ext cx="46482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a:extLst>
              <a:ext uri="{FF2B5EF4-FFF2-40B4-BE49-F238E27FC236}">
                <a16:creationId xmlns:a16="http://schemas.microsoft.com/office/drawing/2014/main" id="{77D29EBA-50D7-9B87-1551-93AF92E3E495}"/>
              </a:ext>
            </a:extLst>
          </p:cNvPr>
          <p:cNvSpPr txBox="1">
            <a:spLocks noChangeArrowheads="1"/>
          </p:cNvSpPr>
          <p:nvPr/>
        </p:nvSpPr>
        <p:spPr bwMode="auto">
          <a:xfrm>
            <a:off x="6095999" y="305812"/>
            <a:ext cx="5579327" cy="2308324"/>
          </a:xfrm>
          <a:prstGeom prst="rect">
            <a:avLst/>
          </a:prstGeom>
          <a:noFill/>
          <a:ln>
            <a:noFill/>
          </a:ln>
        </p:spPr>
        <p:txBody>
          <a:bodyPr wrap="square">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defRPr/>
            </a:pPr>
            <a:r>
              <a:rPr lang="en-US" altLang="en-US" sz="2400" i="1" dirty="0">
                <a:solidFill>
                  <a:srgbClr val="FEFAC9">
                    <a:lumMod val="10000"/>
                  </a:srgbClr>
                </a:solidFill>
                <a:latin typeface="Arial" panose="020B0604020202020204" pitchFamily="34" charset="0"/>
              </a:rPr>
              <a:t>Title Page</a:t>
            </a:r>
          </a:p>
          <a:p>
            <a:pPr fontAlgn="base">
              <a:spcBef>
                <a:spcPct val="0"/>
              </a:spcBef>
              <a:spcAft>
                <a:spcPct val="0"/>
              </a:spcAft>
              <a:defRPr/>
            </a:pPr>
            <a:r>
              <a:rPr lang="en-US" altLang="en-US" sz="3600" dirty="0">
                <a:solidFill>
                  <a:srgbClr val="FEFAC9">
                    <a:lumMod val="75000"/>
                  </a:srgbClr>
                </a:solidFill>
                <a:effectLst>
                  <a:outerShdw blurRad="38100" dist="38100" dir="2700000" algn="tl">
                    <a:srgbClr val="000000">
                      <a:alpha val="43137"/>
                    </a:srgbClr>
                  </a:outerShdw>
                </a:effectLst>
              </a:rPr>
              <a:t>The Great Bible</a:t>
            </a:r>
          </a:p>
          <a:p>
            <a:pPr fontAlgn="base">
              <a:spcBef>
                <a:spcPct val="0"/>
              </a:spcBef>
              <a:spcAft>
                <a:spcPct val="0"/>
              </a:spcAft>
              <a:defRPr/>
            </a:pPr>
            <a:r>
              <a:rPr lang="en-US" altLang="en-US" sz="3600" dirty="0">
                <a:solidFill>
                  <a:srgbClr val="FEFAC9">
                    <a:lumMod val="75000"/>
                  </a:srgbClr>
                </a:solidFill>
                <a:effectLst>
                  <a:outerShdw blurRad="38100" dist="38100" dir="2700000" algn="tl">
                    <a:srgbClr val="000000">
                      <a:alpha val="43137"/>
                    </a:srgbClr>
                  </a:outerShdw>
                </a:effectLst>
              </a:rPr>
              <a:t>1539 Edition</a:t>
            </a:r>
          </a:p>
          <a:p>
            <a:pPr fontAlgn="base">
              <a:spcBef>
                <a:spcPct val="0"/>
              </a:spcBef>
              <a:spcAft>
                <a:spcPct val="0"/>
              </a:spcAft>
              <a:defRPr/>
            </a:pPr>
            <a:r>
              <a:rPr lang="en-US" altLang="en-US" sz="2400" i="1" dirty="0">
                <a:solidFill>
                  <a:srgbClr val="FEFAC9">
                    <a:lumMod val="10000"/>
                  </a:srgbClr>
                </a:solidFill>
                <a:latin typeface="Arial" panose="020B0604020202020204" pitchFamily="34" charset="0"/>
              </a:rPr>
              <a:t>Authorized to be distributed to all parish churches in England for public reading</a:t>
            </a:r>
          </a:p>
        </p:txBody>
      </p:sp>
      <p:sp>
        <p:nvSpPr>
          <p:cNvPr id="59396" name="Text Box 4">
            <a:extLst>
              <a:ext uri="{FF2B5EF4-FFF2-40B4-BE49-F238E27FC236}">
                <a16:creationId xmlns:a16="http://schemas.microsoft.com/office/drawing/2014/main" id="{A191A7BD-9173-CE4B-DFE9-54C9668B29F7}"/>
              </a:ext>
            </a:extLst>
          </p:cNvPr>
          <p:cNvSpPr txBox="1">
            <a:spLocks noChangeArrowheads="1"/>
          </p:cNvSpPr>
          <p:nvPr/>
        </p:nvSpPr>
        <p:spPr bwMode="auto">
          <a:xfrm>
            <a:off x="6324599" y="2943922"/>
            <a:ext cx="5261517" cy="2677656"/>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50000"/>
              </a:spcBef>
              <a:spcAft>
                <a:spcPct val="0"/>
              </a:spcAft>
            </a:pPr>
            <a:r>
              <a:rPr lang="en-US" altLang="en-US" sz="2400" dirty="0">
                <a:solidFill>
                  <a:prstClr val="white"/>
                </a:solidFill>
                <a:latin typeface="Arial Narrow" panose="020B0606020202030204" pitchFamily="34" charset="0"/>
              </a:rPr>
              <a:t>“The </a:t>
            </a:r>
            <a:r>
              <a:rPr lang="en-US" altLang="en-US" sz="2400" dirty="0" err="1">
                <a:solidFill>
                  <a:prstClr val="white"/>
                </a:solidFill>
                <a:latin typeface="Arial Narrow" panose="020B0606020202030204" pitchFamily="34" charset="0"/>
              </a:rPr>
              <a:t>Byble</a:t>
            </a:r>
            <a:r>
              <a:rPr lang="en-US" altLang="en-US" sz="2400" dirty="0">
                <a:solidFill>
                  <a:prstClr val="white"/>
                </a:solidFill>
                <a:latin typeface="Arial Narrow" panose="020B0606020202030204" pitchFamily="34" charset="0"/>
              </a:rPr>
              <a:t> in </a:t>
            </a:r>
            <a:r>
              <a:rPr lang="en-US" altLang="en-US" sz="2400" dirty="0" err="1">
                <a:solidFill>
                  <a:prstClr val="white"/>
                </a:solidFill>
                <a:latin typeface="Arial Narrow" panose="020B0606020202030204" pitchFamily="34" charset="0"/>
              </a:rPr>
              <a:t>Englyshe</a:t>
            </a:r>
            <a:r>
              <a:rPr lang="en-US" altLang="en-US" sz="2400" dirty="0">
                <a:solidFill>
                  <a:prstClr val="white"/>
                </a:solidFill>
                <a:latin typeface="Arial Narrow" panose="020B0606020202030204" pitchFamily="34" charset="0"/>
              </a:rPr>
              <a:t>, that is to </a:t>
            </a:r>
            <a:r>
              <a:rPr lang="en-US" altLang="en-US" sz="2400" dirty="0" err="1">
                <a:solidFill>
                  <a:prstClr val="white"/>
                </a:solidFill>
                <a:latin typeface="Arial Narrow" panose="020B0606020202030204" pitchFamily="34" charset="0"/>
              </a:rPr>
              <a:t>saye</a:t>
            </a:r>
            <a:r>
              <a:rPr lang="en-US" altLang="en-US" sz="2400" dirty="0">
                <a:solidFill>
                  <a:prstClr val="white"/>
                </a:solidFill>
                <a:latin typeface="Arial Narrow" panose="020B0606020202030204" pitchFamily="34" charset="0"/>
              </a:rPr>
              <a:t> the content of all the holy </a:t>
            </a:r>
            <a:r>
              <a:rPr lang="en-US" altLang="en-US" sz="2400" dirty="0" err="1">
                <a:solidFill>
                  <a:prstClr val="white"/>
                </a:solidFill>
                <a:latin typeface="Arial Narrow" panose="020B0606020202030204" pitchFamily="34" charset="0"/>
              </a:rPr>
              <a:t>scrypture</a:t>
            </a:r>
            <a:r>
              <a:rPr lang="en-US" altLang="en-US" sz="2400" dirty="0">
                <a:solidFill>
                  <a:prstClr val="white"/>
                </a:solidFill>
                <a:latin typeface="Arial Narrow" panose="020B0606020202030204" pitchFamily="34" charset="0"/>
              </a:rPr>
              <a:t>, </a:t>
            </a:r>
            <a:r>
              <a:rPr lang="en-US" altLang="en-US" sz="2400" dirty="0" err="1">
                <a:solidFill>
                  <a:prstClr val="white"/>
                </a:solidFill>
                <a:latin typeface="Arial Narrow" panose="020B0606020202030204" pitchFamily="34" charset="0"/>
              </a:rPr>
              <a:t>bothe</a:t>
            </a:r>
            <a:r>
              <a:rPr lang="en-US" altLang="en-US" sz="2400" dirty="0">
                <a:solidFill>
                  <a:prstClr val="white"/>
                </a:solidFill>
                <a:latin typeface="Arial Narrow" panose="020B0606020202030204" pitchFamily="34" charset="0"/>
              </a:rPr>
              <a:t> of the olde and </a:t>
            </a:r>
            <a:r>
              <a:rPr lang="en-US" altLang="en-US" sz="2400" dirty="0" err="1">
                <a:solidFill>
                  <a:prstClr val="white"/>
                </a:solidFill>
                <a:latin typeface="Arial Narrow" panose="020B0606020202030204" pitchFamily="34" charset="0"/>
              </a:rPr>
              <a:t>newe</a:t>
            </a:r>
            <a:r>
              <a:rPr lang="en-US" altLang="en-US" sz="2400" dirty="0">
                <a:solidFill>
                  <a:prstClr val="white"/>
                </a:solidFill>
                <a:latin typeface="Arial Narrow" panose="020B0606020202030204" pitchFamily="34" charset="0"/>
              </a:rPr>
              <a:t> testament truly translated after the </a:t>
            </a:r>
            <a:r>
              <a:rPr lang="en-US" altLang="en-US" sz="2400" dirty="0" err="1">
                <a:solidFill>
                  <a:prstClr val="white"/>
                </a:solidFill>
                <a:latin typeface="Arial Narrow" panose="020B0606020202030204" pitchFamily="34" charset="0"/>
              </a:rPr>
              <a:t>veryte</a:t>
            </a:r>
            <a:r>
              <a:rPr lang="en-US" altLang="en-US" sz="2400" dirty="0">
                <a:solidFill>
                  <a:prstClr val="white"/>
                </a:solidFill>
                <a:latin typeface="Arial Narrow" panose="020B0606020202030204" pitchFamily="34" charset="0"/>
              </a:rPr>
              <a:t> of the </a:t>
            </a:r>
            <a:r>
              <a:rPr lang="en-US" altLang="en-US" sz="2400" dirty="0" err="1">
                <a:solidFill>
                  <a:prstClr val="white"/>
                </a:solidFill>
                <a:latin typeface="Arial Narrow" panose="020B0606020202030204" pitchFamily="34" charset="0"/>
              </a:rPr>
              <a:t>Hebrue</a:t>
            </a:r>
            <a:r>
              <a:rPr lang="en-US" altLang="en-US" sz="2400" dirty="0">
                <a:solidFill>
                  <a:prstClr val="white"/>
                </a:solidFill>
                <a:latin typeface="Arial Narrow" panose="020B0606020202030204" pitchFamily="34" charset="0"/>
              </a:rPr>
              <a:t> and </a:t>
            </a:r>
            <a:r>
              <a:rPr lang="en-US" altLang="en-US" sz="2400" dirty="0" err="1">
                <a:solidFill>
                  <a:prstClr val="white"/>
                </a:solidFill>
                <a:latin typeface="Arial Narrow" panose="020B0606020202030204" pitchFamily="34" charset="0"/>
              </a:rPr>
              <a:t>Greke</a:t>
            </a:r>
            <a:r>
              <a:rPr lang="en-US" altLang="en-US" sz="2400" dirty="0">
                <a:solidFill>
                  <a:prstClr val="white"/>
                </a:solidFill>
                <a:latin typeface="Arial Narrow" panose="020B0606020202030204" pitchFamily="34" charset="0"/>
              </a:rPr>
              <a:t> </a:t>
            </a:r>
            <a:r>
              <a:rPr lang="en-US" altLang="en-US" sz="2400" dirty="0" err="1">
                <a:solidFill>
                  <a:prstClr val="white"/>
                </a:solidFill>
                <a:latin typeface="Arial Narrow" panose="020B0606020202030204" pitchFamily="34" charset="0"/>
              </a:rPr>
              <a:t>textes</a:t>
            </a:r>
            <a:r>
              <a:rPr lang="en-US" altLang="en-US" sz="2400" dirty="0">
                <a:solidFill>
                  <a:prstClr val="white"/>
                </a:solidFill>
                <a:latin typeface="Arial Narrow" panose="020B0606020202030204" pitchFamily="34" charset="0"/>
              </a:rPr>
              <a:t> by the </a:t>
            </a:r>
            <a:r>
              <a:rPr lang="en-US" altLang="en-US" sz="2400" dirty="0" err="1">
                <a:solidFill>
                  <a:prstClr val="white"/>
                </a:solidFill>
                <a:latin typeface="Arial Narrow" panose="020B0606020202030204" pitchFamily="34" charset="0"/>
              </a:rPr>
              <a:t>dylygent</a:t>
            </a:r>
            <a:r>
              <a:rPr lang="en-US" altLang="en-US" sz="2400" dirty="0">
                <a:solidFill>
                  <a:prstClr val="white"/>
                </a:solidFill>
                <a:latin typeface="Arial Narrow" panose="020B0606020202030204" pitchFamily="34" charset="0"/>
              </a:rPr>
              <a:t> </a:t>
            </a:r>
            <a:r>
              <a:rPr lang="en-US" altLang="en-US" sz="2400" dirty="0" err="1">
                <a:solidFill>
                  <a:prstClr val="white"/>
                </a:solidFill>
                <a:latin typeface="Arial Narrow" panose="020B0606020202030204" pitchFamily="34" charset="0"/>
              </a:rPr>
              <a:t>studye</a:t>
            </a:r>
            <a:r>
              <a:rPr lang="en-US" altLang="en-US" sz="2400" dirty="0">
                <a:solidFill>
                  <a:prstClr val="white"/>
                </a:solidFill>
                <a:latin typeface="Arial Narrow" panose="020B0606020202030204" pitchFamily="34" charset="0"/>
              </a:rPr>
              <a:t> of </a:t>
            </a:r>
            <a:r>
              <a:rPr lang="en-US" altLang="en-US" sz="2400" dirty="0" err="1">
                <a:solidFill>
                  <a:prstClr val="white"/>
                </a:solidFill>
                <a:latin typeface="Arial Narrow" panose="020B0606020202030204" pitchFamily="34" charset="0"/>
              </a:rPr>
              <a:t>dyverse</a:t>
            </a:r>
            <a:r>
              <a:rPr lang="en-US" altLang="en-US" sz="2400" dirty="0">
                <a:solidFill>
                  <a:prstClr val="white"/>
                </a:solidFill>
                <a:latin typeface="Arial Narrow" panose="020B0606020202030204" pitchFamily="34" charset="0"/>
              </a:rPr>
              <a:t> excellent learned men, expert in the </a:t>
            </a:r>
            <a:r>
              <a:rPr lang="en-US" altLang="en-US" sz="2400" dirty="0" err="1">
                <a:solidFill>
                  <a:prstClr val="white"/>
                </a:solidFill>
                <a:latin typeface="Arial Narrow" panose="020B0606020202030204" pitchFamily="34" charset="0"/>
              </a:rPr>
              <a:t>forsade</a:t>
            </a:r>
            <a:r>
              <a:rPr lang="en-US" altLang="en-US" sz="2400" dirty="0">
                <a:solidFill>
                  <a:prstClr val="white"/>
                </a:solidFill>
                <a:latin typeface="Arial Narrow" panose="020B0606020202030204" pitchFamily="34" charset="0"/>
              </a:rPr>
              <a:t> </a:t>
            </a:r>
            <a:r>
              <a:rPr lang="en-US" altLang="en-US" sz="2400" dirty="0" err="1">
                <a:solidFill>
                  <a:prstClr val="white"/>
                </a:solidFill>
                <a:latin typeface="Arial Narrow" panose="020B0606020202030204" pitchFamily="34" charset="0"/>
              </a:rPr>
              <a:t>tonges</a:t>
            </a:r>
            <a:r>
              <a:rPr lang="en-US" altLang="en-US" sz="2400" dirty="0">
                <a:solidFill>
                  <a:prstClr val="white"/>
                </a:solidFill>
                <a:latin typeface="Arial Narrow" panose="020B0606020202030204" pitchFamily="34" charset="0"/>
              </a:rPr>
              <a:t>.”</a:t>
            </a:r>
          </a:p>
        </p:txBody>
      </p:sp>
      <p:sp>
        <p:nvSpPr>
          <p:cNvPr id="59397" name="Slide Number Placeholder 1">
            <a:extLst>
              <a:ext uri="{FF2B5EF4-FFF2-40B4-BE49-F238E27FC236}">
                <a16:creationId xmlns:a16="http://schemas.microsoft.com/office/drawing/2014/main" id="{DBCDC947-D482-083A-F80E-96E87C451C6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4149D476-620D-4EDD-B0F2-F55899C798B7}" type="slidenum">
              <a:rPr lang="en-US" altLang="en-US" sz="1600">
                <a:solidFill>
                  <a:srgbClr val="FEFAC9"/>
                </a:solidFill>
                <a:latin typeface="Arial" panose="020B0604020202020204" pitchFamily="34" charset="0"/>
              </a:rPr>
              <a:pPr fontAlgn="base">
                <a:spcBef>
                  <a:spcPct val="0"/>
                </a:spcBef>
                <a:spcAft>
                  <a:spcPct val="0"/>
                </a:spcAft>
              </a:pPr>
              <a:t>63</a:t>
            </a:fld>
            <a:endParaRPr lang="en-US" altLang="en-US" sz="1600">
              <a:solidFill>
                <a:srgbClr val="FEFAC9"/>
              </a:solidFill>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9984A873-AD5E-2861-53EA-0424BCFE209B}"/>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Mary and Elizabeth</a:t>
            </a:r>
          </a:p>
        </p:txBody>
      </p:sp>
      <p:sp>
        <p:nvSpPr>
          <p:cNvPr id="173059" name="Rectangle 3">
            <a:extLst>
              <a:ext uri="{FF2B5EF4-FFF2-40B4-BE49-F238E27FC236}">
                <a16:creationId xmlns:a16="http://schemas.microsoft.com/office/drawing/2014/main" id="{D191961B-4634-9F46-923E-D723B0039E6F}"/>
              </a:ext>
            </a:extLst>
          </p:cNvPr>
          <p:cNvSpPr>
            <a:spLocks noGrp="1"/>
          </p:cNvSpPr>
          <p:nvPr>
            <p:ph type="body" idx="1"/>
          </p:nvPr>
        </p:nvSpPr>
        <p:spPr>
          <a:xfrm>
            <a:off x="1059366" y="1447800"/>
            <a:ext cx="10523034" cy="5029200"/>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With the ascension of Mary, who favored the Roman Catholic Church, Bible translation temporarily came to a halt in England (though it continued on the continent).</a:t>
            </a:r>
          </a:p>
          <a:p>
            <a:pPr eaLnBrk="1" hangingPunct="1">
              <a:defRPr/>
            </a:pPr>
            <a:r>
              <a:rPr lang="en-US" altLang="en-US" i="1" dirty="0">
                <a:solidFill>
                  <a:schemeClr val="tx1"/>
                </a:solidFill>
                <a:effectLst>
                  <a:outerShdw blurRad="38100" dist="38100" dir="2700000" algn="tl">
                    <a:srgbClr val="000000">
                      <a:alpha val="43137"/>
                    </a:srgbClr>
                  </a:outerShdw>
                </a:effectLst>
              </a:rPr>
              <a:t>Translators, if caught, were executed for their pains if they could not escape England.</a:t>
            </a:r>
          </a:p>
          <a:p>
            <a:pPr eaLnBrk="1" hangingPunct="1">
              <a:defRPr/>
            </a:pPr>
            <a:r>
              <a:rPr lang="en-US" altLang="en-US" i="1" dirty="0">
                <a:solidFill>
                  <a:schemeClr val="tx1"/>
                </a:solidFill>
                <a:effectLst>
                  <a:outerShdw blurRad="38100" dist="38100" dir="2700000" algn="tl">
                    <a:srgbClr val="000000">
                      <a:alpha val="43137"/>
                    </a:srgbClr>
                  </a:outerShdw>
                </a:effectLst>
              </a:rPr>
              <a:t>Many English Bibles were taken from the parish churches and burned.</a:t>
            </a:r>
          </a:p>
          <a:p>
            <a:pPr eaLnBrk="1" hangingPunct="1">
              <a:defRPr/>
            </a:pPr>
            <a:r>
              <a:rPr lang="en-US" altLang="en-US" i="1" dirty="0">
                <a:solidFill>
                  <a:schemeClr val="tx1"/>
                </a:solidFill>
                <a:effectLst>
                  <a:outerShdw blurRad="38100" dist="38100" dir="2700000" algn="tl">
                    <a:srgbClr val="000000">
                      <a:alpha val="43137"/>
                    </a:srgbClr>
                  </a:outerShdw>
                </a:effectLst>
              </a:rPr>
              <a:t>When Elizabeth succeeded Mary, the pendulum swung back toward a more favorable disposition toward the English Bible, and Elizabeth reissued her father’s order for every parish church to have its own copy.</a:t>
            </a:r>
          </a:p>
        </p:txBody>
      </p:sp>
      <p:sp>
        <p:nvSpPr>
          <p:cNvPr id="61444" name="Slide Number Placeholder 1">
            <a:extLst>
              <a:ext uri="{FF2B5EF4-FFF2-40B4-BE49-F238E27FC236}">
                <a16:creationId xmlns:a16="http://schemas.microsoft.com/office/drawing/2014/main" id="{6CCB6205-9CC6-ACB9-ABF7-4D4DB75C9A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A499BE90-93C3-4646-A7CE-FB62EA4EDFC5}" type="slidenum">
              <a:rPr lang="en-US" altLang="en-US" sz="1600">
                <a:solidFill>
                  <a:srgbClr val="FEFAC9"/>
                </a:solidFill>
                <a:latin typeface="Arial" panose="020B0604020202020204" pitchFamily="34" charset="0"/>
              </a:rPr>
              <a:pPr fontAlgn="base">
                <a:spcBef>
                  <a:spcPct val="0"/>
                </a:spcBef>
                <a:spcAft>
                  <a:spcPct val="0"/>
                </a:spcAft>
              </a:pPr>
              <a:t>64</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 calcmode="lin" valueType="num">
                                      <p:cBhvr>
                                        <p:cTn id="7" dur="500" fill="hold"/>
                                        <p:tgtEl>
                                          <p:spTgt spid="173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3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059">
                                            <p:txEl>
                                              <p:pRg st="1" end="1"/>
                                            </p:txEl>
                                          </p:spTgt>
                                        </p:tgtEl>
                                        <p:attrNameLst>
                                          <p:attrName>style.visibility</p:attrName>
                                        </p:attrNameLst>
                                      </p:cBhvr>
                                      <p:to>
                                        <p:strVal val="visible"/>
                                      </p:to>
                                    </p:set>
                                    <p:anim calcmode="lin" valueType="num">
                                      <p:cBhvr additive="base">
                                        <p:cTn id="13" dur="500" fill="hold"/>
                                        <p:tgtEl>
                                          <p:spTgt spid="173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059">
                                            <p:txEl>
                                              <p:pRg st="2" end="2"/>
                                            </p:txEl>
                                          </p:spTgt>
                                        </p:tgtEl>
                                        <p:attrNameLst>
                                          <p:attrName>style.visibility</p:attrName>
                                        </p:attrNameLst>
                                      </p:cBhvr>
                                      <p:to>
                                        <p:strVal val="visible"/>
                                      </p:to>
                                    </p:set>
                                    <p:anim calcmode="lin" valueType="num">
                                      <p:cBhvr additive="base">
                                        <p:cTn id="19" dur="500" fill="hold"/>
                                        <p:tgtEl>
                                          <p:spTgt spid="173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059">
                                            <p:txEl>
                                              <p:pRg st="3" end="3"/>
                                            </p:txEl>
                                          </p:spTgt>
                                        </p:tgtEl>
                                        <p:attrNameLst>
                                          <p:attrName>style.visibility</p:attrName>
                                        </p:attrNameLst>
                                      </p:cBhvr>
                                      <p:to>
                                        <p:strVal val="visible"/>
                                      </p:to>
                                    </p:set>
                                    <p:anim calcmode="lin" valueType="num">
                                      <p:cBhvr additive="base">
                                        <p:cTn id="25" dur="500" fill="hold"/>
                                        <p:tgtEl>
                                          <p:spTgt spid="173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0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EC22CE6E-A7F5-C919-2D1A-6F0FD7A2F83C}"/>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The Geneva Bible</a:t>
            </a:r>
          </a:p>
        </p:txBody>
      </p:sp>
      <p:sp>
        <p:nvSpPr>
          <p:cNvPr id="174083" name="Rectangle 3">
            <a:extLst>
              <a:ext uri="{FF2B5EF4-FFF2-40B4-BE49-F238E27FC236}">
                <a16:creationId xmlns:a16="http://schemas.microsoft.com/office/drawing/2014/main" id="{A7D91228-6AE4-DF1A-E2A7-8DE4A7BFE426}"/>
              </a:ext>
            </a:extLst>
          </p:cNvPr>
          <p:cNvSpPr>
            <a:spLocks noGrp="1"/>
          </p:cNvSpPr>
          <p:nvPr>
            <p:ph type="body" idx="1"/>
          </p:nvPr>
        </p:nvSpPr>
        <p:spPr>
          <a:xfrm>
            <a:off x="1070517" y="1447800"/>
            <a:ext cx="10348332" cy="5029200"/>
          </a:xfrm>
        </p:spPr>
        <p:txBody>
          <a:bodyPr/>
          <a:lstStyle/>
          <a:p>
            <a:pPr eaLnBrk="1" hangingPunct="1">
              <a:lnSpc>
                <a:spcPct val="90000"/>
              </a:lnSpc>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During Mary’s reign, English Bible translation continued to be carried out in Geneva, Switzerland.</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This effort produced a revision of the Great Bible, especially those parts not translated earlier from Hebrew by William Tyndale.</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It also included extensive theological annotations favoring Calvinism, which in turn contributed greatly to the developing theology of the Puritans and the Scottish Presbyterians.</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The Geneva Bible was widely popular and quickly became the Bible of most Protestants.</a:t>
            </a:r>
          </a:p>
        </p:txBody>
      </p:sp>
      <p:sp>
        <p:nvSpPr>
          <p:cNvPr id="62468" name="Slide Number Placeholder 1">
            <a:extLst>
              <a:ext uri="{FF2B5EF4-FFF2-40B4-BE49-F238E27FC236}">
                <a16:creationId xmlns:a16="http://schemas.microsoft.com/office/drawing/2014/main" id="{96FA7238-7F2C-EB9F-384D-4E6CF581C6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89415C62-9BE3-4C4E-8416-491DB29B8D9B}" type="slidenum">
              <a:rPr lang="en-US" altLang="en-US" sz="1600">
                <a:solidFill>
                  <a:srgbClr val="FEFAC9"/>
                </a:solidFill>
                <a:latin typeface="Arial" panose="020B0604020202020204" pitchFamily="34" charset="0"/>
              </a:rPr>
              <a:pPr fontAlgn="base">
                <a:spcBef>
                  <a:spcPct val="0"/>
                </a:spcBef>
                <a:spcAft>
                  <a:spcPct val="0"/>
                </a:spcAft>
              </a:pPr>
              <a:t>65</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p:cTn id="7" dur="500" fill="hold"/>
                                        <p:tgtEl>
                                          <p:spTgt spid="174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additive="base">
                                        <p:cTn id="13"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083">
                                            <p:txEl>
                                              <p:pRg st="2" end="2"/>
                                            </p:txEl>
                                          </p:spTgt>
                                        </p:tgtEl>
                                        <p:attrNameLst>
                                          <p:attrName>style.visibility</p:attrName>
                                        </p:attrNameLst>
                                      </p:cBhvr>
                                      <p:to>
                                        <p:strVal val="visible"/>
                                      </p:to>
                                    </p:set>
                                    <p:anim calcmode="lin" valueType="num">
                                      <p:cBhvr additive="base">
                                        <p:cTn id="19"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4083">
                                            <p:txEl>
                                              <p:pRg st="3" end="3"/>
                                            </p:txEl>
                                          </p:spTgt>
                                        </p:tgtEl>
                                        <p:attrNameLst>
                                          <p:attrName>style.visibility</p:attrName>
                                        </p:attrNameLst>
                                      </p:cBhvr>
                                      <p:to>
                                        <p:strVal val="visible"/>
                                      </p:to>
                                    </p:set>
                                    <p:anim calcmode="lin" valueType="num">
                                      <p:cBhvr additive="base">
                                        <p:cTn id="25" dur="500" fill="hold"/>
                                        <p:tgtEl>
                                          <p:spTgt spid="174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0F8882A4-F6BB-928A-A61E-B6D433D419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516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a:extLst>
              <a:ext uri="{FF2B5EF4-FFF2-40B4-BE49-F238E27FC236}">
                <a16:creationId xmlns:a16="http://schemas.microsoft.com/office/drawing/2014/main" id="{F01F09E3-BF73-5F1C-B738-A67FF622ED0A}"/>
              </a:ext>
            </a:extLst>
          </p:cNvPr>
          <p:cNvSpPr txBox="1">
            <a:spLocks noChangeArrowheads="1"/>
          </p:cNvSpPr>
          <p:nvPr/>
        </p:nvSpPr>
        <p:spPr bwMode="auto">
          <a:xfrm>
            <a:off x="6858000" y="762000"/>
            <a:ext cx="3733800" cy="5386388"/>
          </a:xfrm>
          <a:prstGeom prst="rect">
            <a:avLst/>
          </a:prstGeom>
          <a:noFill/>
          <a:ln>
            <a:noFill/>
          </a:ln>
        </p:spPr>
        <p:txBody>
          <a:bodyPr>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defRPr/>
            </a:pPr>
            <a:r>
              <a:rPr lang="en-US" altLang="en-US" sz="2800" dirty="0">
                <a:solidFill>
                  <a:srgbClr val="FEFAC9">
                    <a:lumMod val="75000"/>
                  </a:srgbClr>
                </a:solidFill>
                <a:effectLst>
                  <a:outerShdw blurRad="38100" dist="38100" dir="2700000" algn="tl">
                    <a:srgbClr val="000000">
                      <a:alpha val="43137"/>
                    </a:srgbClr>
                  </a:outerShdw>
                </a:effectLst>
              </a:rPr>
              <a:t>Geneva Bible</a:t>
            </a:r>
          </a:p>
          <a:p>
            <a:pPr fontAlgn="base">
              <a:spcBef>
                <a:spcPct val="0"/>
              </a:spcBef>
              <a:spcAft>
                <a:spcPct val="0"/>
              </a:spcAft>
              <a:defRPr/>
            </a:pPr>
            <a:r>
              <a:rPr lang="en-US" altLang="en-US" sz="2800" dirty="0">
                <a:solidFill>
                  <a:srgbClr val="FEFAC9">
                    <a:lumMod val="75000"/>
                  </a:srgbClr>
                </a:solidFill>
                <a:effectLst>
                  <a:outerShdw blurRad="38100" dist="38100" dir="2700000" algn="tl">
                    <a:srgbClr val="000000">
                      <a:alpha val="43137"/>
                    </a:srgbClr>
                  </a:outerShdw>
                </a:effectLst>
              </a:rPr>
              <a:t>1560 Edition</a:t>
            </a:r>
          </a:p>
          <a:p>
            <a:pPr fontAlgn="base">
              <a:spcBef>
                <a:spcPct val="0"/>
              </a:spcBef>
              <a:spcAft>
                <a:spcPct val="0"/>
              </a:spcAft>
              <a:defRPr/>
            </a:pPr>
            <a:r>
              <a:rPr lang="en-US" altLang="en-US" sz="2400" dirty="0">
                <a:solidFill>
                  <a:srgbClr val="FEFAC9">
                    <a:lumMod val="10000"/>
                  </a:srgbClr>
                </a:solidFill>
                <a:latin typeface="Arial" panose="020B0604020202020204" pitchFamily="34" charset="0"/>
              </a:rPr>
              <a:t>Revelation 17:13—18:15</a:t>
            </a:r>
          </a:p>
          <a:p>
            <a:pPr fontAlgn="base">
              <a:spcBef>
                <a:spcPct val="0"/>
              </a:spcBef>
              <a:spcAft>
                <a:spcPct val="0"/>
              </a:spcAft>
              <a:buFontTx/>
              <a:buChar char="•"/>
              <a:defRPr/>
            </a:pPr>
            <a:r>
              <a:rPr lang="en-US" altLang="en-US" sz="2400" i="1" dirty="0">
                <a:solidFill>
                  <a:srgbClr val="FEFAC9">
                    <a:lumMod val="10000"/>
                  </a:srgbClr>
                </a:solidFill>
                <a:latin typeface="Arial" panose="020B0604020202020204" pitchFamily="34" charset="0"/>
              </a:rPr>
              <a:t> Chapter Divisions</a:t>
            </a:r>
          </a:p>
          <a:p>
            <a:pPr fontAlgn="base">
              <a:spcBef>
                <a:spcPct val="0"/>
              </a:spcBef>
              <a:spcAft>
                <a:spcPct val="0"/>
              </a:spcAft>
              <a:buFontTx/>
              <a:buChar char="•"/>
              <a:defRPr/>
            </a:pPr>
            <a:r>
              <a:rPr lang="en-US" altLang="en-US" sz="2400" i="1" dirty="0">
                <a:solidFill>
                  <a:srgbClr val="FEFAC9">
                    <a:lumMod val="10000"/>
                  </a:srgbClr>
                </a:solidFill>
                <a:latin typeface="Arial" panose="020B0604020202020204" pitchFamily="34" charset="0"/>
              </a:rPr>
              <a:t> Verse Divisions</a:t>
            </a:r>
          </a:p>
          <a:p>
            <a:pPr fontAlgn="base">
              <a:spcBef>
                <a:spcPct val="0"/>
              </a:spcBef>
              <a:spcAft>
                <a:spcPct val="0"/>
              </a:spcAft>
              <a:defRPr/>
            </a:pPr>
            <a:endParaRPr lang="en-US" altLang="en-US" sz="2400" i="1" dirty="0">
              <a:solidFill>
                <a:prstClr val="white"/>
              </a:solidFill>
              <a:latin typeface="Arial" panose="020B0604020202020204" pitchFamily="34" charset="0"/>
            </a:endParaRPr>
          </a:p>
          <a:p>
            <a:pPr fontAlgn="base">
              <a:spcBef>
                <a:spcPct val="0"/>
              </a:spcBef>
              <a:spcAft>
                <a:spcPct val="0"/>
              </a:spcAft>
              <a:defRPr/>
            </a:pPr>
            <a:r>
              <a:rPr lang="en-US" altLang="en-US" sz="2400" i="1" dirty="0">
                <a:solidFill>
                  <a:prstClr val="white"/>
                </a:solidFill>
                <a:effectLst>
                  <a:outerShdw blurRad="38100" dist="38100" dir="2700000" algn="tl">
                    <a:srgbClr val="000000">
                      <a:alpha val="43137"/>
                    </a:srgbClr>
                  </a:outerShdw>
                </a:effectLst>
                <a:latin typeface="Arial" panose="020B0604020202020204" pitchFamily="34" charset="0"/>
              </a:rPr>
              <a:t>Annotated copiously with interpretive comments in different typeface from Scripture</a:t>
            </a:r>
          </a:p>
          <a:p>
            <a:pPr fontAlgn="base">
              <a:spcBef>
                <a:spcPct val="0"/>
              </a:spcBef>
              <a:spcAft>
                <a:spcPct val="0"/>
              </a:spcAft>
              <a:defRPr/>
            </a:pPr>
            <a:endParaRPr lang="en-US" altLang="en-US" sz="2400" i="1" dirty="0">
              <a:solidFill>
                <a:prstClr val="white"/>
              </a:solidFill>
              <a:effectLst>
                <a:outerShdw blurRad="38100" dist="38100" dir="2700000" algn="tl">
                  <a:srgbClr val="000000">
                    <a:alpha val="43137"/>
                  </a:srgbClr>
                </a:outerShdw>
              </a:effectLst>
              <a:latin typeface="Arial" panose="020B0604020202020204" pitchFamily="34" charset="0"/>
            </a:endParaRPr>
          </a:p>
          <a:p>
            <a:pPr fontAlgn="base">
              <a:spcBef>
                <a:spcPct val="0"/>
              </a:spcBef>
              <a:spcAft>
                <a:spcPct val="0"/>
              </a:spcAft>
              <a:defRPr/>
            </a:pPr>
            <a:r>
              <a:rPr lang="en-US" altLang="en-US" sz="2400" i="1" dirty="0">
                <a:solidFill>
                  <a:prstClr val="white"/>
                </a:solidFill>
                <a:effectLst>
                  <a:outerShdw blurRad="38100" dist="38100" dir="2700000" algn="tl">
                    <a:srgbClr val="000000">
                      <a:alpha val="43137"/>
                    </a:srgbClr>
                  </a:outerShdw>
                </a:effectLst>
                <a:latin typeface="Arial" panose="020B0604020202020204" pitchFamily="34" charset="0"/>
              </a:rPr>
              <a:t>Clearly identifies the Papacy as Babylon the Great (Rome)</a:t>
            </a:r>
          </a:p>
        </p:txBody>
      </p:sp>
      <p:sp>
        <p:nvSpPr>
          <p:cNvPr id="186372" name="Line 4">
            <a:extLst>
              <a:ext uri="{FF2B5EF4-FFF2-40B4-BE49-F238E27FC236}">
                <a16:creationId xmlns:a16="http://schemas.microsoft.com/office/drawing/2014/main" id="{C0BF85B6-89EA-739D-0311-6BFD7C9A2747}"/>
              </a:ext>
            </a:extLst>
          </p:cNvPr>
          <p:cNvSpPr>
            <a:spLocks noChangeShapeType="1"/>
          </p:cNvSpPr>
          <p:nvPr/>
        </p:nvSpPr>
        <p:spPr bwMode="auto">
          <a:xfrm>
            <a:off x="2438400" y="228600"/>
            <a:ext cx="0" cy="2209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73" name="Line 5">
            <a:extLst>
              <a:ext uri="{FF2B5EF4-FFF2-40B4-BE49-F238E27FC236}">
                <a16:creationId xmlns:a16="http://schemas.microsoft.com/office/drawing/2014/main" id="{BDB3E9A8-79BE-A6B7-3EEA-5FB2B1DA7F30}"/>
              </a:ext>
            </a:extLst>
          </p:cNvPr>
          <p:cNvSpPr>
            <a:spLocks noChangeShapeType="1"/>
          </p:cNvSpPr>
          <p:nvPr/>
        </p:nvSpPr>
        <p:spPr bwMode="auto">
          <a:xfrm>
            <a:off x="2438400" y="2438400"/>
            <a:ext cx="1752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75" name="Line 7">
            <a:extLst>
              <a:ext uri="{FF2B5EF4-FFF2-40B4-BE49-F238E27FC236}">
                <a16:creationId xmlns:a16="http://schemas.microsoft.com/office/drawing/2014/main" id="{F501C754-912E-1B33-1DCE-456B0F47902B}"/>
              </a:ext>
            </a:extLst>
          </p:cNvPr>
          <p:cNvSpPr>
            <a:spLocks noChangeShapeType="1"/>
          </p:cNvSpPr>
          <p:nvPr/>
        </p:nvSpPr>
        <p:spPr bwMode="auto">
          <a:xfrm>
            <a:off x="4191000" y="2438400"/>
            <a:ext cx="0" cy="2438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76" name="Line 8">
            <a:extLst>
              <a:ext uri="{FF2B5EF4-FFF2-40B4-BE49-F238E27FC236}">
                <a16:creationId xmlns:a16="http://schemas.microsoft.com/office/drawing/2014/main" id="{0503F771-E0C7-5956-E781-0FBAAA6A372A}"/>
              </a:ext>
            </a:extLst>
          </p:cNvPr>
          <p:cNvSpPr>
            <a:spLocks noChangeShapeType="1"/>
          </p:cNvSpPr>
          <p:nvPr/>
        </p:nvSpPr>
        <p:spPr bwMode="auto">
          <a:xfrm flipH="1">
            <a:off x="2438400" y="4876800"/>
            <a:ext cx="1752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77" name="Line 9">
            <a:extLst>
              <a:ext uri="{FF2B5EF4-FFF2-40B4-BE49-F238E27FC236}">
                <a16:creationId xmlns:a16="http://schemas.microsoft.com/office/drawing/2014/main" id="{BA70D8EF-1CAB-8203-C621-204518645D71}"/>
              </a:ext>
            </a:extLst>
          </p:cNvPr>
          <p:cNvSpPr>
            <a:spLocks noChangeShapeType="1"/>
          </p:cNvSpPr>
          <p:nvPr/>
        </p:nvSpPr>
        <p:spPr bwMode="auto">
          <a:xfrm>
            <a:off x="2438400" y="4876800"/>
            <a:ext cx="0" cy="914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78" name="Line 10">
            <a:extLst>
              <a:ext uri="{FF2B5EF4-FFF2-40B4-BE49-F238E27FC236}">
                <a16:creationId xmlns:a16="http://schemas.microsoft.com/office/drawing/2014/main" id="{82626CFA-36CB-25F3-1521-104A1C95B207}"/>
              </a:ext>
            </a:extLst>
          </p:cNvPr>
          <p:cNvSpPr>
            <a:spLocks noChangeShapeType="1"/>
          </p:cNvSpPr>
          <p:nvPr/>
        </p:nvSpPr>
        <p:spPr bwMode="auto">
          <a:xfrm>
            <a:off x="2438400" y="5791200"/>
            <a:ext cx="1752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79" name="Line 11">
            <a:extLst>
              <a:ext uri="{FF2B5EF4-FFF2-40B4-BE49-F238E27FC236}">
                <a16:creationId xmlns:a16="http://schemas.microsoft.com/office/drawing/2014/main" id="{513CD106-69CD-2949-C808-8273361FB999}"/>
              </a:ext>
            </a:extLst>
          </p:cNvPr>
          <p:cNvSpPr>
            <a:spLocks noChangeShapeType="1"/>
          </p:cNvSpPr>
          <p:nvPr/>
        </p:nvSpPr>
        <p:spPr bwMode="auto">
          <a:xfrm flipV="1">
            <a:off x="4191000" y="5181600"/>
            <a:ext cx="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80" name="Line 12">
            <a:extLst>
              <a:ext uri="{FF2B5EF4-FFF2-40B4-BE49-F238E27FC236}">
                <a16:creationId xmlns:a16="http://schemas.microsoft.com/office/drawing/2014/main" id="{6D1BF0F0-970E-624A-2AE5-6FFD455C33C3}"/>
              </a:ext>
            </a:extLst>
          </p:cNvPr>
          <p:cNvSpPr>
            <a:spLocks noChangeShapeType="1"/>
          </p:cNvSpPr>
          <p:nvPr/>
        </p:nvSpPr>
        <p:spPr bwMode="auto">
          <a:xfrm>
            <a:off x="4191000" y="5181600"/>
            <a:ext cx="1752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81" name="Line 13">
            <a:extLst>
              <a:ext uri="{FF2B5EF4-FFF2-40B4-BE49-F238E27FC236}">
                <a16:creationId xmlns:a16="http://schemas.microsoft.com/office/drawing/2014/main" id="{EAA17DEC-CA4B-95FC-2B14-9DB05A9B3D5E}"/>
              </a:ext>
            </a:extLst>
          </p:cNvPr>
          <p:cNvSpPr>
            <a:spLocks noChangeShapeType="1"/>
          </p:cNvSpPr>
          <p:nvPr/>
        </p:nvSpPr>
        <p:spPr bwMode="auto">
          <a:xfrm flipV="1">
            <a:off x="5943600" y="228600"/>
            <a:ext cx="0" cy="4953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186382" name="Line 14">
            <a:extLst>
              <a:ext uri="{FF2B5EF4-FFF2-40B4-BE49-F238E27FC236}">
                <a16:creationId xmlns:a16="http://schemas.microsoft.com/office/drawing/2014/main" id="{71EF1E6C-929E-ACCA-E393-FBD49BFB65D1}"/>
              </a:ext>
            </a:extLst>
          </p:cNvPr>
          <p:cNvSpPr>
            <a:spLocks noChangeShapeType="1"/>
          </p:cNvSpPr>
          <p:nvPr/>
        </p:nvSpPr>
        <p:spPr bwMode="auto">
          <a:xfrm flipH="1">
            <a:off x="2438400" y="228600"/>
            <a:ext cx="3505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prstClr val="white"/>
              </a:solidFill>
              <a:latin typeface="Eras Bold ITC" panose="020B0907030504020204" pitchFamily="34" charset="0"/>
              <a:cs typeface="Arial" panose="020B0604020202020204" pitchFamily="34" charset="0"/>
            </a:endParaRPr>
          </a:p>
        </p:txBody>
      </p:sp>
      <p:sp>
        <p:nvSpPr>
          <p:cNvPr id="63502" name="Slide Number Placeholder 1">
            <a:extLst>
              <a:ext uri="{FF2B5EF4-FFF2-40B4-BE49-F238E27FC236}">
                <a16:creationId xmlns:a16="http://schemas.microsoft.com/office/drawing/2014/main" id="{F562DE2B-2785-1AFE-9C06-02BA16DF7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8E4EC9BB-54B2-4EB6-9FFC-9CBCF75765F1}" type="slidenum">
              <a:rPr lang="en-US" altLang="en-US" sz="1600">
                <a:solidFill>
                  <a:srgbClr val="FEFAC9"/>
                </a:solidFill>
                <a:latin typeface="Arial" panose="020B0604020202020204" pitchFamily="34" charset="0"/>
              </a:rPr>
              <a:pPr fontAlgn="base">
                <a:spcBef>
                  <a:spcPct val="0"/>
                </a:spcBef>
                <a:spcAft>
                  <a:spcPct val="0"/>
                </a:spcAft>
              </a:pPr>
              <a:t>66</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6372"/>
                                        </p:tgtEl>
                                        <p:attrNameLst>
                                          <p:attrName>style.visibility</p:attrName>
                                        </p:attrNameLst>
                                      </p:cBhvr>
                                      <p:to>
                                        <p:strVal val="visible"/>
                                      </p:to>
                                    </p:set>
                                    <p:animEffect transition="in" filter="wipe(up)">
                                      <p:cBhvr>
                                        <p:cTn id="7" dur="1000"/>
                                        <p:tgtEl>
                                          <p:spTgt spid="18637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86373"/>
                                        </p:tgtEl>
                                        <p:attrNameLst>
                                          <p:attrName>style.visibility</p:attrName>
                                        </p:attrNameLst>
                                      </p:cBhvr>
                                      <p:to>
                                        <p:strVal val="visible"/>
                                      </p:to>
                                    </p:set>
                                    <p:animEffect transition="in" filter="wipe(left)">
                                      <p:cBhvr>
                                        <p:cTn id="11" dur="1000"/>
                                        <p:tgtEl>
                                          <p:spTgt spid="186373"/>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186375"/>
                                        </p:tgtEl>
                                        <p:attrNameLst>
                                          <p:attrName>style.visibility</p:attrName>
                                        </p:attrNameLst>
                                      </p:cBhvr>
                                      <p:to>
                                        <p:strVal val="visible"/>
                                      </p:to>
                                    </p:set>
                                    <p:animEffect transition="in" filter="wipe(up)">
                                      <p:cBhvr>
                                        <p:cTn id="15" dur="1000"/>
                                        <p:tgtEl>
                                          <p:spTgt spid="186375"/>
                                        </p:tgtEl>
                                      </p:cBhvr>
                                    </p:animEffect>
                                  </p:childTnLst>
                                </p:cTn>
                              </p:par>
                            </p:childTnLst>
                          </p:cTn>
                        </p:par>
                        <p:par>
                          <p:cTn id="16" fill="hold" nodeType="afterGroup">
                            <p:stCondLst>
                              <p:cond delay="3000"/>
                            </p:stCondLst>
                            <p:childTnLst>
                              <p:par>
                                <p:cTn id="17" presetID="22" presetClass="entr" presetSubtype="2" fill="hold" nodeType="afterEffect">
                                  <p:stCondLst>
                                    <p:cond delay="0"/>
                                  </p:stCondLst>
                                  <p:childTnLst>
                                    <p:set>
                                      <p:cBhvr>
                                        <p:cTn id="18" dur="1" fill="hold">
                                          <p:stCondLst>
                                            <p:cond delay="0"/>
                                          </p:stCondLst>
                                        </p:cTn>
                                        <p:tgtEl>
                                          <p:spTgt spid="186376"/>
                                        </p:tgtEl>
                                        <p:attrNameLst>
                                          <p:attrName>style.visibility</p:attrName>
                                        </p:attrNameLst>
                                      </p:cBhvr>
                                      <p:to>
                                        <p:strVal val="visible"/>
                                      </p:to>
                                    </p:set>
                                    <p:animEffect transition="in" filter="wipe(right)">
                                      <p:cBhvr>
                                        <p:cTn id="19" dur="1000"/>
                                        <p:tgtEl>
                                          <p:spTgt spid="186376"/>
                                        </p:tgtEl>
                                      </p:cBhvr>
                                    </p:animEffect>
                                  </p:childTnLst>
                                </p:cTn>
                              </p:par>
                            </p:childTnLst>
                          </p:cTn>
                        </p:par>
                        <p:par>
                          <p:cTn id="20" fill="hold" nodeType="afterGroup">
                            <p:stCondLst>
                              <p:cond delay="4000"/>
                            </p:stCondLst>
                            <p:childTnLst>
                              <p:par>
                                <p:cTn id="21" presetID="22" presetClass="entr" presetSubtype="1" fill="hold" nodeType="afterEffect">
                                  <p:stCondLst>
                                    <p:cond delay="0"/>
                                  </p:stCondLst>
                                  <p:childTnLst>
                                    <p:set>
                                      <p:cBhvr>
                                        <p:cTn id="22" dur="1" fill="hold">
                                          <p:stCondLst>
                                            <p:cond delay="0"/>
                                          </p:stCondLst>
                                        </p:cTn>
                                        <p:tgtEl>
                                          <p:spTgt spid="186377"/>
                                        </p:tgtEl>
                                        <p:attrNameLst>
                                          <p:attrName>style.visibility</p:attrName>
                                        </p:attrNameLst>
                                      </p:cBhvr>
                                      <p:to>
                                        <p:strVal val="visible"/>
                                      </p:to>
                                    </p:set>
                                    <p:animEffect transition="in" filter="wipe(up)">
                                      <p:cBhvr>
                                        <p:cTn id="23" dur="1000"/>
                                        <p:tgtEl>
                                          <p:spTgt spid="186377"/>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86378"/>
                                        </p:tgtEl>
                                        <p:attrNameLst>
                                          <p:attrName>style.visibility</p:attrName>
                                        </p:attrNameLst>
                                      </p:cBhvr>
                                      <p:to>
                                        <p:strVal val="visible"/>
                                      </p:to>
                                    </p:set>
                                    <p:animEffect transition="in" filter="wipe(left)">
                                      <p:cBhvr>
                                        <p:cTn id="27" dur="1000"/>
                                        <p:tgtEl>
                                          <p:spTgt spid="186378"/>
                                        </p:tgtEl>
                                      </p:cBhvr>
                                    </p:animEffect>
                                  </p:childTnLst>
                                </p:cTn>
                              </p:par>
                            </p:childTnLst>
                          </p:cTn>
                        </p:par>
                        <p:par>
                          <p:cTn id="28" fill="hold" nodeType="afterGroup">
                            <p:stCondLst>
                              <p:cond delay="6000"/>
                            </p:stCondLst>
                            <p:childTnLst>
                              <p:par>
                                <p:cTn id="29" presetID="22" presetClass="entr" presetSubtype="4" fill="hold" nodeType="afterEffect">
                                  <p:stCondLst>
                                    <p:cond delay="0"/>
                                  </p:stCondLst>
                                  <p:childTnLst>
                                    <p:set>
                                      <p:cBhvr>
                                        <p:cTn id="30" dur="1" fill="hold">
                                          <p:stCondLst>
                                            <p:cond delay="0"/>
                                          </p:stCondLst>
                                        </p:cTn>
                                        <p:tgtEl>
                                          <p:spTgt spid="186379"/>
                                        </p:tgtEl>
                                        <p:attrNameLst>
                                          <p:attrName>style.visibility</p:attrName>
                                        </p:attrNameLst>
                                      </p:cBhvr>
                                      <p:to>
                                        <p:strVal val="visible"/>
                                      </p:to>
                                    </p:set>
                                    <p:animEffect transition="in" filter="wipe(down)">
                                      <p:cBhvr>
                                        <p:cTn id="31" dur="1000"/>
                                        <p:tgtEl>
                                          <p:spTgt spid="186379"/>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86380"/>
                                        </p:tgtEl>
                                        <p:attrNameLst>
                                          <p:attrName>style.visibility</p:attrName>
                                        </p:attrNameLst>
                                      </p:cBhvr>
                                      <p:to>
                                        <p:strVal val="visible"/>
                                      </p:to>
                                    </p:set>
                                    <p:animEffect transition="in" filter="wipe(left)">
                                      <p:cBhvr>
                                        <p:cTn id="35" dur="1000"/>
                                        <p:tgtEl>
                                          <p:spTgt spid="186380"/>
                                        </p:tgtEl>
                                      </p:cBhvr>
                                    </p:animEffect>
                                  </p:childTnLst>
                                </p:cTn>
                              </p:par>
                            </p:childTnLst>
                          </p:cTn>
                        </p:par>
                        <p:par>
                          <p:cTn id="36" fill="hold" nodeType="afterGroup">
                            <p:stCondLst>
                              <p:cond delay="8000"/>
                            </p:stCondLst>
                            <p:childTnLst>
                              <p:par>
                                <p:cTn id="37" presetID="22" presetClass="entr" presetSubtype="4" fill="hold" nodeType="afterEffect">
                                  <p:stCondLst>
                                    <p:cond delay="0"/>
                                  </p:stCondLst>
                                  <p:childTnLst>
                                    <p:set>
                                      <p:cBhvr>
                                        <p:cTn id="38" dur="1" fill="hold">
                                          <p:stCondLst>
                                            <p:cond delay="0"/>
                                          </p:stCondLst>
                                        </p:cTn>
                                        <p:tgtEl>
                                          <p:spTgt spid="186381"/>
                                        </p:tgtEl>
                                        <p:attrNameLst>
                                          <p:attrName>style.visibility</p:attrName>
                                        </p:attrNameLst>
                                      </p:cBhvr>
                                      <p:to>
                                        <p:strVal val="visible"/>
                                      </p:to>
                                    </p:set>
                                    <p:animEffect transition="in" filter="wipe(down)">
                                      <p:cBhvr>
                                        <p:cTn id="39" dur="1000"/>
                                        <p:tgtEl>
                                          <p:spTgt spid="186381"/>
                                        </p:tgtEl>
                                      </p:cBhvr>
                                    </p:animEffect>
                                  </p:childTnLst>
                                </p:cTn>
                              </p:par>
                            </p:childTnLst>
                          </p:cTn>
                        </p:par>
                        <p:par>
                          <p:cTn id="40" fill="hold" nodeType="afterGroup">
                            <p:stCondLst>
                              <p:cond delay="9000"/>
                            </p:stCondLst>
                            <p:childTnLst>
                              <p:par>
                                <p:cTn id="41" presetID="22" presetClass="entr" presetSubtype="2" fill="hold" nodeType="afterEffect">
                                  <p:stCondLst>
                                    <p:cond delay="0"/>
                                  </p:stCondLst>
                                  <p:childTnLst>
                                    <p:set>
                                      <p:cBhvr>
                                        <p:cTn id="42" dur="1" fill="hold">
                                          <p:stCondLst>
                                            <p:cond delay="0"/>
                                          </p:stCondLst>
                                        </p:cTn>
                                        <p:tgtEl>
                                          <p:spTgt spid="186382"/>
                                        </p:tgtEl>
                                        <p:attrNameLst>
                                          <p:attrName>style.visibility</p:attrName>
                                        </p:attrNameLst>
                                      </p:cBhvr>
                                      <p:to>
                                        <p:strVal val="visible"/>
                                      </p:to>
                                    </p:set>
                                    <p:animEffect transition="in" filter="wipe(right)">
                                      <p:cBhvr>
                                        <p:cTn id="43" dur="1000"/>
                                        <p:tgtEl>
                                          <p:spTgt spid="186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8EAD1FF-1C9E-70AC-C5A7-31F0514657B4}"/>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The Bishop’s Bible</a:t>
            </a:r>
          </a:p>
        </p:txBody>
      </p:sp>
      <p:sp>
        <p:nvSpPr>
          <p:cNvPr id="176131" name="Rectangle 3">
            <a:extLst>
              <a:ext uri="{FF2B5EF4-FFF2-40B4-BE49-F238E27FC236}">
                <a16:creationId xmlns:a16="http://schemas.microsoft.com/office/drawing/2014/main" id="{9C024BCA-378D-E6F8-585D-7DAEFFB55D02}"/>
              </a:ext>
            </a:extLst>
          </p:cNvPr>
          <p:cNvSpPr>
            <a:spLocks noGrp="1"/>
          </p:cNvSpPr>
          <p:nvPr>
            <p:ph type="body" idx="1"/>
          </p:nvPr>
        </p:nvSpPr>
        <p:spPr>
          <a:xfrm>
            <a:off x="1170878" y="1447801"/>
            <a:ext cx="10225668" cy="4678363"/>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Though it was the best English translation to date, the annotations in the Geneva Bible were offensive to non-Calvinists in general and James I in particular.</a:t>
            </a:r>
          </a:p>
          <a:p>
            <a:pPr eaLnBrk="1" hangingPunct="1">
              <a:defRPr/>
            </a:pPr>
            <a:r>
              <a:rPr lang="en-US" altLang="en-US" i="1" dirty="0">
                <a:solidFill>
                  <a:schemeClr val="tx1"/>
                </a:solidFill>
                <a:effectLst>
                  <a:outerShdw blurRad="38100" dist="38100" dir="2700000" algn="tl">
                    <a:srgbClr val="000000">
                      <a:alpha val="43137"/>
                    </a:srgbClr>
                  </a:outerShdw>
                </a:effectLst>
              </a:rPr>
              <a:t>Hence, a revision of the Great Bible was begun by the English bishops and other qualified scholars who checked it against the original Greek and Hebrew.</a:t>
            </a:r>
          </a:p>
          <a:p>
            <a:pPr eaLnBrk="1" hangingPunct="1">
              <a:defRPr/>
            </a:pPr>
            <a:r>
              <a:rPr lang="en-US" altLang="en-US" i="1" dirty="0">
                <a:solidFill>
                  <a:schemeClr val="tx1"/>
                </a:solidFill>
                <a:effectLst>
                  <a:outerShdw blurRad="38100" dist="38100" dir="2700000" algn="tl">
                    <a:srgbClr val="000000">
                      <a:alpha val="43137"/>
                    </a:srgbClr>
                  </a:outerShdw>
                </a:effectLst>
              </a:rPr>
              <a:t>Completed in 1568, this Bishops’ Bible was now ordered for the parish churches without any “bitter or controversial” annotations.</a:t>
            </a:r>
          </a:p>
          <a:p>
            <a:pPr eaLnBrk="1" hangingPunct="1">
              <a:defRPr/>
            </a:pPr>
            <a:endParaRPr lang="en-US" altLang="en-US" i="1" dirty="0"/>
          </a:p>
        </p:txBody>
      </p:sp>
      <p:sp>
        <p:nvSpPr>
          <p:cNvPr id="64516" name="Slide Number Placeholder 1">
            <a:extLst>
              <a:ext uri="{FF2B5EF4-FFF2-40B4-BE49-F238E27FC236}">
                <a16:creationId xmlns:a16="http://schemas.microsoft.com/office/drawing/2014/main" id="{1383BB92-8C76-4245-12A7-3595E99B8D4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3DFB9D1D-81B7-40A4-9DC1-18829A74F3B0}" type="slidenum">
              <a:rPr lang="en-US" altLang="en-US" sz="1600">
                <a:solidFill>
                  <a:srgbClr val="FEFAC9"/>
                </a:solidFill>
                <a:latin typeface="Arial" panose="020B0604020202020204" pitchFamily="34" charset="0"/>
              </a:rPr>
              <a:pPr fontAlgn="base">
                <a:spcBef>
                  <a:spcPct val="0"/>
                </a:spcBef>
                <a:spcAft>
                  <a:spcPct val="0"/>
                </a:spcAft>
              </a:pPr>
              <a:t>67</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p:cTn id="7" dur="500" fill="hold"/>
                                        <p:tgtEl>
                                          <p:spTgt spid="176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6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6131">
                                            <p:txEl>
                                              <p:pRg st="1" end="1"/>
                                            </p:txEl>
                                          </p:spTgt>
                                        </p:tgtEl>
                                        <p:attrNameLst>
                                          <p:attrName>style.visibility</p:attrName>
                                        </p:attrNameLst>
                                      </p:cBhvr>
                                      <p:to>
                                        <p:strVal val="visible"/>
                                      </p:to>
                                    </p:set>
                                    <p:anim calcmode="lin" valueType="num">
                                      <p:cBhvr additive="base">
                                        <p:cTn id="13" dur="500" fill="hold"/>
                                        <p:tgtEl>
                                          <p:spTgt spid="176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6131">
                                            <p:txEl>
                                              <p:pRg st="2" end="2"/>
                                            </p:txEl>
                                          </p:spTgt>
                                        </p:tgtEl>
                                        <p:attrNameLst>
                                          <p:attrName>style.visibility</p:attrName>
                                        </p:attrNameLst>
                                      </p:cBhvr>
                                      <p:to>
                                        <p:strVal val="visible"/>
                                      </p:to>
                                    </p:set>
                                    <p:anim calcmode="lin" valueType="num">
                                      <p:cBhvr additive="base">
                                        <p:cTn id="19" dur="500" fill="hold"/>
                                        <p:tgtEl>
                                          <p:spTgt spid="176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751AC056-65AF-5E5A-F2DD-23824FEFC305}"/>
              </a:ext>
            </a:extLst>
          </p:cNvPr>
          <p:cNvSpPr>
            <a:spLocks noGrp="1" noChangeArrowheads="1"/>
          </p:cNvSpPr>
          <p:nvPr>
            <p:ph type="title"/>
          </p:nvPr>
        </p:nvSpPr>
        <p:spPr bwMode="auto">
          <a:xfrm>
            <a:off x="4287953" y="287552"/>
            <a:ext cx="6627542" cy="747132"/>
          </a:xfrm>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James VI Becomes James I</a:t>
            </a:r>
          </a:p>
        </p:txBody>
      </p:sp>
      <p:sp>
        <p:nvSpPr>
          <p:cNvPr id="191491" name="Rectangle 3">
            <a:extLst>
              <a:ext uri="{FF2B5EF4-FFF2-40B4-BE49-F238E27FC236}">
                <a16:creationId xmlns:a16="http://schemas.microsoft.com/office/drawing/2014/main" id="{775EB47B-3035-7F71-20E2-15C68847C343}"/>
              </a:ext>
            </a:extLst>
          </p:cNvPr>
          <p:cNvSpPr>
            <a:spLocks noGrp="1"/>
          </p:cNvSpPr>
          <p:nvPr>
            <p:ph type="body" idx="1"/>
          </p:nvPr>
        </p:nvSpPr>
        <p:spPr>
          <a:xfrm>
            <a:off x="4287953" y="1101176"/>
            <a:ext cx="7738947" cy="5679768"/>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After ruling as the King of Scotland for 37 years, James became the King of England and head of the Church of England upon the death of Elizabeth.</a:t>
            </a:r>
          </a:p>
          <a:p>
            <a:pPr eaLnBrk="1" hangingPunct="1">
              <a:defRPr/>
            </a:pPr>
            <a:r>
              <a:rPr lang="en-US" altLang="en-US" i="1" dirty="0">
                <a:solidFill>
                  <a:schemeClr val="tx1"/>
                </a:solidFill>
                <a:effectLst>
                  <a:outerShdw blurRad="38100" dist="38100" dir="2700000" algn="tl">
                    <a:srgbClr val="000000">
                      <a:alpha val="43137"/>
                    </a:srgbClr>
                  </a:outerShdw>
                </a:effectLst>
              </a:rPr>
              <a:t>Early in his reign, he convened a conference at Hampton Court to review church matters.</a:t>
            </a:r>
          </a:p>
          <a:p>
            <a:pPr eaLnBrk="1" hangingPunct="1">
              <a:defRPr/>
            </a:pPr>
            <a:r>
              <a:rPr lang="en-US" altLang="en-US" i="1" dirty="0">
                <a:solidFill>
                  <a:schemeClr val="tx1"/>
                </a:solidFill>
                <a:effectLst>
                  <a:outerShdw blurRad="38100" dist="38100" dir="2700000" algn="tl">
                    <a:srgbClr val="000000">
                      <a:alpha val="43137"/>
                    </a:srgbClr>
                  </a:outerShdw>
                </a:effectLst>
              </a:rPr>
              <a:t>At this conference, the suggestion was made by John Reynolds that a new English translation of the Bible might be appropriate.</a:t>
            </a:r>
          </a:p>
          <a:p>
            <a:pPr eaLnBrk="1" hangingPunct="1">
              <a:defRPr/>
            </a:pPr>
            <a:r>
              <a:rPr lang="en-US" altLang="en-US" i="1" dirty="0">
                <a:solidFill>
                  <a:schemeClr val="tx1"/>
                </a:solidFill>
                <a:effectLst>
                  <a:outerShdw blurRad="38100" dist="38100" dir="2700000" algn="tl">
                    <a:srgbClr val="000000">
                      <a:alpha val="43137"/>
                    </a:srgbClr>
                  </a:outerShdw>
                </a:effectLst>
              </a:rPr>
              <a:t>This pleased James immensely, since he disliked the Geneva Bible due to its annotations, some hinting that where the king and the Bible were in conflict, Christians must obey the Bible, not the king.</a:t>
            </a:r>
          </a:p>
        </p:txBody>
      </p:sp>
      <p:sp>
        <p:nvSpPr>
          <p:cNvPr id="66564" name="Slide Number Placeholder 1">
            <a:extLst>
              <a:ext uri="{FF2B5EF4-FFF2-40B4-BE49-F238E27FC236}">
                <a16:creationId xmlns:a16="http://schemas.microsoft.com/office/drawing/2014/main" id="{EBC5FD2B-FE3C-0196-A768-DFDC4DC070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1712AD19-7BEE-4F7E-A4A3-69B61B062E27}" type="slidenum">
              <a:rPr lang="en-US" altLang="en-US" sz="1600">
                <a:solidFill>
                  <a:srgbClr val="FEFAC9"/>
                </a:solidFill>
                <a:latin typeface="Arial" panose="020B0604020202020204" pitchFamily="34" charset="0"/>
              </a:rPr>
              <a:pPr fontAlgn="base">
                <a:spcBef>
                  <a:spcPct val="0"/>
                </a:spcBef>
                <a:spcAft>
                  <a:spcPct val="0"/>
                </a:spcAft>
              </a:pPr>
              <a:t>68</a:t>
            </a:fld>
            <a:endParaRPr lang="en-US" altLang="en-US" sz="1600">
              <a:solidFill>
                <a:srgbClr val="FEFAC9"/>
              </a:solidFill>
              <a:latin typeface="Arial" panose="020B0604020202020204" pitchFamily="34" charset="0"/>
            </a:endParaRPr>
          </a:p>
        </p:txBody>
      </p:sp>
      <p:pic>
        <p:nvPicPr>
          <p:cNvPr id="4" name="Picture 3">
            <a:extLst>
              <a:ext uri="{FF2B5EF4-FFF2-40B4-BE49-F238E27FC236}">
                <a16:creationId xmlns:a16="http://schemas.microsoft.com/office/drawing/2014/main" id="{12B1E539-89AD-BC2A-D853-8A77D7E9015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448316"/>
            <a:ext cx="4122783" cy="4479073"/>
          </a:xfrm>
          <a:prstGeom prst="rect">
            <a:avLst/>
          </a:prstGeom>
        </p:spPr>
      </p:pic>
      <p:sp>
        <p:nvSpPr>
          <p:cNvPr id="5" name="TextBox 4">
            <a:extLst>
              <a:ext uri="{FF2B5EF4-FFF2-40B4-BE49-F238E27FC236}">
                <a16:creationId xmlns:a16="http://schemas.microsoft.com/office/drawing/2014/main" id="{41C1A12A-5AD0-FDAE-BF54-48EF0114222E}"/>
              </a:ext>
            </a:extLst>
          </p:cNvPr>
          <p:cNvSpPr txBox="1"/>
          <p:nvPr/>
        </p:nvSpPr>
        <p:spPr>
          <a:xfrm>
            <a:off x="501805" y="5927389"/>
            <a:ext cx="3323063" cy="369332"/>
          </a:xfrm>
          <a:prstGeom prst="rect">
            <a:avLst/>
          </a:prstGeom>
          <a:noFill/>
        </p:spPr>
        <p:txBody>
          <a:bodyPr wrap="square" rtlCol="0">
            <a:spAutoFit/>
          </a:bodyPr>
          <a:lstStyle/>
          <a:p>
            <a:pPr algn="ctr"/>
            <a:r>
              <a:rPr lang="en-US" dirty="0">
                <a:solidFill>
                  <a:schemeClr val="bg1"/>
                </a:solidFill>
                <a:latin typeface="Arial Narrow" panose="020B0606020202030204" pitchFamily="34" charset="0"/>
              </a:rPr>
              <a:t>Hampton Court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p:cTn id="7" dur="500" fill="hold"/>
                                        <p:tgtEl>
                                          <p:spTgt spid="191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14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149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91491">
                                            <p:txEl>
                                              <p:pRg st="1" end="1"/>
                                            </p:txEl>
                                          </p:spTgt>
                                        </p:tgtEl>
                                        <p:attrNameLst>
                                          <p:attrName>style.visibility</p:attrName>
                                        </p:attrNameLst>
                                      </p:cBhvr>
                                      <p:to>
                                        <p:strVal val="visible"/>
                                      </p:to>
                                    </p:set>
                                    <p:anim calcmode="lin" valueType="num">
                                      <p:cBhvr additive="base">
                                        <p:cTn id="14" dur="5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91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91491">
                                            <p:txEl>
                                              <p:pRg st="2" end="2"/>
                                            </p:txEl>
                                          </p:spTgt>
                                        </p:tgtEl>
                                        <p:attrNameLst>
                                          <p:attrName>style.visibility</p:attrName>
                                        </p:attrNameLst>
                                      </p:cBhvr>
                                      <p:to>
                                        <p:strVal val="visible"/>
                                      </p:to>
                                    </p:set>
                                    <p:anim calcmode="lin" valueType="num">
                                      <p:cBhvr additive="base">
                                        <p:cTn id="20" dur="500" fill="hold"/>
                                        <p:tgtEl>
                                          <p:spTgt spid="19149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91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1491">
                                            <p:txEl>
                                              <p:pRg st="3" end="3"/>
                                            </p:txEl>
                                          </p:spTgt>
                                        </p:tgtEl>
                                        <p:attrNameLst>
                                          <p:attrName>style.visibility</p:attrName>
                                        </p:attrNameLst>
                                      </p:cBhvr>
                                      <p:to>
                                        <p:strVal val="visible"/>
                                      </p:to>
                                    </p:set>
                                    <p:anim calcmode="lin" valueType="num">
                                      <p:cBhvr additive="base">
                                        <p:cTn id="26" dur="500" fill="hold"/>
                                        <p:tgtEl>
                                          <p:spTgt spid="19149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1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D5A67AA-E007-2EE3-28FC-B03E2F722C78}"/>
              </a:ext>
            </a:extLst>
          </p:cNvPr>
          <p:cNvSpPr>
            <a:spLocks noGrp="1" noChangeArrowheads="1"/>
          </p:cNvSpPr>
          <p:nvPr>
            <p:ph type="title"/>
          </p:nvPr>
        </p:nvSpPr>
        <p:spPr bwMode="auto">
          <a:xfrm>
            <a:off x="847493" y="76200"/>
            <a:ext cx="9363307" cy="990600"/>
          </a:xfrm>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Translation by Committee</a:t>
            </a:r>
          </a:p>
        </p:txBody>
      </p:sp>
      <p:sp>
        <p:nvSpPr>
          <p:cNvPr id="193539" name="Rectangle 3">
            <a:extLst>
              <a:ext uri="{FF2B5EF4-FFF2-40B4-BE49-F238E27FC236}">
                <a16:creationId xmlns:a16="http://schemas.microsoft.com/office/drawing/2014/main" id="{EF6DA243-2A27-6165-791A-CAF6CD49462F}"/>
              </a:ext>
            </a:extLst>
          </p:cNvPr>
          <p:cNvSpPr>
            <a:spLocks noGrp="1"/>
          </p:cNvSpPr>
          <p:nvPr>
            <p:ph type="body" idx="1"/>
          </p:nvPr>
        </p:nvSpPr>
        <p:spPr>
          <a:xfrm>
            <a:off x="1226634" y="1143000"/>
            <a:ext cx="10259122" cy="5486400"/>
          </a:xfrm>
        </p:spPr>
        <p:txBody>
          <a:bodyPr/>
          <a:lstStyle/>
          <a:p>
            <a:pPr eaLnBrk="1" hangingPunct="1">
              <a:lnSpc>
                <a:spcPct val="90000"/>
              </a:lnSpc>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Earlier English translations of the Bible had been largely due to individual efforts.</a:t>
            </a:r>
            <a:endParaRPr lang="en-US" altLang="en-US" dirty="0">
              <a:effectLst>
                <a:outerShdw blurRad="38100" dist="38100" dir="2700000" algn="tl">
                  <a:srgbClr val="000000">
                    <a:alpha val="43137"/>
                  </a:srgbClr>
                </a:outerShdw>
              </a:effectLst>
            </a:endParaRP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The new translation would be by a group of scholars, 47 in all, from Oxford and Cambridge universities, divided into six panels.</a:t>
            </a:r>
          </a:p>
          <a:p>
            <a:pPr lvl="1" eaLnBrk="1" hangingPunct="1">
              <a:lnSpc>
                <a:spcPct val="90000"/>
              </a:lnSpc>
              <a:defRPr/>
            </a:pPr>
            <a:r>
              <a:rPr lang="en-US" altLang="en-US" b="1" dirty="0">
                <a:solidFill>
                  <a:srgbClr val="FFC000"/>
                </a:solidFill>
                <a:effectLst>
                  <a:outerShdw blurRad="38100" dist="38100" dir="2700000" algn="tl">
                    <a:srgbClr val="000000">
                      <a:alpha val="43137"/>
                    </a:srgbClr>
                  </a:outerShdw>
                </a:effectLst>
              </a:rPr>
              <a:t>Three panels for the Old Testament</a:t>
            </a:r>
          </a:p>
          <a:p>
            <a:pPr lvl="1" eaLnBrk="1" hangingPunct="1">
              <a:lnSpc>
                <a:spcPct val="90000"/>
              </a:lnSpc>
              <a:defRPr/>
            </a:pPr>
            <a:r>
              <a:rPr lang="en-US" altLang="en-US" b="1" dirty="0">
                <a:solidFill>
                  <a:srgbClr val="FFC000"/>
                </a:solidFill>
                <a:effectLst>
                  <a:outerShdw blurRad="38100" dist="38100" dir="2700000" algn="tl">
                    <a:srgbClr val="000000">
                      <a:alpha val="43137"/>
                    </a:srgbClr>
                  </a:outerShdw>
                </a:effectLst>
              </a:rPr>
              <a:t>Two panels for the New Testament</a:t>
            </a:r>
          </a:p>
          <a:p>
            <a:pPr lvl="1" eaLnBrk="1" hangingPunct="1">
              <a:lnSpc>
                <a:spcPct val="90000"/>
              </a:lnSpc>
              <a:defRPr/>
            </a:pPr>
            <a:r>
              <a:rPr lang="en-US" altLang="en-US" b="1" dirty="0">
                <a:solidFill>
                  <a:srgbClr val="FFC000"/>
                </a:solidFill>
                <a:effectLst>
                  <a:outerShdw blurRad="38100" dist="38100" dir="2700000" algn="tl">
                    <a:srgbClr val="000000">
                      <a:alpha val="43137"/>
                    </a:srgbClr>
                  </a:outerShdw>
                </a:effectLst>
              </a:rPr>
              <a:t>One panel for the Apocrypha</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The starting text would be the Bishop’s Bible, which then was to be compared for accuracy with the available Hebrew and Greek manuscripts in the original language.</a:t>
            </a:r>
          </a:p>
          <a:p>
            <a:pPr eaLnBrk="1" hangingPunct="1">
              <a:lnSpc>
                <a:spcPct val="90000"/>
              </a:lnSpc>
              <a:defRPr/>
            </a:pPr>
            <a:r>
              <a:rPr lang="en-US" altLang="en-US" i="1" dirty="0">
                <a:solidFill>
                  <a:schemeClr val="tx1"/>
                </a:solidFill>
                <a:effectLst>
                  <a:outerShdw blurRad="38100" dist="38100" dir="2700000" algn="tl">
                    <a:srgbClr val="000000">
                      <a:alpha val="43137"/>
                    </a:srgbClr>
                  </a:outerShdw>
                </a:effectLst>
              </a:rPr>
              <a:t>The work of each panel was then reviewed by a committee of twelve scholars, two from each panel.</a:t>
            </a:r>
          </a:p>
        </p:txBody>
      </p:sp>
      <p:sp>
        <p:nvSpPr>
          <p:cNvPr id="67588" name="Slide Number Placeholder 1">
            <a:extLst>
              <a:ext uri="{FF2B5EF4-FFF2-40B4-BE49-F238E27FC236}">
                <a16:creationId xmlns:a16="http://schemas.microsoft.com/office/drawing/2014/main" id="{7B12B994-B543-F3E8-254A-BFEEEDDEABF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B6AF53C5-EE52-4F01-AE28-FD9693BB61EA}" type="slidenum">
              <a:rPr lang="en-US" altLang="en-US" sz="1600">
                <a:solidFill>
                  <a:srgbClr val="FEFAC9"/>
                </a:solidFill>
                <a:latin typeface="Arial" panose="020B0604020202020204" pitchFamily="34" charset="0"/>
              </a:rPr>
              <a:pPr fontAlgn="base">
                <a:spcBef>
                  <a:spcPct val="0"/>
                </a:spcBef>
                <a:spcAft>
                  <a:spcPct val="0"/>
                </a:spcAft>
              </a:pPr>
              <a:t>69</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p:cTn id="7" dur="500" fill="hold"/>
                                        <p:tgtEl>
                                          <p:spTgt spid="1935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35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35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93539">
                                            <p:txEl>
                                              <p:pRg st="1" end="1"/>
                                            </p:txEl>
                                          </p:spTgt>
                                        </p:tgtEl>
                                        <p:attrNameLst>
                                          <p:attrName>style.visibility</p:attrName>
                                        </p:attrNameLst>
                                      </p:cBhvr>
                                      <p:to>
                                        <p:strVal val="visible"/>
                                      </p:to>
                                    </p:set>
                                    <p:anim calcmode="lin" valueType="num">
                                      <p:cBhvr additive="base">
                                        <p:cTn id="14" dur="500" fill="hold"/>
                                        <p:tgtEl>
                                          <p:spTgt spid="19353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93539">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3539">
                                            <p:txEl>
                                              <p:pRg st="2" end="2"/>
                                            </p:txEl>
                                          </p:spTgt>
                                        </p:tgtEl>
                                        <p:attrNameLst>
                                          <p:attrName>style.visibility</p:attrName>
                                        </p:attrNameLst>
                                      </p:cBhvr>
                                      <p:to>
                                        <p:strVal val="visible"/>
                                      </p:to>
                                    </p:set>
                                    <p:anim calcmode="lin" valueType="num">
                                      <p:cBhvr additive="base">
                                        <p:cTn id="18" dur="5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3539">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3539">
                                            <p:txEl>
                                              <p:pRg st="3" end="3"/>
                                            </p:txEl>
                                          </p:spTgt>
                                        </p:tgtEl>
                                        <p:attrNameLst>
                                          <p:attrName>style.visibility</p:attrName>
                                        </p:attrNameLst>
                                      </p:cBhvr>
                                      <p:to>
                                        <p:strVal val="visible"/>
                                      </p:to>
                                    </p:set>
                                    <p:anim calcmode="lin" valueType="num">
                                      <p:cBhvr additive="base">
                                        <p:cTn id="22" dur="500" fill="hold"/>
                                        <p:tgtEl>
                                          <p:spTgt spid="19353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3539">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3539">
                                            <p:txEl>
                                              <p:pRg st="4" end="4"/>
                                            </p:txEl>
                                          </p:spTgt>
                                        </p:tgtEl>
                                        <p:attrNameLst>
                                          <p:attrName>style.visibility</p:attrName>
                                        </p:attrNameLst>
                                      </p:cBhvr>
                                      <p:to>
                                        <p:strVal val="visible"/>
                                      </p:to>
                                    </p:set>
                                    <p:anim calcmode="lin" valueType="num">
                                      <p:cBhvr additive="base">
                                        <p:cTn id="26" dur="500" fill="hold"/>
                                        <p:tgtEl>
                                          <p:spTgt spid="193539">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3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93539">
                                            <p:txEl>
                                              <p:pRg st="5" end="5"/>
                                            </p:txEl>
                                          </p:spTgt>
                                        </p:tgtEl>
                                        <p:attrNameLst>
                                          <p:attrName>style.visibility</p:attrName>
                                        </p:attrNameLst>
                                      </p:cBhvr>
                                      <p:to>
                                        <p:strVal val="visible"/>
                                      </p:to>
                                    </p:set>
                                    <p:anim calcmode="lin" valueType="num">
                                      <p:cBhvr additive="base">
                                        <p:cTn id="32" dur="500" fill="hold"/>
                                        <p:tgtEl>
                                          <p:spTgt spid="193539">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935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193539">
                                            <p:txEl>
                                              <p:pRg st="6" end="6"/>
                                            </p:txEl>
                                          </p:spTgt>
                                        </p:tgtEl>
                                        <p:attrNameLst>
                                          <p:attrName>style.visibility</p:attrName>
                                        </p:attrNameLst>
                                      </p:cBhvr>
                                      <p:to>
                                        <p:strVal val="visible"/>
                                      </p:to>
                                    </p:set>
                                    <p:anim calcmode="lin" valueType="num">
                                      <p:cBhvr additive="base">
                                        <p:cTn id="38" dur="500" fill="hold"/>
                                        <p:tgtEl>
                                          <p:spTgt spid="193539">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935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663E26D-56AB-7B21-930D-C62F909A45CB}"/>
              </a:ext>
            </a:extLst>
          </p:cNvPr>
          <p:cNvSpPr>
            <a:spLocks noGrp="1" noChangeArrowheads="1"/>
          </p:cNvSpPr>
          <p:nvPr>
            <p:ph type="title"/>
          </p:nvPr>
        </p:nvSpPr>
        <p:spPr>
          <a:xfrm>
            <a:off x="1981200" y="76200"/>
            <a:ext cx="8229600" cy="990600"/>
          </a:xfrm>
        </p:spPr>
        <p:txBody>
          <a:bodyPr/>
          <a:lstStyle/>
          <a:p>
            <a:r>
              <a:rPr lang="en-US" altLang="en-US" sz="5400" dirty="0">
                <a:solidFill>
                  <a:schemeClr val="accent6">
                    <a:lumMod val="20000"/>
                    <a:lumOff val="80000"/>
                  </a:schemeClr>
                </a:solidFill>
                <a:latin typeface="Matura MT Script Capitals" panose="03020802060602070202" pitchFamily="66" charset="0"/>
              </a:rPr>
              <a:t>Two Religious Concerns</a:t>
            </a:r>
          </a:p>
        </p:txBody>
      </p:sp>
      <p:sp>
        <p:nvSpPr>
          <p:cNvPr id="172036" name="Rectangle 4">
            <a:extLst>
              <a:ext uri="{FF2B5EF4-FFF2-40B4-BE49-F238E27FC236}">
                <a16:creationId xmlns:a16="http://schemas.microsoft.com/office/drawing/2014/main" id="{211E6D0F-45ED-2927-0D5F-DA502A450195}"/>
              </a:ext>
            </a:extLst>
          </p:cNvPr>
          <p:cNvSpPr>
            <a:spLocks noGrp="1" noChangeArrowheads="1"/>
          </p:cNvSpPr>
          <p:nvPr>
            <p:ph type="body" sz="half" idx="1"/>
          </p:nvPr>
        </p:nvSpPr>
        <p:spPr>
          <a:xfrm>
            <a:off x="832207" y="1143000"/>
            <a:ext cx="10572108" cy="1795409"/>
          </a:xfrm>
          <a:solidFill>
            <a:srgbClr val="503500"/>
          </a:solidFill>
          <a:ln w="38100" cap="flat">
            <a:solidFill>
              <a:schemeClr val="tx1"/>
            </a:solidFill>
            <a:prstDash val="sysDot"/>
            <a:miter lim="800000"/>
            <a:headEnd/>
            <a:tailEnd/>
          </a:ln>
        </p:spPr>
        <p:txBody>
          <a:bodyPr/>
          <a:lstStyle/>
          <a:p>
            <a:pPr>
              <a:lnSpc>
                <a:spcPct val="80000"/>
              </a:lnSpc>
              <a:buFont typeface="Wingdings" panose="05000000000000000000" pitchFamily="2" charset="2"/>
              <a:buNone/>
            </a:pPr>
            <a:r>
              <a:rPr lang="en-US" altLang="en-US" sz="4400" dirty="0">
                <a:solidFill>
                  <a:srgbClr val="FF6600"/>
                </a:solidFill>
                <a:latin typeface="Brush Script MT" panose="03060802040406070304" pitchFamily="66" charset="0"/>
              </a:rPr>
              <a:t>The Evangelical Concern</a:t>
            </a:r>
          </a:p>
          <a:p>
            <a:pPr>
              <a:lnSpc>
                <a:spcPct val="80000"/>
              </a:lnSpc>
              <a:buFont typeface="Wingdings" panose="05000000000000000000" pitchFamily="2" charset="2"/>
              <a:buNone/>
            </a:pPr>
            <a:r>
              <a:rPr lang="en-US" altLang="en-US" sz="2800" dirty="0">
                <a:latin typeface="Berlin Sans FB Demi" panose="020E0802020502020306" pitchFamily="34" charset="0"/>
              </a:rPr>
              <a:t>	</a:t>
            </a:r>
            <a:r>
              <a:rPr lang="en-US" altLang="en-US" sz="2400" i="1" dirty="0">
                <a:latin typeface="Arial Rounded MT Bold" panose="020F0704030504030204" pitchFamily="34" charset="0"/>
              </a:rPr>
              <a:t>Here, the concern is the gospel. There is only one gospel, and anyone who advances any other gospel or “another Jesus” (2 Co. 11:4) is under a curse (Ga. 1:8-9).</a:t>
            </a:r>
          </a:p>
        </p:txBody>
      </p:sp>
      <p:sp>
        <p:nvSpPr>
          <p:cNvPr id="172037" name="Rectangle 5">
            <a:extLst>
              <a:ext uri="{FF2B5EF4-FFF2-40B4-BE49-F238E27FC236}">
                <a16:creationId xmlns:a16="http://schemas.microsoft.com/office/drawing/2014/main" id="{A9C53E0B-AE26-BA0B-0F7A-E73A253573AF}"/>
              </a:ext>
            </a:extLst>
          </p:cNvPr>
          <p:cNvSpPr>
            <a:spLocks noGrp="1" noChangeArrowheads="1"/>
          </p:cNvSpPr>
          <p:nvPr>
            <p:ph type="body" sz="half" idx="2"/>
          </p:nvPr>
        </p:nvSpPr>
        <p:spPr>
          <a:xfrm>
            <a:off x="832207" y="3216239"/>
            <a:ext cx="10572108" cy="1708079"/>
          </a:xfrm>
          <a:solidFill>
            <a:schemeClr val="bg2"/>
          </a:solidFill>
          <a:ln w="38100" cap="flat">
            <a:solidFill>
              <a:schemeClr val="tx1"/>
            </a:solidFill>
            <a:prstDash val="sysDot"/>
            <a:miter lim="800000"/>
            <a:headEnd/>
            <a:tailEnd/>
          </a:ln>
        </p:spPr>
        <p:txBody>
          <a:bodyPr/>
          <a:lstStyle/>
          <a:p>
            <a:pPr>
              <a:lnSpc>
                <a:spcPct val="80000"/>
              </a:lnSpc>
              <a:buFont typeface="Wingdings" panose="05000000000000000000" pitchFamily="2" charset="2"/>
              <a:buNone/>
            </a:pPr>
            <a:r>
              <a:rPr lang="en-US" altLang="en-US" sz="4400" dirty="0">
                <a:solidFill>
                  <a:srgbClr val="FF6600"/>
                </a:solidFill>
                <a:latin typeface="Brush Script MT" panose="03060802040406070304" pitchFamily="66" charset="0"/>
              </a:rPr>
              <a:t>The Catholic Concern</a:t>
            </a:r>
          </a:p>
          <a:p>
            <a:pPr>
              <a:lnSpc>
                <a:spcPct val="80000"/>
              </a:lnSpc>
              <a:buFont typeface="Wingdings" panose="05000000000000000000" pitchFamily="2" charset="2"/>
              <a:buNone/>
            </a:pPr>
            <a:r>
              <a:rPr lang="en-US" altLang="en-US" sz="2400" dirty="0">
                <a:latin typeface="Arial Rounded MT Bold" panose="020F0704030504030204" pitchFamily="34" charset="0"/>
              </a:rPr>
              <a:t>	</a:t>
            </a:r>
            <a:r>
              <a:rPr lang="en-US" altLang="en-US" sz="2400" i="1" dirty="0">
                <a:latin typeface="Arial Rounded MT Bold" panose="020F0704030504030204" pitchFamily="34" charset="0"/>
              </a:rPr>
              <a:t>Here, the concern is the unity of the church. There is only one church, and all who are baptized into Christ are part of that same body (1 Co. 12:12-13).</a:t>
            </a:r>
            <a:endParaRPr lang="en-US" altLang="en-US" sz="2400" dirty="0">
              <a:latin typeface="Arial Rounded MT Bold" panose="020F0704030504030204" pitchFamily="34" charset="0"/>
            </a:endParaRPr>
          </a:p>
        </p:txBody>
      </p:sp>
      <p:sp>
        <p:nvSpPr>
          <p:cNvPr id="172038" name="Text Box 6">
            <a:extLst>
              <a:ext uri="{FF2B5EF4-FFF2-40B4-BE49-F238E27FC236}">
                <a16:creationId xmlns:a16="http://schemas.microsoft.com/office/drawing/2014/main" id="{4586B926-6E77-57B5-5C2E-0D59AC4B7C00}"/>
              </a:ext>
            </a:extLst>
          </p:cNvPr>
          <p:cNvSpPr txBox="1">
            <a:spLocks noChangeArrowheads="1"/>
          </p:cNvSpPr>
          <p:nvPr/>
        </p:nvSpPr>
        <p:spPr bwMode="auto">
          <a:xfrm>
            <a:off x="315666" y="5202148"/>
            <a:ext cx="1160518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0" noProof="0" dirty="0">
                <a:ln>
                  <a:noFill/>
                </a:ln>
                <a:solidFill>
                  <a:srgbClr val="FFFF99"/>
                </a:solidFill>
                <a:effectLst/>
                <a:uLnTx/>
                <a:uFillTx/>
                <a:latin typeface="Pristina" panose="03060402040406080204" pitchFamily="66" charset="0"/>
                <a:ea typeface="+mn-ea"/>
                <a:cs typeface="Arial" panose="020B0604020202020204" pitchFamily="34" charset="0"/>
              </a:rPr>
              <a:t>Ideally, these two concerns should be in concert. In the Reformation, they came into significant tension.</a:t>
            </a:r>
          </a:p>
        </p:txBody>
      </p:sp>
    </p:spTree>
    <p:extLst>
      <p:ext uri="{BB962C8B-B14F-4D97-AF65-F5344CB8AC3E}">
        <p14:creationId xmlns:p14="http://schemas.microsoft.com/office/powerpoint/2010/main" val="6753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72036">
                                            <p:bg/>
                                          </p:spTgt>
                                        </p:tgtEl>
                                        <p:attrNameLst>
                                          <p:attrName>style.visibility</p:attrName>
                                        </p:attrNameLst>
                                      </p:cBhvr>
                                      <p:to>
                                        <p:strVal val="visible"/>
                                      </p:to>
                                    </p:set>
                                    <p:animEffect transition="in" filter="randombar(vertical)">
                                      <p:cBhvr>
                                        <p:cTn id="7" dur="500"/>
                                        <p:tgtEl>
                                          <p:spTgt spid="172036">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172036">
                                            <p:txEl>
                                              <p:pRg st="0" end="0"/>
                                            </p:txEl>
                                          </p:spTgt>
                                        </p:tgtEl>
                                        <p:attrNameLst>
                                          <p:attrName>style.visibility</p:attrName>
                                        </p:attrNameLst>
                                      </p:cBhvr>
                                      <p:to>
                                        <p:strVal val="visible"/>
                                      </p:to>
                                    </p:set>
                                    <p:animEffect transition="in" filter="randombar(vertical)">
                                      <p:cBhvr>
                                        <p:cTn id="10" dur="500"/>
                                        <p:tgtEl>
                                          <p:spTgt spid="172036">
                                            <p:txEl>
                                              <p:pRg st="0" end="0"/>
                                            </p:txEl>
                                          </p:spTgt>
                                        </p:tgtEl>
                                      </p:cBhvr>
                                    </p:animEffect>
                                  </p:childTnLst>
                                </p:cTn>
                              </p:par>
                            </p:childTnLst>
                          </p:cTn>
                        </p:par>
                        <p:par>
                          <p:cTn id="11" fill="hold">
                            <p:stCondLst>
                              <p:cond delay="500"/>
                            </p:stCondLst>
                            <p:childTnLst>
                              <p:par>
                                <p:cTn id="12" presetID="14" presetClass="entr" presetSubtype="5" fill="hold" grpId="0" nodeType="afterEffect">
                                  <p:stCondLst>
                                    <p:cond delay="0"/>
                                  </p:stCondLst>
                                  <p:childTnLst>
                                    <p:set>
                                      <p:cBhvr>
                                        <p:cTn id="13" dur="1" fill="hold">
                                          <p:stCondLst>
                                            <p:cond delay="0"/>
                                          </p:stCondLst>
                                        </p:cTn>
                                        <p:tgtEl>
                                          <p:spTgt spid="172037">
                                            <p:bg/>
                                          </p:spTgt>
                                        </p:tgtEl>
                                        <p:attrNameLst>
                                          <p:attrName>style.visibility</p:attrName>
                                        </p:attrNameLst>
                                      </p:cBhvr>
                                      <p:to>
                                        <p:strVal val="visible"/>
                                      </p:to>
                                    </p:set>
                                    <p:animEffect transition="in" filter="randombar(vertical)">
                                      <p:cBhvr>
                                        <p:cTn id="14" dur="500"/>
                                        <p:tgtEl>
                                          <p:spTgt spid="172037">
                                            <p:bg/>
                                          </p:spTgt>
                                        </p:tgtEl>
                                      </p:cBhvr>
                                    </p:animEffect>
                                  </p:childTnLst>
                                </p:cTn>
                              </p:par>
                              <p:par>
                                <p:cTn id="15" presetID="14" presetClass="entr" presetSubtype="5" fill="hold" grpId="0" nodeType="withEffect">
                                  <p:stCondLst>
                                    <p:cond delay="0"/>
                                  </p:stCondLst>
                                  <p:childTnLst>
                                    <p:set>
                                      <p:cBhvr>
                                        <p:cTn id="16" dur="1" fill="hold">
                                          <p:stCondLst>
                                            <p:cond delay="0"/>
                                          </p:stCondLst>
                                        </p:cTn>
                                        <p:tgtEl>
                                          <p:spTgt spid="172037">
                                            <p:txEl>
                                              <p:pRg st="0" end="0"/>
                                            </p:txEl>
                                          </p:spTgt>
                                        </p:tgtEl>
                                        <p:attrNameLst>
                                          <p:attrName>style.visibility</p:attrName>
                                        </p:attrNameLst>
                                      </p:cBhvr>
                                      <p:to>
                                        <p:strVal val="visible"/>
                                      </p:to>
                                    </p:set>
                                    <p:animEffect transition="in" filter="randombar(vertical)">
                                      <p:cBhvr>
                                        <p:cTn id="17" dur="500"/>
                                        <p:tgtEl>
                                          <p:spTgt spid="17203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2036">
                                            <p:txEl>
                                              <p:pRg st="1" end="1"/>
                                            </p:txEl>
                                          </p:spTgt>
                                        </p:tgtEl>
                                        <p:attrNameLst>
                                          <p:attrName>style.visibility</p:attrName>
                                        </p:attrNameLst>
                                      </p:cBhvr>
                                      <p:to>
                                        <p:strVal val="visible"/>
                                      </p:to>
                                    </p:set>
                                    <p:anim calcmode="lin" valueType="num">
                                      <p:cBhvr additive="base">
                                        <p:cTn id="22" dur="500" fill="hold"/>
                                        <p:tgtEl>
                                          <p:spTgt spid="17203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20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2037">
                                            <p:txEl>
                                              <p:pRg st="1" end="1"/>
                                            </p:txEl>
                                          </p:spTgt>
                                        </p:tgtEl>
                                        <p:attrNameLst>
                                          <p:attrName>style.visibility</p:attrName>
                                        </p:attrNameLst>
                                      </p:cBhvr>
                                      <p:to>
                                        <p:strVal val="visible"/>
                                      </p:to>
                                    </p:set>
                                    <p:anim calcmode="lin" valueType="num">
                                      <p:cBhvr additive="base">
                                        <p:cTn id="28" dur="500" fill="hold"/>
                                        <p:tgtEl>
                                          <p:spTgt spid="172037">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20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72038">
                                            <p:txEl>
                                              <p:pRg st="0" end="0"/>
                                            </p:txEl>
                                          </p:spTgt>
                                        </p:tgtEl>
                                        <p:attrNameLst>
                                          <p:attrName>style.visibility</p:attrName>
                                        </p:attrNameLst>
                                      </p:cBhvr>
                                      <p:to>
                                        <p:strVal val="visible"/>
                                      </p:to>
                                    </p:set>
                                    <p:anim calcmode="lin" valueType="num">
                                      <p:cBhvr>
                                        <p:cTn id="34" dur="500" fill="hold"/>
                                        <p:tgtEl>
                                          <p:spTgt spid="172038">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72038">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720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uiExpand="1" build="p" animBg="1"/>
      <p:bldP spid="172037"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8610" name="Content Placeholder 4">
            <a:extLst>
              <a:ext uri="{FF2B5EF4-FFF2-40B4-BE49-F238E27FC236}">
                <a16:creationId xmlns:a16="http://schemas.microsoft.com/office/drawing/2014/main" id="{7FDC92BC-40B2-E92E-3D98-080DEC67993E}"/>
              </a:ext>
            </a:extLst>
          </p:cNvPr>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878139" y="1665288"/>
            <a:ext cx="6435725" cy="4887912"/>
          </a:xfrm>
        </p:spPr>
      </p:pic>
      <p:sp>
        <p:nvSpPr>
          <p:cNvPr id="3" name="Title 2">
            <a:extLst>
              <a:ext uri="{FF2B5EF4-FFF2-40B4-BE49-F238E27FC236}">
                <a16:creationId xmlns:a16="http://schemas.microsoft.com/office/drawing/2014/main" id="{474E324E-3172-8730-B08C-B2CC40A086F4}"/>
              </a:ext>
            </a:extLst>
          </p:cNvPr>
          <p:cNvSpPr>
            <a:spLocks noGrp="1"/>
          </p:cNvSpPr>
          <p:nvPr>
            <p:ph type="title"/>
          </p:nvPr>
        </p:nvSpPr>
        <p:spPr>
          <a:xfrm>
            <a:off x="501805" y="304800"/>
            <a:ext cx="11229278" cy="1219200"/>
          </a:xfrm>
        </p:spPr>
        <p:txBody>
          <a:bodyPr>
            <a:normAutofit/>
          </a:bodyPr>
          <a:lstStyle/>
          <a:p>
            <a:pPr algn="ctr">
              <a:defRPr/>
            </a:pPr>
            <a:r>
              <a:rPr sz="2400" dirty="0"/>
              <a:t>Recently discovered in the archives of Cambridge University, these personal notes are from Samuel Ward, one of the 47 translators of the KJV. It concerns his translation of the Apocryphal Books of Esdras and Wisdom.</a:t>
            </a:r>
          </a:p>
        </p:txBody>
      </p:sp>
      <p:sp>
        <p:nvSpPr>
          <p:cNvPr id="68612" name="Slide Number Placeholder 1">
            <a:extLst>
              <a:ext uri="{FF2B5EF4-FFF2-40B4-BE49-F238E27FC236}">
                <a16:creationId xmlns:a16="http://schemas.microsoft.com/office/drawing/2014/main" id="{43DA2DF5-75B4-7C44-FE4D-5AEC333263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8BC62079-FC36-4051-A187-1DD493910B10}" type="slidenum">
              <a:rPr lang="en-US" altLang="en-US" sz="1600">
                <a:solidFill>
                  <a:srgbClr val="FEFAC9"/>
                </a:solidFill>
                <a:latin typeface="Arial" panose="020B0604020202020204" pitchFamily="34" charset="0"/>
              </a:rPr>
              <a:pPr fontAlgn="base">
                <a:spcBef>
                  <a:spcPct val="0"/>
                </a:spcBef>
                <a:spcAft>
                  <a:spcPct val="0"/>
                </a:spcAft>
              </a:pPr>
              <a:t>70</a:t>
            </a:fld>
            <a:endParaRPr lang="en-US" altLang="en-US" sz="1600">
              <a:solidFill>
                <a:srgbClr val="FEFAC9"/>
              </a:solidFill>
              <a:latin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6E123AC-E53C-BCB7-DCF0-894481819453}"/>
              </a:ext>
            </a:extLst>
          </p:cNvPr>
          <p:cNvSpPr>
            <a:spLocks noGrp="1" noChangeArrowheads="1"/>
          </p:cNvSpPr>
          <p:nvPr>
            <p:ph type="title"/>
          </p:nvPr>
        </p:nvSpPr>
        <p:spPr bwMode="auto">
          <a:xfrm>
            <a:off x="609600" y="152400"/>
            <a:ext cx="10972800" cy="873512"/>
          </a:xfrm>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Format of the Translation</a:t>
            </a:r>
          </a:p>
        </p:txBody>
      </p:sp>
      <p:sp>
        <p:nvSpPr>
          <p:cNvPr id="196611" name="Rectangle 3">
            <a:extLst>
              <a:ext uri="{FF2B5EF4-FFF2-40B4-BE49-F238E27FC236}">
                <a16:creationId xmlns:a16="http://schemas.microsoft.com/office/drawing/2014/main" id="{17A868D7-61BC-64D0-ACBC-15FBF6976ABA}"/>
              </a:ext>
            </a:extLst>
          </p:cNvPr>
          <p:cNvSpPr>
            <a:spLocks noGrp="1"/>
          </p:cNvSpPr>
          <p:nvPr>
            <p:ph type="body" idx="1"/>
          </p:nvPr>
        </p:nvSpPr>
        <p:spPr>
          <a:xfrm>
            <a:off x="810322" y="1025912"/>
            <a:ext cx="10772078" cy="4259766"/>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With the goal of creating a non-partisan Bible, the translators agreed to:</a:t>
            </a:r>
          </a:p>
          <a:p>
            <a:pPr eaLnBrk="1" hangingPunct="1">
              <a:defRPr/>
            </a:pPr>
            <a:r>
              <a:rPr lang="en-US" altLang="en-US" i="1" dirty="0">
                <a:solidFill>
                  <a:schemeClr val="tx1"/>
                </a:solidFill>
                <a:effectLst>
                  <a:outerShdw blurRad="38100" dist="38100" dir="2700000" algn="tl">
                    <a:srgbClr val="000000">
                      <a:alpha val="43137"/>
                    </a:srgbClr>
                  </a:outerShdw>
                </a:effectLst>
              </a:rPr>
              <a:t>Dispense with theological notation </a:t>
            </a:r>
          </a:p>
          <a:p>
            <a:pPr eaLnBrk="1" hangingPunct="1">
              <a:defRPr/>
            </a:pPr>
            <a:r>
              <a:rPr lang="en-US" altLang="en-US" i="1" dirty="0">
                <a:solidFill>
                  <a:schemeClr val="tx1"/>
                </a:solidFill>
                <a:effectLst>
                  <a:outerShdw blurRad="38100" dist="38100" dir="2700000" algn="tl">
                    <a:srgbClr val="000000">
                      <a:alpha val="43137"/>
                    </a:srgbClr>
                  </a:outerShdw>
                </a:effectLst>
              </a:rPr>
              <a:t>Include the traditional chapter and verse divisions and compose new chapter headings</a:t>
            </a:r>
          </a:p>
          <a:p>
            <a:pPr lvl="0" eaLnBrk="1" hangingPunct="1">
              <a:lnSpc>
                <a:spcPct val="90000"/>
              </a:lnSpc>
              <a:buClr>
                <a:srgbClr val="F3A447"/>
              </a:buClr>
              <a:defRPr/>
            </a:pPr>
            <a:r>
              <a:rPr lang="en-US" altLang="en-US" i="1" dirty="0">
                <a:solidFill>
                  <a:schemeClr val="tx1"/>
                </a:solidFill>
                <a:effectLst>
                  <a:outerShdw blurRad="38100" dist="38100" dir="2700000" algn="tl">
                    <a:srgbClr val="000000">
                      <a:alpha val="43137"/>
                    </a:srgbClr>
                  </a:outerShdw>
                </a:effectLst>
              </a:rPr>
              <a:t>The translators frankly conceded that their work would not be perfect, pointing out that all Bible translation is a history of revision and correction, thus paving the way for future revisions.</a:t>
            </a:r>
          </a:p>
          <a:p>
            <a:pPr lvl="0" eaLnBrk="1" hangingPunct="1">
              <a:lnSpc>
                <a:spcPct val="90000"/>
              </a:lnSpc>
              <a:buClr>
                <a:srgbClr val="F3A447"/>
              </a:buClr>
              <a:defRPr/>
            </a:pPr>
            <a:r>
              <a:rPr lang="en-US" altLang="en-US" i="1" dirty="0">
                <a:solidFill>
                  <a:schemeClr val="tx1"/>
                </a:solidFill>
                <a:effectLst>
                  <a:outerShdw blurRad="38100" dist="38100" dir="2700000" algn="tl">
                    <a:srgbClr val="000000">
                      <a:alpha val="43137"/>
                    </a:srgbClr>
                  </a:outerShdw>
                </a:effectLst>
              </a:rPr>
              <a:t>They also acknowledged that variant readings in the original languages were problematic.  </a:t>
            </a:r>
          </a:p>
          <a:p>
            <a:pPr marL="0" indent="0" eaLnBrk="1" hangingPunct="1">
              <a:buNone/>
              <a:defRPr/>
            </a:pPr>
            <a:endParaRPr lang="en-US" altLang="en-US" i="1" dirty="0">
              <a:solidFill>
                <a:schemeClr val="tx2"/>
              </a:solidFill>
              <a:effectLst>
                <a:outerShdw blurRad="38100" dist="38100" dir="2700000" algn="tl">
                  <a:srgbClr val="000000">
                    <a:alpha val="43137"/>
                  </a:srgbClr>
                </a:outerShdw>
              </a:effectLst>
            </a:endParaRPr>
          </a:p>
        </p:txBody>
      </p:sp>
      <p:sp>
        <p:nvSpPr>
          <p:cNvPr id="69636" name="Slide Number Placeholder 1">
            <a:extLst>
              <a:ext uri="{FF2B5EF4-FFF2-40B4-BE49-F238E27FC236}">
                <a16:creationId xmlns:a16="http://schemas.microsoft.com/office/drawing/2014/main" id="{1B66A463-AD44-E65F-5E9E-30BAC725B3D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2D985633-606C-43E5-80CC-1179B3CCB94F}" type="slidenum">
              <a:rPr lang="en-US" altLang="en-US" sz="1600">
                <a:solidFill>
                  <a:srgbClr val="FEFAC9"/>
                </a:solidFill>
                <a:latin typeface="Arial" panose="020B0604020202020204" pitchFamily="34" charset="0"/>
              </a:rPr>
              <a:pPr fontAlgn="base">
                <a:spcBef>
                  <a:spcPct val="0"/>
                </a:spcBef>
                <a:spcAft>
                  <a:spcPct val="0"/>
                </a:spcAft>
              </a:pPr>
              <a:t>71</a:t>
            </a:fld>
            <a:endParaRPr lang="en-US" altLang="en-US" sz="1600">
              <a:solidFill>
                <a:srgbClr val="FEFAC9"/>
              </a:solidFill>
              <a:latin typeface="Arial" panose="020B0604020202020204" pitchFamily="34" charset="0"/>
            </a:endParaRPr>
          </a:p>
        </p:txBody>
      </p:sp>
      <p:sp>
        <p:nvSpPr>
          <p:cNvPr id="2" name="TextBox 1">
            <a:extLst>
              <a:ext uri="{FF2B5EF4-FFF2-40B4-BE49-F238E27FC236}">
                <a16:creationId xmlns:a16="http://schemas.microsoft.com/office/drawing/2014/main" id="{9A18F8B8-5C84-6784-4DEE-AF2B38949FA4}"/>
              </a:ext>
            </a:extLst>
          </p:cNvPr>
          <p:cNvSpPr txBox="1"/>
          <p:nvPr/>
        </p:nvSpPr>
        <p:spPr>
          <a:xfrm>
            <a:off x="609600" y="5285678"/>
            <a:ext cx="11132634" cy="1200329"/>
          </a:xfrm>
          <a:prstGeom prst="rect">
            <a:avLst/>
          </a:prstGeom>
          <a:solidFill>
            <a:schemeClr val="tx2"/>
          </a:solidFill>
        </p:spPr>
        <p:txBody>
          <a:bodyPr wrap="square" rtlCol="0">
            <a:spAutoFit/>
          </a:bodyPr>
          <a:lstStyle/>
          <a:p>
            <a:pPr algn="ctr"/>
            <a:r>
              <a:rPr lang="en-US" altLang="en-US" sz="3600" b="1" dirty="0">
                <a:solidFill>
                  <a:srgbClr val="FF0000"/>
                </a:solidFill>
                <a:effectLst>
                  <a:outerShdw blurRad="38100" dist="38100" dir="2700000" algn="tl">
                    <a:srgbClr val="000000">
                      <a:alpha val="43137"/>
                    </a:srgbClr>
                  </a:outerShdw>
                </a:effectLst>
                <a:latin typeface="Agency FB" panose="020B0503020202020204" pitchFamily="34" charset="0"/>
              </a:rPr>
              <a:t>Work on the King James Bible began in 1604 and was completed and published in 1611.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p:cTn id="7" dur="500" fill="hold"/>
                                        <p:tgtEl>
                                          <p:spTgt spid="196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66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66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96611">
                                            <p:txEl>
                                              <p:pRg st="1" end="1"/>
                                            </p:txEl>
                                          </p:spTgt>
                                        </p:tgtEl>
                                        <p:attrNameLst>
                                          <p:attrName>style.visibility</p:attrName>
                                        </p:attrNameLst>
                                      </p:cBhvr>
                                      <p:to>
                                        <p:strVal val="visible"/>
                                      </p:to>
                                    </p:set>
                                    <p:anim calcmode="lin" valueType="num">
                                      <p:cBhvr additive="base">
                                        <p:cTn id="14" dur="5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96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6611">
                                            <p:txEl>
                                              <p:pRg st="2" end="2"/>
                                            </p:txEl>
                                          </p:spTgt>
                                        </p:tgtEl>
                                        <p:attrNameLst>
                                          <p:attrName>style.visibility</p:attrName>
                                        </p:attrNameLst>
                                      </p:cBhvr>
                                      <p:to>
                                        <p:strVal val="visible"/>
                                      </p:to>
                                    </p:set>
                                    <p:anim calcmode="lin" valueType="num">
                                      <p:cBhvr additive="base">
                                        <p:cTn id="20" dur="500" fill="hold"/>
                                        <p:tgtEl>
                                          <p:spTgt spid="1966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96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6611">
                                            <p:txEl>
                                              <p:pRg st="3" end="3"/>
                                            </p:txEl>
                                          </p:spTgt>
                                        </p:tgtEl>
                                        <p:attrNameLst>
                                          <p:attrName>style.visibility</p:attrName>
                                        </p:attrNameLst>
                                      </p:cBhvr>
                                      <p:to>
                                        <p:strVal val="visible"/>
                                      </p:to>
                                    </p:set>
                                    <p:anim calcmode="lin" valueType="num">
                                      <p:cBhvr additive="base">
                                        <p:cTn id="26" dur="500" fill="hold"/>
                                        <p:tgtEl>
                                          <p:spTgt spid="19661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6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6611">
                                            <p:txEl>
                                              <p:pRg st="4" end="4"/>
                                            </p:txEl>
                                          </p:spTgt>
                                        </p:tgtEl>
                                        <p:attrNameLst>
                                          <p:attrName>style.visibility</p:attrName>
                                        </p:attrNameLst>
                                      </p:cBhvr>
                                      <p:to>
                                        <p:strVal val="visible"/>
                                      </p:to>
                                    </p:set>
                                    <p:anim calcmode="lin" valueType="num">
                                      <p:cBhvr additive="base">
                                        <p:cTn id="32" dur="500" fill="hold"/>
                                        <p:tgtEl>
                                          <p:spTgt spid="196611">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966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randombar(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1682" name="Picture 2" descr="Title page of the 1611 King James Bible">
            <a:extLst>
              <a:ext uri="{FF2B5EF4-FFF2-40B4-BE49-F238E27FC236}">
                <a16:creationId xmlns:a16="http://schemas.microsoft.com/office/drawing/2014/main" id="{BC2F3696-4F07-59FC-8DB9-8C501AAE4D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7500" y="0"/>
            <a:ext cx="450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a:extLst>
              <a:ext uri="{FF2B5EF4-FFF2-40B4-BE49-F238E27FC236}">
                <a16:creationId xmlns:a16="http://schemas.microsoft.com/office/drawing/2014/main" id="{449ED4A3-F32A-BFC1-09D3-C7AD0E905833}"/>
              </a:ext>
            </a:extLst>
          </p:cNvPr>
          <p:cNvSpPr txBox="1">
            <a:spLocks noChangeArrowheads="1"/>
          </p:cNvSpPr>
          <p:nvPr/>
        </p:nvSpPr>
        <p:spPr bwMode="auto">
          <a:xfrm>
            <a:off x="6324600" y="679450"/>
            <a:ext cx="4191000" cy="5632450"/>
          </a:xfrm>
          <a:prstGeom prst="rect">
            <a:avLst/>
          </a:prstGeom>
          <a:noFill/>
          <a:ln>
            <a:noFill/>
          </a:ln>
          <a:effectLst/>
        </p:spPr>
        <p:txBody>
          <a:bodyPr>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50000"/>
              </a:spcBef>
              <a:spcAft>
                <a:spcPct val="0"/>
              </a:spcAft>
              <a:defRPr/>
            </a:pPr>
            <a:r>
              <a:rPr lang="en-US" altLang="en-US" sz="2400" dirty="0">
                <a:solidFill>
                  <a:srgbClr val="FEFAC9">
                    <a:lumMod val="10000"/>
                  </a:srgbClr>
                </a:solidFill>
                <a:latin typeface="Arial" panose="020B0604020202020204" pitchFamily="34" charset="0"/>
              </a:rPr>
              <a:t>The title page of the first edition of the King James Bible reads, "THE HOLY BIBLE, </a:t>
            </a:r>
            <a:r>
              <a:rPr lang="en-US" altLang="en-US" sz="2400" dirty="0" err="1">
                <a:solidFill>
                  <a:srgbClr val="FEFAC9">
                    <a:lumMod val="10000"/>
                  </a:srgbClr>
                </a:solidFill>
                <a:latin typeface="Arial" panose="020B0604020202020204" pitchFamily="34" charset="0"/>
              </a:rPr>
              <a:t>Conteyning</a:t>
            </a:r>
            <a:r>
              <a:rPr lang="en-US" altLang="en-US" sz="2400" dirty="0">
                <a:solidFill>
                  <a:srgbClr val="FEFAC9">
                    <a:lumMod val="10000"/>
                  </a:srgbClr>
                </a:solidFill>
                <a:latin typeface="Arial" panose="020B0604020202020204" pitchFamily="34" charset="0"/>
              </a:rPr>
              <a:t> the Old Testament, and the New: Newly translated out of the </a:t>
            </a:r>
            <a:r>
              <a:rPr lang="en-US" altLang="en-US" sz="2400" dirty="0" err="1">
                <a:solidFill>
                  <a:srgbClr val="FEFAC9">
                    <a:lumMod val="10000"/>
                  </a:srgbClr>
                </a:solidFill>
                <a:latin typeface="Arial" panose="020B0604020202020204" pitchFamily="34" charset="0"/>
              </a:rPr>
              <a:t>Originall</a:t>
            </a:r>
            <a:r>
              <a:rPr lang="en-US" altLang="en-US" sz="2400" dirty="0">
                <a:solidFill>
                  <a:srgbClr val="FEFAC9">
                    <a:lumMod val="10000"/>
                  </a:srgbClr>
                </a:solidFill>
                <a:latin typeface="Arial" panose="020B0604020202020204" pitchFamily="34" charset="0"/>
              </a:rPr>
              <a:t> Tongues : and with the former Translations diligently compared and revised by his Majesties </a:t>
            </a:r>
            <a:r>
              <a:rPr lang="en-US" altLang="en-US" sz="2400" dirty="0" err="1">
                <a:solidFill>
                  <a:srgbClr val="FEFAC9">
                    <a:lumMod val="10000"/>
                  </a:srgbClr>
                </a:solidFill>
                <a:latin typeface="Arial" panose="020B0604020202020204" pitchFamily="34" charset="0"/>
              </a:rPr>
              <a:t>speciall</a:t>
            </a:r>
            <a:r>
              <a:rPr lang="en-US" altLang="en-US" sz="2400" dirty="0">
                <a:solidFill>
                  <a:srgbClr val="FEFAC9">
                    <a:lumMod val="10000"/>
                  </a:srgbClr>
                </a:solidFill>
                <a:latin typeface="Arial" panose="020B0604020202020204" pitchFamily="34" charset="0"/>
              </a:rPr>
              <a:t> </a:t>
            </a:r>
            <a:r>
              <a:rPr lang="en-US" altLang="en-US" sz="2400" dirty="0" err="1">
                <a:solidFill>
                  <a:srgbClr val="FEFAC9">
                    <a:lumMod val="10000"/>
                  </a:srgbClr>
                </a:solidFill>
                <a:latin typeface="Arial" panose="020B0604020202020204" pitchFamily="34" charset="0"/>
              </a:rPr>
              <a:t>Comandement</a:t>
            </a:r>
            <a:r>
              <a:rPr lang="en-US" altLang="en-US" sz="2400" dirty="0">
                <a:solidFill>
                  <a:srgbClr val="FEFAC9">
                    <a:lumMod val="10000"/>
                  </a:srgbClr>
                </a:solidFill>
                <a:latin typeface="Arial" panose="020B0604020202020204" pitchFamily="34" charset="0"/>
              </a:rPr>
              <a:t>" and was printed in London in 1611 by “Robert Barker, Printer to the Kings most excellent </a:t>
            </a:r>
            <a:r>
              <a:rPr lang="en-US" altLang="en-US" sz="2400" dirty="0" err="1">
                <a:solidFill>
                  <a:srgbClr val="FEFAC9">
                    <a:lumMod val="10000"/>
                  </a:srgbClr>
                </a:solidFill>
                <a:latin typeface="Arial" panose="020B0604020202020204" pitchFamily="34" charset="0"/>
              </a:rPr>
              <a:t>Majestie</a:t>
            </a:r>
            <a:r>
              <a:rPr lang="en-US" altLang="en-US" sz="2400" dirty="0">
                <a:solidFill>
                  <a:srgbClr val="FEFAC9">
                    <a:lumMod val="10000"/>
                  </a:srgbClr>
                </a:solidFill>
                <a:latin typeface="Arial" panose="020B0604020202020204" pitchFamily="34" charset="0"/>
              </a:rPr>
              <a:t>”.</a:t>
            </a:r>
          </a:p>
        </p:txBody>
      </p:sp>
      <p:sp>
        <p:nvSpPr>
          <p:cNvPr id="71684" name="Slide Number Placeholder 1">
            <a:extLst>
              <a:ext uri="{FF2B5EF4-FFF2-40B4-BE49-F238E27FC236}">
                <a16:creationId xmlns:a16="http://schemas.microsoft.com/office/drawing/2014/main" id="{DBC97F57-48FA-5E05-A421-C3DDF34CAB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26099B92-6DFC-4231-94BE-8B088C5404A9}" type="slidenum">
              <a:rPr lang="en-US" altLang="en-US" sz="1600">
                <a:solidFill>
                  <a:srgbClr val="FEFAC9"/>
                </a:solidFill>
                <a:latin typeface="Arial" panose="020B0604020202020204" pitchFamily="34" charset="0"/>
              </a:rPr>
              <a:pPr fontAlgn="base">
                <a:spcBef>
                  <a:spcPct val="0"/>
                </a:spcBef>
                <a:spcAft>
                  <a:spcPct val="0"/>
                </a:spcAft>
              </a:pPr>
              <a:t>72</a:t>
            </a:fld>
            <a:endParaRPr lang="en-US" altLang="en-US" sz="1600">
              <a:solidFill>
                <a:srgbClr val="FEFAC9"/>
              </a:solidFill>
              <a:latin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01FCC4E-A5E4-2E64-173C-A95AD86715A8}"/>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Typos</a:t>
            </a:r>
          </a:p>
        </p:txBody>
      </p:sp>
      <p:sp>
        <p:nvSpPr>
          <p:cNvPr id="200707" name="Rectangle 3">
            <a:extLst>
              <a:ext uri="{FF2B5EF4-FFF2-40B4-BE49-F238E27FC236}">
                <a16:creationId xmlns:a16="http://schemas.microsoft.com/office/drawing/2014/main" id="{C64A2353-1740-87D7-BEBC-E5935BBE53AA}"/>
              </a:ext>
            </a:extLst>
          </p:cNvPr>
          <p:cNvSpPr>
            <a:spLocks noGrp="1"/>
          </p:cNvSpPr>
          <p:nvPr>
            <p:ph type="body" idx="1"/>
          </p:nvPr>
        </p:nvSpPr>
        <p:spPr>
          <a:xfrm>
            <a:off x="1070517" y="1637373"/>
            <a:ext cx="10511883" cy="4194716"/>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As with any publication, printers’ errors of various sorts were only gradually weeded out. Some of the more notorious have been:</a:t>
            </a:r>
          </a:p>
          <a:p>
            <a:pPr eaLnBrk="1" hangingPunct="1">
              <a:defRPr/>
            </a:pPr>
            <a:r>
              <a:rPr lang="en-US" altLang="en-US" i="1" u="sng" dirty="0">
                <a:solidFill>
                  <a:schemeClr val="tx1"/>
                </a:solidFill>
                <a:effectLst>
                  <a:outerShdw blurRad="38100" dist="38100" dir="2700000" algn="tl">
                    <a:srgbClr val="000000">
                      <a:alpha val="43137"/>
                    </a:srgbClr>
                  </a:outerShdw>
                </a:effectLst>
              </a:rPr>
              <a:t>1631 Edition:</a:t>
            </a:r>
            <a:r>
              <a:rPr lang="en-US" altLang="en-US" i="1" dirty="0">
                <a:solidFill>
                  <a:schemeClr val="tx1"/>
                </a:solidFill>
                <a:effectLst>
                  <a:outerShdw blurRad="38100" dist="38100" dir="2700000" algn="tl">
                    <a:srgbClr val="000000">
                      <a:alpha val="43137"/>
                    </a:srgbClr>
                  </a:outerShdw>
                </a:effectLst>
              </a:rPr>
              <a:t> In the 7</a:t>
            </a:r>
            <a:r>
              <a:rPr lang="en-US" altLang="en-US" i="1" baseline="30000" dirty="0">
                <a:solidFill>
                  <a:schemeClr val="tx1"/>
                </a:solidFill>
                <a:effectLst>
                  <a:outerShdw blurRad="38100" dist="38100" dir="2700000" algn="tl">
                    <a:srgbClr val="000000">
                      <a:alpha val="43137"/>
                    </a:srgbClr>
                  </a:outerShdw>
                </a:effectLst>
              </a:rPr>
              <a:t>th</a:t>
            </a:r>
            <a:r>
              <a:rPr lang="en-US" altLang="en-US" i="1" dirty="0">
                <a:solidFill>
                  <a:schemeClr val="tx1"/>
                </a:solidFill>
                <a:effectLst>
                  <a:outerShdw blurRad="38100" dist="38100" dir="2700000" algn="tl">
                    <a:srgbClr val="000000">
                      <a:alpha val="43137"/>
                    </a:srgbClr>
                  </a:outerShdw>
                </a:effectLst>
              </a:rPr>
              <a:t> of the 10 Commandments, the printer inadvertently omitted the word “not” in the commandment on adultery.</a:t>
            </a:r>
          </a:p>
          <a:p>
            <a:pPr eaLnBrk="1" hangingPunct="1">
              <a:defRPr/>
            </a:pPr>
            <a:r>
              <a:rPr lang="en-US" altLang="en-US" i="1" u="sng" dirty="0">
                <a:solidFill>
                  <a:schemeClr val="tx1"/>
                </a:solidFill>
                <a:effectLst>
                  <a:outerShdw blurRad="38100" dist="38100" dir="2700000" algn="tl">
                    <a:srgbClr val="000000">
                      <a:alpha val="43137"/>
                    </a:srgbClr>
                  </a:outerShdw>
                </a:effectLst>
              </a:rPr>
              <a:t>1795 Edition:</a:t>
            </a:r>
            <a:r>
              <a:rPr lang="en-US" altLang="en-US" i="1" dirty="0">
                <a:solidFill>
                  <a:schemeClr val="tx1"/>
                </a:solidFill>
                <a:effectLst>
                  <a:outerShdw blurRad="38100" dist="38100" dir="2700000" algn="tl">
                    <a:srgbClr val="000000">
                      <a:alpha val="43137"/>
                    </a:srgbClr>
                  </a:outerShdw>
                </a:effectLst>
              </a:rPr>
              <a:t> The printer inadvertently set the type as “killed” instead of “filled” for Mark 7:27. (“Let the children first be killed…”)</a:t>
            </a:r>
          </a:p>
          <a:p>
            <a:pPr eaLnBrk="1" hangingPunct="1">
              <a:defRPr/>
            </a:pPr>
            <a:r>
              <a:rPr lang="en-US" altLang="en-US" i="1" dirty="0">
                <a:solidFill>
                  <a:schemeClr val="tx1"/>
                </a:solidFill>
                <a:effectLst>
                  <a:outerShdw blurRad="38100" dist="38100" dir="2700000" algn="tl">
                    <a:srgbClr val="000000">
                      <a:alpha val="43137"/>
                    </a:srgbClr>
                  </a:outerShdw>
                </a:effectLst>
              </a:rPr>
              <a:t>In one Edition, Psalm 119:161 reads: “Printers have persecuted me without a cause” (instead of “princes”).</a:t>
            </a:r>
          </a:p>
        </p:txBody>
      </p:sp>
      <p:sp>
        <p:nvSpPr>
          <p:cNvPr id="72708" name="Slide Number Placeholder 1">
            <a:extLst>
              <a:ext uri="{FF2B5EF4-FFF2-40B4-BE49-F238E27FC236}">
                <a16:creationId xmlns:a16="http://schemas.microsoft.com/office/drawing/2014/main" id="{DE4F2086-0DB6-BE5D-2107-A1D73D1CB6B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85B99FBD-955D-45B9-9A3F-DDF46AB53172}" type="slidenum">
              <a:rPr lang="en-US" altLang="en-US" sz="1600">
                <a:solidFill>
                  <a:srgbClr val="FEFAC9"/>
                </a:solidFill>
                <a:latin typeface="Arial" panose="020B0604020202020204" pitchFamily="34" charset="0"/>
              </a:rPr>
              <a:pPr fontAlgn="base">
                <a:spcBef>
                  <a:spcPct val="0"/>
                </a:spcBef>
                <a:spcAft>
                  <a:spcPct val="0"/>
                </a:spcAft>
              </a:pPr>
              <a:t>73</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 calcmode="lin" valueType="num">
                                      <p:cBhvr>
                                        <p:cTn id="7" dur="500" fill="hold"/>
                                        <p:tgtEl>
                                          <p:spTgt spid="200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07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070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0707">
                                            <p:txEl>
                                              <p:pRg st="1" end="1"/>
                                            </p:txEl>
                                          </p:spTgt>
                                        </p:tgtEl>
                                        <p:attrNameLst>
                                          <p:attrName>style.visibility</p:attrName>
                                        </p:attrNameLst>
                                      </p:cBhvr>
                                      <p:to>
                                        <p:strVal val="visible"/>
                                      </p:to>
                                    </p:set>
                                    <p:anim calcmode="lin" valueType="num">
                                      <p:cBhvr additive="base">
                                        <p:cTn id="14" dur="500" fill="hold"/>
                                        <p:tgtEl>
                                          <p:spTgt spid="20070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00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200707">
                                            <p:txEl>
                                              <p:pRg st="2" end="2"/>
                                            </p:txEl>
                                          </p:spTgt>
                                        </p:tgtEl>
                                        <p:attrNameLst>
                                          <p:attrName>style.visibility</p:attrName>
                                        </p:attrNameLst>
                                      </p:cBhvr>
                                      <p:to>
                                        <p:strVal val="visible"/>
                                      </p:to>
                                    </p:set>
                                    <p:anim calcmode="lin" valueType="num">
                                      <p:cBhvr additive="base">
                                        <p:cTn id="20" dur="500" fill="hold"/>
                                        <p:tgtEl>
                                          <p:spTgt spid="20070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0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00707">
                                            <p:txEl>
                                              <p:pRg st="3" end="3"/>
                                            </p:txEl>
                                          </p:spTgt>
                                        </p:tgtEl>
                                        <p:attrNameLst>
                                          <p:attrName>style.visibility</p:attrName>
                                        </p:attrNameLst>
                                      </p:cBhvr>
                                      <p:to>
                                        <p:strVal val="visible"/>
                                      </p:to>
                                    </p:set>
                                    <p:anim calcmode="lin" valueType="num">
                                      <p:cBhvr additive="base">
                                        <p:cTn id="26" dur="500" fill="hold"/>
                                        <p:tgtEl>
                                          <p:spTgt spid="20070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007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22000" contras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54C554F-9DC9-D61C-82F4-DFC0A6D6B7A5}"/>
              </a:ext>
            </a:extLst>
          </p:cNvPr>
          <p:cNvSpPr>
            <a:spLocks noGrp="1" noChangeArrowheads="1"/>
          </p:cNvSpPr>
          <p:nvPr>
            <p:ph type="title"/>
          </p:nvPr>
        </p:nvSpPr>
        <p:spPr bwMode="auto">
          <a:xfrm>
            <a:off x="609600" y="152400"/>
            <a:ext cx="10972800" cy="846083"/>
          </a:xfrm>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b="1" dirty="0">
                <a:ln>
                  <a:noFill/>
                </a:ln>
                <a:solidFill>
                  <a:srgbClr val="FF0000"/>
                </a:solidFill>
                <a:effectLst>
                  <a:outerShdw blurRad="38100" dist="38100" dir="2700000" algn="tl">
                    <a:srgbClr val="000000">
                      <a:alpha val="43137"/>
                    </a:srgbClr>
                  </a:outerShdw>
                </a:effectLst>
              </a:rPr>
              <a:t>Revisions and Improvements</a:t>
            </a:r>
          </a:p>
        </p:txBody>
      </p:sp>
      <p:sp>
        <p:nvSpPr>
          <p:cNvPr id="206851" name="Rectangle 3">
            <a:extLst>
              <a:ext uri="{FF2B5EF4-FFF2-40B4-BE49-F238E27FC236}">
                <a16:creationId xmlns:a16="http://schemas.microsoft.com/office/drawing/2014/main" id="{7AA6CCB6-2FA0-D3BB-6A78-211A97FBEAC0}"/>
              </a:ext>
            </a:extLst>
          </p:cNvPr>
          <p:cNvSpPr>
            <a:spLocks noGrp="1"/>
          </p:cNvSpPr>
          <p:nvPr>
            <p:ph type="body" idx="1"/>
          </p:nvPr>
        </p:nvSpPr>
        <p:spPr>
          <a:xfrm>
            <a:off x="1092820" y="1075504"/>
            <a:ext cx="10489580" cy="5451420"/>
          </a:xfrm>
        </p:spPr>
        <p:txBody>
          <a:bodyPr/>
          <a:lstStyle/>
          <a:p>
            <a:pPr eaLnBrk="1" hangingPunct="1">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rPr>
              <a:t>Revisions of the KJV began as early as 1616, a mere five years after its initial publication.</a:t>
            </a:r>
          </a:p>
          <a:p>
            <a:pPr eaLnBrk="1" hangingPunct="1">
              <a:defRPr/>
            </a:pPr>
            <a:r>
              <a:rPr lang="en-US" altLang="en-US" i="1" dirty="0">
                <a:solidFill>
                  <a:schemeClr val="tx1"/>
                </a:solidFill>
                <a:effectLst>
                  <a:outerShdw blurRad="38100" dist="38100" dir="2700000" algn="tl">
                    <a:srgbClr val="000000">
                      <a:alpha val="43137"/>
                    </a:srgbClr>
                  </a:outerShdw>
                </a:effectLst>
              </a:rPr>
              <a:t>Most early revisions concerned spelling changes and punctuation improvements.</a:t>
            </a:r>
          </a:p>
          <a:p>
            <a:pPr eaLnBrk="1" hangingPunct="1">
              <a:defRPr/>
            </a:pPr>
            <a:r>
              <a:rPr lang="en-US" altLang="en-US" i="1" dirty="0">
                <a:solidFill>
                  <a:schemeClr val="tx1"/>
                </a:solidFill>
                <a:effectLst>
                  <a:outerShdw blurRad="38100" dist="38100" dir="2700000" algn="tl">
                    <a:srgbClr val="000000">
                      <a:alpha val="43137"/>
                    </a:srgbClr>
                  </a:outerShdw>
                </a:effectLst>
              </a:rPr>
              <a:t>Throughout the 17</a:t>
            </a:r>
            <a:r>
              <a:rPr lang="en-US" altLang="en-US" i="1" baseline="30000" dirty="0">
                <a:solidFill>
                  <a:schemeClr val="tx1"/>
                </a:solidFill>
                <a:effectLst>
                  <a:outerShdw blurRad="38100" dist="38100" dir="2700000" algn="tl">
                    <a:srgbClr val="000000">
                      <a:alpha val="43137"/>
                    </a:srgbClr>
                  </a:outerShdw>
                </a:effectLst>
              </a:rPr>
              <a:t>th</a:t>
            </a:r>
            <a:r>
              <a:rPr lang="en-US" altLang="en-US" i="1" dirty="0">
                <a:solidFill>
                  <a:schemeClr val="tx1"/>
                </a:solidFill>
                <a:effectLst>
                  <a:outerShdw blurRad="38100" dist="38100" dir="2700000" algn="tl">
                    <a:srgbClr val="000000">
                      <a:alpha val="43137"/>
                    </a:srgbClr>
                  </a:outerShdw>
                </a:effectLst>
              </a:rPr>
              <a:t> Century, the Puritans were working to remove the Apocrypha (but this was not official until 1885).</a:t>
            </a:r>
          </a:p>
          <a:p>
            <a:pPr eaLnBrk="1" hangingPunct="1">
              <a:defRPr/>
            </a:pPr>
            <a:r>
              <a:rPr lang="en-US" altLang="en-US" i="1" dirty="0">
                <a:solidFill>
                  <a:schemeClr val="tx1"/>
                </a:solidFill>
                <a:effectLst>
                  <a:outerShdw blurRad="38100" dist="38100" dir="2700000" algn="tl">
                    <a:srgbClr val="000000">
                      <a:alpha val="43137"/>
                    </a:srgbClr>
                  </a:outerShdw>
                </a:effectLst>
              </a:rPr>
              <a:t>By the early 1800s, paragraphing was added.</a:t>
            </a:r>
          </a:p>
          <a:p>
            <a:pPr eaLnBrk="1" hangingPunct="1">
              <a:defRPr/>
            </a:pPr>
            <a:r>
              <a:rPr lang="en-US" altLang="en-US" i="1" dirty="0">
                <a:solidFill>
                  <a:schemeClr val="tx1"/>
                </a:solidFill>
                <a:effectLst>
                  <a:outerShdw blurRad="38100" dist="38100" dir="2700000" algn="tl">
                    <a:srgbClr val="000000">
                      <a:alpha val="43137"/>
                    </a:srgbClr>
                  </a:outerShdw>
                </a:effectLst>
              </a:rPr>
              <a:t>By 1851, dates were added, based on the chronology of Bishop James Ussher (who dated creation to 4004 BC).</a:t>
            </a:r>
          </a:p>
          <a:p>
            <a:pPr eaLnBrk="1" hangingPunct="1">
              <a:defRPr/>
            </a:pPr>
            <a:r>
              <a:rPr lang="en-US" altLang="en-US" i="1" dirty="0">
                <a:solidFill>
                  <a:schemeClr val="tx1"/>
                </a:solidFill>
                <a:effectLst>
                  <a:outerShdw blurRad="38100" dist="38100" dir="2700000" algn="tl">
                    <a:srgbClr val="000000">
                      <a:alpha val="43137"/>
                    </a:srgbClr>
                  </a:outerShdw>
                </a:effectLst>
              </a:rPr>
              <a:t>Family registries were regularly printed in the prefacing pages (e.g., family births, deaths and marriages, etc.).</a:t>
            </a:r>
          </a:p>
          <a:p>
            <a:pPr eaLnBrk="1" hangingPunct="1">
              <a:defRPr/>
            </a:pPr>
            <a:r>
              <a:rPr lang="en-US" altLang="en-US" i="1" dirty="0">
                <a:solidFill>
                  <a:schemeClr val="tx1"/>
                </a:solidFill>
                <a:effectLst>
                  <a:outerShdw blurRad="38100" dist="38100" dir="2700000" algn="tl">
                    <a:srgbClr val="000000">
                      <a:alpha val="43137"/>
                    </a:srgbClr>
                  </a:outerShdw>
                </a:effectLst>
              </a:rPr>
              <a:t>In 1899 a publisher began printing the words of Jesus in red letters.</a:t>
            </a:r>
          </a:p>
        </p:txBody>
      </p:sp>
      <p:sp>
        <p:nvSpPr>
          <p:cNvPr id="74756" name="Slide Number Placeholder 1">
            <a:extLst>
              <a:ext uri="{FF2B5EF4-FFF2-40B4-BE49-F238E27FC236}">
                <a16:creationId xmlns:a16="http://schemas.microsoft.com/office/drawing/2014/main" id="{5D25BEF0-043B-E247-CD64-5B5FA4FCB7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0"/>
              </a:spcBef>
              <a:spcAft>
                <a:spcPct val="0"/>
              </a:spcAft>
            </a:pPr>
            <a:fld id="{051EC550-B049-450C-8E46-7148B71785DD}" type="slidenum">
              <a:rPr lang="en-US" altLang="en-US" sz="1600">
                <a:solidFill>
                  <a:srgbClr val="FEFAC9"/>
                </a:solidFill>
                <a:latin typeface="Arial" panose="020B0604020202020204" pitchFamily="34" charset="0"/>
              </a:rPr>
              <a:pPr fontAlgn="base">
                <a:spcBef>
                  <a:spcPct val="0"/>
                </a:spcBef>
                <a:spcAft>
                  <a:spcPct val="0"/>
                </a:spcAft>
              </a:pPr>
              <a:t>74</a:t>
            </a:fld>
            <a:endParaRPr lang="en-US" altLang="en-US" sz="1600">
              <a:solidFill>
                <a:srgbClr val="FEFAC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p:cTn id="7" dur="500" fill="hold"/>
                                        <p:tgtEl>
                                          <p:spTgt spid="206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68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68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6851">
                                            <p:txEl>
                                              <p:pRg st="1" end="1"/>
                                            </p:txEl>
                                          </p:spTgt>
                                        </p:tgtEl>
                                        <p:attrNameLst>
                                          <p:attrName>style.visibility</p:attrName>
                                        </p:attrNameLst>
                                      </p:cBhvr>
                                      <p:to>
                                        <p:strVal val="visible"/>
                                      </p:to>
                                    </p:set>
                                    <p:anim calcmode="lin" valueType="num">
                                      <p:cBhvr additive="base">
                                        <p:cTn id="14" dur="500" fill="hold"/>
                                        <p:tgtEl>
                                          <p:spTgt spid="20685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06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6851">
                                            <p:txEl>
                                              <p:pRg st="2" end="2"/>
                                            </p:txEl>
                                          </p:spTgt>
                                        </p:tgtEl>
                                        <p:attrNameLst>
                                          <p:attrName>style.visibility</p:attrName>
                                        </p:attrNameLst>
                                      </p:cBhvr>
                                      <p:to>
                                        <p:strVal val="visible"/>
                                      </p:to>
                                    </p:set>
                                    <p:anim calcmode="lin" valueType="num">
                                      <p:cBhvr additive="base">
                                        <p:cTn id="20" dur="500" fill="hold"/>
                                        <p:tgtEl>
                                          <p:spTgt spid="20685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06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06851">
                                            <p:txEl>
                                              <p:pRg st="3" end="3"/>
                                            </p:txEl>
                                          </p:spTgt>
                                        </p:tgtEl>
                                        <p:attrNameLst>
                                          <p:attrName>style.visibility</p:attrName>
                                        </p:attrNameLst>
                                      </p:cBhvr>
                                      <p:to>
                                        <p:strVal val="visible"/>
                                      </p:to>
                                    </p:set>
                                    <p:anim calcmode="lin" valueType="num">
                                      <p:cBhvr additive="base">
                                        <p:cTn id="26" dur="500" fill="hold"/>
                                        <p:tgtEl>
                                          <p:spTgt spid="20685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068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06851">
                                            <p:txEl>
                                              <p:pRg st="4" end="4"/>
                                            </p:txEl>
                                          </p:spTgt>
                                        </p:tgtEl>
                                        <p:attrNameLst>
                                          <p:attrName>style.visibility</p:attrName>
                                        </p:attrNameLst>
                                      </p:cBhvr>
                                      <p:to>
                                        <p:strVal val="visible"/>
                                      </p:to>
                                    </p:set>
                                    <p:anim calcmode="lin" valueType="num">
                                      <p:cBhvr additive="base">
                                        <p:cTn id="32" dur="500" fill="hold"/>
                                        <p:tgtEl>
                                          <p:spTgt spid="206851">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068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06851">
                                            <p:txEl>
                                              <p:pRg st="5" end="5"/>
                                            </p:txEl>
                                          </p:spTgt>
                                        </p:tgtEl>
                                        <p:attrNameLst>
                                          <p:attrName>style.visibility</p:attrName>
                                        </p:attrNameLst>
                                      </p:cBhvr>
                                      <p:to>
                                        <p:strVal val="visible"/>
                                      </p:to>
                                    </p:set>
                                    <p:anim calcmode="lin" valueType="num">
                                      <p:cBhvr additive="base">
                                        <p:cTn id="38" dur="500" fill="hold"/>
                                        <p:tgtEl>
                                          <p:spTgt spid="206851">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068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06851">
                                            <p:txEl>
                                              <p:pRg st="6" end="6"/>
                                            </p:txEl>
                                          </p:spTgt>
                                        </p:tgtEl>
                                        <p:attrNameLst>
                                          <p:attrName>style.visibility</p:attrName>
                                        </p:attrNameLst>
                                      </p:cBhvr>
                                      <p:to>
                                        <p:strVal val="visible"/>
                                      </p:to>
                                    </p:set>
                                    <p:anim calcmode="lin" valueType="num">
                                      <p:cBhvr additive="base">
                                        <p:cTn id="44" dur="500" fill="hold"/>
                                        <p:tgtEl>
                                          <p:spTgt spid="206851">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068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9B6B4-F909-9EC9-953C-6B8668C5D595}"/>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0322A527-2C75-1EAF-2E08-4DFB8F456514}"/>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A86D5D4-8043-3950-8E35-4119456E18E7}"/>
              </a:ext>
            </a:extLst>
          </p:cNvPr>
          <p:cNvSpPr>
            <a:spLocks noGrp="1"/>
          </p:cNvSpPr>
          <p:nvPr>
            <p:ph type="title"/>
          </p:nvPr>
        </p:nvSpPr>
        <p:spPr/>
        <p:txBody>
          <a:bodyPr/>
          <a:lstStyle/>
          <a:p>
            <a:r>
              <a:rPr lang="en-US" dirty="0"/>
              <a:t>THE ENLIGHTENMENT</a:t>
            </a:r>
          </a:p>
        </p:txBody>
      </p:sp>
      <p:sp>
        <p:nvSpPr>
          <p:cNvPr id="8" name="Text Placeholder 7">
            <a:extLst>
              <a:ext uri="{FF2B5EF4-FFF2-40B4-BE49-F238E27FC236}">
                <a16:creationId xmlns:a16="http://schemas.microsoft.com/office/drawing/2014/main" id="{F37208C3-3E02-E0D7-BCA4-554E575A2848}"/>
              </a:ext>
            </a:extLst>
          </p:cNvPr>
          <p:cNvSpPr>
            <a:spLocks noGrp="1"/>
          </p:cNvSpPr>
          <p:nvPr>
            <p:ph type="body" idx="1"/>
          </p:nvPr>
        </p:nvSpPr>
        <p:spPr/>
        <p:txBody>
          <a:bodyPr/>
          <a:lstStyle/>
          <a:p>
            <a:r>
              <a:rPr lang="en-US" cap="none" dirty="0"/>
              <a:t>Revolution in Science, Philosophy, </a:t>
            </a:r>
            <a:r>
              <a:rPr lang="en-US" cap="none"/>
              <a:t>and Government</a:t>
            </a:r>
            <a:endParaRPr lang="en-US" cap="none" dirty="0"/>
          </a:p>
          <a:p>
            <a:endParaRPr lang="en-US" dirty="0"/>
          </a:p>
        </p:txBody>
      </p:sp>
    </p:spTree>
    <p:extLst>
      <p:ext uri="{BB962C8B-B14F-4D97-AF65-F5344CB8AC3E}">
        <p14:creationId xmlns:p14="http://schemas.microsoft.com/office/powerpoint/2010/main" val="41001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6F6A4977-CD7A-3898-1CA8-D79D7748AF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9A0F20-9C9A-3754-A611-26EF302DF456}"/>
              </a:ext>
            </a:extLst>
          </p:cNvPr>
          <p:cNvSpPr>
            <a:spLocks noGrp="1"/>
          </p:cNvSpPr>
          <p:nvPr>
            <p:ph type="title"/>
          </p:nvPr>
        </p:nvSpPr>
        <p:spPr>
          <a:xfrm>
            <a:off x="457201" y="149182"/>
            <a:ext cx="10515595" cy="955000"/>
          </a:xfrm>
        </p:spPr>
        <p:txBody>
          <a:bodyPr/>
          <a:lstStyle/>
          <a:p>
            <a:r>
              <a:rPr lang="en-US" dirty="0">
                <a:solidFill>
                  <a:srgbClr val="C00000"/>
                </a:solidFill>
              </a:rPr>
              <a:t>THE ENLIGHTENMENT</a:t>
            </a:r>
          </a:p>
        </p:txBody>
      </p:sp>
      <p:sp>
        <p:nvSpPr>
          <p:cNvPr id="10" name="Content Placeholder 9">
            <a:extLst>
              <a:ext uri="{FF2B5EF4-FFF2-40B4-BE49-F238E27FC236}">
                <a16:creationId xmlns:a16="http://schemas.microsoft.com/office/drawing/2014/main" id="{CD44E28C-BB52-B261-4BBB-E6AD10B20A18}"/>
              </a:ext>
            </a:extLst>
          </p:cNvPr>
          <p:cNvSpPr>
            <a:spLocks noGrp="1"/>
          </p:cNvSpPr>
          <p:nvPr>
            <p:ph sz="quarter" idx="14"/>
          </p:nvPr>
        </p:nvSpPr>
        <p:spPr>
          <a:xfrm>
            <a:off x="1142999" y="1104182"/>
            <a:ext cx="10591793" cy="5598370"/>
          </a:xfrm>
        </p:spPr>
        <p:txBody>
          <a:bodyPr>
            <a:normAutofit lnSpcReduction="10000"/>
          </a:bodyPr>
          <a:lstStyle/>
          <a:p>
            <a:pPr marL="0" indent="0">
              <a:buNone/>
            </a:pPr>
            <a:r>
              <a:rPr lang="en-US" sz="3200" b="1" dirty="0">
                <a:solidFill>
                  <a:schemeClr val="accent5">
                    <a:lumMod val="75000"/>
                  </a:schemeClr>
                </a:solidFill>
              </a:rPr>
              <a:t>The Enlightenment (alternatively called the Age of Reason) was a shift in Western thought during the 17</a:t>
            </a:r>
            <a:r>
              <a:rPr lang="en-US" sz="3200" b="1" baseline="30000" dirty="0">
                <a:solidFill>
                  <a:schemeClr val="accent5">
                    <a:lumMod val="75000"/>
                  </a:schemeClr>
                </a:solidFill>
              </a:rPr>
              <a:t>th</a:t>
            </a:r>
            <a:r>
              <a:rPr lang="en-US" sz="3200" b="1" dirty="0">
                <a:solidFill>
                  <a:schemeClr val="accent5">
                    <a:lumMod val="75000"/>
                  </a:schemeClr>
                </a:solidFill>
              </a:rPr>
              <a:t> and 18</a:t>
            </a:r>
            <a:r>
              <a:rPr lang="en-US" sz="3200" b="1" baseline="30000" dirty="0">
                <a:solidFill>
                  <a:schemeClr val="accent5">
                    <a:lumMod val="75000"/>
                  </a:schemeClr>
                </a:solidFill>
              </a:rPr>
              <a:t>th</a:t>
            </a:r>
            <a:r>
              <a:rPr lang="en-US" sz="3200" b="1" dirty="0">
                <a:solidFill>
                  <a:schemeClr val="accent5">
                    <a:lumMod val="75000"/>
                  </a:schemeClr>
                </a:solidFill>
              </a:rPr>
              <a:t> centuries with a focus on reason, logic, empirical observation, and scientific inquiry.</a:t>
            </a:r>
          </a:p>
          <a:p>
            <a:r>
              <a:rPr lang="en-US" altLang="en-US" sz="2800" i="1" dirty="0">
                <a:solidFill>
                  <a:schemeClr val="tx1"/>
                </a:solidFill>
              </a:rPr>
              <a:t>Strong emphases were on the importance of individual rights, liberty, and progress.</a:t>
            </a:r>
          </a:p>
          <a:p>
            <a:r>
              <a:rPr lang="en-US" altLang="en-US" sz="2800" i="1" dirty="0">
                <a:solidFill>
                  <a:schemeClr val="tx1"/>
                </a:solidFill>
              </a:rPr>
              <a:t>The old bastions of authority—especially the church and the divine right of kings—was swallowed up by democratic ideas about government, society, and religion.</a:t>
            </a:r>
          </a:p>
          <a:p>
            <a:r>
              <a:rPr lang="en-US" altLang="en-US" sz="2800" i="1" dirty="0">
                <a:solidFill>
                  <a:schemeClr val="tx1"/>
                </a:solidFill>
              </a:rPr>
              <a:t>Enlightenment thinkers sometimes challenged established religious doctrines, political institutions, and social hierarchies resulting in a more secular and democratic approach to life.</a:t>
            </a:r>
          </a:p>
        </p:txBody>
      </p:sp>
      <p:sp>
        <p:nvSpPr>
          <p:cNvPr id="7" name="Slide Number Placeholder 6">
            <a:extLst>
              <a:ext uri="{FF2B5EF4-FFF2-40B4-BE49-F238E27FC236}">
                <a16:creationId xmlns:a16="http://schemas.microsoft.com/office/drawing/2014/main" id="{7CF24059-B7E7-E1F8-B935-A2D516E77D3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C96540A-7DF7-121C-B58E-87B5609563C2}"/>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77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6F5607C-4BDB-0362-1D54-F0E535E809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7ABBAC-89AA-B4AF-6BD0-A99349A36152}"/>
              </a:ext>
            </a:extLst>
          </p:cNvPr>
          <p:cNvSpPr>
            <a:spLocks noGrp="1"/>
          </p:cNvSpPr>
          <p:nvPr>
            <p:ph type="title"/>
          </p:nvPr>
        </p:nvSpPr>
        <p:spPr>
          <a:xfrm>
            <a:off x="457201" y="149182"/>
            <a:ext cx="11385391" cy="955000"/>
          </a:xfrm>
        </p:spPr>
        <p:txBody>
          <a:bodyPr/>
          <a:lstStyle/>
          <a:p>
            <a:r>
              <a:rPr lang="en-US" sz="4400" dirty="0">
                <a:solidFill>
                  <a:srgbClr val="C00000"/>
                </a:solidFill>
              </a:rPr>
              <a:t>THE enlightenment and science</a:t>
            </a:r>
          </a:p>
        </p:txBody>
      </p:sp>
      <p:sp>
        <p:nvSpPr>
          <p:cNvPr id="10" name="Content Placeholder 9">
            <a:extLst>
              <a:ext uri="{FF2B5EF4-FFF2-40B4-BE49-F238E27FC236}">
                <a16:creationId xmlns:a16="http://schemas.microsoft.com/office/drawing/2014/main" id="{BA07CA78-D848-9F4C-A616-003F4BBB8F01}"/>
              </a:ext>
            </a:extLst>
          </p:cNvPr>
          <p:cNvSpPr>
            <a:spLocks noGrp="1"/>
          </p:cNvSpPr>
          <p:nvPr>
            <p:ph sz="quarter" idx="14"/>
          </p:nvPr>
        </p:nvSpPr>
        <p:spPr>
          <a:xfrm>
            <a:off x="1142999" y="1104182"/>
            <a:ext cx="10591793" cy="5598370"/>
          </a:xfrm>
        </p:spPr>
        <p:txBody>
          <a:bodyPr>
            <a:normAutofit/>
          </a:bodyPr>
          <a:lstStyle/>
          <a:p>
            <a:pPr marL="0" indent="0">
              <a:buNone/>
            </a:pPr>
            <a:r>
              <a:rPr lang="en-US" sz="3200" b="1" dirty="0">
                <a:solidFill>
                  <a:schemeClr val="accent5">
                    <a:lumMod val="75000"/>
                  </a:schemeClr>
                </a:solidFill>
              </a:rPr>
              <a:t>The progress of science was deeply intertwined with the Enlightenment.</a:t>
            </a:r>
          </a:p>
          <a:p>
            <a:r>
              <a:rPr lang="en-US" altLang="en-US" sz="2800" i="1" dirty="0">
                <a:solidFill>
                  <a:schemeClr val="tx1"/>
                </a:solidFill>
              </a:rPr>
              <a:t>Building on the astronomical discoveries of </a:t>
            </a:r>
            <a:r>
              <a:rPr lang="en-US" altLang="en-US" sz="2800" b="1" i="1" dirty="0">
                <a:solidFill>
                  <a:schemeClr val="tx1"/>
                </a:solidFill>
              </a:rPr>
              <a:t>Copernicus</a:t>
            </a:r>
            <a:r>
              <a:rPr lang="en-US" altLang="en-US" sz="2800" i="1" dirty="0">
                <a:solidFill>
                  <a:schemeClr val="tx1"/>
                </a:solidFill>
              </a:rPr>
              <a:t> (heliocentric universe), </a:t>
            </a:r>
            <a:r>
              <a:rPr lang="en-US" altLang="en-US" sz="2800" b="1" i="1" dirty="0">
                <a:solidFill>
                  <a:schemeClr val="tx1"/>
                </a:solidFill>
              </a:rPr>
              <a:t>Kepler</a:t>
            </a:r>
            <a:r>
              <a:rPr lang="en-US" altLang="en-US" sz="2800" i="1" dirty="0">
                <a:solidFill>
                  <a:schemeClr val="tx1"/>
                </a:solidFill>
              </a:rPr>
              <a:t> (laws of planetary motion), </a:t>
            </a:r>
            <a:r>
              <a:rPr lang="en-US" altLang="en-US" sz="2800" b="1" i="1" dirty="0">
                <a:solidFill>
                  <a:schemeClr val="tx1"/>
                </a:solidFill>
              </a:rPr>
              <a:t>Galileo</a:t>
            </a:r>
            <a:r>
              <a:rPr lang="en-US" altLang="en-US" sz="2800" i="1" dirty="0">
                <a:solidFill>
                  <a:schemeClr val="tx1"/>
                </a:solidFill>
              </a:rPr>
              <a:t> (satellite observation) and </a:t>
            </a:r>
            <a:r>
              <a:rPr lang="en-US" altLang="en-US" sz="2800" b="1" i="1" dirty="0">
                <a:solidFill>
                  <a:schemeClr val="tx1"/>
                </a:solidFill>
              </a:rPr>
              <a:t>Isaac Newton (</a:t>
            </a:r>
            <a:r>
              <a:rPr lang="en-US" altLang="en-US" sz="2800" i="1" dirty="0">
                <a:solidFill>
                  <a:schemeClr val="tx1"/>
                </a:solidFill>
              </a:rPr>
              <a:t>laws of motion and gravitation), the advance of scientific method based on observation, experimentation, and rational analysis became an important tool for understanding the world.</a:t>
            </a:r>
          </a:p>
          <a:p>
            <a:r>
              <a:rPr lang="en-US" altLang="en-US" sz="2800" i="1" dirty="0">
                <a:solidFill>
                  <a:schemeClr val="tx1"/>
                </a:solidFill>
              </a:rPr>
              <a:t>This drive to better understand the natural world led to continual new discoveries in physics, chemistry, astronomy, and natural history.</a:t>
            </a:r>
          </a:p>
        </p:txBody>
      </p:sp>
      <p:sp>
        <p:nvSpPr>
          <p:cNvPr id="7" name="Slide Number Placeholder 6">
            <a:extLst>
              <a:ext uri="{FF2B5EF4-FFF2-40B4-BE49-F238E27FC236}">
                <a16:creationId xmlns:a16="http://schemas.microsoft.com/office/drawing/2014/main" id="{A406C94C-3C4C-3DE1-E213-1EB6C9E4AD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0840B6A-6C30-DC86-18ED-2F1384191BA9}"/>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04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4479F5-1CA6-E549-C5C5-7E5BE6A02E8F}"/>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bwMode="auto">
          <a:xfrm>
            <a:off x="346945" y="160421"/>
            <a:ext cx="5340046" cy="563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9514E84-F634-E23B-37FD-E47DDBC49C3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0380" y="147422"/>
            <a:ext cx="5490302" cy="56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9893C93-EF7F-B12D-1D0F-7CF336011DF5}"/>
              </a:ext>
            </a:extLst>
          </p:cNvPr>
          <p:cNvSpPr txBox="1"/>
          <p:nvPr/>
        </p:nvSpPr>
        <p:spPr>
          <a:xfrm>
            <a:off x="346945" y="5859379"/>
            <a:ext cx="5340046" cy="830997"/>
          </a:xfrm>
          <a:prstGeom prst="rect">
            <a:avLst/>
          </a:prstGeom>
          <a:noFill/>
        </p:spPr>
        <p:txBody>
          <a:bodyPr wrap="square" rtlCol="0">
            <a:spAutoFit/>
          </a:bodyPr>
          <a:lstStyle/>
          <a:p>
            <a:pPr algn="ctr"/>
            <a:r>
              <a:rPr lang="en-US" sz="2400" dirty="0"/>
              <a:t>Ptolemaic Model of the Universe (Geocentric, ca.  AD 150)</a:t>
            </a:r>
          </a:p>
        </p:txBody>
      </p:sp>
      <p:sp>
        <p:nvSpPr>
          <p:cNvPr id="9" name="TextBox 8">
            <a:extLst>
              <a:ext uri="{FF2B5EF4-FFF2-40B4-BE49-F238E27FC236}">
                <a16:creationId xmlns:a16="http://schemas.microsoft.com/office/drawing/2014/main" id="{36B24B34-B58F-0487-6D6D-DC822DAFF5FC}"/>
              </a:ext>
            </a:extLst>
          </p:cNvPr>
          <p:cNvSpPr txBox="1"/>
          <p:nvPr/>
        </p:nvSpPr>
        <p:spPr>
          <a:xfrm>
            <a:off x="6390636" y="5859379"/>
            <a:ext cx="5340046" cy="830997"/>
          </a:xfrm>
          <a:prstGeom prst="rect">
            <a:avLst/>
          </a:prstGeom>
          <a:noFill/>
        </p:spPr>
        <p:txBody>
          <a:bodyPr wrap="square" rtlCol="0">
            <a:spAutoFit/>
          </a:bodyPr>
          <a:lstStyle/>
          <a:p>
            <a:pPr algn="ctr"/>
            <a:r>
              <a:rPr lang="en-US" sz="2400" dirty="0"/>
              <a:t>Copernicus’ Model of the Universe (Heliocentric,  AD 1543)</a:t>
            </a:r>
          </a:p>
        </p:txBody>
      </p:sp>
    </p:spTree>
    <p:extLst>
      <p:ext uri="{BB962C8B-B14F-4D97-AF65-F5344CB8AC3E}">
        <p14:creationId xmlns:p14="http://schemas.microsoft.com/office/powerpoint/2010/main" val="178738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94608F7-32C4-5AA1-C10D-BD37AC4A2B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A0B130-D08B-4AAB-590D-CB501C8659C8}"/>
              </a:ext>
            </a:extLst>
          </p:cNvPr>
          <p:cNvSpPr>
            <a:spLocks noGrp="1"/>
          </p:cNvSpPr>
          <p:nvPr>
            <p:ph type="title"/>
          </p:nvPr>
        </p:nvSpPr>
        <p:spPr>
          <a:xfrm>
            <a:off x="457201" y="149182"/>
            <a:ext cx="11385391" cy="955000"/>
          </a:xfrm>
        </p:spPr>
        <p:txBody>
          <a:bodyPr/>
          <a:lstStyle/>
          <a:p>
            <a:r>
              <a:rPr lang="en-US" sz="4400" dirty="0">
                <a:solidFill>
                  <a:srgbClr val="C00000"/>
                </a:solidFill>
              </a:rPr>
              <a:t>CHRISTIANITY and THE </a:t>
            </a:r>
            <a:r>
              <a:rPr lang="en-US" sz="4400" dirty="0" err="1">
                <a:solidFill>
                  <a:srgbClr val="C00000"/>
                </a:solidFill>
              </a:rPr>
              <a:t>scienceS</a:t>
            </a:r>
            <a:endParaRPr lang="en-US" sz="4400" dirty="0">
              <a:solidFill>
                <a:srgbClr val="C00000"/>
              </a:solidFill>
            </a:endParaRPr>
          </a:p>
        </p:txBody>
      </p:sp>
      <p:sp>
        <p:nvSpPr>
          <p:cNvPr id="10" name="Content Placeholder 9">
            <a:extLst>
              <a:ext uri="{FF2B5EF4-FFF2-40B4-BE49-F238E27FC236}">
                <a16:creationId xmlns:a16="http://schemas.microsoft.com/office/drawing/2014/main" id="{40CFD1BC-B7E6-62BA-18F5-AD90AAFB7CCC}"/>
              </a:ext>
            </a:extLst>
          </p:cNvPr>
          <p:cNvSpPr>
            <a:spLocks noGrp="1"/>
          </p:cNvSpPr>
          <p:nvPr>
            <p:ph sz="quarter" idx="14"/>
          </p:nvPr>
        </p:nvSpPr>
        <p:spPr>
          <a:xfrm>
            <a:off x="1143001" y="983866"/>
            <a:ext cx="10591793" cy="4350134"/>
          </a:xfrm>
        </p:spPr>
        <p:txBody>
          <a:bodyPr>
            <a:normAutofit/>
          </a:bodyPr>
          <a:lstStyle/>
          <a:p>
            <a:pPr marL="0" indent="0">
              <a:buNone/>
            </a:pPr>
            <a:r>
              <a:rPr lang="en-US" sz="3200" b="1" dirty="0">
                <a:solidFill>
                  <a:schemeClr val="accent5">
                    <a:lumMod val="75000"/>
                  </a:schemeClr>
                </a:solidFill>
              </a:rPr>
              <a:t>While it is true that sometimes religious authorities, such as the pope, censured scientists like Galileo and Copernicus, the early leaders of the scientific revolution were by and large Christians attempting to better understand God and the world he had made.</a:t>
            </a:r>
          </a:p>
          <a:p>
            <a:r>
              <a:rPr lang="en-US" altLang="en-US" sz="2800" i="1" dirty="0">
                <a:solidFill>
                  <a:schemeClr val="tx1"/>
                </a:solidFill>
              </a:rPr>
              <a:t>They believed that the “Book of Nature” ran parallel to the “Book of Scripture,” not against it, since both had the same author, God.</a:t>
            </a:r>
          </a:p>
          <a:p>
            <a:r>
              <a:rPr lang="en-US" altLang="en-US" sz="2800" i="1" dirty="0">
                <a:solidFill>
                  <a:schemeClr val="tx1"/>
                </a:solidFill>
              </a:rPr>
              <a:t>To be sure, there were tensions between scientists and theologians, but not necessarily between science and the Bible.</a:t>
            </a:r>
          </a:p>
        </p:txBody>
      </p:sp>
      <p:cxnSp>
        <p:nvCxnSpPr>
          <p:cNvPr id="4" name="Straight Connector 3">
            <a:extLst>
              <a:ext uri="{FF2B5EF4-FFF2-40B4-BE49-F238E27FC236}">
                <a16:creationId xmlns:a16="http://schemas.microsoft.com/office/drawing/2014/main" id="{8583A196-0758-949C-357F-32BAA417F563}"/>
              </a:ext>
            </a:extLst>
          </p:cNvPr>
          <p:cNvCxnSpPr>
            <a:cxnSpLocks/>
          </p:cNvCxnSpPr>
          <p:nvPr/>
        </p:nvCxnSpPr>
        <p:spPr>
          <a:xfrm>
            <a:off x="930442" y="1104182"/>
            <a:ext cx="0" cy="4109502"/>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4ADF8CA-ABC8-92CD-C6BF-26186511E691}"/>
              </a:ext>
            </a:extLst>
          </p:cNvPr>
          <p:cNvSpPr txBox="1"/>
          <p:nvPr/>
        </p:nvSpPr>
        <p:spPr>
          <a:xfrm>
            <a:off x="0" y="5334886"/>
            <a:ext cx="12192000" cy="1446550"/>
          </a:xfrm>
          <a:prstGeom prst="rect">
            <a:avLst/>
          </a:prstGeom>
          <a:solidFill>
            <a:srgbClr val="C00000"/>
          </a:solidFill>
        </p:spPr>
        <p:txBody>
          <a:bodyPr wrap="square" rtlCol="0">
            <a:spAutoFit/>
          </a:bodyPr>
          <a:lstStyle/>
          <a:p>
            <a:pPr algn="ctr"/>
            <a:r>
              <a:rPr lang="en-US" altLang="en-US" sz="4400" b="1" dirty="0">
                <a:solidFill>
                  <a:schemeClr val="accent4"/>
                </a:solidFill>
                <a:effectLst>
                  <a:outerShdw blurRad="38100" dist="38100" dir="2700000" algn="tl">
                    <a:srgbClr val="000000">
                      <a:alpha val="43137"/>
                    </a:srgbClr>
                  </a:outerShdw>
                </a:effectLst>
                <a:latin typeface="Agency FB" panose="020B0503020202020204" pitchFamily="34" charset="0"/>
              </a:rPr>
              <a:t>Science and the Bible need not be enemies so long as each respects their unique limitations.</a:t>
            </a:r>
            <a:endParaRPr lang="en-US" altLang="en-US" i="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15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533F5CC-E683-66A3-102A-4714F17DAA05}"/>
              </a:ext>
            </a:extLst>
          </p:cNvPr>
          <p:cNvSpPr>
            <a:spLocks noGrp="1" noChangeArrowheads="1"/>
          </p:cNvSpPr>
          <p:nvPr>
            <p:ph type="title"/>
          </p:nvPr>
        </p:nvSpPr>
        <p:spPr/>
        <p:txBody>
          <a:bodyPr/>
          <a:lstStyle/>
          <a:p>
            <a:r>
              <a:rPr lang="en-US" altLang="en-US" sz="6600" b="1" dirty="0">
                <a:solidFill>
                  <a:schemeClr val="accent6">
                    <a:lumMod val="20000"/>
                    <a:lumOff val="80000"/>
                  </a:schemeClr>
                </a:solidFill>
                <a:latin typeface="Agency FB" panose="020B0503020202020204" pitchFamily="34" charset="0"/>
              </a:rPr>
              <a:t>Reformers Before the Reformation</a:t>
            </a:r>
          </a:p>
        </p:txBody>
      </p:sp>
      <p:sp>
        <p:nvSpPr>
          <p:cNvPr id="176132" name="Rectangle 4">
            <a:extLst>
              <a:ext uri="{FF2B5EF4-FFF2-40B4-BE49-F238E27FC236}">
                <a16:creationId xmlns:a16="http://schemas.microsoft.com/office/drawing/2014/main" id="{646D1F91-665A-1050-B875-4A080EB30993}"/>
              </a:ext>
            </a:extLst>
          </p:cNvPr>
          <p:cNvSpPr>
            <a:spLocks noGrp="1" noChangeArrowheads="1"/>
          </p:cNvSpPr>
          <p:nvPr>
            <p:ph type="body" sz="half" idx="1"/>
          </p:nvPr>
        </p:nvSpPr>
        <p:spPr>
          <a:xfrm>
            <a:off x="775504" y="1600200"/>
            <a:ext cx="5320496" cy="4349187"/>
          </a:xfrm>
        </p:spPr>
        <p:txBody>
          <a:bodyPr/>
          <a:lstStyle/>
          <a:p>
            <a:pPr>
              <a:lnSpc>
                <a:spcPct val="90000"/>
              </a:lnSpc>
              <a:buFont typeface="Wingdings" panose="05000000000000000000" pitchFamily="2" charset="2"/>
              <a:buNone/>
            </a:pPr>
            <a:r>
              <a:rPr lang="en-US" altLang="en-US" sz="2800" i="1" dirty="0">
                <a:solidFill>
                  <a:srgbClr val="FFFF00"/>
                </a:solidFill>
              </a:rPr>
              <a:t>John Wycliffe (1330-1384)</a:t>
            </a:r>
          </a:p>
          <a:p>
            <a:pPr>
              <a:lnSpc>
                <a:spcPct val="90000"/>
              </a:lnSpc>
            </a:pPr>
            <a:r>
              <a:rPr lang="en-US" altLang="en-US" sz="2400" i="1" dirty="0">
                <a:latin typeface="Arial Narrow" panose="020B0606020202030204" pitchFamily="34" charset="0"/>
              </a:rPr>
              <a:t>Wycliffe criticized prevalent views of church authority</a:t>
            </a:r>
          </a:p>
          <a:p>
            <a:pPr>
              <a:lnSpc>
                <a:spcPct val="90000"/>
              </a:lnSpc>
            </a:pPr>
            <a:r>
              <a:rPr lang="en-US" altLang="en-US" sz="2400" i="1" dirty="0">
                <a:latin typeface="Arial Narrow" panose="020B0606020202030204" pitchFamily="34" charset="0"/>
              </a:rPr>
              <a:t>The true church is the congregation of those chosen by God</a:t>
            </a:r>
          </a:p>
          <a:p>
            <a:pPr>
              <a:lnSpc>
                <a:spcPct val="90000"/>
              </a:lnSpc>
            </a:pPr>
            <a:r>
              <a:rPr lang="en-US" altLang="en-US" sz="2400" i="1" dirty="0">
                <a:latin typeface="Arial Narrow" panose="020B0606020202030204" pitchFamily="34" charset="0"/>
              </a:rPr>
              <a:t>The basic law of the church is the Bible, not the word of the pope</a:t>
            </a:r>
          </a:p>
          <a:p>
            <a:pPr>
              <a:lnSpc>
                <a:spcPct val="90000"/>
              </a:lnSpc>
            </a:pPr>
            <a:r>
              <a:rPr lang="en-US" altLang="en-US" sz="2400" i="1" dirty="0">
                <a:latin typeface="Arial Narrow" panose="020B0606020202030204" pitchFamily="34" charset="0"/>
              </a:rPr>
              <a:t>The church was full of wealth and corruption</a:t>
            </a:r>
          </a:p>
          <a:p>
            <a:pPr>
              <a:lnSpc>
                <a:spcPct val="90000"/>
              </a:lnSpc>
            </a:pPr>
            <a:r>
              <a:rPr lang="en-US" altLang="en-US" sz="2400" i="1" dirty="0">
                <a:latin typeface="Arial Narrow" panose="020B0606020202030204" pitchFamily="34" charset="0"/>
              </a:rPr>
              <a:t>The Bible should be translated into the common language of the people</a:t>
            </a:r>
          </a:p>
        </p:txBody>
      </p:sp>
      <p:sp>
        <p:nvSpPr>
          <p:cNvPr id="176133" name="Rectangle 5">
            <a:extLst>
              <a:ext uri="{FF2B5EF4-FFF2-40B4-BE49-F238E27FC236}">
                <a16:creationId xmlns:a16="http://schemas.microsoft.com/office/drawing/2014/main" id="{BC48B53F-FB30-D699-5E41-CE69BE98C224}"/>
              </a:ext>
            </a:extLst>
          </p:cNvPr>
          <p:cNvSpPr>
            <a:spLocks noGrp="1" noChangeArrowheads="1"/>
          </p:cNvSpPr>
          <p:nvPr>
            <p:ph type="body" sz="half" idx="2"/>
          </p:nvPr>
        </p:nvSpPr>
        <p:spPr>
          <a:xfrm>
            <a:off x="6400800" y="1600202"/>
            <a:ext cx="5181600" cy="4036670"/>
          </a:xfrm>
        </p:spPr>
        <p:txBody>
          <a:bodyPr/>
          <a:lstStyle/>
          <a:p>
            <a:pPr>
              <a:lnSpc>
                <a:spcPct val="90000"/>
              </a:lnSpc>
              <a:buFont typeface="Wingdings" panose="05000000000000000000" pitchFamily="2" charset="2"/>
              <a:buNone/>
            </a:pPr>
            <a:r>
              <a:rPr lang="en-US" altLang="en-US" sz="2800" i="1" dirty="0">
                <a:solidFill>
                  <a:srgbClr val="FFFF00"/>
                </a:solidFill>
              </a:rPr>
              <a:t>Jan Hus (1372-1415)</a:t>
            </a:r>
          </a:p>
          <a:p>
            <a:pPr>
              <a:lnSpc>
                <a:spcPct val="90000"/>
              </a:lnSpc>
            </a:pPr>
            <a:r>
              <a:rPr lang="en-US" altLang="en-US" sz="2400" i="1" dirty="0">
                <a:latin typeface="Arial Narrow" panose="020B0606020202030204" pitchFamily="34" charset="0"/>
              </a:rPr>
              <a:t>The church is the elect company of those chosen by Christ</a:t>
            </a:r>
          </a:p>
          <a:p>
            <a:pPr>
              <a:lnSpc>
                <a:spcPct val="90000"/>
              </a:lnSpc>
            </a:pPr>
            <a:r>
              <a:rPr lang="en-US" altLang="en-US" sz="2400" i="1" dirty="0">
                <a:latin typeface="Arial Narrow" panose="020B0606020202030204" pitchFamily="34" charset="0"/>
              </a:rPr>
              <a:t>Christ, not the pope, is the true head of the church</a:t>
            </a:r>
          </a:p>
          <a:p>
            <a:pPr>
              <a:lnSpc>
                <a:spcPct val="90000"/>
              </a:lnSpc>
            </a:pPr>
            <a:r>
              <a:rPr lang="en-US" altLang="en-US" sz="2400" i="1" dirty="0">
                <a:latin typeface="Arial Narrow" panose="020B0606020202030204" pitchFamily="34" charset="0"/>
              </a:rPr>
              <a:t>Christ, alone, can forgive sins</a:t>
            </a:r>
          </a:p>
          <a:p>
            <a:pPr>
              <a:lnSpc>
                <a:spcPct val="90000"/>
              </a:lnSpc>
            </a:pPr>
            <a:r>
              <a:rPr lang="en-US" altLang="en-US" sz="2400" i="1" dirty="0">
                <a:latin typeface="Arial Narrow" panose="020B0606020202030204" pitchFamily="34" charset="0"/>
              </a:rPr>
              <a:t>The pope should not be venerated</a:t>
            </a:r>
          </a:p>
          <a:p>
            <a:pPr>
              <a:lnSpc>
                <a:spcPct val="90000"/>
              </a:lnSpc>
            </a:pPr>
            <a:r>
              <a:rPr lang="en-US" altLang="en-US" sz="2400" i="1" dirty="0">
                <a:latin typeface="Arial Narrow" panose="020B0606020202030204" pitchFamily="34" charset="0"/>
              </a:rPr>
              <a:t>Any church where clergy could use offerings to pay for prostitutes must be corrupt</a:t>
            </a:r>
          </a:p>
        </p:txBody>
      </p:sp>
    </p:spTree>
    <p:extLst>
      <p:ext uri="{BB962C8B-B14F-4D97-AF65-F5344CB8AC3E}">
        <p14:creationId xmlns:p14="http://schemas.microsoft.com/office/powerpoint/2010/main" val="415491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anim calcmode="lin" valueType="num">
                                      <p:cBhvr>
                                        <p:cTn id="7" dur="500" fill="hold"/>
                                        <p:tgtEl>
                                          <p:spTgt spid="1761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61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613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6132">
                                            <p:txEl>
                                              <p:pRg st="1" end="1"/>
                                            </p:txEl>
                                          </p:spTgt>
                                        </p:tgtEl>
                                        <p:attrNameLst>
                                          <p:attrName>style.visibility</p:attrName>
                                        </p:attrNameLst>
                                      </p:cBhvr>
                                      <p:to>
                                        <p:strVal val="visible"/>
                                      </p:to>
                                    </p:set>
                                    <p:anim calcmode="lin" valueType="num">
                                      <p:cBhvr additive="base">
                                        <p:cTn id="14" dur="500" fill="hold"/>
                                        <p:tgtEl>
                                          <p:spTgt spid="17613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61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6132">
                                            <p:txEl>
                                              <p:pRg st="2" end="2"/>
                                            </p:txEl>
                                          </p:spTgt>
                                        </p:tgtEl>
                                        <p:attrNameLst>
                                          <p:attrName>style.visibility</p:attrName>
                                        </p:attrNameLst>
                                      </p:cBhvr>
                                      <p:to>
                                        <p:strVal val="visible"/>
                                      </p:to>
                                    </p:set>
                                    <p:anim calcmode="lin" valueType="num">
                                      <p:cBhvr additive="base">
                                        <p:cTn id="20" dur="500" fill="hold"/>
                                        <p:tgtEl>
                                          <p:spTgt spid="17613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6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6132">
                                            <p:txEl>
                                              <p:pRg st="3" end="3"/>
                                            </p:txEl>
                                          </p:spTgt>
                                        </p:tgtEl>
                                        <p:attrNameLst>
                                          <p:attrName>style.visibility</p:attrName>
                                        </p:attrNameLst>
                                      </p:cBhvr>
                                      <p:to>
                                        <p:strVal val="visible"/>
                                      </p:to>
                                    </p:set>
                                    <p:anim calcmode="lin" valueType="num">
                                      <p:cBhvr additive="base">
                                        <p:cTn id="26" dur="500" fill="hold"/>
                                        <p:tgtEl>
                                          <p:spTgt spid="17613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6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6132">
                                            <p:txEl>
                                              <p:pRg st="4" end="4"/>
                                            </p:txEl>
                                          </p:spTgt>
                                        </p:tgtEl>
                                        <p:attrNameLst>
                                          <p:attrName>style.visibility</p:attrName>
                                        </p:attrNameLst>
                                      </p:cBhvr>
                                      <p:to>
                                        <p:strVal val="visible"/>
                                      </p:to>
                                    </p:set>
                                    <p:anim calcmode="lin" valueType="num">
                                      <p:cBhvr additive="base">
                                        <p:cTn id="32" dur="500" fill="hold"/>
                                        <p:tgtEl>
                                          <p:spTgt spid="17613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61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6132">
                                            <p:txEl>
                                              <p:pRg st="5" end="5"/>
                                            </p:txEl>
                                          </p:spTgt>
                                        </p:tgtEl>
                                        <p:attrNameLst>
                                          <p:attrName>style.visibility</p:attrName>
                                        </p:attrNameLst>
                                      </p:cBhvr>
                                      <p:to>
                                        <p:strVal val="visible"/>
                                      </p:to>
                                    </p:set>
                                    <p:anim calcmode="lin" valueType="num">
                                      <p:cBhvr additive="base">
                                        <p:cTn id="38" dur="500" fill="hold"/>
                                        <p:tgtEl>
                                          <p:spTgt spid="176132">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761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76133">
                                            <p:txEl>
                                              <p:pRg st="0" end="0"/>
                                            </p:txEl>
                                          </p:spTgt>
                                        </p:tgtEl>
                                        <p:attrNameLst>
                                          <p:attrName>style.visibility</p:attrName>
                                        </p:attrNameLst>
                                      </p:cBhvr>
                                      <p:to>
                                        <p:strVal val="visible"/>
                                      </p:to>
                                    </p:set>
                                    <p:anim calcmode="lin" valueType="num">
                                      <p:cBhvr>
                                        <p:cTn id="44" dur="500" fill="hold"/>
                                        <p:tgtEl>
                                          <p:spTgt spid="176133">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76133">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7613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6133">
                                            <p:txEl>
                                              <p:pRg st="1" end="1"/>
                                            </p:txEl>
                                          </p:spTgt>
                                        </p:tgtEl>
                                        <p:attrNameLst>
                                          <p:attrName>style.visibility</p:attrName>
                                        </p:attrNameLst>
                                      </p:cBhvr>
                                      <p:to>
                                        <p:strVal val="visible"/>
                                      </p:to>
                                    </p:set>
                                    <p:anim calcmode="lin" valueType="num">
                                      <p:cBhvr additive="base">
                                        <p:cTn id="51" dur="500" fill="hold"/>
                                        <p:tgtEl>
                                          <p:spTgt spid="176133">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76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6133">
                                            <p:txEl>
                                              <p:pRg st="2" end="2"/>
                                            </p:txEl>
                                          </p:spTgt>
                                        </p:tgtEl>
                                        <p:attrNameLst>
                                          <p:attrName>style.visibility</p:attrName>
                                        </p:attrNameLst>
                                      </p:cBhvr>
                                      <p:to>
                                        <p:strVal val="visible"/>
                                      </p:to>
                                    </p:set>
                                    <p:anim calcmode="lin" valueType="num">
                                      <p:cBhvr additive="base">
                                        <p:cTn id="57" dur="500" fill="hold"/>
                                        <p:tgtEl>
                                          <p:spTgt spid="176133">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61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76133">
                                            <p:txEl>
                                              <p:pRg st="3" end="3"/>
                                            </p:txEl>
                                          </p:spTgt>
                                        </p:tgtEl>
                                        <p:attrNameLst>
                                          <p:attrName>style.visibility</p:attrName>
                                        </p:attrNameLst>
                                      </p:cBhvr>
                                      <p:to>
                                        <p:strVal val="visible"/>
                                      </p:to>
                                    </p:set>
                                    <p:anim calcmode="lin" valueType="num">
                                      <p:cBhvr additive="base">
                                        <p:cTn id="63" dur="500" fill="hold"/>
                                        <p:tgtEl>
                                          <p:spTgt spid="176133">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761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76133">
                                            <p:txEl>
                                              <p:pRg st="4" end="4"/>
                                            </p:txEl>
                                          </p:spTgt>
                                        </p:tgtEl>
                                        <p:attrNameLst>
                                          <p:attrName>style.visibility</p:attrName>
                                        </p:attrNameLst>
                                      </p:cBhvr>
                                      <p:to>
                                        <p:strVal val="visible"/>
                                      </p:to>
                                    </p:set>
                                    <p:anim calcmode="lin" valueType="num">
                                      <p:cBhvr additive="base">
                                        <p:cTn id="69" dur="500" fill="hold"/>
                                        <p:tgtEl>
                                          <p:spTgt spid="176133">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761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76133">
                                            <p:txEl>
                                              <p:pRg st="5" end="5"/>
                                            </p:txEl>
                                          </p:spTgt>
                                        </p:tgtEl>
                                        <p:attrNameLst>
                                          <p:attrName>style.visibility</p:attrName>
                                        </p:attrNameLst>
                                      </p:cBhvr>
                                      <p:to>
                                        <p:strVal val="visible"/>
                                      </p:to>
                                    </p:set>
                                    <p:anim calcmode="lin" valueType="num">
                                      <p:cBhvr additive="base">
                                        <p:cTn id="75" dur="500" fill="hold"/>
                                        <p:tgtEl>
                                          <p:spTgt spid="176133">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7613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a:extLst>
            <a:ext uri="{FF2B5EF4-FFF2-40B4-BE49-F238E27FC236}">
              <a16:creationId xmlns:a16="http://schemas.microsoft.com/office/drawing/2014/main" id="{7DE0D7B7-65E9-95C8-A0DA-60058AB15F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B602E2-9E11-BAEB-FD38-467C717A64AB}"/>
              </a:ext>
            </a:extLst>
          </p:cNvPr>
          <p:cNvSpPr>
            <a:spLocks noGrp="1"/>
          </p:cNvSpPr>
          <p:nvPr>
            <p:ph type="title"/>
          </p:nvPr>
        </p:nvSpPr>
        <p:spPr>
          <a:xfrm>
            <a:off x="159149" y="0"/>
            <a:ext cx="11873702" cy="1595292"/>
          </a:xfrm>
        </p:spPr>
        <p:txBody>
          <a:bodyPr/>
          <a:lstStyle/>
          <a:p>
            <a:pPr algn="ctr"/>
            <a:r>
              <a:rPr lang="en-US" sz="5400" b="1" dirty="0">
                <a:solidFill>
                  <a:schemeClr val="accent3"/>
                </a:solidFill>
                <a:latin typeface="Agency FB" panose="020B0503020202020204" pitchFamily="34" charset="0"/>
              </a:rPr>
              <a:t>ENLIGHTENMENT THINKERS</a:t>
            </a:r>
            <a:br>
              <a:rPr lang="en-US" sz="5400" b="1" dirty="0">
                <a:solidFill>
                  <a:srgbClr val="C00000"/>
                </a:solidFill>
                <a:latin typeface="Agency FB" panose="020B0503020202020204" pitchFamily="34" charset="0"/>
              </a:rPr>
            </a:br>
            <a:endParaRPr lang="en-US" sz="2400" i="1" dirty="0">
              <a:solidFill>
                <a:srgbClr val="C00000"/>
              </a:solidFill>
              <a:latin typeface="Agency FB" panose="020B0503020202020204" pitchFamily="34" charset="0"/>
            </a:endParaRPr>
          </a:p>
        </p:txBody>
      </p:sp>
      <p:sp>
        <p:nvSpPr>
          <p:cNvPr id="10" name="Content Placeholder 9">
            <a:extLst>
              <a:ext uri="{FF2B5EF4-FFF2-40B4-BE49-F238E27FC236}">
                <a16:creationId xmlns:a16="http://schemas.microsoft.com/office/drawing/2014/main" id="{6E3D0604-A39A-3360-EFDE-057D4EC2CF34}"/>
              </a:ext>
            </a:extLst>
          </p:cNvPr>
          <p:cNvSpPr>
            <a:spLocks noGrp="1"/>
          </p:cNvSpPr>
          <p:nvPr>
            <p:ph sz="quarter" idx="14"/>
          </p:nvPr>
        </p:nvSpPr>
        <p:spPr>
          <a:xfrm>
            <a:off x="159150" y="1004047"/>
            <a:ext cx="3845292" cy="5698505"/>
          </a:xfrm>
          <a:solidFill>
            <a:schemeClr val="accent5">
              <a:lumMod val="75000"/>
            </a:schemeClr>
          </a:solidFill>
        </p:spPr>
        <p:txBody>
          <a:bodyPr>
            <a:normAutofit/>
          </a:bodyPr>
          <a:lstStyle/>
          <a:p>
            <a:pPr marL="0" indent="0">
              <a:lnSpc>
                <a:spcPct val="120000"/>
              </a:lnSpc>
              <a:buNone/>
            </a:pPr>
            <a:r>
              <a:rPr lang="en-US" sz="3200" b="1" dirty="0">
                <a:solidFill>
                  <a:srgbClr val="FFFF00"/>
                </a:solidFill>
              </a:rPr>
              <a:t>John Locke</a:t>
            </a:r>
          </a:p>
          <a:p>
            <a:pPr>
              <a:spcBef>
                <a:spcPts val="600"/>
              </a:spcBef>
              <a:buClr>
                <a:srgbClr val="FFC000"/>
              </a:buClr>
            </a:pPr>
            <a:r>
              <a:rPr lang="en-US" altLang="en-US" sz="2600" i="1" dirty="0">
                <a:solidFill>
                  <a:schemeClr val="bg1"/>
                </a:solidFill>
              </a:rPr>
              <a:t>Locke (English) is considered the founder of modern liberalism.</a:t>
            </a:r>
          </a:p>
          <a:p>
            <a:pPr>
              <a:buClr>
                <a:srgbClr val="FFC000"/>
              </a:buClr>
            </a:pPr>
            <a:r>
              <a:rPr lang="en-US" altLang="en-US" sz="2600" i="1" dirty="0">
                <a:solidFill>
                  <a:schemeClr val="bg1"/>
                </a:solidFill>
              </a:rPr>
              <a:t>He is best known for his concept of natural rights, especially life, liberty, and property, as well as his theory of social contract and government.</a:t>
            </a:r>
          </a:p>
          <a:p>
            <a:pPr>
              <a:buClr>
                <a:srgbClr val="FFC000"/>
              </a:buClr>
            </a:pPr>
            <a:r>
              <a:rPr lang="en-US" altLang="en-US" sz="2600" i="1" dirty="0">
                <a:solidFill>
                  <a:schemeClr val="bg1"/>
                </a:solidFill>
              </a:rPr>
              <a:t>He argued that experience is the primary source of all knowledge </a:t>
            </a:r>
            <a:r>
              <a:rPr lang="en-US" altLang="en-US" sz="2600" i="1" u="sng" dirty="0">
                <a:solidFill>
                  <a:schemeClr val="bg1"/>
                </a:solidFill>
              </a:rPr>
              <a:t>(tabula rasa</a:t>
            </a:r>
            <a:r>
              <a:rPr lang="en-US" altLang="en-US" sz="2600" i="1" dirty="0">
                <a:solidFill>
                  <a:schemeClr val="bg1"/>
                </a:solidFill>
              </a:rPr>
              <a:t>).</a:t>
            </a:r>
          </a:p>
        </p:txBody>
      </p:sp>
      <p:sp>
        <p:nvSpPr>
          <p:cNvPr id="7" name="Slide Number Placeholder 6">
            <a:extLst>
              <a:ext uri="{FF2B5EF4-FFF2-40B4-BE49-F238E27FC236}">
                <a16:creationId xmlns:a16="http://schemas.microsoft.com/office/drawing/2014/main" id="{BFA51F0E-FADE-9A6C-9409-94E0EFAD03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6" name="Content Placeholder 9">
            <a:extLst>
              <a:ext uri="{FF2B5EF4-FFF2-40B4-BE49-F238E27FC236}">
                <a16:creationId xmlns:a16="http://schemas.microsoft.com/office/drawing/2014/main" id="{46B48BE1-A51F-A48E-2F2C-164B2DA74945}"/>
              </a:ext>
            </a:extLst>
          </p:cNvPr>
          <p:cNvSpPr txBox="1">
            <a:spLocks/>
          </p:cNvSpPr>
          <p:nvPr/>
        </p:nvSpPr>
        <p:spPr>
          <a:xfrm>
            <a:off x="4360359" y="1009436"/>
            <a:ext cx="3616991" cy="5698505"/>
          </a:xfrm>
          <a:prstGeom prst="rect">
            <a:avLst/>
          </a:prstGeom>
          <a:solidFill>
            <a:schemeClr val="tx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2400"/>
              </a:spcBef>
              <a:spcAft>
                <a:spcPts val="0"/>
              </a:spcAft>
              <a:buClr>
                <a:srgbClr val="000000">
                  <a:lumMod val="50000"/>
                </a:srgbClr>
              </a:buClr>
              <a:buSzTx/>
              <a:buFont typeface="Arial" pitchFamily="34" charset="0"/>
              <a:buNone/>
              <a:tabLst/>
              <a:defRPr/>
            </a:pPr>
            <a:r>
              <a:rPr lang="en-US" sz="3200" b="1" dirty="0">
                <a:solidFill>
                  <a:srgbClr val="FFFF00"/>
                </a:solidFill>
                <a:latin typeface="Gill Sans MT"/>
              </a:rPr>
              <a:t>Voltaire</a:t>
            </a:r>
            <a:endParaRPr kumimoji="0" lang="en-US" sz="3200" b="1" i="0" u="none" strike="noStrike" kern="1200" cap="none" spc="0" normalizeH="0" baseline="0" noProof="0" dirty="0">
              <a:ln>
                <a:noFill/>
              </a:ln>
              <a:solidFill>
                <a:srgbClr val="FFFF00"/>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Voltaire (French) advocated for reason, freedom of thought, and religious tolerance.</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He believed in the power of reason to improve society and challenged traditional authority, especially religion and politics</a:t>
            </a:r>
            <a:r>
              <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rPr>
              <a:t>.</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He urged individual human rights and freedom of speech.</a:t>
            </a: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
        <p:nvSpPr>
          <p:cNvPr id="8" name="Content Placeholder 9">
            <a:extLst>
              <a:ext uri="{FF2B5EF4-FFF2-40B4-BE49-F238E27FC236}">
                <a16:creationId xmlns:a16="http://schemas.microsoft.com/office/drawing/2014/main" id="{1B5C6BF2-3B73-725A-CF88-B57E1EFF113A}"/>
              </a:ext>
            </a:extLst>
          </p:cNvPr>
          <p:cNvSpPr txBox="1">
            <a:spLocks/>
          </p:cNvSpPr>
          <p:nvPr/>
        </p:nvSpPr>
        <p:spPr>
          <a:xfrm>
            <a:off x="8334696" y="1004046"/>
            <a:ext cx="3699641" cy="5698505"/>
          </a:xfrm>
          <a:prstGeom prst="rect">
            <a:avLst/>
          </a:prstGeom>
          <a:solidFill>
            <a:schemeClr val="bg2">
              <a:lumMod val="2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buClr>
                <a:srgbClr val="000000">
                  <a:lumMod val="50000"/>
                </a:srgbClr>
              </a:buClr>
              <a:buSzTx/>
              <a:buFont typeface="Arial" pitchFamily="34" charset="0"/>
              <a:buNone/>
              <a:tabLst/>
              <a:defRPr/>
            </a:pPr>
            <a:r>
              <a:rPr lang="en-US" sz="3200" b="1" dirty="0">
                <a:solidFill>
                  <a:srgbClr val="FFFF00"/>
                </a:solidFill>
                <a:latin typeface="Gill Sans MT"/>
              </a:rPr>
              <a:t>Immanuel Kant</a:t>
            </a:r>
            <a:endParaRPr kumimoji="0" lang="en-US" sz="3200" b="1" i="0" u="none" strike="noStrike" kern="1200" cap="none" spc="0" normalizeH="0" baseline="0" noProof="0" dirty="0">
              <a:ln>
                <a:noFill/>
              </a:ln>
              <a:solidFill>
                <a:srgbClr val="FFFF00"/>
              </a:solidFill>
              <a:effectLst/>
              <a:uLnTx/>
              <a:uFillTx/>
              <a:latin typeface="Gill Sans MT"/>
              <a:ea typeface="+mn-ea"/>
              <a:cs typeface="Gill Sans Light" panose="020B0302020104020203" pitchFamily="34" charset="-79"/>
            </a:endParaRPr>
          </a:p>
          <a:p>
            <a:pPr marL="246888" marR="0" lvl="0" indent="-246888" algn="l" defTabSz="914400" rtl="0" eaLnBrk="1" fontAlgn="auto" latinLnBrk="0" hangingPunct="1">
              <a:lnSpc>
                <a:spcPct val="90000"/>
              </a:lnSpc>
              <a:spcBef>
                <a:spcPts val="6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Kant (German) argued that knowledge is only a construct in the human mind, not reality itself.</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In what he called the Categorical Imperative, he urged that one’s moral actions should be based only on what could be considered universal law.</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r>
              <a:rPr lang="en-US" altLang="en-US" sz="2400" i="1" dirty="0">
                <a:solidFill>
                  <a:srgbClr val="FFFFFF"/>
                </a:solidFill>
                <a:latin typeface="Gill Sans MT"/>
              </a:rPr>
              <a:t>One should act out of a sense of duty to it.</a:t>
            </a:r>
          </a:p>
          <a:p>
            <a:pPr marL="246888" marR="0" lvl="0" indent="-246888" algn="l" defTabSz="914400" rtl="0" eaLnBrk="1" fontAlgn="auto" latinLnBrk="0" hangingPunct="1">
              <a:lnSpc>
                <a:spcPct val="90000"/>
              </a:lnSpc>
              <a:spcBef>
                <a:spcPts val="1800"/>
              </a:spcBef>
              <a:spcAft>
                <a:spcPts val="0"/>
              </a:spcAft>
              <a:buClr>
                <a:srgbClr val="FFC000"/>
              </a:buClr>
              <a:buSzTx/>
              <a:buFont typeface="Arial" pitchFamily="34" charset="0"/>
              <a:buChar char="•"/>
              <a:tabLst/>
              <a:defRPr/>
            </a:pPr>
            <a:endParaRPr kumimoji="0" lang="en-US" altLang="en-US" sz="2400" b="0" i="1" u="none" strike="noStrike" kern="1200" cap="none" spc="0" normalizeH="0" baseline="0" noProof="0" dirty="0">
              <a:ln>
                <a:noFill/>
              </a:ln>
              <a:solidFill>
                <a:srgbClr val="FFFFFF"/>
              </a:solidFill>
              <a:effectLst/>
              <a:uLnTx/>
              <a:uFillTx/>
              <a:latin typeface="Gill Sans MT"/>
              <a:ea typeface="+mn-ea"/>
              <a:cs typeface="Gill Sans Light" panose="020B0302020104020203" pitchFamily="34" charset="-79"/>
            </a:endParaRPr>
          </a:p>
        </p:txBody>
      </p:sp>
    </p:spTree>
    <p:extLst>
      <p:ext uri="{BB962C8B-B14F-4D97-AF65-F5344CB8AC3E}">
        <p14:creationId xmlns:p14="http://schemas.microsoft.com/office/powerpoint/2010/main" val="257554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randombar(horizontal)">
                                      <p:cBhvr>
                                        <p:cTn id="7" dur="500"/>
                                        <p:tgtEl>
                                          <p:spTgt spid="1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 calcmode="lin" valueType="num">
                                      <p:cBhvr additive="base">
                                        <p:cTn id="2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randombar(horizontal)">
                                      <p:cBhvr>
                                        <p:cTn id="59" dur="500"/>
                                        <p:tgtEl>
                                          <p:spTgt spid="8"/>
                                        </p:tgtEl>
                                      </p:cBhvr>
                                    </p:animEffect>
                                  </p:childTnLst>
                                </p:cTn>
                              </p:par>
                              <p:par>
                                <p:cTn id="60" presetID="14" presetClass="entr" presetSubtype="10" fill="hold" nodeType="with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1" end="1"/>
                                            </p:txEl>
                                          </p:spTgt>
                                        </p:tgtEl>
                                        <p:attrNameLst>
                                          <p:attrName>style.visibility</p:attrName>
                                        </p:attrNameLst>
                                      </p:cBhvr>
                                      <p:to>
                                        <p:strVal val="visible"/>
                                      </p:to>
                                    </p:set>
                                    <p:anim calcmode="lin" valueType="num">
                                      <p:cBhvr additive="base">
                                        <p:cTn id="6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
                                            <p:txEl>
                                              <p:pRg st="2" end="2"/>
                                            </p:txEl>
                                          </p:spTgt>
                                        </p:tgtEl>
                                        <p:attrNameLst>
                                          <p:attrName>style.visibility</p:attrName>
                                        </p:attrNameLst>
                                      </p:cBhvr>
                                      <p:to>
                                        <p:strVal val="visible"/>
                                      </p:to>
                                    </p:set>
                                    <p:anim calcmode="lin" valueType="num">
                                      <p:cBhvr additive="base">
                                        <p:cTn id="7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8">
                                            <p:txEl>
                                              <p:pRg st="3" end="3"/>
                                            </p:txEl>
                                          </p:spTgt>
                                        </p:tgtEl>
                                        <p:attrNameLst>
                                          <p:attrName>style.visibility</p:attrName>
                                        </p:attrNameLst>
                                      </p:cBhvr>
                                      <p:to>
                                        <p:strVal val="visible"/>
                                      </p:to>
                                    </p:set>
                                    <p:anim calcmode="lin" valueType="num">
                                      <p:cBhvr additive="base">
                                        <p:cTn id="7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6"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700B899-1C04-20FA-C43F-E27E365B03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3AB05E-214D-6037-B148-D495E71D25A6}"/>
              </a:ext>
            </a:extLst>
          </p:cNvPr>
          <p:cNvSpPr>
            <a:spLocks noGrp="1"/>
          </p:cNvSpPr>
          <p:nvPr>
            <p:ph type="title"/>
          </p:nvPr>
        </p:nvSpPr>
        <p:spPr>
          <a:xfrm>
            <a:off x="128341" y="149182"/>
            <a:ext cx="11989026" cy="955000"/>
          </a:xfrm>
        </p:spPr>
        <p:txBody>
          <a:bodyPr/>
          <a:lstStyle/>
          <a:p>
            <a:r>
              <a:rPr lang="en-US" dirty="0">
                <a:solidFill>
                  <a:srgbClr val="C00000"/>
                </a:solidFill>
              </a:rPr>
              <a:t>ENLIGHTENMENT AND REVOLUTION</a:t>
            </a:r>
          </a:p>
        </p:txBody>
      </p:sp>
      <p:sp>
        <p:nvSpPr>
          <p:cNvPr id="10" name="Content Placeholder 9">
            <a:extLst>
              <a:ext uri="{FF2B5EF4-FFF2-40B4-BE49-F238E27FC236}">
                <a16:creationId xmlns:a16="http://schemas.microsoft.com/office/drawing/2014/main" id="{CCC737EA-75B9-EA39-4C8C-BFCE03E12753}"/>
              </a:ext>
            </a:extLst>
          </p:cNvPr>
          <p:cNvSpPr>
            <a:spLocks noGrp="1"/>
          </p:cNvSpPr>
          <p:nvPr>
            <p:ph sz="quarter" idx="14"/>
          </p:nvPr>
        </p:nvSpPr>
        <p:spPr>
          <a:xfrm>
            <a:off x="1142999" y="1104182"/>
            <a:ext cx="10591796" cy="5627697"/>
          </a:xfrm>
        </p:spPr>
        <p:txBody>
          <a:bodyPr>
            <a:normAutofit/>
          </a:bodyPr>
          <a:lstStyle/>
          <a:p>
            <a:pPr marL="0" indent="0">
              <a:buNone/>
            </a:pPr>
            <a:r>
              <a:rPr lang="en-US" sz="3200" b="1" dirty="0">
                <a:solidFill>
                  <a:schemeClr val="accent5">
                    <a:lumMod val="75000"/>
                  </a:schemeClr>
                </a:solidFill>
              </a:rPr>
              <a:t>Enlightenment concepts, especially the ideas of liberty and equality, were directly linked to the American and French Revolutions.</a:t>
            </a:r>
          </a:p>
          <a:p>
            <a:r>
              <a:rPr lang="en-US" altLang="en-US" sz="2800" i="1" dirty="0">
                <a:solidFill>
                  <a:schemeClr val="tx1"/>
                </a:solidFill>
              </a:rPr>
              <a:t>In the New World, the Enlightenment critique of an absolute monarchy and the divine right of kings in voices like Jefferson, Paine, Henry, and Franklin, incited revolts against British rule. The Americans were successful in their revolt, establishing a stable federal republic that continues to endure.</a:t>
            </a:r>
          </a:p>
          <a:p>
            <a:r>
              <a:rPr lang="en-US" altLang="en-US" sz="2800" i="1" dirty="0">
                <a:solidFill>
                  <a:schemeClr val="tx1"/>
                </a:solidFill>
              </a:rPr>
              <a:t>However, rationalists began turning their guns on the Bible and theology, and Deism, with its emphasis on reason and natural law, created distance between traditional Christianity and modern thought.</a:t>
            </a:r>
          </a:p>
          <a:p>
            <a:r>
              <a:rPr lang="en-US" altLang="en-US" sz="2800" i="1" dirty="0">
                <a:solidFill>
                  <a:schemeClr val="tx1"/>
                </a:solidFill>
              </a:rPr>
              <a:t>The Deists valued the moral emphasis of the Bible, especially the idea of freedom, but rejected the classical faith of the church.</a:t>
            </a:r>
          </a:p>
        </p:txBody>
      </p:sp>
      <p:sp>
        <p:nvSpPr>
          <p:cNvPr id="7" name="Slide Number Placeholder 6">
            <a:extLst>
              <a:ext uri="{FF2B5EF4-FFF2-40B4-BE49-F238E27FC236}">
                <a16:creationId xmlns:a16="http://schemas.microsoft.com/office/drawing/2014/main" id="{150C1283-1DA8-4E64-A24D-B55B5151F0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93C3CD2C-41CE-0406-2A14-C64DBF081CD1}"/>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06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9CFB4B-1C78-2527-9439-D3A69942999C}"/>
              </a:ext>
            </a:extLst>
          </p:cNvPr>
          <p:cNvSpPr>
            <a:spLocks noGrp="1"/>
          </p:cNvSpPr>
          <p:nvPr>
            <p:ph type="sldNum" sz="quarter" idx="12"/>
          </p:nvPr>
        </p:nvSpPr>
        <p:spPr/>
        <p:txBody>
          <a:bodyPr/>
          <a:lstStyle/>
          <a:p>
            <a:fld id="{DF28FB93-0A08-4E7D-8E63-9EFA29F1E093}" type="slidenum">
              <a:rPr lang="en-US" smtClean="0"/>
              <a:pPr/>
              <a:t>82</a:t>
            </a:fld>
            <a:endParaRPr lang="en-US" dirty="0"/>
          </a:p>
        </p:txBody>
      </p:sp>
      <p:pic>
        <p:nvPicPr>
          <p:cNvPr id="1026" name="Picture 2" descr="image">
            <a:extLst>
              <a:ext uri="{FF2B5EF4-FFF2-40B4-BE49-F238E27FC236}">
                <a16:creationId xmlns:a16="http://schemas.microsoft.com/office/drawing/2014/main" id="{A7F5B3DF-6C5E-F97E-6576-AA6713FAB4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59" y="432846"/>
            <a:ext cx="9000341" cy="6004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F9241B-7932-C57C-0930-8AEA86B09302}"/>
              </a:ext>
            </a:extLst>
          </p:cNvPr>
          <p:cNvSpPr txBox="1"/>
          <p:nvPr/>
        </p:nvSpPr>
        <p:spPr>
          <a:xfrm>
            <a:off x="9195371" y="432846"/>
            <a:ext cx="2779490" cy="6001643"/>
          </a:xfrm>
          <a:prstGeom prst="rect">
            <a:avLst/>
          </a:prstGeom>
          <a:noFill/>
        </p:spPr>
        <p:txBody>
          <a:bodyPr wrap="square" rtlCol="0">
            <a:spAutoFit/>
          </a:bodyPr>
          <a:lstStyle/>
          <a:p>
            <a:r>
              <a:rPr lang="en-US" sz="2400" dirty="0"/>
              <a:t>Thomas Jefferson, for instance, edited the New Testament, using a razor to remove all references to miracles and supernatural events.</a:t>
            </a:r>
          </a:p>
          <a:p>
            <a:endParaRPr lang="en-US" sz="2400" dirty="0"/>
          </a:p>
          <a:p>
            <a:r>
              <a:rPr lang="en-US" sz="2400" dirty="0"/>
              <a:t>He glued the parts of which he approved into “The Life and Morals of Jesus of Nazareth,” the so-called Jefferson Bible.</a:t>
            </a:r>
          </a:p>
        </p:txBody>
      </p:sp>
    </p:spTree>
    <p:extLst>
      <p:ext uri="{BB962C8B-B14F-4D97-AF65-F5344CB8AC3E}">
        <p14:creationId xmlns:p14="http://schemas.microsoft.com/office/powerpoint/2010/main" val="324658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E08B7153-9F7A-736B-3629-7D58A2ACF1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8C62D9-7447-E293-49F4-05914AE55FF4}"/>
              </a:ext>
            </a:extLst>
          </p:cNvPr>
          <p:cNvSpPr>
            <a:spLocks noGrp="1"/>
          </p:cNvSpPr>
          <p:nvPr>
            <p:ph type="title"/>
          </p:nvPr>
        </p:nvSpPr>
        <p:spPr>
          <a:xfrm>
            <a:off x="457201" y="149182"/>
            <a:ext cx="10515595" cy="955000"/>
          </a:xfrm>
        </p:spPr>
        <p:txBody>
          <a:bodyPr/>
          <a:lstStyle/>
          <a:p>
            <a:r>
              <a:rPr lang="en-US" dirty="0">
                <a:solidFill>
                  <a:srgbClr val="C00000"/>
                </a:solidFill>
              </a:rPr>
              <a:t>THE FRENCH revolution</a:t>
            </a:r>
          </a:p>
        </p:txBody>
      </p:sp>
      <p:sp>
        <p:nvSpPr>
          <p:cNvPr id="10" name="Content Placeholder 9">
            <a:extLst>
              <a:ext uri="{FF2B5EF4-FFF2-40B4-BE49-F238E27FC236}">
                <a16:creationId xmlns:a16="http://schemas.microsoft.com/office/drawing/2014/main" id="{DE524C4B-365B-D848-5500-8C6B64451C82}"/>
              </a:ext>
            </a:extLst>
          </p:cNvPr>
          <p:cNvSpPr>
            <a:spLocks noGrp="1"/>
          </p:cNvSpPr>
          <p:nvPr>
            <p:ph sz="quarter" idx="14"/>
          </p:nvPr>
        </p:nvSpPr>
        <p:spPr>
          <a:xfrm>
            <a:off x="1142999" y="978061"/>
            <a:ext cx="10591796" cy="5753818"/>
          </a:xfrm>
        </p:spPr>
        <p:txBody>
          <a:bodyPr>
            <a:normAutofit/>
          </a:bodyPr>
          <a:lstStyle/>
          <a:p>
            <a:pPr marL="0" indent="0">
              <a:buNone/>
            </a:pPr>
            <a:r>
              <a:rPr lang="en-US" sz="3200" b="1" dirty="0">
                <a:solidFill>
                  <a:schemeClr val="accent5">
                    <a:lumMod val="75000"/>
                  </a:schemeClr>
                </a:solidFill>
              </a:rPr>
              <a:t>The Roman Catholic Church found itself on the wrong side of history, allying itself with the elitism of the entrenched aristocracy while ignoring the plight of the French peasants.</a:t>
            </a:r>
          </a:p>
          <a:p>
            <a:r>
              <a:rPr lang="en-US" altLang="en-US" sz="2800" i="1" dirty="0">
                <a:solidFill>
                  <a:schemeClr val="tx1"/>
                </a:solidFill>
              </a:rPr>
              <a:t>Enlightenment ideas of liberty, equality, and fraternity fueled the overthrow of the French monarchy as well as the church and the establishment of a republic under a newly formed National Assembly.</a:t>
            </a:r>
          </a:p>
          <a:p>
            <a:r>
              <a:rPr lang="en-US" altLang="en-US" sz="2800" i="1" dirty="0">
                <a:solidFill>
                  <a:schemeClr val="tx1"/>
                </a:solidFill>
              </a:rPr>
              <a:t>This included the dechristianization of France (Voltaire’s rubric “Stamp Out the Infamous Thing”) </a:t>
            </a:r>
          </a:p>
          <a:p>
            <a:r>
              <a:rPr lang="en-US" altLang="en-US" sz="2800" i="1" dirty="0">
                <a:solidFill>
                  <a:schemeClr val="tx1"/>
                </a:solidFill>
              </a:rPr>
              <a:t>However, it devolved into the Reign of Terror, including widespread executions of perceived enemies of the revolution. Following the Reign of  Terror, Napoleon Bonaparte rose to power ending the revolutionary period.</a:t>
            </a:r>
          </a:p>
        </p:txBody>
      </p:sp>
      <p:sp>
        <p:nvSpPr>
          <p:cNvPr id="7" name="Slide Number Placeholder 6">
            <a:extLst>
              <a:ext uri="{FF2B5EF4-FFF2-40B4-BE49-F238E27FC236}">
                <a16:creationId xmlns:a16="http://schemas.microsoft.com/office/drawing/2014/main" id="{B7AAA8F2-A5F2-962F-23F4-763AAF21E2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01CB533-5097-91E0-6DAE-68B76888BC13}"/>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9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2BA806F-AC4A-C59E-2573-FD2671F640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C89522-0224-67F5-6628-CBB96E3FB5F4}"/>
              </a:ext>
            </a:extLst>
          </p:cNvPr>
          <p:cNvSpPr>
            <a:spLocks noGrp="1"/>
          </p:cNvSpPr>
          <p:nvPr>
            <p:ph type="title"/>
          </p:nvPr>
        </p:nvSpPr>
        <p:spPr>
          <a:xfrm>
            <a:off x="457201" y="46441"/>
            <a:ext cx="11111382" cy="1490047"/>
          </a:xfrm>
        </p:spPr>
        <p:txBody>
          <a:bodyPr/>
          <a:lstStyle/>
          <a:p>
            <a:r>
              <a:rPr lang="en-US" dirty="0">
                <a:solidFill>
                  <a:srgbClr val="C00000"/>
                </a:solidFill>
              </a:rPr>
              <a:t>effect of the enlightenment on Christianity</a:t>
            </a:r>
          </a:p>
        </p:txBody>
      </p:sp>
      <p:sp>
        <p:nvSpPr>
          <p:cNvPr id="10" name="Content Placeholder 9">
            <a:extLst>
              <a:ext uri="{FF2B5EF4-FFF2-40B4-BE49-F238E27FC236}">
                <a16:creationId xmlns:a16="http://schemas.microsoft.com/office/drawing/2014/main" id="{DF3C744F-C533-8EE4-B611-DEC8032A0F49}"/>
              </a:ext>
            </a:extLst>
          </p:cNvPr>
          <p:cNvSpPr>
            <a:spLocks noGrp="1"/>
          </p:cNvSpPr>
          <p:nvPr>
            <p:ph sz="quarter" idx="14"/>
          </p:nvPr>
        </p:nvSpPr>
        <p:spPr>
          <a:xfrm>
            <a:off x="893859" y="1654140"/>
            <a:ext cx="10993342" cy="5182228"/>
          </a:xfrm>
        </p:spPr>
        <p:txBody>
          <a:bodyPr>
            <a:normAutofit fontScale="92500" lnSpcReduction="20000"/>
          </a:bodyPr>
          <a:lstStyle/>
          <a:p>
            <a:pPr marL="0" indent="0">
              <a:buNone/>
            </a:pPr>
            <a:r>
              <a:rPr lang="en-US" sz="3200" b="1" dirty="0">
                <a:solidFill>
                  <a:schemeClr val="accent5">
                    <a:lumMod val="75000"/>
                  </a:schemeClr>
                </a:solidFill>
              </a:rPr>
              <a:t>Enlightenment ideas challenged the religious assumptions of the church in the Medieval Period.</a:t>
            </a:r>
          </a:p>
          <a:p>
            <a:r>
              <a:rPr lang="en-US" altLang="en-US" sz="2800" i="1" dirty="0">
                <a:solidFill>
                  <a:schemeClr val="tx1"/>
                </a:solidFill>
              </a:rPr>
              <a:t>When Galileo popularized the heliocentric theories of Copernicus and was formally condemned by the Roman Church, the stage was set for a continuing tension between science and theology, </a:t>
            </a:r>
            <a:r>
              <a:rPr lang="en-US" altLang="en-US" sz="2800" i="1" u="sng" dirty="0">
                <a:solidFill>
                  <a:schemeClr val="tx1"/>
                </a:solidFill>
              </a:rPr>
              <a:t>and it is fair to say that much of the blame must rest on the Christian churches themselves.</a:t>
            </a:r>
          </a:p>
          <a:p>
            <a:r>
              <a:rPr lang="en-US" altLang="en-US" sz="2800" i="1" dirty="0">
                <a:solidFill>
                  <a:schemeClr val="tx1"/>
                </a:solidFill>
              </a:rPr>
              <a:t>In America, central Enlightenment ideals, such as, the inalienable rights of life, liberty, and the pursuit of happiness, were enshrined as gifts of “nature’s God.”  This was not traditional Christian theology, but it was “Christian friendly,” and it wasn’t atheism, either.</a:t>
            </a:r>
          </a:p>
          <a:p>
            <a:r>
              <a:rPr lang="en-US" altLang="en-US" sz="2800" i="1" dirty="0">
                <a:solidFill>
                  <a:schemeClr val="tx1"/>
                </a:solidFill>
              </a:rPr>
              <a:t>In France, by contrast, the revolution led to the dechristianization of the whole nation from its Roman Catholic roots. The Christian calendar was replaced with one reckoned from the date of the Revolution, and Christian holidays were replaced by festivals of Liberty and Reason.</a:t>
            </a:r>
          </a:p>
        </p:txBody>
      </p:sp>
      <p:sp>
        <p:nvSpPr>
          <p:cNvPr id="7" name="Slide Number Placeholder 6">
            <a:extLst>
              <a:ext uri="{FF2B5EF4-FFF2-40B4-BE49-F238E27FC236}">
                <a16:creationId xmlns:a16="http://schemas.microsoft.com/office/drawing/2014/main" id="{E556D380-4311-FDBC-9004-F3E1B21A59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FC743B7C-6EFC-65D6-ADC8-DABFD81E471A}"/>
              </a:ext>
            </a:extLst>
          </p:cNvPr>
          <p:cNvCxnSpPr>
            <a:cxnSpLocks/>
          </p:cNvCxnSpPr>
          <p:nvPr/>
        </p:nvCxnSpPr>
        <p:spPr>
          <a:xfrm>
            <a:off x="688372" y="2117558"/>
            <a:ext cx="0" cy="474044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2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A19F4-0A17-DD85-C592-77BB88740334}"/>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70E30B0E-9E77-7302-584F-A116F76F423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B4488DB9-A64C-7D68-E3E8-B5E4D3953A07}"/>
              </a:ext>
            </a:extLst>
          </p:cNvPr>
          <p:cNvSpPr>
            <a:spLocks noGrp="1"/>
          </p:cNvSpPr>
          <p:nvPr>
            <p:ph type="title"/>
          </p:nvPr>
        </p:nvSpPr>
        <p:spPr>
          <a:xfrm>
            <a:off x="1" y="3657600"/>
            <a:ext cx="12191998" cy="941832"/>
          </a:xfrm>
        </p:spPr>
        <p:txBody>
          <a:bodyPr>
            <a:normAutofit/>
          </a:bodyPr>
          <a:lstStyle/>
          <a:p>
            <a:r>
              <a:rPr lang="en-US" dirty="0"/>
              <a:t>CHRISTIANITY IN THE NEW WORLD</a:t>
            </a:r>
          </a:p>
        </p:txBody>
      </p:sp>
      <p:sp>
        <p:nvSpPr>
          <p:cNvPr id="8" name="Text Placeholder 7">
            <a:extLst>
              <a:ext uri="{FF2B5EF4-FFF2-40B4-BE49-F238E27FC236}">
                <a16:creationId xmlns:a16="http://schemas.microsoft.com/office/drawing/2014/main" id="{B19A6966-A4B4-EBD2-57DD-3202949E0C09}"/>
              </a:ext>
            </a:extLst>
          </p:cNvPr>
          <p:cNvSpPr>
            <a:spLocks noGrp="1"/>
          </p:cNvSpPr>
          <p:nvPr>
            <p:ph type="body" idx="1"/>
          </p:nvPr>
        </p:nvSpPr>
        <p:spPr/>
        <p:txBody>
          <a:bodyPr/>
          <a:lstStyle/>
          <a:p>
            <a:r>
              <a:rPr lang="en-US" cap="none" dirty="0"/>
              <a:t>Puritans, Anglicans, Baptists, Methodists, Catholics, and Quakers</a:t>
            </a:r>
            <a:endParaRPr lang="en-US" dirty="0"/>
          </a:p>
        </p:txBody>
      </p:sp>
    </p:spTree>
    <p:extLst>
      <p:ext uri="{BB962C8B-B14F-4D97-AF65-F5344CB8AC3E}">
        <p14:creationId xmlns:p14="http://schemas.microsoft.com/office/powerpoint/2010/main" val="22315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F5FD7EF0-8616-66FA-5CBD-4B9EB1FDEC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C41D43-9373-57A3-F90B-B57DEC639B75}"/>
              </a:ext>
            </a:extLst>
          </p:cNvPr>
          <p:cNvSpPr>
            <a:spLocks noGrp="1"/>
          </p:cNvSpPr>
          <p:nvPr>
            <p:ph type="title"/>
          </p:nvPr>
        </p:nvSpPr>
        <p:spPr>
          <a:xfrm>
            <a:off x="457201" y="149182"/>
            <a:ext cx="5152489" cy="955000"/>
          </a:xfrm>
        </p:spPr>
        <p:txBody>
          <a:bodyPr/>
          <a:lstStyle/>
          <a:p>
            <a:r>
              <a:rPr lang="en-US" dirty="0">
                <a:solidFill>
                  <a:srgbClr val="C00000"/>
                </a:solidFill>
              </a:rPr>
              <a:t>THE PURITANs</a:t>
            </a:r>
          </a:p>
        </p:txBody>
      </p:sp>
      <p:sp>
        <p:nvSpPr>
          <p:cNvPr id="10" name="Content Placeholder 9">
            <a:extLst>
              <a:ext uri="{FF2B5EF4-FFF2-40B4-BE49-F238E27FC236}">
                <a16:creationId xmlns:a16="http://schemas.microsoft.com/office/drawing/2014/main" id="{E4F0AE7D-2DE4-1415-FEE4-B4F392931CCF}"/>
              </a:ext>
            </a:extLst>
          </p:cNvPr>
          <p:cNvSpPr>
            <a:spLocks noGrp="1"/>
          </p:cNvSpPr>
          <p:nvPr>
            <p:ph sz="quarter" idx="14"/>
          </p:nvPr>
        </p:nvSpPr>
        <p:spPr>
          <a:xfrm>
            <a:off x="688131" y="1181906"/>
            <a:ext cx="6671262" cy="5177797"/>
          </a:xfrm>
        </p:spPr>
        <p:txBody>
          <a:bodyPr>
            <a:normAutofit fontScale="92500" lnSpcReduction="10000"/>
          </a:bodyPr>
          <a:lstStyle/>
          <a:p>
            <a:pPr marL="0" indent="0">
              <a:buNone/>
            </a:pPr>
            <a:r>
              <a:rPr lang="en-US" sz="3000" b="1" dirty="0">
                <a:solidFill>
                  <a:schemeClr val="accent5">
                    <a:lumMod val="75000"/>
                  </a:schemeClr>
                </a:solidFill>
              </a:rPr>
              <a:t>Migrating to North America in the 17</a:t>
            </a:r>
            <a:r>
              <a:rPr lang="en-US" sz="3000" b="1" baseline="30000" dirty="0">
                <a:solidFill>
                  <a:schemeClr val="accent5">
                    <a:lumMod val="75000"/>
                  </a:schemeClr>
                </a:solidFill>
              </a:rPr>
              <a:t>th</a:t>
            </a:r>
            <a:r>
              <a:rPr lang="en-US" sz="3000" b="1" dirty="0">
                <a:solidFill>
                  <a:schemeClr val="accent5">
                    <a:lumMod val="75000"/>
                  </a:schemeClr>
                </a:solidFill>
              </a:rPr>
              <a:t> Century, the Puritans, dissenters from the Anglican Church, sought to establish a society based on strict religious law.</a:t>
            </a:r>
          </a:p>
          <a:p>
            <a:r>
              <a:rPr lang="en-US" altLang="en-US" sz="2600" i="1" dirty="0">
                <a:solidFill>
                  <a:schemeClr val="tx1"/>
                </a:solidFill>
              </a:rPr>
              <a:t>They were staunch Calvinists, so their churches were plain and unadorned.</a:t>
            </a:r>
          </a:p>
          <a:p>
            <a:r>
              <a:rPr lang="en-US" altLang="en-US" sz="2600" i="1" dirty="0">
                <a:solidFill>
                  <a:schemeClr val="tx1"/>
                </a:solidFill>
              </a:rPr>
              <a:t>Only Puritan men who were church members could own land.</a:t>
            </a:r>
          </a:p>
          <a:p>
            <a:r>
              <a:rPr lang="en-US" altLang="en-US" sz="2600" i="1" dirty="0">
                <a:solidFill>
                  <a:schemeClr val="tx1"/>
                </a:solidFill>
              </a:rPr>
              <a:t>They emphasized the values of hard work, self-reliance, and a strong moral code.</a:t>
            </a:r>
          </a:p>
          <a:p>
            <a:r>
              <a:rPr lang="en-US" altLang="en-US" sz="2600" i="1" dirty="0">
                <a:solidFill>
                  <a:schemeClr val="tx1"/>
                </a:solidFill>
              </a:rPr>
              <a:t>They were concentrated in the northern colonies, like Massachusetts and Connecticut.</a:t>
            </a:r>
          </a:p>
        </p:txBody>
      </p:sp>
      <p:sp>
        <p:nvSpPr>
          <p:cNvPr id="7" name="Slide Number Placeholder 6">
            <a:extLst>
              <a:ext uri="{FF2B5EF4-FFF2-40B4-BE49-F238E27FC236}">
                <a16:creationId xmlns:a16="http://schemas.microsoft.com/office/drawing/2014/main" id="{DB99081D-D3EB-F69A-3CCE-9D47BA6C80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6035AEA8-4FC1-4042-9446-2225A3B7EE9A}"/>
              </a:ext>
            </a:extLst>
          </p:cNvPr>
          <p:cNvCxnSpPr>
            <a:cxnSpLocks/>
          </p:cNvCxnSpPr>
          <p:nvPr/>
        </p:nvCxnSpPr>
        <p:spPr>
          <a:xfrm>
            <a:off x="538836" y="996593"/>
            <a:ext cx="0" cy="5861407"/>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70D8DB0-886E-1854-3E6A-D3D0648778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8688" y="0"/>
            <a:ext cx="4683312" cy="6858000"/>
          </a:xfrm>
          <a:prstGeom prst="rect">
            <a:avLst/>
          </a:prstGeom>
        </p:spPr>
      </p:pic>
      <p:sp>
        <p:nvSpPr>
          <p:cNvPr id="6" name="TextBox 5">
            <a:extLst>
              <a:ext uri="{FF2B5EF4-FFF2-40B4-BE49-F238E27FC236}">
                <a16:creationId xmlns:a16="http://schemas.microsoft.com/office/drawing/2014/main" id="{64D716BD-4F61-6BBF-D646-0AEE11DAFE98}"/>
              </a:ext>
            </a:extLst>
          </p:cNvPr>
          <p:cNvSpPr txBox="1"/>
          <p:nvPr/>
        </p:nvSpPr>
        <p:spPr>
          <a:xfrm>
            <a:off x="8510275" y="5922186"/>
            <a:ext cx="2680138" cy="646331"/>
          </a:xfrm>
          <a:prstGeom prst="rect">
            <a:avLst/>
          </a:prstGeom>
          <a:noFill/>
        </p:spPr>
        <p:txBody>
          <a:bodyPr wrap="square" rtlCol="0">
            <a:spAutoFit/>
          </a:bodyPr>
          <a:lstStyle/>
          <a:p>
            <a:pPr algn="r"/>
            <a:r>
              <a:rPr lang="en-US" dirty="0"/>
              <a:t>1887 statue of a Puritan, Springfield, Massachusetts</a:t>
            </a:r>
          </a:p>
        </p:txBody>
      </p:sp>
    </p:spTree>
    <p:extLst>
      <p:ext uri="{BB962C8B-B14F-4D97-AF65-F5344CB8AC3E}">
        <p14:creationId xmlns:p14="http://schemas.microsoft.com/office/powerpoint/2010/main" val="419281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4D875AB-5F9F-F0A3-FEBC-EDB3BF000C51}"/>
              </a:ext>
            </a:extLst>
          </p:cNvPr>
          <p:cNvSpPr>
            <a:spLocks noGrp="1" noChangeArrowheads="1"/>
          </p:cNvSpPr>
          <p:nvPr>
            <p:ph type="title"/>
          </p:nvPr>
        </p:nvSpPr>
        <p:spPr/>
        <p:txBody>
          <a:bodyPr/>
          <a:lstStyle/>
          <a:p>
            <a:pPr algn="l" eaLnBrk="1" hangingPunct="1"/>
            <a:r>
              <a:rPr lang="en-US" altLang="en-US" b="1"/>
              <a:t>Puritan Spirituality</a:t>
            </a:r>
          </a:p>
        </p:txBody>
      </p:sp>
      <p:sp>
        <p:nvSpPr>
          <p:cNvPr id="88067" name="Rectangle 3">
            <a:extLst>
              <a:ext uri="{FF2B5EF4-FFF2-40B4-BE49-F238E27FC236}">
                <a16:creationId xmlns:a16="http://schemas.microsoft.com/office/drawing/2014/main" id="{93A9B69D-35D6-D8C9-52F8-188BEDC2B781}"/>
              </a:ext>
            </a:extLst>
          </p:cNvPr>
          <p:cNvSpPr>
            <a:spLocks noGrp="1" noChangeArrowheads="1"/>
          </p:cNvSpPr>
          <p:nvPr>
            <p:ph type="body" idx="1"/>
          </p:nvPr>
        </p:nvSpPr>
        <p:spPr>
          <a:xfrm>
            <a:off x="609600" y="1600200"/>
            <a:ext cx="10653132" cy="5029200"/>
          </a:xfrm>
        </p:spPr>
        <p:txBody>
          <a:bodyPr/>
          <a:lstStyle/>
          <a:p>
            <a:pPr eaLnBrk="1" hangingPunct="1">
              <a:lnSpc>
                <a:spcPct val="90000"/>
              </a:lnSpc>
              <a:buFontTx/>
              <a:buNone/>
            </a:pPr>
            <a:r>
              <a:rPr lang="en-US" altLang="en-US" sz="2800" b="1" dirty="0">
                <a:solidFill>
                  <a:srgbClr val="FF6600"/>
                </a:solidFill>
              </a:rPr>
              <a:t>The name “Puritan” derives from those Christians within the English Reformation who deemed that the English church had not gone far enough in shedding the trappings of medieval Roman Catholicism.</a:t>
            </a:r>
          </a:p>
          <a:p>
            <a:pPr lvl="1" eaLnBrk="1" hangingPunct="1">
              <a:lnSpc>
                <a:spcPct val="90000"/>
              </a:lnSpc>
            </a:pPr>
            <a:r>
              <a:rPr lang="en-US" altLang="en-US" sz="2400" i="1" dirty="0"/>
              <a:t>Hence, they sought to further “purify” the church, society, and themselves.</a:t>
            </a:r>
          </a:p>
          <a:p>
            <a:pPr lvl="1" eaLnBrk="1" hangingPunct="1">
              <a:lnSpc>
                <a:spcPct val="90000"/>
              </a:lnSpc>
            </a:pPr>
            <a:r>
              <a:rPr lang="en-US" altLang="en-US" sz="2400" i="1" dirty="0"/>
              <a:t>At first, they worked within the Church of England, but by the time of James I, some began to separate entirely.</a:t>
            </a:r>
          </a:p>
          <a:p>
            <a:pPr lvl="1" eaLnBrk="1" hangingPunct="1">
              <a:lnSpc>
                <a:spcPct val="90000"/>
              </a:lnSpc>
            </a:pPr>
            <a:r>
              <a:rPr lang="en-US" altLang="en-US" sz="2400" i="1" dirty="0"/>
              <a:t>In America, the most famous of the “Separatists” were the pilgrims who, after a sojourn in Holland, established Plymouth Colony in 1620.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80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8067">
                                            <p:txEl>
                                              <p:pRg st="1" end="1"/>
                                            </p:txEl>
                                          </p:spTgt>
                                        </p:tgtEl>
                                        <p:attrNameLst>
                                          <p:attrName>style.visibility</p:attrName>
                                        </p:attrNameLst>
                                      </p:cBhvr>
                                      <p:to>
                                        <p:strVal val="visible"/>
                                      </p:to>
                                    </p:set>
                                    <p:anim calcmode="lin" valueType="num">
                                      <p:cBhvr additive="base">
                                        <p:cTn id="14"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8067">
                                            <p:txEl>
                                              <p:pRg st="2" end="2"/>
                                            </p:txEl>
                                          </p:spTgt>
                                        </p:tgtEl>
                                        <p:attrNameLst>
                                          <p:attrName>style.visibility</p:attrName>
                                        </p:attrNameLst>
                                      </p:cBhvr>
                                      <p:to>
                                        <p:strVal val="visible"/>
                                      </p:to>
                                    </p:set>
                                    <p:anim calcmode="lin" valueType="num">
                                      <p:cBhvr additive="base">
                                        <p:cTn id="20"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8067">
                                            <p:txEl>
                                              <p:pRg st="3" end="3"/>
                                            </p:txEl>
                                          </p:spTgt>
                                        </p:tgtEl>
                                        <p:attrNameLst>
                                          <p:attrName>style.visibility</p:attrName>
                                        </p:attrNameLst>
                                      </p:cBhvr>
                                      <p:to>
                                        <p:strVal val="visible"/>
                                      </p:to>
                                    </p:set>
                                    <p:anim calcmode="lin" valueType="num">
                                      <p:cBhvr additive="base">
                                        <p:cTn id="26" dur="5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934CA75-D287-3189-4CB1-0677BC624D6C}"/>
              </a:ext>
            </a:extLst>
          </p:cNvPr>
          <p:cNvSpPr>
            <a:spLocks noGrp="1" noChangeArrowheads="1"/>
          </p:cNvSpPr>
          <p:nvPr>
            <p:ph type="title"/>
          </p:nvPr>
        </p:nvSpPr>
        <p:spPr>
          <a:xfrm>
            <a:off x="609600" y="274638"/>
            <a:ext cx="4267200" cy="940246"/>
          </a:xfrm>
        </p:spPr>
        <p:txBody>
          <a:bodyPr/>
          <a:lstStyle/>
          <a:p>
            <a:pPr algn="l" eaLnBrk="1" hangingPunct="1"/>
            <a:r>
              <a:rPr lang="en-US" altLang="en-US" b="1" dirty="0"/>
              <a:t>Leading Lights</a:t>
            </a:r>
          </a:p>
        </p:txBody>
      </p:sp>
      <p:sp>
        <p:nvSpPr>
          <p:cNvPr id="89097" name="Text Box 9">
            <a:extLst>
              <a:ext uri="{FF2B5EF4-FFF2-40B4-BE49-F238E27FC236}">
                <a16:creationId xmlns:a16="http://schemas.microsoft.com/office/drawing/2014/main" id="{FFC40439-B8DC-7FDB-6D58-957A0CB7A0E3}"/>
              </a:ext>
            </a:extLst>
          </p:cNvPr>
          <p:cNvSpPr txBox="1">
            <a:spLocks noChangeArrowheads="1"/>
          </p:cNvSpPr>
          <p:nvPr/>
        </p:nvSpPr>
        <p:spPr bwMode="auto">
          <a:xfrm>
            <a:off x="1374721" y="5181911"/>
            <a:ext cx="289247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From William Tyndale (1494-1536), they adopted an intense commitment to Scripture and an emphasis on the concept of covenant.</a:t>
            </a:r>
          </a:p>
        </p:txBody>
      </p:sp>
      <p:sp>
        <p:nvSpPr>
          <p:cNvPr id="89100" name="Text Box 12">
            <a:extLst>
              <a:ext uri="{FF2B5EF4-FFF2-40B4-BE49-F238E27FC236}">
                <a16:creationId xmlns:a16="http://schemas.microsoft.com/office/drawing/2014/main" id="{6B8680E1-ADC5-C539-E8CC-7D8B12E590CE}"/>
              </a:ext>
            </a:extLst>
          </p:cNvPr>
          <p:cNvSpPr txBox="1">
            <a:spLocks noChangeArrowheads="1"/>
          </p:cNvSpPr>
          <p:nvPr/>
        </p:nvSpPr>
        <p:spPr bwMode="auto">
          <a:xfrm>
            <a:off x="4648199" y="5181911"/>
            <a:ext cx="29305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From John Knox (d. 1572), they absorbed a dedication to thorough reform in church and state.</a:t>
            </a:r>
          </a:p>
        </p:txBody>
      </p:sp>
      <p:sp>
        <p:nvSpPr>
          <p:cNvPr id="89101" name="Text Box 13">
            <a:extLst>
              <a:ext uri="{FF2B5EF4-FFF2-40B4-BE49-F238E27FC236}">
                <a16:creationId xmlns:a16="http://schemas.microsoft.com/office/drawing/2014/main" id="{109C3554-96CC-9AA1-9FC2-FF640D0BCEEB}"/>
              </a:ext>
            </a:extLst>
          </p:cNvPr>
          <p:cNvSpPr txBox="1">
            <a:spLocks noChangeArrowheads="1"/>
          </p:cNvSpPr>
          <p:nvPr/>
        </p:nvSpPr>
        <p:spPr bwMode="auto">
          <a:xfrm>
            <a:off x="7848600" y="5181908"/>
            <a:ext cx="32511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From John Hooper (d. 1555), they received a firm conviction that Scripture should regulate both church life and personal behavior.</a:t>
            </a:r>
          </a:p>
        </p:txBody>
      </p:sp>
      <p:pic>
        <p:nvPicPr>
          <p:cNvPr id="3" name="Content Placeholder 2">
            <a:extLst>
              <a:ext uri="{FF2B5EF4-FFF2-40B4-BE49-F238E27FC236}">
                <a16:creationId xmlns:a16="http://schemas.microsoft.com/office/drawing/2014/main" id="{3D7C764A-6392-9938-F1E4-9DE34B0F4512}"/>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a:fillRect/>
          </a:stretch>
        </p:blipFill>
        <p:spPr>
          <a:xfrm>
            <a:off x="4648199" y="1308720"/>
            <a:ext cx="2930581" cy="3873189"/>
          </a:xfrm>
          <a:prstGeom prst="rect">
            <a:avLst/>
          </a:prstGeom>
        </p:spPr>
      </p:pic>
      <p:pic>
        <p:nvPicPr>
          <p:cNvPr id="1026" name="Picture 2" descr=" Bishop John Hooper">
            <a:extLst>
              <a:ext uri="{FF2B5EF4-FFF2-40B4-BE49-F238E27FC236}">
                <a16:creationId xmlns:a16="http://schemas.microsoft.com/office/drawing/2014/main" id="{EB280154-993F-DC1B-B957-9C5EBFB0AA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2292" y="1308720"/>
            <a:ext cx="3207486" cy="3866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siting William Tyndale, Father of the English Bible | Religious Studies  Center">
            <a:extLst>
              <a:ext uri="{FF2B5EF4-FFF2-40B4-BE49-F238E27FC236}">
                <a16:creationId xmlns:a16="http://schemas.microsoft.com/office/drawing/2014/main" id="{7B13838C-0670-F8CD-1A01-0D7E03C3E152}"/>
              </a:ext>
            </a:extLst>
          </p:cNvPr>
          <p:cNvPicPr>
            <a:picLocks noGrp="1" noChangeAspect="1" noChangeArrowheads="1"/>
          </p:cNvPicPr>
          <p:nvPr>
            <p:ph sz="half" idx="1"/>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1374721" y="1308721"/>
            <a:ext cx="2930580" cy="3873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9097">
                                            <p:txEl>
                                              <p:pRg st="0" end="0"/>
                                            </p:txEl>
                                          </p:spTgt>
                                        </p:tgtEl>
                                        <p:attrNameLst>
                                          <p:attrName>style.visibility</p:attrName>
                                        </p:attrNameLst>
                                      </p:cBhvr>
                                      <p:to>
                                        <p:strVal val="visible"/>
                                      </p:to>
                                    </p:set>
                                    <p:anim calcmode="lin" valueType="num">
                                      <p:cBhvr>
                                        <p:cTn id="7" dur="500" fill="hold"/>
                                        <p:tgtEl>
                                          <p:spTgt spid="890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9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9097">
                                            <p:txEl>
                                              <p:pRg st="0" end="0"/>
                                            </p:txEl>
                                          </p:spTgt>
                                        </p:tgtEl>
                                      </p:cBhvr>
                                    </p:animEffect>
                                  </p:childTnLst>
                                </p:cTn>
                              </p:par>
                              <p:par>
                                <p:cTn id="10" presetID="14" presetClass="entr" presetSubtype="1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9100"/>
                                        </p:tgtEl>
                                        <p:attrNameLst>
                                          <p:attrName>style.visibility</p:attrName>
                                        </p:attrNameLst>
                                      </p:cBhvr>
                                      <p:to>
                                        <p:strVal val="visible"/>
                                      </p:to>
                                    </p:set>
                                    <p:anim calcmode="lin" valueType="num">
                                      <p:cBhvr>
                                        <p:cTn id="20" dur="500" fill="hold"/>
                                        <p:tgtEl>
                                          <p:spTgt spid="89100"/>
                                        </p:tgtEl>
                                        <p:attrNameLst>
                                          <p:attrName>ppt_w</p:attrName>
                                        </p:attrNameLst>
                                      </p:cBhvr>
                                      <p:tavLst>
                                        <p:tav tm="0">
                                          <p:val>
                                            <p:fltVal val="0"/>
                                          </p:val>
                                        </p:tav>
                                        <p:tav tm="100000">
                                          <p:val>
                                            <p:strVal val="#ppt_w"/>
                                          </p:val>
                                        </p:tav>
                                      </p:tavLst>
                                    </p:anim>
                                    <p:anim calcmode="lin" valueType="num">
                                      <p:cBhvr>
                                        <p:cTn id="21" dur="500" fill="hold"/>
                                        <p:tgtEl>
                                          <p:spTgt spid="89100"/>
                                        </p:tgtEl>
                                        <p:attrNameLst>
                                          <p:attrName>ppt_h</p:attrName>
                                        </p:attrNameLst>
                                      </p:cBhvr>
                                      <p:tavLst>
                                        <p:tav tm="0">
                                          <p:val>
                                            <p:fltVal val="0"/>
                                          </p:val>
                                        </p:tav>
                                        <p:tav tm="100000">
                                          <p:val>
                                            <p:strVal val="#ppt_h"/>
                                          </p:val>
                                        </p:tav>
                                      </p:tavLst>
                                    </p:anim>
                                    <p:animEffect transition="in" filter="fade">
                                      <p:cBhvr>
                                        <p:cTn id="22" dur="500"/>
                                        <p:tgtEl>
                                          <p:spTgt spid="8910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randombar(horizontal)">
                                      <p:cBhvr>
                                        <p:cTn id="27" dur="500"/>
                                        <p:tgtEl>
                                          <p:spTgt spid="10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9101"/>
                                        </p:tgtEl>
                                        <p:attrNameLst>
                                          <p:attrName>style.visibility</p:attrName>
                                        </p:attrNameLst>
                                      </p:cBhvr>
                                      <p:to>
                                        <p:strVal val="visible"/>
                                      </p:to>
                                    </p:set>
                                    <p:anim calcmode="lin" valueType="num">
                                      <p:cBhvr>
                                        <p:cTn id="30" dur="500" fill="hold"/>
                                        <p:tgtEl>
                                          <p:spTgt spid="89101"/>
                                        </p:tgtEl>
                                        <p:attrNameLst>
                                          <p:attrName>ppt_w</p:attrName>
                                        </p:attrNameLst>
                                      </p:cBhvr>
                                      <p:tavLst>
                                        <p:tav tm="0">
                                          <p:val>
                                            <p:fltVal val="0"/>
                                          </p:val>
                                        </p:tav>
                                        <p:tav tm="100000">
                                          <p:val>
                                            <p:strVal val="#ppt_w"/>
                                          </p:val>
                                        </p:tav>
                                      </p:tavLst>
                                    </p:anim>
                                    <p:anim calcmode="lin" valueType="num">
                                      <p:cBhvr>
                                        <p:cTn id="31" dur="500" fill="hold"/>
                                        <p:tgtEl>
                                          <p:spTgt spid="89101"/>
                                        </p:tgtEl>
                                        <p:attrNameLst>
                                          <p:attrName>ppt_h</p:attrName>
                                        </p:attrNameLst>
                                      </p:cBhvr>
                                      <p:tavLst>
                                        <p:tav tm="0">
                                          <p:val>
                                            <p:fltVal val="0"/>
                                          </p:val>
                                        </p:tav>
                                        <p:tav tm="100000">
                                          <p:val>
                                            <p:strVal val="#ppt_h"/>
                                          </p:val>
                                        </p:tav>
                                      </p:tavLst>
                                    </p:anim>
                                    <p:animEffect transition="in" filter="fade">
                                      <p:cBhvr>
                                        <p:cTn id="32" dur="500"/>
                                        <p:tgtEl>
                                          <p:spTgt spid="89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0" grpId="0"/>
      <p:bldP spid="8910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FDB6099-976F-FD14-FADC-5A93BDE9CDB9}"/>
              </a:ext>
            </a:extLst>
          </p:cNvPr>
          <p:cNvSpPr>
            <a:spLocks noGrp="1" noChangeArrowheads="1"/>
          </p:cNvSpPr>
          <p:nvPr>
            <p:ph type="title"/>
          </p:nvPr>
        </p:nvSpPr>
        <p:spPr>
          <a:xfrm>
            <a:off x="760141" y="343829"/>
            <a:ext cx="5110976" cy="983166"/>
          </a:xfrm>
        </p:spPr>
        <p:txBody>
          <a:bodyPr/>
          <a:lstStyle/>
          <a:p>
            <a:pPr algn="l" eaLnBrk="1" hangingPunct="1"/>
            <a:r>
              <a:rPr lang="en-US" altLang="en-US" b="1" dirty="0"/>
              <a:t>Core Convictions</a:t>
            </a:r>
          </a:p>
        </p:txBody>
      </p:sp>
      <p:sp>
        <p:nvSpPr>
          <p:cNvPr id="91139" name="Rectangle 3">
            <a:extLst>
              <a:ext uri="{FF2B5EF4-FFF2-40B4-BE49-F238E27FC236}">
                <a16:creationId xmlns:a16="http://schemas.microsoft.com/office/drawing/2014/main" id="{34258FB9-F15F-84CB-A08B-758058112C78}"/>
              </a:ext>
            </a:extLst>
          </p:cNvPr>
          <p:cNvSpPr>
            <a:spLocks noGrp="1" noChangeArrowheads="1"/>
          </p:cNvSpPr>
          <p:nvPr>
            <p:ph type="body" idx="1"/>
          </p:nvPr>
        </p:nvSpPr>
        <p:spPr>
          <a:xfrm>
            <a:off x="760141" y="1611352"/>
            <a:ext cx="11085962" cy="5046302"/>
          </a:xfrm>
        </p:spPr>
        <p:txBody>
          <a:bodyPr/>
          <a:lstStyle/>
          <a:p>
            <a:pPr marL="609600" indent="-609600" eaLnBrk="1" hangingPunct="1">
              <a:lnSpc>
                <a:spcPct val="80000"/>
              </a:lnSpc>
              <a:buClr>
                <a:srgbClr val="FFFF66"/>
              </a:buClr>
              <a:buFontTx/>
              <a:buAutoNum type="arabicPeriod"/>
              <a:defRPr/>
            </a:pPr>
            <a:r>
              <a:rPr lang="en-US" altLang="en-US" sz="2400" u="sng" dirty="0">
                <a:solidFill>
                  <a:srgbClr val="FFFF66"/>
                </a:solidFill>
              </a:rPr>
              <a:t>Personal salvation</a:t>
            </a:r>
            <a:r>
              <a:rPr lang="en-US" altLang="en-US" sz="2400" dirty="0">
                <a:solidFill>
                  <a:srgbClr val="FF4F25"/>
                </a:solidFill>
              </a:rPr>
              <a:t> </a:t>
            </a:r>
            <a:r>
              <a:rPr lang="en-US" altLang="en-US" sz="2400" dirty="0">
                <a:solidFill>
                  <a:schemeClr val="accent2">
                    <a:lumMod val="60000"/>
                    <a:lumOff val="40000"/>
                  </a:schemeClr>
                </a:solidFill>
              </a:rPr>
              <a:t>is entirely from God (it is the gift of God’s grace through faith)</a:t>
            </a:r>
          </a:p>
          <a:p>
            <a:pPr marL="609600" indent="-609600" eaLnBrk="1" hangingPunct="1">
              <a:lnSpc>
                <a:spcPct val="80000"/>
              </a:lnSpc>
              <a:buClr>
                <a:srgbClr val="FFFF66"/>
              </a:buClr>
              <a:buFontTx/>
              <a:buAutoNum type="arabicPeriod"/>
              <a:defRPr/>
            </a:pPr>
            <a:r>
              <a:rPr lang="en-US" altLang="en-US" sz="2400" u="sng" dirty="0">
                <a:solidFill>
                  <a:srgbClr val="FFFF66"/>
                </a:solidFill>
              </a:rPr>
              <a:t>The Bible (Geneva Bible)</a:t>
            </a:r>
            <a:r>
              <a:rPr lang="en-US" altLang="en-US" sz="2400" dirty="0">
                <a:solidFill>
                  <a:srgbClr val="FF4F25"/>
                </a:solidFill>
              </a:rPr>
              <a:t> </a:t>
            </a:r>
            <a:r>
              <a:rPr lang="en-US" altLang="en-US" sz="2400" dirty="0">
                <a:solidFill>
                  <a:schemeClr val="accent2">
                    <a:lumMod val="60000"/>
                    <a:lumOff val="40000"/>
                  </a:schemeClr>
                </a:solidFill>
              </a:rPr>
              <a:t>is the indispensable guide to life (the Anglican Church held that Christians should not do what the Bible prohibited; the Puritans held that Christians should do only what the Bible commanded); hence, they emphasized:</a:t>
            </a:r>
          </a:p>
          <a:p>
            <a:pPr marL="990600" lvl="1" indent="-533400" eaLnBrk="1" hangingPunct="1">
              <a:lnSpc>
                <a:spcPct val="80000"/>
              </a:lnSpc>
              <a:buClr>
                <a:srgbClr val="FFFF66"/>
              </a:buClr>
              <a:buFontTx/>
              <a:buChar char="•"/>
              <a:defRPr/>
            </a:pPr>
            <a:r>
              <a:rPr lang="en-US" altLang="en-US" sz="2000" i="1" dirty="0"/>
              <a:t>Sabbath-keeping</a:t>
            </a:r>
          </a:p>
          <a:p>
            <a:pPr marL="990600" lvl="1" indent="-533400" eaLnBrk="1" hangingPunct="1">
              <a:lnSpc>
                <a:spcPct val="80000"/>
              </a:lnSpc>
              <a:buClr>
                <a:srgbClr val="FFFF66"/>
              </a:buClr>
              <a:buFontTx/>
              <a:buChar char="•"/>
              <a:defRPr/>
            </a:pPr>
            <a:r>
              <a:rPr lang="en-US" altLang="en-US" sz="2000" i="1" dirty="0"/>
              <a:t>Family worship &amp; devotions</a:t>
            </a:r>
          </a:p>
          <a:p>
            <a:pPr marL="990600" lvl="1" indent="-533400" eaLnBrk="1" hangingPunct="1">
              <a:lnSpc>
                <a:spcPct val="80000"/>
              </a:lnSpc>
              <a:buClr>
                <a:srgbClr val="FFFF66"/>
              </a:buClr>
              <a:buFontTx/>
              <a:buChar char="•"/>
              <a:defRPr/>
            </a:pPr>
            <a:r>
              <a:rPr lang="en-US" altLang="en-US" sz="2000" i="1" dirty="0"/>
              <a:t>Personal acts of mercy to the sick and dying</a:t>
            </a:r>
            <a:endParaRPr lang="en-US" altLang="en-US" sz="2400" u="sng" dirty="0">
              <a:solidFill>
                <a:srgbClr val="FFFF66"/>
              </a:solidFill>
            </a:endParaRPr>
          </a:p>
          <a:p>
            <a:pPr marL="609600" indent="-609600" eaLnBrk="1" hangingPunct="1">
              <a:lnSpc>
                <a:spcPct val="80000"/>
              </a:lnSpc>
              <a:buClr>
                <a:srgbClr val="FFFF66"/>
              </a:buClr>
              <a:buFontTx/>
              <a:buAutoNum type="arabicPeriod"/>
              <a:defRPr/>
            </a:pPr>
            <a:r>
              <a:rPr lang="en-US" altLang="en-US" sz="2400" u="sng" dirty="0">
                <a:solidFill>
                  <a:srgbClr val="FFFF66"/>
                </a:solidFill>
              </a:rPr>
              <a:t>The church</a:t>
            </a:r>
            <a:r>
              <a:rPr lang="en-US" altLang="en-US" sz="2400" dirty="0">
                <a:solidFill>
                  <a:srgbClr val="FF4F25"/>
                </a:solidFill>
              </a:rPr>
              <a:t> </a:t>
            </a:r>
            <a:r>
              <a:rPr lang="en-US" altLang="en-US" sz="2400" dirty="0">
                <a:solidFill>
                  <a:schemeClr val="accent2">
                    <a:lumMod val="60000"/>
                    <a:lumOff val="40000"/>
                  </a:schemeClr>
                </a:solidFill>
              </a:rPr>
              <a:t>should reflect the express teaching of Scripture (they felt that Anglican church structure missed the point with its hierarchy of bishops)</a:t>
            </a:r>
          </a:p>
          <a:p>
            <a:pPr marL="609600" indent="-609600" eaLnBrk="1" hangingPunct="1">
              <a:lnSpc>
                <a:spcPct val="80000"/>
              </a:lnSpc>
              <a:buClr>
                <a:srgbClr val="FFFF66"/>
              </a:buClr>
              <a:buFontTx/>
              <a:buAutoNum type="arabicPeriod"/>
              <a:defRPr/>
            </a:pPr>
            <a:r>
              <a:rPr lang="en-US" altLang="en-US" sz="2400" u="sng" dirty="0">
                <a:solidFill>
                  <a:srgbClr val="FFFF66"/>
                </a:solidFill>
              </a:rPr>
              <a:t>Society</a:t>
            </a:r>
            <a:r>
              <a:rPr lang="en-US" altLang="en-US" sz="2400" dirty="0">
                <a:solidFill>
                  <a:srgbClr val="FF4F25"/>
                </a:solidFill>
              </a:rPr>
              <a:t> </a:t>
            </a:r>
            <a:r>
              <a:rPr lang="en-US" altLang="en-US" sz="2400" dirty="0">
                <a:solidFill>
                  <a:schemeClr val="accent2">
                    <a:lumMod val="60000"/>
                    <a:lumOff val="40000"/>
                  </a:schemeClr>
                </a:solidFill>
              </a:rPr>
              <a:t>should be one unified whole (a single, coordinated set of authorities should govern life in society, and this value was imposed on those living in southeastern Massachusetts)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1139">
                                            <p:txEl>
                                              <p:pRg st="4" end="4"/>
                                            </p:txEl>
                                          </p:spTgt>
                                        </p:tgtEl>
                                        <p:attrNameLst>
                                          <p:attrName>style.visibility</p:attrName>
                                        </p:attrNameLst>
                                      </p:cBhvr>
                                      <p:to>
                                        <p:strVal val="visible"/>
                                      </p:to>
                                    </p:set>
                                    <p:anim calcmode="lin" valueType="num">
                                      <p:cBhvr additive="base">
                                        <p:cTn id="31" dur="500" fill="hold"/>
                                        <p:tgtEl>
                                          <p:spTgt spid="911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11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1139">
                                            <p:txEl>
                                              <p:pRg st="5" end="5"/>
                                            </p:txEl>
                                          </p:spTgt>
                                        </p:tgtEl>
                                        <p:attrNameLst>
                                          <p:attrName>style.visibility</p:attrName>
                                        </p:attrNameLst>
                                      </p:cBhvr>
                                      <p:to>
                                        <p:strVal val="visible"/>
                                      </p:to>
                                    </p:set>
                                    <p:anim calcmode="lin" valueType="num">
                                      <p:cBhvr additive="base">
                                        <p:cTn id="37" dur="500" fill="hold"/>
                                        <p:tgtEl>
                                          <p:spTgt spid="911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11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1139">
                                            <p:txEl>
                                              <p:pRg st="6" end="6"/>
                                            </p:txEl>
                                          </p:spTgt>
                                        </p:tgtEl>
                                        <p:attrNameLst>
                                          <p:attrName>style.visibility</p:attrName>
                                        </p:attrNameLst>
                                      </p:cBhvr>
                                      <p:to>
                                        <p:strVal val="visible"/>
                                      </p:to>
                                    </p:set>
                                    <p:anim calcmode="lin" valueType="num">
                                      <p:cBhvr additive="base">
                                        <p:cTn id="43" dur="500" fill="hold"/>
                                        <p:tgtEl>
                                          <p:spTgt spid="911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11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6" name="Rectangle 4">
            <a:extLst>
              <a:ext uri="{FF2B5EF4-FFF2-40B4-BE49-F238E27FC236}">
                <a16:creationId xmlns:a16="http://schemas.microsoft.com/office/drawing/2014/main" id="{0A99AB65-F18F-1A38-8A5B-EA7CAAAD3DE8}"/>
              </a:ext>
            </a:extLst>
          </p:cNvPr>
          <p:cNvSpPr>
            <a:spLocks noGrp="1" noChangeArrowheads="1"/>
          </p:cNvSpPr>
          <p:nvPr>
            <p:ph type="title"/>
          </p:nvPr>
        </p:nvSpPr>
        <p:spPr>
          <a:xfrm>
            <a:off x="1981200" y="277814"/>
            <a:ext cx="2667000" cy="5894387"/>
          </a:xfrm>
        </p:spPr>
        <p:txBody>
          <a:bodyPr/>
          <a:lstStyle/>
          <a:p>
            <a:pPr algn="r"/>
            <a:r>
              <a:rPr lang="en-US" altLang="en-US" dirty="0">
                <a:solidFill>
                  <a:schemeClr val="accent6">
                    <a:lumMod val="20000"/>
                    <a:lumOff val="80000"/>
                  </a:schemeClr>
                </a:solidFill>
              </a:rPr>
              <a:t>Luther at age 46</a:t>
            </a:r>
            <a:br>
              <a:rPr lang="en-US" altLang="en-US" dirty="0"/>
            </a:br>
            <a:br>
              <a:rPr lang="en-US" altLang="en-US" sz="2400" i="1" dirty="0"/>
            </a:br>
            <a:r>
              <a:rPr lang="en-US" altLang="en-US" sz="2400" i="1" dirty="0"/>
              <a:t>by Lucas Cranach the elder</a:t>
            </a:r>
            <a:br>
              <a:rPr lang="en-US" altLang="en-US" sz="2400" i="1" dirty="0"/>
            </a:br>
            <a:br>
              <a:rPr lang="en-US" altLang="en-US" sz="2400" i="1" dirty="0"/>
            </a:br>
            <a:r>
              <a:rPr lang="en-US" altLang="en-US" sz="2400" i="1" dirty="0"/>
              <a:t>(</a:t>
            </a:r>
            <a:r>
              <a:rPr lang="en-US" altLang="en-US" sz="2000" i="1" dirty="0"/>
              <a:t>Uffizi Gallery)</a:t>
            </a:r>
            <a:endParaRPr lang="en-US" altLang="en-US" dirty="0"/>
          </a:p>
        </p:txBody>
      </p:sp>
      <p:pic>
        <p:nvPicPr>
          <p:cNvPr id="1026" name="Picture 2" descr="Martin Luther 1529 Lucas Cranach">
            <a:extLst>
              <a:ext uri="{FF2B5EF4-FFF2-40B4-BE49-F238E27FC236}">
                <a16:creationId xmlns:a16="http://schemas.microsoft.com/office/drawing/2014/main" id="{BBD25CAE-2A9D-0803-FA37-9406DCB251A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017362" y="-5214"/>
            <a:ext cx="4639595" cy="684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471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8302715D-EEFF-A5FF-494F-8C597EE539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FAB6DB-D69C-226B-DA22-2B40ABF3352D}"/>
              </a:ext>
            </a:extLst>
          </p:cNvPr>
          <p:cNvSpPr>
            <a:spLocks noGrp="1"/>
          </p:cNvSpPr>
          <p:nvPr>
            <p:ph type="title"/>
          </p:nvPr>
        </p:nvSpPr>
        <p:spPr>
          <a:xfrm>
            <a:off x="5113963" y="149182"/>
            <a:ext cx="5635373" cy="955000"/>
          </a:xfrm>
        </p:spPr>
        <p:txBody>
          <a:bodyPr/>
          <a:lstStyle/>
          <a:p>
            <a:r>
              <a:rPr lang="en-US" dirty="0">
                <a:solidFill>
                  <a:srgbClr val="C00000"/>
                </a:solidFill>
              </a:rPr>
              <a:t>THE ANGLICANs</a:t>
            </a:r>
          </a:p>
        </p:txBody>
      </p:sp>
      <p:sp>
        <p:nvSpPr>
          <p:cNvPr id="10" name="Content Placeholder 9">
            <a:extLst>
              <a:ext uri="{FF2B5EF4-FFF2-40B4-BE49-F238E27FC236}">
                <a16:creationId xmlns:a16="http://schemas.microsoft.com/office/drawing/2014/main" id="{4800A28F-0F96-D6FD-7CFE-446E3DBEEA0C}"/>
              </a:ext>
            </a:extLst>
          </p:cNvPr>
          <p:cNvSpPr>
            <a:spLocks noGrp="1"/>
          </p:cNvSpPr>
          <p:nvPr>
            <p:ph sz="quarter" idx="14"/>
          </p:nvPr>
        </p:nvSpPr>
        <p:spPr>
          <a:xfrm>
            <a:off x="5505951" y="948734"/>
            <a:ext cx="6611417" cy="5909266"/>
          </a:xfrm>
        </p:spPr>
        <p:txBody>
          <a:bodyPr>
            <a:normAutofit fontScale="85000" lnSpcReduction="20000"/>
          </a:bodyPr>
          <a:lstStyle/>
          <a:p>
            <a:pPr marL="0" indent="0">
              <a:buNone/>
            </a:pPr>
            <a:r>
              <a:rPr lang="en-US" sz="3200" b="1" dirty="0">
                <a:solidFill>
                  <a:schemeClr val="accent5">
                    <a:lumMod val="75000"/>
                  </a:schemeClr>
                </a:solidFill>
              </a:rPr>
              <a:t>Whereas Puritans were primarily in the northern colonies in America,  Anglicans were more common in the southern colonies, where Anglicanism was the established church often supported by the state.</a:t>
            </a:r>
          </a:p>
          <a:p>
            <a:r>
              <a:rPr lang="en-US" altLang="en-US" sz="2800" i="1" dirty="0">
                <a:solidFill>
                  <a:schemeClr val="tx1"/>
                </a:solidFill>
              </a:rPr>
              <a:t>The first Anglican service in North American was held in 1579.</a:t>
            </a:r>
          </a:p>
          <a:p>
            <a:r>
              <a:rPr lang="en-US" altLang="en-US" sz="2800" i="1" dirty="0">
                <a:solidFill>
                  <a:schemeClr val="tx1"/>
                </a:solidFill>
              </a:rPr>
              <a:t>Anglican parishes began appearing in the middle and northern colonies as well, but not with state support.</a:t>
            </a:r>
          </a:p>
          <a:p>
            <a:r>
              <a:rPr lang="en-US" altLang="en-US" sz="2800" i="1" dirty="0">
                <a:solidFill>
                  <a:schemeClr val="tx1"/>
                </a:solidFill>
              </a:rPr>
              <a:t>A major challenges were the absence of a bishop and the shortage of clergy, since its denominational ties were still in England.</a:t>
            </a:r>
          </a:p>
          <a:p>
            <a:r>
              <a:rPr lang="en-US" altLang="en-US" sz="2800" i="1" dirty="0">
                <a:solidFill>
                  <a:schemeClr val="tx1"/>
                </a:solidFill>
              </a:rPr>
              <a:t>Unlike the Puritans, Anglicans tended to distrust the sudden, strong, public expressions of religious emotion—weeping, shrieking, and trembling—that was characteristic in some evangelical revivals.</a:t>
            </a:r>
          </a:p>
          <a:p>
            <a:endParaRPr lang="en-US" altLang="en-US" sz="2800" i="1" dirty="0">
              <a:solidFill>
                <a:schemeClr val="tx1"/>
              </a:solidFill>
            </a:endParaRPr>
          </a:p>
        </p:txBody>
      </p:sp>
      <p:sp>
        <p:nvSpPr>
          <p:cNvPr id="7" name="Slide Number Placeholder 6">
            <a:extLst>
              <a:ext uri="{FF2B5EF4-FFF2-40B4-BE49-F238E27FC236}">
                <a16:creationId xmlns:a16="http://schemas.microsoft.com/office/drawing/2014/main" id="{0A9DA727-9E47-97AB-AF22-51B9153F22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5855EEE8-D10B-190A-A9D5-7A34BB3EDD6B}"/>
              </a:ext>
            </a:extLst>
          </p:cNvPr>
          <p:cNvCxnSpPr>
            <a:cxnSpLocks/>
          </p:cNvCxnSpPr>
          <p:nvPr/>
        </p:nvCxnSpPr>
        <p:spPr>
          <a:xfrm>
            <a:off x="5342562" y="948734"/>
            <a:ext cx="0" cy="5753818"/>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Historic St. John's Church (Richmond) – The History Mom">
            <a:extLst>
              <a:ext uri="{FF2B5EF4-FFF2-40B4-BE49-F238E27FC236}">
                <a16:creationId xmlns:a16="http://schemas.microsoft.com/office/drawing/2014/main" id="{9B26725C-6AD3-DB29-2978-1EF4E60354C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06" y="0"/>
            <a:ext cx="49418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43A14C-BCE5-83FE-1BEF-A3130A6AB3D9}"/>
              </a:ext>
            </a:extLst>
          </p:cNvPr>
          <p:cNvSpPr txBox="1"/>
          <p:nvPr/>
        </p:nvSpPr>
        <p:spPr>
          <a:xfrm>
            <a:off x="234738" y="4232953"/>
            <a:ext cx="4699426" cy="923330"/>
          </a:xfrm>
          <a:prstGeom prst="rect">
            <a:avLst/>
          </a:prstGeom>
          <a:noFill/>
        </p:spPr>
        <p:txBody>
          <a:bodyPr wrap="square" rtlCol="0">
            <a:spAutoFit/>
          </a:bodyPr>
          <a:lstStyle/>
          <a:p>
            <a:r>
              <a:rPr lang="en-US" dirty="0">
                <a:solidFill>
                  <a:schemeClr val="bg1"/>
                </a:solidFill>
              </a:rPr>
              <a:t>St. John’s Church, Richmond, VA, where Patrick Henry gave his “give me liberty or give me death” speech.</a:t>
            </a:r>
          </a:p>
        </p:txBody>
      </p:sp>
    </p:spTree>
    <p:extLst>
      <p:ext uri="{BB962C8B-B14F-4D97-AF65-F5344CB8AC3E}">
        <p14:creationId xmlns:p14="http://schemas.microsoft.com/office/powerpoint/2010/main" val="376545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388DF39-5D34-8558-FD0F-03731EDF85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6A5756-B677-F18D-44E0-F1572B4FCAFE}"/>
              </a:ext>
            </a:extLst>
          </p:cNvPr>
          <p:cNvSpPr>
            <a:spLocks noGrp="1"/>
          </p:cNvSpPr>
          <p:nvPr>
            <p:ph type="title"/>
          </p:nvPr>
        </p:nvSpPr>
        <p:spPr>
          <a:xfrm>
            <a:off x="457201" y="149182"/>
            <a:ext cx="10515595" cy="955000"/>
          </a:xfrm>
        </p:spPr>
        <p:txBody>
          <a:bodyPr/>
          <a:lstStyle/>
          <a:p>
            <a:r>
              <a:rPr lang="en-US" dirty="0">
                <a:solidFill>
                  <a:srgbClr val="C00000"/>
                </a:solidFill>
              </a:rPr>
              <a:t>THE BAPTISTs</a:t>
            </a:r>
          </a:p>
        </p:txBody>
      </p:sp>
      <p:sp>
        <p:nvSpPr>
          <p:cNvPr id="10" name="Content Placeholder 9">
            <a:extLst>
              <a:ext uri="{FF2B5EF4-FFF2-40B4-BE49-F238E27FC236}">
                <a16:creationId xmlns:a16="http://schemas.microsoft.com/office/drawing/2014/main" id="{96A25D0F-5100-0D6D-E17D-6B2564FDC416}"/>
              </a:ext>
            </a:extLst>
          </p:cNvPr>
          <p:cNvSpPr>
            <a:spLocks noGrp="1"/>
          </p:cNvSpPr>
          <p:nvPr>
            <p:ph sz="quarter" idx="14"/>
          </p:nvPr>
        </p:nvSpPr>
        <p:spPr>
          <a:xfrm>
            <a:off x="419102" y="1032262"/>
            <a:ext cx="6352844" cy="5753818"/>
          </a:xfrm>
        </p:spPr>
        <p:txBody>
          <a:bodyPr>
            <a:normAutofit fontScale="92500" lnSpcReduction="20000"/>
          </a:bodyPr>
          <a:lstStyle/>
          <a:p>
            <a:pPr marL="0" indent="0">
              <a:buNone/>
            </a:pPr>
            <a:r>
              <a:rPr lang="en-US" sz="3200" b="1" dirty="0">
                <a:solidFill>
                  <a:schemeClr val="accent5">
                    <a:lumMod val="75000"/>
                  </a:schemeClr>
                </a:solidFill>
              </a:rPr>
              <a:t>The first Baptist church in the New World goes back to the 17</a:t>
            </a:r>
            <a:r>
              <a:rPr lang="en-US" sz="3200" b="1" baseline="30000" dirty="0">
                <a:solidFill>
                  <a:schemeClr val="accent5">
                    <a:lumMod val="75000"/>
                  </a:schemeClr>
                </a:solidFill>
              </a:rPr>
              <a:t>th</a:t>
            </a:r>
            <a:r>
              <a:rPr lang="en-US" sz="3200" b="1" dirty="0">
                <a:solidFill>
                  <a:schemeClr val="accent5">
                    <a:lumMod val="75000"/>
                  </a:schemeClr>
                </a:solidFill>
              </a:rPr>
              <a:t> century in Providence, Rhode Island, established by Roger Williams (who was banished from the Massachusetts Bay Colony by the Puritans).</a:t>
            </a:r>
          </a:p>
          <a:p>
            <a:r>
              <a:rPr lang="en-US" altLang="en-US" sz="2800" i="1" dirty="0">
                <a:solidFill>
                  <a:schemeClr val="tx1"/>
                </a:solidFill>
              </a:rPr>
              <a:t>English Baptists migrated to America due to persecution and discrimination, and they were especially prominent in the middle colonies.</a:t>
            </a:r>
          </a:p>
          <a:p>
            <a:r>
              <a:rPr lang="en-US" altLang="en-US" sz="2800" i="1" dirty="0">
                <a:solidFill>
                  <a:schemeClr val="tx1"/>
                </a:solidFill>
              </a:rPr>
              <a:t>They would play a significant role in advocating for religious freedom and the separation of church and state.</a:t>
            </a:r>
          </a:p>
          <a:p>
            <a:r>
              <a:rPr lang="en-US" altLang="en-US" sz="2800" i="1" dirty="0">
                <a:solidFill>
                  <a:schemeClr val="tx1"/>
                </a:solidFill>
              </a:rPr>
              <a:t>The Great Awakening (1730s and 1740s) brought about a surge of conversions and growth to the Baptist churches.</a:t>
            </a:r>
          </a:p>
        </p:txBody>
      </p:sp>
      <p:sp>
        <p:nvSpPr>
          <p:cNvPr id="7" name="Slide Number Placeholder 6">
            <a:extLst>
              <a:ext uri="{FF2B5EF4-FFF2-40B4-BE49-F238E27FC236}">
                <a16:creationId xmlns:a16="http://schemas.microsoft.com/office/drawing/2014/main" id="{D2C6A39A-BF2F-448D-501F-CB995F86878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E08B2C15-15A6-494E-F8BA-69B055BC7CF5}"/>
              </a:ext>
            </a:extLst>
          </p:cNvPr>
          <p:cNvCxnSpPr>
            <a:cxnSpLocks/>
          </p:cNvCxnSpPr>
          <p:nvPr/>
        </p:nvCxnSpPr>
        <p:spPr>
          <a:xfrm>
            <a:off x="256854" y="1104182"/>
            <a:ext cx="0" cy="5753818"/>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1AF96E5D-CA2E-CC1E-7806-DE0FEF1C6D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72300" y="0"/>
            <a:ext cx="5219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F0C9E1-8EF4-509D-C660-60988843DBB8}"/>
              </a:ext>
            </a:extLst>
          </p:cNvPr>
          <p:cNvSpPr txBox="1"/>
          <p:nvPr/>
        </p:nvSpPr>
        <p:spPr>
          <a:xfrm>
            <a:off x="7233007" y="149182"/>
            <a:ext cx="4702139" cy="163121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The dunking of Baptist Pastor David Barrow and his brother in 1778 (Library of Congress). Baptists suffered considerable persecution by members of other churches who disagreed with them.</a:t>
            </a:r>
          </a:p>
        </p:txBody>
      </p:sp>
    </p:spTree>
    <p:extLst>
      <p:ext uri="{BB962C8B-B14F-4D97-AF65-F5344CB8AC3E}">
        <p14:creationId xmlns:p14="http://schemas.microsoft.com/office/powerpoint/2010/main" val="189357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6D5A31B-5C76-32AD-2E10-AA47DBC5D5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A5240D-FBD0-4949-6DD8-82F9B601FEA8}"/>
              </a:ext>
            </a:extLst>
          </p:cNvPr>
          <p:cNvSpPr>
            <a:spLocks noGrp="1"/>
          </p:cNvSpPr>
          <p:nvPr>
            <p:ph type="title"/>
          </p:nvPr>
        </p:nvSpPr>
        <p:spPr>
          <a:xfrm>
            <a:off x="4784274" y="149182"/>
            <a:ext cx="5845628" cy="955000"/>
          </a:xfrm>
        </p:spPr>
        <p:txBody>
          <a:bodyPr/>
          <a:lstStyle/>
          <a:p>
            <a:r>
              <a:rPr lang="en-US" dirty="0">
                <a:solidFill>
                  <a:srgbClr val="C00000"/>
                </a:solidFill>
              </a:rPr>
              <a:t>THE METHODISTs</a:t>
            </a:r>
          </a:p>
        </p:txBody>
      </p:sp>
      <p:sp>
        <p:nvSpPr>
          <p:cNvPr id="10" name="Content Placeholder 9">
            <a:extLst>
              <a:ext uri="{FF2B5EF4-FFF2-40B4-BE49-F238E27FC236}">
                <a16:creationId xmlns:a16="http://schemas.microsoft.com/office/drawing/2014/main" id="{AD4C0FA0-C01C-DDC1-0CB5-91518BA37096}"/>
              </a:ext>
            </a:extLst>
          </p:cNvPr>
          <p:cNvSpPr>
            <a:spLocks noGrp="1"/>
          </p:cNvSpPr>
          <p:nvPr>
            <p:ph sz="quarter" idx="14"/>
          </p:nvPr>
        </p:nvSpPr>
        <p:spPr>
          <a:xfrm>
            <a:off x="4784273" y="1104182"/>
            <a:ext cx="7333093" cy="5598370"/>
          </a:xfrm>
        </p:spPr>
        <p:txBody>
          <a:bodyPr>
            <a:normAutofit fontScale="85000" lnSpcReduction="10000"/>
          </a:bodyPr>
          <a:lstStyle/>
          <a:p>
            <a:pPr marL="0" indent="0">
              <a:buNone/>
            </a:pPr>
            <a:r>
              <a:rPr lang="en-US" sz="3200" b="1" dirty="0">
                <a:solidFill>
                  <a:schemeClr val="accent5">
                    <a:lumMod val="75000"/>
                  </a:schemeClr>
                </a:solidFill>
              </a:rPr>
              <a:t>In 1738, the Anglicans John and Charles Wesley, after experiencing a transforming religious experience under the influence of Moravian missionaries, began preaching a message of new birth and sanctification.</a:t>
            </a:r>
          </a:p>
          <a:p>
            <a:r>
              <a:rPr lang="en-US" altLang="en-US" sz="2800" i="1" dirty="0">
                <a:solidFill>
                  <a:schemeClr val="tx1"/>
                </a:solidFill>
              </a:rPr>
              <a:t>They began small group societies in England that soon spread to America.</a:t>
            </a:r>
          </a:p>
          <a:p>
            <a:r>
              <a:rPr lang="en-US" altLang="en-US" sz="2800" i="1" dirty="0">
                <a:solidFill>
                  <a:schemeClr val="tx1"/>
                </a:solidFill>
              </a:rPr>
              <a:t>Loyal to John Wesley’s Anglican leadership, they agreed that they would not administer the sacraments, but would receive them at the local Anglican parishes.</a:t>
            </a:r>
          </a:p>
          <a:p>
            <a:r>
              <a:rPr lang="en-US" altLang="en-US" sz="2800" i="1" dirty="0">
                <a:solidFill>
                  <a:schemeClr val="tx1"/>
                </a:solidFill>
              </a:rPr>
              <a:t>However, the American Revolution (which Wesley was against), persuaded him that changes were necessary, and soon, he began ordaining pastors who could administer the sacraments in America, which in turn led to an independent church, the Methodist Episcopal Church.</a:t>
            </a:r>
          </a:p>
        </p:txBody>
      </p:sp>
      <p:sp>
        <p:nvSpPr>
          <p:cNvPr id="7" name="Slide Number Placeholder 6">
            <a:extLst>
              <a:ext uri="{FF2B5EF4-FFF2-40B4-BE49-F238E27FC236}">
                <a16:creationId xmlns:a16="http://schemas.microsoft.com/office/drawing/2014/main" id="{2467FD26-E37D-FBB7-BB8C-AD692F7F45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DD903909-4073-C37C-343C-031C06401CA9}"/>
              </a:ext>
            </a:extLst>
          </p:cNvPr>
          <p:cNvCxnSpPr>
            <a:cxnSpLocks/>
          </p:cNvCxnSpPr>
          <p:nvPr/>
        </p:nvCxnSpPr>
        <p:spPr>
          <a:xfrm>
            <a:off x="4784273" y="1104182"/>
            <a:ext cx="0" cy="575381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58CD95-E0BD-E687-3A5D-9009A645BB7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4439734" cy="6858000"/>
          </a:xfrm>
          <a:prstGeom prst="rect">
            <a:avLst/>
          </a:prstGeom>
        </p:spPr>
      </p:pic>
      <p:sp>
        <p:nvSpPr>
          <p:cNvPr id="6" name="TextBox 5">
            <a:extLst>
              <a:ext uri="{FF2B5EF4-FFF2-40B4-BE49-F238E27FC236}">
                <a16:creationId xmlns:a16="http://schemas.microsoft.com/office/drawing/2014/main" id="{DAB6825E-F76B-ED90-CC05-9EEB6BC21E86}"/>
              </a:ext>
            </a:extLst>
          </p:cNvPr>
          <p:cNvSpPr txBox="1"/>
          <p:nvPr/>
        </p:nvSpPr>
        <p:spPr>
          <a:xfrm>
            <a:off x="439201" y="5550622"/>
            <a:ext cx="3531476" cy="923330"/>
          </a:xfrm>
          <a:prstGeom prst="rect">
            <a:avLst/>
          </a:prstGeom>
          <a:noFill/>
        </p:spPr>
        <p:txBody>
          <a:bodyPr wrap="square" rtlCol="0">
            <a:spAutoFit/>
          </a:bodyPr>
          <a:lstStyle/>
          <a:p>
            <a:pPr algn="ctr"/>
            <a:r>
              <a:rPr lang="en-US" dirty="0">
                <a:solidFill>
                  <a:schemeClr val="bg1"/>
                </a:solidFill>
              </a:rPr>
              <a:t>1802 portrait of John Wesley by George Romney, National Portrait Gallery, London</a:t>
            </a:r>
          </a:p>
        </p:txBody>
      </p:sp>
    </p:spTree>
    <p:extLst>
      <p:ext uri="{BB962C8B-B14F-4D97-AF65-F5344CB8AC3E}">
        <p14:creationId xmlns:p14="http://schemas.microsoft.com/office/powerpoint/2010/main" val="321304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09E5D27C-6C8F-8754-603F-94E23AB8C5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16C291-3DE5-629D-07D9-3D90434EE462}"/>
              </a:ext>
            </a:extLst>
          </p:cNvPr>
          <p:cNvSpPr>
            <a:spLocks noGrp="1"/>
          </p:cNvSpPr>
          <p:nvPr>
            <p:ph type="title"/>
          </p:nvPr>
        </p:nvSpPr>
        <p:spPr>
          <a:xfrm>
            <a:off x="457201" y="149182"/>
            <a:ext cx="10515595" cy="955000"/>
          </a:xfrm>
        </p:spPr>
        <p:txBody>
          <a:bodyPr/>
          <a:lstStyle/>
          <a:p>
            <a:r>
              <a:rPr lang="en-US" dirty="0">
                <a:solidFill>
                  <a:srgbClr val="C00000"/>
                </a:solidFill>
              </a:rPr>
              <a:t>CIRCUIT-RIDING ARMINIANS</a:t>
            </a:r>
          </a:p>
        </p:txBody>
      </p:sp>
      <p:sp>
        <p:nvSpPr>
          <p:cNvPr id="10" name="Content Placeholder 9">
            <a:extLst>
              <a:ext uri="{FF2B5EF4-FFF2-40B4-BE49-F238E27FC236}">
                <a16:creationId xmlns:a16="http://schemas.microsoft.com/office/drawing/2014/main" id="{14D8BCC9-9DDA-DDAA-26E9-6E6FA4AA0626}"/>
              </a:ext>
            </a:extLst>
          </p:cNvPr>
          <p:cNvSpPr>
            <a:spLocks noGrp="1"/>
          </p:cNvSpPr>
          <p:nvPr>
            <p:ph sz="quarter" idx="14"/>
          </p:nvPr>
        </p:nvSpPr>
        <p:spPr>
          <a:xfrm>
            <a:off x="1142999" y="1104182"/>
            <a:ext cx="10591793" cy="5598370"/>
          </a:xfrm>
        </p:spPr>
        <p:txBody>
          <a:bodyPr>
            <a:normAutofit/>
          </a:bodyPr>
          <a:lstStyle/>
          <a:p>
            <a:pPr marL="0" indent="0">
              <a:buNone/>
            </a:pPr>
            <a:r>
              <a:rPr lang="en-US" sz="3200" b="1" dirty="0">
                <a:solidFill>
                  <a:schemeClr val="accent5">
                    <a:lumMod val="75000"/>
                  </a:schemeClr>
                </a:solidFill>
              </a:rPr>
              <a:t>Following Wesley, who was almost certainly the most ardent Arminian theologian in England, Wesley’s theology of  “prevenient grace” (= grace that precedes any human response to salvation) was the theological underpinning of his belief that anyone can be saved by faith in Christ.</a:t>
            </a:r>
          </a:p>
          <a:p>
            <a:r>
              <a:rPr lang="en-US" altLang="en-US" sz="2800" i="1" dirty="0">
                <a:solidFill>
                  <a:schemeClr val="tx1"/>
                </a:solidFill>
              </a:rPr>
              <a:t>This theology led to the horse-preachers, itinerant clergy assigned to travel in specific geographic areas to minister to settlers and organize congregations.</a:t>
            </a:r>
          </a:p>
          <a:p>
            <a:r>
              <a:rPr lang="en-US" altLang="en-US" sz="2800" i="1" dirty="0">
                <a:solidFill>
                  <a:schemeClr val="tx1"/>
                </a:solidFill>
              </a:rPr>
              <a:t>Most prominent from 1784-1830, these circuit-riders spread Methodism in the western, sparsely populated fringes of the colonies and beyond, and by the late 1800s, Methodists would become the largest Protestant denomination in America.</a:t>
            </a:r>
          </a:p>
        </p:txBody>
      </p:sp>
      <p:sp>
        <p:nvSpPr>
          <p:cNvPr id="7" name="Slide Number Placeholder 6">
            <a:extLst>
              <a:ext uri="{FF2B5EF4-FFF2-40B4-BE49-F238E27FC236}">
                <a16:creationId xmlns:a16="http://schemas.microsoft.com/office/drawing/2014/main" id="{E8CFFC29-F84B-A003-278C-AC20AFDF80E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A159EDF9-A3AB-254E-A21A-DBD416BE3811}"/>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81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4BAAB9B-6413-6B32-3DED-1E70927F5C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8BA721-9D6B-CD0C-564A-8E0010899EA1}"/>
              </a:ext>
            </a:extLst>
          </p:cNvPr>
          <p:cNvSpPr>
            <a:spLocks noGrp="1"/>
          </p:cNvSpPr>
          <p:nvPr>
            <p:ph type="title"/>
          </p:nvPr>
        </p:nvSpPr>
        <p:spPr>
          <a:xfrm>
            <a:off x="1110343" y="0"/>
            <a:ext cx="6727371" cy="955000"/>
          </a:xfrm>
        </p:spPr>
        <p:txBody>
          <a:bodyPr/>
          <a:lstStyle/>
          <a:p>
            <a:r>
              <a:rPr lang="en-US" dirty="0">
                <a:solidFill>
                  <a:srgbClr val="C00000"/>
                </a:solidFill>
              </a:rPr>
              <a:t>ROMAN CATHOLICS</a:t>
            </a:r>
          </a:p>
        </p:txBody>
      </p:sp>
      <p:sp>
        <p:nvSpPr>
          <p:cNvPr id="10" name="Content Placeholder 9">
            <a:extLst>
              <a:ext uri="{FF2B5EF4-FFF2-40B4-BE49-F238E27FC236}">
                <a16:creationId xmlns:a16="http://schemas.microsoft.com/office/drawing/2014/main" id="{715BCFE8-8822-A7B2-3AEB-A2F220FDF06D}"/>
              </a:ext>
            </a:extLst>
          </p:cNvPr>
          <p:cNvSpPr>
            <a:spLocks noGrp="1"/>
          </p:cNvSpPr>
          <p:nvPr>
            <p:ph sz="quarter" idx="14"/>
          </p:nvPr>
        </p:nvSpPr>
        <p:spPr>
          <a:xfrm>
            <a:off x="8492431" y="1576946"/>
            <a:ext cx="3624937" cy="4527549"/>
          </a:xfrm>
        </p:spPr>
        <p:txBody>
          <a:bodyPr>
            <a:normAutofit/>
          </a:bodyPr>
          <a:lstStyle/>
          <a:p>
            <a:pPr marL="0" indent="0">
              <a:buNone/>
            </a:pPr>
            <a:r>
              <a:rPr lang="en-US" sz="2400" b="1" dirty="0">
                <a:solidFill>
                  <a:schemeClr val="accent5">
                    <a:lumMod val="75000"/>
                  </a:schemeClr>
                </a:solidFill>
              </a:rPr>
              <a:t>Though Roman Catholics suffered persecution from Protestants in some of the American colonies (prohibiting mass, restricted voting rights, banned schools), Maryland, which was founded by Catholics, and Rhode Island were notable places of religious freedom.</a:t>
            </a:r>
          </a:p>
        </p:txBody>
      </p:sp>
      <p:sp>
        <p:nvSpPr>
          <p:cNvPr id="7" name="Slide Number Placeholder 6">
            <a:extLst>
              <a:ext uri="{FF2B5EF4-FFF2-40B4-BE49-F238E27FC236}">
                <a16:creationId xmlns:a16="http://schemas.microsoft.com/office/drawing/2014/main" id="{1372B505-B339-6884-0C82-BAE60CE957E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5" name="Picture 4">
            <a:extLst>
              <a:ext uri="{FF2B5EF4-FFF2-40B4-BE49-F238E27FC236}">
                <a16:creationId xmlns:a16="http://schemas.microsoft.com/office/drawing/2014/main" id="{8ADDEF1D-0850-FF01-30BF-CC6CB17D62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87525"/>
            <a:ext cx="8358664" cy="5970475"/>
          </a:xfrm>
          <a:prstGeom prst="rect">
            <a:avLst/>
          </a:prstGeom>
        </p:spPr>
      </p:pic>
      <p:sp>
        <p:nvSpPr>
          <p:cNvPr id="6" name="TextBox 5">
            <a:extLst>
              <a:ext uri="{FF2B5EF4-FFF2-40B4-BE49-F238E27FC236}">
                <a16:creationId xmlns:a16="http://schemas.microsoft.com/office/drawing/2014/main" id="{E03F0B59-FC26-0B0A-F5C5-63B07FBF69A8}"/>
              </a:ext>
            </a:extLst>
          </p:cNvPr>
          <p:cNvSpPr txBox="1"/>
          <p:nvPr/>
        </p:nvSpPr>
        <p:spPr>
          <a:xfrm>
            <a:off x="391886" y="5596664"/>
            <a:ext cx="7445828" cy="1015663"/>
          </a:xfrm>
          <a:prstGeom prst="rect">
            <a:avLst/>
          </a:prstGeom>
          <a:noFill/>
        </p:spPr>
        <p:txBody>
          <a:bodyPr wrap="square" rtlCol="0">
            <a:spAutoFit/>
          </a:bodyPr>
          <a:lstStyle/>
          <a:p>
            <a:pPr algn="ctr"/>
            <a:r>
              <a:rPr lang="en-US" sz="2000" dirty="0">
                <a:solidFill>
                  <a:schemeClr val="bg1"/>
                </a:solidFill>
              </a:rPr>
              <a:t>In this painting by Emmanuel Leutze, Jesuit missionary Andrew White and colonists meet with native Americans in St. Mary’s City, Maryland, the site of Maryland’s first colonial settlement in 1634.</a:t>
            </a:r>
          </a:p>
        </p:txBody>
      </p:sp>
    </p:spTree>
    <p:extLst>
      <p:ext uri="{BB962C8B-B14F-4D97-AF65-F5344CB8AC3E}">
        <p14:creationId xmlns:p14="http://schemas.microsoft.com/office/powerpoint/2010/main" val="314859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56C652E-A582-E9A2-4046-8B78B45E1C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6B57C2-AF87-1A2B-9226-BFE9314E8BB5}"/>
              </a:ext>
            </a:extLst>
          </p:cNvPr>
          <p:cNvSpPr>
            <a:spLocks noGrp="1"/>
          </p:cNvSpPr>
          <p:nvPr>
            <p:ph type="title"/>
          </p:nvPr>
        </p:nvSpPr>
        <p:spPr>
          <a:xfrm>
            <a:off x="228606" y="149182"/>
            <a:ext cx="10591794" cy="955000"/>
          </a:xfrm>
        </p:spPr>
        <p:txBody>
          <a:bodyPr/>
          <a:lstStyle/>
          <a:p>
            <a:r>
              <a:rPr lang="en-US" dirty="0">
                <a:solidFill>
                  <a:srgbClr val="C00000"/>
                </a:solidFill>
              </a:rPr>
              <a:t>THE quakers (</a:t>
            </a:r>
            <a:r>
              <a:rPr lang="en-US" cap="none" dirty="0">
                <a:solidFill>
                  <a:srgbClr val="C00000"/>
                </a:solidFill>
              </a:rPr>
              <a:t>Society Of Friends)</a:t>
            </a:r>
            <a:endParaRPr lang="en-US" dirty="0">
              <a:solidFill>
                <a:srgbClr val="C00000"/>
              </a:solidFill>
            </a:endParaRPr>
          </a:p>
        </p:txBody>
      </p:sp>
      <p:sp>
        <p:nvSpPr>
          <p:cNvPr id="10" name="Content Placeholder 9">
            <a:extLst>
              <a:ext uri="{FF2B5EF4-FFF2-40B4-BE49-F238E27FC236}">
                <a16:creationId xmlns:a16="http://schemas.microsoft.com/office/drawing/2014/main" id="{6788AC14-EDF8-FFB2-323C-E356E69F7394}"/>
              </a:ext>
            </a:extLst>
          </p:cNvPr>
          <p:cNvSpPr>
            <a:spLocks noGrp="1"/>
          </p:cNvSpPr>
          <p:nvPr>
            <p:ph sz="quarter" idx="14"/>
          </p:nvPr>
        </p:nvSpPr>
        <p:spPr>
          <a:xfrm>
            <a:off x="613877" y="1098754"/>
            <a:ext cx="7258365" cy="5753817"/>
          </a:xfrm>
        </p:spPr>
        <p:txBody>
          <a:bodyPr>
            <a:normAutofit/>
          </a:bodyPr>
          <a:lstStyle/>
          <a:p>
            <a:pPr marL="0" indent="0">
              <a:buNone/>
            </a:pPr>
            <a:r>
              <a:rPr lang="en-US" sz="3200" b="1" dirty="0">
                <a:solidFill>
                  <a:schemeClr val="accent5">
                    <a:lumMod val="75000"/>
                  </a:schemeClr>
                </a:solidFill>
              </a:rPr>
              <a:t>Like other groups, the Quakers migrated to America to escape religious persecution.</a:t>
            </a:r>
          </a:p>
          <a:p>
            <a:r>
              <a:rPr lang="en-US" altLang="en-US" sz="2800" i="1" dirty="0">
                <a:solidFill>
                  <a:schemeClr val="tx1"/>
                </a:solidFill>
              </a:rPr>
              <a:t>They established communities in West Jersey, Rhode Island, and Pennsylvania based on principles of religious freedom, pacifism, abolition of slavery, and social equality.</a:t>
            </a:r>
          </a:p>
          <a:p>
            <a:r>
              <a:rPr lang="en-US" altLang="en-US" sz="2800" i="1" dirty="0">
                <a:solidFill>
                  <a:schemeClr val="tx1"/>
                </a:solidFill>
              </a:rPr>
              <a:t>William Penn in Pennsylvania offered religious toleration, and this colony became a haven for Quakers, especially after the Puritans in Massachusetts subjected them to beatings, imprisonment, and even execution.</a:t>
            </a:r>
          </a:p>
        </p:txBody>
      </p:sp>
      <p:sp>
        <p:nvSpPr>
          <p:cNvPr id="7" name="Slide Number Placeholder 6">
            <a:extLst>
              <a:ext uri="{FF2B5EF4-FFF2-40B4-BE49-F238E27FC236}">
                <a16:creationId xmlns:a16="http://schemas.microsoft.com/office/drawing/2014/main" id="{594FC55A-73E3-6DDD-58CE-17AB84F2F4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3C68B30B-5FE1-B9C7-0E8D-042D1C475937}"/>
              </a:ext>
            </a:extLst>
          </p:cNvPr>
          <p:cNvCxnSpPr>
            <a:cxnSpLocks/>
          </p:cNvCxnSpPr>
          <p:nvPr/>
        </p:nvCxnSpPr>
        <p:spPr>
          <a:xfrm>
            <a:off x="421241" y="1104182"/>
            <a:ext cx="0" cy="575381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94B30C6-C8E8-1923-BEED-B7937C6139B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753708" y="1098754"/>
            <a:ext cx="2535578" cy="5163015"/>
          </a:xfrm>
          <a:prstGeom prst="rect">
            <a:avLst/>
          </a:prstGeom>
        </p:spPr>
      </p:pic>
      <p:sp>
        <p:nvSpPr>
          <p:cNvPr id="6" name="TextBox 5">
            <a:extLst>
              <a:ext uri="{FF2B5EF4-FFF2-40B4-BE49-F238E27FC236}">
                <a16:creationId xmlns:a16="http://schemas.microsoft.com/office/drawing/2014/main" id="{623021AA-4352-9DDA-F490-BCC6F7BCB7A9}"/>
              </a:ext>
            </a:extLst>
          </p:cNvPr>
          <p:cNvSpPr txBox="1"/>
          <p:nvPr/>
        </p:nvSpPr>
        <p:spPr>
          <a:xfrm>
            <a:off x="8753709" y="6298216"/>
            <a:ext cx="2535578" cy="369332"/>
          </a:xfrm>
          <a:prstGeom prst="rect">
            <a:avLst/>
          </a:prstGeom>
          <a:noFill/>
        </p:spPr>
        <p:txBody>
          <a:bodyPr wrap="square" rtlCol="0">
            <a:spAutoFit/>
          </a:bodyPr>
          <a:lstStyle/>
          <a:p>
            <a:pPr algn="ctr"/>
            <a:r>
              <a:rPr lang="en-US" dirty="0"/>
              <a:t>Statue of William Penn</a:t>
            </a:r>
          </a:p>
        </p:txBody>
      </p:sp>
    </p:spTree>
    <p:extLst>
      <p:ext uri="{BB962C8B-B14F-4D97-AF65-F5344CB8AC3E}">
        <p14:creationId xmlns:p14="http://schemas.microsoft.com/office/powerpoint/2010/main" val="281822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734B-1B17-AA5E-6DF3-3B2EFAFF1BE3}"/>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CAB55218-BFE3-9633-0F24-6EC2927C929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EE4DD514-0D67-5AA3-DA59-586246C7C01D}"/>
              </a:ext>
            </a:extLst>
          </p:cNvPr>
          <p:cNvSpPr>
            <a:spLocks noGrp="1"/>
          </p:cNvSpPr>
          <p:nvPr>
            <p:ph type="title"/>
          </p:nvPr>
        </p:nvSpPr>
        <p:spPr>
          <a:xfrm>
            <a:off x="1" y="3657600"/>
            <a:ext cx="12191998" cy="941832"/>
          </a:xfrm>
        </p:spPr>
        <p:txBody>
          <a:bodyPr>
            <a:normAutofit/>
          </a:bodyPr>
          <a:lstStyle/>
          <a:p>
            <a:r>
              <a:rPr lang="en-US" dirty="0"/>
              <a:t>THE DEEPER-LIFE MOVEMENTS</a:t>
            </a:r>
          </a:p>
        </p:txBody>
      </p:sp>
      <p:sp>
        <p:nvSpPr>
          <p:cNvPr id="8" name="Text Placeholder 7">
            <a:extLst>
              <a:ext uri="{FF2B5EF4-FFF2-40B4-BE49-F238E27FC236}">
                <a16:creationId xmlns:a16="http://schemas.microsoft.com/office/drawing/2014/main" id="{578C1735-F130-52D7-DDF7-9EFF238DF2E2}"/>
              </a:ext>
            </a:extLst>
          </p:cNvPr>
          <p:cNvSpPr>
            <a:spLocks noGrp="1"/>
          </p:cNvSpPr>
          <p:nvPr>
            <p:ph type="body" idx="1"/>
          </p:nvPr>
        </p:nvSpPr>
        <p:spPr/>
        <p:txBody>
          <a:bodyPr/>
          <a:lstStyle/>
          <a:p>
            <a:r>
              <a:rPr lang="en-US" cap="none" dirty="0"/>
              <a:t>Pietism, the 1</a:t>
            </a:r>
            <a:r>
              <a:rPr lang="en-US" cap="none" baseline="30000" dirty="0"/>
              <a:t>st</a:t>
            </a:r>
            <a:r>
              <a:rPr lang="en-US" cap="none" dirty="0"/>
              <a:t> Great Awakening, and the 2</a:t>
            </a:r>
            <a:r>
              <a:rPr lang="en-US" cap="none" baseline="30000" dirty="0"/>
              <a:t>nd</a:t>
            </a:r>
            <a:r>
              <a:rPr lang="en-US" cap="none" dirty="0"/>
              <a:t> Great Awakening</a:t>
            </a:r>
            <a:endParaRPr lang="en-US" dirty="0"/>
          </a:p>
        </p:txBody>
      </p:sp>
    </p:spTree>
    <p:extLst>
      <p:ext uri="{BB962C8B-B14F-4D97-AF65-F5344CB8AC3E}">
        <p14:creationId xmlns:p14="http://schemas.microsoft.com/office/powerpoint/2010/main" val="40352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79064B8-CF64-5BB7-63BB-E6640B38DB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7DE3CD-9D42-EB13-A406-EC2DA53F282B}"/>
              </a:ext>
            </a:extLst>
          </p:cNvPr>
          <p:cNvSpPr>
            <a:spLocks noGrp="1"/>
          </p:cNvSpPr>
          <p:nvPr>
            <p:ph type="title"/>
          </p:nvPr>
        </p:nvSpPr>
        <p:spPr>
          <a:xfrm>
            <a:off x="457201" y="149182"/>
            <a:ext cx="10515595" cy="955000"/>
          </a:xfrm>
        </p:spPr>
        <p:txBody>
          <a:bodyPr/>
          <a:lstStyle/>
          <a:p>
            <a:r>
              <a:rPr lang="en-US" dirty="0">
                <a:solidFill>
                  <a:srgbClr val="C00000"/>
                </a:solidFill>
              </a:rPr>
              <a:t>Lutheran pietism</a:t>
            </a:r>
          </a:p>
        </p:txBody>
      </p:sp>
      <p:sp>
        <p:nvSpPr>
          <p:cNvPr id="10" name="Content Placeholder 9">
            <a:extLst>
              <a:ext uri="{FF2B5EF4-FFF2-40B4-BE49-F238E27FC236}">
                <a16:creationId xmlns:a16="http://schemas.microsoft.com/office/drawing/2014/main" id="{5797AE38-16DF-1E84-9CF1-FF32F165E75C}"/>
              </a:ext>
            </a:extLst>
          </p:cNvPr>
          <p:cNvSpPr>
            <a:spLocks noGrp="1"/>
          </p:cNvSpPr>
          <p:nvPr>
            <p:ph sz="quarter" idx="14"/>
          </p:nvPr>
        </p:nvSpPr>
        <p:spPr>
          <a:xfrm>
            <a:off x="1142999" y="973550"/>
            <a:ext cx="10858500" cy="5753818"/>
          </a:xfrm>
        </p:spPr>
        <p:txBody>
          <a:bodyPr>
            <a:normAutofit/>
          </a:bodyPr>
          <a:lstStyle/>
          <a:p>
            <a:pPr marL="0" indent="0">
              <a:buNone/>
            </a:pPr>
            <a:r>
              <a:rPr lang="en-US" sz="3200" b="1" dirty="0">
                <a:solidFill>
                  <a:schemeClr val="accent5">
                    <a:lumMod val="75000"/>
                  </a:schemeClr>
                </a:solidFill>
              </a:rPr>
              <a:t>In the late 17</a:t>
            </a:r>
            <a:r>
              <a:rPr lang="en-US" sz="3200" b="1" baseline="30000" dirty="0">
                <a:solidFill>
                  <a:schemeClr val="accent5">
                    <a:lumMod val="75000"/>
                  </a:schemeClr>
                </a:solidFill>
              </a:rPr>
              <a:t>th</a:t>
            </a:r>
            <a:r>
              <a:rPr lang="en-US" sz="3200" b="1" dirty="0">
                <a:solidFill>
                  <a:schemeClr val="accent5">
                    <a:lumMod val="75000"/>
                  </a:schemeClr>
                </a:solidFill>
              </a:rPr>
              <a:t> century, an emphasis on individual devotion, renewal, and living a holy Christian life developed in Germany, but its influence reached far beyond the Lutheran church, spreading to Switzerland, Scandinavia, the Baltics, and beyond, including America.</a:t>
            </a:r>
          </a:p>
          <a:p>
            <a:r>
              <a:rPr lang="en-US" altLang="en-US" sz="2800" i="1" dirty="0">
                <a:solidFill>
                  <a:schemeClr val="tx1"/>
                </a:solidFill>
              </a:rPr>
              <a:t>Philipp Spener (1635-1705), the father of German pietism, had come to the conclusion that the true Christian life was being sacrificed to a zeal for theological orthodoxy and bitter attacks upon the heterodox.</a:t>
            </a:r>
          </a:p>
          <a:p>
            <a:r>
              <a:rPr lang="en-US" altLang="en-US" sz="2800" i="1" dirty="0">
                <a:solidFill>
                  <a:schemeClr val="tx1"/>
                </a:solidFill>
              </a:rPr>
              <a:t>He championed “little churches within the church,” what in modern times we might call small group Bible study and prayer.</a:t>
            </a:r>
          </a:p>
          <a:p>
            <a:r>
              <a:rPr lang="en-US" altLang="en-US" sz="2800" i="1" dirty="0">
                <a:solidFill>
                  <a:schemeClr val="tx1"/>
                </a:solidFill>
              </a:rPr>
              <a:t>The term “evangelical” was widely used by pietists, both Lutheran and otherwise, to describe this deeper-life movement.</a:t>
            </a:r>
          </a:p>
        </p:txBody>
      </p:sp>
      <p:sp>
        <p:nvSpPr>
          <p:cNvPr id="7" name="Slide Number Placeholder 6">
            <a:extLst>
              <a:ext uri="{FF2B5EF4-FFF2-40B4-BE49-F238E27FC236}">
                <a16:creationId xmlns:a16="http://schemas.microsoft.com/office/drawing/2014/main" id="{5AEB9B93-695C-C605-AA2A-F537197B77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cxnSp>
        <p:nvCxnSpPr>
          <p:cNvPr id="4" name="Straight Connector 3">
            <a:extLst>
              <a:ext uri="{FF2B5EF4-FFF2-40B4-BE49-F238E27FC236}">
                <a16:creationId xmlns:a16="http://schemas.microsoft.com/office/drawing/2014/main" id="{BEFE95DD-44D1-923B-70D2-4423597FE0F5}"/>
              </a:ext>
            </a:extLst>
          </p:cNvPr>
          <p:cNvCxnSpPr>
            <a:cxnSpLocks/>
          </p:cNvCxnSpPr>
          <p:nvPr/>
        </p:nvCxnSpPr>
        <p:spPr>
          <a:xfrm>
            <a:off x="914400" y="1104182"/>
            <a:ext cx="0" cy="5753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1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D44D974-F7CD-24C2-4C4B-064921FBE7B7}"/>
              </a:ext>
            </a:extLst>
          </p:cNvPr>
          <p:cNvSpPr>
            <a:spLocks noGrp="1" noChangeArrowheads="1"/>
          </p:cNvSpPr>
          <p:nvPr>
            <p:ph type="title"/>
          </p:nvPr>
        </p:nvSpPr>
        <p:spPr>
          <a:xfrm>
            <a:off x="743415" y="228600"/>
            <a:ext cx="8229600" cy="1143000"/>
          </a:xfrm>
        </p:spPr>
        <p:txBody>
          <a:bodyPr/>
          <a:lstStyle/>
          <a:p>
            <a:pPr algn="l" eaLnBrk="1" hangingPunct="1"/>
            <a:r>
              <a:rPr lang="en-US" altLang="en-US" b="1" dirty="0"/>
              <a:t>Pietist Spirituality</a:t>
            </a:r>
          </a:p>
        </p:txBody>
      </p:sp>
      <p:sp>
        <p:nvSpPr>
          <p:cNvPr id="92163" name="Rectangle 3">
            <a:extLst>
              <a:ext uri="{FF2B5EF4-FFF2-40B4-BE49-F238E27FC236}">
                <a16:creationId xmlns:a16="http://schemas.microsoft.com/office/drawing/2014/main" id="{DE3C9A01-4F49-FB16-B470-B30D36701935}"/>
              </a:ext>
            </a:extLst>
          </p:cNvPr>
          <p:cNvSpPr>
            <a:spLocks noGrp="1" noChangeArrowheads="1"/>
          </p:cNvSpPr>
          <p:nvPr>
            <p:ph type="body" idx="1"/>
          </p:nvPr>
        </p:nvSpPr>
        <p:spPr>
          <a:xfrm>
            <a:off x="1014761" y="1371600"/>
            <a:ext cx="10203366" cy="5257800"/>
          </a:xfrm>
        </p:spPr>
        <p:txBody>
          <a:bodyPr/>
          <a:lstStyle/>
          <a:p>
            <a:pPr marL="609600" indent="-609600" eaLnBrk="1" hangingPunct="1">
              <a:lnSpc>
                <a:spcPct val="90000"/>
              </a:lnSpc>
              <a:buNone/>
            </a:pPr>
            <a:r>
              <a:rPr lang="en-US" altLang="en-US" sz="2800" b="1" dirty="0">
                <a:solidFill>
                  <a:srgbClr val="FF6600"/>
                </a:solidFill>
              </a:rPr>
              <a:t>Pietism emphasized the practicalities of the Christian life more than the formal structures of theology or church order. Pietists were…</a:t>
            </a:r>
          </a:p>
          <a:p>
            <a:pPr marL="609600" indent="-609600" eaLnBrk="1" hangingPunct="1">
              <a:lnSpc>
                <a:spcPct val="90000"/>
              </a:lnSpc>
              <a:buNone/>
            </a:pPr>
            <a:r>
              <a:rPr lang="en-US" altLang="en-US" sz="2800" i="1" dirty="0"/>
              <a:t>…people of the heart</a:t>
            </a:r>
          </a:p>
          <a:p>
            <a:pPr marL="609600" indent="-609600" eaLnBrk="1" hangingPunct="1">
              <a:lnSpc>
                <a:spcPct val="90000"/>
              </a:lnSpc>
              <a:buNone/>
            </a:pPr>
            <a:r>
              <a:rPr lang="en-US" altLang="en-US" sz="2800" i="1" dirty="0"/>
              <a:t>…deeply concerned with the Bible, its standards and goals</a:t>
            </a:r>
          </a:p>
          <a:p>
            <a:pPr marL="609600" indent="-609600" eaLnBrk="1" hangingPunct="1">
              <a:lnSpc>
                <a:spcPct val="90000"/>
              </a:lnSpc>
              <a:buNone/>
            </a:pPr>
            <a:r>
              <a:rPr lang="en-US" altLang="en-US" sz="2800" i="1" dirty="0"/>
              <a:t>…oriented toward perfection and holy living</a:t>
            </a:r>
          </a:p>
          <a:p>
            <a:pPr marL="609600" indent="-609600" eaLnBrk="1" hangingPunct="1">
              <a:lnSpc>
                <a:spcPct val="90000"/>
              </a:lnSpc>
              <a:buNone/>
            </a:pPr>
            <a:r>
              <a:rPr lang="en-US" altLang="en-US" sz="2800" i="1" dirty="0"/>
              <a:t>…dedicated to spreading the gospel and providing aid to the needy</a:t>
            </a:r>
          </a:p>
          <a:p>
            <a:pPr marL="609600" indent="-609600" eaLnBrk="1" hangingPunct="1">
              <a:lnSpc>
                <a:spcPct val="90000"/>
              </a:lnSpc>
              <a:buNone/>
            </a:pPr>
            <a:r>
              <a:rPr lang="en-US" altLang="en-US" sz="2800" i="1" dirty="0"/>
              <a:t>…opposed to what they regarded as cold formalism and sterility in the established churches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92163">
                                            <p:txEl>
                                              <p:pRg st="1" end="1"/>
                                            </p:txEl>
                                          </p:spTgt>
                                        </p:tgtEl>
                                        <p:attrNameLst>
                                          <p:attrName>style.visibility</p:attrName>
                                        </p:attrNameLst>
                                      </p:cBhvr>
                                      <p:to>
                                        <p:strVal val="visible"/>
                                      </p:to>
                                    </p:set>
                                    <p:anim calcmode="lin" valueType="num">
                                      <p:cBhvr additive="base">
                                        <p:cTn id="14" dur="5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92163">
                                            <p:txEl>
                                              <p:pRg st="2" end="2"/>
                                            </p:txEl>
                                          </p:spTgt>
                                        </p:tgtEl>
                                        <p:attrNameLst>
                                          <p:attrName>style.visibility</p:attrName>
                                        </p:attrNameLst>
                                      </p:cBhvr>
                                      <p:to>
                                        <p:strVal val="visible"/>
                                      </p:to>
                                    </p:set>
                                    <p:anim calcmode="lin" valueType="num">
                                      <p:cBhvr additive="base">
                                        <p:cTn id="20" dur="5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92163">
                                            <p:txEl>
                                              <p:pRg st="3" end="3"/>
                                            </p:txEl>
                                          </p:spTgt>
                                        </p:tgtEl>
                                        <p:attrNameLst>
                                          <p:attrName>style.visibility</p:attrName>
                                        </p:attrNameLst>
                                      </p:cBhvr>
                                      <p:to>
                                        <p:strVal val="visible"/>
                                      </p:to>
                                    </p:set>
                                    <p:anim calcmode="lin" valueType="num">
                                      <p:cBhvr additive="base">
                                        <p:cTn id="26" dur="500" fill="hold"/>
                                        <p:tgtEl>
                                          <p:spTgt spid="9216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21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92163">
                                            <p:txEl>
                                              <p:pRg st="4" end="4"/>
                                            </p:txEl>
                                          </p:spTgt>
                                        </p:tgtEl>
                                        <p:attrNameLst>
                                          <p:attrName>style.visibility</p:attrName>
                                        </p:attrNameLst>
                                      </p:cBhvr>
                                      <p:to>
                                        <p:strVal val="visible"/>
                                      </p:to>
                                    </p:set>
                                    <p:anim calcmode="lin" valueType="num">
                                      <p:cBhvr additive="base">
                                        <p:cTn id="32" dur="500" fill="hold"/>
                                        <p:tgtEl>
                                          <p:spTgt spid="9216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21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92163">
                                            <p:txEl>
                                              <p:pRg st="5" end="5"/>
                                            </p:txEl>
                                          </p:spTgt>
                                        </p:tgtEl>
                                        <p:attrNameLst>
                                          <p:attrName>style.visibility</p:attrName>
                                        </p:attrNameLst>
                                      </p:cBhvr>
                                      <p:to>
                                        <p:strVal val="visible"/>
                                      </p:to>
                                    </p:set>
                                    <p:anim calcmode="lin" valueType="num">
                                      <p:cBhvr additive="base">
                                        <p:cTn id="38" dur="500" fill="hold"/>
                                        <p:tgtEl>
                                          <p:spTgt spid="9216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21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059AB0F-2C5D-ABBA-F6FB-93D54A4D95D0}"/>
              </a:ext>
            </a:extLst>
          </p:cNvPr>
          <p:cNvSpPr>
            <a:spLocks noGrp="1" noChangeArrowheads="1"/>
          </p:cNvSpPr>
          <p:nvPr>
            <p:ph type="title"/>
          </p:nvPr>
        </p:nvSpPr>
        <p:spPr>
          <a:xfrm>
            <a:off x="524107" y="76200"/>
            <a:ext cx="11173522" cy="1143000"/>
          </a:xfrm>
        </p:spPr>
        <p:txBody>
          <a:bodyPr/>
          <a:lstStyle/>
          <a:p>
            <a:pPr algn="l" eaLnBrk="1" hangingPunct="1"/>
            <a:r>
              <a:rPr lang="en-US" altLang="en-US" sz="4000" b="1" dirty="0"/>
              <a:t>Leading Lights in German Lutheran Pietism</a:t>
            </a:r>
          </a:p>
        </p:txBody>
      </p:sp>
      <p:sp>
        <p:nvSpPr>
          <p:cNvPr id="93194" name="Text Box 10">
            <a:extLst>
              <a:ext uri="{FF2B5EF4-FFF2-40B4-BE49-F238E27FC236}">
                <a16:creationId xmlns:a16="http://schemas.microsoft.com/office/drawing/2014/main" id="{5C85B16A-13A4-7B10-A374-FD95068EF0EE}"/>
              </a:ext>
            </a:extLst>
          </p:cNvPr>
          <p:cNvSpPr txBox="1">
            <a:spLocks noChangeArrowheads="1"/>
          </p:cNvSpPr>
          <p:nvPr/>
        </p:nvSpPr>
        <p:spPr bwMode="auto">
          <a:xfrm>
            <a:off x="1451749" y="5245533"/>
            <a:ext cx="4114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Philipp Spener (1635-1705) began the practice of Wednesday and Sunday meetings for prayer and discussion of the previous week’s sermon.</a:t>
            </a:r>
          </a:p>
        </p:txBody>
      </p:sp>
      <p:sp>
        <p:nvSpPr>
          <p:cNvPr id="93195" name="Text Box 11">
            <a:extLst>
              <a:ext uri="{FF2B5EF4-FFF2-40B4-BE49-F238E27FC236}">
                <a16:creationId xmlns:a16="http://schemas.microsoft.com/office/drawing/2014/main" id="{E12B57D0-0DAE-9339-AA07-E5B9C18F76E5}"/>
              </a:ext>
            </a:extLst>
          </p:cNvPr>
          <p:cNvSpPr txBox="1">
            <a:spLocks noChangeArrowheads="1"/>
          </p:cNvSpPr>
          <p:nvPr/>
        </p:nvSpPr>
        <p:spPr bwMode="auto">
          <a:xfrm>
            <a:off x="6140605" y="5245533"/>
            <a:ext cx="4038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b="1" dirty="0">
                <a:solidFill>
                  <a:srgbClr val="FFFFFF"/>
                </a:solidFill>
                <a:latin typeface="Arial Narrow" panose="020B0606020202030204" pitchFamily="34" charset="0"/>
              </a:rPr>
              <a:t>August Francke (1663-1727) opened his own home as a school for poor children, established a center for translating the Bible into foreign languages, and founded a medical clinic.</a:t>
            </a:r>
          </a:p>
        </p:txBody>
      </p:sp>
      <p:pic>
        <p:nvPicPr>
          <p:cNvPr id="2050" name="Picture 2" descr="Fototeca Storica Nazionale./Getty Images">
            <a:extLst>
              <a:ext uri="{FF2B5EF4-FFF2-40B4-BE49-F238E27FC236}">
                <a16:creationId xmlns:a16="http://schemas.microsoft.com/office/drawing/2014/main" id="{CCF186E4-423F-8FA7-C38E-9A565371CB3C}"/>
              </a:ext>
            </a:extLst>
          </p:cNvPr>
          <p:cNvPicPr>
            <a:picLocks noGrp="1" noChangeAspect="1" noChangeArrowheads="1"/>
          </p:cNvPicPr>
          <p:nvPr>
            <p:ph sz="half" idx="1"/>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1984287" y="1209907"/>
            <a:ext cx="3049725" cy="40356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Correspondence of August Hermann Francke – EMLO">
            <a:extLst>
              <a:ext uri="{FF2B5EF4-FFF2-40B4-BE49-F238E27FC236}">
                <a16:creationId xmlns:a16="http://schemas.microsoft.com/office/drawing/2014/main" id="{DE65CF7A-8FFD-92F5-5C3B-A5D5C6E54E9E}"/>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559335" y="1209907"/>
            <a:ext cx="3323987" cy="4035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3194"/>
                                        </p:tgtEl>
                                        <p:attrNameLst>
                                          <p:attrName>style.visibility</p:attrName>
                                        </p:attrNameLst>
                                      </p:cBhvr>
                                      <p:to>
                                        <p:strVal val="visible"/>
                                      </p:to>
                                    </p:set>
                                    <p:anim calcmode="lin" valueType="num">
                                      <p:cBhvr>
                                        <p:cTn id="7" dur="500" fill="hold"/>
                                        <p:tgtEl>
                                          <p:spTgt spid="93194"/>
                                        </p:tgtEl>
                                        <p:attrNameLst>
                                          <p:attrName>ppt_w</p:attrName>
                                        </p:attrNameLst>
                                      </p:cBhvr>
                                      <p:tavLst>
                                        <p:tav tm="0">
                                          <p:val>
                                            <p:fltVal val="0"/>
                                          </p:val>
                                        </p:tav>
                                        <p:tav tm="100000">
                                          <p:val>
                                            <p:strVal val="#ppt_w"/>
                                          </p:val>
                                        </p:tav>
                                      </p:tavLst>
                                    </p:anim>
                                    <p:anim calcmode="lin" valueType="num">
                                      <p:cBhvr>
                                        <p:cTn id="8" dur="500" fill="hold"/>
                                        <p:tgtEl>
                                          <p:spTgt spid="93194"/>
                                        </p:tgtEl>
                                        <p:attrNameLst>
                                          <p:attrName>ppt_h</p:attrName>
                                        </p:attrNameLst>
                                      </p:cBhvr>
                                      <p:tavLst>
                                        <p:tav tm="0">
                                          <p:val>
                                            <p:fltVal val="0"/>
                                          </p:val>
                                        </p:tav>
                                        <p:tav tm="100000">
                                          <p:val>
                                            <p:strVal val="#ppt_h"/>
                                          </p:val>
                                        </p:tav>
                                      </p:tavLst>
                                    </p:anim>
                                    <p:animEffect transition="in" filter="fade">
                                      <p:cBhvr>
                                        <p:cTn id="9" dur="500"/>
                                        <p:tgtEl>
                                          <p:spTgt spid="93194"/>
                                        </p:tgtEl>
                                      </p:cBhvr>
                                    </p:animEffect>
                                  </p:childTnLst>
                                </p:cTn>
                              </p:par>
                              <p:par>
                                <p:cTn id="10" presetID="14" presetClass="entr" presetSubtype="1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randombar(horizontal)">
                                      <p:cBhvr>
                                        <p:cTn id="17" dur="500"/>
                                        <p:tgtEl>
                                          <p:spTgt spid="205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3195"/>
                                        </p:tgtEl>
                                        <p:attrNameLst>
                                          <p:attrName>style.visibility</p:attrName>
                                        </p:attrNameLst>
                                      </p:cBhvr>
                                      <p:to>
                                        <p:strVal val="visible"/>
                                      </p:to>
                                    </p:set>
                                    <p:anim calcmode="lin" valueType="num">
                                      <p:cBhvr>
                                        <p:cTn id="20" dur="500" fill="hold"/>
                                        <p:tgtEl>
                                          <p:spTgt spid="93195"/>
                                        </p:tgtEl>
                                        <p:attrNameLst>
                                          <p:attrName>ppt_w</p:attrName>
                                        </p:attrNameLst>
                                      </p:cBhvr>
                                      <p:tavLst>
                                        <p:tav tm="0">
                                          <p:val>
                                            <p:fltVal val="0"/>
                                          </p:val>
                                        </p:tav>
                                        <p:tav tm="100000">
                                          <p:val>
                                            <p:strVal val="#ppt_w"/>
                                          </p:val>
                                        </p:tav>
                                      </p:tavLst>
                                    </p:anim>
                                    <p:anim calcmode="lin" valueType="num">
                                      <p:cBhvr>
                                        <p:cTn id="21" dur="500" fill="hold"/>
                                        <p:tgtEl>
                                          <p:spTgt spid="93195"/>
                                        </p:tgtEl>
                                        <p:attrNameLst>
                                          <p:attrName>ppt_h</p:attrName>
                                        </p:attrNameLst>
                                      </p:cBhvr>
                                      <p:tavLst>
                                        <p:tav tm="0">
                                          <p:val>
                                            <p:fltVal val="0"/>
                                          </p:val>
                                        </p:tav>
                                        <p:tav tm="100000">
                                          <p:val>
                                            <p:strVal val="#ppt_h"/>
                                          </p:val>
                                        </p:tav>
                                      </p:tavLst>
                                    </p:anim>
                                    <p:animEffect transition="in" filter="fade">
                                      <p:cBhvr>
                                        <p:cTn id="22" dur="500"/>
                                        <p:tgtEl>
                                          <p:spTgt spid="9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4" grpId="0"/>
      <p:bldP spid="9319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3846</TotalTime>
  <Words>23725</Words>
  <Application>Microsoft Office PowerPoint</Application>
  <PresentationFormat>Widescreen</PresentationFormat>
  <Paragraphs>1695</Paragraphs>
  <Slides>242</Slides>
  <Notes>14</Notes>
  <HiddenSlides>0</HiddenSlides>
  <MMClips>0</MMClips>
  <ScaleCrop>false</ScaleCrop>
  <HeadingPairs>
    <vt:vector size="8" baseType="variant">
      <vt:variant>
        <vt:lpstr>Fonts Used</vt:lpstr>
      </vt:variant>
      <vt:variant>
        <vt:i4>34</vt:i4>
      </vt:variant>
      <vt:variant>
        <vt:lpstr>Theme</vt:lpstr>
      </vt:variant>
      <vt:variant>
        <vt:i4>6</vt:i4>
      </vt:variant>
      <vt:variant>
        <vt:lpstr>Embedded OLE Servers</vt:lpstr>
      </vt:variant>
      <vt:variant>
        <vt:i4>1</vt:i4>
      </vt:variant>
      <vt:variant>
        <vt:lpstr>Slide Titles</vt:lpstr>
      </vt:variant>
      <vt:variant>
        <vt:i4>242</vt:i4>
      </vt:variant>
    </vt:vector>
  </HeadingPairs>
  <TitlesOfParts>
    <vt:vector size="283" baseType="lpstr">
      <vt:lpstr>Adobe Garamond Pro</vt:lpstr>
      <vt:lpstr>Adobe Garamond Pro Bold</vt:lpstr>
      <vt:lpstr>Agency FB</vt:lpstr>
      <vt:lpstr>Aptos</vt:lpstr>
      <vt:lpstr>Aptos Narrow</vt:lpstr>
      <vt:lpstr>Arial</vt:lpstr>
      <vt:lpstr>Arial Black</vt:lpstr>
      <vt:lpstr>Arial Narrow</vt:lpstr>
      <vt:lpstr>Arial Rounded MT Bold</vt:lpstr>
      <vt:lpstr>Berlin Sans FB Demi</vt:lpstr>
      <vt:lpstr>Book Antiqua</vt:lpstr>
      <vt:lpstr>Brush Script MT</vt:lpstr>
      <vt:lpstr>Calibri</vt:lpstr>
      <vt:lpstr>Comic Sans MS</vt:lpstr>
      <vt:lpstr>Constantia</vt:lpstr>
      <vt:lpstr>Eras Bold ITC</vt:lpstr>
      <vt:lpstr>Eras Demi ITC</vt:lpstr>
      <vt:lpstr>Franklin Gothic Medium</vt:lpstr>
      <vt:lpstr>Freestyle Script</vt:lpstr>
      <vt:lpstr>Gill Sans MT</vt:lpstr>
      <vt:lpstr>Gloucester MT Extra Condensed</vt:lpstr>
      <vt:lpstr>Impact</vt:lpstr>
      <vt:lpstr>Lucida Bright</vt:lpstr>
      <vt:lpstr>Lucida Sans Unicode</vt:lpstr>
      <vt:lpstr>Matura MT Script Capitals</vt:lpstr>
      <vt:lpstr>Old English Text MT</vt:lpstr>
      <vt:lpstr>Papyrus</vt:lpstr>
      <vt:lpstr>Pristina</vt:lpstr>
      <vt:lpstr>ReservoirGrunge</vt:lpstr>
      <vt:lpstr>Rockwell Condensed</vt:lpstr>
      <vt:lpstr>Tahoma</vt:lpstr>
      <vt:lpstr>Times New Roman</vt:lpstr>
      <vt:lpstr>Wingdings</vt:lpstr>
      <vt:lpstr>Wingdings 2</vt:lpstr>
      <vt:lpstr>Books Classic 16x9</vt:lpstr>
      <vt:lpstr>Balance</vt:lpstr>
      <vt:lpstr>Paper</vt:lpstr>
      <vt:lpstr>Default Design</vt:lpstr>
      <vt:lpstr>1_Default Design</vt:lpstr>
      <vt:lpstr>1_Balance</vt:lpstr>
      <vt:lpstr>Acrobat Document</vt:lpstr>
      <vt:lpstr>THE CHRISTIAN CHURCH</vt:lpstr>
      <vt:lpstr>PowerPoint Presentation</vt:lpstr>
      <vt:lpstr>PowerPoint Presentation</vt:lpstr>
      <vt:lpstr>PowerPoint Presentation</vt:lpstr>
      <vt:lpstr>THE REFORMATION</vt:lpstr>
      <vt:lpstr>The IMPORTANCE OF THE REFORMATION</vt:lpstr>
      <vt:lpstr>Two Religious Concerns</vt:lpstr>
      <vt:lpstr>Reformers Before the Reformation</vt:lpstr>
      <vt:lpstr>Luther at age 46  by Lucas Cranach the elder  (Uffizi Gallery)</vt:lpstr>
      <vt:lpstr>Martin Luther 1483-1546</vt:lpstr>
      <vt:lpstr>Lutherhause  Wittenberg University Built in 1504, this was the home of Martin Luther for most of his adult life. He was living here when he composed the 95 Theses.</vt:lpstr>
      <vt:lpstr>Door to the Wittenberg Church the 95 Theses are engraved on the door</vt:lpstr>
      <vt:lpstr>Indulgences and the 95 Theses </vt:lpstr>
      <vt:lpstr>Samples of Luther’s 95 Theses</vt:lpstr>
      <vt:lpstr>DIET OF WORMS In 1521, Luther appeared at the Diet of Worms, where he was called upon to recant his views. He refused to recant; the council then condemned him as a “notorious heretic.”</vt:lpstr>
      <vt:lpstr>Wartburg Castle The Wartburg Castle is where fake kidnappers secretly took Luther on May 4, 1521 in order to protect his life.  Here, he worked on his translation of the New Testament from Greek to German before eventually returning to Wittenberg.</vt:lpstr>
      <vt:lpstr>The spread of luther’s ideas</vt:lpstr>
      <vt:lpstr>Hallmarks of the Reformation</vt:lpstr>
      <vt:lpstr>Protestant/Roman Catholic Differences in several theological categories, Roman Catholics were “both/and” while Protestants were “either/or”</vt:lpstr>
      <vt:lpstr>AUTHORITY The Interplay between Scripture &amp; Tradition</vt:lpstr>
      <vt:lpstr>The Question of the OT Canon</vt:lpstr>
      <vt:lpstr>Luther and the Canon</vt:lpstr>
      <vt:lpstr>The Ongoing Canonical Issue</vt:lpstr>
      <vt:lpstr>The Question of Eucharist</vt:lpstr>
      <vt:lpstr>Four Remaining Positions</vt:lpstr>
      <vt:lpstr>LUTHER AND ERASMUS</vt:lpstr>
      <vt:lpstr>LUTHER AND ZWINGLI</vt:lpstr>
      <vt:lpstr>PowerPoint Presentation</vt:lpstr>
      <vt:lpstr>The ANABAPTISTS (Rebaptisers)</vt:lpstr>
      <vt:lpstr>The radical reformation</vt:lpstr>
      <vt:lpstr>CATHOLIC COUNTER-rEFORMATION</vt:lpstr>
      <vt:lpstr>The Question of Worship</vt:lpstr>
      <vt:lpstr>The English reformation</vt:lpstr>
      <vt:lpstr>PowerPoint Presentation</vt:lpstr>
      <vt:lpstr>Communal Liturgy and the Book of Common Prayer</vt:lpstr>
      <vt:lpstr>The Book of Common Prayer</vt:lpstr>
      <vt:lpstr>The Book of Common Prayer</vt:lpstr>
      <vt:lpstr>The Spirituality of the BCP</vt:lpstr>
      <vt:lpstr>JOHN Calvin</vt:lpstr>
      <vt:lpstr>JOHN Calvin’s geneva</vt:lpstr>
      <vt:lpstr>Life in calvin’s geneva</vt:lpstr>
      <vt:lpstr>systematic theologIES of the reformers No single voice spoke for all branches of the Reformation; while there was wide agreement, there were also differences.</vt:lpstr>
      <vt:lpstr>Divine sovereignty and human freedom</vt:lpstr>
      <vt:lpstr>THE REMONSTRANCE</vt:lpstr>
      <vt:lpstr>THE SYNOD OF DORT</vt:lpstr>
      <vt:lpstr>Calvinist-Arminian Differences</vt:lpstr>
      <vt:lpstr>The Calvinist-Arminian Divide</vt:lpstr>
      <vt:lpstr>PowerPoint Presentation</vt:lpstr>
      <vt:lpstr>PowerPoint Presentation</vt:lpstr>
      <vt:lpstr>The wars of religion</vt:lpstr>
      <vt:lpstr>MAJOR CHRISTIAN CONFLICTS </vt:lpstr>
      <vt:lpstr>BIBLE TRANSLATION</vt:lpstr>
      <vt:lpstr>PowerPoint Presentation</vt:lpstr>
      <vt:lpstr>PowerPoint Presentation</vt:lpstr>
      <vt:lpstr>Failure at English Support</vt:lpstr>
      <vt:lpstr>Opposition</vt:lpstr>
      <vt:lpstr>Learning Hebrew</vt:lpstr>
      <vt:lpstr>Betrayal</vt:lpstr>
      <vt:lpstr>PowerPoint Presentation</vt:lpstr>
      <vt:lpstr>PowerPoint Presentation</vt:lpstr>
      <vt:lpstr>Tyndale’s Immediate Heritage</vt:lpstr>
      <vt:lpstr>The Great Bible</vt:lpstr>
      <vt:lpstr>PowerPoint Presentation</vt:lpstr>
      <vt:lpstr>Mary and Elizabeth</vt:lpstr>
      <vt:lpstr>The Geneva Bible</vt:lpstr>
      <vt:lpstr>PowerPoint Presentation</vt:lpstr>
      <vt:lpstr>The Bishop’s Bible</vt:lpstr>
      <vt:lpstr>James VI Becomes James I</vt:lpstr>
      <vt:lpstr>Translation by Committee</vt:lpstr>
      <vt:lpstr>Recently discovered in the archives of Cambridge University, these personal notes are from Samuel Ward, one of the 47 translators of the KJV. It concerns his translation of the Apocryphal Books of Esdras and Wisdom.</vt:lpstr>
      <vt:lpstr>Format of the Translation</vt:lpstr>
      <vt:lpstr>PowerPoint Presentation</vt:lpstr>
      <vt:lpstr>Typos</vt:lpstr>
      <vt:lpstr>Revisions and Improvements</vt:lpstr>
      <vt:lpstr>THE ENLIGHTENMENT</vt:lpstr>
      <vt:lpstr>THE ENLIGHTENMENT</vt:lpstr>
      <vt:lpstr>THE enlightenment and science</vt:lpstr>
      <vt:lpstr>PowerPoint Presentation</vt:lpstr>
      <vt:lpstr>CHRISTIANITY and THE scienceS</vt:lpstr>
      <vt:lpstr>ENLIGHTENMENT THINKERS </vt:lpstr>
      <vt:lpstr>ENLIGHTENMENT AND REVOLUTION</vt:lpstr>
      <vt:lpstr>PowerPoint Presentation</vt:lpstr>
      <vt:lpstr>THE FRENCH revolution</vt:lpstr>
      <vt:lpstr>effect of the enlightenment on Christianity</vt:lpstr>
      <vt:lpstr>CHRISTIANITY IN THE NEW WORLD</vt:lpstr>
      <vt:lpstr>THE PURITANs</vt:lpstr>
      <vt:lpstr>Puritan Spirituality</vt:lpstr>
      <vt:lpstr>Leading Lights</vt:lpstr>
      <vt:lpstr>Core Convictions</vt:lpstr>
      <vt:lpstr>THE ANGLICANs</vt:lpstr>
      <vt:lpstr>THE BAPTISTs</vt:lpstr>
      <vt:lpstr>THE METHODISTs</vt:lpstr>
      <vt:lpstr>CIRCUIT-RIDING ARMINIANS</vt:lpstr>
      <vt:lpstr>ROMAN CATHOLICS</vt:lpstr>
      <vt:lpstr>THE quakers (Society Of Friends)</vt:lpstr>
      <vt:lpstr>THE DEEPER-LIFE MOVEMENTS</vt:lpstr>
      <vt:lpstr>Lutheran pietism</vt:lpstr>
      <vt:lpstr>Pietist Spirituality</vt:lpstr>
      <vt:lpstr>Leading Lights in German Lutheran Pietism</vt:lpstr>
      <vt:lpstr>Core Convictions</vt:lpstr>
      <vt:lpstr>Pietism’s Wide Influence…</vt:lpstr>
      <vt:lpstr>The 1st great awakening</vt:lpstr>
      <vt:lpstr>Jonathan Edwards 1703-1758</vt:lpstr>
      <vt:lpstr>The 2nd great awakening</vt:lpstr>
      <vt:lpstr>The social impact</vt:lpstr>
      <vt:lpstr>The Origins of the American Holiness Movement</vt:lpstr>
      <vt:lpstr>The American Holiness Movement eventually led to splits in Methodism and  the development of parachurch organizations for the promotion of holiness:</vt:lpstr>
      <vt:lpstr>Leading Lights</vt:lpstr>
      <vt:lpstr>Generally speaking, holiness theology advocates two distinct works of grace, justification (salvation) and sanctification (perfection).</vt:lpstr>
      <vt:lpstr>CHRISTIANS AND ABOLITION</vt:lpstr>
      <vt:lpstr>The SLAVE TRADE </vt:lpstr>
      <vt:lpstr>PowerPoint Presentation</vt:lpstr>
      <vt:lpstr>PowerPoint Presentation</vt:lpstr>
      <vt:lpstr>The American Civil War</vt:lpstr>
      <vt:lpstr>PowerPoint Presentation</vt:lpstr>
      <vt:lpstr>DEVELOPMENT OF MODERN MISSIONS</vt:lpstr>
      <vt:lpstr>The mission movement </vt:lpstr>
      <vt:lpstr>The Roman Catholic mission to latin america </vt:lpstr>
      <vt:lpstr>PowerPoint Presentation</vt:lpstr>
      <vt:lpstr>Moravian mission to native americans </vt:lpstr>
      <vt:lpstr>William carey in india </vt:lpstr>
      <vt:lpstr>Robert moffat in africa </vt:lpstr>
      <vt:lpstr>Adoniram Judson in burma</vt:lpstr>
      <vt:lpstr>David Livingston in africa </vt:lpstr>
      <vt:lpstr>Hudson taylor in china </vt:lpstr>
      <vt:lpstr>Quotable quotes by Hudson taylor </vt:lpstr>
      <vt:lpstr>Amy Carmichael in india</vt:lpstr>
      <vt:lpstr>AMERICAN STEPCHILDREN</vt:lpstr>
      <vt:lpstr>restorationism</vt:lpstr>
      <vt:lpstr>The stone-campbell movement</vt:lpstr>
      <vt:lpstr>Stone-campbell restorationism</vt:lpstr>
      <vt:lpstr>The Seventh-day adventists</vt:lpstr>
      <vt:lpstr>Seventh-day adventists</vt:lpstr>
      <vt:lpstr>The mormons</vt:lpstr>
      <vt:lpstr>Mormon Profile</vt:lpstr>
      <vt:lpstr>The Salt Lake City temple, salt lake city, Utah  Begun in 1853 and completed in 1893 </vt:lpstr>
      <vt:lpstr>The Jehovah’s witnesses</vt:lpstr>
      <vt:lpstr>Jehovah’s witnesses’ Profile</vt:lpstr>
      <vt:lpstr>Christian science</vt:lpstr>
      <vt:lpstr>Christian science profile</vt:lpstr>
      <vt:lpstr>PERFECTION and HOLINESS</vt:lpstr>
      <vt:lpstr>The perfectionist movement</vt:lpstr>
      <vt:lpstr>OBERLIN PERFECTIONISM</vt:lpstr>
      <vt:lpstr>The continuing holiness movement</vt:lpstr>
      <vt:lpstr>MAJOR HOLINESS DENOMINATIONS </vt:lpstr>
      <vt:lpstr>holiness IDEALS</vt:lpstr>
      <vt:lpstr>Since the holiness movement advocated that any individual Christian could attain moral perfection in the present life by a “second blessing,” it raised the question as to whether or not the wider Christian fellowship should be divided into the “haves” and the “have nots.”</vt:lpstr>
      <vt:lpstr>REVIVALISTS and REVIVALISM</vt:lpstr>
      <vt:lpstr>The NEW revivalists</vt:lpstr>
      <vt:lpstr>Charles grandison finney</vt:lpstr>
      <vt:lpstr>d. l. moody</vt:lpstr>
      <vt:lpstr>Billy sunday</vt:lpstr>
      <vt:lpstr>Charles fuller</vt:lpstr>
      <vt:lpstr>Oral roberts</vt:lpstr>
      <vt:lpstr>Billy graham</vt:lpstr>
      <vt:lpstr>The jesus movement</vt:lpstr>
      <vt:lpstr>PowerPoint Presentation</vt:lpstr>
      <vt:lpstr>RISE OF ESCHATOLOGY</vt:lpstr>
      <vt:lpstr>The resurgence of millennarianisM</vt:lpstr>
      <vt:lpstr>Two types of millenarianism</vt:lpstr>
      <vt:lpstr>THE LATE GREAT PLANET EARTH</vt:lpstr>
      <vt:lpstr>Theology of dispensationalism</vt:lpstr>
      <vt:lpstr>CLASSICAL PROTESTANT LIBERALISM</vt:lpstr>
      <vt:lpstr>FRIEDRICH SCHLEIERMACHER</vt:lpstr>
      <vt:lpstr>LEADING THINKERS </vt:lpstr>
      <vt:lpstr>PowerPoint Presentation</vt:lpstr>
      <vt:lpstr>HIGHER BIBLICAL CRITICISM</vt:lpstr>
      <vt:lpstr>QUEST for the historical jesus</vt:lpstr>
      <vt:lpstr>PowerPoint Presentation</vt:lpstr>
      <vt:lpstr>THEOLOGICAL OUTCOMES</vt:lpstr>
      <vt:lpstr>Summary description of protestant liberalism by  H. Richard niebuhr</vt:lpstr>
      <vt:lpstr>PENTECOSTAL-CHARISMATIC MOVEMENT</vt:lpstr>
      <vt:lpstr>Pentecostalism</vt:lpstr>
      <vt:lpstr>Leading Lights</vt:lpstr>
      <vt:lpstr>The Four-Square Gospel</vt:lpstr>
      <vt:lpstr>Pentecostals emphasize that speaking with tongues is the sign of endowment with “power from on high.” </vt:lpstr>
      <vt:lpstr>PENTECOSTAL DENOMINATIONS</vt:lpstr>
      <vt:lpstr>The divine healing movement</vt:lpstr>
      <vt:lpstr>The New Issue</vt:lpstr>
      <vt:lpstr>The PROSPERITY GOSPEL movement</vt:lpstr>
      <vt:lpstr>Charismatic Christianity</vt:lpstr>
      <vt:lpstr>FUNDAMENTALIST-MODERNIST CONTROVERSY</vt:lpstr>
      <vt:lpstr>The growing tension in america</vt:lpstr>
      <vt:lpstr>The Fundamentals</vt:lpstr>
      <vt:lpstr>The SCOPES “MONKEY TRIAL”</vt:lpstr>
      <vt:lpstr>The aftermath</vt:lpstr>
      <vt:lpstr>The DEBATE OVER INERRANCY</vt:lpstr>
      <vt:lpstr>Evangelical distinctions </vt:lpstr>
      <vt:lpstr>THE CONFESSING CHURCH</vt:lpstr>
      <vt:lpstr>The CONFESSING CHURCH</vt:lpstr>
      <vt:lpstr>Karl barth 1886-1968</vt:lpstr>
      <vt:lpstr>Martin Niemöller 1892-1984</vt:lpstr>
      <vt:lpstr>Dietrich Bonhoeffer 1906-1945</vt:lpstr>
      <vt:lpstr>THE ECUMENICAL MOVEMENT</vt:lpstr>
      <vt:lpstr>The GOAL</vt:lpstr>
      <vt:lpstr>1910 Edinburgh missionary conference</vt:lpstr>
      <vt:lpstr>Three additional 2010 missionary conferences</vt:lpstr>
      <vt:lpstr>The world council of churches</vt:lpstr>
      <vt:lpstr>THE WORLD WARS</vt:lpstr>
      <vt:lpstr>CHRISTIAN vs. CHRISTIAN</vt:lpstr>
      <vt:lpstr>   C. S. L ewis</vt:lpstr>
      <vt:lpstr>NATIONALISM vs. GLOBALISM</vt:lpstr>
      <vt:lpstr>VATICAN II</vt:lpstr>
      <vt:lpstr>AIM of the 21st Ecumenical council of the Roman catholic church</vt:lpstr>
      <vt:lpstr>Roman Catholicism Since the Reformation</vt:lpstr>
      <vt:lpstr>OUTCOMES OF VATICAN II</vt:lpstr>
      <vt:lpstr>EASTERN ORTHODOXY IN THE MODERN WORLD</vt:lpstr>
      <vt:lpstr>The EASTERN ORTHODOX CHURCH</vt:lpstr>
      <vt:lpstr>KEY BELIEFS AND PRACTICES</vt:lpstr>
      <vt:lpstr>LIBERATION THEOLOGY</vt:lpstr>
      <vt:lpstr>LIBERATION THEOLOGY</vt:lpstr>
      <vt:lpstr>OSCAR ROMERO</vt:lpstr>
      <vt:lpstr>dESMOND TUTU</vt:lpstr>
      <vt:lpstr>MARTIN LUTHER KING JR.</vt:lpstr>
      <vt:lpstr>MARTYRS IN THE MODERN WORLD</vt:lpstr>
      <vt:lpstr>THE PERSECUTED CHURCH</vt:lpstr>
      <vt:lpstr>PowerPoint Presentation</vt:lpstr>
      <vt:lpstr>THE MARTYRS SCULPTURE AT WESTMINSTER ABBEY</vt:lpstr>
      <vt:lpstr>PowerPoint Presentation</vt:lpstr>
      <vt:lpstr>WOMEN IN THE CHURCH</vt:lpstr>
      <vt:lpstr>THE ROLE OF WOMEN IN CHURCH LIFE</vt:lpstr>
      <vt:lpstr>THE ARGUMENTS</vt:lpstr>
      <vt:lpstr>NOTABLE WOMEN IN MINISTRY</vt:lpstr>
      <vt:lpstr>THE PARACHURCH MOVEMENT</vt:lpstr>
      <vt:lpstr>INTERDENOMINATIONAL COOPERATION</vt:lpstr>
      <vt:lpstr>INTERVARSITY CHRISTIAN FELLOWSHIP</vt:lpstr>
      <vt:lpstr>SAMARITAN’S PURSE</vt:lpstr>
      <vt:lpstr>YOUTH WITH A MISSION</vt:lpstr>
      <vt:lpstr>THE CHURCH GROWTH MOVEMENT</vt:lpstr>
      <vt:lpstr>USING SOCIOLOGY AS A GROWTH TOOL</vt:lpstr>
      <vt:lpstr>SEEKER-SENSITIVE CHURCHES</vt:lpstr>
      <vt:lpstr>THE SOUTHERN SHIFT</vt:lpstr>
      <vt:lpstr>Latin, African, and Asian Christianity</vt:lpstr>
      <vt:lpstr>Pentecostalism, a global phenomenon</vt:lpstr>
      <vt:lpstr>DEVELOPMENTS IN LEFT WING PROTESTANTISM</vt:lpstr>
      <vt:lpstr>DENOMINATIONAL DISTRESS</vt:lpstr>
      <vt:lpstr>WHERE DO WE DRAW THE LINE?</vt:lpstr>
      <vt:lpstr>THREE MYTHS FROM MY PAST</vt:lpstr>
      <vt:lpstr>Two Concerns</vt:lpstr>
      <vt:lpstr>CENTRAL AND SECONDARY ISSUES</vt:lpstr>
      <vt:lpstr>One Way of Understanding Orthodoxy</vt:lpstr>
      <vt:lpstr>Worth Remembering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312</cp:revision>
  <dcterms:created xsi:type="dcterms:W3CDTF">2025-05-01T10:53:46Z</dcterms:created>
  <dcterms:modified xsi:type="dcterms:W3CDTF">2026-04-01T13:55:14Z</dcterms:modified>
</cp:coreProperties>
</file>