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0" r:id="rId2"/>
    <p:sldMasterId id="2147483675" r:id="rId3"/>
    <p:sldMasterId id="2147483688" r:id="rId4"/>
    <p:sldMasterId id="2147483701" r:id="rId5"/>
    <p:sldMasterId id="2147483717" r:id="rId6"/>
    <p:sldMasterId id="2147483727" r:id="rId7"/>
  </p:sldMasterIdLst>
  <p:notesMasterIdLst>
    <p:notesMasterId r:id="rId118"/>
  </p:notesMasterIdLst>
  <p:sldIdLst>
    <p:sldId id="256" r:id="rId8"/>
    <p:sldId id="287" r:id="rId9"/>
    <p:sldId id="288" r:id="rId10"/>
    <p:sldId id="257" r:id="rId11"/>
    <p:sldId id="289" r:id="rId12"/>
    <p:sldId id="290" r:id="rId13"/>
    <p:sldId id="305" r:id="rId14"/>
    <p:sldId id="304" r:id="rId15"/>
    <p:sldId id="291" r:id="rId16"/>
    <p:sldId id="306" r:id="rId17"/>
    <p:sldId id="307" r:id="rId18"/>
    <p:sldId id="309" r:id="rId19"/>
    <p:sldId id="308" r:id="rId20"/>
    <p:sldId id="310" r:id="rId21"/>
    <p:sldId id="311" r:id="rId22"/>
    <p:sldId id="312" r:id="rId23"/>
    <p:sldId id="424" r:id="rId24"/>
    <p:sldId id="425" r:id="rId25"/>
    <p:sldId id="426" r:id="rId26"/>
    <p:sldId id="428" r:id="rId27"/>
    <p:sldId id="430" r:id="rId28"/>
    <p:sldId id="427" r:id="rId29"/>
    <p:sldId id="429" r:id="rId30"/>
    <p:sldId id="432" r:id="rId31"/>
    <p:sldId id="431" r:id="rId32"/>
    <p:sldId id="434" r:id="rId33"/>
    <p:sldId id="433" r:id="rId34"/>
    <p:sldId id="435" r:id="rId35"/>
    <p:sldId id="436" r:id="rId36"/>
    <p:sldId id="437" r:id="rId37"/>
    <p:sldId id="438" r:id="rId38"/>
    <p:sldId id="439" r:id="rId39"/>
    <p:sldId id="440" r:id="rId40"/>
    <p:sldId id="441" r:id="rId41"/>
    <p:sldId id="442" r:id="rId42"/>
    <p:sldId id="443" r:id="rId43"/>
    <p:sldId id="444" r:id="rId44"/>
    <p:sldId id="445" r:id="rId45"/>
    <p:sldId id="446" r:id="rId46"/>
    <p:sldId id="447" r:id="rId47"/>
    <p:sldId id="449" r:id="rId48"/>
    <p:sldId id="448" r:id="rId49"/>
    <p:sldId id="450" r:id="rId50"/>
    <p:sldId id="451" r:id="rId51"/>
    <p:sldId id="452" r:id="rId52"/>
    <p:sldId id="261" r:id="rId53"/>
    <p:sldId id="453" r:id="rId54"/>
    <p:sldId id="454" r:id="rId55"/>
    <p:sldId id="455" r:id="rId56"/>
    <p:sldId id="461" r:id="rId57"/>
    <p:sldId id="457" r:id="rId58"/>
    <p:sldId id="459" r:id="rId59"/>
    <p:sldId id="460" r:id="rId60"/>
    <p:sldId id="456" r:id="rId61"/>
    <p:sldId id="465" r:id="rId62"/>
    <p:sldId id="463" r:id="rId63"/>
    <p:sldId id="464" r:id="rId64"/>
    <p:sldId id="467" r:id="rId65"/>
    <p:sldId id="466" r:id="rId66"/>
    <p:sldId id="468" r:id="rId67"/>
    <p:sldId id="469" r:id="rId68"/>
    <p:sldId id="470" r:id="rId69"/>
    <p:sldId id="471" r:id="rId70"/>
    <p:sldId id="472" r:id="rId71"/>
    <p:sldId id="473" r:id="rId72"/>
    <p:sldId id="474" r:id="rId73"/>
    <p:sldId id="475" r:id="rId74"/>
    <p:sldId id="476" r:id="rId75"/>
    <p:sldId id="477" r:id="rId76"/>
    <p:sldId id="478" r:id="rId77"/>
    <p:sldId id="479" r:id="rId78"/>
    <p:sldId id="480" r:id="rId79"/>
    <p:sldId id="481" r:id="rId80"/>
    <p:sldId id="482" r:id="rId81"/>
    <p:sldId id="483" r:id="rId82"/>
    <p:sldId id="493" r:id="rId83"/>
    <p:sldId id="484" r:id="rId84"/>
    <p:sldId id="494" r:id="rId85"/>
    <p:sldId id="495" r:id="rId86"/>
    <p:sldId id="496" r:id="rId87"/>
    <p:sldId id="497" r:id="rId88"/>
    <p:sldId id="498" r:id="rId89"/>
    <p:sldId id="499" r:id="rId90"/>
    <p:sldId id="500" r:id="rId91"/>
    <p:sldId id="501" r:id="rId92"/>
    <p:sldId id="502" r:id="rId93"/>
    <p:sldId id="503" r:id="rId94"/>
    <p:sldId id="504" r:id="rId95"/>
    <p:sldId id="505" r:id="rId96"/>
    <p:sldId id="506" r:id="rId97"/>
    <p:sldId id="507" r:id="rId98"/>
    <p:sldId id="508" r:id="rId99"/>
    <p:sldId id="510" r:id="rId100"/>
    <p:sldId id="511" r:id="rId101"/>
    <p:sldId id="509" r:id="rId102"/>
    <p:sldId id="512" r:id="rId103"/>
    <p:sldId id="513" r:id="rId104"/>
    <p:sldId id="514" r:id="rId105"/>
    <p:sldId id="515" r:id="rId106"/>
    <p:sldId id="332" r:id="rId107"/>
    <p:sldId id="516" r:id="rId108"/>
    <p:sldId id="517" r:id="rId109"/>
    <p:sldId id="518" r:id="rId110"/>
    <p:sldId id="519" r:id="rId111"/>
    <p:sldId id="520" r:id="rId112"/>
    <p:sldId id="552" r:id="rId113"/>
    <p:sldId id="553" r:id="rId114"/>
    <p:sldId id="554" r:id="rId115"/>
    <p:sldId id="521" r:id="rId116"/>
    <p:sldId id="522" r:id="rId117"/>
  </p:sldIdLst>
  <p:sldSz cx="12192000" cy="6858000"/>
  <p:notesSz cx="6858000" cy="9144000"/>
  <p:embeddedFontLst>
    <p:embeddedFont>
      <p:font typeface="Agency FB" panose="020B0503020202020204" pitchFamily="34" charset="0"/>
      <p:regular r:id="rId119"/>
      <p:bold r:id="rId120"/>
    </p:embeddedFont>
    <p:embeddedFont>
      <p:font typeface="Arial Black" panose="020B0A04020102020204" pitchFamily="34" charset="0"/>
      <p:bold r:id="rId121"/>
    </p:embeddedFont>
    <p:embeddedFont>
      <p:font typeface="Arial Narrow" panose="020B0606020202030204" pitchFamily="34" charset="0"/>
      <p:regular r:id="rId122"/>
      <p:bold r:id="rId123"/>
      <p:italic r:id="rId124"/>
      <p:boldItalic r:id="rId125"/>
    </p:embeddedFont>
    <p:embeddedFont>
      <p:font typeface="Bernard MT Condensed" panose="02050806060905020404" pitchFamily="18" charset="0"/>
      <p:regular r:id="rId126"/>
    </p:embeddedFont>
    <p:embeddedFont>
      <p:font typeface="Book Antiqua" panose="02040602050305030304" pitchFamily="18" charset="0"/>
      <p:regular r:id="rId127"/>
      <p:bold r:id="rId128"/>
      <p:italic r:id="rId129"/>
      <p:boldItalic r:id="rId130"/>
    </p:embeddedFont>
    <p:embeddedFont>
      <p:font typeface="Brush Script Std" panose="00000600000000000000" charset="0"/>
      <p:regular r:id="rId131"/>
    </p:embeddedFont>
    <p:embeddedFont>
      <p:font typeface="Calibri" panose="020F0502020204030204" pitchFamily="34" charset="0"/>
      <p:regular r:id="rId132"/>
      <p:bold r:id="rId133"/>
      <p:italic r:id="rId134"/>
      <p:boldItalic r:id="rId135"/>
    </p:embeddedFont>
    <p:embeddedFont>
      <p:font typeface="Calibri Light" panose="020F0302020204030204" pitchFamily="34" charset="0"/>
      <p:regular r:id="rId136"/>
      <p:italic r:id="rId137"/>
    </p:embeddedFont>
    <p:embeddedFont>
      <p:font typeface="Century Schoolbook" panose="02040604050505020304" pitchFamily="18" charset="0"/>
      <p:regular r:id="rId138"/>
      <p:bold r:id="rId139"/>
      <p:italic r:id="rId140"/>
      <p:boldItalic r:id="rId141"/>
    </p:embeddedFont>
    <p:embeddedFont>
      <p:font typeface="Comic Sans MS" panose="030F0702030302020204" pitchFamily="66" charset="0"/>
      <p:regular r:id="rId142"/>
      <p:bold r:id="rId143"/>
      <p:italic r:id="rId144"/>
      <p:boldItalic r:id="rId145"/>
    </p:embeddedFont>
    <p:embeddedFont>
      <p:font typeface="Corbel" panose="020B0503020204020204" pitchFamily="34" charset="0"/>
      <p:regular r:id="rId146"/>
      <p:bold r:id="rId147"/>
      <p:italic r:id="rId148"/>
      <p:boldItalic r:id="rId149"/>
    </p:embeddedFont>
    <p:embeddedFont>
      <p:font typeface="Eras Demi ITC" panose="020B0805030504020804" pitchFamily="34" charset="0"/>
      <p:regular r:id="rId150"/>
    </p:embeddedFont>
    <p:embeddedFont>
      <p:font typeface="Franklin Gothic Medium" panose="020B0603020102020204" pitchFamily="34" charset="0"/>
      <p:regular r:id="rId151"/>
      <p:italic r:id="rId152"/>
    </p:embeddedFont>
    <p:embeddedFont>
      <p:font typeface="Freestyle Script" panose="030804020302050B0404" pitchFamily="66" charset="0"/>
      <p:regular r:id="rId153"/>
    </p:embeddedFont>
    <p:embeddedFont>
      <p:font typeface="Gill Sans MT" panose="020B0502020104020203" pitchFamily="34" charset="0"/>
      <p:regular r:id="rId154"/>
      <p:bold r:id="rId155"/>
      <p:italic r:id="rId156"/>
      <p:boldItalic r:id="rId157"/>
    </p:embeddedFont>
    <p:embeddedFont>
      <p:font typeface="Greekth" panose="020B0604020202020204"/>
      <p:bold r:id="rId158"/>
    </p:embeddedFont>
    <p:embeddedFont>
      <p:font typeface="HebrewTh" panose="020B0604020202020204"/>
      <p:regular r:id="rId159"/>
    </p:embeddedFont>
    <p:embeddedFont>
      <p:font typeface="Impact" panose="020B0806030902050204" pitchFamily="34" charset="0"/>
      <p:regular r:id="rId160"/>
    </p:embeddedFont>
    <p:embeddedFont>
      <p:font typeface="Lato" panose="020F0502020204030203" pitchFamily="34" charset="0"/>
      <p:regular r:id="rId161"/>
      <p:italic r:id="rId162"/>
    </p:embeddedFont>
    <p:embeddedFont>
      <p:font typeface="Lucida Blackletter" panose="020B0604020202020204" charset="0"/>
      <p:regular r:id="rId163"/>
    </p:embeddedFont>
    <p:embeddedFont>
      <p:font typeface="MS Shell Dlg 2" panose="020B0604030504040204" pitchFamily="34" charset="0"/>
      <p:regular r:id="rId164"/>
      <p:bold r:id="rId165"/>
    </p:embeddedFont>
    <p:embeddedFont>
      <p:font typeface="Rockwell" panose="02060603020205020403" pitchFamily="18" charset="0"/>
      <p:regular r:id="rId166"/>
      <p:bold r:id="rId167"/>
      <p:italic r:id="rId168"/>
      <p:boldItalic r:id="rId169"/>
    </p:embeddedFont>
    <p:embeddedFont>
      <p:font typeface="Wingdings 2" panose="05020102010507070707" pitchFamily="18" charset="2"/>
      <p:regular r:id="rId170"/>
    </p:embeddedFont>
    <p:embeddedFont>
      <p:font typeface="Wingdings 3" panose="05040102010807070707" pitchFamily="18" charset="2"/>
      <p:regular r:id="rId17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2A"/>
    <a:srgbClr val="006666"/>
    <a:srgbClr val="FFC000"/>
    <a:srgbClr val="00FFFF"/>
    <a:srgbClr val="FFFF99"/>
    <a:srgbClr val="0EA278"/>
    <a:srgbClr val="FF9900"/>
    <a:srgbClr val="FFA521"/>
    <a:srgbClr val="FF99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9" autoAdjust="0"/>
    <p:restoredTop sz="94660"/>
  </p:normalViewPr>
  <p:slideViewPr>
    <p:cSldViewPr snapToGrid="0">
      <p:cViewPr varScale="1">
        <p:scale>
          <a:sx n="114" d="100"/>
          <a:sy n="114" d="100"/>
        </p:scale>
        <p:origin x="36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font" Target="fonts/font15.fntdata"/><Relationship Id="rId138" Type="http://schemas.openxmlformats.org/officeDocument/2006/relationships/font" Target="fonts/font20.fntdata"/><Relationship Id="rId154" Type="http://schemas.openxmlformats.org/officeDocument/2006/relationships/font" Target="fonts/font36.fntdata"/><Relationship Id="rId159" Type="http://schemas.openxmlformats.org/officeDocument/2006/relationships/font" Target="fonts/font41.fntdata"/><Relationship Id="rId175" Type="http://schemas.openxmlformats.org/officeDocument/2006/relationships/tableStyles" Target="tableStyles.xml"/><Relationship Id="rId170" Type="http://schemas.openxmlformats.org/officeDocument/2006/relationships/font" Target="fonts/font52.fntdata"/><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font" Target="fonts/font5.fntdata"/><Relationship Id="rId128" Type="http://schemas.openxmlformats.org/officeDocument/2006/relationships/font" Target="fonts/font10.fntdata"/><Relationship Id="rId144" Type="http://schemas.openxmlformats.org/officeDocument/2006/relationships/font" Target="fonts/font26.fntdata"/><Relationship Id="rId149" Type="http://schemas.openxmlformats.org/officeDocument/2006/relationships/font" Target="fonts/font31.fntdata"/><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font" Target="fonts/font42.fntdata"/><Relationship Id="rId165" Type="http://schemas.openxmlformats.org/officeDocument/2006/relationships/font" Target="fonts/font47.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notesMaster" Target="notesMasters/notesMaster1.xml"/><Relationship Id="rId134" Type="http://schemas.openxmlformats.org/officeDocument/2006/relationships/font" Target="fonts/font16.fntdata"/><Relationship Id="rId139" Type="http://schemas.openxmlformats.org/officeDocument/2006/relationships/font" Target="fonts/font21.fntdata"/><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font" Target="fonts/font32.fntdata"/><Relationship Id="rId155" Type="http://schemas.openxmlformats.org/officeDocument/2006/relationships/font" Target="fonts/font37.fntdata"/><Relationship Id="rId171" Type="http://schemas.openxmlformats.org/officeDocument/2006/relationships/font" Target="fonts/font53.fntdata"/><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font" Target="fonts/font6.fntdata"/><Relationship Id="rId129" Type="http://schemas.openxmlformats.org/officeDocument/2006/relationships/font" Target="fonts/font11.fntdata"/><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font" Target="fonts/font22.fntdata"/><Relationship Id="rId145" Type="http://schemas.openxmlformats.org/officeDocument/2006/relationships/font" Target="fonts/font27.fntdata"/><Relationship Id="rId161" Type="http://schemas.openxmlformats.org/officeDocument/2006/relationships/font" Target="fonts/font43.fntdata"/><Relationship Id="rId166" Type="http://schemas.openxmlformats.org/officeDocument/2006/relationships/font" Target="fonts/font4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font" Target="fonts/font1.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font" Target="fonts/font4.fntdata"/><Relationship Id="rId130" Type="http://schemas.openxmlformats.org/officeDocument/2006/relationships/font" Target="fonts/font12.fntdata"/><Relationship Id="rId135" Type="http://schemas.openxmlformats.org/officeDocument/2006/relationships/font" Target="fonts/font17.fntdata"/><Relationship Id="rId143" Type="http://schemas.openxmlformats.org/officeDocument/2006/relationships/font" Target="fonts/font25.fntdata"/><Relationship Id="rId148" Type="http://schemas.openxmlformats.org/officeDocument/2006/relationships/font" Target="fonts/font30.fntdata"/><Relationship Id="rId151" Type="http://schemas.openxmlformats.org/officeDocument/2006/relationships/font" Target="fonts/font33.fntdata"/><Relationship Id="rId156" Type="http://schemas.openxmlformats.org/officeDocument/2006/relationships/font" Target="fonts/font38.fntdata"/><Relationship Id="rId164" Type="http://schemas.openxmlformats.org/officeDocument/2006/relationships/font" Target="fonts/font46.fntdata"/><Relationship Id="rId169" Type="http://schemas.openxmlformats.org/officeDocument/2006/relationships/font" Target="fonts/font51.fntdata"/><Relationship Id="rId4" Type="http://schemas.openxmlformats.org/officeDocument/2006/relationships/slideMaster" Target="slideMasters/slideMaster4.xml"/><Relationship Id="rId9" Type="http://schemas.openxmlformats.org/officeDocument/2006/relationships/slide" Target="slides/slide2.xml"/><Relationship Id="rId172" Type="http://schemas.openxmlformats.org/officeDocument/2006/relationships/presProps" Target="pres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font" Target="fonts/font2.fntdata"/><Relationship Id="rId125" Type="http://schemas.openxmlformats.org/officeDocument/2006/relationships/font" Target="fonts/font7.fntdata"/><Relationship Id="rId141" Type="http://schemas.openxmlformats.org/officeDocument/2006/relationships/font" Target="fonts/font23.fntdata"/><Relationship Id="rId146" Type="http://schemas.openxmlformats.org/officeDocument/2006/relationships/font" Target="fonts/font28.fntdata"/><Relationship Id="rId167" Type="http://schemas.openxmlformats.org/officeDocument/2006/relationships/font" Target="fonts/font49.fntdata"/><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font" Target="fonts/font44.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font" Target="fonts/font13.fntdata"/><Relationship Id="rId136" Type="http://schemas.openxmlformats.org/officeDocument/2006/relationships/font" Target="fonts/font18.fntdata"/><Relationship Id="rId157" Type="http://schemas.openxmlformats.org/officeDocument/2006/relationships/font" Target="fonts/font39.fntdata"/><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font" Target="fonts/font34.fntdata"/><Relationship Id="rId173"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font" Target="fonts/font8.fntdata"/><Relationship Id="rId147" Type="http://schemas.openxmlformats.org/officeDocument/2006/relationships/font" Target="fonts/font29.fntdata"/><Relationship Id="rId168" Type="http://schemas.openxmlformats.org/officeDocument/2006/relationships/font" Target="fonts/font50.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font" Target="fonts/font3.fntdata"/><Relationship Id="rId142" Type="http://schemas.openxmlformats.org/officeDocument/2006/relationships/font" Target="fonts/font24.fntdata"/><Relationship Id="rId163" Type="http://schemas.openxmlformats.org/officeDocument/2006/relationships/font" Target="fonts/font45.fntdata"/><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font" Target="fonts/font19.fntdata"/><Relationship Id="rId158" Type="http://schemas.openxmlformats.org/officeDocument/2006/relationships/font" Target="fonts/font40.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font" Target="fonts/font14.fntdata"/><Relationship Id="rId153" Type="http://schemas.openxmlformats.org/officeDocument/2006/relationships/font" Target="fonts/font35.fntdata"/><Relationship Id="rId174" Type="http://schemas.openxmlformats.org/officeDocument/2006/relationships/theme" Target="theme/theme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9A6C1-DACD-45E8-A165-92CB7929D8BE}"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6CB03-9CCA-477F-898B-622262DB442D}" type="slidenum">
              <a:rPr lang="en-US" smtClean="0"/>
              <a:t>‹#›</a:t>
            </a:fld>
            <a:endParaRPr lang="en-US"/>
          </a:p>
        </p:txBody>
      </p:sp>
    </p:spTree>
    <p:extLst>
      <p:ext uri="{BB962C8B-B14F-4D97-AF65-F5344CB8AC3E}">
        <p14:creationId xmlns:p14="http://schemas.microsoft.com/office/powerpoint/2010/main" val="1664028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8020F-0EEA-470C-A112-0513CC0D4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358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B88020F-0EEA-470C-A112-0513CC0D486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6168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B88020F-0EEA-470C-A112-0513CC0D486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02872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2/4/2023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2/4/2023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2/4/2023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D851B79F-7913-49CA-B278-5BE7E2BD4ACF}" type="datetime1">
              <a:rPr lang="en-US" smtClean="0"/>
              <a:t>2/4/2023</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accent1"/>
                </a:solidFill>
              </a:defRPr>
            </a:lvl1pPr>
          </a:lstStyle>
          <a:p>
            <a:fld id="{2AC27A5A-7290-4DE1-BA94-4BE8A8E57DCF}" type="slidenum">
              <a:rPr lang="en-US" smtClean="0"/>
              <a:pPr/>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426573"/>
      </p:ext>
    </p:extLst>
  </p:cSld>
  <p:clrMapOvr>
    <a:overrideClrMapping bg1="dk1" tx1="lt1" bg2="dk2" tx2="lt2" accent1="accent1" accent2="accent2" accent3="accent3" accent4="accent4" accent5="accent5" accent6="accent6" hlink="hlink" folHlink="folHlink"/>
  </p:clrMapOvr>
  <p:transition>
    <p:split orient="vert"/>
  </p:transition>
  <p:extLst>
    <p:ext uri="{DCECCB84-F9BA-43D5-87BE-67443E8EF086}">
      <p15:sldGuideLst xmlns:p15="http://schemas.microsoft.com/office/powerpoint/2012/main">
        <p15:guide id="1" orient="horz" pos="7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CA39DB-45C8-4A48-A863-D363CF600450}" type="datetime1">
              <a:rPr lang="en-US" smtClean="0"/>
              <a:t>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025100275"/>
      </p:ext>
    </p:extLst>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accent1"/>
                </a:solidFill>
              </a:defRPr>
            </a:lvl1pPr>
          </a:lstStyle>
          <a:p>
            <a:fld id="{FA482089-302B-43CC-8827-334E8906709A}" type="datetime1">
              <a:rPr lang="en-US" smtClean="0"/>
              <a:t>2/4/2023</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accent1"/>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2AC27A5A-7290-4DE1-BA94-4BE8A8E57DCF}" type="slidenum">
              <a:rPr lang="en-US" smtClean="0"/>
              <a:pPr/>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52863"/>
      </p:ext>
    </p:extLst>
  </p:cSld>
  <p:clrMapOvr>
    <a:masterClrMapping/>
  </p:clrMapOvr>
  <p:transition>
    <p:split orient="vert"/>
  </p:transition>
  <p:extLst>
    <p:ext uri="{DCECCB84-F9BA-43D5-87BE-67443E8EF086}">
      <p15:sldGuideLst xmlns:p15="http://schemas.microsoft.com/office/powerpoint/2012/main">
        <p15:guide id="1" pos="64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86C682-00AF-44B8-815A-33879792FB1F}" type="datetime1">
              <a:rPr lang="en-US" smtClean="0"/>
              <a:t>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418404853"/>
      </p:ext>
    </p:extLst>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5D47D3-9FA5-4198-A30E-FDA56931656A}" type="datetime1">
              <a:rPr lang="en-US" smtClean="0"/>
              <a:t>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332569096"/>
      </p:ext>
    </p:extLst>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3067A0-9767-4FB0-817B-0C14C3967492}" type="datetime1">
              <a:rPr lang="en-US" smtClean="0"/>
              <a:t>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295505716"/>
      </p:ext>
    </p:extLst>
  </p:cSld>
  <p:clrMapOvr>
    <a:masterClrMapping/>
  </p:clrMapOvr>
  <p:transition>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175B7-06B0-4191-B667-0B0FE6617306}" type="datetime1">
              <a:rPr lang="en-US" smtClean="0"/>
              <a:t>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017475221"/>
      </p:ext>
    </p:extLst>
  </p:cSld>
  <p:clrMapOvr>
    <a:masterClrMapping/>
  </p:clrMapOvr>
  <p:transition>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AB82BA-8697-47C6-8B06-F4AD3D3E8BC9}" type="datetime1">
              <a:rPr lang="en-US" smtClean="0"/>
              <a:t>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427262318"/>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2/4/2023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6F3013-266E-4013-A450-2D45EC70D5AE}" type="datetime1">
              <a:rPr lang="en-US" smtClean="0"/>
              <a:t>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810203735"/>
      </p:ext>
    </p:extLst>
  </p:cSld>
  <p:clrMapOvr>
    <a:masterClrMapping/>
  </p:clrMapOvr>
  <p:transition>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06A451-F6E0-48B8-A366-C27C939CA8A6}" type="datetime1">
              <a:rPr lang="en-US" smtClean="0"/>
              <a:t>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725315057"/>
      </p:ext>
    </p:extLst>
  </p:cSld>
  <p:clrMapOvr>
    <a:masterClrMapping/>
  </p:clrMapOvr>
  <p:transition>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D6FC5362-A280-4208-A9A6-2A566397EA04}" type="datetime1">
              <a:rPr lang="en-US" smtClean="0"/>
              <a:t>2/4/2023</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2AC27A5A-7290-4DE1-BA94-4BE8A8E57DCF}" type="slidenum">
              <a:rPr lang="en-US" smtClean="0"/>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580305"/>
      </p:ext>
    </p:extLst>
  </p:cSld>
  <p:clrMapOvr>
    <a:masterClrMapping/>
  </p:clrMapOvr>
  <p:transition>
    <p:split orient="vert"/>
  </p:transition>
  <p:extLst>
    <p:ext uri="{DCECCB84-F9BA-43D5-87BE-67443E8EF086}">
      <p15:sldGuideLst xmlns:p15="http://schemas.microsoft.com/office/powerpoint/2012/main">
        <p15:guide id="1" pos="645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1373442381"/>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9834" y="6245225"/>
            <a:ext cx="253576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3890934261"/>
      </p:ext>
    </p:extLst>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D5177613-05D1-42E5-B324-425EC32D6576}" type="slidenum">
              <a:rPr lang="en-US" altLang="en-US"/>
              <a:pPr/>
              <a:t>‹#›</a:t>
            </a:fld>
            <a:endParaRPr lang="en-US" altLang="en-US"/>
          </a:p>
        </p:txBody>
      </p:sp>
    </p:spTree>
    <p:extLst>
      <p:ext uri="{BB962C8B-B14F-4D97-AF65-F5344CB8AC3E}">
        <p14:creationId xmlns:p14="http://schemas.microsoft.com/office/powerpoint/2010/main" val="1166654713"/>
      </p:ext>
    </p:extLst>
  </p:cSld>
  <p:clrMapOvr>
    <a:masterClrMapping/>
  </p:clrMapOvr>
  <p:transition>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5474F-E23A-4E1D-BCAD-69149109FC70}" type="datetime1">
              <a:rPr lang="en-US" smtClean="0"/>
              <a:t>2/4/2023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8298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AB7B34-25C6-4292-B4AF-49A01342A36C}" type="datetime1">
              <a:rPr lang="en-US" smtClean="0"/>
              <a:t>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5227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D70AFB-80AF-4F92-9205-ECBAD5AC9280}" type="datetime1">
              <a:rPr lang="en-US" smtClean="0"/>
              <a:t>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72479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2007EA-B7D4-4F1C-8EC2-213B4B8E007A}" type="datetime1">
              <a:rPr lang="en-US" smtClean="0"/>
              <a:t>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4800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2/4/2023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093829-6F3A-4716-9EDA-F463D48F75A7}" type="datetime1">
              <a:rPr lang="en-US" smtClean="0"/>
              <a:t>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74381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352156-1084-4357-896F-BB194559DEA6}" type="datetime1">
              <a:rPr lang="en-US" smtClean="0"/>
              <a:t>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91614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86FD4-A38A-4B2F-BA4B-995C60B9AE16}" type="datetime1">
              <a:rPr lang="en-US" smtClean="0"/>
              <a:t>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34859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DE372-9D3D-4E35-8580-144BD0D75641}" type="datetime1">
              <a:rPr lang="en-US" smtClean="0"/>
              <a:t>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46648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4D0891F-834E-4764-BC43-32C1EF584FED}" type="datetime1">
              <a:rPr lang="en-US" smtClean="0"/>
              <a:t>2/4/2023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79367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D53BBE-55DF-43E8-9FF3-A9D5F3B37D28}" type="datetime1">
              <a:rPr lang="en-US" smtClean="0"/>
              <a:t>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3443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CF463-9A6D-40B3-A02A-F83A6F8823E2}" type="datetime1">
              <a:rPr lang="en-US" smtClean="0"/>
              <a:t>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11109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11200" y="473076"/>
            <a:ext cx="10871200" cy="5394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dt" sz="half" idx="10"/>
          </p:nvPr>
        </p:nvSpPr>
        <p:spPr>
          <a:ln/>
        </p:spPr>
        <p:txBody>
          <a:bodyPr/>
          <a:lstStyle>
            <a:lvl1pPr>
              <a:defRPr/>
            </a:lvl1pPr>
          </a:lstStyle>
          <a:p>
            <a:pPr>
              <a:defRPr/>
            </a:pPr>
            <a:fld id="{C682C4B2-5E66-466C-A656-58831679BEBC}" type="datetime1">
              <a:rPr lang="en-US" altLang="en-US" smtClean="0"/>
              <a:t>2/4/2023</a:t>
            </a:fld>
            <a:endParaRPr lang="en-US" alt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p:cNvSpPr>
            <a:spLocks noGrp="1" noChangeArrowheads="1"/>
          </p:cNvSpPr>
          <p:nvPr>
            <p:ph type="sldNum" sz="quarter" idx="12"/>
          </p:nvPr>
        </p:nvSpPr>
        <p:spPr>
          <a:ln/>
        </p:spPr>
        <p:txBody>
          <a:bodyPr/>
          <a:lstStyle>
            <a:lvl1pPr>
              <a:defRPr/>
            </a:lvl1pPr>
          </a:lstStyle>
          <a:p>
            <a:pPr>
              <a:defRPr/>
            </a:pPr>
            <a:fld id="{4945F806-B121-48CE-B646-F144F03CC7ED}" type="slidenum">
              <a:rPr lang="en-US" altLang="en-US"/>
              <a:pPr>
                <a:defRPr/>
              </a:pPr>
              <a:t>‹#›</a:t>
            </a:fld>
            <a:endParaRPr lang="en-US" altLang="en-US"/>
          </a:p>
        </p:txBody>
      </p:sp>
    </p:spTree>
    <p:extLst>
      <p:ext uri="{BB962C8B-B14F-4D97-AF65-F5344CB8AC3E}">
        <p14:creationId xmlns:p14="http://schemas.microsoft.com/office/powerpoint/2010/main" val="2044870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DCAF-C70B-47C6-894B-3FCF533007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A91689-C048-4879-8D6F-BAA8CC570F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48CCE-5049-4718-B6F7-BAB6D99BB8A5}"/>
              </a:ext>
            </a:extLst>
          </p:cNvPr>
          <p:cNvSpPr>
            <a:spLocks noGrp="1"/>
          </p:cNvSpPr>
          <p:nvPr>
            <p:ph type="dt" sz="half" idx="10"/>
          </p:nvPr>
        </p:nvSpPr>
        <p:spPr/>
        <p:txBody>
          <a:bodyPr/>
          <a:lstStyle/>
          <a:p>
            <a:fld id="{9E006E48-02C8-44E9-8A60-17F411A0A199}" type="datetimeFigureOut">
              <a:rPr lang="en-US" smtClean="0"/>
              <a:t>2/4/2023</a:t>
            </a:fld>
            <a:endParaRPr lang="en-US"/>
          </a:p>
        </p:txBody>
      </p:sp>
      <p:sp>
        <p:nvSpPr>
          <p:cNvPr id="5" name="Footer Placeholder 4">
            <a:extLst>
              <a:ext uri="{FF2B5EF4-FFF2-40B4-BE49-F238E27FC236}">
                <a16:creationId xmlns:a16="http://schemas.microsoft.com/office/drawing/2014/main" id="{CAB33B53-3797-4F8B-9399-22F32C5BFC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1B933-28D0-443F-A221-1722B7176135}"/>
              </a:ext>
            </a:extLst>
          </p:cNvPr>
          <p:cNvSpPr>
            <a:spLocks noGrp="1"/>
          </p:cNvSpPr>
          <p:nvPr>
            <p:ph type="sldNum" sz="quarter" idx="12"/>
          </p:nvPr>
        </p:nvSpPr>
        <p:spPr/>
        <p:txBody>
          <a:bodyPr/>
          <a:lstStyle/>
          <a:p>
            <a:fld id="{BE3E0526-C156-4742-8C81-237E3B4B3CC5}" type="slidenum">
              <a:rPr lang="en-US" smtClean="0"/>
              <a:t>‹#›</a:t>
            </a:fld>
            <a:endParaRPr lang="en-US"/>
          </a:p>
        </p:txBody>
      </p:sp>
    </p:spTree>
    <p:extLst>
      <p:ext uri="{BB962C8B-B14F-4D97-AF65-F5344CB8AC3E}">
        <p14:creationId xmlns:p14="http://schemas.microsoft.com/office/powerpoint/2010/main" val="880771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DDD9A-8D71-4C96-829F-1810A52D7E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4775E4-87D5-40F5-8E52-169E7320B2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8D8DF-8FEC-4E6A-AC85-5B8786D5B081}"/>
              </a:ext>
            </a:extLst>
          </p:cNvPr>
          <p:cNvSpPr>
            <a:spLocks noGrp="1"/>
          </p:cNvSpPr>
          <p:nvPr>
            <p:ph type="dt" sz="half" idx="10"/>
          </p:nvPr>
        </p:nvSpPr>
        <p:spPr/>
        <p:txBody>
          <a:bodyPr/>
          <a:lstStyle/>
          <a:p>
            <a:fld id="{9E006E48-02C8-44E9-8A60-17F411A0A199}" type="datetimeFigureOut">
              <a:rPr lang="en-US" smtClean="0"/>
              <a:t>2/4/2023</a:t>
            </a:fld>
            <a:endParaRPr lang="en-US"/>
          </a:p>
        </p:txBody>
      </p:sp>
      <p:sp>
        <p:nvSpPr>
          <p:cNvPr id="5" name="Footer Placeholder 4">
            <a:extLst>
              <a:ext uri="{FF2B5EF4-FFF2-40B4-BE49-F238E27FC236}">
                <a16:creationId xmlns:a16="http://schemas.microsoft.com/office/drawing/2014/main" id="{03422702-B9C2-413C-9FB5-19E81117A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D79D5-5FBC-45EB-8538-A66ACF1A9ABB}"/>
              </a:ext>
            </a:extLst>
          </p:cNvPr>
          <p:cNvSpPr>
            <a:spLocks noGrp="1"/>
          </p:cNvSpPr>
          <p:nvPr>
            <p:ph type="sldNum" sz="quarter" idx="12"/>
          </p:nvPr>
        </p:nvSpPr>
        <p:spPr/>
        <p:txBody>
          <a:bodyPr/>
          <a:lstStyle/>
          <a:p>
            <a:fld id="{BE3E0526-C156-4742-8C81-237E3B4B3CC5}" type="slidenum">
              <a:rPr lang="en-US" smtClean="0"/>
              <a:t>‹#›</a:t>
            </a:fld>
            <a:endParaRPr lang="en-US"/>
          </a:p>
        </p:txBody>
      </p:sp>
    </p:spTree>
    <p:extLst>
      <p:ext uri="{BB962C8B-B14F-4D97-AF65-F5344CB8AC3E}">
        <p14:creationId xmlns:p14="http://schemas.microsoft.com/office/powerpoint/2010/main" val="454589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2/4/2023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AB39D-AA3F-4A0D-B8B9-96DB43FAF2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398027-E511-47B2-A1F1-4AB06A1A37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862A76-F293-4CBD-AA92-C7AF9D50B83C}"/>
              </a:ext>
            </a:extLst>
          </p:cNvPr>
          <p:cNvSpPr>
            <a:spLocks noGrp="1"/>
          </p:cNvSpPr>
          <p:nvPr>
            <p:ph type="dt" sz="half" idx="10"/>
          </p:nvPr>
        </p:nvSpPr>
        <p:spPr/>
        <p:txBody>
          <a:bodyPr/>
          <a:lstStyle/>
          <a:p>
            <a:fld id="{9E006E48-02C8-44E9-8A60-17F411A0A199}" type="datetimeFigureOut">
              <a:rPr lang="en-US" smtClean="0"/>
              <a:t>2/4/2023</a:t>
            </a:fld>
            <a:endParaRPr lang="en-US"/>
          </a:p>
        </p:txBody>
      </p:sp>
      <p:sp>
        <p:nvSpPr>
          <p:cNvPr id="5" name="Footer Placeholder 4">
            <a:extLst>
              <a:ext uri="{FF2B5EF4-FFF2-40B4-BE49-F238E27FC236}">
                <a16:creationId xmlns:a16="http://schemas.microsoft.com/office/drawing/2014/main" id="{9DA96D43-A11C-4768-AE41-D53737835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FBB7E-51EE-4AED-BB43-BF1375B20807}"/>
              </a:ext>
            </a:extLst>
          </p:cNvPr>
          <p:cNvSpPr>
            <a:spLocks noGrp="1"/>
          </p:cNvSpPr>
          <p:nvPr>
            <p:ph type="sldNum" sz="quarter" idx="12"/>
          </p:nvPr>
        </p:nvSpPr>
        <p:spPr/>
        <p:txBody>
          <a:bodyPr/>
          <a:lstStyle/>
          <a:p>
            <a:fld id="{BE3E0526-C156-4742-8C81-237E3B4B3CC5}" type="slidenum">
              <a:rPr lang="en-US" smtClean="0"/>
              <a:t>‹#›</a:t>
            </a:fld>
            <a:endParaRPr lang="en-US"/>
          </a:p>
        </p:txBody>
      </p:sp>
    </p:spTree>
    <p:extLst>
      <p:ext uri="{BB962C8B-B14F-4D97-AF65-F5344CB8AC3E}">
        <p14:creationId xmlns:p14="http://schemas.microsoft.com/office/powerpoint/2010/main" val="27246545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C2935-C9F4-49B2-93D7-737151E314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60CFCD-BA98-4C40-9662-6C1F6C32A4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A2DC27-8E47-41BE-AF53-3682244026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2E9178-1BE9-4A04-8278-5A8FD3A30C44}"/>
              </a:ext>
            </a:extLst>
          </p:cNvPr>
          <p:cNvSpPr>
            <a:spLocks noGrp="1"/>
          </p:cNvSpPr>
          <p:nvPr>
            <p:ph type="dt" sz="half" idx="10"/>
          </p:nvPr>
        </p:nvSpPr>
        <p:spPr/>
        <p:txBody>
          <a:bodyPr/>
          <a:lstStyle/>
          <a:p>
            <a:fld id="{9E006E48-02C8-44E9-8A60-17F411A0A199}" type="datetimeFigureOut">
              <a:rPr lang="en-US" smtClean="0"/>
              <a:t>2/4/2023</a:t>
            </a:fld>
            <a:endParaRPr lang="en-US"/>
          </a:p>
        </p:txBody>
      </p:sp>
      <p:sp>
        <p:nvSpPr>
          <p:cNvPr id="6" name="Footer Placeholder 5">
            <a:extLst>
              <a:ext uri="{FF2B5EF4-FFF2-40B4-BE49-F238E27FC236}">
                <a16:creationId xmlns:a16="http://schemas.microsoft.com/office/drawing/2014/main" id="{ABC9DBAB-6E77-465F-B20E-DF92D1400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9C2F5E-FB62-4018-8CDA-4198A5A467F0}"/>
              </a:ext>
            </a:extLst>
          </p:cNvPr>
          <p:cNvSpPr>
            <a:spLocks noGrp="1"/>
          </p:cNvSpPr>
          <p:nvPr>
            <p:ph type="sldNum" sz="quarter" idx="12"/>
          </p:nvPr>
        </p:nvSpPr>
        <p:spPr/>
        <p:txBody>
          <a:bodyPr/>
          <a:lstStyle/>
          <a:p>
            <a:fld id="{BE3E0526-C156-4742-8C81-237E3B4B3CC5}" type="slidenum">
              <a:rPr lang="en-US" smtClean="0"/>
              <a:t>‹#›</a:t>
            </a:fld>
            <a:endParaRPr lang="en-US"/>
          </a:p>
        </p:txBody>
      </p:sp>
    </p:spTree>
    <p:extLst>
      <p:ext uri="{BB962C8B-B14F-4D97-AF65-F5344CB8AC3E}">
        <p14:creationId xmlns:p14="http://schemas.microsoft.com/office/powerpoint/2010/main" val="38982146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451D0-0620-4A2C-AC2A-2D9B404101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67F94A-4513-471D-AEDC-8C4F0161E8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D59901-7863-4C33-BAD9-460E69AEEE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9B0E7-4AFB-4BEF-B27E-7347193F0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4D2B4B-741D-4C76-8003-8322CFEE1B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33E409-6949-4EC1-B3D6-CF415244C613}"/>
              </a:ext>
            </a:extLst>
          </p:cNvPr>
          <p:cNvSpPr>
            <a:spLocks noGrp="1"/>
          </p:cNvSpPr>
          <p:nvPr>
            <p:ph type="dt" sz="half" idx="10"/>
          </p:nvPr>
        </p:nvSpPr>
        <p:spPr/>
        <p:txBody>
          <a:bodyPr/>
          <a:lstStyle/>
          <a:p>
            <a:fld id="{9E006E48-02C8-44E9-8A60-17F411A0A199}" type="datetimeFigureOut">
              <a:rPr lang="en-US" smtClean="0"/>
              <a:t>2/4/2023</a:t>
            </a:fld>
            <a:endParaRPr lang="en-US"/>
          </a:p>
        </p:txBody>
      </p:sp>
      <p:sp>
        <p:nvSpPr>
          <p:cNvPr id="8" name="Footer Placeholder 7">
            <a:extLst>
              <a:ext uri="{FF2B5EF4-FFF2-40B4-BE49-F238E27FC236}">
                <a16:creationId xmlns:a16="http://schemas.microsoft.com/office/drawing/2014/main" id="{B6A970FD-C646-4FCB-9D1F-059B601452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80234A-E168-4AF4-B38A-A5706A97D0F0}"/>
              </a:ext>
            </a:extLst>
          </p:cNvPr>
          <p:cNvSpPr>
            <a:spLocks noGrp="1"/>
          </p:cNvSpPr>
          <p:nvPr>
            <p:ph type="sldNum" sz="quarter" idx="12"/>
          </p:nvPr>
        </p:nvSpPr>
        <p:spPr/>
        <p:txBody>
          <a:bodyPr/>
          <a:lstStyle/>
          <a:p>
            <a:fld id="{BE3E0526-C156-4742-8C81-237E3B4B3CC5}" type="slidenum">
              <a:rPr lang="en-US" smtClean="0"/>
              <a:t>‹#›</a:t>
            </a:fld>
            <a:endParaRPr lang="en-US"/>
          </a:p>
        </p:txBody>
      </p:sp>
    </p:spTree>
    <p:extLst>
      <p:ext uri="{BB962C8B-B14F-4D97-AF65-F5344CB8AC3E}">
        <p14:creationId xmlns:p14="http://schemas.microsoft.com/office/powerpoint/2010/main" val="2646737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08D8E-D431-4ECC-A93D-5AB1A61A1D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65FD50-5AB4-444C-AE1E-364A6364B1B2}"/>
              </a:ext>
            </a:extLst>
          </p:cNvPr>
          <p:cNvSpPr>
            <a:spLocks noGrp="1"/>
          </p:cNvSpPr>
          <p:nvPr>
            <p:ph type="dt" sz="half" idx="10"/>
          </p:nvPr>
        </p:nvSpPr>
        <p:spPr/>
        <p:txBody>
          <a:bodyPr/>
          <a:lstStyle/>
          <a:p>
            <a:fld id="{9E006E48-02C8-44E9-8A60-17F411A0A199}" type="datetimeFigureOut">
              <a:rPr lang="en-US" smtClean="0"/>
              <a:t>2/4/2023</a:t>
            </a:fld>
            <a:endParaRPr lang="en-US"/>
          </a:p>
        </p:txBody>
      </p:sp>
      <p:sp>
        <p:nvSpPr>
          <p:cNvPr id="4" name="Footer Placeholder 3">
            <a:extLst>
              <a:ext uri="{FF2B5EF4-FFF2-40B4-BE49-F238E27FC236}">
                <a16:creationId xmlns:a16="http://schemas.microsoft.com/office/drawing/2014/main" id="{2057E570-E56A-458B-AC47-E25792758A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6C95B6-DCA2-47DD-9395-9AAE97024473}"/>
              </a:ext>
            </a:extLst>
          </p:cNvPr>
          <p:cNvSpPr>
            <a:spLocks noGrp="1"/>
          </p:cNvSpPr>
          <p:nvPr>
            <p:ph type="sldNum" sz="quarter" idx="12"/>
          </p:nvPr>
        </p:nvSpPr>
        <p:spPr/>
        <p:txBody>
          <a:bodyPr/>
          <a:lstStyle/>
          <a:p>
            <a:fld id="{BE3E0526-C156-4742-8C81-237E3B4B3CC5}" type="slidenum">
              <a:rPr lang="en-US" smtClean="0"/>
              <a:t>‹#›</a:t>
            </a:fld>
            <a:endParaRPr lang="en-US"/>
          </a:p>
        </p:txBody>
      </p:sp>
    </p:spTree>
    <p:extLst>
      <p:ext uri="{BB962C8B-B14F-4D97-AF65-F5344CB8AC3E}">
        <p14:creationId xmlns:p14="http://schemas.microsoft.com/office/powerpoint/2010/main" val="1123953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FCAE09-BC60-4469-BECA-99DDB59C1075}"/>
              </a:ext>
            </a:extLst>
          </p:cNvPr>
          <p:cNvSpPr>
            <a:spLocks noGrp="1"/>
          </p:cNvSpPr>
          <p:nvPr>
            <p:ph type="dt" sz="half" idx="10"/>
          </p:nvPr>
        </p:nvSpPr>
        <p:spPr/>
        <p:txBody>
          <a:bodyPr/>
          <a:lstStyle/>
          <a:p>
            <a:fld id="{9E006E48-02C8-44E9-8A60-17F411A0A199}" type="datetimeFigureOut">
              <a:rPr lang="en-US" smtClean="0"/>
              <a:t>2/4/2023</a:t>
            </a:fld>
            <a:endParaRPr lang="en-US"/>
          </a:p>
        </p:txBody>
      </p:sp>
      <p:sp>
        <p:nvSpPr>
          <p:cNvPr id="3" name="Footer Placeholder 2">
            <a:extLst>
              <a:ext uri="{FF2B5EF4-FFF2-40B4-BE49-F238E27FC236}">
                <a16:creationId xmlns:a16="http://schemas.microsoft.com/office/drawing/2014/main" id="{03EF76DF-50D3-48D5-BCAB-631F78C42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D0DF47-58E1-4DC2-944B-F85107C7E778}"/>
              </a:ext>
            </a:extLst>
          </p:cNvPr>
          <p:cNvSpPr>
            <a:spLocks noGrp="1"/>
          </p:cNvSpPr>
          <p:nvPr>
            <p:ph type="sldNum" sz="quarter" idx="12"/>
          </p:nvPr>
        </p:nvSpPr>
        <p:spPr/>
        <p:txBody>
          <a:bodyPr/>
          <a:lstStyle/>
          <a:p>
            <a:fld id="{BE3E0526-C156-4742-8C81-237E3B4B3CC5}" type="slidenum">
              <a:rPr lang="en-US" smtClean="0"/>
              <a:t>‹#›</a:t>
            </a:fld>
            <a:endParaRPr lang="en-US"/>
          </a:p>
        </p:txBody>
      </p:sp>
    </p:spTree>
    <p:extLst>
      <p:ext uri="{BB962C8B-B14F-4D97-AF65-F5344CB8AC3E}">
        <p14:creationId xmlns:p14="http://schemas.microsoft.com/office/powerpoint/2010/main" val="1021069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249FB-A03A-4210-8DAD-788B1D583D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8CCD16-E633-4F7C-8EE7-D771A063D1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34D18E-A5A5-4B87-98A8-35B978457E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345F94-1CC9-464A-82FF-6F7BE73CB0B2}"/>
              </a:ext>
            </a:extLst>
          </p:cNvPr>
          <p:cNvSpPr>
            <a:spLocks noGrp="1"/>
          </p:cNvSpPr>
          <p:nvPr>
            <p:ph type="dt" sz="half" idx="10"/>
          </p:nvPr>
        </p:nvSpPr>
        <p:spPr/>
        <p:txBody>
          <a:bodyPr/>
          <a:lstStyle/>
          <a:p>
            <a:fld id="{9E006E48-02C8-44E9-8A60-17F411A0A199}" type="datetimeFigureOut">
              <a:rPr lang="en-US" smtClean="0"/>
              <a:t>2/4/2023</a:t>
            </a:fld>
            <a:endParaRPr lang="en-US"/>
          </a:p>
        </p:txBody>
      </p:sp>
      <p:sp>
        <p:nvSpPr>
          <p:cNvPr id="6" name="Footer Placeholder 5">
            <a:extLst>
              <a:ext uri="{FF2B5EF4-FFF2-40B4-BE49-F238E27FC236}">
                <a16:creationId xmlns:a16="http://schemas.microsoft.com/office/drawing/2014/main" id="{6292E514-47C1-4850-BFAB-333585DCCC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3B253-5846-4A51-AB45-DF8C5AEF3197}"/>
              </a:ext>
            </a:extLst>
          </p:cNvPr>
          <p:cNvSpPr>
            <a:spLocks noGrp="1"/>
          </p:cNvSpPr>
          <p:nvPr>
            <p:ph type="sldNum" sz="quarter" idx="12"/>
          </p:nvPr>
        </p:nvSpPr>
        <p:spPr/>
        <p:txBody>
          <a:bodyPr/>
          <a:lstStyle/>
          <a:p>
            <a:fld id="{BE3E0526-C156-4742-8C81-237E3B4B3CC5}" type="slidenum">
              <a:rPr lang="en-US" smtClean="0"/>
              <a:t>‹#›</a:t>
            </a:fld>
            <a:endParaRPr lang="en-US"/>
          </a:p>
        </p:txBody>
      </p:sp>
    </p:spTree>
    <p:extLst>
      <p:ext uri="{BB962C8B-B14F-4D97-AF65-F5344CB8AC3E}">
        <p14:creationId xmlns:p14="http://schemas.microsoft.com/office/powerpoint/2010/main" val="35483561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EF06-4E8B-4EF7-A0DC-17D412764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51797C-106A-42AC-A4D2-59AAF36949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A3172B-5925-4AC3-B850-52FCD03D8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67B50-FE20-482B-AA5C-13A4063D229E}"/>
              </a:ext>
            </a:extLst>
          </p:cNvPr>
          <p:cNvSpPr>
            <a:spLocks noGrp="1"/>
          </p:cNvSpPr>
          <p:nvPr>
            <p:ph type="dt" sz="half" idx="10"/>
          </p:nvPr>
        </p:nvSpPr>
        <p:spPr/>
        <p:txBody>
          <a:bodyPr/>
          <a:lstStyle/>
          <a:p>
            <a:fld id="{9E006E48-02C8-44E9-8A60-17F411A0A199}" type="datetimeFigureOut">
              <a:rPr lang="en-US" smtClean="0"/>
              <a:t>2/4/2023</a:t>
            </a:fld>
            <a:endParaRPr lang="en-US"/>
          </a:p>
        </p:txBody>
      </p:sp>
      <p:sp>
        <p:nvSpPr>
          <p:cNvPr id="6" name="Footer Placeholder 5">
            <a:extLst>
              <a:ext uri="{FF2B5EF4-FFF2-40B4-BE49-F238E27FC236}">
                <a16:creationId xmlns:a16="http://schemas.microsoft.com/office/drawing/2014/main" id="{3F9F7F04-F736-4A18-889B-A0A31F7F6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2DB8D0-4398-45A6-84E8-82BE87B8DFF9}"/>
              </a:ext>
            </a:extLst>
          </p:cNvPr>
          <p:cNvSpPr>
            <a:spLocks noGrp="1"/>
          </p:cNvSpPr>
          <p:nvPr>
            <p:ph type="sldNum" sz="quarter" idx="12"/>
          </p:nvPr>
        </p:nvSpPr>
        <p:spPr/>
        <p:txBody>
          <a:bodyPr/>
          <a:lstStyle/>
          <a:p>
            <a:fld id="{BE3E0526-C156-4742-8C81-237E3B4B3CC5}" type="slidenum">
              <a:rPr lang="en-US" smtClean="0"/>
              <a:t>‹#›</a:t>
            </a:fld>
            <a:endParaRPr lang="en-US"/>
          </a:p>
        </p:txBody>
      </p:sp>
    </p:spTree>
    <p:extLst>
      <p:ext uri="{BB962C8B-B14F-4D97-AF65-F5344CB8AC3E}">
        <p14:creationId xmlns:p14="http://schemas.microsoft.com/office/powerpoint/2010/main" val="1509536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9B541-DFD7-4727-99C1-60968F5AE3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CBE904-B0C4-41FD-A52D-F9253152F8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EABB1-FE55-4141-8EC1-6B7F8FD2A92C}"/>
              </a:ext>
            </a:extLst>
          </p:cNvPr>
          <p:cNvSpPr>
            <a:spLocks noGrp="1"/>
          </p:cNvSpPr>
          <p:nvPr>
            <p:ph type="dt" sz="half" idx="10"/>
          </p:nvPr>
        </p:nvSpPr>
        <p:spPr/>
        <p:txBody>
          <a:bodyPr/>
          <a:lstStyle/>
          <a:p>
            <a:fld id="{9E006E48-02C8-44E9-8A60-17F411A0A199}" type="datetimeFigureOut">
              <a:rPr lang="en-US" smtClean="0"/>
              <a:t>2/4/2023</a:t>
            </a:fld>
            <a:endParaRPr lang="en-US"/>
          </a:p>
        </p:txBody>
      </p:sp>
      <p:sp>
        <p:nvSpPr>
          <p:cNvPr id="5" name="Footer Placeholder 4">
            <a:extLst>
              <a:ext uri="{FF2B5EF4-FFF2-40B4-BE49-F238E27FC236}">
                <a16:creationId xmlns:a16="http://schemas.microsoft.com/office/drawing/2014/main" id="{057FED7B-1821-4FF1-959A-53CE4AF26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F5311-61E3-4CE9-B450-CA44ECCCC9E3}"/>
              </a:ext>
            </a:extLst>
          </p:cNvPr>
          <p:cNvSpPr>
            <a:spLocks noGrp="1"/>
          </p:cNvSpPr>
          <p:nvPr>
            <p:ph type="sldNum" sz="quarter" idx="12"/>
          </p:nvPr>
        </p:nvSpPr>
        <p:spPr/>
        <p:txBody>
          <a:bodyPr/>
          <a:lstStyle/>
          <a:p>
            <a:fld id="{BE3E0526-C156-4742-8C81-237E3B4B3CC5}" type="slidenum">
              <a:rPr lang="en-US" smtClean="0"/>
              <a:t>‹#›</a:t>
            </a:fld>
            <a:endParaRPr lang="en-US"/>
          </a:p>
        </p:txBody>
      </p:sp>
    </p:spTree>
    <p:extLst>
      <p:ext uri="{BB962C8B-B14F-4D97-AF65-F5344CB8AC3E}">
        <p14:creationId xmlns:p14="http://schemas.microsoft.com/office/powerpoint/2010/main" val="16203871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54B045-5794-4A3E-9BD9-4B15CD71E9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BCCEB5-266C-4470-B36E-5FA7D11CEF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D50F1-7669-4544-A807-F8026CAE3A73}"/>
              </a:ext>
            </a:extLst>
          </p:cNvPr>
          <p:cNvSpPr>
            <a:spLocks noGrp="1"/>
          </p:cNvSpPr>
          <p:nvPr>
            <p:ph type="dt" sz="half" idx="10"/>
          </p:nvPr>
        </p:nvSpPr>
        <p:spPr/>
        <p:txBody>
          <a:bodyPr/>
          <a:lstStyle/>
          <a:p>
            <a:fld id="{9E006E48-02C8-44E9-8A60-17F411A0A199}" type="datetimeFigureOut">
              <a:rPr lang="en-US" smtClean="0"/>
              <a:t>2/4/2023</a:t>
            </a:fld>
            <a:endParaRPr lang="en-US"/>
          </a:p>
        </p:txBody>
      </p:sp>
      <p:sp>
        <p:nvSpPr>
          <p:cNvPr id="5" name="Footer Placeholder 4">
            <a:extLst>
              <a:ext uri="{FF2B5EF4-FFF2-40B4-BE49-F238E27FC236}">
                <a16:creationId xmlns:a16="http://schemas.microsoft.com/office/drawing/2014/main" id="{617B7552-3D14-46AF-8E94-59EA659B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109A4-2D86-492D-9FDA-25EC9C629D94}"/>
              </a:ext>
            </a:extLst>
          </p:cNvPr>
          <p:cNvSpPr>
            <a:spLocks noGrp="1"/>
          </p:cNvSpPr>
          <p:nvPr>
            <p:ph type="sldNum" sz="quarter" idx="12"/>
          </p:nvPr>
        </p:nvSpPr>
        <p:spPr/>
        <p:txBody>
          <a:bodyPr/>
          <a:lstStyle/>
          <a:p>
            <a:fld id="{BE3E0526-C156-4742-8C81-237E3B4B3CC5}" type="slidenum">
              <a:rPr lang="en-US" smtClean="0"/>
              <a:t>‹#›</a:t>
            </a:fld>
            <a:endParaRPr lang="en-US"/>
          </a:p>
        </p:txBody>
      </p:sp>
    </p:spTree>
    <p:extLst>
      <p:ext uri="{BB962C8B-B14F-4D97-AF65-F5344CB8AC3E}">
        <p14:creationId xmlns:p14="http://schemas.microsoft.com/office/powerpoint/2010/main" val="2831585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3938297640"/>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2/4/2023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0F60419-926F-933C-F7A5-95C5F5834905}"/>
              </a:ext>
            </a:extLst>
          </p:cNvPr>
          <p:cNvGrpSpPr>
            <a:grpSpLocks/>
          </p:cNvGrpSpPr>
          <p:nvPr/>
        </p:nvGrpSpPr>
        <p:grpSpPr bwMode="auto">
          <a:xfrm>
            <a:off x="425451" y="1752601"/>
            <a:ext cx="11766549" cy="5129213"/>
            <a:chOff x="201" y="1104"/>
            <a:chExt cx="5559" cy="3231"/>
          </a:xfrm>
        </p:grpSpPr>
        <p:sp>
          <p:nvSpPr>
            <p:cNvPr id="3" name="Freeform 3">
              <a:extLst>
                <a:ext uri="{FF2B5EF4-FFF2-40B4-BE49-F238E27FC236}">
                  <a16:creationId xmlns:a16="http://schemas.microsoft.com/office/drawing/2014/main" id="{AB4ACABA-F7EA-B4AA-0F31-1358A3896DA3}"/>
                </a:ext>
              </a:extLst>
            </p:cNvPr>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 name="Freeform 4">
              <a:extLst>
                <a:ext uri="{FF2B5EF4-FFF2-40B4-BE49-F238E27FC236}">
                  <a16:creationId xmlns:a16="http://schemas.microsoft.com/office/drawing/2014/main" id="{FD8E5BE1-D5F3-B2F9-9926-61456EF9BCB1}"/>
                </a:ext>
              </a:extLst>
            </p:cNvPr>
            <p:cNvSpPr>
              <a:spLocks/>
            </p:cNvSpPr>
            <p:nvPr/>
          </p:nvSpPr>
          <p:spPr bwMode="ltGray">
            <a:xfrm>
              <a:off x="528" y="2400"/>
              <a:ext cx="5232" cy="1920"/>
            </a:xfrm>
            <a:custGeom>
              <a:avLst/>
              <a:gdLst>
                <a:gd name="T0" fmla="*/ 0 w 4897"/>
                <a:gd name="T1" fmla="*/ 0 h 2182"/>
                <a:gd name="T2" fmla="*/ 0 w 4897"/>
                <a:gd name="T3" fmla="*/ 1013 h 2182"/>
                <a:gd name="T4" fmla="*/ 7284 w 4897"/>
                <a:gd name="T5" fmla="*/ 1013 h 2182"/>
                <a:gd name="T6" fmla="*/ 7284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 name="Freeform 5">
              <a:extLst>
                <a:ext uri="{FF2B5EF4-FFF2-40B4-BE49-F238E27FC236}">
                  <a16:creationId xmlns:a16="http://schemas.microsoft.com/office/drawing/2014/main" id="{4CFC0C27-50E0-787E-3480-88B3595C9B57}"/>
                </a:ext>
              </a:extLst>
            </p:cNvPr>
            <p:cNvSpPr>
              <a:spLocks/>
            </p:cNvSpPr>
            <p:nvPr/>
          </p:nvSpPr>
          <p:spPr bwMode="ltGray">
            <a:xfrm>
              <a:off x="201" y="2377"/>
              <a:ext cx="3455"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42AAF0D0-8D9D-7807-7F20-E42DEA26D251}"/>
                </a:ext>
              </a:extLst>
            </p:cNvPr>
            <p:cNvSpPr>
              <a:spLocks/>
            </p:cNvSpPr>
            <p:nvPr/>
          </p:nvSpPr>
          <p:spPr bwMode="ltGray">
            <a:xfrm>
              <a:off x="528" y="1104"/>
              <a:ext cx="4894"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7" name="Freeform 7">
              <a:extLst>
                <a:ext uri="{FF2B5EF4-FFF2-40B4-BE49-F238E27FC236}">
                  <a16:creationId xmlns:a16="http://schemas.microsoft.com/office/drawing/2014/main" id="{417C3E80-B4A1-84D6-DB65-29AD061F87F4}"/>
                </a:ext>
              </a:extLst>
            </p:cNvPr>
            <p:cNvSpPr>
              <a:spLocks/>
            </p:cNvSpPr>
            <p:nvPr/>
          </p:nvSpPr>
          <p:spPr bwMode="ltGray">
            <a:xfrm>
              <a:off x="201" y="2377"/>
              <a:ext cx="30" cy="1958"/>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8">
              <a:extLst>
                <a:ext uri="{FF2B5EF4-FFF2-40B4-BE49-F238E27FC236}">
                  <a16:creationId xmlns:a16="http://schemas.microsoft.com/office/drawing/2014/main" id="{EC7F818E-4A69-BD0F-057A-258101440541}"/>
                </a:ext>
              </a:extLst>
            </p:cNvPr>
            <p:cNvSpPr>
              <a:spLocks/>
            </p:cNvSpPr>
            <p:nvPr/>
          </p:nvSpPr>
          <p:spPr bwMode="ltGray">
            <a:xfrm>
              <a:off x="528" y="1104"/>
              <a:ext cx="29" cy="322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grpSp>
      <p:sp>
        <p:nvSpPr>
          <p:cNvPr id="7177" name="Rectangle 9"/>
          <p:cNvSpPr>
            <a:spLocks noGrp="1" noChangeArrowheads="1"/>
          </p:cNvSpPr>
          <p:nvPr>
            <p:ph type="ctrTitle" sz="quarter"/>
          </p:nvPr>
        </p:nvSpPr>
        <p:spPr>
          <a:xfrm>
            <a:off x="1320800" y="1905001"/>
            <a:ext cx="10363200" cy="1736725"/>
          </a:xfrm>
        </p:spPr>
        <p:txBody>
          <a:bodyPr anchor="t"/>
          <a:lstStyle>
            <a:lvl1pPr>
              <a:defRPr sz="5400"/>
            </a:lvl1pPr>
          </a:lstStyle>
          <a:p>
            <a:pPr lvl="0"/>
            <a:r>
              <a:rPr lang="en-US" altLang="en-US" noProof="0"/>
              <a:t>Click to edit Master title style</a:t>
            </a:r>
          </a:p>
        </p:txBody>
      </p:sp>
      <p:sp>
        <p:nvSpPr>
          <p:cNvPr id="7178" name="Rectangle 10"/>
          <p:cNvSpPr>
            <a:spLocks noGrp="1" noChangeArrowheads="1"/>
          </p:cNvSpPr>
          <p:nvPr>
            <p:ph type="subTitle" sz="quarter" idx="1"/>
          </p:nvPr>
        </p:nvSpPr>
        <p:spPr>
          <a:xfrm>
            <a:off x="1320800" y="3962400"/>
            <a:ext cx="90424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9" name="Rectangle 11">
            <a:extLst>
              <a:ext uri="{FF2B5EF4-FFF2-40B4-BE49-F238E27FC236}">
                <a16:creationId xmlns:a16="http://schemas.microsoft.com/office/drawing/2014/main" id="{B7E2B32C-65EB-4C93-B440-4ADA95534F31}"/>
              </a:ext>
            </a:extLst>
          </p:cNvPr>
          <p:cNvSpPr>
            <a:spLocks noGrp="1" noChangeArrowheads="1"/>
          </p:cNvSpPr>
          <p:nvPr>
            <p:ph type="dt" sz="quarter" idx="10"/>
          </p:nvPr>
        </p:nvSpPr>
        <p:spPr>
          <a:xfrm>
            <a:off x="1320801" y="6245225"/>
            <a:ext cx="2535767" cy="476250"/>
          </a:xfrm>
        </p:spPr>
        <p:txBody>
          <a:bodyPr/>
          <a:lstStyle>
            <a:lvl1pPr>
              <a:defRPr/>
            </a:lvl1pPr>
          </a:lstStyle>
          <a:p>
            <a:pPr>
              <a:defRPr/>
            </a:pPr>
            <a:endParaRPr lang="en-US" altLang="en-US"/>
          </a:p>
        </p:txBody>
      </p:sp>
      <p:sp>
        <p:nvSpPr>
          <p:cNvPr id="10" name="Rectangle 12">
            <a:extLst>
              <a:ext uri="{FF2B5EF4-FFF2-40B4-BE49-F238E27FC236}">
                <a16:creationId xmlns:a16="http://schemas.microsoft.com/office/drawing/2014/main" id="{24542A3A-DDFF-29AC-99AC-6674E2BBD655}"/>
              </a:ext>
            </a:extLst>
          </p:cNvPr>
          <p:cNvSpPr>
            <a:spLocks noGrp="1" noChangeArrowheads="1"/>
          </p:cNvSpPr>
          <p:nvPr>
            <p:ph type="ftr" sz="quarter" idx="11"/>
          </p:nvPr>
        </p:nvSpPr>
        <p:spPr>
          <a:xfrm>
            <a:off x="4624917" y="6245225"/>
            <a:ext cx="3860800" cy="476250"/>
          </a:xfrm>
        </p:spPr>
        <p:txBody>
          <a:bodyPr/>
          <a:lstStyle>
            <a:lvl1pPr>
              <a:defRPr/>
            </a:lvl1pPr>
          </a:lstStyle>
          <a:p>
            <a:pPr>
              <a:defRPr/>
            </a:pPr>
            <a:endParaRPr lang="en-US" altLang="en-US"/>
          </a:p>
        </p:txBody>
      </p:sp>
      <p:sp>
        <p:nvSpPr>
          <p:cNvPr id="11" name="Rectangle 13">
            <a:extLst>
              <a:ext uri="{FF2B5EF4-FFF2-40B4-BE49-F238E27FC236}">
                <a16:creationId xmlns:a16="http://schemas.microsoft.com/office/drawing/2014/main" id="{87B06E23-23DF-25D7-BA54-846C087D450E}"/>
              </a:ext>
            </a:extLst>
          </p:cNvPr>
          <p:cNvSpPr>
            <a:spLocks noGrp="1" noChangeArrowheads="1"/>
          </p:cNvSpPr>
          <p:nvPr>
            <p:ph type="sldNum" sz="quarter" idx="12"/>
          </p:nvPr>
        </p:nvSpPr>
        <p:spPr/>
        <p:txBody>
          <a:bodyPr/>
          <a:lstStyle>
            <a:lvl1pPr>
              <a:defRPr/>
            </a:lvl1pPr>
          </a:lstStyle>
          <a:p>
            <a:fld id="{3F9DCC52-4C26-41F8-8251-7C13EF9530E1}" type="slidenum">
              <a:rPr lang="en-US" altLang="en-US"/>
              <a:pPr/>
              <a:t>‹#›</a:t>
            </a:fld>
            <a:endParaRPr lang="en-US" altLang="en-US"/>
          </a:p>
        </p:txBody>
      </p:sp>
    </p:spTree>
    <p:extLst>
      <p:ext uri="{BB962C8B-B14F-4D97-AF65-F5344CB8AC3E}">
        <p14:creationId xmlns:p14="http://schemas.microsoft.com/office/powerpoint/2010/main" val="2922087259"/>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40C054EB-1DFE-3CD4-6A5F-8F751C64B1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49687B79-F23C-36E0-4477-235B176B1B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F58FBFA-4A92-2321-FE77-EFEBF966A6EC}"/>
              </a:ext>
            </a:extLst>
          </p:cNvPr>
          <p:cNvSpPr>
            <a:spLocks noGrp="1" noChangeArrowheads="1"/>
          </p:cNvSpPr>
          <p:nvPr>
            <p:ph type="sldNum" sz="quarter" idx="12"/>
          </p:nvPr>
        </p:nvSpPr>
        <p:spPr>
          <a:ln/>
        </p:spPr>
        <p:txBody>
          <a:bodyPr/>
          <a:lstStyle>
            <a:lvl1pPr>
              <a:defRPr/>
            </a:lvl1pPr>
          </a:lstStyle>
          <a:p>
            <a:fld id="{D001B606-9ABA-49DB-B69C-B9D36AE517C6}" type="slidenum">
              <a:rPr lang="en-US" altLang="en-US"/>
              <a:pPr/>
              <a:t>‹#›</a:t>
            </a:fld>
            <a:endParaRPr lang="en-US" altLang="en-US"/>
          </a:p>
        </p:txBody>
      </p:sp>
    </p:spTree>
    <p:extLst>
      <p:ext uri="{BB962C8B-B14F-4D97-AF65-F5344CB8AC3E}">
        <p14:creationId xmlns:p14="http://schemas.microsoft.com/office/powerpoint/2010/main" val="3934784511"/>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837388F7-4E40-4BC7-00D1-7665DEDB4E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33D01B08-416D-5C8A-FF7B-BCA5D1C777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D92B836-EE23-3360-F964-3D9A358BA021}"/>
              </a:ext>
            </a:extLst>
          </p:cNvPr>
          <p:cNvSpPr>
            <a:spLocks noGrp="1" noChangeArrowheads="1"/>
          </p:cNvSpPr>
          <p:nvPr>
            <p:ph type="sldNum" sz="quarter" idx="12"/>
          </p:nvPr>
        </p:nvSpPr>
        <p:spPr>
          <a:ln/>
        </p:spPr>
        <p:txBody>
          <a:bodyPr/>
          <a:lstStyle>
            <a:lvl1pPr>
              <a:defRPr/>
            </a:lvl1pPr>
          </a:lstStyle>
          <a:p>
            <a:fld id="{20CE34D5-F06A-4BA2-AC9B-E93C5A2098EE}" type="slidenum">
              <a:rPr lang="en-US" altLang="en-US"/>
              <a:pPr/>
              <a:t>‹#›</a:t>
            </a:fld>
            <a:endParaRPr lang="en-US" altLang="en-US"/>
          </a:p>
        </p:txBody>
      </p:sp>
    </p:spTree>
    <p:extLst>
      <p:ext uri="{BB962C8B-B14F-4D97-AF65-F5344CB8AC3E}">
        <p14:creationId xmlns:p14="http://schemas.microsoft.com/office/powerpoint/2010/main" val="662277241"/>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AE43777F-D625-8AE8-E2A5-2E1F8CAD6F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24150C63-86D4-C850-3B83-8939523447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DCF280CB-AAC0-9276-52F3-CDB0ADFDBBA6}"/>
              </a:ext>
            </a:extLst>
          </p:cNvPr>
          <p:cNvSpPr>
            <a:spLocks noGrp="1" noChangeArrowheads="1"/>
          </p:cNvSpPr>
          <p:nvPr>
            <p:ph type="sldNum" sz="quarter" idx="12"/>
          </p:nvPr>
        </p:nvSpPr>
        <p:spPr>
          <a:ln/>
        </p:spPr>
        <p:txBody>
          <a:bodyPr/>
          <a:lstStyle>
            <a:lvl1pPr>
              <a:defRPr/>
            </a:lvl1pPr>
          </a:lstStyle>
          <a:p>
            <a:fld id="{FA939C2D-5FE9-47C3-B600-112ED7A5B1A5}" type="slidenum">
              <a:rPr lang="en-US" altLang="en-US"/>
              <a:pPr/>
              <a:t>‹#›</a:t>
            </a:fld>
            <a:endParaRPr lang="en-US" altLang="en-US"/>
          </a:p>
        </p:txBody>
      </p:sp>
    </p:spTree>
    <p:extLst>
      <p:ext uri="{BB962C8B-B14F-4D97-AF65-F5344CB8AC3E}">
        <p14:creationId xmlns:p14="http://schemas.microsoft.com/office/powerpoint/2010/main" val="538964249"/>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96BA9A4D-0318-E027-4D6A-AF60D336B74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E362CAC6-C933-BE9C-2989-BAEBDC401A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35AC0D19-D6E7-E9AE-8904-1D98F424FC1C}"/>
              </a:ext>
            </a:extLst>
          </p:cNvPr>
          <p:cNvSpPr>
            <a:spLocks noGrp="1" noChangeArrowheads="1"/>
          </p:cNvSpPr>
          <p:nvPr>
            <p:ph type="sldNum" sz="quarter" idx="12"/>
          </p:nvPr>
        </p:nvSpPr>
        <p:spPr>
          <a:ln/>
        </p:spPr>
        <p:txBody>
          <a:bodyPr/>
          <a:lstStyle>
            <a:lvl1pPr>
              <a:defRPr/>
            </a:lvl1pPr>
          </a:lstStyle>
          <a:p>
            <a:fld id="{8818E5DB-A5EA-4E66-9B23-A3835D62C550}" type="slidenum">
              <a:rPr lang="en-US" altLang="en-US"/>
              <a:pPr/>
              <a:t>‹#›</a:t>
            </a:fld>
            <a:endParaRPr lang="en-US" altLang="en-US"/>
          </a:p>
        </p:txBody>
      </p:sp>
    </p:spTree>
    <p:extLst>
      <p:ext uri="{BB962C8B-B14F-4D97-AF65-F5344CB8AC3E}">
        <p14:creationId xmlns:p14="http://schemas.microsoft.com/office/powerpoint/2010/main" val="2441767543"/>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7C65A882-C226-8504-DC13-3A35BDBC4A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1C36889D-0C6F-8370-7E46-4D4518DE34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FE1BD09B-0F1E-B136-CFA3-B8E5EEA10818}"/>
              </a:ext>
            </a:extLst>
          </p:cNvPr>
          <p:cNvSpPr>
            <a:spLocks noGrp="1" noChangeArrowheads="1"/>
          </p:cNvSpPr>
          <p:nvPr>
            <p:ph type="sldNum" sz="quarter" idx="12"/>
          </p:nvPr>
        </p:nvSpPr>
        <p:spPr>
          <a:ln/>
        </p:spPr>
        <p:txBody>
          <a:bodyPr/>
          <a:lstStyle>
            <a:lvl1pPr>
              <a:defRPr/>
            </a:lvl1pPr>
          </a:lstStyle>
          <a:p>
            <a:fld id="{9D4B75E4-B4A3-4DA3-AA35-CA9DBC14D251}" type="slidenum">
              <a:rPr lang="en-US" altLang="en-US"/>
              <a:pPr/>
              <a:t>‹#›</a:t>
            </a:fld>
            <a:endParaRPr lang="en-US" altLang="en-US"/>
          </a:p>
        </p:txBody>
      </p:sp>
    </p:spTree>
    <p:extLst>
      <p:ext uri="{BB962C8B-B14F-4D97-AF65-F5344CB8AC3E}">
        <p14:creationId xmlns:p14="http://schemas.microsoft.com/office/powerpoint/2010/main" val="2288986149"/>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B3A16DE9-B89D-AF58-C00D-B894BDEDE6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8536EE8F-0F7A-EEC1-9A9E-BCA1B3DFC2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E4EDD955-6759-6FC3-98E1-7397D0783D2E}"/>
              </a:ext>
            </a:extLst>
          </p:cNvPr>
          <p:cNvSpPr>
            <a:spLocks noGrp="1" noChangeArrowheads="1"/>
          </p:cNvSpPr>
          <p:nvPr>
            <p:ph type="sldNum" sz="quarter" idx="12"/>
          </p:nvPr>
        </p:nvSpPr>
        <p:spPr>
          <a:ln/>
        </p:spPr>
        <p:txBody>
          <a:bodyPr/>
          <a:lstStyle>
            <a:lvl1pPr>
              <a:defRPr/>
            </a:lvl1pPr>
          </a:lstStyle>
          <a:p>
            <a:fld id="{24EC0149-2AFF-4829-B7AB-F23DB3227F45}" type="slidenum">
              <a:rPr lang="en-US" altLang="en-US"/>
              <a:pPr/>
              <a:t>‹#›</a:t>
            </a:fld>
            <a:endParaRPr lang="en-US" altLang="en-US"/>
          </a:p>
        </p:txBody>
      </p:sp>
    </p:spTree>
    <p:extLst>
      <p:ext uri="{BB962C8B-B14F-4D97-AF65-F5344CB8AC3E}">
        <p14:creationId xmlns:p14="http://schemas.microsoft.com/office/powerpoint/2010/main" val="2406487653"/>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77377531-7610-DD6A-A388-289E718652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343730E2-C65B-3FE0-6101-76047A9130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6FB6ADC7-EF7D-F64E-F808-A7CF1E281756}"/>
              </a:ext>
            </a:extLst>
          </p:cNvPr>
          <p:cNvSpPr>
            <a:spLocks noGrp="1" noChangeArrowheads="1"/>
          </p:cNvSpPr>
          <p:nvPr>
            <p:ph type="sldNum" sz="quarter" idx="12"/>
          </p:nvPr>
        </p:nvSpPr>
        <p:spPr>
          <a:ln/>
        </p:spPr>
        <p:txBody>
          <a:bodyPr/>
          <a:lstStyle>
            <a:lvl1pPr>
              <a:defRPr/>
            </a:lvl1pPr>
          </a:lstStyle>
          <a:p>
            <a:fld id="{10F2D294-6FBE-40F7-BE37-5653E03F94D8}" type="slidenum">
              <a:rPr lang="en-US" altLang="en-US"/>
              <a:pPr/>
              <a:t>‹#›</a:t>
            </a:fld>
            <a:endParaRPr lang="en-US" altLang="en-US"/>
          </a:p>
        </p:txBody>
      </p:sp>
    </p:spTree>
    <p:extLst>
      <p:ext uri="{BB962C8B-B14F-4D97-AF65-F5344CB8AC3E}">
        <p14:creationId xmlns:p14="http://schemas.microsoft.com/office/powerpoint/2010/main" val="3738087981"/>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DDC53CC0-7E3E-8D65-4719-826FD8760E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E08C4EDF-8758-622D-612F-1CBE6649DC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137697A5-0DF8-C391-526F-40C73DA12E58}"/>
              </a:ext>
            </a:extLst>
          </p:cNvPr>
          <p:cNvSpPr>
            <a:spLocks noGrp="1" noChangeArrowheads="1"/>
          </p:cNvSpPr>
          <p:nvPr>
            <p:ph type="sldNum" sz="quarter" idx="12"/>
          </p:nvPr>
        </p:nvSpPr>
        <p:spPr>
          <a:ln/>
        </p:spPr>
        <p:txBody>
          <a:bodyPr/>
          <a:lstStyle>
            <a:lvl1pPr>
              <a:defRPr/>
            </a:lvl1pPr>
          </a:lstStyle>
          <a:p>
            <a:fld id="{AA3D0848-3E35-4BCB-8BA6-EB8FFA68D069}" type="slidenum">
              <a:rPr lang="en-US" altLang="en-US"/>
              <a:pPr/>
              <a:t>‹#›</a:t>
            </a:fld>
            <a:endParaRPr lang="en-US" altLang="en-US"/>
          </a:p>
        </p:txBody>
      </p:sp>
    </p:spTree>
    <p:extLst>
      <p:ext uri="{BB962C8B-B14F-4D97-AF65-F5344CB8AC3E}">
        <p14:creationId xmlns:p14="http://schemas.microsoft.com/office/powerpoint/2010/main" val="1174339137"/>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75EAD146-FBE4-B38A-5D7C-47FA936630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1F213A91-91C7-2DE3-ADC9-D20B368E03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B9A2A1A-6F96-A769-7A22-44D1AE7C75C4}"/>
              </a:ext>
            </a:extLst>
          </p:cNvPr>
          <p:cNvSpPr>
            <a:spLocks noGrp="1" noChangeArrowheads="1"/>
          </p:cNvSpPr>
          <p:nvPr>
            <p:ph type="sldNum" sz="quarter" idx="12"/>
          </p:nvPr>
        </p:nvSpPr>
        <p:spPr>
          <a:ln/>
        </p:spPr>
        <p:txBody>
          <a:bodyPr/>
          <a:lstStyle>
            <a:lvl1pPr>
              <a:defRPr/>
            </a:lvl1pPr>
          </a:lstStyle>
          <a:p>
            <a:fld id="{07F5F31B-CA49-46A7-9DC7-08381DEFDA76}" type="slidenum">
              <a:rPr lang="en-US" altLang="en-US"/>
              <a:pPr/>
              <a:t>‹#›</a:t>
            </a:fld>
            <a:endParaRPr lang="en-US" altLang="en-US"/>
          </a:p>
        </p:txBody>
      </p:sp>
    </p:spTree>
    <p:extLst>
      <p:ext uri="{BB962C8B-B14F-4D97-AF65-F5344CB8AC3E}">
        <p14:creationId xmlns:p14="http://schemas.microsoft.com/office/powerpoint/2010/main" val="278547938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2/4/2023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7951" y="244476"/>
            <a:ext cx="27961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44476"/>
            <a:ext cx="8185151"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9C82206E-CCDF-45B7-9F6D-91A4C1F57A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1922D7B5-C8ED-26ED-AC96-3F10E2C9B6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0B4181C9-1F93-C65E-9501-B091B9BB5D79}"/>
              </a:ext>
            </a:extLst>
          </p:cNvPr>
          <p:cNvSpPr>
            <a:spLocks noGrp="1" noChangeArrowheads="1"/>
          </p:cNvSpPr>
          <p:nvPr>
            <p:ph type="sldNum" sz="quarter" idx="12"/>
          </p:nvPr>
        </p:nvSpPr>
        <p:spPr>
          <a:ln/>
        </p:spPr>
        <p:txBody>
          <a:bodyPr/>
          <a:lstStyle>
            <a:lvl1pPr>
              <a:defRPr/>
            </a:lvl1pPr>
          </a:lstStyle>
          <a:p>
            <a:fld id="{93415231-8FE2-4FCD-AC63-80346EA4A7F4}" type="slidenum">
              <a:rPr lang="en-US" altLang="en-US"/>
              <a:pPr/>
              <a:t>‹#›</a:t>
            </a:fld>
            <a:endParaRPr lang="en-US" altLang="en-US"/>
          </a:p>
        </p:txBody>
      </p:sp>
    </p:spTree>
    <p:extLst>
      <p:ext uri="{BB962C8B-B14F-4D97-AF65-F5344CB8AC3E}">
        <p14:creationId xmlns:p14="http://schemas.microsoft.com/office/powerpoint/2010/main" val="968785777"/>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6F9728E6-5506-D3EB-C13F-DB1318B4817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7BE9E183-E16B-BFC1-C5BD-A916EDDDA8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24C48CED-B2C8-C81D-1FC4-A17458A1C031}"/>
              </a:ext>
            </a:extLst>
          </p:cNvPr>
          <p:cNvSpPr>
            <a:spLocks noGrp="1" noChangeArrowheads="1"/>
          </p:cNvSpPr>
          <p:nvPr>
            <p:ph type="sldNum" sz="quarter" idx="12"/>
          </p:nvPr>
        </p:nvSpPr>
        <p:spPr>
          <a:ln/>
        </p:spPr>
        <p:txBody>
          <a:bodyPr/>
          <a:lstStyle>
            <a:lvl1pPr>
              <a:defRPr/>
            </a:lvl1pPr>
          </a:lstStyle>
          <a:p>
            <a:fld id="{95BD3CE1-424D-4AA8-AAEC-3DD2F05D0A97}" type="slidenum">
              <a:rPr lang="en-US" altLang="en-US"/>
              <a:pPr/>
              <a:t>‹#›</a:t>
            </a:fld>
            <a:endParaRPr lang="en-US" altLang="en-US"/>
          </a:p>
        </p:txBody>
      </p:sp>
    </p:spTree>
    <p:extLst>
      <p:ext uri="{BB962C8B-B14F-4D97-AF65-F5344CB8AC3E}">
        <p14:creationId xmlns:p14="http://schemas.microsoft.com/office/powerpoint/2010/main" val="3691430792"/>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Text Placeholder 2"/>
          <p:cNvSpPr>
            <a:spLocks noGrp="1"/>
          </p:cNvSpPr>
          <p:nvPr>
            <p:ph type="body"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8DE0176B-1675-BBE5-DC3B-A5B79530FF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C52B5D2C-F49D-89D6-5235-FC71A44E2B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7479179A-7F47-A406-36BD-5C5D4A32B21E}"/>
              </a:ext>
            </a:extLst>
          </p:cNvPr>
          <p:cNvSpPr>
            <a:spLocks noGrp="1" noChangeArrowheads="1"/>
          </p:cNvSpPr>
          <p:nvPr>
            <p:ph type="sldNum" sz="quarter" idx="12"/>
          </p:nvPr>
        </p:nvSpPr>
        <p:spPr>
          <a:ln/>
        </p:spPr>
        <p:txBody>
          <a:bodyPr/>
          <a:lstStyle>
            <a:lvl1pPr>
              <a:defRPr/>
            </a:lvl1pPr>
          </a:lstStyle>
          <a:p>
            <a:fld id="{C47126D7-A824-4B25-AAB4-B443E964169F}" type="slidenum">
              <a:rPr lang="en-US" altLang="en-US"/>
              <a:pPr/>
              <a:t>‹#›</a:t>
            </a:fld>
            <a:endParaRPr lang="en-US" altLang="en-US"/>
          </a:p>
        </p:txBody>
      </p:sp>
    </p:spTree>
    <p:extLst>
      <p:ext uri="{BB962C8B-B14F-4D97-AF65-F5344CB8AC3E}">
        <p14:creationId xmlns:p14="http://schemas.microsoft.com/office/powerpoint/2010/main" val="1264283191"/>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quarter" idx="1"/>
          </p:nvPr>
        </p:nvSpPr>
        <p:spPr>
          <a:xfrm>
            <a:off x="1117601" y="1905000"/>
            <a:ext cx="5236633" cy="2019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117601" y="4076700"/>
            <a:ext cx="5236633" cy="2019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CBB30B14-1E92-4925-A6CD-76F6EAC740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B5BCD55D-5837-9389-3A71-3F0E40609B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FE4439CA-4FE8-2D95-90D6-505F85FC2440}"/>
              </a:ext>
            </a:extLst>
          </p:cNvPr>
          <p:cNvSpPr>
            <a:spLocks noGrp="1" noChangeArrowheads="1"/>
          </p:cNvSpPr>
          <p:nvPr>
            <p:ph type="sldNum" sz="quarter" idx="12"/>
          </p:nvPr>
        </p:nvSpPr>
        <p:spPr>
          <a:ln/>
        </p:spPr>
        <p:txBody>
          <a:bodyPr/>
          <a:lstStyle>
            <a:lvl1pPr>
              <a:defRPr/>
            </a:lvl1pPr>
          </a:lstStyle>
          <a:p>
            <a:fld id="{56920EFF-749B-428A-924C-A762E2B1ADA3}" type="slidenum">
              <a:rPr lang="en-US" altLang="en-US"/>
              <a:pPr/>
              <a:t>‹#›</a:t>
            </a:fld>
            <a:endParaRPr lang="en-US" altLang="en-US"/>
          </a:p>
        </p:txBody>
      </p:sp>
    </p:spTree>
    <p:extLst>
      <p:ext uri="{BB962C8B-B14F-4D97-AF65-F5344CB8AC3E}">
        <p14:creationId xmlns:p14="http://schemas.microsoft.com/office/powerpoint/2010/main" val="4174613770"/>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a16="http://schemas.microsoft.com/office/drawing/2014/main" id="{DCFD2822-3148-64AF-7A8B-E675157FE1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962F265E-ECCD-90AE-5BB7-9656A336FA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9040D62E-A688-1C97-7BE9-66FB35A75997}"/>
              </a:ext>
            </a:extLst>
          </p:cNvPr>
          <p:cNvSpPr>
            <a:spLocks noGrp="1" noChangeArrowheads="1"/>
          </p:cNvSpPr>
          <p:nvPr>
            <p:ph type="sldNum" sz="quarter" idx="12"/>
          </p:nvPr>
        </p:nvSpPr>
        <p:spPr>
          <a:ln/>
        </p:spPr>
        <p:txBody>
          <a:bodyPr/>
          <a:lstStyle>
            <a:lvl1pPr>
              <a:defRPr/>
            </a:lvl1pPr>
          </a:lstStyle>
          <a:p>
            <a:fld id="{A8DE46DF-3E04-458A-9CE7-E9BC4BF740AF}" type="slidenum">
              <a:rPr lang="en-US" altLang="en-US"/>
              <a:pPr/>
              <a:t>‹#›</a:t>
            </a:fld>
            <a:endParaRPr lang="en-US" altLang="en-US"/>
          </a:p>
        </p:txBody>
      </p:sp>
    </p:spTree>
    <p:extLst>
      <p:ext uri="{BB962C8B-B14F-4D97-AF65-F5344CB8AC3E}">
        <p14:creationId xmlns:p14="http://schemas.microsoft.com/office/powerpoint/2010/main" val="190102496"/>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Arrondir un rectangle avec un coin diagonal 6">
            <a:extLst>
              <a:ext uri="{FF2B5EF4-FFF2-40B4-BE49-F238E27FC236}">
                <a16:creationId xmlns:a16="http://schemas.microsoft.com/office/drawing/2014/main" id="{F05AC48E-37E9-4032-FD6C-22F086FAEE5B}"/>
              </a:ext>
            </a:extLst>
          </p:cNvPr>
          <p:cNvSpPr>
            <a:spLocks noChangeArrowheads="1"/>
          </p:cNvSpPr>
          <p:nvPr/>
        </p:nvSpPr>
        <p:spPr bwMode="auto">
          <a:xfrm>
            <a:off x="220134" y="146051"/>
            <a:ext cx="11751733" cy="2505075"/>
          </a:xfrm>
          <a:custGeom>
            <a:avLst/>
            <a:gdLst>
              <a:gd name="T0" fmla="*/ 8814816 w 8814816"/>
              <a:gd name="T1" fmla="*/ 1252728 h 2505456"/>
              <a:gd name="T2" fmla="*/ 4407408 w 8814816"/>
              <a:gd name="T3" fmla="*/ 2505456 h 2505456"/>
              <a:gd name="T4" fmla="*/ 0 w 8814816"/>
              <a:gd name="T5" fmla="*/ 1252728 h 2505456"/>
              <a:gd name="T6" fmla="*/ 4407408 w 8814816"/>
              <a:gd name="T7" fmla="*/ 0 h 2505456"/>
              <a:gd name="T8" fmla="*/ 0 60000 65536"/>
              <a:gd name="T9" fmla="*/ 1 60000 65536"/>
              <a:gd name="T10" fmla="*/ 2 60000 65536"/>
              <a:gd name="T11" fmla="*/ 3 60000 65536"/>
              <a:gd name="T12" fmla="*/ 86642 w 8814816"/>
              <a:gd name="T13" fmla="*/ 86642 h 2505456"/>
              <a:gd name="T14" fmla="*/ 8728174 w 8814816"/>
              <a:gd name="T15" fmla="*/ 2418814 h 2505456"/>
            </a:gdLst>
            <a:ahLst/>
            <a:cxnLst>
              <a:cxn ang="T8">
                <a:pos x="T0" y="T1"/>
              </a:cxn>
              <a:cxn ang="T9">
                <a:pos x="T2" y="T3"/>
              </a:cxn>
              <a:cxn ang="T10">
                <a:pos x="T4" y="T5"/>
              </a:cxn>
              <a:cxn ang="T11">
                <a:pos x="T6" y="T7"/>
              </a:cxn>
            </a:cxnLst>
            <a:rect l="T12" t="T13" r="T14" b="T15"/>
            <a:pathLst>
              <a:path w="8814816" h="2505456">
                <a:moveTo>
                  <a:pt x="295819" y="0"/>
                </a:moveTo>
                <a:lnTo>
                  <a:pt x="8814816" y="0"/>
                </a:lnTo>
                <a:lnTo>
                  <a:pt x="8814816" y="2209637"/>
                </a:lnTo>
                <a:cubicBezTo>
                  <a:pt x="8814816" y="2373013"/>
                  <a:pt x="8682373" y="2505456"/>
                  <a:pt x="8518997" y="2505456"/>
                </a:cubicBezTo>
                <a:lnTo>
                  <a:pt x="0" y="2505456"/>
                </a:lnTo>
                <a:lnTo>
                  <a:pt x="0" y="295819"/>
                </a:lnTo>
                <a:cubicBezTo>
                  <a:pt x="0" y="132442"/>
                  <a:pt x="132442" y="0"/>
                  <a:pt x="295818" y="0"/>
                </a:cubicBezTo>
                <a:close/>
              </a:path>
            </a:pathLst>
          </a:custGeom>
          <a:solidFill>
            <a:srgbClr val="4A4C3C">
              <a:alpha val="65097"/>
            </a:srgbClr>
          </a:solidFill>
          <a:ln w="11000" cap="rnd" algn="ctr">
            <a:solidFill>
              <a:srgbClr val="9DA08F">
                <a:alpha val="87842"/>
              </a:srgbClr>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800">
              <a:solidFill>
                <a:srgbClr val="FFFFFF"/>
              </a:solidFill>
              <a:latin typeface="Rockwell" panose="02060603020205020403" pitchFamily="18" charset="0"/>
            </a:endParaRPr>
          </a:p>
        </p:txBody>
      </p:sp>
      <p:sp>
        <p:nvSpPr>
          <p:cNvPr id="8" name="Forme 7"/>
          <p:cNvSpPr>
            <a:spLocks noGrp="1"/>
          </p:cNvSpPr>
          <p:nvPr>
            <p:ph type="ctrTitle"/>
          </p:nvPr>
        </p:nvSpPr>
        <p:spPr>
          <a:xfrm>
            <a:off x="609600" y="1120776"/>
            <a:ext cx="11074400" cy="1470025"/>
          </a:xfrm>
        </p:spPr>
        <p:txBody>
          <a:bodyPr/>
          <a:lstStyle>
            <a:lvl1pPr marL="0" algn="r">
              <a:defRPr/>
            </a:lvl1pPr>
          </a:lstStyle>
          <a:p>
            <a:r>
              <a:rPr lang="fr-FR" noProof="1"/>
              <a:t>Cliquez pour modifier le style du titre</a:t>
            </a:r>
            <a:endParaRPr lang="en-US" dirty="0"/>
          </a:p>
        </p:txBody>
      </p:sp>
      <p:sp>
        <p:nvSpPr>
          <p:cNvPr id="9" name="Forme 8"/>
          <p:cNvSpPr>
            <a:spLocks noGrp="1"/>
          </p:cNvSpPr>
          <p:nvPr>
            <p:ph type="subTitle" idx="1"/>
          </p:nvPr>
        </p:nvSpPr>
        <p:spPr>
          <a:xfrm>
            <a:off x="3149600" y="2819400"/>
            <a:ext cx="8534400" cy="1752600"/>
          </a:xfrm>
        </p:spPr>
        <p:txBody>
          <a:bodyPr/>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noProof="1"/>
              <a:t>Cliquez pour modifier le style des sous-titres du masque</a:t>
            </a:r>
            <a:endParaRPr lang="en-US" dirty="0"/>
          </a:p>
        </p:txBody>
      </p:sp>
      <p:sp>
        <p:nvSpPr>
          <p:cNvPr id="3" name="Date Placeholder 4">
            <a:extLst>
              <a:ext uri="{FF2B5EF4-FFF2-40B4-BE49-F238E27FC236}">
                <a16:creationId xmlns:a16="http://schemas.microsoft.com/office/drawing/2014/main" id="{F5832056-A5C9-6981-CBE2-6090B0B1A867}"/>
              </a:ext>
            </a:extLst>
          </p:cNvPr>
          <p:cNvSpPr>
            <a:spLocks noGrp="1"/>
          </p:cNvSpPr>
          <p:nvPr>
            <p:ph type="dt" sz="half" idx="10"/>
          </p:nvPr>
        </p:nvSpPr>
        <p:spPr>
          <a:xfrm>
            <a:off x="7416801" y="6508750"/>
            <a:ext cx="4002617" cy="274638"/>
          </a:xfrm>
        </p:spPr>
        <p:txBody>
          <a:bodyPr/>
          <a:lstStyle>
            <a:lvl1pPr>
              <a:defRPr/>
            </a:lvl1pPr>
          </a:lstStyle>
          <a:p>
            <a:pPr>
              <a:defRPr/>
            </a:pPr>
            <a:fld id="{08307461-ABD8-4ECA-9A43-0CC9ACE43154}" type="datetime8">
              <a:rPr lang="en-US" altLang="en-US"/>
              <a:pPr>
                <a:defRPr/>
              </a:pPr>
              <a:t>2/4/2023 1:48 PM</a:t>
            </a:fld>
            <a:endParaRPr lang="en-US" altLang="en-US"/>
          </a:p>
        </p:txBody>
      </p:sp>
      <p:sp>
        <p:nvSpPr>
          <p:cNvPr id="4" name="Slide Number Placeholder 5">
            <a:extLst>
              <a:ext uri="{FF2B5EF4-FFF2-40B4-BE49-F238E27FC236}">
                <a16:creationId xmlns:a16="http://schemas.microsoft.com/office/drawing/2014/main" id="{9D8CE471-D7B8-DCDB-1BB7-3D01F6EE3611}"/>
              </a:ext>
            </a:extLst>
          </p:cNvPr>
          <p:cNvSpPr>
            <a:spLocks noGrp="1"/>
          </p:cNvSpPr>
          <p:nvPr>
            <p:ph type="sldNum" sz="quarter" idx="11"/>
          </p:nvPr>
        </p:nvSpPr>
        <p:spPr>
          <a:xfrm>
            <a:off x="11518900" y="6508750"/>
            <a:ext cx="618067" cy="274638"/>
          </a:xfrm>
        </p:spPr>
        <p:txBody>
          <a:bodyPr/>
          <a:lstStyle>
            <a:lvl1pPr>
              <a:defRPr/>
            </a:lvl1pPr>
          </a:lstStyle>
          <a:p>
            <a:pPr>
              <a:defRPr/>
            </a:pPr>
            <a:fld id="{F9455E28-18AA-4994-97DD-68F09CDD97CD}" type="slidenum">
              <a:rPr lang="en-US" altLang="en-US"/>
              <a:pPr>
                <a:defRPr/>
              </a:pPr>
              <a:t>‹#›</a:t>
            </a:fld>
            <a:r>
              <a:rPr lang="en-US" altLang="en-US"/>
              <a:t> </a:t>
            </a:r>
            <a:endParaRPr lang="en-US" altLang="en-US">
              <a:solidFill>
                <a:srgbClr val="8BBD8F"/>
              </a:solidFill>
            </a:endParaRPr>
          </a:p>
        </p:txBody>
      </p:sp>
      <p:sp>
        <p:nvSpPr>
          <p:cNvPr id="5" name="Rectangle 7">
            <a:extLst>
              <a:ext uri="{FF2B5EF4-FFF2-40B4-BE49-F238E27FC236}">
                <a16:creationId xmlns:a16="http://schemas.microsoft.com/office/drawing/2014/main" id="{71EB86A0-024F-C5A5-3A28-BA4331D89A10}"/>
              </a:ext>
            </a:extLst>
          </p:cNvPr>
          <p:cNvSpPr>
            <a:spLocks noGrp="1"/>
          </p:cNvSpPr>
          <p:nvPr>
            <p:ph type="ftr" sz="quarter" idx="12"/>
          </p:nvPr>
        </p:nvSpPr>
        <p:spPr>
          <a:xfrm>
            <a:off x="2133600" y="6508750"/>
            <a:ext cx="5209117" cy="274638"/>
          </a:xfrm>
        </p:spPr>
        <p:txBody>
          <a:bodyPr/>
          <a:lstStyle>
            <a:lvl1pPr>
              <a:defRPr/>
            </a:lvl1pPr>
          </a:lstStyle>
          <a:p>
            <a:pPr>
              <a:defRPr/>
            </a:pPr>
            <a:endParaRPr lang="en-US" altLang="en-US"/>
          </a:p>
        </p:txBody>
      </p:sp>
    </p:spTree>
    <p:extLst>
      <p:ext uri="{BB962C8B-B14F-4D97-AF65-F5344CB8AC3E}">
        <p14:creationId xmlns:p14="http://schemas.microsoft.com/office/powerpoint/2010/main" val="43110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EF5AE6-2657-B0C2-4E82-CACDD4B97D1E}"/>
              </a:ext>
            </a:extLst>
          </p:cNvPr>
          <p:cNvSpPr>
            <a:spLocks noChangeArrowheads="1"/>
          </p:cNvSpPr>
          <p:nvPr/>
        </p:nvSpPr>
        <p:spPr bwMode="auto">
          <a:xfrm>
            <a:off x="785284" y="1303339"/>
            <a:ext cx="10668000" cy="7937"/>
          </a:xfrm>
          <a:prstGeom prst="rect">
            <a:avLst/>
          </a:prstGeom>
          <a:solidFill>
            <a:schemeClr val="accent1"/>
          </a:solidFill>
          <a:ln>
            <a:noFill/>
          </a:ln>
          <a:effectLst>
            <a:outerShdw dist="12900" dir="5400000" algn="tl" rotWithShape="0">
              <a:srgbClr val="000000">
                <a:alpha val="75000"/>
              </a:srgbClr>
            </a:outerShdw>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p:txBody>
          <a:bodyPr/>
          <a:lstStyle/>
          <a:p>
            <a:r>
              <a:rPr lang="fr-FR"/>
              <a:t>Cliquez pour modifier le style du titre</a:t>
            </a:r>
            <a:endParaRPr lang="en-US" dirty="0"/>
          </a:p>
        </p:txBody>
      </p:sp>
      <p:sp>
        <p:nvSpPr>
          <p:cNvPr id="3" name="Forme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a:extLst>
              <a:ext uri="{FF2B5EF4-FFF2-40B4-BE49-F238E27FC236}">
                <a16:creationId xmlns:a16="http://schemas.microsoft.com/office/drawing/2014/main" id="{10E03195-FE66-0B91-A65C-CE9D83280804}"/>
              </a:ext>
            </a:extLst>
          </p:cNvPr>
          <p:cNvSpPr>
            <a:spLocks noGrp="1"/>
          </p:cNvSpPr>
          <p:nvPr>
            <p:ph type="dt" sz="half" idx="10"/>
          </p:nvPr>
        </p:nvSpPr>
        <p:spPr/>
        <p:txBody>
          <a:bodyPr/>
          <a:lstStyle>
            <a:lvl1pPr>
              <a:defRPr/>
            </a:lvl1pPr>
          </a:lstStyle>
          <a:p>
            <a:pPr>
              <a:defRPr/>
            </a:pPr>
            <a:fld id="{744AF00B-6301-4C9F-9E78-A1A8F830374B}" type="datetime8">
              <a:rPr lang="en-US" altLang="en-US"/>
              <a:pPr>
                <a:defRPr/>
              </a:pPr>
              <a:t>2/4/2023 1:48 PM</a:t>
            </a:fld>
            <a:endParaRPr lang="en-US" altLang="en-US"/>
          </a:p>
        </p:txBody>
      </p:sp>
      <p:sp>
        <p:nvSpPr>
          <p:cNvPr id="6" name="Rectangle 8">
            <a:extLst>
              <a:ext uri="{FF2B5EF4-FFF2-40B4-BE49-F238E27FC236}">
                <a16:creationId xmlns:a16="http://schemas.microsoft.com/office/drawing/2014/main" id="{231BD16C-83B7-DF49-F7FF-39055AE4D8A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A478B422-0F13-5C5D-CE48-FCD4549D24FF}"/>
              </a:ext>
            </a:extLst>
          </p:cNvPr>
          <p:cNvSpPr>
            <a:spLocks noGrp="1"/>
          </p:cNvSpPr>
          <p:nvPr>
            <p:ph type="sldNum" sz="quarter" idx="12"/>
          </p:nvPr>
        </p:nvSpPr>
        <p:spPr/>
        <p:txBody>
          <a:bodyPr/>
          <a:lstStyle>
            <a:lvl1pPr>
              <a:defRPr>
                <a:solidFill>
                  <a:srgbClr val="8BBD8F"/>
                </a:solidFill>
              </a:defRPr>
            </a:lvl1pPr>
          </a:lstStyle>
          <a:p>
            <a:pPr>
              <a:defRPr/>
            </a:pPr>
            <a:fld id="{69E68597-C201-4B2E-A169-68B941D99770}" type="slidenum">
              <a:rPr lang="en-US" altLang="en-US"/>
              <a:pPr>
                <a:defRPr/>
              </a:pPr>
              <a:t>‹#›</a:t>
            </a:fld>
            <a:endParaRPr lang="en-US" altLang="en-US"/>
          </a:p>
        </p:txBody>
      </p:sp>
    </p:spTree>
    <p:extLst>
      <p:ext uri="{BB962C8B-B14F-4D97-AF65-F5344CB8AC3E}">
        <p14:creationId xmlns:p14="http://schemas.microsoft.com/office/powerpoint/2010/main" val="6448012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018A0-33E6-AFCF-E264-5D3ACC1F1923}"/>
              </a:ext>
            </a:extLst>
          </p:cNvPr>
          <p:cNvSpPr>
            <a:spLocks noChangeArrowheads="1"/>
          </p:cNvSpPr>
          <p:nvPr/>
        </p:nvSpPr>
        <p:spPr bwMode="auto">
          <a:xfrm>
            <a:off x="1333501" y="3155950"/>
            <a:ext cx="9876367" cy="7938"/>
          </a:xfrm>
          <a:prstGeom prst="rect">
            <a:avLst/>
          </a:prstGeom>
          <a:solidFill>
            <a:schemeClr val="accent1"/>
          </a:solidFill>
          <a:ln>
            <a:noFill/>
          </a:ln>
          <a:effectLst>
            <a:outerShdw dist="12900" dir="5400000" algn="tl" rotWithShape="0">
              <a:srgbClr val="000000">
                <a:alpha val="75000"/>
              </a:srgbClr>
            </a:outerShdw>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a:xfrm>
            <a:off x="963168" y="1901952"/>
            <a:ext cx="10363200" cy="1362456"/>
          </a:xfrm>
        </p:spPr>
        <p:txBody>
          <a:bodyPr/>
          <a:lstStyle>
            <a:lvl1pPr algn="r">
              <a:buNone/>
              <a:defRPr sz="4000" b="1" cap="none">
                <a:solidFill>
                  <a:schemeClr val="accent1">
                    <a:tint val="95000"/>
                    <a:satMod val="200000"/>
                  </a:schemeClr>
                </a:solidFill>
              </a:defRPr>
            </a:lvl1pPr>
          </a:lstStyle>
          <a:p>
            <a:r>
              <a:rPr lang="fr-FR"/>
              <a:t>Cliquez pour modifier le style du titre</a:t>
            </a:r>
            <a:endParaRPr lang="en-US" dirty="0"/>
          </a:p>
        </p:txBody>
      </p:sp>
      <p:sp>
        <p:nvSpPr>
          <p:cNvPr id="3" name="Forme 2"/>
          <p:cNvSpPr>
            <a:spLocks noGrp="1"/>
          </p:cNvSpPr>
          <p:nvPr>
            <p:ph type="body" idx="1"/>
          </p:nvPr>
        </p:nvSpPr>
        <p:spPr>
          <a:xfrm>
            <a:off x="963084" y="3287713"/>
            <a:ext cx="10363200" cy="1509712"/>
          </a:xfrm>
        </p:spPr>
        <p:txBody>
          <a:bodyPr/>
          <a:lstStyle>
            <a:lvl1pPr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a:extLst>
              <a:ext uri="{FF2B5EF4-FFF2-40B4-BE49-F238E27FC236}">
                <a16:creationId xmlns:a16="http://schemas.microsoft.com/office/drawing/2014/main" id="{70C79978-CB6B-EAFD-D94F-A94677AB46CB}"/>
              </a:ext>
            </a:extLst>
          </p:cNvPr>
          <p:cNvSpPr>
            <a:spLocks noGrp="1"/>
          </p:cNvSpPr>
          <p:nvPr>
            <p:ph type="dt" sz="half" idx="10"/>
          </p:nvPr>
        </p:nvSpPr>
        <p:spPr>
          <a:xfrm>
            <a:off x="7416801" y="6513514"/>
            <a:ext cx="4002617" cy="274637"/>
          </a:xfrm>
        </p:spPr>
        <p:txBody>
          <a:bodyPr/>
          <a:lstStyle>
            <a:lvl1pPr>
              <a:defRPr/>
            </a:lvl1pPr>
          </a:lstStyle>
          <a:p>
            <a:pPr>
              <a:defRPr/>
            </a:pPr>
            <a:fld id="{93812587-3377-432A-BED0-C8CD8CF38F73}" type="datetime8">
              <a:rPr lang="en-US" altLang="en-US"/>
              <a:pPr>
                <a:defRPr/>
              </a:pPr>
              <a:t>2/4/2023 1:48 PM</a:t>
            </a:fld>
            <a:endParaRPr lang="en-US" altLang="en-US"/>
          </a:p>
        </p:txBody>
      </p:sp>
      <p:sp>
        <p:nvSpPr>
          <p:cNvPr id="6" name="Slide Number Placeholder 5">
            <a:extLst>
              <a:ext uri="{FF2B5EF4-FFF2-40B4-BE49-F238E27FC236}">
                <a16:creationId xmlns:a16="http://schemas.microsoft.com/office/drawing/2014/main" id="{98325F36-9D04-C9C2-0894-6FCB5B7E12F1}"/>
              </a:ext>
            </a:extLst>
          </p:cNvPr>
          <p:cNvSpPr>
            <a:spLocks noGrp="1"/>
          </p:cNvSpPr>
          <p:nvPr>
            <p:ph type="sldNum" sz="quarter" idx="11"/>
          </p:nvPr>
        </p:nvSpPr>
        <p:spPr>
          <a:xfrm>
            <a:off x="11518900" y="6513514"/>
            <a:ext cx="618067" cy="274637"/>
          </a:xfrm>
        </p:spPr>
        <p:txBody>
          <a:bodyPr/>
          <a:lstStyle>
            <a:lvl1pPr>
              <a:defRPr/>
            </a:lvl1pPr>
          </a:lstStyle>
          <a:p>
            <a:pPr>
              <a:defRPr/>
            </a:pPr>
            <a:fld id="{5640DF0A-B3E8-409D-BCB2-2DCE19556ECD}" type="slidenum">
              <a:rPr lang="en-US" altLang="en-US"/>
              <a:pPr>
                <a:defRPr/>
              </a:pPr>
              <a:t>‹#›</a:t>
            </a:fld>
            <a:r>
              <a:rPr lang="en-US" altLang="en-US"/>
              <a:t> </a:t>
            </a:r>
            <a:endParaRPr lang="en-US" altLang="en-US">
              <a:solidFill>
                <a:srgbClr val="8BBD8F"/>
              </a:solidFill>
            </a:endParaRPr>
          </a:p>
        </p:txBody>
      </p:sp>
      <p:sp>
        <p:nvSpPr>
          <p:cNvPr id="7" name="Rectangle 7">
            <a:extLst>
              <a:ext uri="{FF2B5EF4-FFF2-40B4-BE49-F238E27FC236}">
                <a16:creationId xmlns:a16="http://schemas.microsoft.com/office/drawing/2014/main" id="{6D838CF0-4C84-EE96-BFAE-AE83CACF1668}"/>
              </a:ext>
            </a:extLst>
          </p:cNvPr>
          <p:cNvSpPr>
            <a:spLocks noGrp="1"/>
          </p:cNvSpPr>
          <p:nvPr>
            <p:ph type="ftr" sz="quarter" idx="12"/>
          </p:nvPr>
        </p:nvSpPr>
        <p:spPr>
          <a:xfrm>
            <a:off x="2133600" y="6513514"/>
            <a:ext cx="5209117" cy="274637"/>
          </a:xfrm>
        </p:spPr>
        <p:txBody>
          <a:bodyPr/>
          <a:lstStyle>
            <a:lvl1pPr>
              <a:defRPr/>
            </a:lvl1pPr>
          </a:lstStyle>
          <a:p>
            <a:pPr>
              <a:defRPr/>
            </a:pPr>
            <a:endParaRPr lang="en-US" altLang="en-US"/>
          </a:p>
        </p:txBody>
      </p:sp>
    </p:spTree>
    <p:extLst>
      <p:ext uri="{BB962C8B-B14F-4D97-AF65-F5344CB8AC3E}">
        <p14:creationId xmlns:p14="http://schemas.microsoft.com/office/powerpoint/2010/main" val="3863284703"/>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4AF027-9262-4F32-6AB8-9E8CBAB1EC05}"/>
              </a:ext>
            </a:extLst>
          </p:cNvPr>
          <p:cNvSpPr>
            <a:spLocks noChangeArrowheads="1"/>
          </p:cNvSpPr>
          <p:nvPr/>
        </p:nvSpPr>
        <p:spPr bwMode="auto">
          <a:xfrm>
            <a:off x="785284" y="1303339"/>
            <a:ext cx="10668000" cy="7937"/>
          </a:xfrm>
          <a:prstGeom prst="rect">
            <a:avLst/>
          </a:prstGeom>
          <a:solidFill>
            <a:schemeClr val="accent1"/>
          </a:solidFill>
          <a:ln>
            <a:noFill/>
          </a:ln>
          <a:effectLst>
            <a:outerShdw dist="12900" dir="5400000" algn="tl" rotWithShape="0">
              <a:srgbClr val="000000">
                <a:alpha val="75000"/>
              </a:srgbClr>
            </a:outerShdw>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p:txBody>
          <a:bodyPr/>
          <a:lstStyle/>
          <a:p>
            <a:r>
              <a:rPr lang="fr-FR"/>
              <a:t>Cliquez pour modifier le style du titre</a:t>
            </a:r>
            <a:endParaRPr lang="en-US"/>
          </a:p>
        </p:txBody>
      </p:sp>
      <p:sp>
        <p:nvSpPr>
          <p:cNvPr id="3" name="Forme 2"/>
          <p:cNvSpPr>
            <a:spLocks noGrp="1"/>
          </p:cNvSpPr>
          <p:nvPr>
            <p:ph sz="half" idx="1"/>
          </p:nvPr>
        </p:nvSpPr>
        <p:spPr>
          <a:xfrm>
            <a:off x="609600" y="1645920"/>
            <a:ext cx="5384800" cy="4526280"/>
          </a:xfrm>
        </p:spPr>
        <p:txBody>
          <a:bodyPr/>
          <a:lstStyle>
            <a:lvl1pPr>
              <a:defRPr sz="28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Forme 3"/>
          <p:cNvSpPr>
            <a:spLocks noGrp="1"/>
          </p:cNvSpPr>
          <p:nvPr>
            <p:ph sz="half" idx="2"/>
          </p:nvPr>
        </p:nvSpPr>
        <p:spPr>
          <a:xfrm>
            <a:off x="6197600" y="1645920"/>
            <a:ext cx="5384800" cy="4526280"/>
          </a:xfrm>
        </p:spPr>
        <p:txBody>
          <a:bodyPr/>
          <a:lstStyle>
            <a:lvl1pPr>
              <a:defRPr sz="28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5">
            <a:extLst>
              <a:ext uri="{FF2B5EF4-FFF2-40B4-BE49-F238E27FC236}">
                <a16:creationId xmlns:a16="http://schemas.microsoft.com/office/drawing/2014/main" id="{848DCF91-865B-DEEA-5AB2-ADB2408B0173}"/>
              </a:ext>
            </a:extLst>
          </p:cNvPr>
          <p:cNvSpPr>
            <a:spLocks noGrp="1"/>
          </p:cNvSpPr>
          <p:nvPr>
            <p:ph type="dt" sz="half" idx="10"/>
          </p:nvPr>
        </p:nvSpPr>
        <p:spPr/>
        <p:txBody>
          <a:bodyPr/>
          <a:lstStyle>
            <a:lvl1pPr>
              <a:defRPr/>
            </a:lvl1pPr>
          </a:lstStyle>
          <a:p>
            <a:pPr>
              <a:defRPr/>
            </a:pPr>
            <a:fld id="{956FC3A8-4AE5-444C-A2D4-5C4A6D9FCC78}" type="datetime8">
              <a:rPr lang="en-US" altLang="en-US"/>
              <a:pPr>
                <a:defRPr/>
              </a:pPr>
              <a:t>2/4/2023 1:48 PM</a:t>
            </a:fld>
            <a:endParaRPr lang="en-US" altLang="en-US"/>
          </a:p>
        </p:txBody>
      </p:sp>
      <p:sp>
        <p:nvSpPr>
          <p:cNvPr id="7" name="Rectangle 8">
            <a:extLst>
              <a:ext uri="{FF2B5EF4-FFF2-40B4-BE49-F238E27FC236}">
                <a16:creationId xmlns:a16="http://schemas.microsoft.com/office/drawing/2014/main" id="{8B445DF4-66EE-82AF-758A-CC58041779CE}"/>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EAAA199D-B802-37F5-7C4E-245B44F39C39}"/>
              </a:ext>
            </a:extLst>
          </p:cNvPr>
          <p:cNvSpPr>
            <a:spLocks noGrp="1"/>
          </p:cNvSpPr>
          <p:nvPr>
            <p:ph type="sldNum" sz="quarter" idx="12"/>
          </p:nvPr>
        </p:nvSpPr>
        <p:spPr>
          <a:xfrm>
            <a:off x="11521018" y="6515100"/>
            <a:ext cx="620183" cy="273050"/>
          </a:xfrm>
        </p:spPr>
        <p:txBody>
          <a:bodyPr/>
          <a:lstStyle>
            <a:lvl1pPr>
              <a:defRPr>
                <a:solidFill>
                  <a:srgbClr val="8BBD8F"/>
                </a:solidFill>
              </a:defRPr>
            </a:lvl1pPr>
          </a:lstStyle>
          <a:p>
            <a:pPr>
              <a:defRPr/>
            </a:pPr>
            <a:fld id="{AE224B9D-EC5A-4189-9CE7-FB19B67979A8}" type="slidenum">
              <a:rPr lang="en-US" altLang="en-US"/>
              <a:pPr>
                <a:defRPr/>
              </a:pPr>
              <a:t>‹#›</a:t>
            </a:fld>
            <a:endParaRPr lang="en-US" altLang="en-US"/>
          </a:p>
        </p:txBody>
      </p:sp>
    </p:spTree>
    <p:extLst>
      <p:ext uri="{BB962C8B-B14F-4D97-AF65-F5344CB8AC3E}">
        <p14:creationId xmlns:p14="http://schemas.microsoft.com/office/powerpoint/2010/main" val="25850171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2CDA6D-9A3D-9F73-E54D-F897A8C96A52}"/>
              </a:ext>
            </a:extLst>
          </p:cNvPr>
          <p:cNvSpPr>
            <a:spLocks noChangeArrowheads="1"/>
          </p:cNvSpPr>
          <p:nvPr/>
        </p:nvSpPr>
        <p:spPr bwMode="auto">
          <a:xfrm>
            <a:off x="823385" y="2100264"/>
            <a:ext cx="4997449" cy="9525"/>
          </a:xfrm>
          <a:prstGeom prst="rect">
            <a:avLst/>
          </a:prstGeom>
          <a:solidFill>
            <a:schemeClr val="accent1"/>
          </a:solidFill>
          <a:ln>
            <a:noFill/>
          </a:ln>
          <a:effectLst>
            <a:outerShdw dist="12900" dir="5400000" algn="tl" rotWithShape="0">
              <a:srgbClr val="000000">
                <a:alpha val="75000"/>
              </a:srgbClr>
            </a:outerShdw>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800">
              <a:solidFill>
                <a:srgbClr val="FFFFFF"/>
              </a:solidFill>
              <a:latin typeface="Rockwell" panose="02060603020205020403" pitchFamily="18" charset="0"/>
            </a:endParaRPr>
          </a:p>
        </p:txBody>
      </p:sp>
      <p:sp>
        <p:nvSpPr>
          <p:cNvPr id="8" name="Rectangle 7">
            <a:extLst>
              <a:ext uri="{FF2B5EF4-FFF2-40B4-BE49-F238E27FC236}">
                <a16:creationId xmlns:a16="http://schemas.microsoft.com/office/drawing/2014/main" id="{E7227F4F-FA44-9997-A7F1-E802969B9180}"/>
              </a:ext>
            </a:extLst>
          </p:cNvPr>
          <p:cNvSpPr>
            <a:spLocks noChangeArrowheads="1"/>
          </p:cNvSpPr>
          <p:nvPr/>
        </p:nvSpPr>
        <p:spPr bwMode="auto">
          <a:xfrm>
            <a:off x="6400801" y="2100264"/>
            <a:ext cx="4999567" cy="9525"/>
          </a:xfrm>
          <a:prstGeom prst="rect">
            <a:avLst/>
          </a:prstGeom>
          <a:solidFill>
            <a:schemeClr val="accent1"/>
          </a:solidFill>
          <a:ln>
            <a:noFill/>
          </a:ln>
          <a:effectLst>
            <a:outerShdw dist="12900" dir="5400000" algn="tl" rotWithShape="0">
              <a:srgbClr val="000000">
                <a:alpha val="75000"/>
              </a:srgbClr>
            </a:outerShdw>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a:xfrm>
            <a:off x="609600" y="273050"/>
            <a:ext cx="10972800" cy="1143000"/>
          </a:xfrm>
        </p:spPr>
        <p:txBody>
          <a:bodyPr anchor="ctr"/>
          <a:lstStyle>
            <a:lvl1pPr>
              <a:defRPr/>
            </a:lvl1pPr>
          </a:lstStyle>
          <a:p>
            <a:r>
              <a:rPr lang="fr-FR"/>
              <a:t>Cliquez pour modifier le style du titre</a:t>
            </a:r>
            <a:endParaRPr lang="en-US" dirty="0"/>
          </a:p>
        </p:txBody>
      </p:sp>
      <p:sp>
        <p:nvSpPr>
          <p:cNvPr id="3" name="Forme 2"/>
          <p:cNvSpPr>
            <a:spLocks noGrp="1"/>
          </p:cNvSpPr>
          <p:nvPr>
            <p:ph type="body" idx="1"/>
          </p:nvPr>
        </p:nvSpPr>
        <p:spPr>
          <a:xfrm>
            <a:off x="609600" y="1535113"/>
            <a:ext cx="5386917" cy="639762"/>
          </a:xfrm>
        </p:spPr>
        <p:txBody>
          <a:bodyPr anchor="b">
            <a:noAutofit/>
          </a:bodyPr>
          <a:lstStyle>
            <a:lvl1pPr marL="91440" indent="0" algn="l">
              <a:spcBef>
                <a:spcPts val="0"/>
              </a:spcBef>
              <a:buNone/>
              <a:defRPr sz="2400" b="0"/>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Forme 3"/>
          <p:cNvSpPr>
            <a:spLocks noGrp="1"/>
          </p:cNvSpPr>
          <p:nvPr>
            <p:ph type="body" sz="half" idx="2"/>
          </p:nvPr>
        </p:nvSpPr>
        <p:spPr>
          <a:xfrm>
            <a:off x="6193368" y="1535113"/>
            <a:ext cx="5389033" cy="639762"/>
          </a:xfrm>
        </p:spPr>
        <p:txBody>
          <a:bodyPr anchor="b">
            <a:noAutofit/>
          </a:bodyPr>
          <a:lstStyle>
            <a:lvl1pPr marL="91440" indent="0" algn="l">
              <a:spcBef>
                <a:spcPts val="0"/>
              </a:spcBef>
              <a:buNone/>
              <a:defRPr sz="2400" b="0"/>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rme 4"/>
          <p:cNvSpPr>
            <a:spLocks noGrp="1"/>
          </p:cNvSpPr>
          <p:nvPr>
            <p:ph sz="quarter" idx="3"/>
          </p:nvPr>
        </p:nvSpPr>
        <p:spPr>
          <a:xfrm>
            <a:off x="609600" y="2362201"/>
            <a:ext cx="5386917" cy="3941763"/>
          </a:xfrm>
        </p:spPr>
        <p:txBody>
          <a:bodyPr/>
          <a:lstStyle>
            <a:lvl1pPr>
              <a:defRPr sz="22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rme 5"/>
          <p:cNvSpPr>
            <a:spLocks noGrp="1"/>
          </p:cNvSpPr>
          <p:nvPr>
            <p:ph sz="quarter" idx="4"/>
          </p:nvPr>
        </p:nvSpPr>
        <p:spPr>
          <a:xfrm>
            <a:off x="6193368" y="2362201"/>
            <a:ext cx="5389033" cy="3941763"/>
          </a:xfrm>
        </p:spPr>
        <p:txBody>
          <a:bodyPr/>
          <a:lstStyle>
            <a:lvl1pPr>
              <a:defRPr sz="22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Date Placeholder 8">
            <a:extLst>
              <a:ext uri="{FF2B5EF4-FFF2-40B4-BE49-F238E27FC236}">
                <a16:creationId xmlns:a16="http://schemas.microsoft.com/office/drawing/2014/main" id="{D2C69F34-58B9-93CB-904A-C30325ECFBA1}"/>
              </a:ext>
            </a:extLst>
          </p:cNvPr>
          <p:cNvSpPr>
            <a:spLocks noGrp="1"/>
          </p:cNvSpPr>
          <p:nvPr>
            <p:ph type="dt" sz="half" idx="10"/>
          </p:nvPr>
        </p:nvSpPr>
        <p:spPr/>
        <p:txBody>
          <a:bodyPr/>
          <a:lstStyle>
            <a:lvl1pPr>
              <a:defRPr/>
            </a:lvl1pPr>
          </a:lstStyle>
          <a:p>
            <a:pPr>
              <a:defRPr/>
            </a:pPr>
            <a:fld id="{420A61A8-ADBA-4D48-9BD5-EBDEA0368885}" type="datetime8">
              <a:rPr lang="en-US" altLang="en-US"/>
              <a:pPr>
                <a:defRPr/>
              </a:pPr>
              <a:t>2/4/2023 1:48 PM</a:t>
            </a:fld>
            <a:endParaRPr lang="en-US" altLang="en-US"/>
          </a:p>
        </p:txBody>
      </p:sp>
      <p:sp>
        <p:nvSpPr>
          <p:cNvPr id="10" name="Footer Placeholder 10">
            <a:extLst>
              <a:ext uri="{FF2B5EF4-FFF2-40B4-BE49-F238E27FC236}">
                <a16:creationId xmlns:a16="http://schemas.microsoft.com/office/drawing/2014/main" id="{D8AA3820-E4DF-4DF7-3F97-3052E34E718D}"/>
              </a:ext>
            </a:extLst>
          </p:cNvPr>
          <p:cNvSpPr>
            <a:spLocks noGrp="1"/>
          </p:cNvSpPr>
          <p:nvPr>
            <p:ph type="ftr" sz="quarter" idx="11"/>
          </p:nvPr>
        </p:nvSpPr>
        <p:spPr/>
        <p:txBody>
          <a:bodyPr/>
          <a:lstStyle>
            <a:lvl1pPr>
              <a:defRPr/>
            </a:lvl1pPr>
          </a:lstStyle>
          <a:p>
            <a:pPr>
              <a:defRPr/>
            </a:pPr>
            <a:endParaRPr lang="en-US" altLang="en-US"/>
          </a:p>
        </p:txBody>
      </p:sp>
      <p:sp>
        <p:nvSpPr>
          <p:cNvPr id="11" name="Slide Number Placeholder 10">
            <a:extLst>
              <a:ext uri="{FF2B5EF4-FFF2-40B4-BE49-F238E27FC236}">
                <a16:creationId xmlns:a16="http://schemas.microsoft.com/office/drawing/2014/main" id="{A1D322E9-E60C-FE6B-6594-A3208ECEEF2F}"/>
              </a:ext>
            </a:extLst>
          </p:cNvPr>
          <p:cNvSpPr>
            <a:spLocks noGrp="1"/>
          </p:cNvSpPr>
          <p:nvPr>
            <p:ph type="sldNum" sz="quarter" idx="12"/>
          </p:nvPr>
        </p:nvSpPr>
        <p:spPr>
          <a:xfrm>
            <a:off x="11521018" y="6515100"/>
            <a:ext cx="620183" cy="273050"/>
          </a:xfrm>
        </p:spPr>
        <p:txBody>
          <a:bodyPr/>
          <a:lstStyle>
            <a:lvl1pPr>
              <a:defRPr>
                <a:solidFill>
                  <a:srgbClr val="8BBD8F"/>
                </a:solidFill>
              </a:defRPr>
            </a:lvl1pPr>
          </a:lstStyle>
          <a:p>
            <a:pPr>
              <a:defRPr/>
            </a:pPr>
            <a:fld id="{B4828A2D-5B5C-4905-90DC-49F9423A5673}" type="slidenum">
              <a:rPr lang="en-US" altLang="en-US"/>
              <a:pPr>
                <a:defRPr/>
              </a:pPr>
              <a:t>‹#›</a:t>
            </a:fld>
            <a:endParaRPr lang="en-US" altLang="en-US"/>
          </a:p>
        </p:txBody>
      </p:sp>
    </p:spTree>
    <p:extLst>
      <p:ext uri="{BB962C8B-B14F-4D97-AF65-F5344CB8AC3E}">
        <p14:creationId xmlns:p14="http://schemas.microsoft.com/office/powerpoint/2010/main" val="4153476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2/4/2023</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766CC0-1838-96BE-1D27-158981666C1D}"/>
              </a:ext>
            </a:extLst>
          </p:cNvPr>
          <p:cNvSpPr>
            <a:spLocks noChangeArrowheads="1"/>
          </p:cNvSpPr>
          <p:nvPr/>
        </p:nvSpPr>
        <p:spPr bwMode="auto">
          <a:xfrm>
            <a:off x="785284" y="1303339"/>
            <a:ext cx="10668000" cy="7937"/>
          </a:xfrm>
          <a:prstGeom prst="rect">
            <a:avLst/>
          </a:prstGeom>
          <a:solidFill>
            <a:schemeClr val="accent1"/>
          </a:solidFill>
          <a:ln>
            <a:noFill/>
          </a:ln>
          <a:effectLst>
            <a:outerShdw dist="12900" dir="5400000" algn="tl" rotWithShape="0">
              <a:srgbClr val="000000">
                <a:alpha val="75000"/>
              </a:srgbClr>
            </a:outerShdw>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a:xfrm>
            <a:off x="609600" y="274320"/>
            <a:ext cx="10972800" cy="1143000"/>
          </a:xfrm>
        </p:spPr>
        <p:txBody>
          <a:bodyPr/>
          <a:lstStyle/>
          <a:p>
            <a:r>
              <a:rPr lang="fr-FR"/>
              <a:t>Cliquez pour modifier le style du titre</a:t>
            </a:r>
            <a:endParaRPr lang="en-US" dirty="0"/>
          </a:p>
        </p:txBody>
      </p:sp>
      <p:sp>
        <p:nvSpPr>
          <p:cNvPr id="4" name="Date Placeholder 3">
            <a:extLst>
              <a:ext uri="{FF2B5EF4-FFF2-40B4-BE49-F238E27FC236}">
                <a16:creationId xmlns:a16="http://schemas.microsoft.com/office/drawing/2014/main" id="{132FD3C8-5578-8FD7-1D94-4D0EB7554427}"/>
              </a:ext>
            </a:extLst>
          </p:cNvPr>
          <p:cNvSpPr>
            <a:spLocks noGrp="1"/>
          </p:cNvSpPr>
          <p:nvPr>
            <p:ph type="dt" sz="half" idx="10"/>
          </p:nvPr>
        </p:nvSpPr>
        <p:spPr/>
        <p:txBody>
          <a:bodyPr/>
          <a:lstStyle>
            <a:lvl1pPr>
              <a:defRPr/>
            </a:lvl1pPr>
          </a:lstStyle>
          <a:p>
            <a:pPr>
              <a:defRPr/>
            </a:pPr>
            <a:fld id="{1D03480F-4D65-4A99-8AFB-F34F330F3C8B}" type="datetime8">
              <a:rPr lang="en-US" altLang="en-US"/>
              <a:pPr>
                <a:defRPr/>
              </a:pPr>
              <a:t>2/4/2023 1:48 PM</a:t>
            </a:fld>
            <a:endParaRPr lang="en-US" altLang="en-US"/>
          </a:p>
        </p:txBody>
      </p:sp>
      <p:sp>
        <p:nvSpPr>
          <p:cNvPr id="5" name="Rectangle 8">
            <a:extLst>
              <a:ext uri="{FF2B5EF4-FFF2-40B4-BE49-F238E27FC236}">
                <a16:creationId xmlns:a16="http://schemas.microsoft.com/office/drawing/2014/main" id="{AEA37780-7951-8C74-1795-076BB34FEE3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44C8CC8B-FB90-A3AE-CEC4-CF3125B1A473}"/>
              </a:ext>
            </a:extLst>
          </p:cNvPr>
          <p:cNvSpPr>
            <a:spLocks noGrp="1"/>
          </p:cNvSpPr>
          <p:nvPr>
            <p:ph type="sldNum" sz="quarter" idx="12"/>
          </p:nvPr>
        </p:nvSpPr>
        <p:spPr/>
        <p:txBody>
          <a:bodyPr/>
          <a:lstStyle>
            <a:lvl1pPr>
              <a:defRPr>
                <a:solidFill>
                  <a:srgbClr val="8BBD8F"/>
                </a:solidFill>
              </a:defRPr>
            </a:lvl1pPr>
          </a:lstStyle>
          <a:p>
            <a:pPr>
              <a:defRPr/>
            </a:pPr>
            <a:fld id="{913E2803-EABD-4700-8ED5-94C537DB3578}" type="slidenum">
              <a:rPr lang="en-US" altLang="en-US"/>
              <a:pPr>
                <a:defRPr/>
              </a:pPr>
              <a:t>‹#›</a:t>
            </a:fld>
            <a:endParaRPr lang="en-US" altLang="en-US"/>
          </a:p>
        </p:txBody>
      </p:sp>
    </p:spTree>
    <p:extLst>
      <p:ext uri="{BB962C8B-B14F-4D97-AF65-F5344CB8AC3E}">
        <p14:creationId xmlns:p14="http://schemas.microsoft.com/office/powerpoint/2010/main" val="19890145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074879-6470-B2A6-11D6-E3833ECA129B}"/>
              </a:ext>
            </a:extLst>
          </p:cNvPr>
          <p:cNvSpPr>
            <a:spLocks noGrp="1"/>
          </p:cNvSpPr>
          <p:nvPr>
            <p:ph type="dt" sz="half" idx="10"/>
          </p:nvPr>
        </p:nvSpPr>
        <p:spPr/>
        <p:txBody>
          <a:bodyPr/>
          <a:lstStyle>
            <a:lvl1pPr>
              <a:defRPr/>
            </a:lvl1pPr>
          </a:lstStyle>
          <a:p>
            <a:pPr>
              <a:defRPr/>
            </a:pPr>
            <a:fld id="{6AF4BE1E-DCE4-44EC-B9A2-1B71EEAD7FD1}" type="datetime8">
              <a:rPr lang="en-US" altLang="en-US"/>
              <a:pPr>
                <a:defRPr/>
              </a:pPr>
              <a:t>2/4/2023 1:48 PM</a:t>
            </a:fld>
            <a:endParaRPr lang="en-US" altLang="en-US"/>
          </a:p>
        </p:txBody>
      </p:sp>
      <p:sp>
        <p:nvSpPr>
          <p:cNvPr id="3" name="Rectangle 5">
            <a:extLst>
              <a:ext uri="{FF2B5EF4-FFF2-40B4-BE49-F238E27FC236}">
                <a16:creationId xmlns:a16="http://schemas.microsoft.com/office/drawing/2014/main" id="{ACA3A39B-5B0B-234C-97B1-4EB3FDAD2579}"/>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42867C5F-8B2E-4A59-64C4-60681969B767}"/>
              </a:ext>
            </a:extLst>
          </p:cNvPr>
          <p:cNvSpPr>
            <a:spLocks noGrp="1"/>
          </p:cNvSpPr>
          <p:nvPr>
            <p:ph type="sldNum" sz="quarter" idx="12"/>
          </p:nvPr>
        </p:nvSpPr>
        <p:spPr/>
        <p:txBody>
          <a:bodyPr/>
          <a:lstStyle>
            <a:lvl1pPr>
              <a:defRPr>
                <a:solidFill>
                  <a:srgbClr val="8BBD8F"/>
                </a:solidFill>
              </a:defRPr>
            </a:lvl1pPr>
          </a:lstStyle>
          <a:p>
            <a:pPr>
              <a:defRPr/>
            </a:pPr>
            <a:fld id="{F674DC11-EFCA-494C-AC1C-CFB4D7940D2C}" type="slidenum">
              <a:rPr lang="en-US" altLang="en-US"/>
              <a:pPr>
                <a:defRPr/>
              </a:pPr>
              <a:t>‹#›</a:t>
            </a:fld>
            <a:endParaRPr lang="en-US" altLang="en-US"/>
          </a:p>
        </p:txBody>
      </p:sp>
    </p:spTree>
    <p:extLst>
      <p:ext uri="{BB962C8B-B14F-4D97-AF65-F5344CB8AC3E}">
        <p14:creationId xmlns:p14="http://schemas.microsoft.com/office/powerpoint/2010/main" val="23581424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2F53EA-D45C-4213-146C-CDD1E3C35490}"/>
              </a:ext>
            </a:extLst>
          </p:cNvPr>
          <p:cNvSpPr>
            <a:spLocks noChangeArrowheads="1"/>
          </p:cNvSpPr>
          <p:nvPr/>
        </p:nvSpPr>
        <p:spPr bwMode="auto">
          <a:xfrm>
            <a:off x="6743700" y="996951"/>
            <a:ext cx="4997451" cy="9525"/>
          </a:xfrm>
          <a:prstGeom prst="rect">
            <a:avLst/>
          </a:prstGeom>
          <a:solidFill>
            <a:schemeClr val="accent1"/>
          </a:solidFill>
          <a:ln>
            <a:noFill/>
          </a:ln>
          <a:effectLst>
            <a:outerShdw dist="12900" dir="5400000" algn="tl" rotWithShape="0">
              <a:srgbClr val="000000">
                <a:alpha val="75000"/>
              </a:srgbClr>
            </a:outerShdw>
          </a:effec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800">
              <a:solidFill>
                <a:srgbClr val="FFFFFF"/>
              </a:solidFill>
              <a:latin typeface="Rockwell" panose="02060603020205020403" pitchFamily="18" charset="0"/>
            </a:endParaRPr>
          </a:p>
        </p:txBody>
      </p:sp>
      <p:sp>
        <p:nvSpPr>
          <p:cNvPr id="2" name="Forme 1"/>
          <p:cNvSpPr>
            <a:spLocks noGrp="1"/>
          </p:cNvSpPr>
          <p:nvPr>
            <p:ph type="title"/>
          </p:nvPr>
        </p:nvSpPr>
        <p:spPr>
          <a:xfrm>
            <a:off x="6617515" y="304800"/>
            <a:ext cx="5242560" cy="762000"/>
          </a:xfrm>
        </p:spPr>
        <p:txBody>
          <a:bodyPr/>
          <a:lstStyle>
            <a:lvl1pPr marL="0" algn="r">
              <a:buNone/>
              <a:defRPr sz="2000" b="1"/>
            </a:lvl1pPr>
          </a:lstStyle>
          <a:p>
            <a:r>
              <a:rPr lang="fr-FR"/>
              <a:t>Cliquez pour modifier le style du titre</a:t>
            </a:r>
            <a:endParaRPr lang="en-US" dirty="0"/>
          </a:p>
        </p:txBody>
      </p:sp>
      <p:sp>
        <p:nvSpPr>
          <p:cNvPr id="3" name="Forme 2"/>
          <p:cNvSpPr>
            <a:spLocks noGrp="1"/>
          </p:cNvSpPr>
          <p:nvPr>
            <p:ph type="body" idx="1"/>
          </p:nvPr>
        </p:nvSpPr>
        <p:spPr>
          <a:xfrm>
            <a:off x="6617515" y="1107560"/>
            <a:ext cx="524256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Forme 3"/>
          <p:cNvSpPr>
            <a:spLocks noGrp="1"/>
          </p:cNvSpPr>
          <p:nvPr>
            <p:ph sz="half" idx="2"/>
          </p:nvPr>
        </p:nvSpPr>
        <p:spPr>
          <a:xfrm>
            <a:off x="304800" y="2209800"/>
            <a:ext cx="11555275" cy="3977640"/>
          </a:xfrm>
        </p:spPr>
        <p:txBody>
          <a:bodyPr/>
          <a:lstStyle>
            <a:lvl1pPr marL="0">
              <a:defRPr sz="3200"/>
            </a:lvl1pPr>
            <a:lvl2pPr marL="594360">
              <a:defRPr sz="2800"/>
            </a:lvl2pPr>
            <a:lvl3pPr marL="822960">
              <a:defRPr sz="2400"/>
            </a:lvl3pPr>
            <a:lvl4pPr marL="1051560">
              <a:defRPr sz="2000"/>
            </a:lvl4pPr>
            <a:lvl5pPr marL="1261872">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Date Placeholder 5">
            <a:extLst>
              <a:ext uri="{FF2B5EF4-FFF2-40B4-BE49-F238E27FC236}">
                <a16:creationId xmlns:a16="http://schemas.microsoft.com/office/drawing/2014/main" id="{D436BE9F-8F95-6F34-FF11-F214A26C2C45}"/>
              </a:ext>
            </a:extLst>
          </p:cNvPr>
          <p:cNvSpPr>
            <a:spLocks noGrp="1"/>
          </p:cNvSpPr>
          <p:nvPr>
            <p:ph type="dt" sz="half" idx="10"/>
          </p:nvPr>
        </p:nvSpPr>
        <p:spPr>
          <a:xfrm>
            <a:off x="7416801" y="6513514"/>
            <a:ext cx="4002617" cy="274637"/>
          </a:xfrm>
        </p:spPr>
        <p:txBody>
          <a:bodyPr/>
          <a:lstStyle>
            <a:lvl1pPr>
              <a:defRPr/>
            </a:lvl1pPr>
          </a:lstStyle>
          <a:p>
            <a:pPr>
              <a:defRPr/>
            </a:pPr>
            <a:fld id="{2FFD9810-C108-4F7F-84F6-BFE8C4127EF5}" type="datetime8">
              <a:rPr lang="en-US" altLang="en-US"/>
              <a:pPr>
                <a:defRPr/>
              </a:pPr>
              <a:t>2/4/2023 1:48 PM</a:t>
            </a:fld>
            <a:endParaRPr lang="en-US" altLang="en-US"/>
          </a:p>
        </p:txBody>
      </p:sp>
      <p:sp>
        <p:nvSpPr>
          <p:cNvPr id="7" name="Slide Number Placeholder 6">
            <a:extLst>
              <a:ext uri="{FF2B5EF4-FFF2-40B4-BE49-F238E27FC236}">
                <a16:creationId xmlns:a16="http://schemas.microsoft.com/office/drawing/2014/main" id="{F3986BC0-C79C-D1DF-5FB4-96413588302A}"/>
              </a:ext>
            </a:extLst>
          </p:cNvPr>
          <p:cNvSpPr>
            <a:spLocks noGrp="1"/>
          </p:cNvSpPr>
          <p:nvPr>
            <p:ph type="sldNum" sz="quarter" idx="11"/>
          </p:nvPr>
        </p:nvSpPr>
        <p:spPr>
          <a:xfrm>
            <a:off x="11518900" y="6513514"/>
            <a:ext cx="618067" cy="274637"/>
          </a:xfrm>
        </p:spPr>
        <p:txBody>
          <a:bodyPr/>
          <a:lstStyle>
            <a:lvl1pPr>
              <a:defRPr/>
            </a:lvl1pPr>
          </a:lstStyle>
          <a:p>
            <a:pPr>
              <a:defRPr/>
            </a:pPr>
            <a:fld id="{5636CFC2-55E3-4940-B023-FE94CF7EDFAB}" type="slidenum">
              <a:rPr lang="en-US" altLang="en-US"/>
              <a:pPr>
                <a:defRPr/>
              </a:pPr>
              <a:t>‹#›</a:t>
            </a:fld>
            <a:r>
              <a:rPr lang="en-US" altLang="en-US"/>
              <a:t> </a:t>
            </a:r>
            <a:endParaRPr lang="en-US" altLang="en-US">
              <a:solidFill>
                <a:srgbClr val="8BBD8F"/>
              </a:solidFill>
            </a:endParaRPr>
          </a:p>
        </p:txBody>
      </p:sp>
      <p:sp>
        <p:nvSpPr>
          <p:cNvPr id="8" name="Footer Placeholder 7">
            <a:extLst>
              <a:ext uri="{FF2B5EF4-FFF2-40B4-BE49-F238E27FC236}">
                <a16:creationId xmlns:a16="http://schemas.microsoft.com/office/drawing/2014/main" id="{D0DD2DE8-AED1-989A-DBDA-F3EFDE1CB319}"/>
              </a:ext>
            </a:extLst>
          </p:cNvPr>
          <p:cNvSpPr>
            <a:spLocks noGrp="1"/>
          </p:cNvSpPr>
          <p:nvPr>
            <p:ph type="ftr" sz="quarter" idx="12"/>
          </p:nvPr>
        </p:nvSpPr>
        <p:spPr>
          <a:xfrm>
            <a:off x="2133600" y="6513514"/>
            <a:ext cx="5209117" cy="274637"/>
          </a:xfrm>
        </p:spPr>
        <p:txBody>
          <a:bodyPr/>
          <a:lstStyle>
            <a:lvl1pPr>
              <a:defRPr/>
            </a:lvl1pPr>
          </a:lstStyle>
          <a:p>
            <a:pPr>
              <a:defRPr/>
            </a:pPr>
            <a:endParaRPr lang="en-US" altLang="en-US"/>
          </a:p>
        </p:txBody>
      </p:sp>
    </p:spTree>
    <p:extLst>
      <p:ext uri="{BB962C8B-B14F-4D97-AF65-F5344CB8AC3E}">
        <p14:creationId xmlns:p14="http://schemas.microsoft.com/office/powerpoint/2010/main" val="3463783282"/>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Forme 1"/>
          <p:cNvSpPr>
            <a:spLocks noGrp="1"/>
          </p:cNvSpPr>
          <p:nvPr>
            <p:ph type="title"/>
          </p:nvPr>
        </p:nvSpPr>
        <p:spPr>
          <a:xfrm>
            <a:off x="4368800" y="4866648"/>
            <a:ext cx="7315200" cy="522288"/>
          </a:xfrm>
        </p:spPr>
        <p:txBody>
          <a:bodyPr/>
          <a:lstStyle>
            <a:lvl1pPr marL="0" algn="r">
              <a:buNone/>
              <a:defRPr sz="2000" b="1"/>
            </a:lvl1pPr>
          </a:lstStyle>
          <a:p>
            <a:r>
              <a:rPr lang="fr-FR"/>
              <a:t>Cliquez pour modifier le style du titre</a:t>
            </a:r>
            <a:endParaRPr lang="en-US" dirty="0"/>
          </a:p>
        </p:txBody>
      </p:sp>
      <p:sp>
        <p:nvSpPr>
          <p:cNvPr id="4" name="Forme 3"/>
          <p:cNvSpPr>
            <a:spLocks noGrp="1"/>
          </p:cNvSpPr>
          <p:nvPr>
            <p:ph type="body" sz="half" idx="2"/>
          </p:nvPr>
        </p:nvSpPr>
        <p:spPr>
          <a:xfrm>
            <a:off x="4368800" y="5388937"/>
            <a:ext cx="7315200" cy="912255"/>
          </a:xfrm>
        </p:spPr>
        <p:txBody>
          <a:bodyPr/>
          <a:lstStyle>
            <a:lvl1pPr marL="0" indent="0" algn="r">
              <a:spcBef>
                <a:spcPts val="0"/>
              </a:spcBef>
              <a:buNone/>
              <a:defRPr sz="1400"/>
            </a:lvl1pPr>
            <a:lvl2pPr>
              <a:defRPr sz="1200"/>
            </a:lvl2pPr>
            <a:lvl3pPr>
              <a:defRPr sz="1000"/>
            </a:lvl3pPr>
            <a:lvl4pPr>
              <a:defRPr sz="900"/>
            </a:lvl4pPr>
            <a:lvl5pPr>
              <a:defRPr sz="9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Arrondir un rectangle avec un coin diagonal 12"/>
          <p:cNvSpPr>
            <a:spLocks noGrp="1"/>
          </p:cNvSpPr>
          <p:nvPr>
            <p:ph type="pic" idx="1"/>
          </p:nvPr>
        </p:nvSpPr>
        <p:spPr>
          <a:xfrm>
            <a:off x="406400" y="249864"/>
            <a:ext cx="11379200" cy="4343400"/>
          </a:xfrm>
          <a:prstGeom prst="round2DiagRect">
            <a:avLst>
              <a:gd name="adj1" fmla="val 14912"/>
              <a:gd name="adj2" fmla="val 0"/>
            </a:avLst>
          </a:prstGeom>
          <a:solidFill>
            <a:schemeClr val="bg2">
              <a:shade val="50000"/>
              <a:alpha val="65000"/>
            </a:schemeClr>
          </a:solidFill>
          <a:ln w="11000" cap="rnd" cmpd="sng" algn="ctr">
            <a:solidFill>
              <a:schemeClr val="bg2">
                <a:tint val="78000"/>
                <a:satMod val="180000"/>
                <a:alpha val="88000"/>
              </a:schemeClr>
            </a:solid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a:buNone/>
              <a:defRPr sz="3200"/>
            </a:lvl1pPr>
          </a:lstStyle>
          <a:p>
            <a:pPr lvl="0"/>
            <a:r>
              <a:rPr lang="fr-FR" noProof="0"/>
              <a:t>Cliquez sur l'icône pour ajouter une image</a:t>
            </a:r>
            <a:endParaRPr lang="en-US" noProof="0" dirty="0"/>
          </a:p>
        </p:txBody>
      </p:sp>
      <p:sp>
        <p:nvSpPr>
          <p:cNvPr id="3" name="Date Placeholder 4">
            <a:extLst>
              <a:ext uri="{FF2B5EF4-FFF2-40B4-BE49-F238E27FC236}">
                <a16:creationId xmlns:a16="http://schemas.microsoft.com/office/drawing/2014/main" id="{2951DA95-FA64-F102-B7C3-4D5A4CC42D78}"/>
              </a:ext>
            </a:extLst>
          </p:cNvPr>
          <p:cNvSpPr>
            <a:spLocks noGrp="1"/>
          </p:cNvSpPr>
          <p:nvPr>
            <p:ph type="dt" sz="half" idx="10"/>
          </p:nvPr>
        </p:nvSpPr>
        <p:spPr>
          <a:xfrm>
            <a:off x="7416801" y="6508750"/>
            <a:ext cx="4002617" cy="274638"/>
          </a:xfrm>
        </p:spPr>
        <p:txBody>
          <a:bodyPr/>
          <a:lstStyle>
            <a:lvl1pPr>
              <a:defRPr/>
            </a:lvl1pPr>
          </a:lstStyle>
          <a:p>
            <a:pPr>
              <a:defRPr/>
            </a:pPr>
            <a:fld id="{A4792AAD-877B-43CA-8307-C290AD4889B7}" type="datetime8">
              <a:rPr lang="en-US" altLang="en-US"/>
              <a:pPr>
                <a:defRPr/>
              </a:pPr>
              <a:t>2/4/2023 1:48 PM</a:t>
            </a:fld>
            <a:endParaRPr lang="en-US" altLang="en-US"/>
          </a:p>
        </p:txBody>
      </p:sp>
      <p:sp>
        <p:nvSpPr>
          <p:cNvPr id="5" name="Slide Number Placeholder 5">
            <a:extLst>
              <a:ext uri="{FF2B5EF4-FFF2-40B4-BE49-F238E27FC236}">
                <a16:creationId xmlns:a16="http://schemas.microsoft.com/office/drawing/2014/main" id="{AE84BDCB-A66A-7D57-28A9-27291088179D}"/>
              </a:ext>
            </a:extLst>
          </p:cNvPr>
          <p:cNvSpPr>
            <a:spLocks noGrp="1"/>
          </p:cNvSpPr>
          <p:nvPr>
            <p:ph type="sldNum" sz="quarter" idx="11"/>
          </p:nvPr>
        </p:nvSpPr>
        <p:spPr>
          <a:xfrm>
            <a:off x="11518900" y="6508750"/>
            <a:ext cx="618067" cy="274638"/>
          </a:xfrm>
        </p:spPr>
        <p:txBody>
          <a:bodyPr/>
          <a:lstStyle>
            <a:lvl1pPr>
              <a:defRPr/>
            </a:lvl1pPr>
          </a:lstStyle>
          <a:p>
            <a:pPr>
              <a:defRPr/>
            </a:pPr>
            <a:fld id="{BF9100D3-3B85-4367-9671-AA1230904576}" type="slidenum">
              <a:rPr lang="en-US" altLang="en-US"/>
              <a:pPr>
                <a:defRPr/>
              </a:pPr>
              <a:t>‹#›</a:t>
            </a:fld>
            <a:r>
              <a:rPr lang="en-US" altLang="en-US"/>
              <a:t> </a:t>
            </a:r>
            <a:endParaRPr lang="en-US" altLang="en-US">
              <a:solidFill>
                <a:srgbClr val="8BBD8F"/>
              </a:solidFill>
            </a:endParaRPr>
          </a:p>
        </p:txBody>
      </p:sp>
      <p:sp>
        <p:nvSpPr>
          <p:cNvPr id="6" name="Footer Placeholder 5">
            <a:extLst>
              <a:ext uri="{FF2B5EF4-FFF2-40B4-BE49-F238E27FC236}">
                <a16:creationId xmlns:a16="http://schemas.microsoft.com/office/drawing/2014/main" id="{7FCDF32C-4365-5A9B-8A2E-B4B44154B345}"/>
              </a:ext>
            </a:extLst>
          </p:cNvPr>
          <p:cNvSpPr>
            <a:spLocks noGrp="1"/>
          </p:cNvSpPr>
          <p:nvPr>
            <p:ph type="ftr" sz="quarter" idx="12"/>
          </p:nvPr>
        </p:nvSpPr>
        <p:spPr>
          <a:xfrm>
            <a:off x="2133600" y="6508750"/>
            <a:ext cx="5209117" cy="274638"/>
          </a:xfrm>
        </p:spPr>
        <p:txBody>
          <a:bodyPr/>
          <a:lstStyle>
            <a:lvl1pPr>
              <a:defRPr/>
            </a:lvl1pPr>
          </a:lstStyle>
          <a:p>
            <a:pPr>
              <a:defRPr/>
            </a:pPr>
            <a:endParaRPr lang="en-US" altLang="en-US"/>
          </a:p>
        </p:txBody>
      </p:sp>
    </p:spTree>
    <p:extLst>
      <p:ext uri="{BB962C8B-B14F-4D97-AF65-F5344CB8AC3E}">
        <p14:creationId xmlns:p14="http://schemas.microsoft.com/office/powerpoint/2010/main" val="15108823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0BD4651-370C-411F-8B53-6ADF783C3C7B}" type="datetime1">
              <a:rPr lang="en-US" smtClean="0"/>
              <a:t>2/4/2023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5EFE3F-2E77-43F9-836C-DD898D45BA05}" type="slidenum">
              <a:rPr lang="en-US"/>
              <a:pPr>
                <a:defRPr/>
              </a:pPr>
              <a:t>‹#›</a:t>
            </a:fld>
            <a:endParaRPr lang="en-US"/>
          </a:p>
        </p:txBody>
      </p:sp>
    </p:spTree>
    <p:extLst>
      <p:ext uri="{BB962C8B-B14F-4D97-AF65-F5344CB8AC3E}">
        <p14:creationId xmlns:p14="http://schemas.microsoft.com/office/powerpoint/2010/main" val="6991188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B6877B-6F2E-4C7D-8C5F-E800BB189EC6}" type="datetime1">
              <a:rPr lang="en-US" smtClean="0"/>
              <a:t>2/4/2023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4DD280-9EF3-47CE-9735-16719FC5628C}" type="slidenum">
              <a:rPr lang="en-US"/>
              <a:pPr>
                <a:defRPr/>
              </a:pPr>
              <a:t>‹#›</a:t>
            </a:fld>
            <a:endParaRPr lang="en-US"/>
          </a:p>
        </p:txBody>
      </p:sp>
    </p:spTree>
    <p:extLst>
      <p:ext uri="{BB962C8B-B14F-4D97-AF65-F5344CB8AC3E}">
        <p14:creationId xmlns:p14="http://schemas.microsoft.com/office/powerpoint/2010/main" val="15323549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495A1F8-2A1B-40C5-873E-93A845D9D147}" type="datetime1">
              <a:rPr lang="en-US" smtClean="0"/>
              <a:t>2/4/2023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D24900-D797-4F25-92C5-C056E06881B0}" type="slidenum">
              <a:rPr lang="en-US"/>
              <a:pPr>
                <a:defRPr/>
              </a:pPr>
              <a:t>‹#›</a:t>
            </a:fld>
            <a:endParaRPr lang="en-US"/>
          </a:p>
        </p:txBody>
      </p:sp>
    </p:spTree>
    <p:extLst>
      <p:ext uri="{BB962C8B-B14F-4D97-AF65-F5344CB8AC3E}">
        <p14:creationId xmlns:p14="http://schemas.microsoft.com/office/powerpoint/2010/main" val="29548425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EB330F-EE42-4842-9680-B067B78BC66D}" type="datetime1">
              <a:rPr lang="en-US" smtClean="0"/>
              <a:t>2/4/2023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CB0931-3903-48AB-93B9-33503B6FB55A}" type="slidenum">
              <a:rPr lang="en-US"/>
              <a:pPr>
                <a:defRPr/>
              </a:pPr>
              <a:t>‹#›</a:t>
            </a:fld>
            <a:endParaRPr lang="en-US"/>
          </a:p>
        </p:txBody>
      </p:sp>
    </p:spTree>
    <p:extLst>
      <p:ext uri="{BB962C8B-B14F-4D97-AF65-F5344CB8AC3E}">
        <p14:creationId xmlns:p14="http://schemas.microsoft.com/office/powerpoint/2010/main" val="24074395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FC2C53A-E45E-438B-9188-E0971A806F08}" type="datetime1">
              <a:rPr lang="en-US" smtClean="0"/>
              <a:t>2/4/2023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4BB60B-181A-4445-8C93-DB6CF415D568}" type="slidenum">
              <a:rPr lang="en-US"/>
              <a:pPr>
                <a:defRPr/>
              </a:pPr>
              <a:t>‹#›</a:t>
            </a:fld>
            <a:endParaRPr lang="en-US"/>
          </a:p>
        </p:txBody>
      </p:sp>
    </p:spTree>
    <p:extLst>
      <p:ext uri="{BB962C8B-B14F-4D97-AF65-F5344CB8AC3E}">
        <p14:creationId xmlns:p14="http://schemas.microsoft.com/office/powerpoint/2010/main" val="6624835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F09E4C3-01F8-49CA-9140-C7E738D5D373}" type="datetime1">
              <a:rPr lang="en-US" smtClean="0"/>
              <a:t>2/4/2023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67253E-A32B-47EE-9B95-5035CE4B514E}" type="slidenum">
              <a:rPr lang="en-US"/>
              <a:pPr>
                <a:defRPr/>
              </a:pPr>
              <a:t>‹#›</a:t>
            </a:fld>
            <a:endParaRPr lang="en-US"/>
          </a:p>
        </p:txBody>
      </p:sp>
    </p:spTree>
    <p:extLst>
      <p:ext uri="{BB962C8B-B14F-4D97-AF65-F5344CB8AC3E}">
        <p14:creationId xmlns:p14="http://schemas.microsoft.com/office/powerpoint/2010/main" val="3797342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2/4/2023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9FEB53-8B06-4DA4-AA64-459F75493B81}" type="datetime1">
              <a:rPr lang="en-US" smtClean="0"/>
              <a:t>2/4/2023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53A035F-05B4-44C5-98AB-4125B5A98A03}" type="slidenum">
              <a:rPr lang="en-US"/>
              <a:pPr>
                <a:defRPr/>
              </a:pPr>
              <a:t>‹#›</a:t>
            </a:fld>
            <a:endParaRPr lang="en-US"/>
          </a:p>
        </p:txBody>
      </p:sp>
    </p:spTree>
    <p:extLst>
      <p:ext uri="{BB962C8B-B14F-4D97-AF65-F5344CB8AC3E}">
        <p14:creationId xmlns:p14="http://schemas.microsoft.com/office/powerpoint/2010/main" val="8403024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1300B3F-9E74-45D1-86EB-B641990440D7}" type="datetime1">
              <a:rPr lang="en-US" smtClean="0"/>
              <a:t>2/4/2023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E3CDA9-2C10-4F24-809A-8EB9DC1E2C1D}" type="slidenum">
              <a:rPr lang="en-US"/>
              <a:pPr>
                <a:defRPr/>
              </a:pPr>
              <a:t>‹#›</a:t>
            </a:fld>
            <a:endParaRPr lang="en-US"/>
          </a:p>
        </p:txBody>
      </p:sp>
    </p:spTree>
    <p:extLst>
      <p:ext uri="{BB962C8B-B14F-4D97-AF65-F5344CB8AC3E}">
        <p14:creationId xmlns:p14="http://schemas.microsoft.com/office/powerpoint/2010/main" val="10434883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60C03A-CEED-47AA-9807-5E3A91DF183A}" type="datetime1">
              <a:rPr lang="en-US" smtClean="0"/>
              <a:t>2/4/2023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8C65CC-30D8-4749-A3CF-29A20096CF7F}" type="slidenum">
              <a:rPr lang="en-US"/>
              <a:pPr>
                <a:defRPr/>
              </a:pPr>
              <a:t>‹#›</a:t>
            </a:fld>
            <a:endParaRPr lang="en-US"/>
          </a:p>
        </p:txBody>
      </p:sp>
    </p:spTree>
    <p:extLst>
      <p:ext uri="{BB962C8B-B14F-4D97-AF65-F5344CB8AC3E}">
        <p14:creationId xmlns:p14="http://schemas.microsoft.com/office/powerpoint/2010/main" val="28367250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ED80B3-7CFC-41B2-B785-56255C308EF1}" type="datetime1">
              <a:rPr lang="en-US" smtClean="0"/>
              <a:t>2/4/2023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1176A1-B6B7-4A2C-8743-CD583A4DB117}" type="slidenum">
              <a:rPr lang="en-US"/>
              <a:pPr>
                <a:defRPr/>
              </a:pPr>
              <a:t>‹#›</a:t>
            </a:fld>
            <a:endParaRPr lang="en-US"/>
          </a:p>
        </p:txBody>
      </p:sp>
    </p:spTree>
    <p:extLst>
      <p:ext uri="{BB962C8B-B14F-4D97-AF65-F5344CB8AC3E}">
        <p14:creationId xmlns:p14="http://schemas.microsoft.com/office/powerpoint/2010/main" val="32076429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4C1B6C-B347-4E8C-8675-5E012C62DC00}" type="datetime1">
              <a:rPr lang="en-US" smtClean="0"/>
              <a:t>2/4/2023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61451B-8875-443B-AA65-FAF6ABB0304E}" type="slidenum">
              <a:rPr lang="en-US"/>
              <a:pPr>
                <a:defRPr/>
              </a:pPr>
              <a:t>‹#›</a:t>
            </a:fld>
            <a:endParaRPr lang="en-US"/>
          </a:p>
        </p:txBody>
      </p:sp>
    </p:spTree>
    <p:extLst>
      <p:ext uri="{BB962C8B-B14F-4D97-AF65-F5344CB8AC3E}">
        <p14:creationId xmlns:p14="http://schemas.microsoft.com/office/powerpoint/2010/main" val="6742734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D5177613-05D1-42E5-B324-425EC32D6576}" type="slidenum">
              <a:rPr lang="en-US" altLang="en-US"/>
              <a:pPr/>
              <a:t>‹#›</a:t>
            </a:fld>
            <a:endParaRPr lang="en-US" altLang="en-US"/>
          </a:p>
        </p:txBody>
      </p:sp>
    </p:spTree>
    <p:extLst>
      <p:ext uri="{BB962C8B-B14F-4D97-AF65-F5344CB8AC3E}">
        <p14:creationId xmlns:p14="http://schemas.microsoft.com/office/powerpoint/2010/main" val="16485006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31957538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4DB13EC9-A5AF-4F2C-AD8D-55F12CA10917}" type="slidenum">
              <a:rPr lang="en-US" altLang="en-US"/>
              <a:pPr/>
              <a:t>‹#›</a:t>
            </a:fld>
            <a:endParaRPr lang="en-US" altLang="en-US"/>
          </a:p>
        </p:txBody>
      </p:sp>
    </p:spTree>
    <p:extLst>
      <p:ext uri="{BB962C8B-B14F-4D97-AF65-F5344CB8AC3E}">
        <p14:creationId xmlns:p14="http://schemas.microsoft.com/office/powerpoint/2010/main" val="29059317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9834" y="6245225"/>
            <a:ext cx="253576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3903727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2/4/2023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theme" Target="../theme/theme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6.png"/><Relationship Id="rId5" Type="http://schemas.openxmlformats.org/officeDocument/2006/relationships/slideLayout" Target="../slideLayouts/slideLayout69.xml"/><Relationship Id="rId10" Type="http://schemas.openxmlformats.org/officeDocument/2006/relationships/theme" Target="../theme/theme6.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6" Type="http://schemas.openxmlformats.org/officeDocument/2006/relationships/theme" Target="../theme/theme7.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2/4/2023</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accent1"/>
                </a:solidFill>
                <a:latin typeface="+mj-lt"/>
              </a:defRPr>
            </a:lvl1pPr>
          </a:lstStyle>
          <a:p>
            <a:fld id="{64480A59-1DC4-4BE4-B916-67322DFD1251}" type="datetime1">
              <a:rPr lang="en-US" smtClean="0"/>
              <a:t>2/4/2023</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accent1"/>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smtClean="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537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split orient="vert"/>
  </p:transition>
  <p:hf hdr="0" ftr="0" dt="0"/>
  <p:txStyles>
    <p:titleStyle>
      <a:lvl1pPr algn="r" defTabSz="914400" rtl="0" eaLnBrk="1" latinLnBrk="0" hangingPunct="1">
        <a:lnSpc>
          <a:spcPct val="90000"/>
        </a:lnSpc>
        <a:spcBef>
          <a:spcPct val="0"/>
        </a:spcBef>
        <a:buNone/>
        <a:defRPr sz="5000" b="0" i="1" kern="1200" baseline="0">
          <a:solidFill>
            <a:schemeClr val="accent1"/>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cstate="screen">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1E67BCC-4C11-4A4A-B6B4-01F1E98322FA}" type="datetime1">
              <a:rPr lang="en-US" smtClean="0"/>
              <a:t>2/4/2023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89015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3BF0A5-FEC0-4353-9DE1-55B289AB24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749D80-7300-4805-BAA6-8B9DE0A625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6FCEF4-5CCF-4517-A087-72015CD58F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06E48-02C8-44E9-8A60-17F411A0A199}" type="datetimeFigureOut">
              <a:rPr lang="en-US" smtClean="0"/>
              <a:t>2/4/2023</a:t>
            </a:fld>
            <a:endParaRPr lang="en-US"/>
          </a:p>
        </p:txBody>
      </p:sp>
      <p:sp>
        <p:nvSpPr>
          <p:cNvPr id="5" name="Footer Placeholder 4">
            <a:extLst>
              <a:ext uri="{FF2B5EF4-FFF2-40B4-BE49-F238E27FC236}">
                <a16:creationId xmlns:a16="http://schemas.microsoft.com/office/drawing/2014/main" id="{E27471E9-9120-4571-A54D-90C9CA26CA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414AD1-9D07-435C-9B27-7A04189AEB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3E0526-C156-4742-8C81-237E3B4B3CC5}" type="slidenum">
              <a:rPr lang="en-US" smtClean="0"/>
              <a:t>‹#›</a:t>
            </a:fld>
            <a:endParaRPr lang="en-US"/>
          </a:p>
        </p:txBody>
      </p:sp>
    </p:spTree>
    <p:extLst>
      <p:ext uri="{BB962C8B-B14F-4D97-AF65-F5344CB8AC3E}">
        <p14:creationId xmlns:p14="http://schemas.microsoft.com/office/powerpoint/2010/main" val="6350011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2AE50D28-F2BC-5C6E-A845-39B8BFA9A8DE}"/>
              </a:ext>
            </a:extLst>
          </p:cNvPr>
          <p:cNvGrpSpPr>
            <a:grpSpLocks/>
          </p:cNvGrpSpPr>
          <p:nvPr/>
        </p:nvGrpSpPr>
        <p:grpSpPr bwMode="auto">
          <a:xfrm>
            <a:off x="425451" y="1828800"/>
            <a:ext cx="11766549" cy="5029200"/>
            <a:chOff x="201" y="1152"/>
            <a:chExt cx="5559" cy="3168"/>
          </a:xfrm>
        </p:grpSpPr>
        <p:sp>
          <p:nvSpPr>
            <p:cNvPr id="1032" name="Freeform 3">
              <a:extLst>
                <a:ext uri="{FF2B5EF4-FFF2-40B4-BE49-F238E27FC236}">
                  <a16:creationId xmlns:a16="http://schemas.microsoft.com/office/drawing/2014/main" id="{CAA66112-215C-9F01-D028-990C9FEDDBFB}"/>
                </a:ext>
              </a:extLst>
            </p:cNvPr>
            <p:cNvSpPr>
              <a:spLocks/>
            </p:cNvSpPr>
            <p:nvPr/>
          </p:nvSpPr>
          <p:spPr bwMode="ltGray">
            <a:xfrm>
              <a:off x="528" y="2909"/>
              <a:ext cx="5232" cy="1411"/>
            </a:xfrm>
            <a:custGeom>
              <a:avLst/>
              <a:gdLst>
                <a:gd name="T0" fmla="*/ 0 w 4897"/>
                <a:gd name="T1" fmla="*/ 0 h 2182"/>
                <a:gd name="T2" fmla="*/ 0 w 4897"/>
                <a:gd name="T3" fmla="*/ 160 h 2182"/>
                <a:gd name="T4" fmla="*/ 7284 w 4897"/>
                <a:gd name="T5" fmla="*/ 160 h 2182"/>
                <a:gd name="T6" fmla="*/ 7284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3" name="Freeform 4">
              <a:extLst>
                <a:ext uri="{FF2B5EF4-FFF2-40B4-BE49-F238E27FC236}">
                  <a16:creationId xmlns:a16="http://schemas.microsoft.com/office/drawing/2014/main" id="{37FBF797-38EB-41ED-9B1D-DD300752256A}"/>
                </a:ext>
              </a:extLst>
            </p:cNvPr>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4" name="Freeform 5">
              <a:extLst>
                <a:ext uri="{FF2B5EF4-FFF2-40B4-BE49-F238E27FC236}">
                  <a16:creationId xmlns:a16="http://schemas.microsoft.com/office/drawing/2014/main" id="{CA33B87A-968A-3322-D519-AFD8442101CB}"/>
                </a:ext>
              </a:extLst>
            </p:cNvPr>
            <p:cNvSpPr>
              <a:spLocks/>
            </p:cNvSpPr>
            <p:nvPr/>
          </p:nvSpPr>
          <p:spPr bwMode="ltGray">
            <a:xfrm>
              <a:off x="528" y="2932"/>
              <a:ext cx="5232" cy="1388"/>
            </a:xfrm>
            <a:custGeom>
              <a:avLst/>
              <a:gdLst>
                <a:gd name="T0" fmla="*/ 0 w 4897"/>
                <a:gd name="T1" fmla="*/ 0 h 2182"/>
                <a:gd name="T2" fmla="*/ 0 w 4897"/>
                <a:gd name="T3" fmla="*/ 144 h 2182"/>
                <a:gd name="T4" fmla="*/ 7284 w 4897"/>
                <a:gd name="T5" fmla="*/ 144 h 2182"/>
                <a:gd name="T6" fmla="*/ 7284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0" name="Freeform 6">
              <a:extLst>
                <a:ext uri="{FF2B5EF4-FFF2-40B4-BE49-F238E27FC236}">
                  <a16:creationId xmlns:a16="http://schemas.microsoft.com/office/drawing/2014/main" id="{25035DD6-C228-A737-9F7E-C0FC333E89A5}"/>
                </a:ext>
              </a:extLst>
            </p:cNvPr>
            <p:cNvSpPr>
              <a:spLocks/>
            </p:cNvSpPr>
            <p:nvPr/>
          </p:nvSpPr>
          <p:spPr bwMode="ltGray">
            <a:xfrm>
              <a:off x="528" y="1152"/>
              <a:ext cx="4607"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6151" name="Freeform 7">
              <a:extLst>
                <a:ext uri="{FF2B5EF4-FFF2-40B4-BE49-F238E27FC236}">
                  <a16:creationId xmlns:a16="http://schemas.microsoft.com/office/drawing/2014/main" id="{4DDAEA02-A7AD-55E2-FEE8-427A0407BE0F}"/>
                </a:ext>
              </a:extLst>
            </p:cNvPr>
            <p:cNvSpPr>
              <a:spLocks/>
            </p:cNvSpPr>
            <p:nvPr/>
          </p:nvSpPr>
          <p:spPr bwMode="ltGray">
            <a:xfrm>
              <a:off x="528" y="1152"/>
              <a:ext cx="29" cy="178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6152" name="Freeform 8">
              <a:extLst>
                <a:ext uri="{FF2B5EF4-FFF2-40B4-BE49-F238E27FC236}">
                  <a16:creationId xmlns:a16="http://schemas.microsoft.com/office/drawing/2014/main" id="{1F7CBE18-0175-A6CA-0ACC-8401383954C1}"/>
                </a:ext>
              </a:extLst>
            </p:cNvPr>
            <p:cNvSpPr>
              <a:spLocks/>
            </p:cNvSpPr>
            <p:nvPr/>
          </p:nvSpPr>
          <p:spPr bwMode="ltGray">
            <a:xfrm>
              <a:off x="527" y="2904"/>
              <a:ext cx="29"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Lst>
              <a:ahLst/>
              <a:cxnLst>
                <a:cxn ang="0">
                  <a:pos x="T0" y="T1"/>
                </a:cxn>
                <a:cxn ang="0">
                  <a:pos x="T2" y="T3"/>
                </a:cxn>
                <a:cxn ang="0">
                  <a:pos x="T4" y="T5"/>
                </a:cxn>
                <a:cxn ang="0">
                  <a:pos x="T6" y="T7"/>
                </a:cxn>
                <a:cxn ang="0">
                  <a:pos x="T8" y="T9"/>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6153" name="Freeform 9">
              <a:extLst>
                <a:ext uri="{FF2B5EF4-FFF2-40B4-BE49-F238E27FC236}">
                  <a16:creationId xmlns:a16="http://schemas.microsoft.com/office/drawing/2014/main" id="{7D84ACC5-63BE-BDD5-761B-FC9401D51CD1}"/>
                </a:ext>
              </a:extLst>
            </p:cNvPr>
            <p:cNvSpPr>
              <a:spLocks/>
            </p:cNvSpPr>
            <p:nvPr/>
          </p:nvSpPr>
          <p:spPr bwMode="ltGray">
            <a:xfrm>
              <a:off x="201" y="2904"/>
              <a:ext cx="2879"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6154" name="Freeform 10">
              <a:extLst>
                <a:ext uri="{FF2B5EF4-FFF2-40B4-BE49-F238E27FC236}">
                  <a16:creationId xmlns:a16="http://schemas.microsoft.com/office/drawing/2014/main" id="{8E13A1CE-BED7-4555-FBF3-EE8142861FE2}"/>
                </a:ext>
              </a:extLst>
            </p:cNvPr>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grpSp>
      <p:sp>
        <p:nvSpPr>
          <p:cNvPr id="6155" name="Rectangle 11">
            <a:extLst>
              <a:ext uri="{FF2B5EF4-FFF2-40B4-BE49-F238E27FC236}">
                <a16:creationId xmlns:a16="http://schemas.microsoft.com/office/drawing/2014/main" id="{E9EB2134-BA89-D0C2-74A9-1C555A238E37}"/>
              </a:ext>
            </a:extLst>
          </p:cNvPr>
          <p:cNvSpPr>
            <a:spLocks noGrp="1" noChangeArrowheads="1"/>
          </p:cNvSpPr>
          <p:nvPr>
            <p:ph type="dt" sz="half" idx="2"/>
          </p:nvPr>
        </p:nvSpPr>
        <p:spPr bwMode="auto">
          <a:xfrm>
            <a:off x="1117601" y="6245225"/>
            <a:ext cx="253576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latin typeface="+mn-lt"/>
              </a:defRPr>
            </a:lvl1pPr>
          </a:lstStyle>
          <a:p>
            <a:pPr>
              <a:defRPr/>
            </a:pPr>
            <a:endParaRPr lang="en-US" altLang="en-US"/>
          </a:p>
        </p:txBody>
      </p:sp>
      <p:sp>
        <p:nvSpPr>
          <p:cNvPr id="6156" name="Rectangle 12">
            <a:extLst>
              <a:ext uri="{FF2B5EF4-FFF2-40B4-BE49-F238E27FC236}">
                <a16:creationId xmlns:a16="http://schemas.microsoft.com/office/drawing/2014/main" id="{7AB58C04-868E-3BAF-0D9E-E670DE781AF4}"/>
              </a:ext>
            </a:extLst>
          </p:cNvPr>
          <p:cNvSpPr>
            <a:spLocks noGrp="1" noChangeArrowheads="1"/>
          </p:cNvSpPr>
          <p:nvPr>
            <p:ph type="ftr" sz="quarter" idx="3"/>
          </p:nvPr>
        </p:nvSpPr>
        <p:spPr bwMode="auto">
          <a:xfrm>
            <a:off x="45720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latin typeface="+mn-lt"/>
              </a:defRPr>
            </a:lvl1pPr>
          </a:lstStyle>
          <a:p>
            <a:pPr>
              <a:defRPr/>
            </a:pPr>
            <a:endParaRPr lang="en-US" altLang="en-US"/>
          </a:p>
        </p:txBody>
      </p:sp>
      <p:sp>
        <p:nvSpPr>
          <p:cNvPr id="6157" name="Rectangle 13">
            <a:extLst>
              <a:ext uri="{FF2B5EF4-FFF2-40B4-BE49-F238E27FC236}">
                <a16:creationId xmlns:a16="http://schemas.microsoft.com/office/drawing/2014/main" id="{ACADA6A1-7D71-7B10-D63E-9C57E0641463}"/>
              </a:ext>
            </a:extLst>
          </p:cNvPr>
          <p:cNvSpPr>
            <a:spLocks noGrp="1" noChangeArrowheads="1"/>
          </p:cNvSpPr>
          <p:nvPr>
            <p:ph type="sldNum" sz="quarter" idx="4"/>
          </p:nvPr>
        </p:nvSpPr>
        <p:spPr bwMode="auto">
          <a:xfrm>
            <a:off x="9249834" y="6245225"/>
            <a:ext cx="253576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fld id="{0B3F4B33-2AB4-4689-9E90-13242C8ED01F}" type="slidenum">
              <a:rPr lang="en-US" altLang="en-US"/>
              <a:pPr/>
              <a:t>‹#›</a:t>
            </a:fld>
            <a:endParaRPr lang="en-US" altLang="en-US"/>
          </a:p>
        </p:txBody>
      </p:sp>
      <p:sp>
        <p:nvSpPr>
          <p:cNvPr id="6158" name="Rectangle 14">
            <a:extLst>
              <a:ext uri="{FF2B5EF4-FFF2-40B4-BE49-F238E27FC236}">
                <a16:creationId xmlns:a16="http://schemas.microsoft.com/office/drawing/2014/main" id="{0BB0499E-918B-3B16-A30B-D5AC08B75E78}"/>
              </a:ext>
            </a:extLst>
          </p:cNvPr>
          <p:cNvSpPr>
            <a:spLocks noGrp="1" noRot="1" noChangeArrowheads="1"/>
          </p:cNvSpPr>
          <p:nvPr>
            <p:ph type="title"/>
          </p:nvPr>
        </p:nvSpPr>
        <p:spPr bwMode="auto">
          <a:xfrm>
            <a:off x="609601" y="244476"/>
            <a:ext cx="1118023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59" name="Rectangle 15">
            <a:extLst>
              <a:ext uri="{FF2B5EF4-FFF2-40B4-BE49-F238E27FC236}">
                <a16:creationId xmlns:a16="http://schemas.microsoft.com/office/drawing/2014/main" id="{F8DFF7E1-5FA3-EE34-F2CE-B0EC7413B823}"/>
              </a:ext>
            </a:extLst>
          </p:cNvPr>
          <p:cNvSpPr>
            <a:spLocks noGrp="1" noRot="1" noChangeArrowheads="1"/>
          </p:cNvSpPr>
          <p:nvPr>
            <p:ph type="body" idx="1"/>
          </p:nvPr>
        </p:nvSpPr>
        <p:spPr bwMode="auto">
          <a:xfrm>
            <a:off x="1117600" y="1905000"/>
            <a:ext cx="1067646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607772027"/>
      </p:ext>
    </p:extLst>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transition spd="med">
    <p:fade/>
  </p:transition>
  <p:txStyles>
    <p:titleStyle>
      <a:lvl1pPr algn="l"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anose="020B0A040201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7" name="Arrondir un rectangle avec un coin diagonal 6">
            <a:extLst>
              <a:ext uri="{FF2B5EF4-FFF2-40B4-BE49-F238E27FC236}">
                <a16:creationId xmlns:a16="http://schemas.microsoft.com/office/drawing/2014/main" id="{CF16F039-AA1A-46ED-1CF4-9450CC8D2414}"/>
              </a:ext>
            </a:extLst>
          </p:cNvPr>
          <p:cNvSpPr>
            <a:spLocks noChangeArrowheads="1"/>
          </p:cNvSpPr>
          <p:nvPr/>
        </p:nvSpPr>
        <p:spPr bwMode="auto">
          <a:xfrm>
            <a:off x="220134" y="147638"/>
            <a:ext cx="11747500" cy="6564312"/>
          </a:xfrm>
          <a:custGeom>
            <a:avLst/>
            <a:gdLst>
              <a:gd name="T0" fmla="*/ 8810846 w 8810846"/>
              <a:gd name="T1" fmla="*/ 3282696 h 6565392"/>
              <a:gd name="T2" fmla="*/ 4405423 w 8810846"/>
              <a:gd name="T3" fmla="*/ 6565392 h 6565392"/>
              <a:gd name="T4" fmla="*/ 0 w 8810846"/>
              <a:gd name="T5" fmla="*/ 3282696 h 6565392"/>
              <a:gd name="T6" fmla="*/ 4405423 w 8810846"/>
              <a:gd name="T7" fmla="*/ 0 h 6565392"/>
              <a:gd name="T8" fmla="*/ 0 60000 65536"/>
              <a:gd name="T9" fmla="*/ 1 60000 65536"/>
              <a:gd name="T10" fmla="*/ 2 60000 65536"/>
              <a:gd name="T11" fmla="*/ 3 60000 65536"/>
              <a:gd name="T12" fmla="*/ 227041 w 8810846"/>
              <a:gd name="T13" fmla="*/ 227041 h 6565392"/>
              <a:gd name="T14" fmla="*/ 8583805 w 8810846"/>
              <a:gd name="T15" fmla="*/ 6338351 h 6565392"/>
            </a:gdLst>
            <a:ahLst/>
            <a:cxnLst>
              <a:cxn ang="T8">
                <a:pos x="T0" y="T1"/>
              </a:cxn>
              <a:cxn ang="T9">
                <a:pos x="T2" y="T3"/>
              </a:cxn>
              <a:cxn ang="T10">
                <a:pos x="T4" y="T5"/>
              </a:cxn>
              <a:cxn ang="T11">
                <a:pos x="T6" y="T7"/>
              </a:cxn>
            </a:cxnLst>
            <a:rect l="T12" t="T13" r="T14" b="T15"/>
            <a:pathLst>
              <a:path w="8810846" h="6565392">
                <a:moveTo>
                  <a:pt x="775176" y="0"/>
                </a:moveTo>
                <a:lnTo>
                  <a:pt x="8810846" y="0"/>
                </a:lnTo>
                <a:lnTo>
                  <a:pt x="8810846" y="5790216"/>
                </a:lnTo>
                <a:cubicBezTo>
                  <a:pt x="8810846" y="6218333"/>
                  <a:pt x="8463787" y="6565392"/>
                  <a:pt x="8035670" y="6565392"/>
                </a:cubicBezTo>
                <a:lnTo>
                  <a:pt x="0" y="6565392"/>
                </a:lnTo>
                <a:lnTo>
                  <a:pt x="0" y="775176"/>
                </a:lnTo>
                <a:cubicBezTo>
                  <a:pt x="0" y="347058"/>
                  <a:pt x="347058" y="0"/>
                  <a:pt x="775175" y="0"/>
                </a:cubicBezTo>
                <a:close/>
              </a:path>
            </a:pathLst>
          </a:custGeom>
          <a:solidFill>
            <a:srgbClr val="4A4C3C">
              <a:alpha val="65097"/>
            </a:srgbClr>
          </a:solidFill>
          <a:ln w="11000" cap="rnd" algn="ctr">
            <a:solidFill>
              <a:srgbClr val="9DA08F">
                <a:alpha val="87842"/>
              </a:srgbClr>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800">
              <a:solidFill>
                <a:srgbClr val="FFFFFF"/>
              </a:solidFill>
              <a:latin typeface="Rockwell" panose="02060603020205020403" pitchFamily="18" charset="0"/>
            </a:endParaRPr>
          </a:p>
        </p:txBody>
      </p:sp>
      <p:sp>
        <p:nvSpPr>
          <p:cNvPr id="22" name="Title Placeholder 21">
            <a:extLst>
              <a:ext uri="{FF2B5EF4-FFF2-40B4-BE49-F238E27FC236}">
                <a16:creationId xmlns:a16="http://schemas.microsoft.com/office/drawing/2014/main" id="{32D48CD1-AB10-2FC5-A576-8350FAAC80E4}"/>
              </a:ext>
            </a:extLst>
          </p:cNvPr>
          <p:cNvSpPr>
            <a:spLocks noGrp="1"/>
          </p:cNvSpPr>
          <p:nvPr>
            <p:ph type="title"/>
          </p:nvPr>
        </p:nvSpPr>
        <p:spPr bwMode="auto">
          <a:xfrm>
            <a:off x="609600" y="274638"/>
            <a:ext cx="109728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US" altLang="en-US" noProof="1"/>
              <a:t>Click to edit Master title style</a:t>
            </a:r>
            <a:endParaRPr lang="en-US" altLang="en-US"/>
          </a:p>
        </p:txBody>
      </p:sp>
      <p:sp>
        <p:nvSpPr>
          <p:cNvPr id="1028" name="Rectangle 12">
            <a:extLst>
              <a:ext uri="{FF2B5EF4-FFF2-40B4-BE49-F238E27FC236}">
                <a16:creationId xmlns:a16="http://schemas.microsoft.com/office/drawing/2014/main" id="{A2A749F3-527B-A00F-7C22-DDA8159E0549}"/>
              </a:ext>
            </a:extLst>
          </p:cNvPr>
          <p:cNvSpPr>
            <a:spLocks noGrp="1"/>
          </p:cNvSpPr>
          <p:nvPr>
            <p:ph type="body" idx="1"/>
          </p:nvPr>
        </p:nvSpPr>
        <p:spPr bwMode="auto">
          <a:xfrm>
            <a:off x="609600" y="16462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a:t>Click to edit Master text styles</a:t>
            </a:r>
            <a:endParaRPr lang="en-US" altLang="en-US"/>
          </a:p>
          <a:p>
            <a:pPr lvl="1"/>
            <a:r>
              <a:rPr lang="en-US" altLang="en-US" noProof="1"/>
              <a:t>Second level</a:t>
            </a:r>
          </a:p>
          <a:p>
            <a:pPr lvl="2"/>
            <a:r>
              <a:rPr lang="en-US" altLang="en-US" noProof="1"/>
              <a:t>Third level</a:t>
            </a:r>
          </a:p>
          <a:p>
            <a:pPr lvl="3"/>
            <a:r>
              <a:rPr lang="en-US" altLang="en-US" noProof="1"/>
              <a:t>Fourth level</a:t>
            </a:r>
          </a:p>
          <a:p>
            <a:pPr lvl="4"/>
            <a:r>
              <a:rPr lang="en-US" altLang="en-US" noProof="1"/>
              <a:t>Fifth level</a:t>
            </a:r>
          </a:p>
          <a:p>
            <a:pPr lvl="4"/>
            <a:r>
              <a:rPr lang="en-US" altLang="en-US"/>
              <a:t>Sixth level</a:t>
            </a:r>
          </a:p>
          <a:p>
            <a:pPr lvl="4"/>
            <a:r>
              <a:rPr lang="en-US" altLang="en-US"/>
              <a:t>Seventh level</a:t>
            </a:r>
          </a:p>
          <a:p>
            <a:pPr lvl="4"/>
            <a:r>
              <a:rPr lang="en-US" altLang="en-US"/>
              <a:t>Eighth level</a:t>
            </a:r>
          </a:p>
          <a:p>
            <a:pPr lvl="4"/>
            <a:r>
              <a:rPr lang="en-US" altLang="en-US"/>
              <a:t>Ninth level</a:t>
            </a:r>
          </a:p>
        </p:txBody>
      </p:sp>
      <p:sp>
        <p:nvSpPr>
          <p:cNvPr id="14" name="Date Placeholder 13">
            <a:extLst>
              <a:ext uri="{FF2B5EF4-FFF2-40B4-BE49-F238E27FC236}">
                <a16:creationId xmlns:a16="http://schemas.microsoft.com/office/drawing/2014/main" id="{2FC373AA-0432-C2FB-F3E1-BA78CAEF93E5}"/>
              </a:ext>
            </a:extLst>
          </p:cNvPr>
          <p:cNvSpPr>
            <a:spLocks noGrp="1"/>
          </p:cNvSpPr>
          <p:nvPr>
            <p:ph type="dt" sz="half" idx="2"/>
          </p:nvPr>
        </p:nvSpPr>
        <p:spPr bwMode="auto">
          <a:xfrm>
            <a:off x="7416801" y="6400800"/>
            <a:ext cx="4002617" cy="274638"/>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300">
                <a:solidFill>
                  <a:srgbClr val="B9BBB2"/>
                </a:solidFill>
                <a:latin typeface="Rockwell" panose="02060603020205020403" pitchFamily="18" charset="0"/>
              </a:defRPr>
            </a:lvl1pPr>
          </a:lstStyle>
          <a:p>
            <a:pPr>
              <a:defRPr/>
            </a:pPr>
            <a:fld id="{1CAFBAD4-2BF3-434F-B63B-A2C5CC121852}" type="datetime8">
              <a:rPr lang="en-US" altLang="en-US"/>
              <a:pPr>
                <a:defRPr/>
              </a:pPr>
              <a:t>2/4/2023 1:48 PM</a:t>
            </a:fld>
            <a:endParaRPr lang="en-US" altLang="en-US"/>
          </a:p>
        </p:txBody>
      </p:sp>
      <p:sp>
        <p:nvSpPr>
          <p:cNvPr id="1030" name="Rectangle 2">
            <a:extLst>
              <a:ext uri="{FF2B5EF4-FFF2-40B4-BE49-F238E27FC236}">
                <a16:creationId xmlns:a16="http://schemas.microsoft.com/office/drawing/2014/main" id="{ABCB7400-E96F-BA6F-B4FD-A852491743CC}"/>
              </a:ext>
            </a:extLst>
          </p:cNvPr>
          <p:cNvSpPr>
            <a:spLocks noGrp="1"/>
          </p:cNvSpPr>
          <p:nvPr>
            <p:ph type="ftr" sz="quarter" idx="3"/>
          </p:nvPr>
        </p:nvSpPr>
        <p:spPr bwMode="auto">
          <a:xfrm>
            <a:off x="2133600" y="6400800"/>
            <a:ext cx="5209117" cy="274638"/>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300">
                <a:solidFill>
                  <a:srgbClr val="B9BBB2"/>
                </a:solidFill>
                <a:latin typeface="Rockwell" panose="02060603020205020403" pitchFamily="18" charset="0"/>
              </a:defRPr>
            </a:lvl1pPr>
          </a:lstStyle>
          <a:p>
            <a:pPr>
              <a:defRPr/>
            </a:pPr>
            <a:endParaRPr lang="en-US" altLang="en-US"/>
          </a:p>
        </p:txBody>
      </p:sp>
      <p:sp>
        <p:nvSpPr>
          <p:cNvPr id="23" name="Slide Number Placeholder 22">
            <a:extLst>
              <a:ext uri="{FF2B5EF4-FFF2-40B4-BE49-F238E27FC236}">
                <a16:creationId xmlns:a16="http://schemas.microsoft.com/office/drawing/2014/main" id="{69507BAD-BC30-B6BA-CDE5-E596D99ABC85}"/>
              </a:ext>
            </a:extLst>
          </p:cNvPr>
          <p:cNvSpPr>
            <a:spLocks noGrp="1"/>
          </p:cNvSpPr>
          <p:nvPr>
            <p:ph type="sldNum" sz="quarter" idx="4"/>
          </p:nvPr>
        </p:nvSpPr>
        <p:spPr bwMode="auto">
          <a:xfrm>
            <a:off x="11518900" y="6515100"/>
            <a:ext cx="618067" cy="273050"/>
          </a:xfrm>
          <a:prstGeom prst="rect">
            <a:avLst/>
          </a:prstGeom>
          <a:noFill/>
          <a:ln>
            <a:noFill/>
          </a:ln>
        </p:spPr>
        <p:txBody>
          <a:bodyPr vert="horz" wrap="square" lIns="91440" tIns="45720" rIns="91440" bIns="45720" numCol="1" anchor="ctr" anchorCtr="0" compatLnSpc="1">
            <a:prstTxWarp prst="textNoShape">
              <a:avLst/>
            </a:prstTxWarp>
          </a:bodyPr>
          <a:lstStyle>
            <a:lvl1pPr algn="r" eaLnBrk="1" hangingPunct="1">
              <a:defRPr sz="1600">
                <a:solidFill>
                  <a:schemeClr val="accent1"/>
                </a:solidFill>
                <a:latin typeface="Rockwell" panose="02060603020205020403" pitchFamily="18" charset="0"/>
              </a:defRPr>
            </a:lvl1pPr>
          </a:lstStyle>
          <a:p>
            <a:pPr>
              <a:defRPr/>
            </a:pPr>
            <a:fld id="{03379356-5262-4C8B-9ECA-F6DD778CD969}" type="slidenum">
              <a:rPr lang="en-US" altLang="en-US"/>
              <a:pPr>
                <a:defRPr/>
              </a:pPr>
              <a:t>‹#›</a:t>
            </a:fld>
            <a:r>
              <a:rPr lang="en-US" altLang="en-US"/>
              <a:t> </a:t>
            </a:r>
            <a:endParaRPr lang="en-US" altLang="en-US" b="1"/>
          </a:p>
        </p:txBody>
      </p:sp>
    </p:spTree>
    <p:extLst>
      <p:ext uri="{BB962C8B-B14F-4D97-AF65-F5344CB8AC3E}">
        <p14:creationId xmlns:p14="http://schemas.microsoft.com/office/powerpoint/2010/main" val="568449641"/>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Lst>
  <p:hf hdr="0" ftr="0" dt="0"/>
  <p:txStyles>
    <p:titleStyle>
      <a:lvl1pPr marL="342900" indent="-342900" algn="r" defTabSz="-13873163" rtl="0" eaLnBrk="0" fontAlgn="base" hangingPunct="0">
        <a:spcBef>
          <a:spcPct val="0"/>
        </a:spcBef>
        <a:spcAft>
          <a:spcPct val="0"/>
        </a:spcAft>
        <a:defRPr sz="4600" kern="1200">
          <a:solidFill>
            <a:srgbClr val="E7EACB"/>
          </a:solidFill>
          <a:effectLst>
            <a:outerShdw blurRad="38100" dist="38100" dir="2700000" algn="tl">
              <a:srgbClr val="FFFFFF"/>
            </a:outerShdw>
          </a:effectLst>
          <a:latin typeface="+mj-lt"/>
          <a:ea typeface="+mj-ea"/>
          <a:cs typeface="+mj-cs"/>
        </a:defRPr>
      </a:lvl1pPr>
      <a:lvl2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2pPr>
      <a:lvl3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3pPr>
      <a:lvl4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4pPr>
      <a:lvl5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5pPr>
      <a:lvl6pPr marL="8001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6pPr>
      <a:lvl7pPr marL="12573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7pPr>
      <a:lvl8pPr marL="17145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8pPr>
      <a:lvl9pPr marL="21717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9pPr>
    </p:titleStyle>
    <p:bodyStyle>
      <a:lvl1pPr marL="342900" indent="-342900" algn="l" defTabSz="-13873163" rtl="0" eaLnBrk="0" fontAlgn="base" hangingPunct="0">
        <a:spcBef>
          <a:spcPct val="0"/>
        </a:spcBef>
        <a:spcAft>
          <a:spcPct val="0"/>
        </a:spcAft>
        <a:buClr>
          <a:schemeClr val="accent1"/>
        </a:buClr>
        <a:buSzPct val="70000"/>
        <a:buFont typeface="Wingdings 2" panose="05020102010507070707" pitchFamily="18" charset="2"/>
        <a:buChar char=""/>
        <a:defRPr sz="3200" kern="1200">
          <a:solidFill>
            <a:schemeClr val="tx1"/>
          </a:solidFill>
          <a:latin typeface="+mn-lt"/>
          <a:ea typeface="+mn-ea"/>
          <a:cs typeface="+mn-cs"/>
        </a:defRPr>
      </a:lvl1pPr>
      <a:lvl2pPr marL="742950" indent="-285750" algn="l" defTabSz="-13873163"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1143000" indent="-228600" algn="l" defTabSz="-13873163" rtl="0" eaLnBrk="0" fontAlgn="base" hangingPunct="0">
        <a:spcBef>
          <a:spcPts val="400"/>
        </a:spcBef>
        <a:spcAft>
          <a:spcPct val="0"/>
        </a:spcAft>
        <a:buClr>
          <a:srgbClr val="A8CDD7"/>
        </a:buClr>
        <a:buSzPct val="100000"/>
        <a:buFont typeface="Wingdings 2" panose="05020102010507070707" pitchFamily="18" charset="2"/>
        <a:buChar char=""/>
        <a:defRPr sz="2300" kern="1200">
          <a:solidFill>
            <a:schemeClr val="tx1"/>
          </a:solidFill>
          <a:latin typeface="+mn-lt"/>
          <a:ea typeface="+mn-ea"/>
          <a:cs typeface="+mn-cs"/>
        </a:defRPr>
      </a:lvl3pPr>
      <a:lvl4pPr marL="1600200" indent="-228600" algn="l" defTabSz="-13873163" rtl="0" eaLnBrk="0" fontAlgn="base" hangingPunct="0">
        <a:spcBef>
          <a:spcPts val="400"/>
        </a:spcBef>
        <a:spcAft>
          <a:spcPct val="0"/>
        </a:spcAft>
        <a:buClr>
          <a:srgbClr val="A8CDD7"/>
        </a:buClr>
        <a:buSzPct val="100000"/>
        <a:buFont typeface="Wingdings 2" panose="05020102010507070707" pitchFamily="18" charset="2"/>
        <a:buChar char=""/>
        <a:defRPr sz="2000" kern="1200">
          <a:solidFill>
            <a:schemeClr val="tx1"/>
          </a:solidFill>
          <a:latin typeface="+mn-lt"/>
          <a:ea typeface="+mn-ea"/>
          <a:cs typeface="+mn-cs"/>
        </a:defRPr>
      </a:lvl4pPr>
      <a:lvl5pPr marL="2057400" indent="-228600" algn="l" defTabSz="-13873163" rtl="0" eaLnBrk="0" fontAlgn="base" hangingPunct="0">
        <a:spcBef>
          <a:spcPts val="400"/>
        </a:spcBef>
        <a:spcAft>
          <a:spcPct val="0"/>
        </a:spcAft>
        <a:buClr>
          <a:srgbClr val="A8CDD7"/>
        </a:buClr>
        <a:buSzPct val="100000"/>
        <a:buFont typeface="Wingdings 2" panose="05020102010507070707" pitchFamily="18" charset="2"/>
        <a:buChar char=""/>
        <a:defRPr sz="1900" kern="1200">
          <a:solidFill>
            <a:schemeClr val="tx1"/>
          </a:solidFill>
          <a:latin typeface="+mn-lt"/>
          <a:ea typeface="+mn-ea"/>
          <a:cs typeface="+mn-cs"/>
        </a:defRPr>
      </a:lvl5pPr>
      <a:lvl6pPr marL="1554480" indent="-173736" algn="l" rtl="0" latinLnBrk="0">
        <a:spcBef>
          <a:spcPts val="400"/>
        </a:spcBef>
        <a:buClr>
          <a:schemeClr val="accent4"/>
        </a:buClr>
        <a:buFont typeface="Wingdings 2"/>
        <a:buChar char=""/>
        <a:defRPr sz="1800" kern="1200" baseline="0">
          <a:solidFill>
            <a:schemeClr val="tx1"/>
          </a:solidFill>
          <a:latin typeface="+mn-lt"/>
          <a:ea typeface="+mn-ea"/>
          <a:cs typeface="+mn-cs"/>
        </a:defRPr>
      </a:lvl6pPr>
      <a:lvl7pPr marL="1737360" indent="-173736" algn="l" rtl="0" latinLnBrk="0">
        <a:spcBef>
          <a:spcPts val="400"/>
        </a:spcBef>
        <a:buClr>
          <a:schemeClr val="accent4"/>
        </a:buClr>
        <a:buFont typeface="Wingdings 2"/>
        <a:buChar char=""/>
        <a:defRPr sz="1600" kern="1200" baseline="0">
          <a:solidFill>
            <a:schemeClr val="tx1"/>
          </a:solidFill>
          <a:latin typeface="+mn-lt"/>
          <a:ea typeface="+mn-ea"/>
          <a:cs typeface="+mn-cs"/>
        </a:defRPr>
      </a:lvl7pPr>
      <a:lvl8pPr marL="1920240" indent="-173736" algn="l" rtl="0" latinLnBrk="0">
        <a:spcBef>
          <a:spcPts val="400"/>
        </a:spcBef>
        <a:buClr>
          <a:schemeClr val="accent4"/>
        </a:buClr>
        <a:buFont typeface="Wingdings 2"/>
        <a:buChar char=""/>
        <a:defRPr sz="1600" kern="1200" baseline="0">
          <a:solidFill>
            <a:schemeClr val="tx1"/>
          </a:solidFill>
          <a:latin typeface="+mn-lt"/>
          <a:ea typeface="+mn-ea"/>
          <a:cs typeface="+mn-cs"/>
        </a:defRPr>
      </a:lvl8pPr>
      <a:lvl9pPr marL="2148840" indent="-173736" algn="l" rtl="0" latinLnBrk="0">
        <a:spcBef>
          <a:spcPts val="400"/>
        </a:spcBef>
        <a:buClr>
          <a:schemeClr val="accent4"/>
        </a:buClr>
        <a:buFont typeface="Wingdings 2"/>
        <a:buChar char=""/>
        <a:defRPr sz="1600" kern="1200" baseline="0">
          <a:solidFill>
            <a:schemeClr val="tx1"/>
          </a:solidFill>
          <a:latin typeface="+mn-lt"/>
          <a:ea typeface="+mn-ea"/>
          <a:cs typeface="+mn-cs"/>
        </a:defRPr>
      </a:lvl9pPr>
    </p:bodyStyle>
    <p:otherStyle>
      <a:lvl1pPr marL="0" algn="l" rtl="0">
        <a:defRPr kern="1200">
          <a:solidFill>
            <a:schemeClr val="tx1"/>
          </a:solidFill>
          <a:latin typeface="+mn-lt"/>
          <a:ea typeface="+mn-ea"/>
          <a:cs typeface="+mn-cs"/>
        </a:defRPr>
      </a:lvl1pPr>
      <a:lvl2pPr marL="457200" algn="l" rtl="0">
        <a:defRPr kern="1200">
          <a:solidFill>
            <a:schemeClr val="tx1"/>
          </a:solidFill>
          <a:latin typeface="+mn-lt"/>
          <a:ea typeface="+mn-ea"/>
          <a:cs typeface="+mn-cs"/>
        </a:defRPr>
      </a:lvl2pPr>
      <a:lvl3pPr marL="914400" algn="l" rtl="0">
        <a:defRPr kern="1200">
          <a:solidFill>
            <a:schemeClr val="tx1"/>
          </a:solidFill>
          <a:latin typeface="+mn-lt"/>
          <a:ea typeface="+mn-ea"/>
          <a:cs typeface="+mn-cs"/>
        </a:defRPr>
      </a:lvl3pPr>
      <a:lvl4pPr marL="1371600" algn="l" rtl="0">
        <a:defRPr kern="1200">
          <a:solidFill>
            <a:schemeClr val="tx1"/>
          </a:solidFill>
          <a:latin typeface="+mn-lt"/>
          <a:ea typeface="+mn-ea"/>
          <a:cs typeface="+mn-cs"/>
        </a:defRPr>
      </a:lvl4pPr>
      <a:lvl5pPr marL="1828800" algn="l" rtl="0">
        <a:defRPr kern="1200">
          <a:solidFill>
            <a:schemeClr val="tx1"/>
          </a:solidFill>
          <a:latin typeface="+mn-lt"/>
          <a:ea typeface="+mn-ea"/>
          <a:cs typeface="+mn-cs"/>
        </a:defRPr>
      </a:lvl5pPr>
      <a:lvl6pPr marL="2286000" algn="l" rtl="0">
        <a:defRPr kern="1200">
          <a:solidFill>
            <a:schemeClr val="tx1"/>
          </a:solidFill>
          <a:latin typeface="+mn-lt"/>
          <a:ea typeface="+mn-ea"/>
          <a:cs typeface="+mn-cs"/>
        </a:defRPr>
      </a:lvl6pPr>
      <a:lvl7pPr marL="2743200" algn="l" rtl="0">
        <a:defRPr kern="1200">
          <a:solidFill>
            <a:schemeClr val="tx1"/>
          </a:solidFill>
          <a:latin typeface="+mn-lt"/>
          <a:ea typeface="+mn-ea"/>
          <a:cs typeface="+mn-cs"/>
        </a:defRPr>
      </a:lvl7pPr>
      <a:lvl8pPr marL="3200400" algn="l" rtl="0">
        <a:defRPr kern="1200">
          <a:solidFill>
            <a:schemeClr val="tx1"/>
          </a:solidFill>
          <a:latin typeface="+mn-lt"/>
          <a:ea typeface="+mn-ea"/>
          <a:cs typeface="+mn-cs"/>
        </a:defRPr>
      </a:lvl8pPr>
      <a:lvl9pPr marL="3657600" algn="l" rtl="0">
        <a:defRPr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22A35"/>
            </a:gs>
            <a:gs pos="100000">
              <a:srgbClr val="B5D2EC"/>
            </a:gs>
            <a:gs pos="100000">
              <a:srgbClr val="B5D2EC"/>
            </a:gs>
            <a:gs pos="100000">
              <a:srgbClr val="5B9BD5"/>
            </a:gs>
          </a:gsLst>
          <a:path path="rect">
            <a:fillToRect r="100000" b="10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1382AA3-CB9E-4E34-A55E-C7BA73103E0F}" type="datetime1">
              <a:rPr lang="en-US" smtClean="0"/>
              <a:t>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68A4089-86E4-4F4F-9DD0-757CBDCD554A}" type="slidenum">
              <a:rPr lang="en-US"/>
              <a:pPr>
                <a:defRPr/>
              </a:pPr>
              <a:t>‹#›</a:t>
            </a:fld>
            <a:endParaRPr lang="en-US"/>
          </a:p>
        </p:txBody>
      </p:sp>
    </p:spTree>
    <p:extLst>
      <p:ext uri="{BB962C8B-B14F-4D97-AF65-F5344CB8AC3E}">
        <p14:creationId xmlns:p14="http://schemas.microsoft.com/office/powerpoint/2010/main" val="105009827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wmf"/><Relationship Id="rId1" Type="http://schemas.openxmlformats.org/officeDocument/2006/relationships/slideLayout" Target="../slideLayouts/slideLayout6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6.xml"/></Relationships>
</file>

<file path=ppt/slides/_rels/slide10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hyperlink" Target="http://turkisharchaeonews.net/object/great-theatre-ephesus"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1F283-58C1-4F59-899A-AFEF08D2A3BD}"/>
              </a:ext>
            </a:extLst>
          </p:cNvPr>
          <p:cNvSpPr>
            <a:spLocks noGrp="1"/>
          </p:cNvSpPr>
          <p:nvPr>
            <p:ph type="ctrTitle"/>
          </p:nvPr>
        </p:nvSpPr>
        <p:spPr/>
        <p:txBody>
          <a:bodyPr/>
          <a:lstStyle/>
          <a:p>
            <a:r>
              <a:rPr lang="en-US" dirty="0"/>
              <a:t>1 &amp; 2 TIMOTHY</a:t>
            </a:r>
          </a:p>
        </p:txBody>
      </p:sp>
      <p:sp>
        <p:nvSpPr>
          <p:cNvPr id="3" name="Subtitle 2">
            <a:extLst>
              <a:ext uri="{FF2B5EF4-FFF2-40B4-BE49-F238E27FC236}">
                <a16:creationId xmlns:a16="http://schemas.microsoft.com/office/drawing/2014/main" id="{51F50324-D9B5-4DBE-B496-B6AE84BB2295}"/>
              </a:ext>
            </a:extLst>
          </p:cNvPr>
          <p:cNvSpPr>
            <a:spLocks noGrp="1"/>
          </p:cNvSpPr>
          <p:nvPr>
            <p:ph type="subTitle" idx="1"/>
          </p:nvPr>
        </p:nvSpPr>
        <p:spPr/>
        <p:txBody>
          <a:bodyPr/>
          <a:lstStyle/>
          <a:p>
            <a:r>
              <a:rPr lang="en-US" dirty="0"/>
              <a:t>LETTERS TO  A YOUNGER COLEAGUE</a:t>
            </a:r>
          </a:p>
        </p:txBody>
      </p:sp>
      <p:pic>
        <p:nvPicPr>
          <p:cNvPr id="4" name="Picture 3" descr="NTA166">
            <a:extLst>
              <a:ext uri="{FF2B5EF4-FFF2-40B4-BE49-F238E27FC236}">
                <a16:creationId xmlns:a16="http://schemas.microsoft.com/office/drawing/2014/main" id="{F0F2F837-CECB-495D-BE1A-96E947091EB4}"/>
              </a:ext>
            </a:extLst>
          </p:cNvPr>
          <p:cNvPicPr/>
          <p:nvPr/>
        </p:nvPicPr>
        <p:blipFill rotWithShape="1">
          <a:blip r:embed="rId2" cstate="print">
            <a:duotone>
              <a:prstClr val="black"/>
              <a:schemeClr val="accent4">
                <a:tint val="45000"/>
                <a:satMod val="400000"/>
              </a:schemeClr>
            </a:duotone>
            <a:extLst>
              <a:ext uri="{BEBA8EAE-BF5A-486C-A8C5-ECC9F3942E4B}">
                <a14:imgProps xmlns:a14="http://schemas.microsoft.com/office/drawing/2010/main">
                  <a14:imgLayer r:embed="rId3">
                    <a14:imgEffect>
                      <a14:backgroundRemoval t="10162" b="89985" l="23942" r="89978"/>
                    </a14:imgEffect>
                    <a14:imgEffect>
                      <a14:brightnessContrast bright="40000"/>
                    </a14:imgEffect>
                  </a14:imgLayer>
                </a14:imgProps>
              </a:ext>
              <a:ext uri="{28A0092B-C50C-407E-A947-70E740481C1C}">
                <a14:useLocalDpi xmlns:a14="http://schemas.microsoft.com/office/drawing/2010/main" val="0"/>
              </a:ext>
            </a:extLst>
          </a:blip>
          <a:srcRect l="24238" t="9793" r="10699" b="9494"/>
          <a:stretch/>
        </p:blipFill>
        <p:spPr bwMode="auto">
          <a:xfrm>
            <a:off x="9419726" y="2976562"/>
            <a:ext cx="2428875" cy="2276475"/>
          </a:xfrm>
          <a:prstGeom prst="rect">
            <a:avLst/>
          </a:prstGeom>
          <a:noFill/>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6927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4139E5-5E28-488C-8C82-65860220258E}"/>
              </a:ext>
            </a:extLst>
          </p:cNvPr>
          <p:cNvSpPr>
            <a:spLocks noGrp="1"/>
          </p:cNvSpPr>
          <p:nvPr>
            <p:ph idx="1"/>
          </p:nvPr>
        </p:nvSpPr>
        <p:spPr>
          <a:xfrm>
            <a:off x="1524000" y="914400"/>
            <a:ext cx="9046139" cy="5135544"/>
          </a:xfrm>
        </p:spPr>
        <p:txBody>
          <a:bodyPr>
            <a:normAutofit/>
          </a:bodyPr>
          <a:lstStyle/>
          <a:p>
            <a:pPr marL="0" indent="0">
              <a:buNone/>
            </a:pPr>
            <a:r>
              <a:rPr lang="en-US" sz="4000" dirty="0">
                <a:solidFill>
                  <a:srgbClr val="FFFF99"/>
                </a:solidFill>
                <a:latin typeface="Brush Script Std" panose="00000600000000000000" pitchFamily="50" charset="0"/>
              </a:rPr>
              <a:t>I have no one else like him, who takes a genuine interest in your welfare. For everyone looks out for his own interests, not those of Jesus Christ. But you know that Timothy has proved himself…</a:t>
            </a:r>
          </a:p>
          <a:p>
            <a:pPr marL="0" indent="0" algn="r">
              <a:buNone/>
            </a:pPr>
            <a:r>
              <a:rPr lang="en-US" sz="2400" dirty="0"/>
              <a:t>Philippians 2:20-22</a:t>
            </a:r>
          </a:p>
        </p:txBody>
      </p:sp>
    </p:spTree>
    <p:extLst>
      <p:ext uri="{BB962C8B-B14F-4D97-AF65-F5344CB8AC3E}">
        <p14:creationId xmlns:p14="http://schemas.microsoft.com/office/powerpoint/2010/main" val="28093804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5172" name="Rectangle 4">
            <a:extLst>
              <a:ext uri="{FF2B5EF4-FFF2-40B4-BE49-F238E27FC236}">
                <a16:creationId xmlns:a16="http://schemas.microsoft.com/office/drawing/2014/main" id="{635E61B5-5BC6-D379-D17E-4BFAB7658A5C}"/>
              </a:ext>
            </a:extLst>
          </p:cNvPr>
          <p:cNvSpPr>
            <a:spLocks noGrp="1" noRot="1" noChangeArrowheads="1"/>
          </p:cNvSpPr>
          <p:nvPr>
            <p:ph type="title"/>
          </p:nvPr>
        </p:nvSpPr>
        <p:spPr>
          <a:xfrm>
            <a:off x="6205370" y="254458"/>
            <a:ext cx="5005387" cy="1031431"/>
          </a:xfrm>
        </p:spPr>
        <p:txBody>
          <a:bodyPr/>
          <a:lstStyle/>
          <a:p>
            <a:pPr eaLnBrk="1" hangingPunct="1">
              <a:defRPr/>
            </a:pPr>
            <a:r>
              <a:rPr lang="en-US" altLang="en-US" sz="7200" dirty="0">
                <a:solidFill>
                  <a:srgbClr val="FFC000"/>
                </a:solidFill>
                <a:latin typeface="Freestyle Script" panose="030804020302050B0404" pitchFamily="66" charset="0"/>
              </a:rPr>
              <a:t>Wreath of Victory</a:t>
            </a:r>
          </a:p>
        </p:txBody>
      </p:sp>
      <p:sp>
        <p:nvSpPr>
          <p:cNvPr id="135175" name="Rectangle 7">
            <a:extLst>
              <a:ext uri="{FF2B5EF4-FFF2-40B4-BE49-F238E27FC236}">
                <a16:creationId xmlns:a16="http://schemas.microsoft.com/office/drawing/2014/main" id="{CE04AFAF-E1C6-884E-EEED-1B7C755E33B1}"/>
              </a:ext>
            </a:extLst>
          </p:cNvPr>
          <p:cNvSpPr>
            <a:spLocks noGrp="1" noRot="1" noChangeArrowheads="1"/>
          </p:cNvSpPr>
          <p:nvPr>
            <p:ph type="body" sz="half" idx="3"/>
          </p:nvPr>
        </p:nvSpPr>
        <p:spPr>
          <a:xfrm>
            <a:off x="5507665" y="4189228"/>
            <a:ext cx="6400800" cy="2309037"/>
          </a:xfrm>
        </p:spPr>
        <p:txBody>
          <a:bodyPr/>
          <a:lstStyle/>
          <a:p>
            <a:pPr eaLnBrk="1" hangingPunct="1">
              <a:buFont typeface="Wingdings" panose="05000000000000000000" pitchFamily="2" charset="2"/>
              <a:buNone/>
              <a:defRPr/>
            </a:pPr>
            <a:r>
              <a:rPr lang="en-US" altLang="en-US" sz="2800" dirty="0"/>
              <a:t>Paul uses the imagery of the victory wreath from the Olympic games to symbolize the rewards of Christians (1 Co. 9:25; Phil. 4:1; 1 Th. 2:19-20; 2 </a:t>
            </a:r>
            <a:r>
              <a:rPr lang="en-US" altLang="en-US" sz="2800" dirty="0" err="1"/>
              <a:t>Ti</a:t>
            </a:r>
            <a:r>
              <a:rPr lang="en-US" altLang="en-US" sz="2800" dirty="0"/>
              <a:t>. 4:8).</a:t>
            </a:r>
          </a:p>
        </p:txBody>
      </p:sp>
      <p:pic>
        <p:nvPicPr>
          <p:cNvPr id="74756" name="Picture 8" descr="MCBD05661_0000[1]">
            <a:extLst>
              <a:ext uri="{FF2B5EF4-FFF2-40B4-BE49-F238E27FC236}">
                <a16:creationId xmlns:a16="http://schemas.microsoft.com/office/drawing/2014/main" id="{C270A162-F10A-7E8D-5B37-BA9921F85D4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400554" y="1557536"/>
            <a:ext cx="2615017" cy="2578529"/>
          </a:xfrm>
        </p:spPr>
      </p:pic>
      <p:pic>
        <p:nvPicPr>
          <p:cNvPr id="74757" name="Picture 9" descr="greeklaurelbush[1]">
            <a:extLst>
              <a:ext uri="{FF2B5EF4-FFF2-40B4-BE49-F238E27FC236}">
                <a16:creationId xmlns:a16="http://schemas.microsoft.com/office/drawing/2014/main" id="{065FF60A-0EEE-63D9-6CE4-A778E8AC29A8}"/>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87142" y="286429"/>
            <a:ext cx="4572997" cy="62851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E813-2AF8-F773-6B3F-916A8BD9D6FD}"/>
              </a:ext>
            </a:extLst>
          </p:cNvPr>
          <p:cNvSpPr>
            <a:spLocks noGrp="1"/>
          </p:cNvSpPr>
          <p:nvPr>
            <p:ph type="title"/>
          </p:nvPr>
        </p:nvSpPr>
        <p:spPr>
          <a:xfrm>
            <a:off x="1172307" y="479809"/>
            <a:ext cx="9847385" cy="1077229"/>
          </a:xfrm>
        </p:spPr>
        <p:txBody>
          <a:bodyPr>
            <a:normAutofit/>
          </a:bodyPr>
          <a:lstStyle/>
          <a:p>
            <a:r>
              <a:rPr lang="en-US" sz="3600" b="1" dirty="0">
                <a:solidFill>
                  <a:srgbClr val="00FFFF"/>
                </a:solidFill>
              </a:rPr>
              <a:t>REMARKS CONCERNING FRIENDS (4:9-13)</a:t>
            </a:r>
          </a:p>
        </p:txBody>
      </p:sp>
      <p:sp>
        <p:nvSpPr>
          <p:cNvPr id="3" name="Content Placeholder 2">
            <a:extLst>
              <a:ext uri="{FF2B5EF4-FFF2-40B4-BE49-F238E27FC236}">
                <a16:creationId xmlns:a16="http://schemas.microsoft.com/office/drawing/2014/main" id="{D0448CB5-9246-03DF-1299-0D38BC2BC72D}"/>
              </a:ext>
            </a:extLst>
          </p:cNvPr>
          <p:cNvSpPr>
            <a:spLocks noGrp="1"/>
          </p:cNvSpPr>
          <p:nvPr>
            <p:ph idx="1"/>
          </p:nvPr>
        </p:nvSpPr>
        <p:spPr>
          <a:xfrm>
            <a:off x="1477106" y="1557038"/>
            <a:ext cx="9237785" cy="4572837"/>
          </a:xfrm>
        </p:spPr>
        <p:txBody>
          <a:bodyPr>
            <a:normAutofit/>
          </a:bodyPr>
          <a:lstStyle/>
          <a:p>
            <a:pPr marL="0" indent="0">
              <a:buNone/>
            </a:pPr>
            <a:r>
              <a:rPr lang="en-US" sz="2800" b="1" dirty="0">
                <a:solidFill>
                  <a:srgbClr val="FFC000"/>
                </a:solidFill>
              </a:rPr>
              <a:t>In his final remarks, Paul requests Timothy to come, bringing Paul’s cloak, plus the scrolls and parchments.</a:t>
            </a:r>
          </a:p>
          <a:p>
            <a:r>
              <a:rPr lang="en-US" sz="2400" i="1" dirty="0"/>
              <a:t>All except Luke had now left, some, like Demas, abandoning Paul to his fate, and others on legitimate business for the kingdom of God.</a:t>
            </a:r>
          </a:p>
          <a:p>
            <a:r>
              <a:rPr lang="en-US" sz="2400" i="1" dirty="0"/>
              <a:t>Though once Paul had bristled at working with John Mark (Ac. 15:36-41), now he wished for Mark’s company and assistance. </a:t>
            </a:r>
          </a:p>
        </p:txBody>
      </p:sp>
    </p:spTree>
    <p:extLst>
      <p:ext uri="{BB962C8B-B14F-4D97-AF65-F5344CB8AC3E}">
        <p14:creationId xmlns:p14="http://schemas.microsoft.com/office/powerpoint/2010/main" val="36720062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ADFF-97F9-EA46-2A0C-5852EE7F7F72}"/>
              </a:ext>
            </a:extLst>
          </p:cNvPr>
          <p:cNvSpPr>
            <a:spLocks noGrp="1"/>
          </p:cNvSpPr>
          <p:nvPr>
            <p:ph type="title"/>
          </p:nvPr>
        </p:nvSpPr>
        <p:spPr>
          <a:xfrm>
            <a:off x="776574" y="267203"/>
            <a:ext cx="10782380" cy="1585043"/>
          </a:xfrm>
        </p:spPr>
        <p:txBody>
          <a:bodyPr>
            <a:normAutofit fontScale="90000"/>
          </a:bodyPr>
          <a:lstStyle/>
          <a:p>
            <a:pPr algn="ctr"/>
            <a:r>
              <a:rPr lang="en-US" sz="5400" dirty="0">
                <a:solidFill>
                  <a:srgbClr val="C00000"/>
                </a:solidFill>
                <a:latin typeface="Lucida Blackletter" pitchFamily="2" charset="0"/>
              </a:rPr>
              <a:t>Scrolls and Parchments</a:t>
            </a:r>
            <a:br>
              <a:rPr lang="en-US" sz="5400" dirty="0">
                <a:solidFill>
                  <a:srgbClr val="C00000"/>
                </a:solidFill>
                <a:latin typeface="Lucida Blackletter" pitchFamily="2" charset="0"/>
              </a:rPr>
            </a:br>
            <a:r>
              <a:rPr lang="en-US" sz="2400" i="1" dirty="0">
                <a:solidFill>
                  <a:srgbClr val="C00000"/>
                </a:solidFill>
                <a:latin typeface="+mn-lt"/>
              </a:rPr>
              <a:t>While Paul does not describes these documents directly, they most likely were portions of the Hebrew Scriptures, some on papyrus scrolls and others on parchment</a:t>
            </a:r>
            <a:endParaRPr lang="en-US" sz="5400" dirty="0">
              <a:solidFill>
                <a:srgbClr val="C00000"/>
              </a:solidFill>
              <a:latin typeface="Lucida Blackletter" pitchFamily="2" charset="0"/>
            </a:endParaRPr>
          </a:p>
        </p:txBody>
      </p:sp>
      <p:pic>
        <p:nvPicPr>
          <p:cNvPr id="5" name="Picture 3">
            <a:extLst>
              <a:ext uri="{FF2B5EF4-FFF2-40B4-BE49-F238E27FC236}">
                <a16:creationId xmlns:a16="http://schemas.microsoft.com/office/drawing/2014/main" id="{49B31902-9D36-1D6A-CEC9-88872F939AC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5386" b="5466"/>
          <a:stretch>
            <a:fillRect/>
          </a:stretch>
        </p:blipFill>
        <p:spPr bwMode="auto">
          <a:xfrm flipV="1">
            <a:off x="5124716" y="1770762"/>
            <a:ext cx="6434238" cy="43020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80C456-1992-019F-CD06-1B154FDD78FD}"/>
              </a:ext>
            </a:extLst>
          </p:cNvPr>
          <p:cNvSpPr txBox="1"/>
          <p:nvPr/>
        </p:nvSpPr>
        <p:spPr>
          <a:xfrm>
            <a:off x="5205046" y="6119447"/>
            <a:ext cx="6353908" cy="707886"/>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Isaiah scroll on parchment made from animal skins (from the Dead Sea Scrolls)</a:t>
            </a:r>
          </a:p>
        </p:txBody>
      </p:sp>
      <p:pic>
        <p:nvPicPr>
          <p:cNvPr id="1026" name="Picture 2" descr="What are papyrus manuscripts? - Quora">
            <a:extLst>
              <a:ext uri="{FF2B5EF4-FFF2-40B4-BE49-F238E27FC236}">
                <a16:creationId xmlns:a16="http://schemas.microsoft.com/office/drawing/2014/main" id="{0C57C629-9AA0-9D1B-AAC2-03D77B364BC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32088" y="1781910"/>
            <a:ext cx="4744712" cy="36412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13A049-BC4E-6D86-052B-07CADCB8840D}"/>
              </a:ext>
            </a:extLst>
          </p:cNvPr>
          <p:cNvSpPr txBox="1"/>
          <p:nvPr/>
        </p:nvSpPr>
        <p:spPr>
          <a:xfrm>
            <a:off x="132088" y="5470092"/>
            <a:ext cx="4744712" cy="1323439"/>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Papyrus scrolls, made from a sort of “paper” created from pressed papyrus reeds, was the least expensive and least durable writing surface.</a:t>
            </a:r>
          </a:p>
        </p:txBody>
      </p:sp>
    </p:spTree>
    <p:extLst>
      <p:ext uri="{BB962C8B-B14F-4D97-AF65-F5344CB8AC3E}">
        <p14:creationId xmlns:p14="http://schemas.microsoft.com/office/powerpoint/2010/main" val="419860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56844-0C1B-447C-6C0B-9EC0C8A58945}"/>
              </a:ext>
            </a:extLst>
          </p:cNvPr>
          <p:cNvSpPr>
            <a:spLocks noGrp="1"/>
          </p:cNvSpPr>
          <p:nvPr>
            <p:ph type="title"/>
          </p:nvPr>
        </p:nvSpPr>
        <p:spPr>
          <a:xfrm>
            <a:off x="1473030" y="518523"/>
            <a:ext cx="9261231" cy="1533593"/>
          </a:xfrm>
        </p:spPr>
        <p:txBody>
          <a:bodyPr>
            <a:normAutofit/>
          </a:bodyPr>
          <a:lstStyle/>
          <a:p>
            <a:r>
              <a:rPr lang="en-US" sz="3600" b="1" dirty="0">
                <a:solidFill>
                  <a:srgbClr val="00FFFF"/>
                </a:solidFill>
              </a:rPr>
              <a:t>REMARKS CONCERNING AN ENEMY (4:14-15)</a:t>
            </a:r>
          </a:p>
        </p:txBody>
      </p:sp>
      <p:sp>
        <p:nvSpPr>
          <p:cNvPr id="3" name="Content Placeholder 2">
            <a:extLst>
              <a:ext uri="{FF2B5EF4-FFF2-40B4-BE49-F238E27FC236}">
                <a16:creationId xmlns:a16="http://schemas.microsoft.com/office/drawing/2014/main" id="{849A1A16-B387-F6BA-2C96-B6CE07F81E80}"/>
              </a:ext>
            </a:extLst>
          </p:cNvPr>
          <p:cNvSpPr>
            <a:spLocks noGrp="1"/>
          </p:cNvSpPr>
          <p:nvPr>
            <p:ph idx="1"/>
          </p:nvPr>
        </p:nvSpPr>
        <p:spPr>
          <a:xfrm>
            <a:off x="1473030" y="2052115"/>
            <a:ext cx="9261231" cy="4287362"/>
          </a:xfrm>
        </p:spPr>
        <p:txBody>
          <a:bodyPr>
            <a:normAutofit/>
          </a:bodyPr>
          <a:lstStyle/>
          <a:p>
            <a:pPr marL="0" indent="0">
              <a:buNone/>
            </a:pPr>
            <a:r>
              <a:rPr lang="en-US" sz="2800" b="1" dirty="0">
                <a:solidFill>
                  <a:srgbClr val="FFC000"/>
                </a:solidFill>
              </a:rPr>
              <a:t>Besides his remarks concerning friends, Paul warned Timothy about an old enemy.</a:t>
            </a:r>
          </a:p>
          <a:p>
            <a:r>
              <a:rPr lang="en-US" sz="2400" i="1" dirty="0"/>
              <a:t>Alexander was a rather popular name, so while it is possible, it is not necessary to link this reference to the Alexander at Ephesus (Ac. 19:33) or the heretic mentioned in 1 </a:t>
            </a:r>
            <a:r>
              <a:rPr lang="en-US" sz="2400" i="1" dirty="0" err="1"/>
              <a:t>Ti</a:t>
            </a:r>
            <a:r>
              <a:rPr lang="en-US" sz="2400" i="1" dirty="0"/>
              <a:t>. 1:20.</a:t>
            </a:r>
          </a:p>
          <a:p>
            <a:r>
              <a:rPr lang="en-US" sz="2400" i="1" dirty="0"/>
              <a:t>In any case, Paul knew this man was a danger to the Christian community, and his day of retribution would surely come!</a:t>
            </a:r>
          </a:p>
        </p:txBody>
      </p:sp>
    </p:spTree>
    <p:extLst>
      <p:ext uri="{BB962C8B-B14F-4D97-AF65-F5344CB8AC3E}">
        <p14:creationId xmlns:p14="http://schemas.microsoft.com/office/powerpoint/2010/main" val="13312096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AD63B-E3D3-1D57-C8D8-F1167EF18E63}"/>
              </a:ext>
            </a:extLst>
          </p:cNvPr>
          <p:cNvSpPr>
            <a:spLocks noGrp="1"/>
          </p:cNvSpPr>
          <p:nvPr>
            <p:ph type="title"/>
          </p:nvPr>
        </p:nvSpPr>
        <p:spPr>
          <a:xfrm>
            <a:off x="961294" y="667380"/>
            <a:ext cx="9988062" cy="1077229"/>
          </a:xfrm>
        </p:spPr>
        <p:txBody>
          <a:bodyPr>
            <a:normAutofit/>
          </a:bodyPr>
          <a:lstStyle/>
          <a:p>
            <a:r>
              <a:rPr lang="en-US" sz="3600" b="1" dirty="0">
                <a:solidFill>
                  <a:srgbClr val="00FFFF"/>
                </a:solidFill>
              </a:rPr>
              <a:t>THE PROGRESS OF PAUL’S TRIAL (4:16-18)</a:t>
            </a:r>
          </a:p>
        </p:txBody>
      </p:sp>
      <p:sp>
        <p:nvSpPr>
          <p:cNvPr id="3" name="Content Placeholder 2">
            <a:extLst>
              <a:ext uri="{FF2B5EF4-FFF2-40B4-BE49-F238E27FC236}">
                <a16:creationId xmlns:a16="http://schemas.microsoft.com/office/drawing/2014/main" id="{122C3ED9-5274-B90B-14C8-2D6DD279CA46}"/>
              </a:ext>
            </a:extLst>
          </p:cNvPr>
          <p:cNvSpPr>
            <a:spLocks noGrp="1"/>
          </p:cNvSpPr>
          <p:nvPr>
            <p:ph idx="1"/>
          </p:nvPr>
        </p:nvSpPr>
        <p:spPr>
          <a:xfrm>
            <a:off x="1406768" y="1744609"/>
            <a:ext cx="9542587" cy="4726529"/>
          </a:xfrm>
        </p:spPr>
        <p:txBody>
          <a:bodyPr>
            <a:normAutofit/>
          </a:bodyPr>
          <a:lstStyle/>
          <a:p>
            <a:pPr marL="0" indent="0">
              <a:buNone/>
            </a:pPr>
            <a:r>
              <a:rPr lang="en-US" sz="2800" b="1" dirty="0">
                <a:solidFill>
                  <a:srgbClr val="FFC000"/>
                </a:solidFill>
              </a:rPr>
              <a:t>Our knowledge of the closing events of Paul’s life are unclear: was he imprisoned, released, and imprisoned again, or was he executed shortly after the end of the Book of Acts?</a:t>
            </a:r>
          </a:p>
          <a:p>
            <a:r>
              <a:rPr lang="en-US" sz="2400" i="1" dirty="0"/>
              <a:t>The language of “first defense”  in 4:16a is critical. Either this refers to his first trial (after which he was released, i.e., “delivered from the lion’s mouth”), or else it refers to the preliminary investigation when he first arrived in Rome.</a:t>
            </a:r>
          </a:p>
          <a:p>
            <a:r>
              <a:rPr lang="en-US" sz="2400" i="1" dirty="0"/>
              <a:t>Scholars line up on both sides of this issue.</a:t>
            </a:r>
          </a:p>
        </p:txBody>
      </p:sp>
    </p:spTree>
    <p:extLst>
      <p:ext uri="{BB962C8B-B14F-4D97-AF65-F5344CB8AC3E}">
        <p14:creationId xmlns:p14="http://schemas.microsoft.com/office/powerpoint/2010/main" val="11280402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25858-449E-C143-E7A2-A8D4EB7D53C5}"/>
              </a:ext>
            </a:extLst>
          </p:cNvPr>
          <p:cNvSpPr>
            <a:spLocks noGrp="1"/>
          </p:cNvSpPr>
          <p:nvPr>
            <p:ph type="title"/>
          </p:nvPr>
        </p:nvSpPr>
        <p:spPr>
          <a:xfrm>
            <a:off x="304799" y="669850"/>
            <a:ext cx="11488616" cy="656493"/>
          </a:xfrm>
        </p:spPr>
        <p:txBody>
          <a:bodyPr>
            <a:normAutofit fontScale="90000"/>
          </a:bodyPr>
          <a:lstStyle/>
          <a:p>
            <a:pPr algn="ctr"/>
            <a:r>
              <a:rPr lang="en-US" dirty="0">
                <a:solidFill>
                  <a:srgbClr val="C00000"/>
                </a:solidFill>
                <a:latin typeface="Arial Black" panose="020B0A04020102020204" pitchFamily="34" charset="0"/>
              </a:rPr>
              <a:t>THE WITNESS OF THE POST-APOSTOLIC CHURCH</a:t>
            </a:r>
          </a:p>
        </p:txBody>
      </p:sp>
      <p:sp>
        <p:nvSpPr>
          <p:cNvPr id="3" name="Content Placeholder 2">
            <a:extLst>
              <a:ext uri="{FF2B5EF4-FFF2-40B4-BE49-F238E27FC236}">
                <a16:creationId xmlns:a16="http://schemas.microsoft.com/office/drawing/2014/main" id="{67EC05DB-54B8-B3D4-3908-4404BD877ECE}"/>
              </a:ext>
            </a:extLst>
          </p:cNvPr>
          <p:cNvSpPr>
            <a:spLocks noGrp="1"/>
          </p:cNvSpPr>
          <p:nvPr>
            <p:ph idx="1"/>
          </p:nvPr>
        </p:nvSpPr>
        <p:spPr>
          <a:xfrm>
            <a:off x="351692" y="1383870"/>
            <a:ext cx="11441723" cy="4804280"/>
          </a:xfrm>
        </p:spPr>
        <p:txBody>
          <a:bodyPr>
            <a:normAutofit/>
          </a:bodyPr>
          <a:lstStyle/>
          <a:p>
            <a:pPr marL="0" indent="0">
              <a:buNone/>
            </a:pPr>
            <a:r>
              <a:rPr lang="en-US" sz="2400" b="1" dirty="0">
                <a:solidFill>
                  <a:schemeClr val="bg1"/>
                </a:solidFill>
              </a:rPr>
              <a:t>1 Clement to Corinth 5:6 (ca. AD 96)</a:t>
            </a:r>
          </a:p>
          <a:p>
            <a:pPr marL="0" indent="0">
              <a:buNone/>
            </a:pPr>
            <a:r>
              <a:rPr lang="en-US" i="1" dirty="0">
                <a:solidFill>
                  <a:schemeClr val="bg1"/>
                </a:solidFill>
                <a:effectLst/>
                <a:latin typeface="Arial" panose="020B0604020202020204" pitchFamily="34" charset="0"/>
              </a:rPr>
              <a:t>‘After he had been seven times in chains, had been driven into exile, had been stoned, and had preached in the east and in the west… having taught righteousness to the whole world and having reached the farthest limits of the west.’</a:t>
            </a:r>
            <a:endParaRPr lang="en-US" i="1" dirty="0">
              <a:solidFill>
                <a:schemeClr val="bg1"/>
              </a:solidFill>
            </a:endParaRPr>
          </a:p>
          <a:p>
            <a:pPr marL="0" indent="0">
              <a:buNone/>
            </a:pPr>
            <a:r>
              <a:rPr lang="en-US" sz="2400" b="1" dirty="0">
                <a:solidFill>
                  <a:schemeClr val="bg1"/>
                </a:solidFill>
              </a:rPr>
              <a:t>Eusebius (ca. early 4</a:t>
            </a:r>
            <a:r>
              <a:rPr lang="en-US" sz="2400" b="1" baseline="30000" dirty="0">
                <a:solidFill>
                  <a:schemeClr val="bg1"/>
                </a:solidFill>
              </a:rPr>
              <a:t>th</a:t>
            </a:r>
            <a:r>
              <a:rPr lang="en-US" sz="2400" b="1" dirty="0">
                <a:solidFill>
                  <a:schemeClr val="bg1"/>
                </a:solidFill>
              </a:rPr>
              <a:t> Century)</a:t>
            </a:r>
          </a:p>
          <a:p>
            <a:pPr marL="0" indent="0">
              <a:buNone/>
            </a:pPr>
            <a:r>
              <a:rPr lang="en-US" b="0" i="1" dirty="0">
                <a:solidFill>
                  <a:schemeClr val="bg1"/>
                </a:solidFill>
                <a:effectLst/>
                <a:latin typeface="Lato" panose="020B0604020202020204" pitchFamily="34" charset="0"/>
              </a:rPr>
              <a:t>‘After defending himself the Apostle [Paul] was again set on the ministry of preaching…coming a second time to the same city [he] suffered martyrdom under Nero. During this imprisonment he wrote the second Epistle to Timothy’ (</a:t>
            </a:r>
            <a:r>
              <a:rPr lang="en-US" b="0" i="0" dirty="0">
                <a:solidFill>
                  <a:schemeClr val="bg1"/>
                </a:solidFill>
                <a:effectLst/>
                <a:latin typeface="Lato" panose="020B0604020202020204" pitchFamily="34" charset="0"/>
              </a:rPr>
              <a:t>Eccl. Hist.</a:t>
            </a:r>
            <a:r>
              <a:rPr lang="en-US" b="0" i="1" dirty="0">
                <a:solidFill>
                  <a:schemeClr val="bg1"/>
                </a:solidFill>
                <a:effectLst/>
                <a:latin typeface="Lato" panose="020B0604020202020204" pitchFamily="34" charset="0"/>
              </a:rPr>
              <a:t> 2.22.2).</a:t>
            </a:r>
          </a:p>
          <a:p>
            <a:pPr marL="0" indent="0">
              <a:buNone/>
            </a:pPr>
            <a:r>
              <a:rPr lang="en-US" b="0" i="1" dirty="0">
                <a:solidFill>
                  <a:schemeClr val="bg1"/>
                </a:solidFill>
                <a:effectLst/>
                <a:latin typeface="Lato" panose="020B0604020202020204" pitchFamily="34" charset="0"/>
              </a:rPr>
              <a:t>…in his [Nero’s] time Paul was beheaded in Rome itself… (</a:t>
            </a:r>
            <a:r>
              <a:rPr lang="en-US" b="0" i="0" dirty="0">
                <a:solidFill>
                  <a:schemeClr val="bg1"/>
                </a:solidFill>
                <a:effectLst/>
                <a:latin typeface="Lato" panose="020B0604020202020204" pitchFamily="34" charset="0"/>
              </a:rPr>
              <a:t>Eccl. Hist.</a:t>
            </a:r>
            <a:r>
              <a:rPr lang="en-US" b="0" i="1" dirty="0">
                <a:solidFill>
                  <a:schemeClr val="bg1"/>
                </a:solidFill>
                <a:effectLst/>
                <a:latin typeface="Lato" panose="020B0604020202020204" pitchFamily="34" charset="0"/>
              </a:rPr>
              <a:t> 2.25.5).</a:t>
            </a:r>
            <a:endParaRPr lang="en-US" dirty="0">
              <a:solidFill>
                <a:schemeClr val="bg1"/>
              </a:solidFill>
            </a:endParaRPr>
          </a:p>
        </p:txBody>
      </p:sp>
    </p:spTree>
    <p:extLst>
      <p:ext uri="{BB962C8B-B14F-4D97-AF65-F5344CB8AC3E}">
        <p14:creationId xmlns:p14="http://schemas.microsoft.com/office/powerpoint/2010/main" val="1344829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02B2A"/>
        </a:solidFill>
        <a:effectLst/>
      </p:bgPr>
    </p:bg>
    <p:spTree>
      <p:nvGrpSpPr>
        <p:cNvPr id="1" name=""/>
        <p:cNvGrpSpPr/>
        <p:nvPr/>
      </p:nvGrpSpPr>
      <p:grpSpPr>
        <a:xfrm>
          <a:off x="0" y="0"/>
          <a:ext cx="0" cy="0"/>
          <a:chOff x="0" y="0"/>
          <a:chExt cx="0" cy="0"/>
        </a:xfrm>
      </p:grpSpPr>
      <p:sp>
        <p:nvSpPr>
          <p:cNvPr id="420869" name="Rectangle 5"/>
          <p:cNvSpPr>
            <a:spLocks noGrp="1" noChangeArrowheads="1"/>
          </p:cNvSpPr>
          <p:nvPr>
            <p:ph type="body" sz="half" idx="1"/>
          </p:nvPr>
        </p:nvSpPr>
        <p:spPr>
          <a:xfrm>
            <a:off x="5167424" y="280737"/>
            <a:ext cx="6591440" cy="6296526"/>
          </a:xfrm>
        </p:spPr>
        <p:txBody>
          <a:bodyPr/>
          <a:lstStyle/>
          <a:p>
            <a:pPr>
              <a:buFont typeface="Wingdings" panose="05000000000000000000" pitchFamily="2" charset="2"/>
              <a:buNone/>
            </a:pPr>
            <a:r>
              <a:rPr lang="en-US" altLang="en-US" sz="3200" dirty="0">
                <a:solidFill>
                  <a:srgbClr val="FFFF99"/>
                </a:solidFill>
              </a:rPr>
              <a:t>Caesar Nero ruled Rome (AD 54-68), and according to 1</a:t>
            </a:r>
            <a:r>
              <a:rPr lang="en-US" altLang="en-US" sz="3200" baseline="30000" dirty="0">
                <a:solidFill>
                  <a:srgbClr val="FFFF99"/>
                </a:solidFill>
              </a:rPr>
              <a:t>st</a:t>
            </a:r>
            <a:r>
              <a:rPr lang="en-US" altLang="en-US" sz="3200" dirty="0">
                <a:solidFill>
                  <a:srgbClr val="FFFF99"/>
                </a:solidFill>
              </a:rPr>
              <a:t> and 5</a:t>
            </a:r>
            <a:r>
              <a:rPr lang="en-US" altLang="en-US" sz="3200" baseline="30000" dirty="0">
                <a:solidFill>
                  <a:srgbClr val="FFFF99"/>
                </a:solidFill>
              </a:rPr>
              <a:t>th</a:t>
            </a:r>
            <a:r>
              <a:rPr lang="en-US" altLang="en-US" sz="3200" dirty="0">
                <a:solidFill>
                  <a:srgbClr val="FFFF99"/>
                </a:solidFill>
              </a:rPr>
              <a:t> century church tradition, he released Paul after his first imprisonment, after which Paul went to Spain.</a:t>
            </a:r>
          </a:p>
          <a:p>
            <a:pPr>
              <a:buFont typeface="Wingdings" panose="05000000000000000000" pitchFamily="2" charset="2"/>
              <a:buNone/>
            </a:pPr>
            <a:r>
              <a:rPr lang="en-US" altLang="en-US" sz="3200" dirty="0">
                <a:solidFill>
                  <a:srgbClr val="FFFF99"/>
                </a:solidFill>
              </a:rPr>
              <a:t>Later, Paul is said to have been arrested a second time, and this time Nero had him executed by beheading. </a:t>
            </a:r>
          </a:p>
          <a:p>
            <a:pPr>
              <a:buFont typeface="Wingdings" panose="05000000000000000000" pitchFamily="2" charset="2"/>
              <a:buNone/>
            </a:pPr>
            <a:r>
              <a:rPr lang="en-US" altLang="en-US" sz="3200" dirty="0">
                <a:solidFill>
                  <a:srgbClr val="FFFF99"/>
                </a:solidFill>
              </a:rPr>
              <a:t>Some contemporary scholars doubt this scenario, because it is presumed to be built out of data in the pastoral letters, which they deny to Paul.</a:t>
            </a:r>
          </a:p>
        </p:txBody>
      </p:sp>
      <p:pic>
        <p:nvPicPr>
          <p:cNvPr id="420871" name="Picture 7" descr="NTA157"/>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710578" y="0"/>
            <a:ext cx="4144962" cy="6858000"/>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0541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02B2A"/>
        </a:solidFill>
        <a:effectLst/>
      </p:bgPr>
    </p:bg>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9561096" y="401052"/>
            <a:ext cx="2406316" cy="6079957"/>
          </a:xfrm>
        </p:spPr>
        <p:txBody>
          <a:bodyPr/>
          <a:lstStyle/>
          <a:p>
            <a:r>
              <a:rPr lang="en-US" altLang="en-US" sz="2800" dirty="0">
                <a:solidFill>
                  <a:srgbClr val="FFFF99"/>
                </a:solidFill>
              </a:rPr>
              <a:t>The </a:t>
            </a:r>
            <a:r>
              <a:rPr lang="en-US" altLang="en-US" sz="2800" dirty="0" err="1">
                <a:solidFill>
                  <a:srgbClr val="FFFF99"/>
                </a:solidFill>
              </a:rPr>
              <a:t>Mamertine</a:t>
            </a:r>
            <a:r>
              <a:rPr lang="en-US" altLang="en-US" sz="2800" dirty="0">
                <a:solidFill>
                  <a:srgbClr val="FFFF99"/>
                </a:solidFill>
              </a:rPr>
              <a:t> Prison, the state dungeon in Rome, where Paul was believed to be incarcerated after his second arrest and until his second hearing before Nero.</a:t>
            </a:r>
          </a:p>
        </p:txBody>
      </p:sp>
      <p:pic>
        <p:nvPicPr>
          <p:cNvPr id="425987" name="Picture 3" descr="NTA156"/>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16044" y="1"/>
            <a:ext cx="9278552" cy="6849978"/>
          </a:xfrm>
        </p:spPr>
      </p:pic>
    </p:spTree>
    <p:extLst>
      <p:ext uri="{BB962C8B-B14F-4D97-AF65-F5344CB8AC3E}">
        <p14:creationId xmlns:p14="http://schemas.microsoft.com/office/powerpoint/2010/main" val="11887590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02B2A"/>
        </a:solidFill>
        <a:effectLst/>
      </p:bgPr>
    </p:bg>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92243" y="228600"/>
            <a:ext cx="1961147" cy="6380747"/>
          </a:xfrm>
        </p:spPr>
        <p:txBody>
          <a:bodyPr/>
          <a:lstStyle/>
          <a:p>
            <a:pPr algn="r"/>
            <a:r>
              <a:rPr lang="en-US" altLang="en-US" sz="3200" i="1" dirty="0">
                <a:solidFill>
                  <a:srgbClr val="FFFF99"/>
                </a:solidFill>
              </a:rPr>
              <a:t>Erected above the traditional site of Paul’s tomb, Church of St. Paul Outside the Walls, Rome.</a:t>
            </a:r>
          </a:p>
        </p:txBody>
      </p:sp>
      <p:pic>
        <p:nvPicPr>
          <p:cNvPr id="424963" name="Picture 3" descr="nt010 (Changed)"/>
          <p:cNvPicPr>
            <a:picLocks noChangeAspect="1" noChangeArrowheads="1"/>
          </p:cNvPicPr>
          <p:nvPr/>
        </p:nvPicPr>
        <p:blipFill>
          <a:blip r:embed="rId3" cstate="screen">
            <a:extLst>
              <a:ext uri="{28A0092B-C50C-407E-A947-70E740481C1C}">
                <a14:useLocalDpi xmlns:a14="http://schemas.microsoft.com/office/drawing/2010/main"/>
              </a:ext>
            </a:extLst>
          </a:blip>
          <a:srcRect t="-116"/>
          <a:stretch>
            <a:fillRect/>
          </a:stretch>
        </p:blipFill>
        <p:spPr bwMode="auto">
          <a:xfrm>
            <a:off x="2197768" y="4812"/>
            <a:ext cx="9994232" cy="685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7102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D8DEE-6DB5-03D8-183B-074BB43EF7AC}"/>
              </a:ext>
            </a:extLst>
          </p:cNvPr>
          <p:cNvSpPr>
            <a:spLocks noGrp="1"/>
          </p:cNvSpPr>
          <p:nvPr>
            <p:ph type="title"/>
          </p:nvPr>
        </p:nvSpPr>
        <p:spPr/>
        <p:txBody>
          <a:bodyPr>
            <a:normAutofit/>
          </a:bodyPr>
          <a:lstStyle/>
          <a:p>
            <a:r>
              <a:rPr lang="en-US" sz="3600" b="1" dirty="0">
                <a:solidFill>
                  <a:srgbClr val="00FFFF"/>
                </a:solidFill>
              </a:rPr>
              <a:t>FINAL REMARKS (4:19-22)</a:t>
            </a:r>
          </a:p>
        </p:txBody>
      </p:sp>
      <p:sp>
        <p:nvSpPr>
          <p:cNvPr id="3" name="Content Placeholder 2">
            <a:extLst>
              <a:ext uri="{FF2B5EF4-FFF2-40B4-BE49-F238E27FC236}">
                <a16:creationId xmlns:a16="http://schemas.microsoft.com/office/drawing/2014/main" id="{B26FC711-A7FA-7A30-FB93-0FD8B7E9B86D}"/>
              </a:ext>
            </a:extLst>
          </p:cNvPr>
          <p:cNvSpPr>
            <a:spLocks noGrp="1"/>
          </p:cNvSpPr>
          <p:nvPr>
            <p:ph idx="1"/>
          </p:nvPr>
        </p:nvSpPr>
        <p:spPr>
          <a:xfrm>
            <a:off x="1621861" y="1594338"/>
            <a:ext cx="9233708" cy="4736124"/>
          </a:xfrm>
        </p:spPr>
        <p:txBody>
          <a:bodyPr>
            <a:normAutofit fontScale="92500" lnSpcReduction="10000"/>
          </a:bodyPr>
          <a:lstStyle/>
          <a:p>
            <a:pPr marL="0" indent="0">
              <a:buNone/>
            </a:pPr>
            <a:r>
              <a:rPr lang="en-US" sz="2800" b="1" dirty="0">
                <a:solidFill>
                  <a:srgbClr val="FFC000"/>
                </a:solidFill>
              </a:rPr>
              <a:t>Paul’s final words are greetings to friends.</a:t>
            </a:r>
          </a:p>
          <a:p>
            <a:r>
              <a:rPr lang="en-US" sz="2400" i="1" dirty="0"/>
              <a:t>Among them were Prisca and Aquila, the household of </a:t>
            </a:r>
            <a:r>
              <a:rPr lang="en-US" sz="2400" i="1" dirty="0" err="1"/>
              <a:t>Onesiphorus</a:t>
            </a:r>
            <a:r>
              <a:rPr lang="en-US" sz="2400" i="1" dirty="0"/>
              <a:t>, Erastus at Corinth, and </a:t>
            </a:r>
            <a:r>
              <a:rPr lang="en-US" sz="2400" i="1" dirty="0" err="1"/>
              <a:t>Trophimus</a:t>
            </a:r>
            <a:r>
              <a:rPr lang="en-US" sz="2400" i="1" dirty="0"/>
              <a:t> at Miletus.</a:t>
            </a:r>
          </a:p>
          <a:p>
            <a:r>
              <a:rPr lang="en-US" sz="2400" i="1" dirty="0"/>
              <a:t>Arriving before winter was important on two counts: the shipping season on the Adriatic would be halted due to winter storms, and if Timothy could bring Paul’s coat, it would helpful to have it before the temperature turned colder.</a:t>
            </a:r>
          </a:p>
          <a:p>
            <a:r>
              <a:rPr lang="en-US" sz="2400" i="1" dirty="0"/>
              <a:t>Paul closes with mutual greetings from friends in Rome, one of which was Linus, a leader that in early Christian tradition became the first bishop of Rome (ca. 2</a:t>
            </a:r>
            <a:r>
              <a:rPr lang="en-US" sz="2400" i="1" baseline="30000" dirty="0"/>
              <a:t>nd</a:t>
            </a:r>
            <a:r>
              <a:rPr lang="en-US" sz="2400" i="1" dirty="0"/>
              <a:t> Century, </a:t>
            </a:r>
            <a:r>
              <a:rPr lang="en-US" sz="2400" dirty="0"/>
              <a:t>Irenaeus</a:t>
            </a:r>
            <a:r>
              <a:rPr lang="en-US" sz="2400" i="1" dirty="0"/>
              <a:t>, Against Heresies </a:t>
            </a:r>
            <a:r>
              <a:rPr lang="en-US" sz="2400" dirty="0"/>
              <a:t>3.3.3).</a:t>
            </a:r>
            <a:endParaRPr lang="en-US" sz="2400" i="1" dirty="0"/>
          </a:p>
        </p:txBody>
      </p:sp>
    </p:spTree>
    <p:extLst>
      <p:ext uri="{BB962C8B-B14F-4D97-AF65-F5344CB8AC3E}">
        <p14:creationId xmlns:p14="http://schemas.microsoft.com/office/powerpoint/2010/main" val="317330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A76E3-F8E5-4024-88DF-937802CA8135}"/>
              </a:ext>
            </a:extLst>
          </p:cNvPr>
          <p:cNvSpPr>
            <a:spLocks noGrp="1"/>
          </p:cNvSpPr>
          <p:nvPr>
            <p:ph type="ctrTitle"/>
          </p:nvPr>
        </p:nvSpPr>
        <p:spPr>
          <a:xfrm>
            <a:off x="2736499" y="4052452"/>
            <a:ext cx="5518066" cy="2268559"/>
          </a:xfrm>
        </p:spPr>
        <p:txBody>
          <a:bodyPr/>
          <a:lstStyle/>
          <a:p>
            <a:r>
              <a:rPr lang="en-US" dirty="0"/>
              <a:t>1 TIMOTHY</a:t>
            </a:r>
          </a:p>
        </p:txBody>
      </p:sp>
    </p:spTree>
    <p:extLst>
      <p:ext uri="{BB962C8B-B14F-4D97-AF65-F5344CB8AC3E}">
        <p14:creationId xmlns:p14="http://schemas.microsoft.com/office/powerpoint/2010/main" val="15349831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199682" name="Picture 2" descr="GSPLCO01_800">
            <a:extLst>
              <a:ext uri="{FF2B5EF4-FFF2-40B4-BE49-F238E27FC236}">
                <a16:creationId xmlns:a16="http://schemas.microsoft.com/office/drawing/2014/main" id="{115A9F7F-44B0-6E80-FAF6-D370786A68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 t="24152" b="13029"/>
          <a:stretch/>
        </p:blipFill>
        <p:spPr bwMode="auto">
          <a:xfrm>
            <a:off x="0" y="0"/>
            <a:ext cx="12192000" cy="511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Text Box 3">
            <a:extLst>
              <a:ext uri="{FF2B5EF4-FFF2-40B4-BE49-F238E27FC236}">
                <a16:creationId xmlns:a16="http://schemas.microsoft.com/office/drawing/2014/main" id="{A5FB69A8-DFA7-A3FA-7D59-DF485B21B445}"/>
              </a:ext>
            </a:extLst>
          </p:cNvPr>
          <p:cNvSpPr txBox="1">
            <a:spLocks noChangeArrowheads="1"/>
          </p:cNvSpPr>
          <p:nvPr/>
        </p:nvSpPr>
        <p:spPr bwMode="auto">
          <a:xfrm>
            <a:off x="290623" y="5187103"/>
            <a:ext cx="1161075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742950" indent="-285750">
              <a:spcBef>
                <a:spcPts val="400"/>
              </a:spcBef>
              <a:buClr>
                <a:schemeClr val="accent2"/>
              </a:buClr>
              <a:buSzPct val="90000"/>
              <a:buChar char="•"/>
              <a:defRPr sz="2600">
                <a:solidFill>
                  <a:schemeClr val="tx1"/>
                </a:solidFill>
                <a:latin typeface="Rockwell" panose="02060603020205020403" pitchFamily="18"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algn="ctr" defTabSz="914400" eaLnBrk="0" fontAlgn="base" hangingPunct="0">
              <a:spcBef>
                <a:spcPct val="50000"/>
              </a:spcBef>
              <a:spcAft>
                <a:spcPct val="0"/>
              </a:spcAft>
              <a:buClrTx/>
              <a:buSzTx/>
              <a:buNone/>
            </a:pPr>
            <a:r>
              <a:rPr lang="en-US" altLang="en-US" sz="2000" dirty="0">
                <a:solidFill>
                  <a:schemeClr val="bg1"/>
                </a:solidFill>
                <a:latin typeface="Arial" panose="020B0604020202020204" pitchFamily="34" charset="0"/>
              </a:rPr>
              <a:t>One of Paul’s converts in Corinth was Erastus, the Aedile of the city (= administrator of financial matters concerning streets, markets, games and public buildings). This pavement in his honor, discovered in the archaeological excavations of ancient Corinth, was laid in about AD 50, perhaps before Paul arrived (cf. Ro. 16:13). It reads, “Erastus, in return for his </a:t>
            </a:r>
            <a:r>
              <a:rPr lang="en-US" altLang="en-US" sz="2000" dirty="0" err="1">
                <a:solidFill>
                  <a:schemeClr val="bg1"/>
                </a:solidFill>
                <a:latin typeface="Arial" panose="020B0604020202020204" pitchFamily="34" charset="0"/>
              </a:rPr>
              <a:t>aedileship</a:t>
            </a:r>
            <a:r>
              <a:rPr lang="en-US" altLang="en-US" sz="2000" dirty="0">
                <a:solidFill>
                  <a:schemeClr val="bg1"/>
                </a:solidFill>
                <a:latin typeface="Arial" panose="020B0604020202020204" pitchFamily="34" charset="0"/>
              </a:rPr>
              <a:t> laid [the pavement] at his own expense.”</a:t>
            </a:r>
          </a:p>
        </p:txBody>
      </p:sp>
      <p:sp>
        <p:nvSpPr>
          <p:cNvPr id="199684" name="Slide Number Placeholder 1">
            <a:extLst>
              <a:ext uri="{FF2B5EF4-FFF2-40B4-BE49-F238E27FC236}">
                <a16:creationId xmlns:a16="http://schemas.microsoft.com/office/drawing/2014/main" id="{53888CDA-BC33-D0D3-9C8A-7135EA9DBD0D}"/>
              </a:ext>
            </a:extLst>
          </p:cNvPr>
          <p:cNvSpPr>
            <a:spLocks noGrp="1"/>
          </p:cNvSpPr>
          <p:nvPr>
            <p:ph type="sldNum" sz="quarter" idx="12"/>
          </p:nvPr>
        </p:nvSpPr>
        <p:spPr>
          <a:xfrm>
            <a:off x="9912351" y="6488114"/>
            <a:ext cx="714375" cy="300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marL="742950" indent="-285750">
              <a:spcBef>
                <a:spcPts val="400"/>
              </a:spcBef>
              <a:buClr>
                <a:schemeClr val="accent2"/>
              </a:buClr>
              <a:buSzPct val="90000"/>
              <a:buChar char="•"/>
              <a:defRPr sz="2600">
                <a:solidFill>
                  <a:schemeClr val="tx1"/>
                </a:solidFill>
                <a:latin typeface="Rockwell" panose="02060603020205020403" pitchFamily="18"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Rockwell" panose="02060603020205020403" pitchFamily="18"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Rockwell" panose="02060603020205020403" pitchFamily="18"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defTabSz="914400" fontAlgn="base">
              <a:spcBef>
                <a:spcPct val="0"/>
              </a:spcBef>
              <a:spcAft>
                <a:spcPct val="0"/>
              </a:spcAft>
              <a:buClrTx/>
              <a:buSzTx/>
              <a:buNone/>
            </a:pPr>
            <a:fld id="{615256F3-0EC8-4B11-BDF9-E5A0224A2200}" type="slidenum">
              <a:rPr lang="en-US" altLang="en-US" sz="1600">
                <a:solidFill>
                  <a:srgbClr val="8BBD8F"/>
                </a:solidFill>
              </a:rPr>
              <a:pPr defTabSz="914400" fontAlgn="base">
                <a:spcBef>
                  <a:spcPct val="0"/>
                </a:spcBef>
                <a:spcAft>
                  <a:spcPct val="0"/>
                </a:spcAft>
                <a:buClrTx/>
                <a:buSzTx/>
                <a:buNone/>
              </a:pPr>
              <a:t>110</a:t>
            </a:fld>
            <a:endParaRPr lang="en-US" altLang="en-US" sz="1600">
              <a:solidFill>
                <a:srgbClr val="8BBD8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F95F20-85B5-47AC-B2C9-43998AD23943}"/>
              </a:ext>
            </a:extLst>
          </p:cNvPr>
          <p:cNvPicPr>
            <a:picLocks noChangeAspect="1"/>
          </p:cNvPicPr>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r="-1"/>
          <a:stretch/>
        </p:blipFill>
        <p:spPr>
          <a:xfrm>
            <a:off x="0" y="-1"/>
            <a:ext cx="12192000" cy="6866369"/>
          </a:xfrm>
          <a:prstGeom prst="rect">
            <a:avLst/>
          </a:prstGeom>
        </p:spPr>
      </p:pic>
      <p:sp>
        <p:nvSpPr>
          <p:cNvPr id="4" name="TextBox 3">
            <a:extLst>
              <a:ext uri="{FF2B5EF4-FFF2-40B4-BE49-F238E27FC236}">
                <a16:creationId xmlns:a16="http://schemas.microsoft.com/office/drawing/2014/main" id="{CDD37DEE-B853-424A-9FDE-6366D8BBE958}"/>
              </a:ext>
            </a:extLst>
          </p:cNvPr>
          <p:cNvSpPr txBox="1"/>
          <p:nvPr/>
        </p:nvSpPr>
        <p:spPr>
          <a:xfrm>
            <a:off x="609600" y="5885930"/>
            <a:ext cx="10996246" cy="954107"/>
          </a:xfrm>
          <a:prstGeom prst="rect">
            <a:avLst/>
          </a:prstGeom>
          <a:noFill/>
        </p:spPr>
        <p:txBody>
          <a:bodyPr wrap="square" rtlCol="0">
            <a:spAutoFit/>
          </a:bodyPr>
          <a:lstStyle/>
          <a:p>
            <a:pPr lvl="0" algn="ctr" defTabSz="914400" eaLnBrk="0" fontAlgn="base" hangingPunct="0">
              <a:spcBef>
                <a:spcPct val="0"/>
              </a:spcBef>
              <a:spcAft>
                <a:spcPct val="0"/>
              </a:spcAft>
              <a:defRPr/>
            </a:pPr>
            <a:r>
              <a:rPr lang="en-US" altLang="en-US" sz="2800" b="1" dirty="0">
                <a:solidFill>
                  <a:srgbClr val="FFFF99"/>
                </a:solidFill>
                <a:effectLst>
                  <a:outerShdw blurRad="38100" dist="38100" dir="2700000" algn="tl">
                    <a:srgbClr val="000000">
                      <a:alpha val="43137"/>
                    </a:srgbClr>
                  </a:outerShdw>
                </a:effectLst>
                <a:latin typeface="Calibri" panose="020F0502020204030204" pitchFamily="34" charset="0"/>
              </a:rPr>
              <a:t>The amphitheater in Ephesus, where Paul was nearly lynched, lies at the end of the Arcadian Way.</a:t>
            </a:r>
          </a:p>
        </p:txBody>
      </p:sp>
    </p:spTree>
    <p:extLst>
      <p:ext uri="{BB962C8B-B14F-4D97-AF65-F5344CB8AC3E}">
        <p14:creationId xmlns:p14="http://schemas.microsoft.com/office/powerpoint/2010/main" val="2641118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C48A-7031-4E05-9A0B-7A141A6117D5}"/>
              </a:ext>
            </a:extLst>
          </p:cNvPr>
          <p:cNvSpPr>
            <a:spLocks noGrp="1"/>
          </p:cNvSpPr>
          <p:nvPr>
            <p:ph type="title"/>
          </p:nvPr>
        </p:nvSpPr>
        <p:spPr>
          <a:xfrm>
            <a:off x="2611808" y="221902"/>
            <a:ext cx="7958331" cy="1077229"/>
          </a:xfrm>
        </p:spPr>
        <p:txBody>
          <a:bodyPr>
            <a:normAutofit/>
          </a:bodyPr>
          <a:lstStyle/>
          <a:p>
            <a:r>
              <a:rPr lang="en-US" sz="3600" b="1" dirty="0">
                <a:solidFill>
                  <a:schemeClr val="tx2">
                    <a:lumMod val="75000"/>
                  </a:schemeClr>
                </a:solidFill>
              </a:rPr>
              <a:t>THE SITUATION</a:t>
            </a:r>
          </a:p>
        </p:txBody>
      </p:sp>
      <p:sp>
        <p:nvSpPr>
          <p:cNvPr id="3" name="Content Placeholder 2">
            <a:extLst>
              <a:ext uri="{FF2B5EF4-FFF2-40B4-BE49-F238E27FC236}">
                <a16:creationId xmlns:a16="http://schemas.microsoft.com/office/drawing/2014/main" id="{1E00488A-92FC-42C2-A6DD-ED90734F518D}"/>
              </a:ext>
            </a:extLst>
          </p:cNvPr>
          <p:cNvSpPr>
            <a:spLocks noGrp="1"/>
          </p:cNvSpPr>
          <p:nvPr>
            <p:ph idx="1"/>
          </p:nvPr>
        </p:nvSpPr>
        <p:spPr>
          <a:xfrm>
            <a:off x="1621860" y="760516"/>
            <a:ext cx="9280601" cy="5710622"/>
          </a:xfrm>
        </p:spPr>
        <p:txBody>
          <a:bodyPr>
            <a:normAutofit/>
          </a:bodyPr>
          <a:lstStyle/>
          <a:p>
            <a:pPr marL="0" indent="0">
              <a:buNone/>
            </a:pPr>
            <a:r>
              <a:rPr lang="en-US" sz="2800" b="1" dirty="0">
                <a:solidFill>
                  <a:srgbClr val="FFC000"/>
                </a:solidFill>
              </a:rPr>
              <a:t>Paul wrote concerning a situation in Ephesus (1:3), where he addressed a significant challenge to the faith.</a:t>
            </a:r>
          </a:p>
          <a:p>
            <a:r>
              <a:rPr lang="en-US" sz="2400" i="1" dirty="0"/>
              <a:t>Teachers were giving priority to myths and genealogies, apparently based on the Torah (1:4, 7).</a:t>
            </a:r>
          </a:p>
          <a:p>
            <a:r>
              <a:rPr lang="en-US" sz="2400" i="1" dirty="0"/>
              <a:t>They taught a theology of abstinence, including celibacy and dietary restrictions (4:3), asserting that they were the possessors of special knowledge 6:20-21).</a:t>
            </a:r>
          </a:p>
          <a:p>
            <a:r>
              <a:rPr lang="en-US" sz="2400" i="1" dirty="0"/>
              <a:t>Debate and friction were the inevitable result (6:3-5).</a:t>
            </a:r>
          </a:p>
          <a:p>
            <a:r>
              <a:rPr lang="en-US" sz="2400" i="1" dirty="0"/>
              <a:t>Two ringleaders are named, Hymenaeus and Alexander (1:20).</a:t>
            </a:r>
          </a:p>
        </p:txBody>
      </p:sp>
    </p:spTree>
    <p:extLst>
      <p:ext uri="{BB962C8B-B14F-4D97-AF65-F5344CB8AC3E}">
        <p14:creationId xmlns:p14="http://schemas.microsoft.com/office/powerpoint/2010/main" val="730569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DBB0-3A9E-4A88-8442-110AC3F3F04A}"/>
              </a:ext>
            </a:extLst>
          </p:cNvPr>
          <p:cNvSpPr>
            <a:spLocks noGrp="1"/>
          </p:cNvSpPr>
          <p:nvPr>
            <p:ph type="title"/>
          </p:nvPr>
        </p:nvSpPr>
        <p:spPr>
          <a:xfrm>
            <a:off x="1828800" y="620488"/>
            <a:ext cx="8741339" cy="1077229"/>
          </a:xfrm>
        </p:spPr>
        <p:txBody>
          <a:bodyPr>
            <a:normAutofit/>
          </a:bodyPr>
          <a:lstStyle/>
          <a:p>
            <a:r>
              <a:rPr lang="en-US" sz="3600" b="1" dirty="0">
                <a:solidFill>
                  <a:schemeClr val="tx2">
                    <a:lumMod val="75000"/>
                  </a:schemeClr>
                </a:solidFill>
              </a:rPr>
              <a:t>THE JEWISH-GNOSTIC THEOSOPHY</a:t>
            </a:r>
          </a:p>
        </p:txBody>
      </p:sp>
      <p:sp>
        <p:nvSpPr>
          <p:cNvPr id="3" name="Content Placeholder 2">
            <a:extLst>
              <a:ext uri="{FF2B5EF4-FFF2-40B4-BE49-F238E27FC236}">
                <a16:creationId xmlns:a16="http://schemas.microsoft.com/office/drawing/2014/main" id="{7CFD6967-1ED1-4213-BF77-6B27B3DE81D6}"/>
              </a:ext>
            </a:extLst>
          </p:cNvPr>
          <p:cNvSpPr>
            <a:spLocks noGrp="1"/>
          </p:cNvSpPr>
          <p:nvPr>
            <p:ph idx="1"/>
          </p:nvPr>
        </p:nvSpPr>
        <p:spPr>
          <a:xfrm>
            <a:off x="1621860" y="1477109"/>
            <a:ext cx="9421278" cy="5169877"/>
          </a:xfrm>
        </p:spPr>
        <p:txBody>
          <a:bodyPr>
            <a:normAutofit lnSpcReduction="10000"/>
          </a:bodyPr>
          <a:lstStyle/>
          <a:p>
            <a:pPr marL="0" indent="0">
              <a:buNone/>
            </a:pPr>
            <a:r>
              <a:rPr lang="en-US" sz="2800" b="1" dirty="0">
                <a:solidFill>
                  <a:srgbClr val="FFC000"/>
                </a:solidFill>
              </a:rPr>
              <a:t>Paul’s mention of dietary laws and asceticism suggests that the heresy at Ephesus was Jewish in orientation.</a:t>
            </a:r>
          </a:p>
          <a:p>
            <a:r>
              <a:rPr lang="en-US" sz="2400" i="1" dirty="0"/>
              <a:t>At the same time, it seems apparent that this was not traditional Judaism, and the language of “falsely called knowledge” smacks of something akin to Gnosticism (6:20).</a:t>
            </a:r>
          </a:p>
          <a:p>
            <a:r>
              <a:rPr lang="en-US" sz="2400" i="1" dirty="0"/>
              <a:t>To be sure, Gnostic thought was not fully developed until about a century later, but forms of incipient Gnosticism may also lie behind Colossians and 1 John, and the Gnostic-like emphasis on asceticism may well derive from the Greek philosophical notion that material things were intrinsically evil.</a:t>
            </a:r>
          </a:p>
        </p:txBody>
      </p:sp>
    </p:spTree>
    <p:extLst>
      <p:ext uri="{BB962C8B-B14F-4D97-AF65-F5344CB8AC3E}">
        <p14:creationId xmlns:p14="http://schemas.microsoft.com/office/powerpoint/2010/main" val="4119238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8816-BFFC-44B3-A667-5554A8CD1C5D}"/>
              </a:ext>
            </a:extLst>
          </p:cNvPr>
          <p:cNvSpPr>
            <a:spLocks noGrp="1"/>
          </p:cNvSpPr>
          <p:nvPr>
            <p:ph type="title"/>
          </p:nvPr>
        </p:nvSpPr>
        <p:spPr/>
        <p:txBody>
          <a:bodyPr>
            <a:normAutofit/>
          </a:bodyPr>
          <a:lstStyle/>
          <a:p>
            <a:r>
              <a:rPr lang="en-US" sz="3600" b="1" dirty="0">
                <a:solidFill>
                  <a:schemeClr val="tx2">
                    <a:lumMod val="75000"/>
                  </a:schemeClr>
                </a:solidFill>
              </a:rPr>
              <a:t>MATRIARCHAL THEOLOGY </a:t>
            </a:r>
          </a:p>
        </p:txBody>
      </p:sp>
      <p:sp>
        <p:nvSpPr>
          <p:cNvPr id="3" name="Content Placeholder 2">
            <a:extLst>
              <a:ext uri="{FF2B5EF4-FFF2-40B4-BE49-F238E27FC236}">
                <a16:creationId xmlns:a16="http://schemas.microsoft.com/office/drawing/2014/main" id="{7268F828-3289-4FF3-95D0-9FD677EE36AC}"/>
              </a:ext>
            </a:extLst>
          </p:cNvPr>
          <p:cNvSpPr>
            <a:spLocks noGrp="1"/>
          </p:cNvSpPr>
          <p:nvPr>
            <p:ph idx="1"/>
          </p:nvPr>
        </p:nvSpPr>
        <p:spPr>
          <a:xfrm>
            <a:off x="1547446" y="1617785"/>
            <a:ext cx="9448800" cy="4900245"/>
          </a:xfrm>
        </p:spPr>
        <p:txBody>
          <a:bodyPr>
            <a:normAutofit lnSpcReduction="10000"/>
          </a:bodyPr>
          <a:lstStyle/>
          <a:p>
            <a:pPr marL="0" indent="0">
              <a:buNone/>
            </a:pPr>
            <a:r>
              <a:rPr lang="en-US" sz="2800" b="1" dirty="0">
                <a:solidFill>
                  <a:srgbClr val="FFC000"/>
                </a:solidFill>
              </a:rPr>
              <a:t>Several passages in the letter concern women teachers, and perhaps the heresy also was sympathetic to the Ephesian cult of Artemis, the patron goddess of the city.</a:t>
            </a:r>
          </a:p>
          <a:p>
            <a:r>
              <a:rPr lang="en-US" sz="2400" i="1" dirty="0"/>
              <a:t>The city was widely known for its glorification of the mother goddess figure, from who it was believed all life originated.</a:t>
            </a:r>
          </a:p>
          <a:p>
            <a:r>
              <a:rPr lang="en-US" sz="2400" i="1" dirty="0"/>
              <a:t>A virulent strain of aggressive feminism (2:11-12) augmented by ostentatious dress (2:9-10) and malicious talk (3:11; 5:13), what Paul labels “old women’s tales” (4:7), had already led some astray in following Satan (5:15).</a:t>
            </a:r>
          </a:p>
        </p:txBody>
      </p:sp>
    </p:spTree>
    <p:extLst>
      <p:ext uri="{BB962C8B-B14F-4D97-AF65-F5344CB8AC3E}">
        <p14:creationId xmlns:p14="http://schemas.microsoft.com/office/powerpoint/2010/main" val="1042309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76D93-384A-4B53-BEFA-057850B430C4}"/>
              </a:ext>
            </a:extLst>
          </p:cNvPr>
          <p:cNvSpPr>
            <a:spLocks noGrp="1"/>
          </p:cNvSpPr>
          <p:nvPr>
            <p:ph type="title"/>
          </p:nvPr>
        </p:nvSpPr>
        <p:spPr>
          <a:xfrm>
            <a:off x="2986947" y="221902"/>
            <a:ext cx="7958331" cy="1077229"/>
          </a:xfrm>
        </p:spPr>
        <p:txBody>
          <a:bodyPr>
            <a:normAutofit/>
          </a:bodyPr>
          <a:lstStyle/>
          <a:p>
            <a:r>
              <a:rPr lang="en-US" sz="3600" b="1" dirty="0">
                <a:solidFill>
                  <a:schemeClr val="tx2">
                    <a:lumMod val="75000"/>
                  </a:schemeClr>
                </a:solidFill>
              </a:rPr>
              <a:t>THE ARGUMENT OF 1 TIMOTHY</a:t>
            </a:r>
          </a:p>
        </p:txBody>
      </p:sp>
      <p:sp>
        <p:nvSpPr>
          <p:cNvPr id="3" name="Content Placeholder 2">
            <a:extLst>
              <a:ext uri="{FF2B5EF4-FFF2-40B4-BE49-F238E27FC236}">
                <a16:creationId xmlns:a16="http://schemas.microsoft.com/office/drawing/2014/main" id="{DDA2C9B5-AA50-4CDB-B3DC-082390F4E8F8}"/>
              </a:ext>
            </a:extLst>
          </p:cNvPr>
          <p:cNvSpPr>
            <a:spLocks noGrp="1"/>
          </p:cNvSpPr>
          <p:nvPr>
            <p:ph idx="1"/>
          </p:nvPr>
        </p:nvSpPr>
        <p:spPr>
          <a:xfrm>
            <a:off x="562708" y="1078523"/>
            <a:ext cx="10574215" cy="5721697"/>
          </a:xfrm>
        </p:spPr>
        <p:txBody>
          <a:bodyPr>
            <a:normAutofit/>
          </a:bodyPr>
          <a:lstStyle/>
          <a:p>
            <a:pPr marL="0" indent="0">
              <a:buNone/>
            </a:pPr>
            <a:r>
              <a:rPr lang="en-US" sz="2800" b="1" dirty="0">
                <a:solidFill>
                  <a:srgbClr val="FFC000"/>
                </a:solidFill>
                <a:effectLst>
                  <a:outerShdw blurRad="38100" dist="38100" dir="2700000" algn="tl">
                    <a:srgbClr val="000000">
                      <a:alpha val="43137"/>
                    </a:srgbClr>
                  </a:outerShdw>
                </a:effectLst>
              </a:rPr>
              <a:t>The</a:t>
            </a:r>
            <a:r>
              <a:rPr lang="en-US" sz="2400" b="1" dirty="0">
                <a:solidFill>
                  <a:srgbClr val="FFC000"/>
                </a:solidFill>
                <a:effectLst>
                  <a:outerShdw blurRad="38100" dist="38100" dir="2700000" algn="tl">
                    <a:srgbClr val="000000">
                      <a:alpha val="43137"/>
                    </a:srgbClr>
                  </a:outerShdw>
                </a:effectLst>
              </a:rPr>
              <a:t> false gospel versus the true (1):</a:t>
            </a:r>
          </a:p>
          <a:p>
            <a:r>
              <a:rPr lang="en-US" sz="2400" i="1" dirty="0"/>
              <a:t>Paul issues a severe warning against false teachers who were distorting the gospel by emphasizing Mosaic legalism while deemphasizing faith.</a:t>
            </a:r>
          </a:p>
          <a:p>
            <a:r>
              <a:rPr lang="en-US" sz="2400" i="1" dirty="0"/>
              <a:t>The true gospel, which was epitomized in divine grace and mercy, had been demonstrated in the conversion of Paul himself.</a:t>
            </a:r>
          </a:p>
          <a:p>
            <a:pPr marL="0" indent="0">
              <a:buNone/>
            </a:pPr>
            <a:r>
              <a:rPr lang="en-US" sz="2800" b="1" dirty="0">
                <a:solidFill>
                  <a:srgbClr val="FFC000"/>
                </a:solidFill>
                <a:effectLst>
                  <a:outerShdw blurRad="38100" dist="38100" dir="2700000" algn="tl">
                    <a:srgbClr val="000000">
                      <a:alpha val="43137"/>
                    </a:srgbClr>
                  </a:outerShdw>
                </a:effectLst>
              </a:rPr>
              <a:t>An</a:t>
            </a:r>
            <a:r>
              <a:rPr lang="en-US" sz="2400" b="1" dirty="0">
                <a:solidFill>
                  <a:srgbClr val="FFC000"/>
                </a:solidFill>
                <a:effectLst>
                  <a:outerShdw blurRad="38100" dist="38100" dir="2700000" algn="tl">
                    <a:srgbClr val="000000">
                      <a:alpha val="43137"/>
                    </a:srgbClr>
                  </a:outerShdw>
                </a:effectLst>
              </a:rPr>
              <a:t> order for Christian life, worship and leaders (2-3):</a:t>
            </a:r>
          </a:p>
          <a:p>
            <a:r>
              <a:rPr lang="en-US" sz="2400" i="1" dirty="0"/>
              <a:t>After offering a general comment about prayer, Paul gives an order for decorum in public worship, first for men, then for women.</a:t>
            </a:r>
          </a:p>
          <a:p>
            <a:r>
              <a:rPr lang="en-US" sz="2400" i="1" dirty="0"/>
              <a:t>He then gives an order for the traits that should characterize the lives of leaders, first for elders, then for deacons.</a:t>
            </a:r>
          </a:p>
          <a:p>
            <a:pPr marL="0" indent="0">
              <a:buNone/>
            </a:pPr>
            <a:endParaRPr lang="en-US" dirty="0"/>
          </a:p>
        </p:txBody>
      </p:sp>
    </p:spTree>
    <p:extLst>
      <p:ext uri="{BB962C8B-B14F-4D97-AF65-F5344CB8AC3E}">
        <p14:creationId xmlns:p14="http://schemas.microsoft.com/office/powerpoint/2010/main" val="2260165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5C4C3-4137-44AE-9B42-44C73DE2E973}"/>
              </a:ext>
            </a:extLst>
          </p:cNvPr>
          <p:cNvSpPr>
            <a:spLocks noGrp="1"/>
          </p:cNvSpPr>
          <p:nvPr>
            <p:ph idx="1"/>
          </p:nvPr>
        </p:nvSpPr>
        <p:spPr>
          <a:xfrm>
            <a:off x="984738" y="281352"/>
            <a:ext cx="10785231" cy="6494585"/>
          </a:xfrm>
        </p:spPr>
        <p:txBody>
          <a:bodyPr>
            <a:normAutofit fontScale="70000" lnSpcReduction="20000"/>
          </a:bodyPr>
          <a:lstStyle/>
          <a:p>
            <a:pPr marL="0" indent="0">
              <a:buNone/>
            </a:pPr>
            <a:r>
              <a:rPr lang="en-US" sz="3400" b="1" dirty="0">
                <a:solidFill>
                  <a:srgbClr val="FFC000"/>
                </a:solidFill>
                <a:effectLst>
                  <a:outerShdw blurRad="38100" dist="38100" dir="2700000" algn="tl">
                    <a:srgbClr val="000000">
                      <a:alpha val="43137"/>
                    </a:srgbClr>
                  </a:outerShdw>
                </a:effectLst>
              </a:rPr>
              <a:t>The coming apostasy (4):</a:t>
            </a:r>
          </a:p>
          <a:p>
            <a:r>
              <a:rPr lang="en-US" sz="3400" i="1" dirty="0"/>
              <a:t>The false teachers in Ephesus were merely part of a larger final apostasy, and Timothy must stand firm against it.</a:t>
            </a:r>
          </a:p>
          <a:p>
            <a:pPr marL="0" indent="0">
              <a:buNone/>
            </a:pPr>
            <a:r>
              <a:rPr lang="en-US" sz="3400" b="1" dirty="0">
                <a:solidFill>
                  <a:srgbClr val="FFC000"/>
                </a:solidFill>
                <a:effectLst>
                  <a:outerShdw blurRad="38100" dist="38100" dir="2700000" algn="tl">
                    <a:srgbClr val="000000">
                      <a:alpha val="43137"/>
                    </a:srgbClr>
                  </a:outerShdw>
                </a:effectLst>
              </a:rPr>
              <a:t>Order for Christian relationships (5:1—6:2):</a:t>
            </a:r>
          </a:p>
          <a:p>
            <a:r>
              <a:rPr lang="en-US" sz="3100" i="1" dirty="0"/>
              <a:t>Here, Paul offers an order for the deference of the younger to the older and the church’s treatment of widows who are receiving support from the church. </a:t>
            </a:r>
          </a:p>
          <a:p>
            <a:r>
              <a:rPr lang="en-US" sz="3100" i="1" dirty="0"/>
              <a:t>He also addresses the treatment of church leaders. </a:t>
            </a:r>
          </a:p>
          <a:p>
            <a:r>
              <a:rPr lang="en-US" sz="3100" i="1" dirty="0"/>
              <a:t>Finally, he addresses the relationship of slaves to masters.</a:t>
            </a:r>
          </a:p>
          <a:p>
            <a:pPr marL="0" indent="0">
              <a:buNone/>
            </a:pPr>
            <a:r>
              <a:rPr lang="en-US" sz="3400" b="1" dirty="0">
                <a:solidFill>
                  <a:srgbClr val="FFC000"/>
                </a:solidFill>
                <a:effectLst>
                  <a:outerShdw blurRad="38100" dist="38100" dir="2700000" algn="tl">
                    <a:srgbClr val="000000">
                      <a:alpha val="43137"/>
                    </a:srgbClr>
                  </a:outerShdw>
                </a:effectLst>
              </a:rPr>
              <a:t>Final warnings and a charge (6:3-21):</a:t>
            </a:r>
          </a:p>
          <a:p>
            <a:r>
              <a:rPr lang="en-US" sz="3400" i="1" dirty="0"/>
              <a:t>As a final word against false teachers, he warns against the love of controversy, pride and greed.</a:t>
            </a:r>
          </a:p>
          <a:p>
            <a:r>
              <a:rPr lang="en-US" sz="3400" i="1" dirty="0"/>
              <a:t>His parting charge to Timothy emphasizes true pastoral concern grounded in basic Christian virtue and faith.</a:t>
            </a:r>
          </a:p>
          <a:p>
            <a:pPr marL="0" indent="0">
              <a:buNone/>
            </a:pPr>
            <a:endParaRPr lang="en-US" dirty="0"/>
          </a:p>
        </p:txBody>
      </p:sp>
    </p:spTree>
    <p:extLst>
      <p:ext uri="{BB962C8B-B14F-4D97-AF65-F5344CB8AC3E}">
        <p14:creationId xmlns:p14="http://schemas.microsoft.com/office/powerpoint/2010/main" val="151375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43872-B25E-442A-BAB3-B72060EB7852}"/>
              </a:ext>
            </a:extLst>
          </p:cNvPr>
          <p:cNvSpPr>
            <a:spLocks noGrp="1"/>
          </p:cNvSpPr>
          <p:nvPr>
            <p:ph type="title"/>
          </p:nvPr>
        </p:nvSpPr>
        <p:spPr/>
        <p:txBody>
          <a:bodyPr>
            <a:normAutofit/>
          </a:bodyPr>
          <a:lstStyle/>
          <a:p>
            <a:r>
              <a:rPr lang="en-US" sz="3600" b="1" dirty="0">
                <a:solidFill>
                  <a:schemeClr val="tx2">
                    <a:lumMod val="75000"/>
                  </a:schemeClr>
                </a:solidFill>
              </a:rPr>
              <a:t>THE OPENNG (1:1-2)</a:t>
            </a:r>
          </a:p>
        </p:txBody>
      </p:sp>
      <p:sp>
        <p:nvSpPr>
          <p:cNvPr id="3" name="Content Placeholder 2">
            <a:extLst>
              <a:ext uri="{FF2B5EF4-FFF2-40B4-BE49-F238E27FC236}">
                <a16:creationId xmlns:a16="http://schemas.microsoft.com/office/drawing/2014/main" id="{17AB9071-0285-4B82-BD65-60FE7A5389BC}"/>
              </a:ext>
            </a:extLst>
          </p:cNvPr>
          <p:cNvSpPr>
            <a:spLocks noGrp="1"/>
          </p:cNvSpPr>
          <p:nvPr>
            <p:ph idx="1"/>
          </p:nvPr>
        </p:nvSpPr>
        <p:spPr>
          <a:xfrm>
            <a:off x="1479145" y="1545315"/>
            <a:ext cx="9329531" cy="4714808"/>
          </a:xfrm>
        </p:spPr>
        <p:txBody>
          <a:bodyPr>
            <a:normAutofit/>
          </a:bodyPr>
          <a:lstStyle/>
          <a:p>
            <a:pPr marL="0" indent="0">
              <a:buNone/>
            </a:pPr>
            <a:r>
              <a:rPr lang="en-US" sz="2800" b="1" dirty="0">
                <a:solidFill>
                  <a:srgbClr val="FFC000"/>
                </a:solidFill>
              </a:rPr>
              <a:t>The opening in Greco-Roman correspondences typically included the name of the sender, the recipient and a salutation of blessing.</a:t>
            </a:r>
          </a:p>
          <a:p>
            <a:r>
              <a:rPr lang="en-US" sz="2400" i="1" dirty="0"/>
              <a:t>As is typical in his letters, Paul identifies himself as an apostle of Christ.</a:t>
            </a:r>
          </a:p>
          <a:p>
            <a:r>
              <a:rPr lang="en-US" sz="2400" i="1" dirty="0"/>
              <a:t>Timothy he regards as a “true son,” probably a reference to Timothy’s loyalty in contrast to those who had deserted him (cf. 2 </a:t>
            </a:r>
            <a:r>
              <a:rPr lang="en-US" sz="2400" i="1" dirty="0" err="1"/>
              <a:t>Ti</a:t>
            </a:r>
            <a:r>
              <a:rPr lang="en-US" sz="2400" i="1" dirty="0"/>
              <a:t>. 1:15; 4:16).</a:t>
            </a:r>
          </a:p>
        </p:txBody>
      </p:sp>
    </p:spTree>
    <p:extLst>
      <p:ext uri="{BB962C8B-B14F-4D97-AF65-F5344CB8AC3E}">
        <p14:creationId xmlns:p14="http://schemas.microsoft.com/office/powerpoint/2010/main" val="3787277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D80F-C270-47AC-BCB6-38DAD9E95C1C}"/>
              </a:ext>
            </a:extLst>
          </p:cNvPr>
          <p:cNvSpPr>
            <a:spLocks noGrp="1"/>
          </p:cNvSpPr>
          <p:nvPr>
            <p:ph type="title"/>
          </p:nvPr>
        </p:nvSpPr>
        <p:spPr>
          <a:xfrm>
            <a:off x="1031631" y="639974"/>
            <a:ext cx="9847385" cy="1580485"/>
          </a:xfrm>
        </p:spPr>
        <p:txBody>
          <a:bodyPr>
            <a:normAutofit/>
          </a:bodyPr>
          <a:lstStyle/>
          <a:p>
            <a:r>
              <a:rPr lang="en-US" sz="3600" b="1" dirty="0">
                <a:solidFill>
                  <a:schemeClr val="tx2">
                    <a:lumMod val="75000"/>
                  </a:schemeClr>
                </a:solidFill>
              </a:rPr>
              <a:t>THE DANGER OF A FALSE GOSPEL (1:3-11</a:t>
            </a:r>
            <a:r>
              <a:rPr lang="en-US" dirty="0">
                <a:solidFill>
                  <a:schemeClr val="tx2">
                    <a:lumMod val="75000"/>
                  </a:schemeClr>
                </a:solidFill>
              </a:rPr>
              <a:t>)</a:t>
            </a:r>
          </a:p>
        </p:txBody>
      </p:sp>
      <p:sp>
        <p:nvSpPr>
          <p:cNvPr id="3" name="Content Placeholder 2">
            <a:extLst>
              <a:ext uri="{FF2B5EF4-FFF2-40B4-BE49-F238E27FC236}">
                <a16:creationId xmlns:a16="http://schemas.microsoft.com/office/drawing/2014/main" id="{13C783A7-AD60-4E92-A126-3C9DB4047875}"/>
              </a:ext>
            </a:extLst>
          </p:cNvPr>
          <p:cNvSpPr>
            <a:spLocks noGrp="1"/>
          </p:cNvSpPr>
          <p:nvPr>
            <p:ph idx="1"/>
          </p:nvPr>
        </p:nvSpPr>
        <p:spPr>
          <a:xfrm>
            <a:off x="1312984" y="1242647"/>
            <a:ext cx="9847385" cy="5404339"/>
          </a:xfrm>
        </p:spPr>
        <p:txBody>
          <a:bodyPr>
            <a:normAutofit/>
          </a:bodyPr>
          <a:lstStyle/>
          <a:p>
            <a:pPr marL="0" indent="0">
              <a:buNone/>
            </a:pPr>
            <a:r>
              <a:rPr lang="en-US" sz="2800" b="1" dirty="0">
                <a:solidFill>
                  <a:srgbClr val="FFC000"/>
                </a:solidFill>
              </a:rPr>
              <a:t>1 Timothy is one of several NT letters with Ephesus as its church context (see also, John, 1, 2 &amp; 3 John, Ephesians, and Revelation):</a:t>
            </a:r>
          </a:p>
          <a:p>
            <a:r>
              <a:rPr lang="en-US" sz="2400" i="1" dirty="0"/>
              <a:t>False teachers in Ephesus were supplanting faith and integrity by urging the importance of myths and genealogies, possibly of the sort Paul also mentions to Titus (Tit. 1`:13-14; 3:9).</a:t>
            </a:r>
          </a:p>
          <a:p>
            <a:r>
              <a:rPr lang="en-US" sz="2400" i="1" dirty="0"/>
              <a:t>They seemed to rely on obscure interpretations of the Torah.</a:t>
            </a:r>
          </a:p>
          <a:p>
            <a:r>
              <a:rPr lang="en-US" sz="2400" i="1" dirty="0"/>
              <a:t>Later, Paul will point out that this distortion included a virulent strain of aggressive feminism (2:9-12) with a lot of “godless chatter” and “so-called knowledge” (5:13; 6:20-21).</a:t>
            </a:r>
          </a:p>
        </p:txBody>
      </p:sp>
    </p:spTree>
    <p:extLst>
      <p:ext uri="{BB962C8B-B14F-4D97-AF65-F5344CB8AC3E}">
        <p14:creationId xmlns:p14="http://schemas.microsoft.com/office/powerpoint/2010/main" val="2839621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77516" y="276726"/>
            <a:ext cx="10988842" cy="1856873"/>
          </a:xfrm>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3175" cmpd="sng">
                <a:solidFill>
                  <a:schemeClr val="tx1"/>
                </a:solidFill>
                <a:miter lim="800000"/>
                <a:headEnd/>
                <a:tailEnd/>
              </a14:hiddenLine>
            </a:ext>
          </a:extLst>
        </p:spPr>
        <p:txBody>
          <a:bodyPr/>
          <a:lstStyle/>
          <a:p>
            <a:pPr algn="ctr"/>
            <a:r>
              <a:rPr lang="en-US" altLang="en-US" sz="5400" dirty="0">
                <a:solidFill>
                  <a:srgbClr val="FFC000"/>
                </a:solidFill>
                <a:effectLst>
                  <a:outerShdw blurRad="38100" dist="38100" dir="2700000" algn="tl">
                    <a:srgbClr val="000000"/>
                  </a:outerShdw>
                </a:effectLst>
                <a:latin typeface="Impact" panose="020B0806030902050204" pitchFamily="34" charset="0"/>
              </a:rPr>
              <a:t>PAUL’S THIRTEEN LETTERS</a:t>
            </a:r>
            <a:br>
              <a:rPr lang="en-US" altLang="en-US" sz="5400" dirty="0">
                <a:solidFill>
                  <a:srgbClr val="FFC000"/>
                </a:solidFill>
                <a:effectLst>
                  <a:outerShdw blurRad="38100" dist="38100" dir="2700000" algn="tl">
                    <a:srgbClr val="000000"/>
                  </a:outerShdw>
                </a:effectLst>
                <a:latin typeface="Impact" panose="020B0806030902050204" pitchFamily="34" charset="0"/>
              </a:rPr>
            </a:br>
            <a:r>
              <a:rPr lang="en-US" altLang="en-US" sz="2400" b="1" dirty="0">
                <a:solidFill>
                  <a:srgbClr val="FFFF99"/>
                </a:solidFill>
                <a:effectLst>
                  <a:outerShdw blurRad="38100" dist="38100" dir="2700000" algn="tl">
                    <a:srgbClr val="000000"/>
                  </a:outerShdw>
                </a:effectLst>
                <a:latin typeface="+mn-lt"/>
              </a:rPr>
              <a:t>While Luke does not describe the writing of Paul’s letters, a reasonable chronology can be ascertained from internal references in the letters themselves.</a:t>
            </a:r>
            <a:endParaRPr lang="en-US" altLang="en-US" sz="5400" b="1" dirty="0">
              <a:solidFill>
                <a:srgbClr val="FFFF99"/>
              </a:solidFill>
              <a:effectLst>
                <a:outerShdw blurRad="38100" dist="38100" dir="2700000" algn="tl">
                  <a:srgbClr val="000000"/>
                </a:outerShdw>
              </a:effectLst>
              <a:latin typeface="Impact" panose="020B0806030902050204" pitchFamily="34" charset="0"/>
            </a:endParaRPr>
          </a:p>
        </p:txBody>
      </p:sp>
      <p:sp>
        <p:nvSpPr>
          <p:cNvPr id="67587" name="Rectangle 3"/>
          <p:cNvSpPr>
            <a:spLocks noGrp="1" noChangeArrowheads="1"/>
          </p:cNvSpPr>
          <p:nvPr>
            <p:ph type="body" sz="half" idx="1"/>
          </p:nvPr>
        </p:nvSpPr>
        <p:spPr>
          <a:xfrm>
            <a:off x="1861477" y="2133600"/>
            <a:ext cx="3927475" cy="4191000"/>
          </a:xfrm>
        </p:spPr>
        <p:txBody>
          <a:bodyPr>
            <a:normAutofit fontScale="92500" lnSpcReduction="20000"/>
          </a:bodyPr>
          <a:lstStyle/>
          <a:p>
            <a:pPr>
              <a:buFont typeface="Wingdings" panose="05000000000000000000" pitchFamily="2" charset="2"/>
              <a:buNone/>
            </a:pPr>
            <a:r>
              <a:rPr lang="en-US" altLang="en-US" b="1" dirty="0">
                <a:solidFill>
                  <a:srgbClr val="FFC000"/>
                </a:solidFill>
                <a:effectLst>
                  <a:outerShdw blurRad="38100" dist="38100" dir="2700000" algn="tl">
                    <a:srgbClr val="000000"/>
                  </a:outerShdw>
                </a:effectLst>
              </a:rPr>
              <a:t>2</a:t>
            </a:r>
            <a:r>
              <a:rPr lang="en-US" altLang="en-US" b="1" baseline="30000" dirty="0">
                <a:solidFill>
                  <a:srgbClr val="FFC000"/>
                </a:solidFill>
                <a:effectLst>
                  <a:outerShdw blurRad="38100" dist="38100" dir="2700000" algn="tl">
                    <a:srgbClr val="000000"/>
                  </a:outerShdw>
                </a:effectLst>
              </a:rPr>
              <a:t>ND</a:t>
            </a:r>
            <a:r>
              <a:rPr lang="en-US" altLang="en-US" b="1" dirty="0">
                <a:solidFill>
                  <a:srgbClr val="FFC000"/>
                </a:solidFill>
                <a:effectLst>
                  <a:outerShdw blurRad="38100" dist="38100" dir="2700000" algn="tl">
                    <a:srgbClr val="000000"/>
                  </a:outerShdw>
                </a:effectLst>
              </a:rPr>
              <a:t> TOUR LETTERS</a:t>
            </a:r>
          </a:p>
          <a:p>
            <a:pPr>
              <a:buFont typeface="Wingdings" panose="05000000000000000000" pitchFamily="2" charset="2"/>
              <a:buNone/>
            </a:pPr>
            <a:r>
              <a:rPr lang="en-US" altLang="en-US" sz="2600" i="1" dirty="0">
                <a:solidFill>
                  <a:schemeClr val="bg1"/>
                </a:solidFill>
                <a:latin typeface="Arial Narrow" panose="020B0606020202030204" pitchFamily="34" charset="0"/>
              </a:rPr>
              <a:t>	Galatians (date is debated</a:t>
            </a:r>
          </a:p>
          <a:p>
            <a:pPr>
              <a:buFont typeface="Wingdings" panose="05000000000000000000" pitchFamily="2" charset="2"/>
              <a:buNone/>
            </a:pPr>
            <a:r>
              <a:rPr lang="en-US" altLang="en-US" sz="2600" i="1" dirty="0">
                <a:solidFill>
                  <a:schemeClr val="bg1"/>
                </a:solidFill>
                <a:latin typeface="Arial Narrow" panose="020B0606020202030204" pitchFamily="34" charset="0"/>
              </a:rPr>
              <a:t>		between 2</a:t>
            </a:r>
            <a:r>
              <a:rPr lang="en-US" altLang="en-US" sz="2600" i="1" baseline="30000" dirty="0">
                <a:solidFill>
                  <a:schemeClr val="bg1"/>
                </a:solidFill>
                <a:latin typeface="Arial Narrow" panose="020B0606020202030204" pitchFamily="34" charset="0"/>
              </a:rPr>
              <a:t>nd</a:t>
            </a:r>
            <a:r>
              <a:rPr lang="en-US" altLang="en-US" sz="2600" i="1" dirty="0">
                <a:solidFill>
                  <a:schemeClr val="bg1"/>
                </a:solidFill>
                <a:latin typeface="Arial Narrow" panose="020B0606020202030204" pitchFamily="34" charset="0"/>
              </a:rPr>
              <a:t> and 3</a:t>
            </a:r>
            <a:r>
              <a:rPr lang="en-US" altLang="en-US" sz="2600" i="1" baseline="30000" dirty="0">
                <a:solidFill>
                  <a:schemeClr val="bg1"/>
                </a:solidFill>
                <a:latin typeface="Arial Narrow" panose="020B0606020202030204" pitchFamily="34" charset="0"/>
              </a:rPr>
              <a:t>rd</a:t>
            </a:r>
            <a:r>
              <a:rPr lang="en-US" altLang="en-US" sz="2600" i="1" dirty="0">
                <a:solidFill>
                  <a:schemeClr val="bg1"/>
                </a:solidFill>
                <a:latin typeface="Arial Narrow" panose="020B0606020202030204" pitchFamily="34" charset="0"/>
              </a:rPr>
              <a:t> tour)</a:t>
            </a:r>
          </a:p>
          <a:p>
            <a:pPr>
              <a:buFont typeface="Wingdings" panose="05000000000000000000" pitchFamily="2" charset="2"/>
              <a:buNone/>
            </a:pPr>
            <a:r>
              <a:rPr lang="en-US" altLang="en-US" sz="2600" i="1" dirty="0">
                <a:solidFill>
                  <a:schemeClr val="bg1"/>
                </a:solidFill>
                <a:latin typeface="Arial Narrow" panose="020B0606020202030204" pitchFamily="34" charset="0"/>
              </a:rPr>
              <a:t>	1 Thessalonians</a:t>
            </a:r>
          </a:p>
          <a:p>
            <a:pPr>
              <a:buFont typeface="Wingdings" panose="05000000000000000000" pitchFamily="2" charset="2"/>
              <a:buNone/>
            </a:pPr>
            <a:r>
              <a:rPr lang="en-US" altLang="en-US" sz="2600" i="1" dirty="0">
                <a:solidFill>
                  <a:schemeClr val="bg1"/>
                </a:solidFill>
                <a:latin typeface="Arial Narrow" panose="020B0606020202030204" pitchFamily="34" charset="0"/>
              </a:rPr>
              <a:t>	2 Thessalonians</a:t>
            </a:r>
          </a:p>
          <a:p>
            <a:pPr>
              <a:buFont typeface="Wingdings" panose="05000000000000000000" pitchFamily="2" charset="2"/>
              <a:buNone/>
            </a:pPr>
            <a:endParaRPr lang="en-US" altLang="en-US" sz="800" i="1" dirty="0">
              <a:latin typeface="Arial Narrow" panose="020B0606020202030204" pitchFamily="34" charset="0"/>
            </a:endParaRPr>
          </a:p>
          <a:p>
            <a:pPr>
              <a:buFont typeface="Wingdings" panose="05000000000000000000" pitchFamily="2" charset="2"/>
              <a:buNone/>
            </a:pPr>
            <a:r>
              <a:rPr lang="en-US" altLang="en-US" b="1" dirty="0">
                <a:solidFill>
                  <a:srgbClr val="FFC000"/>
                </a:solidFill>
                <a:effectLst>
                  <a:outerShdw blurRad="38100" dist="38100" dir="2700000" algn="tl">
                    <a:srgbClr val="000000"/>
                  </a:outerShdw>
                </a:effectLst>
              </a:rPr>
              <a:t>3</a:t>
            </a:r>
            <a:r>
              <a:rPr lang="en-US" altLang="en-US" b="1" baseline="30000" dirty="0">
                <a:solidFill>
                  <a:srgbClr val="FFC000"/>
                </a:solidFill>
                <a:effectLst>
                  <a:outerShdw blurRad="38100" dist="38100" dir="2700000" algn="tl">
                    <a:srgbClr val="000000"/>
                  </a:outerShdw>
                </a:effectLst>
              </a:rPr>
              <a:t>RD</a:t>
            </a:r>
            <a:r>
              <a:rPr lang="en-US" altLang="en-US" b="1" dirty="0">
                <a:solidFill>
                  <a:srgbClr val="FFC000"/>
                </a:solidFill>
                <a:effectLst>
                  <a:outerShdw blurRad="38100" dist="38100" dir="2700000" algn="tl">
                    <a:srgbClr val="000000"/>
                  </a:outerShdw>
                </a:effectLst>
              </a:rPr>
              <a:t> TOUR LETTERS</a:t>
            </a:r>
          </a:p>
          <a:p>
            <a:pPr>
              <a:buFont typeface="Wingdings" panose="05000000000000000000" pitchFamily="2" charset="2"/>
              <a:buNone/>
            </a:pPr>
            <a:r>
              <a:rPr lang="en-US" altLang="en-US" sz="2600" i="1" dirty="0">
                <a:solidFill>
                  <a:schemeClr val="bg1"/>
                </a:solidFill>
                <a:latin typeface="Arial Narrow" panose="020B0606020202030204" pitchFamily="34" charset="0"/>
              </a:rPr>
              <a:t>	1 Corinthians</a:t>
            </a:r>
          </a:p>
          <a:p>
            <a:pPr>
              <a:buFont typeface="Wingdings" panose="05000000000000000000" pitchFamily="2" charset="2"/>
              <a:buNone/>
            </a:pPr>
            <a:r>
              <a:rPr lang="en-US" altLang="en-US" sz="2600" i="1" dirty="0">
                <a:solidFill>
                  <a:schemeClr val="bg1"/>
                </a:solidFill>
                <a:latin typeface="Arial Narrow" panose="020B0606020202030204" pitchFamily="34" charset="0"/>
              </a:rPr>
              <a:t>	2 Corinthians</a:t>
            </a:r>
          </a:p>
          <a:p>
            <a:pPr>
              <a:buFont typeface="Wingdings" panose="05000000000000000000" pitchFamily="2" charset="2"/>
              <a:buNone/>
            </a:pPr>
            <a:r>
              <a:rPr lang="en-US" altLang="en-US" sz="2600" i="1" dirty="0">
                <a:solidFill>
                  <a:schemeClr val="bg1"/>
                </a:solidFill>
                <a:latin typeface="Arial Narrow" panose="020B0606020202030204" pitchFamily="34" charset="0"/>
              </a:rPr>
              <a:t>	Romans</a:t>
            </a:r>
          </a:p>
        </p:txBody>
      </p:sp>
      <p:sp>
        <p:nvSpPr>
          <p:cNvPr id="67588" name="Rectangle 4"/>
          <p:cNvSpPr>
            <a:spLocks noGrp="1" noChangeArrowheads="1"/>
          </p:cNvSpPr>
          <p:nvPr>
            <p:ph type="body" sz="half" idx="2"/>
          </p:nvPr>
        </p:nvSpPr>
        <p:spPr>
          <a:xfrm>
            <a:off x="6906989" y="2085108"/>
            <a:ext cx="4267200" cy="4572000"/>
          </a:xfrm>
        </p:spPr>
        <p:txBody>
          <a:bodyPr>
            <a:normAutofit lnSpcReduction="10000"/>
          </a:bodyPr>
          <a:lstStyle/>
          <a:p>
            <a:pPr>
              <a:buFont typeface="Wingdings" panose="05000000000000000000" pitchFamily="2" charset="2"/>
              <a:buNone/>
            </a:pPr>
            <a:r>
              <a:rPr lang="en-US" altLang="en-US" b="1" dirty="0">
                <a:solidFill>
                  <a:srgbClr val="FFC000"/>
                </a:solidFill>
                <a:effectLst>
                  <a:outerShdw blurRad="38100" dist="38100" dir="2700000" algn="tl">
                    <a:srgbClr val="000000"/>
                  </a:outerShdw>
                </a:effectLst>
              </a:rPr>
              <a:t>PRISON LETTERS</a:t>
            </a:r>
          </a:p>
          <a:p>
            <a:pPr>
              <a:buFont typeface="Wingdings" panose="05000000000000000000" pitchFamily="2" charset="2"/>
              <a:buNone/>
            </a:pPr>
            <a:r>
              <a:rPr lang="en-US" altLang="en-US" sz="2400" i="1" dirty="0">
                <a:solidFill>
                  <a:schemeClr val="bg1"/>
                </a:solidFill>
                <a:latin typeface="Arial Narrow" panose="020B0606020202030204" pitchFamily="34" charset="0"/>
              </a:rPr>
              <a:t>	Colossians</a:t>
            </a:r>
          </a:p>
          <a:p>
            <a:pPr>
              <a:buFont typeface="Wingdings" panose="05000000000000000000" pitchFamily="2" charset="2"/>
              <a:buNone/>
            </a:pPr>
            <a:r>
              <a:rPr lang="en-US" altLang="en-US" sz="2400" i="1" dirty="0">
                <a:solidFill>
                  <a:schemeClr val="bg1"/>
                </a:solidFill>
                <a:latin typeface="Arial Narrow" panose="020B0606020202030204" pitchFamily="34" charset="0"/>
              </a:rPr>
              <a:t>	Philemon</a:t>
            </a:r>
          </a:p>
          <a:p>
            <a:pPr>
              <a:buFont typeface="Wingdings" panose="05000000000000000000" pitchFamily="2" charset="2"/>
              <a:buNone/>
            </a:pPr>
            <a:r>
              <a:rPr lang="en-US" altLang="en-US" sz="2400" i="1" dirty="0">
                <a:solidFill>
                  <a:schemeClr val="bg1"/>
                </a:solidFill>
                <a:latin typeface="Arial Narrow" panose="020B0606020202030204" pitchFamily="34" charset="0"/>
              </a:rPr>
              <a:t>	Ephesians</a:t>
            </a:r>
          </a:p>
          <a:p>
            <a:pPr>
              <a:buFont typeface="Wingdings" panose="05000000000000000000" pitchFamily="2" charset="2"/>
              <a:buNone/>
            </a:pPr>
            <a:r>
              <a:rPr lang="en-US" altLang="en-US" sz="2400" i="1" dirty="0">
                <a:solidFill>
                  <a:schemeClr val="bg1"/>
                </a:solidFill>
                <a:latin typeface="Arial Narrow" panose="020B0606020202030204" pitchFamily="34" charset="0"/>
              </a:rPr>
              <a:t>	Philippians</a:t>
            </a:r>
          </a:p>
          <a:p>
            <a:pPr>
              <a:buFont typeface="Wingdings" panose="05000000000000000000" pitchFamily="2" charset="2"/>
              <a:buNone/>
            </a:pPr>
            <a:endParaRPr lang="en-US" altLang="en-US" sz="800" i="1" dirty="0">
              <a:latin typeface="Arial Narrow" panose="020B0606020202030204" pitchFamily="34" charset="0"/>
            </a:endParaRPr>
          </a:p>
          <a:p>
            <a:pPr>
              <a:buFont typeface="Wingdings" panose="05000000000000000000" pitchFamily="2" charset="2"/>
              <a:buNone/>
            </a:pPr>
            <a:r>
              <a:rPr lang="en-US" altLang="en-US" b="1" dirty="0">
                <a:solidFill>
                  <a:srgbClr val="FFC000"/>
                </a:solidFill>
                <a:effectLst>
                  <a:outerShdw blurRad="38100" dist="38100" dir="2700000" algn="tl">
                    <a:srgbClr val="000000"/>
                  </a:outerShdw>
                </a:effectLst>
              </a:rPr>
              <a:t>PASTORAL LETTERS</a:t>
            </a:r>
          </a:p>
          <a:p>
            <a:pPr>
              <a:buFont typeface="Wingdings" panose="05000000000000000000" pitchFamily="2" charset="2"/>
              <a:buNone/>
            </a:pPr>
            <a:r>
              <a:rPr lang="en-US" altLang="en-US" sz="2400" i="1" dirty="0">
                <a:latin typeface="Arial Narrow" panose="020B0606020202030204" pitchFamily="34" charset="0"/>
              </a:rPr>
              <a:t>	</a:t>
            </a:r>
            <a:r>
              <a:rPr lang="en-US" altLang="en-US" sz="2400" i="1" dirty="0">
                <a:solidFill>
                  <a:schemeClr val="bg1"/>
                </a:solidFill>
                <a:latin typeface="Arial Narrow" panose="020B0606020202030204" pitchFamily="34" charset="0"/>
              </a:rPr>
              <a:t>1 Timothy</a:t>
            </a:r>
          </a:p>
          <a:p>
            <a:pPr>
              <a:buFont typeface="Wingdings" panose="05000000000000000000" pitchFamily="2" charset="2"/>
              <a:buNone/>
            </a:pPr>
            <a:r>
              <a:rPr lang="en-US" altLang="en-US" sz="2400" i="1" dirty="0">
                <a:solidFill>
                  <a:schemeClr val="bg1"/>
                </a:solidFill>
                <a:latin typeface="Arial Narrow" panose="020B0606020202030204" pitchFamily="34" charset="0"/>
              </a:rPr>
              <a:t>	Titus</a:t>
            </a:r>
          </a:p>
          <a:p>
            <a:pPr>
              <a:buNone/>
            </a:pPr>
            <a:r>
              <a:rPr lang="en-US" altLang="en-US" sz="2400" i="1" dirty="0">
                <a:solidFill>
                  <a:schemeClr val="bg1"/>
                </a:solidFill>
                <a:latin typeface="Arial Narrow" panose="020B0606020202030204" pitchFamily="34" charset="0"/>
              </a:rPr>
              <a:t>	2 Timothy</a:t>
            </a:r>
          </a:p>
          <a:p>
            <a:pPr>
              <a:buFont typeface="Wingdings" panose="05000000000000000000" pitchFamily="2" charset="2"/>
              <a:buNone/>
            </a:pPr>
            <a:endParaRPr lang="en-US" altLang="en-US" sz="2400" i="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57172700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dissolve">
                                      <p:cBhvr>
                                        <p:cTn id="7" dur="500"/>
                                        <p:tgtEl>
                                          <p:spTgt spid="675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67587">
                                            <p:txEl>
                                              <p:pRg st="0" end="0"/>
                                            </p:txEl>
                                          </p:spTgt>
                                        </p:tgtEl>
                                        <p:attrNameLst>
                                          <p:attrName>style.visibility</p:attrName>
                                        </p:attrNameLst>
                                      </p:cBhvr>
                                      <p:to>
                                        <p:strVal val="visible"/>
                                      </p:to>
                                    </p:set>
                                    <p:anim calcmode="lin" valueType="num">
                                      <p:cBhvr>
                                        <p:cTn id="12" dur="500" fill="hold"/>
                                        <p:tgtEl>
                                          <p:spTgt spid="6758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7587">
                                            <p:txEl>
                                              <p:pRg st="0" end="0"/>
                                            </p:txEl>
                                          </p:spTgt>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67587">
                                            <p:txEl>
                                              <p:pRg st="1" end="1"/>
                                            </p:txEl>
                                          </p:spTgt>
                                        </p:tgtEl>
                                        <p:attrNameLst>
                                          <p:attrName>style.visibility</p:attrName>
                                        </p:attrNameLst>
                                      </p:cBhvr>
                                      <p:to>
                                        <p:strVal val="visible"/>
                                      </p:to>
                                    </p:set>
                                    <p:anim calcmode="lin" valueType="num">
                                      <p:cBhvr>
                                        <p:cTn id="16" dur="500" fill="hold"/>
                                        <p:tgtEl>
                                          <p:spTgt spid="6758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67587">
                                            <p:txEl>
                                              <p:pRg st="1" end="1"/>
                                            </p:txEl>
                                          </p:spTgt>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67587">
                                            <p:txEl>
                                              <p:pRg st="2" end="2"/>
                                            </p:txEl>
                                          </p:spTgt>
                                        </p:tgtEl>
                                        <p:attrNameLst>
                                          <p:attrName>style.visibility</p:attrName>
                                        </p:attrNameLst>
                                      </p:cBhvr>
                                      <p:to>
                                        <p:strVal val="visible"/>
                                      </p:to>
                                    </p:set>
                                    <p:anim calcmode="lin" valueType="num">
                                      <p:cBhvr>
                                        <p:cTn id="20" dur="500" fill="hold"/>
                                        <p:tgtEl>
                                          <p:spTgt spid="67587">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67587">
                                            <p:txEl>
                                              <p:pRg st="2" end="2"/>
                                            </p:txEl>
                                          </p:spTgt>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67587">
                                            <p:txEl>
                                              <p:pRg st="3" end="3"/>
                                            </p:txEl>
                                          </p:spTgt>
                                        </p:tgtEl>
                                        <p:attrNameLst>
                                          <p:attrName>style.visibility</p:attrName>
                                        </p:attrNameLst>
                                      </p:cBhvr>
                                      <p:to>
                                        <p:strVal val="visible"/>
                                      </p:to>
                                    </p:set>
                                    <p:anim calcmode="lin" valueType="num">
                                      <p:cBhvr>
                                        <p:cTn id="24" dur="500" fill="hold"/>
                                        <p:tgtEl>
                                          <p:spTgt spid="67587">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67587">
                                            <p:txEl>
                                              <p:pRg st="3" end="3"/>
                                            </p:txEl>
                                          </p:spTgt>
                                        </p:tgtEl>
                                        <p:attrNameLst>
                                          <p:attrName>ppt_h</p:attrName>
                                        </p:attrNameLst>
                                      </p:cBhvr>
                                      <p:tavLst>
                                        <p:tav tm="0">
                                          <p:val>
                                            <p:fltVal val="0"/>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67587">
                                            <p:txEl>
                                              <p:pRg st="4" end="4"/>
                                            </p:txEl>
                                          </p:spTgt>
                                        </p:tgtEl>
                                        <p:attrNameLst>
                                          <p:attrName>style.visibility</p:attrName>
                                        </p:attrNameLst>
                                      </p:cBhvr>
                                      <p:to>
                                        <p:strVal val="visible"/>
                                      </p:to>
                                    </p:set>
                                    <p:anim calcmode="lin" valueType="num">
                                      <p:cBhvr>
                                        <p:cTn id="28" dur="500" fill="hold"/>
                                        <p:tgtEl>
                                          <p:spTgt spid="67587">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6758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67587">
                                            <p:txEl>
                                              <p:pRg st="6" end="6"/>
                                            </p:txEl>
                                          </p:spTgt>
                                        </p:tgtEl>
                                        <p:attrNameLst>
                                          <p:attrName>style.visibility</p:attrName>
                                        </p:attrNameLst>
                                      </p:cBhvr>
                                      <p:to>
                                        <p:strVal val="visible"/>
                                      </p:to>
                                    </p:set>
                                    <p:anim calcmode="lin" valueType="num">
                                      <p:cBhvr>
                                        <p:cTn id="34" dur="500" fill="hold"/>
                                        <p:tgtEl>
                                          <p:spTgt spid="67587">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67587">
                                            <p:txEl>
                                              <p:pRg st="6" end="6"/>
                                            </p:txEl>
                                          </p:spTgt>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67587">
                                            <p:txEl>
                                              <p:pRg st="7" end="7"/>
                                            </p:txEl>
                                          </p:spTgt>
                                        </p:tgtEl>
                                        <p:attrNameLst>
                                          <p:attrName>style.visibility</p:attrName>
                                        </p:attrNameLst>
                                      </p:cBhvr>
                                      <p:to>
                                        <p:strVal val="visible"/>
                                      </p:to>
                                    </p:set>
                                    <p:anim calcmode="lin" valueType="num">
                                      <p:cBhvr>
                                        <p:cTn id="38" dur="500" fill="hold"/>
                                        <p:tgtEl>
                                          <p:spTgt spid="67587">
                                            <p:txEl>
                                              <p:pRg st="7" end="7"/>
                                            </p:txEl>
                                          </p:spTgt>
                                        </p:tgtEl>
                                        <p:attrNameLst>
                                          <p:attrName>ppt_w</p:attrName>
                                        </p:attrNameLst>
                                      </p:cBhvr>
                                      <p:tavLst>
                                        <p:tav tm="0">
                                          <p:val>
                                            <p:fltVal val="0"/>
                                          </p:val>
                                        </p:tav>
                                        <p:tav tm="100000">
                                          <p:val>
                                            <p:strVal val="#ppt_w"/>
                                          </p:val>
                                        </p:tav>
                                      </p:tavLst>
                                    </p:anim>
                                    <p:anim calcmode="lin" valueType="num">
                                      <p:cBhvr>
                                        <p:cTn id="39" dur="500" fill="hold"/>
                                        <p:tgtEl>
                                          <p:spTgt spid="67587">
                                            <p:txEl>
                                              <p:pRg st="7" end="7"/>
                                            </p:txEl>
                                          </p:spTgt>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67587">
                                            <p:txEl>
                                              <p:pRg st="8" end="8"/>
                                            </p:txEl>
                                          </p:spTgt>
                                        </p:tgtEl>
                                        <p:attrNameLst>
                                          <p:attrName>style.visibility</p:attrName>
                                        </p:attrNameLst>
                                      </p:cBhvr>
                                      <p:to>
                                        <p:strVal val="visible"/>
                                      </p:to>
                                    </p:set>
                                    <p:anim calcmode="lin" valueType="num">
                                      <p:cBhvr>
                                        <p:cTn id="42" dur="500" fill="hold"/>
                                        <p:tgtEl>
                                          <p:spTgt spid="67587">
                                            <p:txEl>
                                              <p:pRg st="8" end="8"/>
                                            </p:txEl>
                                          </p:spTgt>
                                        </p:tgtEl>
                                        <p:attrNameLst>
                                          <p:attrName>ppt_w</p:attrName>
                                        </p:attrNameLst>
                                      </p:cBhvr>
                                      <p:tavLst>
                                        <p:tav tm="0">
                                          <p:val>
                                            <p:fltVal val="0"/>
                                          </p:val>
                                        </p:tav>
                                        <p:tav tm="100000">
                                          <p:val>
                                            <p:strVal val="#ppt_w"/>
                                          </p:val>
                                        </p:tav>
                                      </p:tavLst>
                                    </p:anim>
                                    <p:anim calcmode="lin" valueType="num">
                                      <p:cBhvr>
                                        <p:cTn id="43" dur="500" fill="hold"/>
                                        <p:tgtEl>
                                          <p:spTgt spid="67587">
                                            <p:txEl>
                                              <p:pRg st="8" end="8"/>
                                            </p:txEl>
                                          </p:spTgt>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67587">
                                            <p:txEl>
                                              <p:pRg st="9" end="9"/>
                                            </p:txEl>
                                          </p:spTgt>
                                        </p:tgtEl>
                                        <p:attrNameLst>
                                          <p:attrName>style.visibility</p:attrName>
                                        </p:attrNameLst>
                                      </p:cBhvr>
                                      <p:to>
                                        <p:strVal val="visible"/>
                                      </p:to>
                                    </p:set>
                                    <p:anim calcmode="lin" valueType="num">
                                      <p:cBhvr>
                                        <p:cTn id="46" dur="500" fill="hold"/>
                                        <p:tgtEl>
                                          <p:spTgt spid="67587">
                                            <p:txEl>
                                              <p:pRg st="9" end="9"/>
                                            </p:txEl>
                                          </p:spTgt>
                                        </p:tgtEl>
                                        <p:attrNameLst>
                                          <p:attrName>ppt_w</p:attrName>
                                        </p:attrNameLst>
                                      </p:cBhvr>
                                      <p:tavLst>
                                        <p:tav tm="0">
                                          <p:val>
                                            <p:fltVal val="0"/>
                                          </p:val>
                                        </p:tav>
                                        <p:tav tm="100000">
                                          <p:val>
                                            <p:strVal val="#ppt_w"/>
                                          </p:val>
                                        </p:tav>
                                      </p:tavLst>
                                    </p:anim>
                                    <p:anim calcmode="lin" valueType="num">
                                      <p:cBhvr>
                                        <p:cTn id="47" dur="500" fill="hold"/>
                                        <p:tgtEl>
                                          <p:spTgt spid="67587">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16" fill="hold" nodeType="clickEffect">
                                  <p:stCondLst>
                                    <p:cond delay="0"/>
                                  </p:stCondLst>
                                  <p:childTnLst>
                                    <p:set>
                                      <p:cBhvr>
                                        <p:cTn id="51" dur="1" fill="hold">
                                          <p:stCondLst>
                                            <p:cond delay="0"/>
                                          </p:stCondLst>
                                        </p:cTn>
                                        <p:tgtEl>
                                          <p:spTgt spid="67588">
                                            <p:txEl>
                                              <p:pRg st="0" end="0"/>
                                            </p:txEl>
                                          </p:spTgt>
                                        </p:tgtEl>
                                        <p:attrNameLst>
                                          <p:attrName>style.visibility</p:attrName>
                                        </p:attrNameLst>
                                      </p:cBhvr>
                                      <p:to>
                                        <p:strVal val="visible"/>
                                      </p:to>
                                    </p:set>
                                    <p:anim calcmode="lin" valueType="num">
                                      <p:cBhvr>
                                        <p:cTn id="52" dur="500" fill="hold"/>
                                        <p:tgtEl>
                                          <p:spTgt spid="67588">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67588">
                                            <p:txEl>
                                              <p:pRg st="0" end="0"/>
                                            </p:txEl>
                                          </p:spTgt>
                                        </p:tgtEl>
                                        <p:attrNameLst>
                                          <p:attrName>ppt_h</p:attrName>
                                        </p:attrNameLst>
                                      </p:cBhvr>
                                      <p:tavLst>
                                        <p:tav tm="0">
                                          <p:val>
                                            <p:fltVal val="0"/>
                                          </p:val>
                                        </p:tav>
                                        <p:tav tm="100000">
                                          <p:val>
                                            <p:strVal val="#ppt_h"/>
                                          </p:val>
                                        </p:tav>
                                      </p:tavLst>
                                    </p:anim>
                                  </p:childTnLst>
                                </p:cTn>
                              </p:par>
                              <p:par>
                                <p:cTn id="54" presetID="23" presetClass="entr" presetSubtype="16" fill="hold" nodeType="withEffect">
                                  <p:stCondLst>
                                    <p:cond delay="0"/>
                                  </p:stCondLst>
                                  <p:childTnLst>
                                    <p:set>
                                      <p:cBhvr>
                                        <p:cTn id="55" dur="1" fill="hold">
                                          <p:stCondLst>
                                            <p:cond delay="0"/>
                                          </p:stCondLst>
                                        </p:cTn>
                                        <p:tgtEl>
                                          <p:spTgt spid="67588">
                                            <p:txEl>
                                              <p:pRg st="1" end="1"/>
                                            </p:txEl>
                                          </p:spTgt>
                                        </p:tgtEl>
                                        <p:attrNameLst>
                                          <p:attrName>style.visibility</p:attrName>
                                        </p:attrNameLst>
                                      </p:cBhvr>
                                      <p:to>
                                        <p:strVal val="visible"/>
                                      </p:to>
                                    </p:set>
                                    <p:anim calcmode="lin" valueType="num">
                                      <p:cBhvr>
                                        <p:cTn id="56" dur="500" fill="hold"/>
                                        <p:tgtEl>
                                          <p:spTgt spid="67588">
                                            <p:txEl>
                                              <p:pRg st="1" end="1"/>
                                            </p:txEl>
                                          </p:spTgt>
                                        </p:tgtEl>
                                        <p:attrNameLst>
                                          <p:attrName>ppt_w</p:attrName>
                                        </p:attrNameLst>
                                      </p:cBhvr>
                                      <p:tavLst>
                                        <p:tav tm="0">
                                          <p:val>
                                            <p:fltVal val="0"/>
                                          </p:val>
                                        </p:tav>
                                        <p:tav tm="100000">
                                          <p:val>
                                            <p:strVal val="#ppt_w"/>
                                          </p:val>
                                        </p:tav>
                                      </p:tavLst>
                                    </p:anim>
                                    <p:anim calcmode="lin" valueType="num">
                                      <p:cBhvr>
                                        <p:cTn id="57" dur="500" fill="hold"/>
                                        <p:tgtEl>
                                          <p:spTgt spid="67588">
                                            <p:txEl>
                                              <p:pRg st="1" end="1"/>
                                            </p:txEl>
                                          </p:spTgt>
                                        </p:tgtEl>
                                        <p:attrNameLst>
                                          <p:attrName>ppt_h</p:attrName>
                                        </p:attrNameLst>
                                      </p:cBhvr>
                                      <p:tavLst>
                                        <p:tav tm="0">
                                          <p:val>
                                            <p:fltVal val="0"/>
                                          </p:val>
                                        </p:tav>
                                        <p:tav tm="100000">
                                          <p:val>
                                            <p:strVal val="#ppt_h"/>
                                          </p:val>
                                        </p:tav>
                                      </p:tavLst>
                                    </p:anim>
                                  </p:childTnLst>
                                </p:cTn>
                              </p:par>
                              <p:par>
                                <p:cTn id="58" presetID="23" presetClass="entr" presetSubtype="16" fill="hold" nodeType="withEffect">
                                  <p:stCondLst>
                                    <p:cond delay="0"/>
                                  </p:stCondLst>
                                  <p:childTnLst>
                                    <p:set>
                                      <p:cBhvr>
                                        <p:cTn id="59" dur="1" fill="hold">
                                          <p:stCondLst>
                                            <p:cond delay="0"/>
                                          </p:stCondLst>
                                        </p:cTn>
                                        <p:tgtEl>
                                          <p:spTgt spid="67588">
                                            <p:txEl>
                                              <p:pRg st="2" end="2"/>
                                            </p:txEl>
                                          </p:spTgt>
                                        </p:tgtEl>
                                        <p:attrNameLst>
                                          <p:attrName>style.visibility</p:attrName>
                                        </p:attrNameLst>
                                      </p:cBhvr>
                                      <p:to>
                                        <p:strVal val="visible"/>
                                      </p:to>
                                    </p:set>
                                    <p:anim calcmode="lin" valueType="num">
                                      <p:cBhvr>
                                        <p:cTn id="60" dur="500" fill="hold"/>
                                        <p:tgtEl>
                                          <p:spTgt spid="67588">
                                            <p:txEl>
                                              <p:pRg st="2" end="2"/>
                                            </p:txEl>
                                          </p:spTgt>
                                        </p:tgtEl>
                                        <p:attrNameLst>
                                          <p:attrName>ppt_w</p:attrName>
                                        </p:attrNameLst>
                                      </p:cBhvr>
                                      <p:tavLst>
                                        <p:tav tm="0">
                                          <p:val>
                                            <p:fltVal val="0"/>
                                          </p:val>
                                        </p:tav>
                                        <p:tav tm="100000">
                                          <p:val>
                                            <p:strVal val="#ppt_w"/>
                                          </p:val>
                                        </p:tav>
                                      </p:tavLst>
                                    </p:anim>
                                    <p:anim calcmode="lin" valueType="num">
                                      <p:cBhvr>
                                        <p:cTn id="61" dur="500" fill="hold"/>
                                        <p:tgtEl>
                                          <p:spTgt spid="67588">
                                            <p:txEl>
                                              <p:pRg st="2" end="2"/>
                                            </p:txEl>
                                          </p:spTgt>
                                        </p:tgtEl>
                                        <p:attrNameLst>
                                          <p:attrName>ppt_h</p:attrName>
                                        </p:attrNameLst>
                                      </p:cBhvr>
                                      <p:tavLst>
                                        <p:tav tm="0">
                                          <p:val>
                                            <p:fltVal val="0"/>
                                          </p:val>
                                        </p:tav>
                                        <p:tav tm="100000">
                                          <p:val>
                                            <p:strVal val="#ppt_h"/>
                                          </p:val>
                                        </p:tav>
                                      </p:tavLst>
                                    </p:anim>
                                  </p:childTnLst>
                                </p:cTn>
                              </p:par>
                              <p:par>
                                <p:cTn id="62" presetID="23" presetClass="entr" presetSubtype="16" fill="hold" nodeType="withEffect">
                                  <p:stCondLst>
                                    <p:cond delay="0"/>
                                  </p:stCondLst>
                                  <p:childTnLst>
                                    <p:set>
                                      <p:cBhvr>
                                        <p:cTn id="63" dur="1" fill="hold">
                                          <p:stCondLst>
                                            <p:cond delay="0"/>
                                          </p:stCondLst>
                                        </p:cTn>
                                        <p:tgtEl>
                                          <p:spTgt spid="67588">
                                            <p:txEl>
                                              <p:pRg st="3" end="3"/>
                                            </p:txEl>
                                          </p:spTgt>
                                        </p:tgtEl>
                                        <p:attrNameLst>
                                          <p:attrName>style.visibility</p:attrName>
                                        </p:attrNameLst>
                                      </p:cBhvr>
                                      <p:to>
                                        <p:strVal val="visible"/>
                                      </p:to>
                                    </p:set>
                                    <p:anim calcmode="lin" valueType="num">
                                      <p:cBhvr>
                                        <p:cTn id="64" dur="500" fill="hold"/>
                                        <p:tgtEl>
                                          <p:spTgt spid="67588">
                                            <p:txEl>
                                              <p:pRg st="3" end="3"/>
                                            </p:txEl>
                                          </p:spTgt>
                                        </p:tgtEl>
                                        <p:attrNameLst>
                                          <p:attrName>ppt_w</p:attrName>
                                        </p:attrNameLst>
                                      </p:cBhvr>
                                      <p:tavLst>
                                        <p:tav tm="0">
                                          <p:val>
                                            <p:fltVal val="0"/>
                                          </p:val>
                                        </p:tav>
                                        <p:tav tm="100000">
                                          <p:val>
                                            <p:strVal val="#ppt_w"/>
                                          </p:val>
                                        </p:tav>
                                      </p:tavLst>
                                    </p:anim>
                                    <p:anim calcmode="lin" valueType="num">
                                      <p:cBhvr>
                                        <p:cTn id="65" dur="500" fill="hold"/>
                                        <p:tgtEl>
                                          <p:spTgt spid="67588">
                                            <p:txEl>
                                              <p:pRg st="3" end="3"/>
                                            </p:txEl>
                                          </p:spTgt>
                                        </p:tgtEl>
                                        <p:attrNameLst>
                                          <p:attrName>ppt_h</p:attrName>
                                        </p:attrNameLst>
                                      </p:cBhvr>
                                      <p:tavLst>
                                        <p:tav tm="0">
                                          <p:val>
                                            <p:fltVal val="0"/>
                                          </p:val>
                                        </p:tav>
                                        <p:tav tm="100000">
                                          <p:val>
                                            <p:strVal val="#ppt_h"/>
                                          </p:val>
                                        </p:tav>
                                      </p:tavLst>
                                    </p:anim>
                                  </p:childTnLst>
                                </p:cTn>
                              </p:par>
                              <p:par>
                                <p:cTn id="66" presetID="23" presetClass="entr" presetSubtype="16" fill="hold" nodeType="withEffect">
                                  <p:stCondLst>
                                    <p:cond delay="0"/>
                                  </p:stCondLst>
                                  <p:childTnLst>
                                    <p:set>
                                      <p:cBhvr>
                                        <p:cTn id="67" dur="1" fill="hold">
                                          <p:stCondLst>
                                            <p:cond delay="0"/>
                                          </p:stCondLst>
                                        </p:cTn>
                                        <p:tgtEl>
                                          <p:spTgt spid="67588">
                                            <p:txEl>
                                              <p:pRg st="4" end="4"/>
                                            </p:txEl>
                                          </p:spTgt>
                                        </p:tgtEl>
                                        <p:attrNameLst>
                                          <p:attrName>style.visibility</p:attrName>
                                        </p:attrNameLst>
                                      </p:cBhvr>
                                      <p:to>
                                        <p:strVal val="visible"/>
                                      </p:to>
                                    </p:set>
                                    <p:anim calcmode="lin" valueType="num">
                                      <p:cBhvr>
                                        <p:cTn id="68" dur="500" fill="hold"/>
                                        <p:tgtEl>
                                          <p:spTgt spid="67588">
                                            <p:txEl>
                                              <p:pRg st="4" end="4"/>
                                            </p:txEl>
                                          </p:spTgt>
                                        </p:tgtEl>
                                        <p:attrNameLst>
                                          <p:attrName>ppt_w</p:attrName>
                                        </p:attrNameLst>
                                      </p:cBhvr>
                                      <p:tavLst>
                                        <p:tav tm="0">
                                          <p:val>
                                            <p:fltVal val="0"/>
                                          </p:val>
                                        </p:tav>
                                        <p:tav tm="100000">
                                          <p:val>
                                            <p:strVal val="#ppt_w"/>
                                          </p:val>
                                        </p:tav>
                                      </p:tavLst>
                                    </p:anim>
                                    <p:anim calcmode="lin" valueType="num">
                                      <p:cBhvr>
                                        <p:cTn id="69" dur="500" fill="hold"/>
                                        <p:tgtEl>
                                          <p:spTgt spid="6758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16" fill="hold" nodeType="clickEffect">
                                  <p:stCondLst>
                                    <p:cond delay="0"/>
                                  </p:stCondLst>
                                  <p:childTnLst>
                                    <p:set>
                                      <p:cBhvr>
                                        <p:cTn id="73" dur="1" fill="hold">
                                          <p:stCondLst>
                                            <p:cond delay="0"/>
                                          </p:stCondLst>
                                        </p:cTn>
                                        <p:tgtEl>
                                          <p:spTgt spid="67588">
                                            <p:txEl>
                                              <p:pRg st="6" end="6"/>
                                            </p:txEl>
                                          </p:spTgt>
                                        </p:tgtEl>
                                        <p:attrNameLst>
                                          <p:attrName>style.visibility</p:attrName>
                                        </p:attrNameLst>
                                      </p:cBhvr>
                                      <p:to>
                                        <p:strVal val="visible"/>
                                      </p:to>
                                    </p:set>
                                    <p:anim calcmode="lin" valueType="num">
                                      <p:cBhvr>
                                        <p:cTn id="74" dur="500" fill="hold"/>
                                        <p:tgtEl>
                                          <p:spTgt spid="67588">
                                            <p:txEl>
                                              <p:pRg st="6" end="6"/>
                                            </p:txEl>
                                          </p:spTgt>
                                        </p:tgtEl>
                                        <p:attrNameLst>
                                          <p:attrName>ppt_w</p:attrName>
                                        </p:attrNameLst>
                                      </p:cBhvr>
                                      <p:tavLst>
                                        <p:tav tm="0">
                                          <p:val>
                                            <p:fltVal val="0"/>
                                          </p:val>
                                        </p:tav>
                                        <p:tav tm="100000">
                                          <p:val>
                                            <p:strVal val="#ppt_w"/>
                                          </p:val>
                                        </p:tav>
                                      </p:tavLst>
                                    </p:anim>
                                    <p:anim calcmode="lin" valueType="num">
                                      <p:cBhvr>
                                        <p:cTn id="75" dur="500" fill="hold"/>
                                        <p:tgtEl>
                                          <p:spTgt spid="67588">
                                            <p:txEl>
                                              <p:pRg st="6" end="6"/>
                                            </p:txEl>
                                          </p:spTgt>
                                        </p:tgtEl>
                                        <p:attrNameLst>
                                          <p:attrName>ppt_h</p:attrName>
                                        </p:attrNameLst>
                                      </p:cBhvr>
                                      <p:tavLst>
                                        <p:tav tm="0">
                                          <p:val>
                                            <p:fltVal val="0"/>
                                          </p:val>
                                        </p:tav>
                                        <p:tav tm="100000">
                                          <p:val>
                                            <p:strVal val="#ppt_h"/>
                                          </p:val>
                                        </p:tav>
                                      </p:tavLst>
                                    </p:anim>
                                  </p:childTnLst>
                                </p:cTn>
                              </p:par>
                              <p:par>
                                <p:cTn id="76" presetID="23" presetClass="entr" presetSubtype="16" fill="hold" nodeType="withEffect">
                                  <p:stCondLst>
                                    <p:cond delay="0"/>
                                  </p:stCondLst>
                                  <p:childTnLst>
                                    <p:set>
                                      <p:cBhvr>
                                        <p:cTn id="77" dur="1" fill="hold">
                                          <p:stCondLst>
                                            <p:cond delay="0"/>
                                          </p:stCondLst>
                                        </p:cTn>
                                        <p:tgtEl>
                                          <p:spTgt spid="67588">
                                            <p:txEl>
                                              <p:pRg st="7" end="7"/>
                                            </p:txEl>
                                          </p:spTgt>
                                        </p:tgtEl>
                                        <p:attrNameLst>
                                          <p:attrName>style.visibility</p:attrName>
                                        </p:attrNameLst>
                                      </p:cBhvr>
                                      <p:to>
                                        <p:strVal val="visible"/>
                                      </p:to>
                                    </p:set>
                                    <p:anim calcmode="lin" valueType="num">
                                      <p:cBhvr>
                                        <p:cTn id="78" dur="500" fill="hold"/>
                                        <p:tgtEl>
                                          <p:spTgt spid="67588">
                                            <p:txEl>
                                              <p:pRg st="7" end="7"/>
                                            </p:txEl>
                                          </p:spTgt>
                                        </p:tgtEl>
                                        <p:attrNameLst>
                                          <p:attrName>ppt_w</p:attrName>
                                        </p:attrNameLst>
                                      </p:cBhvr>
                                      <p:tavLst>
                                        <p:tav tm="0">
                                          <p:val>
                                            <p:fltVal val="0"/>
                                          </p:val>
                                        </p:tav>
                                        <p:tav tm="100000">
                                          <p:val>
                                            <p:strVal val="#ppt_w"/>
                                          </p:val>
                                        </p:tav>
                                      </p:tavLst>
                                    </p:anim>
                                    <p:anim calcmode="lin" valueType="num">
                                      <p:cBhvr>
                                        <p:cTn id="79" dur="500" fill="hold"/>
                                        <p:tgtEl>
                                          <p:spTgt spid="67588">
                                            <p:txEl>
                                              <p:pRg st="7" end="7"/>
                                            </p:txEl>
                                          </p:spTgt>
                                        </p:tgtEl>
                                        <p:attrNameLst>
                                          <p:attrName>ppt_h</p:attrName>
                                        </p:attrNameLst>
                                      </p:cBhvr>
                                      <p:tavLst>
                                        <p:tav tm="0">
                                          <p:val>
                                            <p:fltVal val="0"/>
                                          </p:val>
                                        </p:tav>
                                        <p:tav tm="100000">
                                          <p:val>
                                            <p:strVal val="#ppt_h"/>
                                          </p:val>
                                        </p:tav>
                                      </p:tavLst>
                                    </p:anim>
                                  </p:childTnLst>
                                </p:cTn>
                              </p:par>
                              <p:par>
                                <p:cTn id="80" presetID="23" presetClass="entr" presetSubtype="16" fill="hold" nodeType="withEffect">
                                  <p:stCondLst>
                                    <p:cond delay="0"/>
                                  </p:stCondLst>
                                  <p:childTnLst>
                                    <p:set>
                                      <p:cBhvr>
                                        <p:cTn id="81" dur="1" fill="hold">
                                          <p:stCondLst>
                                            <p:cond delay="0"/>
                                          </p:stCondLst>
                                        </p:cTn>
                                        <p:tgtEl>
                                          <p:spTgt spid="67588">
                                            <p:txEl>
                                              <p:pRg st="8" end="8"/>
                                            </p:txEl>
                                          </p:spTgt>
                                        </p:tgtEl>
                                        <p:attrNameLst>
                                          <p:attrName>style.visibility</p:attrName>
                                        </p:attrNameLst>
                                      </p:cBhvr>
                                      <p:to>
                                        <p:strVal val="visible"/>
                                      </p:to>
                                    </p:set>
                                    <p:anim calcmode="lin" valueType="num">
                                      <p:cBhvr>
                                        <p:cTn id="82" dur="500" fill="hold"/>
                                        <p:tgtEl>
                                          <p:spTgt spid="67588">
                                            <p:txEl>
                                              <p:pRg st="8" end="8"/>
                                            </p:txEl>
                                          </p:spTgt>
                                        </p:tgtEl>
                                        <p:attrNameLst>
                                          <p:attrName>ppt_w</p:attrName>
                                        </p:attrNameLst>
                                      </p:cBhvr>
                                      <p:tavLst>
                                        <p:tav tm="0">
                                          <p:val>
                                            <p:fltVal val="0"/>
                                          </p:val>
                                        </p:tav>
                                        <p:tav tm="100000">
                                          <p:val>
                                            <p:strVal val="#ppt_w"/>
                                          </p:val>
                                        </p:tav>
                                      </p:tavLst>
                                    </p:anim>
                                    <p:anim calcmode="lin" valueType="num">
                                      <p:cBhvr>
                                        <p:cTn id="83" dur="500" fill="hold"/>
                                        <p:tgtEl>
                                          <p:spTgt spid="67588">
                                            <p:txEl>
                                              <p:pRg st="8" end="8"/>
                                            </p:txEl>
                                          </p:spTgt>
                                        </p:tgtEl>
                                        <p:attrNameLst>
                                          <p:attrName>ppt_h</p:attrName>
                                        </p:attrNameLst>
                                      </p:cBhvr>
                                      <p:tavLst>
                                        <p:tav tm="0">
                                          <p:val>
                                            <p:fltVal val="0"/>
                                          </p:val>
                                        </p:tav>
                                        <p:tav tm="100000">
                                          <p:val>
                                            <p:strVal val="#ppt_h"/>
                                          </p:val>
                                        </p:tav>
                                      </p:tavLst>
                                    </p:anim>
                                  </p:childTnLst>
                                </p:cTn>
                              </p:par>
                              <p:par>
                                <p:cTn id="84" presetID="23" presetClass="entr" presetSubtype="16" fill="hold" nodeType="withEffect">
                                  <p:stCondLst>
                                    <p:cond delay="0"/>
                                  </p:stCondLst>
                                  <p:childTnLst>
                                    <p:set>
                                      <p:cBhvr>
                                        <p:cTn id="85" dur="1" fill="hold">
                                          <p:stCondLst>
                                            <p:cond delay="0"/>
                                          </p:stCondLst>
                                        </p:cTn>
                                        <p:tgtEl>
                                          <p:spTgt spid="67588">
                                            <p:txEl>
                                              <p:pRg st="9" end="9"/>
                                            </p:txEl>
                                          </p:spTgt>
                                        </p:tgtEl>
                                        <p:attrNameLst>
                                          <p:attrName>style.visibility</p:attrName>
                                        </p:attrNameLst>
                                      </p:cBhvr>
                                      <p:to>
                                        <p:strVal val="visible"/>
                                      </p:to>
                                    </p:set>
                                    <p:anim calcmode="lin" valueType="num">
                                      <p:cBhvr>
                                        <p:cTn id="86" dur="500" fill="hold"/>
                                        <p:tgtEl>
                                          <p:spTgt spid="67588">
                                            <p:txEl>
                                              <p:pRg st="9" end="9"/>
                                            </p:txEl>
                                          </p:spTgt>
                                        </p:tgtEl>
                                        <p:attrNameLst>
                                          <p:attrName>ppt_w</p:attrName>
                                        </p:attrNameLst>
                                      </p:cBhvr>
                                      <p:tavLst>
                                        <p:tav tm="0">
                                          <p:val>
                                            <p:fltVal val="0"/>
                                          </p:val>
                                        </p:tav>
                                        <p:tav tm="100000">
                                          <p:val>
                                            <p:strVal val="#ppt_w"/>
                                          </p:val>
                                        </p:tav>
                                      </p:tavLst>
                                    </p:anim>
                                    <p:anim calcmode="lin" valueType="num">
                                      <p:cBhvr>
                                        <p:cTn id="87" dur="500" fill="hold"/>
                                        <p:tgtEl>
                                          <p:spTgt spid="67588">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E89F4-AD0B-4F80-8CBD-DB96F35EDE2B}"/>
              </a:ext>
            </a:extLst>
          </p:cNvPr>
          <p:cNvSpPr>
            <a:spLocks noGrp="1"/>
          </p:cNvSpPr>
          <p:nvPr>
            <p:ph type="title"/>
          </p:nvPr>
        </p:nvSpPr>
        <p:spPr>
          <a:xfrm>
            <a:off x="2116834" y="268796"/>
            <a:ext cx="7958331" cy="1077229"/>
          </a:xfrm>
        </p:spPr>
        <p:txBody>
          <a:bodyPr>
            <a:normAutofit/>
          </a:bodyPr>
          <a:lstStyle/>
          <a:p>
            <a:pPr algn="ctr"/>
            <a:r>
              <a:rPr lang="en-US" sz="3600" b="1" dirty="0">
                <a:solidFill>
                  <a:srgbClr val="FFFF99"/>
                </a:solidFill>
              </a:rPr>
              <a:t>PAUL AND THE TORAH</a:t>
            </a:r>
          </a:p>
        </p:txBody>
      </p:sp>
      <p:sp>
        <p:nvSpPr>
          <p:cNvPr id="3" name="Content Placeholder 2">
            <a:extLst>
              <a:ext uri="{FF2B5EF4-FFF2-40B4-BE49-F238E27FC236}">
                <a16:creationId xmlns:a16="http://schemas.microsoft.com/office/drawing/2014/main" id="{59C3F73E-B245-4578-B685-7DA38621358F}"/>
              </a:ext>
            </a:extLst>
          </p:cNvPr>
          <p:cNvSpPr>
            <a:spLocks noGrp="1"/>
          </p:cNvSpPr>
          <p:nvPr>
            <p:ph idx="1"/>
          </p:nvPr>
        </p:nvSpPr>
        <p:spPr>
          <a:xfrm>
            <a:off x="304800" y="783317"/>
            <a:ext cx="11582400" cy="6060831"/>
          </a:xfrm>
        </p:spPr>
        <p:txBody>
          <a:bodyPr>
            <a:normAutofit/>
          </a:bodyPr>
          <a:lstStyle/>
          <a:p>
            <a:pPr marL="0" indent="0">
              <a:lnSpc>
                <a:spcPct val="100000"/>
              </a:lnSpc>
              <a:buNone/>
            </a:pPr>
            <a:r>
              <a:rPr lang="en-US" sz="2800" b="1" dirty="0">
                <a:solidFill>
                  <a:srgbClr val="FFC000"/>
                </a:solidFill>
              </a:rPr>
              <a:t>Paul was a Torah-observant Jew, holding the law in high value as an indication of God’s righteous demand (1:8-10; cf. Ro. 7:12, 14a) while bringing to humans a consciousness of sin (cf. Ro. 3:19-20, 31; 5:20a; 7:7, 13).</a:t>
            </a:r>
          </a:p>
          <a:p>
            <a:r>
              <a:rPr lang="en-US" sz="2400" i="1" dirty="0"/>
              <a:t>Several Torah laws demonstrate that they are for the lawless and godless:</a:t>
            </a:r>
          </a:p>
          <a:p>
            <a:pPr lvl="1">
              <a:lnSpc>
                <a:spcPct val="100000"/>
              </a:lnSpc>
            </a:pPr>
            <a:r>
              <a:rPr lang="en-US" sz="2000" b="1" dirty="0"/>
              <a:t>Those who batter their parents (cf. Ex. 21:15; Dt. 27:16)</a:t>
            </a:r>
          </a:p>
          <a:p>
            <a:pPr lvl="1">
              <a:lnSpc>
                <a:spcPct val="100000"/>
              </a:lnSpc>
            </a:pPr>
            <a:r>
              <a:rPr lang="en-US" sz="2000" b="1" dirty="0"/>
              <a:t>Murderers (cf. Ex. 20:13; 21:12-14; Lv. 24:17-22; Nu. 35:16-21, 30-34; Dt. 5:17)</a:t>
            </a:r>
          </a:p>
          <a:p>
            <a:pPr lvl="1">
              <a:lnSpc>
                <a:spcPct val="100000"/>
              </a:lnSpc>
            </a:pPr>
            <a:r>
              <a:rPr lang="en-US" sz="2000" b="1" dirty="0"/>
              <a:t>Sexual deviants (cf. Ex. 20:14; Lv. 18; Dt. 5:18; 22:13-30)</a:t>
            </a:r>
          </a:p>
          <a:p>
            <a:pPr lvl="1">
              <a:lnSpc>
                <a:spcPct val="100000"/>
              </a:lnSpc>
            </a:pPr>
            <a:r>
              <a:rPr lang="en-US" sz="2000" b="1" dirty="0"/>
              <a:t>Liars and perjurers (cf. Ex. 20:16; 23:1-3; Lv. 5:1; Dt. 5:20)</a:t>
            </a:r>
            <a:endParaRPr lang="en-US" sz="2000" dirty="0"/>
          </a:p>
          <a:p>
            <a:r>
              <a:rPr lang="en-US" sz="2400" i="1" dirty="0"/>
              <a:t>Paul’s use of the term </a:t>
            </a:r>
            <a:r>
              <a:rPr lang="en-US" sz="2400" dirty="0">
                <a:latin typeface="Greekth" panose="02020803070505020304" pitchFamily="18" charset="0"/>
              </a:rPr>
              <a:t>a]</a:t>
            </a:r>
            <a:r>
              <a:rPr lang="en-US" sz="2400" dirty="0" err="1">
                <a:latin typeface="Greekth" panose="02020803070505020304" pitchFamily="18" charset="0"/>
              </a:rPr>
              <a:t>senokoi</a:t>
            </a:r>
            <a:r>
              <a:rPr lang="en-US" sz="2400" dirty="0">
                <a:latin typeface="Greekth" panose="02020803070505020304" pitchFamily="18" charset="0"/>
              </a:rPr>
              <a:t>&lt;</a:t>
            </a:r>
            <a:r>
              <a:rPr lang="en-US" sz="2400" dirty="0" err="1">
                <a:latin typeface="Greekth" panose="02020803070505020304" pitchFamily="18" charset="0"/>
              </a:rPr>
              <a:t>thj</a:t>
            </a:r>
            <a:r>
              <a:rPr lang="en-US" sz="2400" i="1" dirty="0"/>
              <a:t> </a:t>
            </a:r>
            <a:r>
              <a:rPr lang="en-US" sz="2400" dirty="0"/>
              <a:t>(= male-</a:t>
            </a:r>
            <a:r>
              <a:rPr lang="en-US" sz="2400" dirty="0" err="1"/>
              <a:t>bedder</a:t>
            </a:r>
            <a:r>
              <a:rPr lang="en-US" sz="2400" dirty="0"/>
              <a:t>) </a:t>
            </a:r>
            <a:r>
              <a:rPr lang="en-US" sz="2400" i="1" dirty="0"/>
              <a:t>is the same as in 1 Co. 6:9.</a:t>
            </a:r>
            <a:endParaRPr lang="en-US" sz="2400" dirty="0"/>
          </a:p>
        </p:txBody>
      </p:sp>
    </p:spTree>
    <p:extLst>
      <p:ext uri="{BB962C8B-B14F-4D97-AF65-F5344CB8AC3E}">
        <p14:creationId xmlns:p14="http://schemas.microsoft.com/office/powerpoint/2010/main" val="4199901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E89F4-AD0B-4F80-8CBD-DB96F35EDE2B}"/>
              </a:ext>
            </a:extLst>
          </p:cNvPr>
          <p:cNvSpPr>
            <a:spLocks noGrp="1"/>
          </p:cNvSpPr>
          <p:nvPr>
            <p:ph type="title"/>
          </p:nvPr>
        </p:nvSpPr>
        <p:spPr>
          <a:xfrm>
            <a:off x="2116834" y="140211"/>
            <a:ext cx="7958331" cy="1077229"/>
          </a:xfrm>
        </p:spPr>
        <p:txBody>
          <a:bodyPr>
            <a:normAutofit/>
          </a:bodyPr>
          <a:lstStyle/>
          <a:p>
            <a:pPr algn="ctr"/>
            <a:r>
              <a:rPr lang="en-US" sz="4800" dirty="0">
                <a:solidFill>
                  <a:srgbClr val="FFFF99"/>
                </a:solidFill>
                <a:latin typeface="Greekth" panose="02020803070505020304" pitchFamily="18" charset="0"/>
              </a:rPr>
              <a:t>a]</a:t>
            </a:r>
            <a:r>
              <a:rPr lang="en-US" sz="4800" dirty="0" err="1">
                <a:solidFill>
                  <a:srgbClr val="FFFF99"/>
                </a:solidFill>
                <a:latin typeface="Greekth" panose="02020803070505020304" pitchFamily="18" charset="0"/>
              </a:rPr>
              <a:t>senokoi</a:t>
            </a:r>
            <a:r>
              <a:rPr lang="en-US" sz="4800" dirty="0">
                <a:solidFill>
                  <a:srgbClr val="FFFF99"/>
                </a:solidFill>
                <a:latin typeface="Greekth" panose="02020803070505020304" pitchFamily="18" charset="0"/>
              </a:rPr>
              <a:t>&lt;</a:t>
            </a:r>
            <a:r>
              <a:rPr lang="en-US" sz="4800" dirty="0" err="1">
                <a:solidFill>
                  <a:srgbClr val="FFFF99"/>
                </a:solidFill>
                <a:latin typeface="Greekth" panose="02020803070505020304" pitchFamily="18" charset="0"/>
              </a:rPr>
              <a:t>thj</a:t>
            </a:r>
            <a:endParaRPr lang="en-US" sz="4800" b="1" dirty="0">
              <a:solidFill>
                <a:srgbClr val="FFFF99"/>
              </a:solidFill>
            </a:endParaRPr>
          </a:p>
        </p:txBody>
      </p:sp>
      <p:sp>
        <p:nvSpPr>
          <p:cNvPr id="3" name="Content Placeholder 2">
            <a:extLst>
              <a:ext uri="{FF2B5EF4-FFF2-40B4-BE49-F238E27FC236}">
                <a16:creationId xmlns:a16="http://schemas.microsoft.com/office/drawing/2014/main" id="{59C3F73E-B245-4578-B685-7DA38621358F}"/>
              </a:ext>
            </a:extLst>
          </p:cNvPr>
          <p:cNvSpPr>
            <a:spLocks noGrp="1"/>
          </p:cNvSpPr>
          <p:nvPr>
            <p:ph idx="1"/>
          </p:nvPr>
        </p:nvSpPr>
        <p:spPr>
          <a:xfrm>
            <a:off x="328246" y="800133"/>
            <a:ext cx="11535508" cy="5789071"/>
          </a:xfrm>
        </p:spPr>
        <p:txBody>
          <a:bodyPr>
            <a:normAutofit/>
          </a:bodyPr>
          <a:lstStyle/>
          <a:p>
            <a:pPr marL="0" indent="0">
              <a:lnSpc>
                <a:spcPct val="100000"/>
              </a:lnSpc>
              <a:buNone/>
            </a:pPr>
            <a:r>
              <a:rPr lang="en-US" sz="2800" b="1" dirty="0">
                <a:solidFill>
                  <a:srgbClr val="FFC000"/>
                </a:solidFill>
              </a:rPr>
              <a:t>The translation of this term for same-sex union as “homosexual” has been questioned by the pro-gay community, suggesting that the word refers not to homosexual union in general, but only to exploitative homosexual union between men and boys.</a:t>
            </a:r>
          </a:p>
          <a:p>
            <a:pPr>
              <a:lnSpc>
                <a:spcPct val="100000"/>
              </a:lnSpc>
            </a:pPr>
            <a:r>
              <a:rPr lang="en-US" sz="2400" i="1" dirty="0"/>
              <a:t>This reinterpretation belongs to a much broader effort over the past several decades to neutralize a number of biblical passages that prohibit outright or describe in morally reprehensible ways the practice of same-sex union.</a:t>
            </a:r>
          </a:p>
          <a:p>
            <a:pPr>
              <a:lnSpc>
                <a:spcPct val="100000"/>
              </a:lnSpc>
            </a:pPr>
            <a:r>
              <a:rPr lang="en-US" sz="2400" i="1" dirty="0"/>
              <a:t>The word is a compound, made up of </a:t>
            </a:r>
            <a:r>
              <a:rPr lang="en-US" sz="2400" i="1" u="sng" dirty="0" err="1"/>
              <a:t>arsen</a:t>
            </a:r>
            <a:r>
              <a:rPr lang="en-US" sz="2400" i="1" dirty="0"/>
              <a:t> (= a male) and </a:t>
            </a:r>
            <a:r>
              <a:rPr lang="en-US" sz="2400" i="1" u="sng" dirty="0" err="1"/>
              <a:t>koite</a:t>
            </a:r>
            <a:r>
              <a:rPr lang="en-US" sz="2400" i="1" dirty="0"/>
              <a:t> (= bed). Literally, it means “male-bedder.” The attempt to lessen its general meaning fails on linguistic grounds. In Paul’s world, it indicated an active homosexual partner (in 1 Co. 6:9, Paul also uses the term </a:t>
            </a:r>
            <a:r>
              <a:rPr lang="en-US" sz="2400" i="1" u="sng" dirty="0" err="1"/>
              <a:t>malakos</a:t>
            </a:r>
            <a:r>
              <a:rPr lang="en-US" sz="2400" i="1" dirty="0"/>
              <a:t>, which refers to a passive partner).</a:t>
            </a:r>
            <a:endParaRPr lang="en-US" sz="2400" dirty="0"/>
          </a:p>
        </p:txBody>
      </p:sp>
    </p:spTree>
    <p:extLst>
      <p:ext uri="{BB962C8B-B14F-4D97-AF65-F5344CB8AC3E}">
        <p14:creationId xmlns:p14="http://schemas.microsoft.com/office/powerpoint/2010/main" val="2464432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750276" y="527538"/>
            <a:ext cx="10304584" cy="773723"/>
          </a:xfrm>
        </p:spPr>
        <p:txBody>
          <a:bodyPr>
            <a:normAutofit/>
          </a:bodyPr>
          <a:lstStyle/>
          <a:p>
            <a:pPr algn="ctr"/>
            <a:r>
              <a:rPr lang="en-US" sz="3600" b="1" dirty="0">
                <a:solidFill>
                  <a:srgbClr val="FFFF99"/>
                </a:solidFill>
              </a:rPr>
              <a:t>THE PROFILE OF THE EPHESIAN HERESY</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50276" y="1055077"/>
            <a:ext cx="10902462" cy="5275385"/>
          </a:xfrm>
        </p:spPr>
        <p:txBody>
          <a:bodyPr>
            <a:normAutofit/>
          </a:bodyPr>
          <a:lstStyle/>
          <a:p>
            <a:pPr marL="0" indent="0">
              <a:lnSpc>
                <a:spcPct val="100000"/>
              </a:lnSpc>
              <a:buNone/>
            </a:pPr>
            <a:r>
              <a:rPr lang="en-US" sz="2800" b="1" dirty="0">
                <a:solidFill>
                  <a:srgbClr val="FFC000"/>
                </a:solidFill>
              </a:rPr>
              <a:t>In antiquity, old women were famous for religious storytelling, and in Ephesus, female religious figures kept alive the ancient myths, which Paul does not hesitate to describe as “following Satan” (5:15).</a:t>
            </a:r>
          </a:p>
          <a:p>
            <a:pPr>
              <a:lnSpc>
                <a:spcPct val="100000"/>
              </a:lnSpc>
            </a:pPr>
            <a:r>
              <a:rPr lang="en-US" sz="2400" i="1" dirty="0"/>
              <a:t>Here, it included the demand for dietary restrictions (probably related to Jewish kosher food laws) and a devaluation of marriage (4:3), possibly on the grounds of a misplaced asceticism.</a:t>
            </a:r>
          </a:p>
          <a:p>
            <a:pPr>
              <a:lnSpc>
                <a:spcPct val="100000"/>
              </a:lnSpc>
            </a:pPr>
            <a:r>
              <a:rPr lang="en-US" sz="2400" i="1" dirty="0"/>
              <a:t>Those advocating such things did so merely to increase their personal wealth while using their self-elevated positions to that end (3:3b; 6:5b-10, 17-19).</a:t>
            </a:r>
          </a:p>
        </p:txBody>
      </p:sp>
    </p:spTree>
    <p:extLst>
      <p:ext uri="{BB962C8B-B14F-4D97-AF65-F5344CB8AC3E}">
        <p14:creationId xmlns:p14="http://schemas.microsoft.com/office/powerpoint/2010/main" val="170552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A831-B944-41C4-B09C-2037D532E68E}"/>
              </a:ext>
            </a:extLst>
          </p:cNvPr>
          <p:cNvSpPr>
            <a:spLocks noGrp="1"/>
          </p:cNvSpPr>
          <p:nvPr>
            <p:ph type="title"/>
          </p:nvPr>
        </p:nvSpPr>
        <p:spPr/>
        <p:txBody>
          <a:bodyPr>
            <a:normAutofit/>
          </a:bodyPr>
          <a:lstStyle/>
          <a:p>
            <a:r>
              <a:rPr lang="en-US" sz="3600" b="1" dirty="0">
                <a:solidFill>
                  <a:schemeClr val="tx2">
                    <a:lumMod val="75000"/>
                  </a:schemeClr>
                </a:solidFill>
              </a:rPr>
              <a:t>THE TRUE GOSPEL (2:12-17)</a:t>
            </a:r>
          </a:p>
        </p:txBody>
      </p:sp>
      <p:sp>
        <p:nvSpPr>
          <p:cNvPr id="3" name="Content Placeholder 2">
            <a:extLst>
              <a:ext uri="{FF2B5EF4-FFF2-40B4-BE49-F238E27FC236}">
                <a16:creationId xmlns:a16="http://schemas.microsoft.com/office/drawing/2014/main" id="{5015C75F-75DD-41DF-A646-88ADFC303044}"/>
              </a:ext>
            </a:extLst>
          </p:cNvPr>
          <p:cNvSpPr>
            <a:spLocks noGrp="1"/>
          </p:cNvSpPr>
          <p:nvPr>
            <p:ph idx="1"/>
          </p:nvPr>
        </p:nvSpPr>
        <p:spPr>
          <a:xfrm>
            <a:off x="1621860" y="1885285"/>
            <a:ext cx="9210263" cy="4351392"/>
          </a:xfrm>
        </p:spPr>
        <p:txBody>
          <a:bodyPr>
            <a:normAutofit/>
          </a:bodyPr>
          <a:lstStyle/>
          <a:p>
            <a:pPr marL="0" indent="0">
              <a:buNone/>
            </a:pPr>
            <a:r>
              <a:rPr lang="en-US" sz="2800" b="1" dirty="0">
                <a:solidFill>
                  <a:srgbClr val="FFC000"/>
                </a:solidFill>
              </a:rPr>
              <a:t>The true gospel, to which the law conformed, had been demonstrated in the conversion and life of Paul.</a:t>
            </a:r>
          </a:p>
          <a:p>
            <a:r>
              <a:rPr lang="en-US" sz="2400" i="1" dirty="0"/>
              <a:t>Though out of ignorance Paul himself had committed some of the sins which the law condemned (1:13-14), God’s mercy was bestowed upon him, the very worst of sinners (1:15).</a:t>
            </a:r>
          </a:p>
          <a:p>
            <a:r>
              <a:rPr lang="en-US" sz="2400" i="1" dirty="0"/>
              <a:t>Paul never forgot his life as a persecutor of Christians (cf. Ac. 7:58; 8:3; 9:1-2; 22:4-5; 26:9-11; 1 Co. 15:9; Ga. 1:13; Ep. 3:8a).</a:t>
            </a:r>
          </a:p>
        </p:txBody>
      </p:sp>
    </p:spTree>
    <p:extLst>
      <p:ext uri="{BB962C8B-B14F-4D97-AF65-F5344CB8AC3E}">
        <p14:creationId xmlns:p14="http://schemas.microsoft.com/office/powerpoint/2010/main" val="2623860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750276" y="527538"/>
            <a:ext cx="10304584" cy="773723"/>
          </a:xfrm>
        </p:spPr>
        <p:txBody>
          <a:bodyPr>
            <a:normAutofit/>
          </a:bodyPr>
          <a:lstStyle/>
          <a:p>
            <a:pPr algn="ctr"/>
            <a:r>
              <a:rPr lang="en-US" sz="3600" b="1" dirty="0">
                <a:solidFill>
                  <a:srgbClr val="FFFF99"/>
                </a:solidFill>
              </a:rPr>
              <a:t>THE CHARACTER TRAITS OF THE DEITY</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50276" y="1055077"/>
            <a:ext cx="10902462" cy="5275385"/>
          </a:xfrm>
        </p:spPr>
        <p:txBody>
          <a:bodyPr>
            <a:normAutofit/>
          </a:bodyPr>
          <a:lstStyle/>
          <a:p>
            <a:pPr marL="0" indent="0">
              <a:lnSpc>
                <a:spcPct val="100000"/>
              </a:lnSpc>
              <a:buNone/>
            </a:pPr>
            <a:r>
              <a:rPr lang="en-US" sz="2800" b="1" dirty="0">
                <a:solidFill>
                  <a:srgbClr val="FFC000"/>
                </a:solidFill>
              </a:rPr>
              <a:t>In a beautiful doxology, Paul lists four profound character traits of God drawn from the Hebrew Scriptures.</a:t>
            </a:r>
          </a:p>
          <a:p>
            <a:pPr>
              <a:lnSpc>
                <a:spcPct val="100000"/>
              </a:lnSpc>
            </a:pPr>
            <a:r>
              <a:rPr lang="en-US" sz="2400" i="1" u="sng" dirty="0"/>
              <a:t>King of Ages:</a:t>
            </a:r>
            <a:r>
              <a:rPr lang="en-US" sz="2400" i="1" dirty="0"/>
              <a:t> He is the Lord over history, sovereign over the ages and not bound by time.</a:t>
            </a:r>
          </a:p>
          <a:p>
            <a:pPr>
              <a:lnSpc>
                <a:spcPct val="100000"/>
              </a:lnSpc>
            </a:pPr>
            <a:r>
              <a:rPr lang="en-US" sz="2400" i="1" u="sng" dirty="0"/>
              <a:t>Incorruptible:</a:t>
            </a:r>
            <a:r>
              <a:rPr lang="en-US" sz="2400" i="1" dirty="0"/>
              <a:t> The nuance of the word </a:t>
            </a:r>
            <a:r>
              <a:rPr lang="en-US" sz="2400" i="1" u="sng" dirty="0" err="1"/>
              <a:t>aphtharto</a:t>
            </a:r>
            <a:r>
              <a:rPr lang="en-US" sz="2400" i="1" dirty="0"/>
              <a:t> is that God is imperishable. Unlike created matter, God is immortal.</a:t>
            </a:r>
          </a:p>
          <a:p>
            <a:pPr>
              <a:lnSpc>
                <a:spcPct val="100000"/>
              </a:lnSpc>
            </a:pPr>
            <a:r>
              <a:rPr lang="en-US" sz="2400" i="1" u="sng" dirty="0"/>
              <a:t>Invisible:</a:t>
            </a:r>
            <a:r>
              <a:rPr lang="en-US" sz="2400" i="1" dirty="0"/>
              <a:t> God is spirit by his very nature, hence, invisible to the human eye. In a culture steeped in idolatry, this was truly unique.</a:t>
            </a:r>
          </a:p>
          <a:p>
            <a:pPr>
              <a:lnSpc>
                <a:spcPct val="100000"/>
              </a:lnSpc>
            </a:pPr>
            <a:r>
              <a:rPr lang="en-US" sz="2400" i="1" u="sng" dirty="0"/>
              <a:t>Only True God:</a:t>
            </a:r>
            <a:r>
              <a:rPr lang="en-US" sz="2400" i="1" dirty="0"/>
              <a:t> While elsewhere Paul’s acknowledges that in the Greco-Roman world there were many gods and many lords (1 Co. 8:6), for Christians there was only one God who was truly God.</a:t>
            </a:r>
            <a:endParaRPr lang="en-US" sz="2400" i="1" u="sng" dirty="0"/>
          </a:p>
        </p:txBody>
      </p:sp>
    </p:spTree>
    <p:extLst>
      <p:ext uri="{BB962C8B-B14F-4D97-AF65-F5344CB8AC3E}">
        <p14:creationId xmlns:p14="http://schemas.microsoft.com/office/powerpoint/2010/main" val="1318959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03A5C-5930-455B-BBC9-A795DBB29B00}"/>
              </a:ext>
            </a:extLst>
          </p:cNvPr>
          <p:cNvSpPr>
            <a:spLocks noGrp="1"/>
          </p:cNvSpPr>
          <p:nvPr>
            <p:ph type="title"/>
          </p:nvPr>
        </p:nvSpPr>
        <p:spPr>
          <a:xfrm>
            <a:off x="2344614" y="808056"/>
            <a:ext cx="8225525" cy="1077229"/>
          </a:xfrm>
        </p:spPr>
        <p:txBody>
          <a:bodyPr/>
          <a:lstStyle/>
          <a:p>
            <a:r>
              <a:rPr lang="en-US" b="1" dirty="0">
                <a:solidFill>
                  <a:schemeClr val="tx2">
                    <a:lumMod val="75000"/>
                  </a:schemeClr>
                </a:solidFill>
              </a:rPr>
              <a:t>THE WAR AGAINST FALSEHOOD (1:18-20)</a:t>
            </a:r>
          </a:p>
        </p:txBody>
      </p:sp>
      <p:sp>
        <p:nvSpPr>
          <p:cNvPr id="3" name="Content Placeholder 2">
            <a:extLst>
              <a:ext uri="{FF2B5EF4-FFF2-40B4-BE49-F238E27FC236}">
                <a16:creationId xmlns:a16="http://schemas.microsoft.com/office/drawing/2014/main" id="{8DB5ACF7-109C-456C-9B83-9EBF403261E1}"/>
              </a:ext>
            </a:extLst>
          </p:cNvPr>
          <p:cNvSpPr>
            <a:spLocks noGrp="1"/>
          </p:cNvSpPr>
          <p:nvPr>
            <p:ph idx="1"/>
          </p:nvPr>
        </p:nvSpPr>
        <p:spPr>
          <a:xfrm>
            <a:off x="1594338" y="2180491"/>
            <a:ext cx="9190893" cy="4314093"/>
          </a:xfrm>
        </p:spPr>
        <p:txBody>
          <a:bodyPr>
            <a:normAutofit/>
          </a:bodyPr>
          <a:lstStyle/>
          <a:p>
            <a:pPr marL="0" indent="0">
              <a:buNone/>
            </a:pPr>
            <a:r>
              <a:rPr lang="en-US" sz="2800" b="1" dirty="0">
                <a:solidFill>
                  <a:srgbClr val="FFC000"/>
                </a:solidFill>
              </a:rPr>
              <a:t>Paul charges Timothy, based on his ordination to Christian service, to maintain his faith and integrity in the war against false ideas.</a:t>
            </a:r>
          </a:p>
          <a:p>
            <a:r>
              <a:rPr lang="en-US" sz="2400" i="1" dirty="0"/>
              <a:t>The heretics he names are unknown to us unless Alexander might possibly be the Ephesian antagonist mentioned elsewhere (cf. Ac. 19:33-34; 2 </a:t>
            </a:r>
            <a:r>
              <a:rPr lang="en-US" sz="2400" i="1" dirty="0" err="1"/>
              <a:t>Ti</a:t>
            </a:r>
            <a:r>
              <a:rPr lang="en-US" sz="2400" i="1" dirty="0"/>
              <a:t>. 4:14-15).</a:t>
            </a:r>
          </a:p>
          <a:p>
            <a:r>
              <a:rPr lang="en-US" sz="2400" i="1" dirty="0"/>
              <a:t>Both of them Paul says he has “handed over to Satan.”</a:t>
            </a:r>
          </a:p>
        </p:txBody>
      </p:sp>
    </p:spTree>
    <p:extLst>
      <p:ext uri="{BB962C8B-B14F-4D97-AF65-F5344CB8AC3E}">
        <p14:creationId xmlns:p14="http://schemas.microsoft.com/office/powerpoint/2010/main" val="2181299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750276" y="527538"/>
            <a:ext cx="10304584" cy="773723"/>
          </a:xfrm>
        </p:spPr>
        <p:txBody>
          <a:bodyPr>
            <a:normAutofit/>
          </a:bodyPr>
          <a:lstStyle/>
          <a:p>
            <a:pPr algn="ctr"/>
            <a:r>
              <a:rPr lang="en-US" sz="3600" b="1" dirty="0">
                <a:solidFill>
                  <a:srgbClr val="FFFF99"/>
                </a:solidFill>
              </a:rPr>
              <a:t>ORDINATION TO CHRISTIAN SERVICE</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50276" y="1055077"/>
            <a:ext cx="10902462" cy="5275385"/>
          </a:xfrm>
        </p:spPr>
        <p:txBody>
          <a:bodyPr>
            <a:normAutofit/>
          </a:bodyPr>
          <a:lstStyle/>
          <a:p>
            <a:pPr marL="0" indent="0">
              <a:lnSpc>
                <a:spcPct val="100000"/>
              </a:lnSpc>
              <a:buNone/>
            </a:pPr>
            <a:r>
              <a:rPr lang="en-US" sz="2800" b="1" dirty="0">
                <a:solidFill>
                  <a:srgbClr val="FFC000"/>
                </a:solidFill>
              </a:rPr>
              <a:t>The consecration of religious officials begins in the Old Testament with the priests of Israel (Ex. 29; Lv. 8). </a:t>
            </a:r>
          </a:p>
          <a:p>
            <a:pPr>
              <a:lnSpc>
                <a:spcPct val="100000"/>
              </a:lnSpc>
            </a:pPr>
            <a:r>
              <a:rPr lang="en-US" sz="2400" i="1" dirty="0"/>
              <a:t>While the earliest Christians did not replicate the Israelite tradition of distinctive garments and anointing oil, they did retain the practice of imposing hands on the candidate (Nu. 8:10; 27:18-23; Ac. 13:1-3; 14:26).</a:t>
            </a:r>
          </a:p>
          <a:p>
            <a:pPr>
              <a:lnSpc>
                <a:spcPct val="100000"/>
              </a:lnSpc>
            </a:pPr>
            <a:r>
              <a:rPr lang="en-US" sz="2400" i="1" dirty="0"/>
              <a:t>Timothy’s consecration to Christian service was accompanied by prophecies and the imposition of hands by the elders and by Paul himself (1 </a:t>
            </a:r>
            <a:r>
              <a:rPr lang="en-US" sz="2400" i="1" dirty="0" err="1"/>
              <a:t>Ti</a:t>
            </a:r>
            <a:r>
              <a:rPr lang="en-US" sz="2400" i="1" dirty="0"/>
              <a:t>. 1:18; 4:14; 2 </a:t>
            </a:r>
            <a:r>
              <a:rPr lang="en-US" sz="2400" i="1" dirty="0" err="1"/>
              <a:t>Ti</a:t>
            </a:r>
            <a:r>
              <a:rPr lang="en-US" sz="2400" i="1" dirty="0"/>
              <a:t>. 1:6).</a:t>
            </a:r>
          </a:p>
          <a:p>
            <a:pPr>
              <a:lnSpc>
                <a:spcPct val="100000"/>
              </a:lnSpc>
            </a:pPr>
            <a:r>
              <a:rPr lang="en-US" sz="2400" i="1" dirty="0"/>
              <a:t>These passages provide the basis on which later church ordination practices developed.</a:t>
            </a:r>
          </a:p>
        </p:txBody>
      </p:sp>
    </p:spTree>
    <p:extLst>
      <p:ext uri="{BB962C8B-B14F-4D97-AF65-F5344CB8AC3E}">
        <p14:creationId xmlns:p14="http://schemas.microsoft.com/office/powerpoint/2010/main" val="2624644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750276" y="527538"/>
            <a:ext cx="10304584" cy="773723"/>
          </a:xfrm>
        </p:spPr>
        <p:txBody>
          <a:bodyPr>
            <a:normAutofit/>
          </a:bodyPr>
          <a:lstStyle/>
          <a:p>
            <a:pPr algn="ctr"/>
            <a:r>
              <a:rPr lang="en-US" sz="3600" b="1" dirty="0">
                <a:solidFill>
                  <a:srgbClr val="FFFF99"/>
                </a:solidFill>
              </a:rPr>
              <a:t>CONSIGNMENT TO SATAN</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50276" y="1055077"/>
            <a:ext cx="10902462" cy="5275385"/>
          </a:xfrm>
        </p:spPr>
        <p:txBody>
          <a:bodyPr>
            <a:normAutofit/>
          </a:bodyPr>
          <a:lstStyle/>
          <a:p>
            <a:pPr marL="0" indent="0">
              <a:lnSpc>
                <a:spcPct val="100000"/>
              </a:lnSpc>
              <a:buNone/>
            </a:pPr>
            <a:r>
              <a:rPr lang="en-US" sz="2800" b="1" dirty="0">
                <a:solidFill>
                  <a:srgbClr val="FFC000"/>
                </a:solidFill>
              </a:rPr>
              <a:t>The language of “handing over to Satan” suggests that normally Satan has only limited access to the believer, who is protected by the Holy Spirit (cf. Jn. 14:30; 1 Jn. 5:18b).</a:t>
            </a:r>
          </a:p>
          <a:p>
            <a:pPr>
              <a:lnSpc>
                <a:spcPct val="100000"/>
              </a:lnSpc>
            </a:pPr>
            <a:r>
              <a:rPr lang="en-US" sz="2400" i="1" dirty="0"/>
              <a:t>This act of consignment to Satan seems to have been taken by the whole community (cf. 1 Co. 5:4-5).</a:t>
            </a:r>
          </a:p>
          <a:p>
            <a:pPr>
              <a:lnSpc>
                <a:spcPct val="100000"/>
              </a:lnSpc>
            </a:pPr>
            <a:r>
              <a:rPr lang="en-US" sz="2400" i="1" dirty="0"/>
              <a:t>It probably meant that the one under discipline would be stripped of the spiritual protection afforded to believers so that he/she would become vulnerable to the diabolical agent whose goal is to destroy all he can. Satan, then, would be able to physically attack the person.</a:t>
            </a:r>
          </a:p>
          <a:p>
            <a:pPr>
              <a:lnSpc>
                <a:spcPct val="100000"/>
              </a:lnSpc>
            </a:pPr>
            <a:r>
              <a:rPr lang="en-US" sz="2400" i="1" dirty="0"/>
              <a:t>The goal is remedial, that in the end the person might be saved (1 Co. 5:5b), or in this case, that the offenders might learn not to blaspheme.</a:t>
            </a:r>
          </a:p>
        </p:txBody>
      </p:sp>
    </p:spTree>
    <p:extLst>
      <p:ext uri="{BB962C8B-B14F-4D97-AF65-F5344CB8AC3E}">
        <p14:creationId xmlns:p14="http://schemas.microsoft.com/office/powerpoint/2010/main" val="1367806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511E-20CA-4428-8087-B1C5C545EAED}"/>
              </a:ext>
            </a:extLst>
          </p:cNvPr>
          <p:cNvSpPr>
            <a:spLocks noGrp="1"/>
          </p:cNvSpPr>
          <p:nvPr>
            <p:ph type="title"/>
          </p:nvPr>
        </p:nvSpPr>
        <p:spPr>
          <a:xfrm>
            <a:off x="2635254" y="246184"/>
            <a:ext cx="7958331" cy="1077229"/>
          </a:xfrm>
        </p:spPr>
        <p:txBody>
          <a:bodyPr/>
          <a:lstStyle/>
          <a:p>
            <a:r>
              <a:rPr lang="en-US" b="1" dirty="0">
                <a:solidFill>
                  <a:schemeClr val="tx2">
                    <a:lumMod val="75000"/>
                  </a:schemeClr>
                </a:solidFill>
              </a:rPr>
              <a:t>ORDER FOR CHRISTIAN LIFE AND WORSHIP (2:1-15)</a:t>
            </a:r>
          </a:p>
        </p:txBody>
      </p:sp>
      <p:sp>
        <p:nvSpPr>
          <p:cNvPr id="3" name="Content Placeholder 2">
            <a:extLst>
              <a:ext uri="{FF2B5EF4-FFF2-40B4-BE49-F238E27FC236}">
                <a16:creationId xmlns:a16="http://schemas.microsoft.com/office/drawing/2014/main" id="{963D262E-245B-42A0-BB5E-F8D8D7319862}"/>
              </a:ext>
            </a:extLst>
          </p:cNvPr>
          <p:cNvSpPr>
            <a:spLocks noGrp="1"/>
          </p:cNvSpPr>
          <p:nvPr>
            <p:ph idx="1"/>
          </p:nvPr>
        </p:nvSpPr>
        <p:spPr>
          <a:xfrm>
            <a:off x="1430215" y="1735014"/>
            <a:ext cx="9730154" cy="5111262"/>
          </a:xfrm>
        </p:spPr>
        <p:txBody>
          <a:bodyPr>
            <a:normAutofit fontScale="85000" lnSpcReduction="20000"/>
          </a:bodyPr>
          <a:lstStyle/>
          <a:p>
            <a:pPr marL="0" indent="0">
              <a:buNone/>
            </a:pPr>
            <a:r>
              <a:rPr lang="en-US" sz="3300" b="1" dirty="0">
                <a:solidFill>
                  <a:srgbClr val="FFC000"/>
                </a:solidFill>
              </a:rPr>
              <a:t>Paul now shifts his attention to the way Christians ought to express themselves in speech and in worship.</a:t>
            </a:r>
          </a:p>
          <a:p>
            <a:r>
              <a:rPr lang="en-US" sz="2800" i="1" dirty="0"/>
              <a:t>In the first place, their primary responsibility is to pray for all people, both the governors of the state whose statutes and decisions affect God’s people, as well as everyone else, since God desires all people to be saved (2:1-4).</a:t>
            </a:r>
          </a:p>
          <a:p>
            <a:r>
              <a:rPr lang="en-US" sz="2800" i="1" dirty="0"/>
              <a:t>The Christian message is that the way to God is through a single mediator, Jesus Christ, whose atoning death bought the lives of sinners as a witness to God’s eternal purpose (2:5-6; cf. Ro. 5:6; Ga. 4:4; He. 9:26).</a:t>
            </a:r>
          </a:p>
          <a:p>
            <a:r>
              <a:rPr lang="en-US" sz="2800" i="1" dirty="0"/>
              <a:t>Paul had been commissioned as a missionary to spread this faith.</a:t>
            </a:r>
          </a:p>
          <a:p>
            <a:endParaRPr lang="en-US" sz="2800" i="1" dirty="0"/>
          </a:p>
        </p:txBody>
      </p:sp>
    </p:spTree>
    <p:extLst>
      <p:ext uri="{BB962C8B-B14F-4D97-AF65-F5344CB8AC3E}">
        <p14:creationId xmlns:p14="http://schemas.microsoft.com/office/powerpoint/2010/main" val="2198791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A0FA1-AF8D-4267-B52A-C93875CD790D}"/>
              </a:ext>
            </a:extLst>
          </p:cNvPr>
          <p:cNvSpPr>
            <a:spLocks noGrp="1"/>
          </p:cNvSpPr>
          <p:nvPr>
            <p:ph type="title"/>
          </p:nvPr>
        </p:nvSpPr>
        <p:spPr/>
        <p:txBody>
          <a:bodyPr/>
          <a:lstStyle/>
          <a:p>
            <a:r>
              <a:rPr lang="en-US" b="1" dirty="0">
                <a:solidFill>
                  <a:schemeClr val="tx2">
                    <a:lumMod val="75000"/>
                  </a:schemeClr>
                </a:solidFill>
              </a:rPr>
              <a:t>The Order for Men (2:8)</a:t>
            </a:r>
          </a:p>
        </p:txBody>
      </p:sp>
      <p:sp>
        <p:nvSpPr>
          <p:cNvPr id="3" name="Content Placeholder 2">
            <a:extLst>
              <a:ext uri="{FF2B5EF4-FFF2-40B4-BE49-F238E27FC236}">
                <a16:creationId xmlns:a16="http://schemas.microsoft.com/office/drawing/2014/main" id="{C1ECBEB6-A22D-4926-B84D-738379189C90}"/>
              </a:ext>
            </a:extLst>
          </p:cNvPr>
          <p:cNvSpPr>
            <a:spLocks noGrp="1"/>
          </p:cNvSpPr>
          <p:nvPr>
            <p:ph idx="1"/>
          </p:nvPr>
        </p:nvSpPr>
        <p:spPr>
          <a:xfrm>
            <a:off x="1490869" y="1581322"/>
            <a:ext cx="9210262" cy="4360984"/>
          </a:xfrm>
        </p:spPr>
        <p:txBody>
          <a:bodyPr>
            <a:normAutofit/>
          </a:bodyPr>
          <a:lstStyle/>
          <a:p>
            <a:pPr marL="0" indent="0">
              <a:buNone/>
            </a:pPr>
            <a:r>
              <a:rPr lang="en-US" sz="2800" b="1" dirty="0">
                <a:solidFill>
                  <a:srgbClr val="FFC000"/>
                </a:solidFill>
              </a:rPr>
              <a:t>Since God’s purpose is made clear in the ransoming death of Christ, the order for men is to pray out of a life of holiness.</a:t>
            </a:r>
          </a:p>
          <a:p>
            <a:r>
              <a:rPr lang="en-US" sz="2400" i="1" dirty="0"/>
              <a:t>Worshippers should renounce arguments and anger when approaching God in prayer.</a:t>
            </a:r>
          </a:p>
          <a:p>
            <a:r>
              <a:rPr lang="en-US" sz="2400" i="1" dirty="0"/>
              <a:t>The lifting of hands in prayer is an ancient prayer posture (cf. 1 Kg. 8:22; Ps. 28:2, etc.).</a:t>
            </a:r>
          </a:p>
        </p:txBody>
      </p:sp>
    </p:spTree>
    <p:extLst>
      <p:ext uri="{BB962C8B-B14F-4D97-AF65-F5344CB8AC3E}">
        <p14:creationId xmlns:p14="http://schemas.microsoft.com/office/powerpoint/2010/main" val="3185917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09B9D-6404-4C6C-81EA-5A6224FA4F0F}"/>
              </a:ext>
            </a:extLst>
          </p:cNvPr>
          <p:cNvSpPr>
            <a:spLocks noGrp="1"/>
          </p:cNvSpPr>
          <p:nvPr>
            <p:ph type="title"/>
          </p:nvPr>
        </p:nvSpPr>
        <p:spPr>
          <a:xfrm>
            <a:off x="2822823" y="316524"/>
            <a:ext cx="7958331" cy="1077229"/>
          </a:xfrm>
        </p:spPr>
        <p:txBody>
          <a:bodyPr>
            <a:noAutofit/>
          </a:bodyPr>
          <a:lstStyle/>
          <a:p>
            <a:r>
              <a:rPr lang="en-US" sz="3600" b="1" dirty="0">
                <a:solidFill>
                  <a:schemeClr val="tx2">
                    <a:lumMod val="75000"/>
                  </a:schemeClr>
                </a:solidFill>
              </a:rPr>
              <a:t>THE HISTORICAL-CRITICAL QUESTION ABOUT AUTHORSHIP</a:t>
            </a:r>
          </a:p>
        </p:txBody>
      </p:sp>
      <p:sp>
        <p:nvSpPr>
          <p:cNvPr id="3" name="Content Placeholder 2">
            <a:extLst>
              <a:ext uri="{FF2B5EF4-FFF2-40B4-BE49-F238E27FC236}">
                <a16:creationId xmlns:a16="http://schemas.microsoft.com/office/drawing/2014/main" id="{A9C26CD8-4838-47F5-AF8F-113C774E0754}"/>
              </a:ext>
            </a:extLst>
          </p:cNvPr>
          <p:cNvSpPr>
            <a:spLocks noGrp="1"/>
          </p:cNvSpPr>
          <p:nvPr>
            <p:ph idx="1"/>
          </p:nvPr>
        </p:nvSpPr>
        <p:spPr>
          <a:xfrm>
            <a:off x="1219200" y="1393753"/>
            <a:ext cx="10128738" cy="5464247"/>
          </a:xfrm>
        </p:spPr>
        <p:txBody>
          <a:bodyPr>
            <a:normAutofit/>
          </a:bodyPr>
          <a:lstStyle/>
          <a:p>
            <a:pPr marL="0" indent="0">
              <a:buNone/>
            </a:pPr>
            <a:r>
              <a:rPr lang="en-US" sz="2800" b="1" dirty="0">
                <a:solidFill>
                  <a:srgbClr val="FFC000"/>
                </a:solidFill>
              </a:rPr>
              <a:t>Many scholars deny these two letters to Paul:</a:t>
            </a:r>
          </a:p>
          <a:p>
            <a:r>
              <a:rPr lang="en-US" sz="2400" i="1" dirty="0"/>
              <a:t>The vocabulary and literary style seem somewhat different than in his known letters (one needs to be able to access these features in Greek, of course, and they may not be apparent to the English reader).</a:t>
            </a:r>
          </a:p>
          <a:p>
            <a:r>
              <a:rPr lang="en-US" sz="2400" i="1" dirty="0"/>
              <a:t>The church context seems more organized (and therefore later) than what might be expected  in the early 60s AD. The writer speaks of “the faith” in more of a static, doctrinal sense, suggesting later development.</a:t>
            </a:r>
          </a:p>
          <a:p>
            <a:r>
              <a:rPr lang="en-US" sz="2400" i="1" dirty="0"/>
              <a:t>The heresy envisioned seems Gnostic in orientation, and Gnosticism did not reach its full form until after well Paul’s era.</a:t>
            </a:r>
          </a:p>
        </p:txBody>
      </p:sp>
    </p:spTree>
    <p:extLst>
      <p:ext uri="{BB962C8B-B14F-4D97-AF65-F5344CB8AC3E}">
        <p14:creationId xmlns:p14="http://schemas.microsoft.com/office/powerpoint/2010/main" val="1294081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A0FA1-AF8D-4267-B52A-C93875CD790D}"/>
              </a:ext>
            </a:extLst>
          </p:cNvPr>
          <p:cNvSpPr>
            <a:spLocks noGrp="1"/>
          </p:cNvSpPr>
          <p:nvPr>
            <p:ph type="title"/>
          </p:nvPr>
        </p:nvSpPr>
        <p:spPr>
          <a:xfrm>
            <a:off x="2742801" y="504093"/>
            <a:ext cx="7958331" cy="1077229"/>
          </a:xfrm>
        </p:spPr>
        <p:txBody>
          <a:bodyPr/>
          <a:lstStyle/>
          <a:p>
            <a:r>
              <a:rPr lang="en-US" b="1" dirty="0">
                <a:solidFill>
                  <a:schemeClr val="tx2">
                    <a:lumMod val="75000"/>
                  </a:schemeClr>
                </a:solidFill>
              </a:rPr>
              <a:t>The Order for Women (2:9-15)</a:t>
            </a:r>
          </a:p>
        </p:txBody>
      </p:sp>
      <p:sp>
        <p:nvSpPr>
          <p:cNvPr id="3" name="Content Placeholder 2">
            <a:extLst>
              <a:ext uri="{FF2B5EF4-FFF2-40B4-BE49-F238E27FC236}">
                <a16:creationId xmlns:a16="http://schemas.microsoft.com/office/drawing/2014/main" id="{C1ECBEB6-A22D-4926-B84D-738379189C90}"/>
              </a:ext>
            </a:extLst>
          </p:cNvPr>
          <p:cNvSpPr>
            <a:spLocks noGrp="1"/>
          </p:cNvSpPr>
          <p:nvPr>
            <p:ph idx="1"/>
          </p:nvPr>
        </p:nvSpPr>
        <p:spPr>
          <a:xfrm>
            <a:off x="1490868" y="1042707"/>
            <a:ext cx="9388147" cy="3717509"/>
          </a:xfrm>
        </p:spPr>
        <p:txBody>
          <a:bodyPr>
            <a:normAutofit/>
          </a:bodyPr>
          <a:lstStyle/>
          <a:p>
            <a:pPr marL="0" indent="0">
              <a:buNone/>
            </a:pPr>
            <a:r>
              <a:rPr lang="en-US" sz="2800" b="1" dirty="0">
                <a:solidFill>
                  <a:srgbClr val="FFC000"/>
                </a:solidFill>
              </a:rPr>
              <a:t>The order for women is longer. Typically, this order has been read as a universal code for female decorum and applied generally to women as a list of restrictions:</a:t>
            </a:r>
          </a:p>
          <a:p>
            <a:r>
              <a:rPr lang="en-US" sz="2400" i="1" dirty="0"/>
              <a:t>Restrictions on hair arrangements, jewelry, clothing, etc. </a:t>
            </a:r>
          </a:p>
          <a:p>
            <a:r>
              <a:rPr lang="en-US" sz="2400" i="1" dirty="0"/>
              <a:t>Restrictions on participation in church life.</a:t>
            </a:r>
          </a:p>
        </p:txBody>
      </p:sp>
      <p:sp>
        <p:nvSpPr>
          <p:cNvPr id="4" name="TextBox 3">
            <a:extLst>
              <a:ext uri="{FF2B5EF4-FFF2-40B4-BE49-F238E27FC236}">
                <a16:creationId xmlns:a16="http://schemas.microsoft.com/office/drawing/2014/main" id="{661419C3-4690-4F5A-B04D-3760F2582A11}"/>
              </a:ext>
            </a:extLst>
          </p:cNvPr>
          <p:cNvSpPr txBox="1"/>
          <p:nvPr/>
        </p:nvSpPr>
        <p:spPr>
          <a:xfrm>
            <a:off x="515815" y="5030463"/>
            <a:ext cx="10363200" cy="1077218"/>
          </a:xfrm>
          <a:prstGeom prst="rect">
            <a:avLst/>
          </a:prstGeom>
          <a:solidFill>
            <a:schemeClr val="bg1">
              <a:lumMod val="95000"/>
              <a:lumOff val="5000"/>
            </a:schemeClr>
          </a:solidFill>
        </p:spPr>
        <p:txBody>
          <a:bodyPr wrap="square" rtlCol="0">
            <a:spAutoFit/>
          </a:bodyPr>
          <a:lstStyle/>
          <a:p>
            <a:pPr algn="ctr"/>
            <a:r>
              <a:rPr lang="en-US" sz="3200" dirty="0">
                <a:solidFill>
                  <a:srgbClr val="00B0F0"/>
                </a:solidFill>
                <a:effectLst>
                  <a:outerShdw blurRad="38100" dist="38100" dir="2700000" algn="tl">
                    <a:srgbClr val="000000">
                      <a:alpha val="43137"/>
                    </a:srgbClr>
                  </a:outerShdw>
                </a:effectLst>
                <a:latin typeface="Eras Demi ITC" panose="020B0805030504020804" pitchFamily="34" charset="0"/>
              </a:rPr>
              <a:t>Such a reading may miss the local context out of which Paul was writing and warrants a closer look.</a:t>
            </a:r>
          </a:p>
        </p:txBody>
      </p:sp>
    </p:spTree>
    <p:extLst>
      <p:ext uri="{BB962C8B-B14F-4D97-AF65-F5344CB8AC3E}">
        <p14:creationId xmlns:p14="http://schemas.microsoft.com/office/powerpoint/2010/main" val="4264025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750276" y="527538"/>
            <a:ext cx="10304584" cy="773723"/>
          </a:xfrm>
        </p:spPr>
        <p:txBody>
          <a:bodyPr>
            <a:normAutofit/>
          </a:bodyPr>
          <a:lstStyle/>
          <a:p>
            <a:pPr algn="ctr"/>
            <a:r>
              <a:rPr lang="en-US" sz="3600" b="1" dirty="0">
                <a:solidFill>
                  <a:srgbClr val="FFFF99"/>
                </a:solidFill>
              </a:rPr>
              <a:t>A 1</a:t>
            </a:r>
            <a:r>
              <a:rPr lang="en-US" sz="3600" b="1" baseline="30000" dirty="0">
                <a:solidFill>
                  <a:srgbClr val="FFFF99"/>
                </a:solidFill>
              </a:rPr>
              <a:t>ST</a:t>
            </a:r>
            <a:r>
              <a:rPr lang="en-US" sz="3600" b="1" dirty="0">
                <a:solidFill>
                  <a:srgbClr val="FFFF99"/>
                </a:solidFill>
              </a:rPr>
              <a:t> CENTURY CONTEXTUAL READING</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50276" y="1055077"/>
            <a:ext cx="10902462" cy="5275385"/>
          </a:xfrm>
        </p:spPr>
        <p:txBody>
          <a:bodyPr>
            <a:normAutofit/>
          </a:bodyPr>
          <a:lstStyle/>
          <a:p>
            <a:pPr marL="0" indent="0">
              <a:lnSpc>
                <a:spcPct val="100000"/>
              </a:lnSpc>
              <a:buNone/>
            </a:pPr>
            <a:r>
              <a:rPr lang="en-US" sz="2800" b="1" dirty="0">
                <a:solidFill>
                  <a:srgbClr val="FFC000"/>
                </a:solidFill>
              </a:rPr>
              <a:t>The present passage arises out of the context of heretical teaching and female teachers with an aggressive feminist bent.</a:t>
            </a:r>
          </a:p>
          <a:p>
            <a:pPr>
              <a:lnSpc>
                <a:spcPct val="100000"/>
              </a:lnSpc>
            </a:pPr>
            <a:r>
              <a:rPr lang="en-US" sz="2400" i="1" dirty="0"/>
              <a:t>Their demeanor and dress was brash and ostentatious, so Paul calls upon them to dress themselves with good deeds, not flashy clothes.</a:t>
            </a:r>
          </a:p>
          <a:p>
            <a:pPr>
              <a:lnSpc>
                <a:spcPct val="100000"/>
              </a:lnSpc>
            </a:pPr>
            <a:r>
              <a:rPr lang="en-US" sz="2400" i="1" dirty="0"/>
              <a:t>Further, he calls for these women to become submissive learners instead of teachers. They are in no position to teach, because they do not understand the gospel—and they are certainly in no position to domineer over men or defy the creation accounts as narrated in the Torah.</a:t>
            </a:r>
          </a:p>
          <a:p>
            <a:pPr>
              <a:lnSpc>
                <a:spcPct val="100000"/>
              </a:lnSpc>
            </a:pPr>
            <a:r>
              <a:rPr lang="en-US" sz="2400" i="1" dirty="0"/>
              <a:t>Later, Paul will call to silence women leaders given to malicious talk (3:11; 5:13) as well as those spreading godless myths and old wives’ tales (4:7).</a:t>
            </a:r>
          </a:p>
        </p:txBody>
      </p:sp>
    </p:spTree>
    <p:extLst>
      <p:ext uri="{BB962C8B-B14F-4D97-AF65-F5344CB8AC3E}">
        <p14:creationId xmlns:p14="http://schemas.microsoft.com/office/powerpoint/2010/main" val="362650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750276" y="527538"/>
            <a:ext cx="10304584" cy="773723"/>
          </a:xfrm>
        </p:spPr>
        <p:txBody>
          <a:bodyPr>
            <a:normAutofit/>
          </a:bodyPr>
          <a:lstStyle/>
          <a:p>
            <a:pPr algn="ctr"/>
            <a:r>
              <a:rPr lang="en-US" sz="3600" b="1" dirty="0">
                <a:solidFill>
                  <a:srgbClr val="FFFF99"/>
                </a:solidFill>
              </a:rPr>
              <a:t>POPULAR EPHESIAN MYTHOLOGY</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50276" y="1055078"/>
            <a:ext cx="10902462" cy="3399692"/>
          </a:xfrm>
        </p:spPr>
        <p:txBody>
          <a:bodyPr>
            <a:normAutofit/>
          </a:bodyPr>
          <a:lstStyle/>
          <a:p>
            <a:pPr marL="0" indent="0">
              <a:lnSpc>
                <a:spcPct val="100000"/>
              </a:lnSpc>
              <a:buNone/>
            </a:pPr>
            <a:r>
              <a:rPr lang="en-US" sz="2800" b="1" dirty="0">
                <a:solidFill>
                  <a:srgbClr val="FFC000"/>
                </a:solidFill>
              </a:rPr>
              <a:t>A popular mythology in the ancient world was that woman was the author of man rather than vice versa. </a:t>
            </a:r>
          </a:p>
          <a:p>
            <a:pPr>
              <a:lnSpc>
                <a:spcPct val="100000"/>
              </a:lnSpc>
            </a:pPr>
            <a:r>
              <a:rPr lang="en-US" sz="2400" i="1" dirty="0"/>
              <a:t>This is clearly evident in the Gnostic teaching that Eve was the source of divine revelation in the Garden of Eden, the first one who dared to taste of the tree of knowledge.</a:t>
            </a:r>
          </a:p>
          <a:p>
            <a:pPr>
              <a:lnSpc>
                <a:spcPct val="100000"/>
              </a:lnSpc>
            </a:pPr>
            <a:r>
              <a:rPr lang="en-US" sz="2400" i="1" dirty="0"/>
              <a:t>Similarly, the foremost deities in Ephesus were maternal, so a worldview of dominant feminism was widely held in Ephesian culture.</a:t>
            </a:r>
          </a:p>
        </p:txBody>
      </p:sp>
      <p:sp>
        <p:nvSpPr>
          <p:cNvPr id="4" name="TextBox 3">
            <a:extLst>
              <a:ext uri="{FF2B5EF4-FFF2-40B4-BE49-F238E27FC236}">
                <a16:creationId xmlns:a16="http://schemas.microsoft.com/office/drawing/2014/main" id="{A6067240-0C41-419B-BBE7-F15C977D8D84}"/>
              </a:ext>
            </a:extLst>
          </p:cNvPr>
          <p:cNvSpPr txBox="1"/>
          <p:nvPr/>
        </p:nvSpPr>
        <p:spPr>
          <a:xfrm>
            <a:off x="492369" y="4501662"/>
            <a:ext cx="11160369" cy="2246769"/>
          </a:xfrm>
          <a:prstGeom prst="rect">
            <a:avLst/>
          </a:prstGeom>
          <a:solidFill>
            <a:schemeClr val="bg2">
              <a:lumMod val="90000"/>
              <a:lumOff val="10000"/>
            </a:schemeClr>
          </a:solidFill>
        </p:spPr>
        <p:txBody>
          <a:bodyPr wrap="square" rtlCol="0">
            <a:spAutoFit/>
          </a:bodyPr>
          <a:lstStyle/>
          <a:p>
            <a:pPr algn="ctr"/>
            <a:r>
              <a:rPr lang="en-US" sz="2800" dirty="0">
                <a:solidFill>
                  <a:srgbClr val="FFFF99"/>
                </a:solidFill>
                <a:latin typeface="Eras Demi ITC" panose="020B0805030504020804" pitchFamily="34" charset="0"/>
              </a:rPr>
              <a:t>Paul’s correctives are clear: these women should not be teaching or peddling their myths concerning female dominance. The notion that woman was the author of man or the brilliant and daring channel of special revelation is a fallacy and flies in the face of the Genesis record.</a:t>
            </a:r>
          </a:p>
        </p:txBody>
      </p:sp>
    </p:spTree>
    <p:extLst>
      <p:ext uri="{BB962C8B-B14F-4D97-AF65-F5344CB8AC3E}">
        <p14:creationId xmlns:p14="http://schemas.microsoft.com/office/powerpoint/2010/main" val="4258315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13F28E-085E-4121-965A-9A70C0AD0984}"/>
              </a:ext>
            </a:extLst>
          </p:cNvPr>
          <p:cNvSpPr>
            <a:spLocks noGrp="1"/>
          </p:cNvSpPr>
          <p:nvPr>
            <p:ph sz="half" idx="1"/>
          </p:nvPr>
        </p:nvSpPr>
        <p:spPr>
          <a:xfrm>
            <a:off x="532440" y="1043190"/>
            <a:ext cx="5392616" cy="4721685"/>
          </a:xfrm>
        </p:spPr>
        <p:txBody>
          <a:bodyPr>
            <a:normAutofit lnSpcReduction="10000"/>
          </a:bodyPr>
          <a:lstStyle/>
          <a:p>
            <a:pPr marL="0" indent="0">
              <a:lnSpc>
                <a:spcPct val="100000"/>
              </a:lnSpc>
              <a:spcAft>
                <a:spcPts val="1200"/>
              </a:spcAft>
              <a:buNone/>
            </a:pPr>
            <a:r>
              <a:rPr lang="en-US" sz="2800" b="1" i="1" dirty="0">
                <a:solidFill>
                  <a:srgbClr val="FFC000"/>
                </a:solidFill>
                <a:effectLst>
                  <a:outerShdw blurRad="38100" dist="38100" dir="2700000" algn="tl">
                    <a:srgbClr val="000000">
                      <a:alpha val="43137"/>
                    </a:srgbClr>
                  </a:outerShdw>
                </a:effectLst>
              </a:rPr>
              <a:t>GNOSTIC IDEAS</a:t>
            </a:r>
          </a:p>
          <a:p>
            <a:pPr marL="112712" marR="0" indent="0" algn="just">
              <a:lnSpc>
                <a:spcPct val="100000"/>
              </a:lnSpc>
              <a:spcBef>
                <a:spcPts val="0"/>
              </a:spcBef>
              <a:spcAft>
                <a:spcPts val="0"/>
              </a:spcAft>
              <a:buNone/>
            </a:pPr>
            <a:r>
              <a:rPr lang="en-US" sz="2400" b="1" dirty="0">
                <a:solidFill>
                  <a:srgbClr val="FFFF99"/>
                </a:solidFill>
                <a:effectLst/>
                <a:latin typeface="Times New Roman" panose="02020603050405020304" pitchFamily="18" charset="0"/>
                <a:ea typeface="Times New Roman" panose="02020603050405020304" pitchFamily="18" charset="0"/>
              </a:rPr>
              <a:t>The Hypostasis of the Archons, 2.89</a:t>
            </a:r>
            <a:endParaRPr lang="en-US" sz="2400" dirty="0">
              <a:solidFill>
                <a:srgbClr val="FFFF99"/>
              </a:solidFill>
              <a:effectLst/>
              <a:latin typeface="Times New Roman" panose="02020603050405020304" pitchFamily="18" charset="0"/>
              <a:ea typeface="Times New Roman" panose="02020603050405020304" pitchFamily="18" charset="0"/>
            </a:endParaRPr>
          </a:p>
          <a:p>
            <a:pPr marL="112712" marR="0" indent="0">
              <a:lnSpc>
                <a:spcPct val="100000"/>
              </a:lnSpc>
              <a:spcBef>
                <a:spcPts val="0"/>
              </a:spcBef>
              <a:spcAft>
                <a:spcPts val="0"/>
              </a:spcAft>
              <a:buNone/>
            </a:pPr>
            <a:r>
              <a:rPr lang="en-US" sz="2400" i="1" dirty="0">
                <a:latin typeface="Times New Roman" panose="02020603050405020304" pitchFamily="18" charset="0"/>
                <a:ea typeface="Times New Roman" panose="02020603050405020304" pitchFamily="18" charset="0"/>
              </a:rPr>
              <a:t>“</a:t>
            </a:r>
            <a:r>
              <a:rPr lang="en-US" sz="2400" i="1" dirty="0">
                <a:effectLst/>
                <a:latin typeface="Times New Roman" panose="02020603050405020304" pitchFamily="18" charset="0"/>
                <a:ea typeface="Times New Roman" panose="02020603050405020304" pitchFamily="18" charset="0"/>
              </a:rPr>
              <a:t>The spirit-filled woman came to him</a:t>
            </a:r>
            <a:r>
              <a:rPr lang="en-US" sz="2400" dirty="0">
                <a:latin typeface="Times New Roman" panose="02020603050405020304" pitchFamily="18" charset="0"/>
                <a:ea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rPr>
              <a:t>and spoke with him, saying, ‘Arise,</a:t>
            </a:r>
            <a:r>
              <a:rPr lang="en-US" sz="2400" dirty="0">
                <a:latin typeface="Times New Roman" panose="02020603050405020304" pitchFamily="18" charset="0"/>
                <a:ea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rPr>
              <a:t>Adam.’ And when he saw her, he said,</a:t>
            </a:r>
            <a:r>
              <a:rPr lang="en-US" sz="2400" dirty="0">
                <a:latin typeface="Times New Roman" panose="02020603050405020304" pitchFamily="18" charset="0"/>
                <a:ea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rPr>
              <a:t>‘</a:t>
            </a:r>
            <a:r>
              <a:rPr lang="en-US" sz="2400" i="1" dirty="0">
                <a:effectLst/>
                <a:latin typeface="Times New Roman" panose="02020603050405020304" pitchFamily="18" charset="0"/>
                <a:ea typeface="Times New Roman" panose="02020603050405020304" pitchFamily="18" charset="0"/>
              </a:rPr>
              <a:t>You are the one who has given me</a:t>
            </a:r>
            <a:r>
              <a:rPr lang="en-US" sz="2400" dirty="0">
                <a:latin typeface="Times New Roman" panose="02020603050405020304" pitchFamily="18" charset="0"/>
                <a:ea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rPr>
              <a:t>life.’”</a:t>
            </a:r>
          </a:p>
          <a:p>
            <a:pPr marL="112712" marR="0" indent="0" algn="just">
              <a:spcBef>
                <a:spcPts val="0"/>
              </a:spcBef>
              <a:spcAft>
                <a:spcPts val="0"/>
              </a:spcAft>
              <a:buNone/>
            </a:pPr>
            <a:endParaRPr lang="en-US" sz="2400" i="1" dirty="0">
              <a:effectLst/>
              <a:latin typeface="Times New Roman" panose="02020603050405020304" pitchFamily="18" charset="0"/>
              <a:ea typeface="Times New Roman" panose="02020603050405020304" pitchFamily="18" charset="0"/>
            </a:endParaRPr>
          </a:p>
          <a:p>
            <a:pPr marL="112712" marR="0" indent="0" algn="just">
              <a:lnSpc>
                <a:spcPct val="100000"/>
              </a:lnSpc>
              <a:spcBef>
                <a:spcPts val="0"/>
              </a:spcBef>
              <a:spcAft>
                <a:spcPts val="0"/>
              </a:spcAft>
              <a:buNone/>
            </a:pPr>
            <a:r>
              <a:rPr lang="en-US" sz="2400" b="1" dirty="0">
                <a:solidFill>
                  <a:srgbClr val="FFFF99"/>
                </a:solidFill>
                <a:effectLst/>
                <a:latin typeface="Times New Roman" panose="02020603050405020304" pitchFamily="18" charset="0"/>
                <a:ea typeface="Times New Roman" panose="02020603050405020304" pitchFamily="18" charset="0"/>
              </a:rPr>
              <a:t>On the Origin of the World, 2.5.116</a:t>
            </a:r>
            <a:endParaRPr lang="en-US" sz="2400" dirty="0">
              <a:solidFill>
                <a:srgbClr val="FFFF99"/>
              </a:solidFill>
              <a:effectLst/>
              <a:latin typeface="Times New Roman" panose="02020603050405020304" pitchFamily="18" charset="0"/>
              <a:ea typeface="Times New Roman" panose="02020603050405020304" pitchFamily="18" charset="0"/>
            </a:endParaRPr>
          </a:p>
          <a:p>
            <a:pPr marL="112712" marR="0" indent="0">
              <a:lnSpc>
                <a:spcPct val="100000"/>
              </a:lnSpc>
              <a:spcBef>
                <a:spcPts val="0"/>
              </a:spcBef>
              <a:spcAft>
                <a:spcPts val="0"/>
              </a:spcAft>
              <a:buNone/>
            </a:pPr>
            <a:r>
              <a:rPr lang="en-US" sz="2400" i="1" dirty="0">
                <a:effectLst/>
                <a:latin typeface="Times New Roman" panose="02020603050405020304" pitchFamily="18" charset="0"/>
                <a:ea typeface="Times New Roman" panose="02020603050405020304" pitchFamily="18" charset="0"/>
              </a:rPr>
              <a:t>“But let us not tell Adam because he is</a:t>
            </a:r>
            <a:r>
              <a:rPr lang="en-US" sz="2400" dirty="0">
                <a:latin typeface="Times New Roman" panose="02020603050405020304" pitchFamily="18" charset="0"/>
                <a:ea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rPr>
              <a:t>not from among us, but let us bring a</a:t>
            </a:r>
            <a:r>
              <a:rPr lang="en-US" sz="2400" dirty="0">
                <a:latin typeface="Times New Roman" panose="02020603050405020304" pitchFamily="18" charset="0"/>
                <a:ea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rPr>
              <a:t>sleep upon him, and let us teach him</a:t>
            </a:r>
            <a:r>
              <a:rPr lang="en-US" sz="2400" dirty="0">
                <a:latin typeface="Times New Roman" panose="02020603050405020304" pitchFamily="18" charset="0"/>
                <a:ea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rPr>
              <a:t>in his sleep as if she [Eve] came into</a:t>
            </a:r>
            <a:r>
              <a:rPr lang="en-US" sz="2400" dirty="0">
                <a:latin typeface="Times New Roman" panose="02020603050405020304" pitchFamily="18" charset="0"/>
                <a:ea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rPr>
              <a:t>being from his rib…”</a:t>
            </a:r>
            <a:endParaRPr lang="en-US" sz="2400" dirty="0">
              <a:effectLst/>
              <a:latin typeface="Times New Roman" panose="02020603050405020304" pitchFamily="18" charset="0"/>
              <a:ea typeface="Times New Roman" panose="02020603050405020304" pitchFamily="18" charset="0"/>
            </a:endParaRPr>
          </a:p>
          <a:p>
            <a:pPr marL="112712" marR="0" indent="0" algn="just">
              <a:spcBef>
                <a:spcPts val="0"/>
              </a:spcBef>
              <a:spcAft>
                <a:spcPts val="0"/>
              </a:spcAft>
              <a:buNone/>
            </a:pPr>
            <a:endParaRPr lang="en-US" sz="2400" i="1" dirty="0"/>
          </a:p>
        </p:txBody>
      </p:sp>
      <p:sp>
        <p:nvSpPr>
          <p:cNvPr id="4" name="Content Placeholder 3">
            <a:extLst>
              <a:ext uri="{FF2B5EF4-FFF2-40B4-BE49-F238E27FC236}">
                <a16:creationId xmlns:a16="http://schemas.microsoft.com/office/drawing/2014/main" id="{54F5794D-55F4-4B18-865E-2492F41ED420}"/>
              </a:ext>
            </a:extLst>
          </p:cNvPr>
          <p:cNvSpPr>
            <a:spLocks noGrp="1"/>
          </p:cNvSpPr>
          <p:nvPr>
            <p:ph sz="half" idx="2"/>
          </p:nvPr>
        </p:nvSpPr>
        <p:spPr>
          <a:xfrm>
            <a:off x="6611816" y="984508"/>
            <a:ext cx="5064369" cy="4187566"/>
          </a:xfrm>
        </p:spPr>
        <p:txBody>
          <a:bodyPr>
            <a:normAutofit lnSpcReduction="10000"/>
          </a:bodyPr>
          <a:lstStyle/>
          <a:p>
            <a:pPr marL="0" indent="0">
              <a:spcBef>
                <a:spcPts val="0"/>
              </a:spcBef>
              <a:buNone/>
            </a:pPr>
            <a:r>
              <a:rPr lang="en-US" sz="2800" b="1" i="1" dirty="0">
                <a:solidFill>
                  <a:srgbClr val="FFC000"/>
                </a:solidFill>
                <a:effectLst>
                  <a:outerShdw blurRad="38100" dist="38100" dir="2700000" algn="tl">
                    <a:srgbClr val="000000">
                      <a:alpha val="43137"/>
                    </a:srgbClr>
                  </a:outerShdw>
                </a:effectLst>
              </a:rPr>
              <a:t>ST. PAUL</a:t>
            </a:r>
          </a:p>
          <a:p>
            <a:pPr marL="0" indent="0">
              <a:spcBef>
                <a:spcPts val="0"/>
              </a:spcBef>
              <a:spcAft>
                <a:spcPts val="0"/>
              </a:spcAft>
              <a:buNone/>
            </a:pPr>
            <a:r>
              <a:rPr lang="en-US" sz="2400" b="1" dirty="0">
                <a:solidFill>
                  <a:srgbClr val="FFFF99"/>
                </a:solidFill>
                <a:latin typeface="Times New Roman" panose="02020603050405020304" pitchFamily="18" charset="0"/>
                <a:cs typeface="Times New Roman" panose="02020603050405020304" pitchFamily="18" charset="0"/>
              </a:rPr>
              <a:t>1 Timothy 2:13</a:t>
            </a:r>
          </a:p>
          <a:p>
            <a:pPr marL="0" indent="0">
              <a:lnSpc>
                <a:spcPct val="100000"/>
              </a:lnSpc>
              <a:spcBef>
                <a:spcPts val="0"/>
              </a:spcBef>
              <a:spcAft>
                <a:spcPts val="0"/>
              </a:spcAft>
              <a:buNone/>
            </a:pPr>
            <a:r>
              <a:rPr lang="en-US" sz="2400" i="1" dirty="0">
                <a:latin typeface="Times New Roman" panose="02020603050405020304" pitchFamily="18" charset="0"/>
                <a:cs typeface="Times New Roman" panose="02020603050405020304" pitchFamily="18" charset="0"/>
              </a:rPr>
              <a:t>“For Adam was formed first, then Eve.”</a:t>
            </a:r>
          </a:p>
          <a:p>
            <a:pPr marL="0" indent="0">
              <a:spcBef>
                <a:spcPts val="0"/>
              </a:spcBef>
              <a:spcAft>
                <a:spcPts val="0"/>
              </a:spcAft>
              <a:buNone/>
            </a:pPr>
            <a:endParaRPr lang="en-US" sz="2400" i="1" dirty="0">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en-US" sz="900" i="1" dirty="0">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en-US" sz="2400" i="1"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en-US" sz="2400" b="1" dirty="0">
                <a:solidFill>
                  <a:srgbClr val="FFFF99"/>
                </a:solidFill>
                <a:latin typeface="Times New Roman" panose="02020603050405020304" pitchFamily="18" charset="0"/>
                <a:cs typeface="Times New Roman" panose="02020603050405020304" pitchFamily="18" charset="0"/>
              </a:rPr>
              <a:t>1 Timothy 2:14</a:t>
            </a:r>
          </a:p>
          <a:p>
            <a:pPr marL="0" indent="0">
              <a:lnSpc>
                <a:spcPct val="100000"/>
              </a:lnSpc>
              <a:spcBef>
                <a:spcPts val="0"/>
              </a:spcBef>
              <a:spcAft>
                <a:spcPts val="0"/>
              </a:spcAft>
              <a:buNone/>
            </a:pPr>
            <a:r>
              <a:rPr lang="en-US" sz="2400" i="1" dirty="0">
                <a:latin typeface="Times New Roman" panose="02020603050405020304" pitchFamily="18" charset="0"/>
                <a:cs typeface="Times New Roman" panose="02020603050405020304" pitchFamily="18" charset="0"/>
              </a:rPr>
              <a:t>“And Adam was not the one deceived; it was the woman who was deceived and became a sinner.”</a:t>
            </a:r>
          </a:p>
        </p:txBody>
      </p:sp>
      <p:sp>
        <p:nvSpPr>
          <p:cNvPr id="7" name="TextBox 6">
            <a:extLst>
              <a:ext uri="{FF2B5EF4-FFF2-40B4-BE49-F238E27FC236}">
                <a16:creationId xmlns:a16="http://schemas.microsoft.com/office/drawing/2014/main" id="{17ED8BEA-0AD0-45D8-99F7-354C6FB93152}"/>
              </a:ext>
            </a:extLst>
          </p:cNvPr>
          <p:cNvSpPr txBox="1"/>
          <p:nvPr/>
        </p:nvSpPr>
        <p:spPr>
          <a:xfrm>
            <a:off x="515815" y="73265"/>
            <a:ext cx="11324493" cy="954107"/>
          </a:xfrm>
          <a:prstGeom prst="rect">
            <a:avLst/>
          </a:prstGeom>
          <a:noFill/>
        </p:spPr>
        <p:txBody>
          <a:bodyPr wrap="square" rtlCol="0">
            <a:spAutoFit/>
          </a:bodyPr>
          <a:lstStyle/>
          <a:p>
            <a:pPr algn="ctr"/>
            <a:r>
              <a:rPr lang="en-US" sz="2800" dirty="0">
                <a:solidFill>
                  <a:srgbClr val="FFFF99"/>
                </a:solidFill>
                <a:latin typeface="Franklin Gothic Medium" panose="020B0603020102020204" pitchFamily="34" charset="0"/>
              </a:rPr>
              <a:t>IF PAUL HAS THIS MATRIARCHAL BACKGROUND IN MIND, THEN HIS STATEMENTS MAY BE READ AS CORRECTIVES</a:t>
            </a:r>
          </a:p>
        </p:txBody>
      </p:sp>
      <p:sp>
        <p:nvSpPr>
          <p:cNvPr id="6" name="TextBox 5">
            <a:extLst>
              <a:ext uri="{FF2B5EF4-FFF2-40B4-BE49-F238E27FC236}">
                <a16:creationId xmlns:a16="http://schemas.microsoft.com/office/drawing/2014/main" id="{D0B6D91B-59BB-4189-9959-C47D0165F20A}"/>
              </a:ext>
            </a:extLst>
          </p:cNvPr>
          <p:cNvSpPr txBox="1"/>
          <p:nvPr/>
        </p:nvSpPr>
        <p:spPr>
          <a:xfrm>
            <a:off x="0" y="5764875"/>
            <a:ext cx="12191999" cy="830997"/>
          </a:xfrm>
          <a:prstGeom prst="rect">
            <a:avLst/>
          </a:prstGeom>
          <a:solidFill>
            <a:schemeClr val="accent5">
              <a:lumMod val="60000"/>
              <a:lumOff val="40000"/>
            </a:schemeClr>
          </a:solidFill>
        </p:spPr>
        <p:txBody>
          <a:bodyPr wrap="square" rtlCol="0">
            <a:spAutoFit/>
          </a:bodyPr>
          <a:lstStyle/>
          <a:p>
            <a:pPr algn="ctr"/>
            <a:r>
              <a:rPr lang="en-US" sz="2400" b="1" dirty="0">
                <a:solidFill>
                  <a:srgbClr val="C00000"/>
                </a:solidFill>
                <a:latin typeface="Agency FB" panose="020B0503020202020204" pitchFamily="34" charset="0"/>
              </a:rPr>
              <a:t>The Gnostic texts are much later than Paul, so he cannot be interacting with them directly. However, ideas must begin somewhere, and it is possible that these ideas were current in Paul’s day, even if not in written texts.</a:t>
            </a:r>
          </a:p>
        </p:txBody>
      </p:sp>
    </p:spTree>
    <p:extLst>
      <p:ext uri="{BB962C8B-B14F-4D97-AF65-F5344CB8AC3E}">
        <p14:creationId xmlns:p14="http://schemas.microsoft.com/office/powerpoint/2010/main" val="304602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750276" y="527538"/>
            <a:ext cx="10304584" cy="773723"/>
          </a:xfrm>
        </p:spPr>
        <p:txBody>
          <a:bodyPr>
            <a:normAutofit/>
          </a:bodyPr>
          <a:lstStyle/>
          <a:p>
            <a:pPr algn="ctr"/>
            <a:r>
              <a:rPr lang="en-US" sz="3600" b="1" dirty="0">
                <a:solidFill>
                  <a:srgbClr val="FFFF99"/>
                </a:solidFill>
              </a:rPr>
              <a:t>SAVED THROUGH CHILD-BEARING</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50276" y="1055077"/>
            <a:ext cx="10902462" cy="5275385"/>
          </a:xfrm>
        </p:spPr>
        <p:txBody>
          <a:bodyPr>
            <a:normAutofit/>
          </a:bodyPr>
          <a:lstStyle/>
          <a:p>
            <a:pPr marL="0" indent="0">
              <a:lnSpc>
                <a:spcPct val="100000"/>
              </a:lnSpc>
              <a:buNone/>
            </a:pPr>
            <a:r>
              <a:rPr lang="en-US" sz="2800" b="1" i="1" dirty="0">
                <a:solidFill>
                  <a:srgbClr val="FFC000"/>
                </a:solidFill>
              </a:rPr>
              <a:t>Paul’s final statement has been difficult for all interpreters, both in terms of its grammar as well as its meaning.</a:t>
            </a:r>
            <a:r>
              <a:rPr lang="en-US" sz="2400" i="1" dirty="0"/>
              <a:t> </a:t>
            </a:r>
          </a:p>
          <a:p>
            <a:pPr>
              <a:lnSpc>
                <a:spcPct val="100000"/>
              </a:lnSpc>
            </a:pPr>
            <a:r>
              <a:rPr lang="en-US" sz="2400" i="1" dirty="0"/>
              <a:t>A literal rendering of the Greek text is: “She will be saved through child-bearing if they continue in faith and love and holiness with self- control.” The immediate question is who is “she” and who are “they?”</a:t>
            </a:r>
          </a:p>
          <a:p>
            <a:pPr>
              <a:lnSpc>
                <a:spcPct val="100000"/>
              </a:lnSpc>
            </a:pPr>
            <a:r>
              <a:rPr lang="en-US" sz="2400" i="1" dirty="0"/>
              <a:t>Some versions translate the singular 3</a:t>
            </a:r>
            <a:r>
              <a:rPr lang="en-US" sz="2400" i="1" baseline="30000" dirty="0"/>
              <a:t>rd</a:t>
            </a:r>
            <a:r>
              <a:rPr lang="en-US" sz="2400" i="1" dirty="0"/>
              <a:t> person pronoun “she” by the plural English noun “women” (so NASB, NIV, NIB, NLT), taking the singular pronoun as a collective for all women. </a:t>
            </a:r>
          </a:p>
          <a:p>
            <a:pPr>
              <a:lnSpc>
                <a:spcPct val="100000"/>
              </a:lnSpc>
            </a:pPr>
            <a:r>
              <a:rPr lang="en-US" sz="2400" i="1" dirty="0"/>
              <a:t>Most versions leave the 3</a:t>
            </a:r>
            <a:r>
              <a:rPr lang="en-US" sz="2400" i="1" baseline="30000" dirty="0"/>
              <a:t>rd</a:t>
            </a:r>
            <a:r>
              <a:rPr lang="en-US" sz="2400" i="1" dirty="0"/>
              <a:t> person singular pronoun “she” as it is, allowing the reader to wrestle with the intended meaning.</a:t>
            </a:r>
          </a:p>
        </p:txBody>
      </p:sp>
    </p:spTree>
    <p:extLst>
      <p:ext uri="{BB962C8B-B14F-4D97-AF65-F5344CB8AC3E}">
        <p14:creationId xmlns:p14="http://schemas.microsoft.com/office/powerpoint/2010/main" val="849422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2120507" y="334612"/>
            <a:ext cx="8031677" cy="673574"/>
          </a:xfrm>
        </p:spPr>
        <p:txBody>
          <a:bodyPr>
            <a:normAutofit/>
          </a:bodyPr>
          <a:lstStyle/>
          <a:p>
            <a:pPr algn="ctr"/>
            <a:r>
              <a:rPr lang="en-US" sz="3600" b="1" dirty="0">
                <a:solidFill>
                  <a:srgbClr val="FFFF99"/>
                </a:solidFill>
              </a:rPr>
              <a:t>INTERPRETIVE OPTIONS</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sz="half" idx="1"/>
          </p:nvPr>
        </p:nvSpPr>
        <p:spPr>
          <a:xfrm>
            <a:off x="188807" y="1008186"/>
            <a:ext cx="2772721" cy="3493476"/>
          </a:xfrm>
          <a:solidFill>
            <a:schemeClr val="accent4">
              <a:lumMod val="50000"/>
            </a:schemeClr>
          </a:solidFill>
        </p:spPr>
        <p:txBody>
          <a:bodyPr>
            <a:normAutofit/>
          </a:bodyPr>
          <a:lstStyle/>
          <a:p>
            <a:pPr marL="0" indent="0">
              <a:lnSpc>
                <a:spcPct val="100000"/>
              </a:lnSpc>
              <a:buNone/>
            </a:pPr>
            <a:r>
              <a:rPr lang="en-US" sz="2800" b="1" dirty="0">
                <a:solidFill>
                  <a:srgbClr val="FFC000"/>
                </a:solidFill>
                <a:latin typeface="Arial Narrow" panose="020B0606020202030204" pitchFamily="34" charset="0"/>
              </a:rPr>
              <a:t>HIERARCHICAL</a:t>
            </a:r>
            <a:r>
              <a:rPr lang="en-US" sz="2400" i="1" dirty="0">
                <a:latin typeface="Arial Narrow" panose="020B0606020202030204" pitchFamily="34" charset="0"/>
              </a:rPr>
              <a:t> </a:t>
            </a:r>
          </a:p>
          <a:p>
            <a:pPr marL="0" indent="0">
              <a:lnSpc>
                <a:spcPct val="100000"/>
              </a:lnSpc>
              <a:buNone/>
            </a:pPr>
            <a:r>
              <a:rPr lang="en-US" sz="2400" i="1" dirty="0"/>
              <a:t>Here, a woman will be saved if she obeys the restriction to stay out of leadership and stays home to have children.</a:t>
            </a:r>
          </a:p>
        </p:txBody>
      </p:sp>
      <p:sp>
        <p:nvSpPr>
          <p:cNvPr id="4" name="Content Placeholder 3">
            <a:extLst>
              <a:ext uri="{FF2B5EF4-FFF2-40B4-BE49-F238E27FC236}">
                <a16:creationId xmlns:a16="http://schemas.microsoft.com/office/drawing/2014/main" id="{D3E3DE6E-B7E2-4901-94C1-30614C99010F}"/>
              </a:ext>
            </a:extLst>
          </p:cNvPr>
          <p:cNvSpPr>
            <a:spLocks noGrp="1"/>
          </p:cNvSpPr>
          <p:nvPr>
            <p:ph sz="half" idx="2"/>
          </p:nvPr>
        </p:nvSpPr>
        <p:spPr>
          <a:xfrm>
            <a:off x="3252910" y="1008187"/>
            <a:ext cx="2708208" cy="3493476"/>
          </a:xfrm>
          <a:solidFill>
            <a:schemeClr val="accent5">
              <a:lumMod val="50000"/>
            </a:schemeClr>
          </a:solidFill>
        </p:spPr>
        <p:txBody>
          <a:bodyPr>
            <a:normAutofit/>
          </a:bodyPr>
          <a:lstStyle/>
          <a:p>
            <a:pPr marL="0" indent="0">
              <a:spcBef>
                <a:spcPts val="0"/>
              </a:spcBef>
              <a:buNone/>
            </a:pPr>
            <a:r>
              <a:rPr lang="en-US" sz="2800" b="1" dirty="0">
                <a:solidFill>
                  <a:srgbClr val="FFC000"/>
                </a:solidFill>
                <a:latin typeface="Arial Narrow" panose="020B0606020202030204" pitchFamily="34" charset="0"/>
              </a:rPr>
              <a:t>MARY</a:t>
            </a:r>
          </a:p>
          <a:p>
            <a:pPr marL="0" indent="0">
              <a:lnSpc>
                <a:spcPct val="100000"/>
              </a:lnSpc>
              <a:spcBef>
                <a:spcPts val="0"/>
              </a:spcBef>
              <a:buNone/>
            </a:pPr>
            <a:r>
              <a:rPr lang="en-US" sz="2400" i="1" dirty="0"/>
              <a:t>Here, the “she” refers to the mother of Christ, and Mary herself will be saved through her divine Son. </a:t>
            </a:r>
          </a:p>
        </p:txBody>
      </p:sp>
      <p:sp>
        <p:nvSpPr>
          <p:cNvPr id="6" name="Content Placeholder 3">
            <a:extLst>
              <a:ext uri="{FF2B5EF4-FFF2-40B4-BE49-F238E27FC236}">
                <a16:creationId xmlns:a16="http://schemas.microsoft.com/office/drawing/2014/main" id="{4350C7EA-A4AC-4E13-9A25-87FD3608246E}"/>
              </a:ext>
            </a:extLst>
          </p:cNvPr>
          <p:cNvSpPr txBox="1">
            <a:spLocks/>
          </p:cNvSpPr>
          <p:nvPr/>
        </p:nvSpPr>
        <p:spPr>
          <a:xfrm>
            <a:off x="6248503" y="1008187"/>
            <a:ext cx="2708208" cy="2420813"/>
          </a:xfrm>
          <a:prstGeom prst="rect">
            <a:avLst/>
          </a:prstGeom>
          <a:solidFill>
            <a:schemeClr val="accent5">
              <a:lumMod val="50000"/>
            </a:schemeClr>
          </a:solidFill>
        </p:spPr>
        <p:txBody>
          <a:bodyPr vert="horz" lIns="91440" tIns="45720" rIns="91440" bIns="45720" rtlCol="0">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spcBef>
                <a:spcPts val="0"/>
              </a:spcBef>
              <a:buFont typeface="Wingdings" panose="05000000000000000000" pitchFamily="2" charset="2"/>
              <a:buNone/>
            </a:pPr>
            <a:r>
              <a:rPr lang="en-US" sz="2800" b="1" dirty="0">
                <a:solidFill>
                  <a:srgbClr val="FFC000"/>
                </a:solidFill>
                <a:latin typeface="Arial Narrow" panose="020B0606020202030204" pitchFamily="34" charset="0"/>
              </a:rPr>
              <a:t>MOTHERS</a:t>
            </a:r>
          </a:p>
          <a:p>
            <a:pPr marL="0" indent="0">
              <a:lnSpc>
                <a:spcPct val="100000"/>
              </a:lnSpc>
              <a:spcBef>
                <a:spcPts val="0"/>
              </a:spcBef>
              <a:buNone/>
            </a:pPr>
            <a:r>
              <a:rPr lang="en-US" sz="2400" i="1" dirty="0"/>
              <a:t>Here, Christian women will survive the trauma of child-birth.</a:t>
            </a:r>
          </a:p>
        </p:txBody>
      </p:sp>
      <p:sp>
        <p:nvSpPr>
          <p:cNvPr id="7" name="Content Placeholder 3">
            <a:extLst>
              <a:ext uri="{FF2B5EF4-FFF2-40B4-BE49-F238E27FC236}">
                <a16:creationId xmlns:a16="http://schemas.microsoft.com/office/drawing/2014/main" id="{636F6DED-B1FC-4C4D-8394-44CC4B4A4D90}"/>
              </a:ext>
            </a:extLst>
          </p:cNvPr>
          <p:cNvSpPr txBox="1">
            <a:spLocks/>
          </p:cNvSpPr>
          <p:nvPr/>
        </p:nvSpPr>
        <p:spPr>
          <a:xfrm>
            <a:off x="9248092" y="1008186"/>
            <a:ext cx="2708208" cy="4712676"/>
          </a:xfrm>
          <a:prstGeom prst="rect">
            <a:avLst/>
          </a:prstGeom>
          <a:solidFill>
            <a:schemeClr val="accent5">
              <a:lumMod val="50000"/>
            </a:schemeClr>
          </a:solidFill>
        </p:spPr>
        <p:txBody>
          <a:bodyPr vert="horz" lIns="91440" tIns="45720" rIns="91440" bIns="45720" rtlCol="0">
            <a:normAutofit lnSpcReduction="1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spcBef>
                <a:spcPts val="0"/>
              </a:spcBef>
              <a:buFont typeface="Wingdings" panose="05000000000000000000" pitchFamily="2" charset="2"/>
              <a:buNone/>
            </a:pPr>
            <a:r>
              <a:rPr lang="en-US" sz="2800" b="1" dirty="0">
                <a:solidFill>
                  <a:srgbClr val="FFC000"/>
                </a:solidFill>
                <a:latin typeface="Arial Narrow" panose="020B0606020202030204" pitchFamily="34" charset="0"/>
              </a:rPr>
              <a:t>EVE</a:t>
            </a:r>
          </a:p>
          <a:p>
            <a:pPr marL="0" indent="0">
              <a:lnSpc>
                <a:spcPct val="100000"/>
              </a:lnSpc>
              <a:spcBef>
                <a:spcPts val="0"/>
              </a:spcBef>
              <a:buNone/>
            </a:pPr>
            <a:r>
              <a:rPr lang="en-US" sz="2400" i="1" dirty="0"/>
              <a:t>Here, harking back to the first messianic promise in Ge. 3:15, Eve would be saved, because in giving birth, she began the chain of procreation culminating in the birth of Christ.  </a:t>
            </a:r>
          </a:p>
        </p:txBody>
      </p:sp>
      <p:sp>
        <p:nvSpPr>
          <p:cNvPr id="8" name="TextBox 7">
            <a:extLst>
              <a:ext uri="{FF2B5EF4-FFF2-40B4-BE49-F238E27FC236}">
                <a16:creationId xmlns:a16="http://schemas.microsoft.com/office/drawing/2014/main" id="{A844EABB-9683-4CCC-9102-86155405512E}"/>
              </a:ext>
            </a:extLst>
          </p:cNvPr>
          <p:cNvSpPr txBox="1"/>
          <p:nvPr/>
        </p:nvSpPr>
        <p:spPr>
          <a:xfrm>
            <a:off x="235700" y="4597477"/>
            <a:ext cx="8767904" cy="2246769"/>
          </a:xfrm>
          <a:prstGeom prst="rect">
            <a:avLst/>
          </a:prstGeom>
          <a:noFill/>
        </p:spPr>
        <p:txBody>
          <a:bodyPr wrap="square" rtlCol="0">
            <a:spAutoFit/>
          </a:bodyPr>
          <a:lstStyle/>
          <a:p>
            <a:pPr algn="just"/>
            <a:r>
              <a:rPr lang="en-US" sz="2800" dirty="0">
                <a:solidFill>
                  <a:srgbClr val="FFFF99"/>
                </a:solidFill>
                <a:latin typeface="Eras Demi ITC" panose="020B0805030504020804" pitchFamily="34" charset="0"/>
              </a:rPr>
              <a:t>If the “she” refers to Eve, then the “they” in the passage refers to Eve’s children, i.e., the human race. They testify to the salvation brought about through Eve’s child-bearing in which the seed of the woman would bruise the serpent’s head.</a:t>
            </a:r>
          </a:p>
        </p:txBody>
      </p:sp>
    </p:spTree>
    <p:extLst>
      <p:ext uri="{BB962C8B-B14F-4D97-AF65-F5344CB8AC3E}">
        <p14:creationId xmlns:p14="http://schemas.microsoft.com/office/powerpoint/2010/main" val="3973163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CD3CA7-3561-4CB8-9510-7AFE1E8BE5DF}"/>
              </a:ext>
            </a:extLst>
          </p:cNvPr>
          <p:cNvSpPr>
            <a:spLocks noGrp="1"/>
          </p:cNvSpPr>
          <p:nvPr>
            <p:ph type="title"/>
          </p:nvPr>
        </p:nvSpPr>
        <p:spPr>
          <a:xfrm>
            <a:off x="2611808" y="339969"/>
            <a:ext cx="7958331" cy="1077229"/>
          </a:xfrm>
        </p:spPr>
        <p:txBody>
          <a:bodyPr/>
          <a:lstStyle/>
          <a:p>
            <a:r>
              <a:rPr lang="en-US" b="1" dirty="0">
                <a:solidFill>
                  <a:schemeClr val="tx2">
                    <a:lumMod val="75000"/>
                  </a:schemeClr>
                </a:solidFill>
              </a:rPr>
              <a:t>THE ORDER FOR OVERSEERS AND DEACONS (3:1-16)</a:t>
            </a:r>
          </a:p>
        </p:txBody>
      </p:sp>
      <p:sp>
        <p:nvSpPr>
          <p:cNvPr id="6" name="Content Placeholder 5">
            <a:extLst>
              <a:ext uri="{FF2B5EF4-FFF2-40B4-BE49-F238E27FC236}">
                <a16:creationId xmlns:a16="http://schemas.microsoft.com/office/drawing/2014/main" id="{98323D9C-EF47-4789-A8A2-BFDA4A285C91}"/>
              </a:ext>
            </a:extLst>
          </p:cNvPr>
          <p:cNvSpPr>
            <a:spLocks noGrp="1"/>
          </p:cNvSpPr>
          <p:nvPr>
            <p:ph idx="1"/>
          </p:nvPr>
        </p:nvSpPr>
        <p:spPr>
          <a:xfrm>
            <a:off x="1621861" y="1242647"/>
            <a:ext cx="9444724" cy="5615354"/>
          </a:xfrm>
        </p:spPr>
        <p:txBody>
          <a:bodyPr>
            <a:normAutofit/>
          </a:bodyPr>
          <a:lstStyle/>
          <a:p>
            <a:pPr marL="0" indent="0">
              <a:buNone/>
            </a:pPr>
            <a:r>
              <a:rPr lang="en-US" sz="2800" b="1" dirty="0">
                <a:solidFill>
                  <a:srgbClr val="FFC000"/>
                </a:solidFill>
              </a:rPr>
              <a:t>One of the distinctive features of 1 Timothy and Titus is the formal attention they devote to ordained offices in the church.</a:t>
            </a:r>
          </a:p>
          <a:p>
            <a:r>
              <a:rPr lang="en-US" sz="2400" i="1" dirty="0"/>
              <a:t>Early on, titles like “elders” or “overseers” or “shepherds” seem to be used more or less interchangeably (Ac. 20:17, 28; 1 Pe. 5:1-2).</a:t>
            </a:r>
          </a:p>
          <a:p>
            <a:r>
              <a:rPr lang="en-US" sz="2400" i="1" dirty="0"/>
              <a:t>The title “deacon” is mentioned as well (Phil. 1:1), and apparently it could include women as well as men (cf. Ro. 16:1).</a:t>
            </a:r>
          </a:p>
          <a:p>
            <a:r>
              <a:rPr lang="en-US" sz="2400" i="1" dirty="0"/>
              <a:t>Here one encounters formal orders for each, though the descriptions are largely in terms of character qualifications rather than functions</a:t>
            </a:r>
            <a:r>
              <a:rPr lang="en-US" i="1" dirty="0"/>
              <a:t>.</a:t>
            </a:r>
          </a:p>
        </p:txBody>
      </p:sp>
    </p:spTree>
    <p:extLst>
      <p:ext uri="{BB962C8B-B14F-4D97-AF65-F5344CB8AC3E}">
        <p14:creationId xmlns:p14="http://schemas.microsoft.com/office/powerpoint/2010/main" val="1206332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750276" y="527538"/>
            <a:ext cx="10304584" cy="773723"/>
          </a:xfrm>
        </p:spPr>
        <p:txBody>
          <a:bodyPr>
            <a:normAutofit/>
          </a:bodyPr>
          <a:lstStyle/>
          <a:p>
            <a:pPr algn="ctr"/>
            <a:r>
              <a:rPr lang="en-US" sz="3600" b="1" dirty="0">
                <a:solidFill>
                  <a:srgbClr val="FFFF99"/>
                </a:solidFill>
              </a:rPr>
              <a:t>POST-APOSTOLIC DEVELOPMENT</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50276" y="1055077"/>
            <a:ext cx="10902462" cy="5275385"/>
          </a:xfrm>
        </p:spPr>
        <p:txBody>
          <a:bodyPr>
            <a:normAutofit/>
          </a:bodyPr>
          <a:lstStyle/>
          <a:p>
            <a:pPr marL="0" indent="0">
              <a:lnSpc>
                <a:spcPct val="100000"/>
              </a:lnSpc>
              <a:buNone/>
            </a:pPr>
            <a:r>
              <a:rPr lang="en-US" sz="2800" b="1" dirty="0">
                <a:solidFill>
                  <a:srgbClr val="FFC000"/>
                </a:solidFill>
              </a:rPr>
              <a:t>Since elders are mentioned first (Phil. 1:1; 1 </a:t>
            </a:r>
            <a:r>
              <a:rPr lang="en-US" sz="2800" b="1" dirty="0" err="1">
                <a:solidFill>
                  <a:srgbClr val="FFC000"/>
                </a:solidFill>
              </a:rPr>
              <a:t>Ti</a:t>
            </a:r>
            <a:r>
              <a:rPr lang="en-US" sz="2800" b="1" dirty="0">
                <a:solidFill>
                  <a:srgbClr val="FFC000"/>
                </a:solidFill>
              </a:rPr>
              <a:t>. 3:1, 8), most interpreters have understood deacons to be subordinate to elders.</a:t>
            </a:r>
          </a:p>
          <a:p>
            <a:pPr>
              <a:lnSpc>
                <a:spcPct val="100000"/>
              </a:lnSpc>
            </a:pPr>
            <a:r>
              <a:rPr lang="en-US" sz="2400" i="1" dirty="0"/>
              <a:t>By the 2</a:t>
            </a:r>
            <a:r>
              <a:rPr lang="en-US" sz="2400" i="1" baseline="30000" dirty="0"/>
              <a:t>nd</a:t>
            </a:r>
            <a:r>
              <a:rPr lang="en-US" sz="2400" i="1" dirty="0"/>
              <a:t> century (Letters of Ignatius), a hierarchy had developed with the Office of the Bishop elevated so that there was a single bishop in a given community, under him were the elders of the local congregations, and under them were the deacons.</a:t>
            </a:r>
          </a:p>
          <a:p>
            <a:pPr>
              <a:lnSpc>
                <a:spcPct val="100000"/>
              </a:lnSpc>
            </a:pPr>
            <a:r>
              <a:rPr lang="en-US" sz="2400" i="1" dirty="0"/>
              <a:t>How this hierarchy developed is unclear, and it is equally unclear whether it was in place as early as the time of Paul, though most scholars think it developed later than Paul.</a:t>
            </a:r>
          </a:p>
        </p:txBody>
      </p:sp>
    </p:spTree>
    <p:extLst>
      <p:ext uri="{BB962C8B-B14F-4D97-AF65-F5344CB8AC3E}">
        <p14:creationId xmlns:p14="http://schemas.microsoft.com/office/powerpoint/2010/main" val="4161914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96E8A-69C2-420D-B0BC-2F7FEF0A26A0}"/>
              </a:ext>
            </a:extLst>
          </p:cNvPr>
          <p:cNvSpPr>
            <a:spLocks noGrp="1"/>
          </p:cNvSpPr>
          <p:nvPr>
            <p:ph type="title"/>
          </p:nvPr>
        </p:nvSpPr>
        <p:spPr/>
        <p:txBody>
          <a:bodyPr/>
          <a:lstStyle/>
          <a:p>
            <a:r>
              <a:rPr lang="en-US" b="1" dirty="0">
                <a:solidFill>
                  <a:schemeClr val="tx2">
                    <a:lumMod val="75000"/>
                  </a:schemeClr>
                </a:solidFill>
                <a:effectLst>
                  <a:outerShdw blurRad="38100" dist="38100" dir="2700000" algn="tl">
                    <a:srgbClr val="000000">
                      <a:alpha val="43137"/>
                    </a:srgbClr>
                  </a:outerShdw>
                </a:effectLst>
              </a:rPr>
              <a:t>Order for Overseers (3:1-7)</a:t>
            </a:r>
          </a:p>
        </p:txBody>
      </p:sp>
      <p:sp>
        <p:nvSpPr>
          <p:cNvPr id="3" name="Content Placeholder 2">
            <a:extLst>
              <a:ext uri="{FF2B5EF4-FFF2-40B4-BE49-F238E27FC236}">
                <a16:creationId xmlns:a16="http://schemas.microsoft.com/office/drawing/2014/main" id="{03F50EC0-45CE-4F21-AF29-84ABF98B0372}"/>
              </a:ext>
            </a:extLst>
          </p:cNvPr>
          <p:cNvSpPr>
            <a:spLocks noGrp="1"/>
          </p:cNvSpPr>
          <p:nvPr>
            <p:ph idx="1"/>
          </p:nvPr>
        </p:nvSpPr>
        <p:spPr>
          <a:xfrm>
            <a:off x="1336430" y="1674270"/>
            <a:ext cx="9519139" cy="4562407"/>
          </a:xfrm>
        </p:spPr>
        <p:txBody>
          <a:bodyPr>
            <a:normAutofit lnSpcReduction="10000"/>
          </a:bodyPr>
          <a:lstStyle/>
          <a:p>
            <a:pPr marL="0" indent="0">
              <a:buNone/>
            </a:pPr>
            <a:r>
              <a:rPr lang="en-US" sz="2800" b="1" dirty="0">
                <a:solidFill>
                  <a:srgbClr val="FFC000"/>
                </a:solidFill>
              </a:rPr>
              <a:t>Paul begins the order with a phrase that implies quoted or traditional material, “Here is a trustworthy saying…” (1 </a:t>
            </a:r>
            <a:r>
              <a:rPr lang="en-US" sz="2800" b="1" dirty="0" err="1">
                <a:solidFill>
                  <a:srgbClr val="FFC000"/>
                </a:solidFill>
              </a:rPr>
              <a:t>Ti</a:t>
            </a:r>
            <a:r>
              <a:rPr lang="en-US" sz="2800" b="1" dirty="0">
                <a:solidFill>
                  <a:srgbClr val="FFC000"/>
                </a:solidFill>
              </a:rPr>
              <a:t>. 1:15; 3:1; 4:9; 2 </a:t>
            </a:r>
            <a:r>
              <a:rPr lang="en-US" sz="2800" b="1" dirty="0" err="1">
                <a:solidFill>
                  <a:srgbClr val="FFC000"/>
                </a:solidFill>
              </a:rPr>
              <a:t>Ti</a:t>
            </a:r>
            <a:r>
              <a:rPr lang="en-US" sz="2800" b="1" dirty="0">
                <a:solidFill>
                  <a:srgbClr val="FFC000"/>
                </a:solidFill>
              </a:rPr>
              <a:t>. 2:11; Tit. 3:8).</a:t>
            </a:r>
          </a:p>
          <a:p>
            <a:r>
              <a:rPr lang="en-US" sz="2400" i="1" dirty="0"/>
              <a:t>The most important prerequisite is reputable Christian character, and other qualities follow in kind.</a:t>
            </a:r>
          </a:p>
          <a:p>
            <a:r>
              <a:rPr lang="en-US" sz="2400" i="1" dirty="0"/>
              <a:t>The phrase “husband of one wife” might be directed against polygamy or bigamy, since such was commonly practiced in the Greco-Roman world, but most likely Paul wants to stress the broader issue of marital fidelity.</a:t>
            </a:r>
          </a:p>
        </p:txBody>
      </p:sp>
    </p:spTree>
    <p:extLst>
      <p:ext uri="{BB962C8B-B14F-4D97-AF65-F5344CB8AC3E}">
        <p14:creationId xmlns:p14="http://schemas.microsoft.com/office/powerpoint/2010/main" val="935986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4DFBAC-A3C7-40D1-B6D9-153CC070BBCD}"/>
              </a:ext>
            </a:extLst>
          </p:cNvPr>
          <p:cNvSpPr>
            <a:spLocks noGrp="1"/>
          </p:cNvSpPr>
          <p:nvPr>
            <p:ph type="title"/>
          </p:nvPr>
        </p:nvSpPr>
        <p:spPr>
          <a:xfrm>
            <a:off x="2691143" y="267203"/>
            <a:ext cx="7950984" cy="1081705"/>
          </a:xfrm>
        </p:spPr>
        <p:txBody>
          <a:bodyPr>
            <a:normAutofit/>
          </a:bodyPr>
          <a:lstStyle/>
          <a:p>
            <a:r>
              <a:rPr lang="en-US" dirty="0">
                <a:solidFill>
                  <a:srgbClr val="FFFF99"/>
                </a:solidFill>
              </a:rPr>
              <a:t>As in all Paul’s lists, he intends them to be suggestive, not exhaustive.</a:t>
            </a:r>
          </a:p>
        </p:txBody>
      </p:sp>
      <p:sp>
        <p:nvSpPr>
          <p:cNvPr id="3" name="Content Placeholder 2">
            <a:extLst>
              <a:ext uri="{FF2B5EF4-FFF2-40B4-BE49-F238E27FC236}">
                <a16:creationId xmlns:a16="http://schemas.microsoft.com/office/drawing/2014/main" id="{5B014AA5-1F7C-42FC-BAB6-EFCE3B7B7391}"/>
              </a:ext>
            </a:extLst>
          </p:cNvPr>
          <p:cNvSpPr>
            <a:spLocks noGrp="1"/>
          </p:cNvSpPr>
          <p:nvPr>
            <p:ph sz="half" idx="1"/>
          </p:nvPr>
        </p:nvSpPr>
        <p:spPr>
          <a:xfrm>
            <a:off x="6838449" y="1864545"/>
            <a:ext cx="4228135" cy="4726252"/>
          </a:xfrm>
        </p:spPr>
        <p:txBody>
          <a:bodyPr>
            <a:normAutofit fontScale="92500" lnSpcReduction="20000"/>
          </a:bodyPr>
          <a:lstStyle/>
          <a:p>
            <a:pPr marL="0" indent="0">
              <a:buNone/>
            </a:pPr>
            <a:r>
              <a:rPr lang="en-US" sz="2800" b="1" dirty="0">
                <a:solidFill>
                  <a:srgbClr val="FFFF99"/>
                </a:solidFill>
              </a:rPr>
              <a:t>Expectations</a:t>
            </a:r>
            <a:endParaRPr lang="en-US" sz="3000" b="1" dirty="0">
              <a:solidFill>
                <a:srgbClr val="FFFF99"/>
              </a:solidFill>
            </a:endParaRPr>
          </a:p>
          <a:p>
            <a:r>
              <a:rPr lang="en-US" sz="2400" i="1" dirty="0"/>
              <a:t>…a stable family life with obedient children, assuming a parallel between homelife and church life.</a:t>
            </a:r>
          </a:p>
          <a:p>
            <a:r>
              <a:rPr lang="en-US" sz="2400" i="1" dirty="0"/>
              <a:t>…not a recent convert, since rapid promotion often results in pride</a:t>
            </a:r>
          </a:p>
          <a:p>
            <a:r>
              <a:rPr lang="en-US" sz="2400" i="1" dirty="0"/>
              <a:t>…reputable among outsiders</a:t>
            </a:r>
          </a:p>
        </p:txBody>
      </p:sp>
      <p:sp>
        <p:nvSpPr>
          <p:cNvPr id="5" name="Content Placeholder 4">
            <a:extLst>
              <a:ext uri="{FF2B5EF4-FFF2-40B4-BE49-F238E27FC236}">
                <a16:creationId xmlns:a16="http://schemas.microsoft.com/office/drawing/2014/main" id="{ED4FE5EA-B8CA-4F01-A471-0F91CBBCAAA4}"/>
              </a:ext>
            </a:extLst>
          </p:cNvPr>
          <p:cNvSpPr>
            <a:spLocks noGrp="1"/>
          </p:cNvSpPr>
          <p:nvPr>
            <p:ph sz="half" idx="2"/>
          </p:nvPr>
        </p:nvSpPr>
        <p:spPr>
          <a:xfrm>
            <a:off x="1461590" y="1348909"/>
            <a:ext cx="4939210" cy="5241888"/>
          </a:xfrm>
          <a:solidFill>
            <a:schemeClr val="tx2">
              <a:lumMod val="75000"/>
            </a:schemeClr>
          </a:solidFill>
        </p:spPr>
        <p:txBody>
          <a:bodyPr>
            <a:normAutofit fontScale="92500" lnSpcReduction="20000"/>
          </a:bodyPr>
          <a:lstStyle/>
          <a:p>
            <a:r>
              <a:rPr lang="en-US" sz="2400" i="1" dirty="0" err="1">
                <a:solidFill>
                  <a:schemeClr val="bg1"/>
                </a:solidFill>
              </a:rPr>
              <a:t>Nephalios</a:t>
            </a:r>
            <a:r>
              <a:rPr lang="en-US" sz="2400" dirty="0">
                <a:solidFill>
                  <a:schemeClr val="bg1"/>
                </a:solidFill>
              </a:rPr>
              <a:t> (sober, temperate in the use of wife)</a:t>
            </a:r>
          </a:p>
          <a:p>
            <a:r>
              <a:rPr lang="en-US" sz="2400" i="1" dirty="0">
                <a:solidFill>
                  <a:schemeClr val="bg1"/>
                </a:solidFill>
              </a:rPr>
              <a:t>Sophron</a:t>
            </a:r>
            <a:r>
              <a:rPr lang="en-US" sz="2400" dirty="0">
                <a:solidFill>
                  <a:schemeClr val="bg1"/>
                </a:solidFill>
              </a:rPr>
              <a:t> (prudent, thoughtful)</a:t>
            </a:r>
          </a:p>
          <a:p>
            <a:r>
              <a:rPr lang="en-US" sz="2400" i="1" dirty="0" err="1">
                <a:solidFill>
                  <a:schemeClr val="bg1"/>
                </a:solidFill>
              </a:rPr>
              <a:t>Kosmios</a:t>
            </a:r>
            <a:r>
              <a:rPr lang="en-US" sz="2400" i="1" dirty="0">
                <a:solidFill>
                  <a:schemeClr val="bg1"/>
                </a:solidFill>
              </a:rPr>
              <a:t> </a:t>
            </a:r>
            <a:r>
              <a:rPr lang="en-US" sz="2400" dirty="0">
                <a:solidFill>
                  <a:schemeClr val="bg1"/>
                </a:solidFill>
              </a:rPr>
              <a:t>(respectable, honorable)</a:t>
            </a:r>
          </a:p>
          <a:p>
            <a:r>
              <a:rPr lang="en-US" sz="2400" i="1" dirty="0" err="1">
                <a:solidFill>
                  <a:schemeClr val="bg1"/>
                </a:solidFill>
              </a:rPr>
              <a:t>Philoximos</a:t>
            </a:r>
            <a:r>
              <a:rPr lang="en-US" sz="2400" i="1" dirty="0">
                <a:solidFill>
                  <a:schemeClr val="bg1"/>
                </a:solidFill>
              </a:rPr>
              <a:t> </a:t>
            </a:r>
            <a:r>
              <a:rPr lang="en-US" sz="2400" dirty="0">
                <a:solidFill>
                  <a:schemeClr val="bg1"/>
                </a:solidFill>
              </a:rPr>
              <a:t>(hospitable)</a:t>
            </a:r>
          </a:p>
          <a:p>
            <a:r>
              <a:rPr lang="en-US" sz="2400" i="1" dirty="0" err="1">
                <a:solidFill>
                  <a:schemeClr val="bg1"/>
                </a:solidFill>
              </a:rPr>
              <a:t>Didaktikos</a:t>
            </a:r>
            <a:r>
              <a:rPr lang="en-US" sz="2400" i="1" dirty="0">
                <a:solidFill>
                  <a:schemeClr val="bg1"/>
                </a:solidFill>
              </a:rPr>
              <a:t> </a:t>
            </a:r>
            <a:r>
              <a:rPr lang="en-US" sz="2400" dirty="0">
                <a:solidFill>
                  <a:schemeClr val="bg1"/>
                </a:solidFill>
              </a:rPr>
              <a:t>(skilled in teaching)</a:t>
            </a:r>
          </a:p>
          <a:p>
            <a:r>
              <a:rPr lang="en-US" sz="2400" i="1" dirty="0">
                <a:solidFill>
                  <a:schemeClr val="bg1"/>
                </a:solidFill>
              </a:rPr>
              <a:t>Me </a:t>
            </a:r>
            <a:r>
              <a:rPr lang="en-US" sz="2400" i="1" dirty="0" err="1">
                <a:solidFill>
                  <a:schemeClr val="bg1"/>
                </a:solidFill>
              </a:rPr>
              <a:t>paroinos</a:t>
            </a:r>
            <a:r>
              <a:rPr lang="en-US" sz="2400" i="1" dirty="0">
                <a:solidFill>
                  <a:schemeClr val="bg1"/>
                </a:solidFill>
              </a:rPr>
              <a:t> </a:t>
            </a:r>
            <a:r>
              <a:rPr lang="en-US" sz="2400" dirty="0">
                <a:solidFill>
                  <a:schemeClr val="bg1"/>
                </a:solidFill>
              </a:rPr>
              <a:t>(not addicted to wine)</a:t>
            </a:r>
          </a:p>
          <a:p>
            <a:r>
              <a:rPr lang="en-US" sz="2400" i="1" dirty="0">
                <a:solidFill>
                  <a:schemeClr val="bg1"/>
                </a:solidFill>
              </a:rPr>
              <a:t>Me </a:t>
            </a:r>
            <a:r>
              <a:rPr lang="en-US" sz="2400" i="1" dirty="0" err="1">
                <a:solidFill>
                  <a:schemeClr val="bg1"/>
                </a:solidFill>
              </a:rPr>
              <a:t>plektes</a:t>
            </a:r>
            <a:r>
              <a:rPr lang="en-US" sz="2400" i="1" dirty="0">
                <a:solidFill>
                  <a:schemeClr val="bg1"/>
                </a:solidFill>
              </a:rPr>
              <a:t> </a:t>
            </a:r>
            <a:r>
              <a:rPr lang="en-US" sz="2400" dirty="0">
                <a:solidFill>
                  <a:schemeClr val="bg1"/>
                </a:solidFill>
              </a:rPr>
              <a:t>(not a bully)</a:t>
            </a:r>
          </a:p>
          <a:p>
            <a:r>
              <a:rPr lang="en-US" sz="2400" i="1" dirty="0" err="1">
                <a:solidFill>
                  <a:schemeClr val="bg1"/>
                </a:solidFill>
              </a:rPr>
              <a:t>Apieikes</a:t>
            </a:r>
            <a:r>
              <a:rPr lang="en-US" sz="2400" i="1" dirty="0">
                <a:solidFill>
                  <a:schemeClr val="bg1"/>
                </a:solidFill>
              </a:rPr>
              <a:t> </a:t>
            </a:r>
            <a:r>
              <a:rPr lang="en-US" sz="2400" dirty="0">
                <a:solidFill>
                  <a:schemeClr val="bg1"/>
                </a:solidFill>
              </a:rPr>
              <a:t>(gentle, kind)</a:t>
            </a:r>
          </a:p>
          <a:p>
            <a:r>
              <a:rPr lang="en-US" sz="2400" i="1" dirty="0" err="1">
                <a:solidFill>
                  <a:schemeClr val="bg1"/>
                </a:solidFill>
              </a:rPr>
              <a:t>Aphilargyros</a:t>
            </a:r>
            <a:r>
              <a:rPr lang="en-US" sz="2400" dirty="0">
                <a:solidFill>
                  <a:schemeClr val="bg1"/>
                </a:solidFill>
              </a:rPr>
              <a:t> (not loving money)</a:t>
            </a:r>
            <a:endParaRPr lang="en-US" sz="2400" i="1" dirty="0">
              <a:solidFill>
                <a:schemeClr val="bg1"/>
              </a:solidFill>
            </a:endParaRPr>
          </a:p>
        </p:txBody>
      </p:sp>
    </p:spTree>
    <p:extLst>
      <p:ext uri="{BB962C8B-B14F-4D97-AF65-F5344CB8AC3E}">
        <p14:creationId xmlns:p14="http://schemas.microsoft.com/office/powerpoint/2010/main" val="3243107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B803A-9A9E-4C3A-81AD-311BA98BB7B9}"/>
              </a:ext>
            </a:extLst>
          </p:cNvPr>
          <p:cNvSpPr>
            <a:spLocks noGrp="1"/>
          </p:cNvSpPr>
          <p:nvPr>
            <p:ph type="title"/>
          </p:nvPr>
        </p:nvSpPr>
        <p:spPr>
          <a:xfrm>
            <a:off x="2916608" y="93784"/>
            <a:ext cx="7958331" cy="1077229"/>
          </a:xfrm>
        </p:spPr>
        <p:txBody>
          <a:bodyPr>
            <a:noAutofit/>
          </a:bodyPr>
          <a:lstStyle/>
          <a:p>
            <a:r>
              <a:rPr lang="en-US" sz="3600" b="1" dirty="0">
                <a:solidFill>
                  <a:schemeClr val="tx2">
                    <a:lumMod val="75000"/>
                  </a:schemeClr>
                </a:solidFill>
              </a:rPr>
              <a:t>THE CASE FOR PAUL’S AUTHORSHIP</a:t>
            </a:r>
          </a:p>
        </p:txBody>
      </p:sp>
      <p:sp>
        <p:nvSpPr>
          <p:cNvPr id="3" name="Content Placeholder 2">
            <a:extLst>
              <a:ext uri="{FF2B5EF4-FFF2-40B4-BE49-F238E27FC236}">
                <a16:creationId xmlns:a16="http://schemas.microsoft.com/office/drawing/2014/main" id="{3B8AB87C-4FBD-4F3A-A67B-EFBF2C558A87}"/>
              </a:ext>
            </a:extLst>
          </p:cNvPr>
          <p:cNvSpPr>
            <a:spLocks noGrp="1"/>
          </p:cNvSpPr>
          <p:nvPr>
            <p:ph idx="1"/>
          </p:nvPr>
        </p:nvSpPr>
        <p:spPr>
          <a:xfrm>
            <a:off x="1172308" y="1519738"/>
            <a:ext cx="10058400" cy="5338261"/>
          </a:xfrm>
        </p:spPr>
        <p:txBody>
          <a:bodyPr>
            <a:normAutofit/>
          </a:bodyPr>
          <a:lstStyle/>
          <a:p>
            <a:pPr marL="0" indent="0">
              <a:buNone/>
            </a:pPr>
            <a:r>
              <a:rPr lang="en-US" sz="2800" b="1" dirty="0">
                <a:solidFill>
                  <a:srgbClr val="FFC000"/>
                </a:solidFill>
              </a:rPr>
              <a:t>Conservative scholars defend Pauline authorship:</a:t>
            </a:r>
          </a:p>
          <a:p>
            <a:r>
              <a:rPr lang="en-US" sz="2400" i="1" dirty="0"/>
              <a:t>Both letters directly claim to be by Paul (1 </a:t>
            </a:r>
            <a:r>
              <a:rPr lang="en-US" sz="2400" i="1" dirty="0" err="1"/>
              <a:t>Ti</a:t>
            </a:r>
            <a:r>
              <a:rPr lang="en-US" sz="2400" i="1" dirty="0"/>
              <a:t>. 1:1; 2 </a:t>
            </a:r>
            <a:r>
              <a:rPr lang="en-US" sz="2400" i="1" dirty="0" err="1"/>
              <a:t>Ti</a:t>
            </a:r>
            <a:r>
              <a:rPr lang="en-US" sz="2400" i="1" dirty="0"/>
              <a:t>. 1:1).</a:t>
            </a:r>
          </a:p>
          <a:p>
            <a:r>
              <a:rPr lang="en-US" sz="2400" i="1" dirty="0"/>
              <a:t>The letters are replete with details that make this claim plausible, such as:</a:t>
            </a:r>
          </a:p>
          <a:p>
            <a:pPr lvl="1"/>
            <a:r>
              <a:rPr lang="en-US" sz="2000" b="1" dirty="0">
                <a:solidFill>
                  <a:schemeClr val="tx2">
                    <a:lumMod val="90000"/>
                  </a:schemeClr>
                </a:solidFill>
              </a:rPr>
              <a:t>Paul’s former life as a blasphemer (1 </a:t>
            </a:r>
            <a:r>
              <a:rPr lang="en-US" sz="2000" b="1" dirty="0" err="1">
                <a:solidFill>
                  <a:schemeClr val="tx2">
                    <a:lumMod val="90000"/>
                  </a:schemeClr>
                </a:solidFill>
              </a:rPr>
              <a:t>Ti</a:t>
            </a:r>
            <a:r>
              <a:rPr lang="en-US" sz="2000" b="1" dirty="0">
                <a:solidFill>
                  <a:schemeClr val="tx2">
                    <a:lumMod val="90000"/>
                  </a:schemeClr>
                </a:solidFill>
              </a:rPr>
              <a:t>. 1:12-14)</a:t>
            </a:r>
          </a:p>
          <a:p>
            <a:pPr lvl="1">
              <a:spcBef>
                <a:spcPts val="0"/>
              </a:spcBef>
            </a:pPr>
            <a:r>
              <a:rPr lang="en-US" sz="2000" b="1" dirty="0">
                <a:solidFill>
                  <a:schemeClr val="tx2">
                    <a:lumMod val="90000"/>
                  </a:schemeClr>
                </a:solidFill>
              </a:rPr>
              <a:t>Details about prison life (2 </a:t>
            </a:r>
            <a:r>
              <a:rPr lang="en-US" sz="2000" b="1" dirty="0" err="1">
                <a:solidFill>
                  <a:schemeClr val="tx2">
                    <a:lumMod val="90000"/>
                  </a:schemeClr>
                </a:solidFill>
              </a:rPr>
              <a:t>Ti</a:t>
            </a:r>
            <a:r>
              <a:rPr lang="en-US" sz="2000" b="1" dirty="0">
                <a:solidFill>
                  <a:schemeClr val="tx2">
                    <a:lumMod val="90000"/>
                  </a:schemeClr>
                </a:solidFill>
              </a:rPr>
              <a:t>. 1:8; 2:9; 4-6-7, 18)</a:t>
            </a:r>
          </a:p>
          <a:p>
            <a:pPr lvl="1">
              <a:spcBef>
                <a:spcPts val="0"/>
              </a:spcBef>
            </a:pPr>
            <a:r>
              <a:rPr lang="en-US" sz="2000" b="1" dirty="0">
                <a:solidFill>
                  <a:schemeClr val="tx2">
                    <a:lumMod val="90000"/>
                  </a:schemeClr>
                </a:solidFill>
              </a:rPr>
              <a:t>Knowledge of Timothy’s family (2 </a:t>
            </a:r>
            <a:r>
              <a:rPr lang="en-US" sz="2000" b="1" dirty="0" err="1">
                <a:solidFill>
                  <a:schemeClr val="tx2">
                    <a:lumMod val="90000"/>
                  </a:schemeClr>
                </a:solidFill>
              </a:rPr>
              <a:t>Ti</a:t>
            </a:r>
            <a:r>
              <a:rPr lang="en-US" sz="2000" b="1" dirty="0">
                <a:solidFill>
                  <a:schemeClr val="tx2">
                    <a:lumMod val="90000"/>
                  </a:schemeClr>
                </a:solidFill>
              </a:rPr>
              <a:t>. 1:5; 3:15)</a:t>
            </a:r>
          </a:p>
          <a:p>
            <a:pPr lvl="1">
              <a:spcBef>
                <a:spcPts val="0"/>
              </a:spcBef>
            </a:pPr>
            <a:r>
              <a:rPr lang="en-US" sz="2000" b="1" dirty="0">
                <a:solidFill>
                  <a:schemeClr val="tx2">
                    <a:lumMod val="90000"/>
                  </a:schemeClr>
                </a:solidFill>
              </a:rPr>
              <a:t>Various mutual acquaintances (2 </a:t>
            </a:r>
            <a:r>
              <a:rPr lang="en-US" sz="2000" b="1" dirty="0" err="1">
                <a:solidFill>
                  <a:schemeClr val="tx2">
                    <a:lumMod val="90000"/>
                  </a:schemeClr>
                </a:solidFill>
              </a:rPr>
              <a:t>Ti</a:t>
            </a:r>
            <a:r>
              <a:rPr lang="en-US" sz="2000" b="1" dirty="0">
                <a:solidFill>
                  <a:schemeClr val="tx2">
                    <a:lumMod val="90000"/>
                  </a:schemeClr>
                </a:solidFill>
              </a:rPr>
              <a:t>. 1:15-16; 2:17; 4:9-14, 19-24)</a:t>
            </a:r>
          </a:p>
          <a:p>
            <a:r>
              <a:rPr lang="en-US" sz="2400" i="1" dirty="0"/>
              <a:t>Differences in literary style might be attributed to an amanuensis.</a:t>
            </a:r>
          </a:p>
        </p:txBody>
      </p:sp>
    </p:spTree>
    <p:extLst>
      <p:ext uri="{BB962C8B-B14F-4D97-AF65-F5344CB8AC3E}">
        <p14:creationId xmlns:p14="http://schemas.microsoft.com/office/powerpoint/2010/main" val="3997323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96E8A-69C2-420D-B0BC-2F7FEF0A26A0}"/>
              </a:ext>
            </a:extLst>
          </p:cNvPr>
          <p:cNvSpPr>
            <a:spLocks noGrp="1"/>
          </p:cNvSpPr>
          <p:nvPr>
            <p:ph type="title"/>
          </p:nvPr>
        </p:nvSpPr>
        <p:spPr>
          <a:xfrm>
            <a:off x="2691144" y="550984"/>
            <a:ext cx="7906518" cy="797924"/>
          </a:xfrm>
        </p:spPr>
        <p:txBody>
          <a:bodyPr/>
          <a:lstStyle/>
          <a:p>
            <a:r>
              <a:rPr lang="en-US" b="1" dirty="0">
                <a:solidFill>
                  <a:schemeClr val="tx2">
                    <a:lumMod val="75000"/>
                  </a:schemeClr>
                </a:solidFill>
                <a:effectLst>
                  <a:outerShdw blurRad="38100" dist="38100" dir="2700000" algn="tl">
                    <a:srgbClr val="000000">
                      <a:alpha val="43137"/>
                    </a:srgbClr>
                  </a:outerShdw>
                </a:effectLst>
              </a:rPr>
              <a:t>Order for Deacons (3:8-10, 12-13)</a:t>
            </a:r>
          </a:p>
        </p:txBody>
      </p:sp>
      <p:sp>
        <p:nvSpPr>
          <p:cNvPr id="3" name="Content Placeholder 2">
            <a:extLst>
              <a:ext uri="{FF2B5EF4-FFF2-40B4-BE49-F238E27FC236}">
                <a16:creationId xmlns:a16="http://schemas.microsoft.com/office/drawing/2014/main" id="{03F50EC0-45CE-4F21-AF29-84ABF98B0372}"/>
              </a:ext>
            </a:extLst>
          </p:cNvPr>
          <p:cNvSpPr>
            <a:spLocks noGrp="1"/>
          </p:cNvSpPr>
          <p:nvPr>
            <p:ph sz="half" idx="1"/>
          </p:nvPr>
        </p:nvSpPr>
        <p:spPr>
          <a:xfrm>
            <a:off x="1198606" y="2560933"/>
            <a:ext cx="4382006" cy="3434108"/>
          </a:xfrm>
          <a:solidFill>
            <a:schemeClr val="tx2">
              <a:lumMod val="75000"/>
            </a:schemeClr>
          </a:solidFill>
        </p:spPr>
        <p:txBody>
          <a:bodyPr>
            <a:normAutofit/>
          </a:bodyPr>
          <a:lstStyle/>
          <a:p>
            <a:r>
              <a:rPr lang="en-US" sz="2400" i="1" dirty="0" err="1">
                <a:solidFill>
                  <a:schemeClr val="bg1"/>
                </a:solidFill>
              </a:rPr>
              <a:t>Semnos</a:t>
            </a:r>
            <a:r>
              <a:rPr lang="en-US" sz="2400" i="1" dirty="0">
                <a:solidFill>
                  <a:schemeClr val="bg1"/>
                </a:solidFill>
              </a:rPr>
              <a:t> </a:t>
            </a:r>
            <a:r>
              <a:rPr lang="en-US" sz="2400" dirty="0">
                <a:solidFill>
                  <a:schemeClr val="bg1"/>
                </a:solidFill>
              </a:rPr>
              <a:t>(dignified, serious)</a:t>
            </a:r>
            <a:endParaRPr lang="en-US" sz="2400" i="1" dirty="0">
              <a:solidFill>
                <a:schemeClr val="bg1"/>
              </a:solidFill>
            </a:endParaRPr>
          </a:p>
          <a:p>
            <a:r>
              <a:rPr lang="en-US" sz="2400" i="1" dirty="0">
                <a:solidFill>
                  <a:schemeClr val="bg1"/>
                </a:solidFill>
              </a:rPr>
              <a:t>Me </a:t>
            </a:r>
            <a:r>
              <a:rPr lang="en-US" sz="2400" i="1" dirty="0" err="1">
                <a:solidFill>
                  <a:schemeClr val="bg1"/>
                </a:solidFill>
              </a:rPr>
              <a:t>dilogos</a:t>
            </a:r>
            <a:r>
              <a:rPr lang="en-US" sz="2400" i="1" dirty="0">
                <a:solidFill>
                  <a:schemeClr val="bg1"/>
                </a:solidFill>
              </a:rPr>
              <a:t> </a:t>
            </a:r>
            <a:r>
              <a:rPr lang="en-US" sz="2400" dirty="0">
                <a:solidFill>
                  <a:schemeClr val="bg1"/>
                </a:solidFill>
              </a:rPr>
              <a:t>(not insincere)</a:t>
            </a:r>
          </a:p>
          <a:p>
            <a:r>
              <a:rPr lang="en-US" sz="2400" i="1" dirty="0">
                <a:solidFill>
                  <a:schemeClr val="bg1"/>
                </a:solidFill>
              </a:rPr>
              <a:t>Me </a:t>
            </a:r>
            <a:r>
              <a:rPr lang="en-US" sz="2400" i="1" dirty="0" err="1">
                <a:solidFill>
                  <a:schemeClr val="bg1"/>
                </a:solidFill>
              </a:rPr>
              <a:t>oino</a:t>
            </a:r>
            <a:r>
              <a:rPr lang="en-US" sz="2400" i="1" dirty="0">
                <a:solidFill>
                  <a:schemeClr val="bg1"/>
                </a:solidFill>
              </a:rPr>
              <a:t> pollo </a:t>
            </a:r>
            <a:r>
              <a:rPr lang="en-US" sz="2400" i="1" dirty="0" err="1">
                <a:solidFill>
                  <a:schemeClr val="bg1"/>
                </a:solidFill>
              </a:rPr>
              <a:t>prosechontas</a:t>
            </a:r>
            <a:r>
              <a:rPr lang="en-US" sz="2400" i="1" dirty="0">
                <a:solidFill>
                  <a:schemeClr val="bg1"/>
                </a:solidFill>
              </a:rPr>
              <a:t> </a:t>
            </a:r>
            <a:r>
              <a:rPr lang="en-US" sz="2400" dirty="0">
                <a:solidFill>
                  <a:schemeClr val="bg1"/>
                </a:solidFill>
              </a:rPr>
              <a:t>(not addicted to much wine)</a:t>
            </a:r>
          </a:p>
          <a:p>
            <a:r>
              <a:rPr lang="en-US" sz="2400" i="1" dirty="0">
                <a:solidFill>
                  <a:schemeClr val="bg1"/>
                </a:solidFill>
              </a:rPr>
              <a:t>Me </a:t>
            </a:r>
            <a:r>
              <a:rPr lang="en-US" sz="2400" i="1" dirty="0" err="1">
                <a:solidFill>
                  <a:schemeClr val="bg1"/>
                </a:solidFill>
              </a:rPr>
              <a:t>aischrokerdos</a:t>
            </a:r>
            <a:r>
              <a:rPr lang="en-US" sz="2400" i="1" dirty="0">
                <a:solidFill>
                  <a:schemeClr val="bg1"/>
                </a:solidFill>
              </a:rPr>
              <a:t> </a:t>
            </a:r>
            <a:r>
              <a:rPr lang="en-US" sz="2400" dirty="0">
                <a:solidFill>
                  <a:schemeClr val="bg1"/>
                </a:solidFill>
              </a:rPr>
              <a:t>(not fond of dishonest gain)</a:t>
            </a:r>
            <a:endParaRPr lang="en-US" sz="2400" i="1" dirty="0">
              <a:solidFill>
                <a:schemeClr val="bg1"/>
              </a:solidFill>
            </a:endParaRPr>
          </a:p>
        </p:txBody>
      </p:sp>
      <p:sp>
        <p:nvSpPr>
          <p:cNvPr id="4" name="Content Placeholder 3">
            <a:extLst>
              <a:ext uri="{FF2B5EF4-FFF2-40B4-BE49-F238E27FC236}">
                <a16:creationId xmlns:a16="http://schemas.microsoft.com/office/drawing/2014/main" id="{C962334C-E25B-4F3D-B0B5-192F227F472F}"/>
              </a:ext>
            </a:extLst>
          </p:cNvPr>
          <p:cNvSpPr>
            <a:spLocks noGrp="1"/>
          </p:cNvSpPr>
          <p:nvPr>
            <p:ph sz="half" idx="2"/>
          </p:nvPr>
        </p:nvSpPr>
        <p:spPr>
          <a:xfrm>
            <a:off x="5887835" y="2334401"/>
            <a:ext cx="5105559" cy="4277414"/>
          </a:xfrm>
        </p:spPr>
        <p:txBody>
          <a:bodyPr>
            <a:normAutofit/>
          </a:bodyPr>
          <a:lstStyle/>
          <a:p>
            <a:pPr marL="0" indent="0">
              <a:buNone/>
            </a:pPr>
            <a:r>
              <a:rPr lang="en-US" sz="2800" b="1" dirty="0">
                <a:solidFill>
                  <a:srgbClr val="FFFF99"/>
                </a:solidFill>
              </a:rPr>
              <a:t>In addition…</a:t>
            </a:r>
          </a:p>
          <a:p>
            <a:r>
              <a:rPr lang="en-US" sz="2400" i="1" dirty="0"/>
              <a:t>…holding the faith with a clear conscience</a:t>
            </a:r>
          </a:p>
          <a:p>
            <a:r>
              <a:rPr lang="en-US" sz="2400" i="1" dirty="0"/>
              <a:t>…adequately examined</a:t>
            </a:r>
          </a:p>
          <a:p>
            <a:r>
              <a:rPr lang="en-US" sz="2400" i="1" dirty="0"/>
              <a:t>…devoted to one wife</a:t>
            </a:r>
          </a:p>
          <a:p>
            <a:r>
              <a:rPr lang="en-US" sz="2400" i="1" dirty="0"/>
              <a:t>…maintaining a stable family life.</a:t>
            </a:r>
          </a:p>
          <a:p>
            <a:r>
              <a:rPr lang="en-US" sz="2400" i="1" dirty="0"/>
              <a:t>…serving well in assigned tasks</a:t>
            </a:r>
          </a:p>
        </p:txBody>
      </p:sp>
      <p:sp>
        <p:nvSpPr>
          <p:cNvPr id="5" name="TextBox 4">
            <a:extLst>
              <a:ext uri="{FF2B5EF4-FFF2-40B4-BE49-F238E27FC236}">
                <a16:creationId xmlns:a16="http://schemas.microsoft.com/office/drawing/2014/main" id="{2EB5D2CA-CC63-4976-A7D6-DAF1F35E5DC3}"/>
              </a:ext>
            </a:extLst>
          </p:cNvPr>
          <p:cNvSpPr txBox="1"/>
          <p:nvPr/>
        </p:nvSpPr>
        <p:spPr>
          <a:xfrm>
            <a:off x="1594338" y="1348908"/>
            <a:ext cx="9355016" cy="1231106"/>
          </a:xfrm>
          <a:prstGeom prst="rect">
            <a:avLst/>
          </a:prstGeom>
          <a:noFill/>
        </p:spPr>
        <p:txBody>
          <a:bodyPr wrap="square" rtlCol="0">
            <a:spAutoFit/>
          </a:bodyPr>
          <a:lstStyle/>
          <a:p>
            <a:r>
              <a:rPr lang="en-US" sz="2800" b="1" dirty="0">
                <a:solidFill>
                  <a:srgbClr val="FFC000"/>
                </a:solidFill>
                <a:effectLst>
                  <a:outerShdw blurRad="38100" dist="38100" dir="2700000" algn="tl">
                    <a:srgbClr val="000000">
                      <a:alpha val="43137"/>
                    </a:srgbClr>
                  </a:outerShdw>
                </a:effectLst>
              </a:rPr>
              <a:t>The order for Deacons also begins with a series of character delineations</a:t>
            </a:r>
            <a:r>
              <a:rPr lang="en-US" sz="1800" b="1" dirty="0">
                <a:solidFill>
                  <a:srgbClr val="392609"/>
                </a:solidFill>
                <a:effectLst>
                  <a:outerShdw blurRad="38100" dist="38100" dir="2700000" algn="tl">
                    <a:srgbClr val="000000">
                      <a:alpha val="43137"/>
                    </a:srgbClr>
                  </a:outerShdw>
                </a:effectLst>
              </a:rPr>
              <a:t>.</a:t>
            </a:r>
          </a:p>
          <a:p>
            <a:endParaRPr lang="en-US" dirty="0"/>
          </a:p>
        </p:txBody>
      </p:sp>
    </p:spTree>
    <p:extLst>
      <p:ext uri="{BB962C8B-B14F-4D97-AF65-F5344CB8AC3E}">
        <p14:creationId xmlns:p14="http://schemas.microsoft.com/office/powerpoint/2010/main" val="613634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750276" y="527538"/>
            <a:ext cx="10304584" cy="773723"/>
          </a:xfrm>
        </p:spPr>
        <p:txBody>
          <a:bodyPr>
            <a:normAutofit/>
          </a:bodyPr>
          <a:lstStyle/>
          <a:p>
            <a:pPr algn="ctr"/>
            <a:r>
              <a:rPr lang="en-US" sz="3600" b="1" dirty="0">
                <a:solidFill>
                  <a:srgbClr val="FFFF99"/>
                </a:solidFill>
              </a:rPr>
              <a:t>THE MYSTERY OF FAITH</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50276" y="1055077"/>
            <a:ext cx="10902462" cy="5275385"/>
          </a:xfrm>
        </p:spPr>
        <p:txBody>
          <a:bodyPr>
            <a:normAutofit/>
          </a:bodyPr>
          <a:lstStyle/>
          <a:p>
            <a:pPr marL="0" indent="0">
              <a:lnSpc>
                <a:spcPct val="100000"/>
              </a:lnSpc>
              <a:buNone/>
            </a:pPr>
            <a:r>
              <a:rPr lang="en-US" sz="2800" b="1" dirty="0">
                <a:solidFill>
                  <a:srgbClr val="FFC000"/>
                </a:solidFill>
              </a:rPr>
              <a:t>The expression “the mystery of faith” is especially Pauline.</a:t>
            </a:r>
          </a:p>
          <a:p>
            <a:pPr>
              <a:lnSpc>
                <a:spcPct val="100000"/>
              </a:lnSpc>
            </a:pPr>
            <a:r>
              <a:rPr lang="en-US" sz="2400" i="1" dirty="0"/>
              <a:t>While there were mystery religions in the Greco-Roman world, Paul’s use of this term is quite different.</a:t>
            </a:r>
          </a:p>
          <a:p>
            <a:pPr>
              <a:lnSpc>
                <a:spcPct val="100000"/>
              </a:lnSpc>
            </a:pPr>
            <a:r>
              <a:rPr lang="en-US" sz="2400" i="1" dirty="0"/>
              <a:t>He emphasizes the present revelation and manifestation of the gospel, not some sort of mysteriousness or mysticism.</a:t>
            </a:r>
          </a:p>
          <a:p>
            <a:pPr>
              <a:lnSpc>
                <a:spcPct val="100000"/>
              </a:lnSpc>
            </a:pPr>
            <a:r>
              <a:rPr lang="en-US" sz="2400" i="1" dirty="0"/>
              <a:t>It is the gospel that once was hidden in past ages but now has been made known to the saints (Col. 1:26).</a:t>
            </a:r>
          </a:p>
        </p:txBody>
      </p:sp>
    </p:spTree>
    <p:extLst>
      <p:ext uri="{BB962C8B-B14F-4D97-AF65-F5344CB8AC3E}">
        <p14:creationId xmlns:p14="http://schemas.microsoft.com/office/powerpoint/2010/main" val="1815052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96E8A-69C2-420D-B0BC-2F7FEF0A26A0}"/>
              </a:ext>
            </a:extLst>
          </p:cNvPr>
          <p:cNvSpPr>
            <a:spLocks noGrp="1"/>
          </p:cNvSpPr>
          <p:nvPr>
            <p:ph type="title"/>
          </p:nvPr>
        </p:nvSpPr>
        <p:spPr>
          <a:xfrm>
            <a:off x="2691144" y="58618"/>
            <a:ext cx="7906518" cy="797924"/>
          </a:xfrm>
        </p:spPr>
        <p:txBody>
          <a:bodyPr/>
          <a:lstStyle/>
          <a:p>
            <a:r>
              <a:rPr lang="en-US" b="1" dirty="0">
                <a:solidFill>
                  <a:schemeClr val="tx2">
                    <a:lumMod val="75000"/>
                  </a:schemeClr>
                </a:solidFill>
                <a:effectLst>
                  <a:outerShdw blurRad="38100" dist="38100" dir="2700000" algn="tl">
                    <a:srgbClr val="000000">
                      <a:alpha val="43137"/>
                    </a:srgbClr>
                  </a:outerShdw>
                </a:effectLst>
              </a:rPr>
              <a:t>Order for Deaconesses (3:11)</a:t>
            </a:r>
          </a:p>
        </p:txBody>
      </p:sp>
      <p:sp>
        <p:nvSpPr>
          <p:cNvPr id="3" name="Content Placeholder 2">
            <a:extLst>
              <a:ext uri="{FF2B5EF4-FFF2-40B4-BE49-F238E27FC236}">
                <a16:creationId xmlns:a16="http://schemas.microsoft.com/office/drawing/2014/main" id="{03F50EC0-45CE-4F21-AF29-84ABF98B0372}"/>
              </a:ext>
            </a:extLst>
          </p:cNvPr>
          <p:cNvSpPr>
            <a:spLocks noGrp="1"/>
          </p:cNvSpPr>
          <p:nvPr>
            <p:ph sz="half" idx="1"/>
          </p:nvPr>
        </p:nvSpPr>
        <p:spPr>
          <a:xfrm>
            <a:off x="7596554" y="3118338"/>
            <a:ext cx="3634154" cy="3640015"/>
          </a:xfrm>
          <a:solidFill>
            <a:schemeClr val="tx2">
              <a:lumMod val="75000"/>
            </a:schemeClr>
          </a:solidFill>
        </p:spPr>
        <p:txBody>
          <a:bodyPr>
            <a:noAutofit/>
          </a:bodyPr>
          <a:lstStyle/>
          <a:p>
            <a:r>
              <a:rPr lang="en-US" i="1" dirty="0" err="1">
                <a:solidFill>
                  <a:schemeClr val="bg1"/>
                </a:solidFill>
              </a:rPr>
              <a:t>Semnos</a:t>
            </a:r>
            <a:r>
              <a:rPr lang="en-US" i="1" dirty="0">
                <a:solidFill>
                  <a:schemeClr val="bg1"/>
                </a:solidFill>
              </a:rPr>
              <a:t> </a:t>
            </a:r>
            <a:r>
              <a:rPr lang="en-US" dirty="0">
                <a:solidFill>
                  <a:schemeClr val="bg1"/>
                </a:solidFill>
              </a:rPr>
              <a:t>(dignified, serious)</a:t>
            </a:r>
          </a:p>
          <a:p>
            <a:r>
              <a:rPr lang="en-US" i="1" dirty="0">
                <a:solidFill>
                  <a:schemeClr val="bg1"/>
                </a:solidFill>
              </a:rPr>
              <a:t>Me diabolos </a:t>
            </a:r>
            <a:r>
              <a:rPr lang="en-US" dirty="0">
                <a:solidFill>
                  <a:schemeClr val="bg1"/>
                </a:solidFill>
              </a:rPr>
              <a:t>(not slanderous)</a:t>
            </a:r>
          </a:p>
          <a:p>
            <a:r>
              <a:rPr lang="en-US" i="1" dirty="0" err="1">
                <a:solidFill>
                  <a:schemeClr val="bg1"/>
                </a:solidFill>
              </a:rPr>
              <a:t>Nephalios</a:t>
            </a:r>
            <a:r>
              <a:rPr lang="en-US" dirty="0">
                <a:solidFill>
                  <a:schemeClr val="bg1"/>
                </a:solidFill>
              </a:rPr>
              <a:t> (sober, temperate in the use of wine)</a:t>
            </a:r>
          </a:p>
          <a:p>
            <a:r>
              <a:rPr lang="en-US" i="1" dirty="0" err="1">
                <a:solidFill>
                  <a:schemeClr val="bg1"/>
                </a:solidFill>
              </a:rPr>
              <a:t>Pistos</a:t>
            </a:r>
            <a:r>
              <a:rPr lang="en-US" i="1" dirty="0">
                <a:solidFill>
                  <a:schemeClr val="bg1"/>
                </a:solidFill>
              </a:rPr>
              <a:t> </a:t>
            </a:r>
            <a:r>
              <a:rPr lang="en-US" dirty="0">
                <a:solidFill>
                  <a:schemeClr val="bg1"/>
                </a:solidFill>
              </a:rPr>
              <a:t>(trustworthy, dependable)</a:t>
            </a:r>
            <a:endParaRPr lang="en-US" i="1" dirty="0">
              <a:solidFill>
                <a:schemeClr val="bg1"/>
              </a:solidFill>
            </a:endParaRPr>
          </a:p>
        </p:txBody>
      </p:sp>
      <p:sp>
        <p:nvSpPr>
          <p:cNvPr id="4" name="Content Placeholder 3">
            <a:extLst>
              <a:ext uri="{FF2B5EF4-FFF2-40B4-BE49-F238E27FC236}">
                <a16:creationId xmlns:a16="http://schemas.microsoft.com/office/drawing/2014/main" id="{C962334C-E25B-4F3D-B0B5-192F227F472F}"/>
              </a:ext>
            </a:extLst>
          </p:cNvPr>
          <p:cNvSpPr>
            <a:spLocks noGrp="1"/>
          </p:cNvSpPr>
          <p:nvPr>
            <p:ph sz="half" idx="2"/>
          </p:nvPr>
        </p:nvSpPr>
        <p:spPr>
          <a:xfrm>
            <a:off x="1078522" y="3241432"/>
            <a:ext cx="6682156" cy="3429001"/>
          </a:xfrm>
        </p:spPr>
        <p:txBody>
          <a:bodyPr>
            <a:noAutofit/>
          </a:bodyPr>
          <a:lstStyle/>
          <a:p>
            <a:r>
              <a:rPr lang="en-US" sz="2400" i="1" dirty="0"/>
              <a:t>There is no qualifier, such as, “their” wives in the Greek text, though a number of English translations add this qualifier.</a:t>
            </a:r>
          </a:p>
          <a:p>
            <a:r>
              <a:rPr lang="en-US" sz="2400" i="1" dirty="0"/>
              <a:t>There remains some linguistic ambiguity.</a:t>
            </a:r>
          </a:p>
          <a:p>
            <a:r>
              <a:rPr lang="en-US" sz="2400" i="1" dirty="0"/>
              <a:t>One deaconess is known by name from the NT, Phoebe of </a:t>
            </a:r>
            <a:r>
              <a:rPr lang="en-US" sz="2400" i="1" dirty="0" err="1"/>
              <a:t>Cenchreae</a:t>
            </a:r>
            <a:r>
              <a:rPr lang="en-US" sz="2400" i="1" dirty="0"/>
              <a:t> (Ro. 16:1).</a:t>
            </a:r>
          </a:p>
        </p:txBody>
      </p:sp>
      <p:sp>
        <p:nvSpPr>
          <p:cNvPr id="5" name="TextBox 4">
            <a:extLst>
              <a:ext uri="{FF2B5EF4-FFF2-40B4-BE49-F238E27FC236}">
                <a16:creationId xmlns:a16="http://schemas.microsoft.com/office/drawing/2014/main" id="{2EB5D2CA-CC63-4976-A7D6-DAF1F35E5DC3}"/>
              </a:ext>
            </a:extLst>
          </p:cNvPr>
          <p:cNvSpPr txBox="1"/>
          <p:nvPr/>
        </p:nvSpPr>
        <p:spPr>
          <a:xfrm>
            <a:off x="1406769" y="602697"/>
            <a:ext cx="9542585"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a:ea typeface="+mn-ea"/>
                <a:cs typeface="+mn-cs"/>
              </a:rPr>
              <a:t>The order for women deacons begins with the formula </a:t>
            </a:r>
            <a:r>
              <a:rPr kumimoji="0" lang="en-US" sz="2800" b="1" i="1"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a:ea typeface="+mn-ea"/>
                <a:cs typeface="+mn-cs"/>
              </a:rPr>
              <a:t>hosautos</a:t>
            </a:r>
            <a:r>
              <a:rPr kumimoji="0" lang="en-US" sz="2800" b="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a:ea typeface="+mn-ea"/>
                <a:cs typeface="+mn-cs"/>
              </a:rPr>
              <a:t> (= in the same way), an introductory formula indicating that a corollary order is in view. Hence, there is the possibility of  translating </a:t>
            </a:r>
            <a:r>
              <a:rPr kumimoji="0" lang="en-US" sz="2800" b="1" i="1"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a:ea typeface="+mn-ea"/>
                <a:cs typeface="+mn-cs"/>
              </a:rPr>
              <a:t>gynaikas</a:t>
            </a:r>
            <a:r>
              <a:rPr kumimoji="0" lang="en-US" sz="2800" b="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a:ea typeface="+mn-ea"/>
                <a:cs typeface="+mn-cs"/>
              </a:rPr>
              <a:t> as “deaconesses” as opposed to “wives” (so </a:t>
            </a:r>
            <a:r>
              <a:rPr kumimoji="0" lang="en-US" sz="2800" b="1"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a:ea typeface="+mn-ea"/>
                <a:cs typeface="+mn-cs"/>
              </a:rPr>
              <a:t>NIVmg</a:t>
            </a:r>
            <a:r>
              <a:rPr kumimoji="0" lang="en-US" sz="2800" b="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a:ea typeface="+mn-ea"/>
                <a:cs typeface="+mn-cs"/>
              </a:rPr>
              <a:t>, </a:t>
            </a:r>
            <a:r>
              <a:rPr kumimoji="0" lang="en-US" sz="2800" b="1"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a:ea typeface="+mn-ea"/>
                <a:cs typeface="+mn-cs"/>
              </a:rPr>
              <a:t>NIBmg</a:t>
            </a:r>
            <a:r>
              <a:rPr kumimoji="0" lang="en-US" sz="2800" b="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a:ea typeface="+mn-ea"/>
                <a:cs typeface="+mn-cs"/>
              </a:rPr>
              <a:t>, </a:t>
            </a:r>
            <a:r>
              <a:rPr kumimoji="0" lang="en-US" sz="2800" b="1"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a:ea typeface="+mn-ea"/>
                <a:cs typeface="+mn-cs"/>
              </a:rPr>
              <a:t>NRSVmg</a:t>
            </a:r>
            <a:r>
              <a:rPr kumimoji="0" lang="en-US" sz="2800" b="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a:ea typeface="+mn-ea"/>
                <a:cs typeface="+mn-cs"/>
              </a:rPr>
              <a:t>, NLT mg).</a:t>
            </a: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26860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CD3CA7-3561-4CB8-9510-7AFE1E8BE5DF}"/>
              </a:ext>
            </a:extLst>
          </p:cNvPr>
          <p:cNvSpPr>
            <a:spLocks noGrp="1"/>
          </p:cNvSpPr>
          <p:nvPr>
            <p:ph type="title"/>
          </p:nvPr>
        </p:nvSpPr>
        <p:spPr>
          <a:xfrm>
            <a:off x="2611808" y="339969"/>
            <a:ext cx="7958331" cy="1077229"/>
          </a:xfrm>
        </p:spPr>
        <p:txBody>
          <a:bodyPr/>
          <a:lstStyle/>
          <a:p>
            <a:r>
              <a:rPr lang="en-US" b="1" dirty="0">
                <a:solidFill>
                  <a:schemeClr val="tx2">
                    <a:lumMod val="75000"/>
                  </a:schemeClr>
                </a:solidFill>
              </a:rPr>
              <a:t> Appropriate Conduct in the Household of God (3:14-16)</a:t>
            </a:r>
          </a:p>
        </p:txBody>
      </p:sp>
      <p:sp>
        <p:nvSpPr>
          <p:cNvPr id="6" name="Content Placeholder 5">
            <a:extLst>
              <a:ext uri="{FF2B5EF4-FFF2-40B4-BE49-F238E27FC236}">
                <a16:creationId xmlns:a16="http://schemas.microsoft.com/office/drawing/2014/main" id="{98323D9C-EF47-4789-A8A2-BFDA4A285C91}"/>
              </a:ext>
            </a:extLst>
          </p:cNvPr>
          <p:cNvSpPr>
            <a:spLocks noGrp="1"/>
          </p:cNvSpPr>
          <p:nvPr>
            <p:ph idx="1"/>
          </p:nvPr>
        </p:nvSpPr>
        <p:spPr>
          <a:xfrm>
            <a:off x="1621861" y="1242647"/>
            <a:ext cx="9444724" cy="5615354"/>
          </a:xfrm>
        </p:spPr>
        <p:txBody>
          <a:bodyPr>
            <a:normAutofit/>
          </a:bodyPr>
          <a:lstStyle/>
          <a:p>
            <a:pPr marL="0" indent="0">
              <a:buNone/>
            </a:pPr>
            <a:r>
              <a:rPr lang="en-US" sz="2800" b="1" dirty="0">
                <a:solidFill>
                  <a:srgbClr val="FFC000"/>
                </a:solidFill>
              </a:rPr>
              <a:t>The various orders for church leaders were intended to guide Timothy until Paul could come to Ephesus himself. </a:t>
            </a:r>
            <a:endParaRPr lang="en-US" sz="2400" i="1" dirty="0"/>
          </a:p>
          <a:p>
            <a:r>
              <a:rPr lang="en-US" sz="2400" i="1" dirty="0"/>
              <a:t>Given travel conditions in the ancient world, not to mention other factors in the life of the churches, the possibility of delay was a perennial threat.</a:t>
            </a:r>
          </a:p>
          <a:p>
            <a:r>
              <a:rPr lang="en-US" sz="2400" i="1" dirty="0"/>
              <a:t>Still, the church is the community of living believers sharing a common faith, metaphorically a “household.”</a:t>
            </a:r>
          </a:p>
          <a:p>
            <a:r>
              <a:rPr lang="en-US" sz="2400" i="1" dirty="0"/>
              <a:t>Like a new temple, this community is the “pillar and foundation” of the truth, the custodian of </a:t>
            </a:r>
            <a:r>
              <a:rPr lang="en-US" sz="2400" i="1"/>
              <a:t>the gospel.</a:t>
            </a:r>
            <a:endParaRPr lang="en-US" i="1" dirty="0"/>
          </a:p>
        </p:txBody>
      </p:sp>
    </p:spTree>
    <p:extLst>
      <p:ext uri="{BB962C8B-B14F-4D97-AF65-F5344CB8AC3E}">
        <p14:creationId xmlns:p14="http://schemas.microsoft.com/office/powerpoint/2010/main" val="1816636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750276" y="527538"/>
            <a:ext cx="10304584" cy="773723"/>
          </a:xfrm>
        </p:spPr>
        <p:txBody>
          <a:bodyPr>
            <a:normAutofit/>
          </a:bodyPr>
          <a:lstStyle/>
          <a:p>
            <a:pPr algn="ctr"/>
            <a:r>
              <a:rPr lang="en-US" sz="3600" b="1" dirty="0">
                <a:solidFill>
                  <a:srgbClr val="FFFF99"/>
                </a:solidFill>
              </a:rPr>
              <a:t>A CHRISTIAN HYMN</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50276" y="1055077"/>
            <a:ext cx="10902462" cy="5603631"/>
          </a:xfrm>
        </p:spPr>
        <p:txBody>
          <a:bodyPr>
            <a:normAutofit/>
          </a:bodyPr>
          <a:lstStyle/>
          <a:p>
            <a:pPr marL="0" indent="0">
              <a:lnSpc>
                <a:spcPct val="100000"/>
              </a:lnSpc>
              <a:buNone/>
            </a:pPr>
            <a:r>
              <a:rPr lang="en-US" sz="2800" b="1" dirty="0">
                <a:solidFill>
                  <a:srgbClr val="FFC000"/>
                </a:solidFill>
              </a:rPr>
              <a:t>While the early Christians did not compose formal creeds, such as would later be developed by the church, they did compose hymns that focused on the central tenets of the faith.</a:t>
            </a:r>
          </a:p>
          <a:p>
            <a:pPr>
              <a:lnSpc>
                <a:spcPct val="100000"/>
              </a:lnSpc>
            </a:pPr>
            <a:r>
              <a:rPr lang="en-US" sz="2400" i="1" dirty="0"/>
              <a:t>These “hymns” (we don’t know that they were set to music, though some scholars suggest as much) provided summaries of central Christian beliefs (cf. Phil. 2:5-11; Col. 1:15-20; Rv. 4:8b, 11; 5:9-10). </a:t>
            </a:r>
          </a:p>
          <a:p>
            <a:pPr>
              <a:lnSpc>
                <a:spcPct val="100000"/>
              </a:lnSpc>
            </a:pPr>
            <a:r>
              <a:rPr lang="en-US" sz="2400" i="1" dirty="0"/>
              <a:t>Such “hymns” were a first step toward the later creeds of the early church.</a:t>
            </a:r>
          </a:p>
          <a:p>
            <a:pPr>
              <a:lnSpc>
                <a:spcPct val="100000"/>
              </a:lnSpc>
            </a:pPr>
            <a:r>
              <a:rPr lang="en-US" sz="2400" i="1" dirty="0"/>
              <a:t>1 </a:t>
            </a:r>
            <a:r>
              <a:rPr lang="en-US" sz="2400" i="1" dirty="0" err="1"/>
              <a:t>Ti</a:t>
            </a:r>
            <a:r>
              <a:rPr lang="en-US" sz="2400" i="1" dirty="0"/>
              <a:t>. 3:16, which is set out in rhythm and antithetical couplets (i.e., flesh and spirit, angels and nations, the world and glory), treats two world orders, the divine and human, showing how Christ has brought both spheres together in his incarnation.</a:t>
            </a:r>
          </a:p>
        </p:txBody>
      </p:sp>
    </p:spTree>
    <p:extLst>
      <p:ext uri="{BB962C8B-B14F-4D97-AF65-F5344CB8AC3E}">
        <p14:creationId xmlns:p14="http://schemas.microsoft.com/office/powerpoint/2010/main" val="4112110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750276" y="527538"/>
            <a:ext cx="10304584" cy="773723"/>
          </a:xfrm>
        </p:spPr>
        <p:txBody>
          <a:bodyPr>
            <a:normAutofit/>
          </a:bodyPr>
          <a:lstStyle/>
          <a:p>
            <a:pPr algn="ctr"/>
            <a:r>
              <a:rPr lang="en-US" sz="3600" b="1" dirty="0">
                <a:solidFill>
                  <a:srgbClr val="FFFF99"/>
                </a:solidFill>
              </a:rPr>
              <a:t>A Textual Issue</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50276" y="1055077"/>
            <a:ext cx="10902462" cy="5275385"/>
          </a:xfrm>
        </p:spPr>
        <p:txBody>
          <a:bodyPr>
            <a:normAutofit/>
          </a:bodyPr>
          <a:lstStyle/>
          <a:p>
            <a:pPr marL="0" indent="0">
              <a:lnSpc>
                <a:spcPct val="100000"/>
              </a:lnSpc>
              <a:buNone/>
            </a:pPr>
            <a:r>
              <a:rPr lang="en-US" sz="2800" b="1" dirty="0">
                <a:solidFill>
                  <a:srgbClr val="FFC000"/>
                </a:solidFill>
              </a:rPr>
              <a:t>Older English translation read, “God was manifest in the flesh…” Based on earlier texts, most modern versions read, “Who/he/which was manifest in the flesh…” This textual variation likely arose from the confusion of letters between the standard abbreviation for God (</a:t>
            </a:r>
            <a:r>
              <a:rPr lang="en-US" sz="2800" dirty="0">
                <a:solidFill>
                  <a:srgbClr val="FFC000"/>
                </a:solidFill>
                <a:latin typeface="Greekth" panose="02020803070505020304" pitchFamily="18" charset="0"/>
              </a:rPr>
              <a:t>QS</a:t>
            </a:r>
            <a:r>
              <a:rPr lang="en-US" sz="2800" b="1" dirty="0">
                <a:solidFill>
                  <a:srgbClr val="FFC000"/>
                </a:solidFill>
              </a:rPr>
              <a:t>) and the relative pronoun “who” (</a:t>
            </a:r>
            <a:r>
              <a:rPr lang="en-US" sz="2800" dirty="0">
                <a:solidFill>
                  <a:srgbClr val="FFC000"/>
                </a:solidFill>
                <a:latin typeface="Greekth" panose="02020803070505020304" pitchFamily="18" charset="0"/>
              </a:rPr>
              <a:t>OS</a:t>
            </a:r>
            <a:r>
              <a:rPr lang="en-US" sz="2800" b="1" dirty="0">
                <a:solidFill>
                  <a:srgbClr val="FFC000"/>
                </a:solidFill>
              </a:rPr>
              <a:t>).</a:t>
            </a:r>
          </a:p>
          <a:p>
            <a:pPr>
              <a:lnSpc>
                <a:spcPct val="100000"/>
              </a:lnSpc>
            </a:pPr>
            <a:r>
              <a:rPr lang="en-US" sz="2400" i="1" dirty="0"/>
              <a:t>Later Greek manuscripts have the word “God” (so KJV, NKJV).</a:t>
            </a:r>
          </a:p>
          <a:p>
            <a:pPr>
              <a:lnSpc>
                <a:spcPct val="100000"/>
              </a:lnSpc>
            </a:pPr>
            <a:r>
              <a:rPr lang="en-US" sz="2400" i="1" dirty="0"/>
              <a:t>The earliest Greek manuscripts have the pronoun “who” (followed by virtually all modern versions other than the NKJV). </a:t>
            </a:r>
          </a:p>
        </p:txBody>
      </p:sp>
    </p:spTree>
    <p:extLst>
      <p:ext uri="{BB962C8B-B14F-4D97-AF65-F5344CB8AC3E}">
        <p14:creationId xmlns:p14="http://schemas.microsoft.com/office/powerpoint/2010/main" val="1036763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Confusion of letters</a:t>
            </a:r>
          </a:p>
        </p:txBody>
      </p:sp>
      <p:sp>
        <p:nvSpPr>
          <p:cNvPr id="3" name="Content Placeholder 2"/>
          <p:cNvSpPr>
            <a:spLocks noGrp="1"/>
          </p:cNvSpPr>
          <p:nvPr>
            <p:ph idx="1"/>
          </p:nvPr>
        </p:nvSpPr>
        <p:spPr>
          <a:xfrm>
            <a:off x="798022" y="2015732"/>
            <a:ext cx="11393977" cy="4218812"/>
          </a:xfrm>
        </p:spPr>
        <p:txBody>
          <a:bodyPr>
            <a:normAutofit/>
          </a:bodyPr>
          <a:lstStyle/>
          <a:p>
            <a:pPr marL="0" indent="0">
              <a:buNone/>
            </a:pPr>
            <a:r>
              <a:rPr lang="en-US" sz="3000" dirty="0"/>
              <a:t>     1 Timothy 3:16</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marR="0" indent="0">
              <a:lnSpc>
                <a:spcPct val="107000"/>
              </a:lnSpc>
              <a:spcBef>
                <a:spcPts val="0"/>
              </a:spcBef>
              <a:spcAft>
                <a:spcPts val="800"/>
              </a:spcAft>
              <a:buNone/>
            </a:pPr>
            <a:r>
              <a:rPr lang="en-US" sz="2800" dirty="0">
                <a:latin typeface="Greekth" panose="02020803070505020304" pitchFamily="18" charset="0"/>
                <a:ea typeface="Calibri" panose="020F0502020204030204" pitchFamily="34" charset="0"/>
                <a:cs typeface="Arial" panose="020B0604020202020204" pitchFamily="34" charset="0"/>
              </a:rPr>
              <a:t>	</a:t>
            </a:r>
            <a:r>
              <a:rPr lang="en-US" sz="2800" dirty="0">
                <a:solidFill>
                  <a:srgbClr val="FF0000"/>
                </a:solidFill>
                <a:latin typeface="Greekth" panose="02020803070505020304" pitchFamily="18" charset="0"/>
                <a:ea typeface="Calibri" panose="020F0502020204030204" pitchFamily="34" charset="0"/>
                <a:cs typeface="Arial" panose="020B0604020202020204" pitchFamily="34" charset="0"/>
              </a:rPr>
              <a:t> !</a:t>
            </a:r>
            <a:r>
              <a:rPr lang="en-US" sz="2800" dirty="0" err="1">
                <a:solidFill>
                  <a:srgbClr val="FF0000"/>
                </a:solidFill>
                <a:latin typeface="Greekth" panose="02020803070505020304" pitchFamily="18" charset="0"/>
                <a:ea typeface="Calibri" panose="020F0502020204030204" pitchFamily="34" charset="0"/>
                <a:cs typeface="Arial" panose="020B0604020202020204" pitchFamily="34" charset="0"/>
              </a:rPr>
              <a:t>Oj</a:t>
            </a:r>
            <a:r>
              <a:rPr lang="en-US" sz="2800" dirty="0">
                <a:solidFill>
                  <a:srgbClr val="FF0000"/>
                </a:solidFill>
                <a:latin typeface="Greekth" panose="02020803070505020304" pitchFamily="18" charset="0"/>
                <a:ea typeface="Calibri" panose="020F0502020204030204" pitchFamily="34" charset="0"/>
                <a:cs typeface="Arial" panose="020B0604020202020204" pitchFamily="34" charset="0"/>
              </a:rPr>
              <a:t> </a:t>
            </a:r>
            <a:r>
              <a:rPr lang="en-US" sz="2800" dirty="0">
                <a:latin typeface="Greekth" panose="02020803070505020304" pitchFamily="18" charset="0"/>
                <a:ea typeface="Calibri" panose="020F0502020204030204" pitchFamily="34" charset="0"/>
                <a:cs typeface="Arial" panose="020B0604020202020204" pitchFamily="34" charset="0"/>
              </a:rPr>
              <a:t>e]</a:t>
            </a:r>
            <a:r>
              <a:rPr lang="en-US" sz="2800" dirty="0" err="1">
                <a:latin typeface="Greekth" panose="02020803070505020304" pitchFamily="18" charset="0"/>
                <a:ea typeface="Calibri" panose="020F0502020204030204" pitchFamily="34" charset="0"/>
                <a:cs typeface="Arial" panose="020B0604020202020204" pitchFamily="34" charset="0"/>
              </a:rPr>
              <a:t>fanerw</a:t>
            </a:r>
            <a:r>
              <a:rPr lang="en-US" sz="2800" dirty="0">
                <a:latin typeface="Greekth" panose="02020803070505020304" pitchFamily="18" charset="0"/>
                <a:ea typeface="Calibri" panose="020F0502020204030204" pitchFamily="34" charset="0"/>
                <a:cs typeface="Arial" panose="020B0604020202020204" pitchFamily="34" charset="0"/>
              </a:rPr>
              <a:t>&lt;</a:t>
            </a:r>
            <a:r>
              <a:rPr lang="en-US" sz="2800" dirty="0" err="1">
                <a:latin typeface="Greekth" panose="02020803070505020304" pitchFamily="18" charset="0"/>
                <a:ea typeface="Calibri" panose="020F0502020204030204" pitchFamily="34" charset="0"/>
                <a:cs typeface="Arial" panose="020B0604020202020204" pitchFamily="34" charset="0"/>
              </a:rPr>
              <a:t>qh</a:t>
            </a:r>
            <a:r>
              <a:rPr lang="en-US" sz="2800" dirty="0">
                <a:latin typeface="Greekth" panose="02020803070505020304" pitchFamily="18" charset="0"/>
                <a:ea typeface="Calibri" panose="020F0502020204030204" pitchFamily="34" charset="0"/>
                <a:cs typeface="Arial" panose="020B0604020202020204" pitchFamily="34" charset="0"/>
              </a:rPr>
              <a:t> e]n </a:t>
            </a:r>
            <a:r>
              <a:rPr lang="en-US" sz="2800" dirty="0" err="1">
                <a:latin typeface="Greekth" panose="02020803070505020304" pitchFamily="18" charset="0"/>
                <a:ea typeface="Calibri" panose="020F0502020204030204" pitchFamily="34" charset="0"/>
                <a:cs typeface="Arial" panose="020B0604020202020204" pitchFamily="34" charset="0"/>
              </a:rPr>
              <a:t>sarki</a:t>
            </a:r>
            <a:r>
              <a:rPr lang="en-US" sz="2800" dirty="0">
                <a:latin typeface="Greekth" panose="02020803070505020304" pitchFamily="18" charset="0"/>
                <a:ea typeface="Calibri" panose="020F0502020204030204" pitchFamily="34" charset="0"/>
                <a:cs typeface="Arial" panose="020B0604020202020204" pitchFamily="34" charset="0"/>
              </a:rPr>
              <a:t>&lt;</a:t>
            </a:r>
            <a:r>
              <a:rPr lang="en-US" sz="2800" dirty="0">
                <a:latin typeface="Times New Roman" panose="02020603050405020304" pitchFamily="18" charset="0"/>
                <a:ea typeface="Calibri" panose="020F0502020204030204" pitchFamily="34" charset="0"/>
                <a:cs typeface="Arial" panose="020B0604020202020204" pitchFamily="34" charset="0"/>
              </a:rPr>
              <a:t>…</a:t>
            </a:r>
            <a:r>
              <a:rPr lang="en-US" sz="2800" dirty="0">
                <a:latin typeface="Calibri" panose="020F0502020204030204" pitchFamily="34" charset="0"/>
                <a:ea typeface="Calibri" panose="020F0502020204030204" pitchFamily="34" charset="0"/>
                <a:cs typeface="Times New Roman" panose="02020603050405020304" pitchFamily="18" charset="0"/>
              </a:rPr>
              <a:t> (= “…</a:t>
            </a:r>
            <a:r>
              <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who</a:t>
            </a:r>
            <a:r>
              <a:rPr lang="en-US" sz="2800" dirty="0">
                <a:latin typeface="Calibri" panose="020F0502020204030204" pitchFamily="34" charset="0"/>
                <a:ea typeface="Calibri" panose="020F0502020204030204" pitchFamily="34" charset="0"/>
                <a:cs typeface="Times New Roman" panose="02020603050405020304" pitchFamily="18" charset="0"/>
              </a:rPr>
              <a:t> was manifested in flesh…”)</a:t>
            </a:r>
            <a:endParaRPr lang="en-US" sz="2800" dirty="0">
              <a:latin typeface="Calibri" panose="020F0502020204030204" pitchFamily="34" charset="0"/>
              <a:ea typeface="Calibri" panose="020F0502020204030204" pitchFamily="34" charset="0"/>
              <a:cs typeface="Arial" panose="020B0604020202020204" pitchFamily="34" charset="0"/>
            </a:endParaRPr>
          </a:p>
          <a:p>
            <a:pPr marR="0" indent="0">
              <a:lnSpc>
                <a:spcPct val="107000"/>
              </a:lnSpc>
              <a:spcBef>
                <a:spcPts val="0"/>
              </a:spcBef>
              <a:spcAft>
                <a:spcPts val="800"/>
              </a:spcAft>
              <a:buNone/>
            </a:pPr>
            <a:r>
              <a:rPr lang="en-US" sz="2800" dirty="0">
                <a:latin typeface="Greekth" panose="02020803070505020304" pitchFamily="18" charset="0"/>
                <a:ea typeface="Calibri" panose="020F0502020204030204" pitchFamily="34" charset="0"/>
                <a:cs typeface="Arial" panose="020B0604020202020204" pitchFamily="34" charset="0"/>
              </a:rPr>
              <a:t>	</a:t>
            </a:r>
            <a:r>
              <a:rPr lang="en-US" sz="2800" dirty="0" err="1">
                <a:solidFill>
                  <a:srgbClr val="FF0000"/>
                </a:solidFill>
                <a:latin typeface="Greekth" panose="02020803070505020304" pitchFamily="18" charset="0"/>
                <a:ea typeface="Calibri" panose="020F0502020204030204" pitchFamily="34" charset="0"/>
                <a:cs typeface="Arial" panose="020B0604020202020204" pitchFamily="34" charset="0"/>
              </a:rPr>
              <a:t>qj</a:t>
            </a:r>
            <a:r>
              <a:rPr lang="en-US" sz="2800" dirty="0">
                <a:solidFill>
                  <a:srgbClr val="FF0000"/>
                </a:solidFill>
                <a:latin typeface="Calibri" panose="020F0502020204030204" pitchFamily="34" charset="0"/>
                <a:ea typeface="Calibri" panose="020F0502020204030204" pitchFamily="34" charset="0"/>
                <a:cs typeface="Arial" panose="020B0604020202020204" pitchFamily="34" charset="0"/>
              </a:rPr>
              <a:t> </a:t>
            </a:r>
            <a:r>
              <a:rPr lang="en-US" sz="2800" dirty="0">
                <a:latin typeface="Calibri" panose="020F0502020204030204" pitchFamily="34" charset="0"/>
                <a:ea typeface="Calibri" panose="020F0502020204030204" pitchFamily="34" charset="0"/>
                <a:cs typeface="Arial" panose="020B0604020202020204" pitchFamily="34" charset="0"/>
              </a:rPr>
              <a:t>(abbreviation for </a:t>
            </a:r>
            <a:r>
              <a:rPr lang="en-US" sz="2800" dirty="0" err="1">
                <a:latin typeface="Greekth" panose="02020803070505020304" pitchFamily="18" charset="0"/>
                <a:ea typeface="Calibri" panose="020F0502020204030204" pitchFamily="34" charset="0"/>
                <a:cs typeface="Arial" panose="020B0604020202020204" pitchFamily="34" charset="0"/>
              </a:rPr>
              <a:t>qeo</a:t>
            </a:r>
            <a:r>
              <a:rPr lang="en-US" sz="2800" dirty="0">
                <a:latin typeface="Greekth" panose="02020803070505020304" pitchFamily="18" charset="0"/>
                <a:ea typeface="Calibri" panose="020F0502020204030204" pitchFamily="34" charset="0"/>
                <a:cs typeface="Arial" panose="020B0604020202020204" pitchFamily="34" charset="0"/>
              </a:rPr>
              <a:t>&lt;j</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Greekth" panose="02020803070505020304" pitchFamily="18" charset="0"/>
                <a:ea typeface="Calibri" panose="020F0502020204030204" pitchFamily="34" charset="0"/>
                <a:cs typeface="Arial" panose="020B0604020202020204" pitchFamily="34" charset="0"/>
              </a:rPr>
              <a:t>e]</a:t>
            </a:r>
            <a:r>
              <a:rPr lang="en-US" sz="2800" dirty="0" err="1">
                <a:latin typeface="Greekth" panose="02020803070505020304" pitchFamily="18" charset="0"/>
                <a:ea typeface="Calibri" panose="020F0502020204030204" pitchFamily="34" charset="0"/>
                <a:cs typeface="Arial" panose="020B0604020202020204" pitchFamily="34" charset="0"/>
              </a:rPr>
              <a:t>fanerw</a:t>
            </a:r>
            <a:r>
              <a:rPr lang="en-US" sz="2800" dirty="0">
                <a:latin typeface="Greekth" panose="02020803070505020304" pitchFamily="18" charset="0"/>
                <a:ea typeface="Calibri" panose="020F0502020204030204" pitchFamily="34" charset="0"/>
                <a:cs typeface="Arial" panose="020B0604020202020204" pitchFamily="34" charset="0"/>
              </a:rPr>
              <a:t>&lt;</a:t>
            </a:r>
            <a:r>
              <a:rPr lang="en-US" sz="2800" dirty="0" err="1">
                <a:latin typeface="Greekth" panose="02020803070505020304" pitchFamily="18" charset="0"/>
                <a:ea typeface="Calibri" panose="020F0502020204030204" pitchFamily="34" charset="0"/>
                <a:cs typeface="Arial" panose="020B0604020202020204" pitchFamily="34" charset="0"/>
              </a:rPr>
              <a:t>qh</a:t>
            </a:r>
            <a:r>
              <a:rPr lang="en-US" sz="2800" dirty="0">
                <a:latin typeface="Greekth" panose="02020803070505020304" pitchFamily="18" charset="0"/>
                <a:ea typeface="Calibri" panose="020F0502020204030204" pitchFamily="34" charset="0"/>
                <a:cs typeface="Arial" panose="020B0604020202020204" pitchFamily="34" charset="0"/>
              </a:rPr>
              <a:t> e]n </a:t>
            </a:r>
            <a:r>
              <a:rPr lang="en-US" sz="2800" dirty="0" err="1">
                <a:latin typeface="Greekth" panose="02020803070505020304" pitchFamily="18" charset="0"/>
                <a:ea typeface="Calibri" panose="020F0502020204030204" pitchFamily="34" charset="0"/>
                <a:cs typeface="Arial" panose="020B0604020202020204" pitchFamily="34" charset="0"/>
              </a:rPr>
              <a:t>sarki</a:t>
            </a:r>
            <a:r>
              <a:rPr lang="en-US" sz="2800" dirty="0">
                <a:latin typeface="Greekth" panose="02020803070505020304" pitchFamily="18" charset="0"/>
                <a:ea typeface="Calibri" panose="020F0502020204030204" pitchFamily="34" charset="0"/>
                <a:cs typeface="Arial" panose="020B0604020202020204" pitchFamily="34" charset="0"/>
              </a:rPr>
              <a:t>&lt;</a:t>
            </a:r>
            <a:r>
              <a:rPr lang="en-US" sz="2800" dirty="0">
                <a:latin typeface="Times New Roman" panose="02020603050405020304" pitchFamily="18" charset="0"/>
                <a:ea typeface="Calibri" panose="020F0502020204030204" pitchFamily="34" charset="0"/>
                <a:cs typeface="Arial" panose="020B0604020202020204" pitchFamily="34"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a:t>
            </a:r>
            <a:r>
              <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God</a:t>
            </a:r>
            <a:r>
              <a:rPr lang="en-US" sz="2800" dirty="0">
                <a:latin typeface="Calibri" panose="020F0502020204030204" pitchFamily="34" charset="0"/>
                <a:ea typeface="Calibri" panose="020F0502020204030204" pitchFamily="34" charset="0"/>
                <a:cs typeface="Times New Roman" panose="02020603050405020304" pitchFamily="18" charset="0"/>
              </a:rPr>
              <a:t> was 			manifested in flesh…”</a:t>
            </a:r>
            <a:endParaRPr lang="en-US" sz="2800" dirty="0">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72702" y="2015732"/>
            <a:ext cx="4777773" cy="1709648"/>
          </a:xfrm>
          <a:prstGeom prst="rect">
            <a:avLst/>
          </a:prstGeom>
        </p:spPr>
      </p:pic>
      <p:sp>
        <p:nvSpPr>
          <p:cNvPr id="5" name="Rectangle 4"/>
          <p:cNvSpPr/>
          <p:nvPr/>
        </p:nvSpPr>
        <p:spPr>
          <a:xfrm>
            <a:off x="4615544" y="3725379"/>
            <a:ext cx="397208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brewTh" pitchFamily="2" charset="0"/>
                <a:ea typeface="+mn-ea"/>
                <a:cs typeface="+mn-cs"/>
              </a:rPr>
              <a:t>X </a:t>
            </a:r>
            <a:r>
              <a:rPr kumimoji="0" lang="en-US" sz="1800" b="1" i="0" u="none" strike="noStrike" kern="1200" cap="none" spc="0" normalizeH="0" baseline="0" noProof="0" dirty="0">
                <a:ln>
                  <a:noFill/>
                </a:ln>
                <a:solidFill>
                  <a:prstClr val="black"/>
                </a:solidFill>
                <a:effectLst/>
                <a:uLnTx/>
                <a:uFillTx/>
                <a:latin typeface="Gill Sans MT" panose="020B0502020104020203"/>
                <a:ea typeface="+mn-ea"/>
                <a:cs typeface="+mn-cs"/>
              </a:rPr>
              <a:t>CODEX SINAITICUS </a:t>
            </a:r>
            <a:r>
              <a:rPr kumimoji="0" lang="en-US" sz="1400" b="1" i="0" u="none" strike="noStrike" kern="1200" cap="none" spc="0" normalizeH="0" baseline="0" noProof="0" dirty="0">
                <a:ln>
                  <a:noFill/>
                </a:ln>
                <a:solidFill>
                  <a:prstClr val="black"/>
                </a:solidFill>
                <a:effectLst/>
                <a:uLnTx/>
                <a:uFillTx/>
                <a:latin typeface="Gill Sans MT" panose="020B0502020104020203"/>
                <a:ea typeface="+mn-ea"/>
                <a:cs typeface="+mn-cs"/>
              </a:rPr>
              <a:t>(4</a:t>
            </a:r>
            <a:r>
              <a:rPr kumimoji="0" lang="en-US" sz="1400" b="1" i="0" u="none" strike="noStrike" kern="1200" cap="none" spc="0" normalizeH="0" baseline="30000" noProof="0" dirty="0">
                <a:ln>
                  <a:noFill/>
                </a:ln>
                <a:solidFill>
                  <a:prstClr val="black"/>
                </a:solidFill>
                <a:effectLst/>
                <a:uLnTx/>
                <a:uFillTx/>
                <a:latin typeface="Gill Sans MT" panose="020B0502020104020203"/>
                <a:ea typeface="+mn-ea"/>
                <a:cs typeface="+mn-cs"/>
              </a:rPr>
              <a:t>th</a:t>
            </a:r>
            <a:r>
              <a:rPr kumimoji="0" lang="en-US" sz="1400" b="1" i="0" u="none" strike="noStrike" kern="1200" cap="none" spc="0" normalizeH="0" baseline="0" noProof="0" dirty="0">
                <a:ln>
                  <a:noFill/>
                </a:ln>
                <a:solidFill>
                  <a:prstClr val="black"/>
                </a:solidFill>
                <a:effectLst/>
                <a:uLnTx/>
                <a:uFillTx/>
                <a:latin typeface="Gill Sans MT" panose="020B0502020104020203"/>
                <a:ea typeface="+mn-ea"/>
                <a:cs typeface="+mn-cs"/>
              </a:rPr>
              <a:t> century)</a:t>
            </a:r>
          </a:p>
        </p:txBody>
      </p:sp>
      <p:cxnSp>
        <p:nvCxnSpPr>
          <p:cNvPr id="7" name="Straight Connector 6"/>
          <p:cNvCxnSpPr/>
          <p:nvPr/>
        </p:nvCxnSpPr>
        <p:spPr>
          <a:xfrm>
            <a:off x="7505312" y="2876204"/>
            <a:ext cx="7148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173497" y="2089472"/>
            <a:ext cx="1881357"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A corrector has written in </a:t>
            </a:r>
            <a:r>
              <a:rPr kumimoji="0" lang="en-US" sz="2000" b="0" i="0" u="none" strike="noStrike" kern="1200" cap="none" spc="0" normalizeH="0" baseline="0" noProof="0" dirty="0">
                <a:ln>
                  <a:noFill/>
                </a:ln>
                <a:solidFill>
                  <a:srgbClr val="FF0000"/>
                </a:solidFill>
                <a:effectLst/>
                <a:uLnTx/>
                <a:uFillTx/>
                <a:latin typeface="Greekth" panose="02020803070505020304" pitchFamily="18" charset="0"/>
                <a:ea typeface="+mn-ea"/>
                <a:cs typeface="+mn-cs"/>
              </a:rPr>
              <a:t>QS</a:t>
            </a: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 over the original text </a:t>
            </a:r>
            <a:r>
              <a:rPr kumimoji="0" lang="en-US" sz="2000" b="0" i="0" u="none" strike="noStrike" kern="1200" cap="none" spc="0" normalizeH="0" baseline="0" noProof="0" dirty="0">
                <a:ln>
                  <a:noFill/>
                </a:ln>
                <a:solidFill>
                  <a:srgbClr val="FF0000"/>
                </a:solidFill>
                <a:effectLst/>
                <a:uLnTx/>
                <a:uFillTx/>
                <a:latin typeface="Greekth" panose="02020803070505020304" pitchFamily="18" charset="0"/>
                <a:ea typeface="+mn-ea"/>
                <a:cs typeface="+mn-cs"/>
              </a:rPr>
              <a:t>OS</a:t>
            </a: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a:t>
            </a:r>
          </a:p>
        </p:txBody>
      </p:sp>
    </p:spTree>
    <p:extLst>
      <p:ext uri="{BB962C8B-B14F-4D97-AF65-F5344CB8AC3E}">
        <p14:creationId xmlns:p14="http://schemas.microsoft.com/office/powerpoint/2010/main" val="10724522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511E-20CA-4428-8087-B1C5C545EAED}"/>
              </a:ext>
            </a:extLst>
          </p:cNvPr>
          <p:cNvSpPr>
            <a:spLocks noGrp="1"/>
          </p:cNvSpPr>
          <p:nvPr>
            <p:ph type="title"/>
          </p:nvPr>
        </p:nvSpPr>
        <p:spPr>
          <a:xfrm>
            <a:off x="2635254" y="246184"/>
            <a:ext cx="7958331" cy="1077229"/>
          </a:xfrm>
        </p:spPr>
        <p:txBody>
          <a:bodyPr/>
          <a:lstStyle/>
          <a:p>
            <a:r>
              <a:rPr lang="en-US" b="1" dirty="0">
                <a:solidFill>
                  <a:schemeClr val="tx2">
                    <a:lumMod val="75000"/>
                  </a:schemeClr>
                </a:solidFill>
              </a:rPr>
              <a:t>PREPARING FOR THE COMING APOSTASY (4:1-16)</a:t>
            </a:r>
          </a:p>
        </p:txBody>
      </p:sp>
      <p:sp>
        <p:nvSpPr>
          <p:cNvPr id="3" name="Content Placeholder 2">
            <a:extLst>
              <a:ext uri="{FF2B5EF4-FFF2-40B4-BE49-F238E27FC236}">
                <a16:creationId xmlns:a16="http://schemas.microsoft.com/office/drawing/2014/main" id="{963D262E-245B-42A0-BB5E-F8D8D7319862}"/>
              </a:ext>
            </a:extLst>
          </p:cNvPr>
          <p:cNvSpPr>
            <a:spLocks noGrp="1"/>
          </p:cNvSpPr>
          <p:nvPr>
            <p:ph idx="1"/>
          </p:nvPr>
        </p:nvSpPr>
        <p:spPr>
          <a:xfrm>
            <a:off x="1430215" y="1735014"/>
            <a:ext cx="9730154" cy="5111262"/>
          </a:xfrm>
        </p:spPr>
        <p:txBody>
          <a:bodyPr>
            <a:normAutofit fontScale="85000" lnSpcReduction="10000"/>
          </a:bodyPr>
          <a:lstStyle/>
          <a:p>
            <a:pPr marL="0" indent="0">
              <a:buNone/>
            </a:pPr>
            <a:r>
              <a:rPr lang="en-US" sz="3300" b="1" dirty="0">
                <a:solidFill>
                  <a:srgbClr val="FFC000"/>
                </a:solidFill>
              </a:rPr>
              <a:t>Paul seems to view the problem at Ephesus as the vanguard of the last great apostasy.</a:t>
            </a:r>
          </a:p>
          <a:p>
            <a:r>
              <a:rPr lang="en-US" sz="2800" i="1" dirty="0"/>
              <a:t>It seems clear that Paul anticipated a general departure from the Christian faith (2 </a:t>
            </a:r>
            <a:r>
              <a:rPr lang="en-US" sz="2800" i="1" dirty="0" err="1"/>
              <a:t>Ti</a:t>
            </a:r>
            <a:r>
              <a:rPr lang="en-US" sz="2800" i="1" dirty="0"/>
              <a:t>. 3:1-9, 13; 2 Th. 2:3, 10-12).</a:t>
            </a:r>
          </a:p>
          <a:p>
            <a:r>
              <a:rPr lang="en-US" sz="2800" i="1" dirty="0"/>
              <a:t>Further, Paul and other NT writers considered themselves to be in the last times already (Ro. 13:11-12; 16:20; 1 Co. 7:31bb; Phil. 4:5; Ac. 2:16-17; He. 1:1-2; Ja. 5:8-9; 1 Pe. 4:7; 1 Jn. 2:8, 18a).</a:t>
            </a:r>
          </a:p>
          <a:p>
            <a:r>
              <a:rPr lang="en-US" sz="2800" i="1" dirty="0"/>
              <a:t>Part of this heresy would include forced celibacy and rigorous dietary laws, restrictions that flew in the face of God’s created order.</a:t>
            </a:r>
          </a:p>
          <a:p>
            <a:endParaRPr lang="en-US" sz="2800" i="1" dirty="0"/>
          </a:p>
        </p:txBody>
      </p:sp>
    </p:spTree>
    <p:extLst>
      <p:ext uri="{BB962C8B-B14F-4D97-AF65-F5344CB8AC3E}">
        <p14:creationId xmlns:p14="http://schemas.microsoft.com/office/powerpoint/2010/main" val="276595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511E-20CA-4428-8087-B1C5C545EAED}"/>
              </a:ext>
            </a:extLst>
          </p:cNvPr>
          <p:cNvSpPr>
            <a:spLocks noGrp="1"/>
          </p:cNvSpPr>
          <p:nvPr>
            <p:ph type="title"/>
          </p:nvPr>
        </p:nvSpPr>
        <p:spPr>
          <a:xfrm>
            <a:off x="2635254" y="386861"/>
            <a:ext cx="7958331" cy="1077229"/>
          </a:xfrm>
        </p:spPr>
        <p:txBody>
          <a:bodyPr/>
          <a:lstStyle/>
          <a:p>
            <a:r>
              <a:rPr lang="en-US" b="1" dirty="0">
                <a:solidFill>
                  <a:schemeClr val="tx2">
                    <a:lumMod val="75000"/>
                  </a:schemeClr>
                </a:solidFill>
              </a:rPr>
              <a:t>A Good Minister (4:6-10)</a:t>
            </a:r>
          </a:p>
        </p:txBody>
      </p:sp>
      <p:sp>
        <p:nvSpPr>
          <p:cNvPr id="3" name="Content Placeholder 2">
            <a:extLst>
              <a:ext uri="{FF2B5EF4-FFF2-40B4-BE49-F238E27FC236}">
                <a16:creationId xmlns:a16="http://schemas.microsoft.com/office/drawing/2014/main" id="{963D262E-245B-42A0-BB5E-F8D8D7319862}"/>
              </a:ext>
            </a:extLst>
          </p:cNvPr>
          <p:cNvSpPr>
            <a:spLocks noGrp="1"/>
          </p:cNvSpPr>
          <p:nvPr>
            <p:ph idx="1"/>
          </p:nvPr>
        </p:nvSpPr>
        <p:spPr>
          <a:xfrm>
            <a:off x="1477107" y="1500554"/>
            <a:ext cx="9730154" cy="5111262"/>
          </a:xfrm>
        </p:spPr>
        <p:txBody>
          <a:bodyPr>
            <a:normAutofit fontScale="92500" lnSpcReduction="10000"/>
          </a:bodyPr>
          <a:lstStyle/>
          <a:p>
            <a:pPr marL="0" indent="0">
              <a:buNone/>
            </a:pPr>
            <a:r>
              <a:rPr lang="en-US" sz="3300" b="1" dirty="0">
                <a:solidFill>
                  <a:srgbClr val="FFC000"/>
                </a:solidFill>
              </a:rPr>
              <a:t>By contrast, Paul urges Timothy to set his priorities on the faith and teachings of the church.</a:t>
            </a:r>
          </a:p>
          <a:p>
            <a:r>
              <a:rPr lang="en-US" sz="2800" i="1" dirty="0"/>
              <a:t>Here, Paul seems to have in mind a defined set of Christian teachings, probably similar to what was expressed in 3:16.</a:t>
            </a:r>
          </a:p>
          <a:p>
            <a:r>
              <a:rPr lang="en-US" sz="2800" i="1" dirty="0"/>
              <a:t>At the same time, Timothy must avoid becoming embroiled in mythologies and esoteric stories, but rather, focusing on godliness.</a:t>
            </a:r>
          </a:p>
          <a:p>
            <a:r>
              <a:rPr lang="en-US" sz="2800" i="1" dirty="0"/>
              <a:t>Such godliness is the trustworthy tradition handed down by the church.</a:t>
            </a:r>
          </a:p>
          <a:p>
            <a:endParaRPr lang="en-US" sz="2800" i="1" dirty="0"/>
          </a:p>
        </p:txBody>
      </p:sp>
    </p:spTree>
    <p:extLst>
      <p:ext uri="{BB962C8B-B14F-4D97-AF65-F5344CB8AC3E}">
        <p14:creationId xmlns:p14="http://schemas.microsoft.com/office/powerpoint/2010/main" val="1949719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511E-20CA-4428-8087-B1C5C545EAED}"/>
              </a:ext>
            </a:extLst>
          </p:cNvPr>
          <p:cNvSpPr>
            <a:spLocks noGrp="1"/>
          </p:cNvSpPr>
          <p:nvPr>
            <p:ph type="title"/>
          </p:nvPr>
        </p:nvSpPr>
        <p:spPr>
          <a:xfrm>
            <a:off x="2635254" y="386861"/>
            <a:ext cx="7958331" cy="1077229"/>
          </a:xfrm>
        </p:spPr>
        <p:txBody>
          <a:bodyPr/>
          <a:lstStyle/>
          <a:p>
            <a:r>
              <a:rPr lang="en-US" b="1" dirty="0">
                <a:solidFill>
                  <a:schemeClr val="tx2">
                    <a:lumMod val="75000"/>
                  </a:schemeClr>
                </a:solidFill>
              </a:rPr>
              <a:t>Pastoral Duties (4:11-16)</a:t>
            </a:r>
          </a:p>
        </p:txBody>
      </p:sp>
      <p:sp>
        <p:nvSpPr>
          <p:cNvPr id="3" name="Content Placeholder 2">
            <a:extLst>
              <a:ext uri="{FF2B5EF4-FFF2-40B4-BE49-F238E27FC236}">
                <a16:creationId xmlns:a16="http://schemas.microsoft.com/office/drawing/2014/main" id="{963D262E-245B-42A0-BB5E-F8D8D7319862}"/>
              </a:ext>
            </a:extLst>
          </p:cNvPr>
          <p:cNvSpPr>
            <a:spLocks noGrp="1"/>
          </p:cNvSpPr>
          <p:nvPr>
            <p:ph idx="1"/>
          </p:nvPr>
        </p:nvSpPr>
        <p:spPr>
          <a:xfrm>
            <a:off x="1477107" y="1500554"/>
            <a:ext cx="9730154" cy="5111262"/>
          </a:xfrm>
        </p:spPr>
        <p:txBody>
          <a:bodyPr>
            <a:normAutofit fontScale="92500" lnSpcReduction="10000"/>
          </a:bodyPr>
          <a:lstStyle/>
          <a:p>
            <a:pPr marL="0" indent="0">
              <a:buNone/>
            </a:pPr>
            <a:r>
              <a:rPr lang="en-US" sz="3300" b="1" dirty="0">
                <a:solidFill>
                  <a:srgbClr val="FFC000"/>
                </a:solidFill>
              </a:rPr>
              <a:t>Timothy’s primary responsibility was to teach these central Christians truths, demonstrating the validity of the Christian life by example.</a:t>
            </a:r>
          </a:p>
          <a:p>
            <a:r>
              <a:rPr lang="en-US" sz="2800" i="1" dirty="0"/>
              <a:t>The public reading of Scripture presupposes a pattern for early Christian worship following the synagogue, where one passage from the Torah and one from the Prophets was publicly read in each service (cf. 1 Th. 5:27; Col. 4:16). </a:t>
            </a:r>
          </a:p>
          <a:p>
            <a:r>
              <a:rPr lang="en-US" sz="2800" i="1" dirty="0"/>
              <a:t>His gift of recognized leadership should be cultivated as well, especially his capacity for teaching.</a:t>
            </a:r>
          </a:p>
          <a:p>
            <a:endParaRPr lang="en-US" sz="2800" i="1" dirty="0"/>
          </a:p>
        </p:txBody>
      </p:sp>
    </p:spTree>
    <p:extLst>
      <p:ext uri="{BB962C8B-B14F-4D97-AF65-F5344CB8AC3E}">
        <p14:creationId xmlns:p14="http://schemas.microsoft.com/office/powerpoint/2010/main" val="1706757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D094B-529C-416C-9295-AF97F7864D2E}"/>
              </a:ext>
            </a:extLst>
          </p:cNvPr>
          <p:cNvSpPr>
            <a:spLocks noGrp="1"/>
          </p:cNvSpPr>
          <p:nvPr>
            <p:ph type="title"/>
          </p:nvPr>
        </p:nvSpPr>
        <p:spPr>
          <a:xfrm>
            <a:off x="1688124" y="164122"/>
            <a:ext cx="8909538" cy="703385"/>
          </a:xfrm>
        </p:spPr>
        <p:txBody>
          <a:bodyPr>
            <a:noAutofit/>
          </a:bodyPr>
          <a:lstStyle/>
          <a:p>
            <a:r>
              <a:rPr lang="en-US" sz="3600" b="1" dirty="0">
                <a:solidFill>
                  <a:schemeClr val="tx2">
                    <a:lumMod val="75000"/>
                  </a:schemeClr>
                </a:solidFill>
              </a:rPr>
              <a:t>THE CLOSING PERIOD OF PAUL’S LIFE</a:t>
            </a:r>
          </a:p>
        </p:txBody>
      </p:sp>
      <p:sp>
        <p:nvSpPr>
          <p:cNvPr id="3" name="Content Placeholder 2">
            <a:extLst>
              <a:ext uri="{FF2B5EF4-FFF2-40B4-BE49-F238E27FC236}">
                <a16:creationId xmlns:a16="http://schemas.microsoft.com/office/drawing/2014/main" id="{9936146B-F741-4ED8-B9A6-01A44A3EBFD1}"/>
              </a:ext>
            </a:extLst>
          </p:cNvPr>
          <p:cNvSpPr>
            <a:spLocks noGrp="1"/>
          </p:cNvSpPr>
          <p:nvPr>
            <p:ph idx="1"/>
          </p:nvPr>
        </p:nvSpPr>
        <p:spPr>
          <a:xfrm>
            <a:off x="1406769" y="908537"/>
            <a:ext cx="9683261" cy="5896707"/>
          </a:xfrm>
        </p:spPr>
        <p:txBody>
          <a:bodyPr>
            <a:normAutofit lnSpcReduction="10000"/>
          </a:bodyPr>
          <a:lstStyle/>
          <a:p>
            <a:pPr marL="0" indent="0">
              <a:buNone/>
            </a:pPr>
            <a:r>
              <a:rPr lang="en-US" sz="2800" b="1" dirty="0">
                <a:solidFill>
                  <a:srgbClr val="FFC000"/>
                </a:solidFill>
              </a:rPr>
              <a:t>Our knowledge about the closing period is Paul’s life is fragmentary, at best.</a:t>
            </a:r>
          </a:p>
          <a:p>
            <a:r>
              <a:rPr lang="en-US" sz="2400" i="1" dirty="0"/>
              <a:t>The Book of Acts closes with Paul under house arrest in Rome (Ac. 28:16, 30-31).</a:t>
            </a:r>
          </a:p>
          <a:p>
            <a:r>
              <a:rPr lang="en-US" sz="2400" i="1" dirty="0"/>
              <a:t>If we are to take Paul’s prison correspondence as having been written during this imprisonment (which is also debated), than further information is available:</a:t>
            </a:r>
          </a:p>
          <a:p>
            <a:pPr lvl="1"/>
            <a:r>
              <a:rPr lang="en-US" sz="2000" b="1" dirty="0"/>
              <a:t>Paul considered his hearing before Nero to be a matter of life and death (Phil. 1:20; 2:17), though he had hopes for release (Phil 1:25; 2:24).</a:t>
            </a:r>
          </a:p>
          <a:p>
            <a:pPr lvl="1"/>
            <a:r>
              <a:rPr lang="en-US" sz="2000" b="1" dirty="0"/>
              <a:t>If Paul was released, a tradition recorded by Eusebius in the 5</a:t>
            </a:r>
            <a:r>
              <a:rPr lang="en-US" sz="2000" b="1" baseline="30000" dirty="0"/>
              <a:t>th</a:t>
            </a:r>
            <a:r>
              <a:rPr lang="en-US" sz="2000" b="1" dirty="0"/>
              <a:t> century, then he may have been able to fulfill his desire to preach in Spain (Ro. 15:23-25). Still, Eusebius says, “Report has it…”, which is less than confident.</a:t>
            </a:r>
          </a:p>
        </p:txBody>
      </p:sp>
    </p:spTree>
    <p:extLst>
      <p:ext uri="{BB962C8B-B14F-4D97-AF65-F5344CB8AC3E}">
        <p14:creationId xmlns:p14="http://schemas.microsoft.com/office/powerpoint/2010/main" val="3352326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257907" y="363415"/>
            <a:ext cx="11676185" cy="926124"/>
          </a:xfrm>
        </p:spPr>
        <p:txBody>
          <a:bodyPr>
            <a:normAutofit fontScale="90000"/>
          </a:bodyPr>
          <a:lstStyle/>
          <a:p>
            <a:pPr algn="ctr"/>
            <a:r>
              <a:rPr lang="en-US" sz="3600" b="1" dirty="0">
                <a:solidFill>
                  <a:srgbClr val="FFFF99"/>
                </a:solidFill>
              </a:rPr>
              <a:t>A DESCRIPTION OF EARLY CHRISTIAN WORSHIP BY AN INSIDER</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633047" y="1453662"/>
            <a:ext cx="11019692" cy="5404338"/>
          </a:xfrm>
        </p:spPr>
        <p:txBody>
          <a:bodyPr>
            <a:normAutofit fontScale="77500" lnSpcReduction="20000"/>
          </a:bodyPr>
          <a:lstStyle/>
          <a:p>
            <a:pPr marL="0" indent="0" algn="l">
              <a:buNone/>
            </a:pPr>
            <a:r>
              <a:rPr lang="en-US" sz="3100" b="0" i="1" dirty="0">
                <a:effectLst>
                  <a:outerShdw blurRad="38100" dist="38100" dir="2700000" algn="tl">
                    <a:srgbClr val="000000">
                      <a:alpha val="43137"/>
                    </a:srgbClr>
                  </a:outerShdw>
                </a:effectLst>
                <a:latin typeface="Comic Sans MS" panose="030F0702030302020204" pitchFamily="66" charset="0"/>
              </a:rPr>
              <a:t>“On the day called Sunday there is a gathering together in the same place of all who live in a given city or rural district. The memoirs of the apostles or the writings of the prophets are read, as long as time permits. Then when the reader ceases, the president in a discourse admonishes and urges the imitation of these good things. Next we all rise together and send up prayers.</a:t>
            </a:r>
            <a:endParaRPr lang="en-US" sz="3100" b="0" i="0" dirty="0">
              <a:effectLst>
                <a:outerShdw blurRad="38100" dist="38100" dir="2700000" algn="tl">
                  <a:srgbClr val="000000">
                    <a:alpha val="43137"/>
                  </a:srgbClr>
                </a:outerShdw>
              </a:effectLst>
              <a:latin typeface="Comic Sans MS" panose="030F0702030302020204" pitchFamily="66" charset="0"/>
            </a:endParaRPr>
          </a:p>
          <a:p>
            <a:pPr marL="0" indent="0" algn="l">
              <a:buNone/>
            </a:pPr>
            <a:r>
              <a:rPr lang="en-US" sz="3100" b="0" i="1" dirty="0">
                <a:effectLst>
                  <a:outerShdw blurRad="38100" dist="38100" dir="2700000" algn="tl">
                    <a:srgbClr val="000000">
                      <a:alpha val="43137"/>
                    </a:srgbClr>
                  </a:outerShdw>
                </a:effectLst>
                <a:latin typeface="Comic Sans MS" panose="030F0702030302020204" pitchFamily="66" charset="0"/>
              </a:rPr>
              <a:t>When we cease from our prayer, bread is presented and wine and water. The president in the same manner sends up prayers and thanksgivings, according to his ability, and the people sing out their assent, saying the “Amen.” A distribution and participation of the elements for which thanks have been given is made to each person, and to those who are not present they are sent by the deacons.”</a:t>
            </a:r>
            <a:endParaRPr kumimoji="0" lang="en-US" altLang="en-US" sz="3100" b="0" i="1" u="none" strike="noStrike" kern="1200" cap="none" spc="0" normalizeH="0" baseline="0" noProof="0" dirty="0">
              <a:ln>
                <a:noFill/>
              </a:ln>
              <a:effectLst>
                <a:outerShdw blurRad="38100" dist="38100" dir="2700000" algn="tl">
                  <a:srgbClr val="000000">
                    <a:alpha val="43137"/>
                  </a:srgbClr>
                </a:outerShdw>
              </a:effectLst>
              <a:uLnTx/>
              <a:uFillTx/>
              <a:latin typeface="Comic Sans MS" panose="030F0702030302020204" pitchFamily="66" charset="0"/>
              <a:cs typeface="Arial"/>
            </a:endParaRPr>
          </a:p>
          <a:p>
            <a:pPr marL="342900" marR="0" lvl="0" indent="-342900" algn="r" defTabSz="914400" rtl="0" eaLnBrk="1" fontAlgn="base" latinLnBrk="0" hangingPunct="1">
              <a:lnSpc>
                <a:spcPct val="80000"/>
              </a:lnSpc>
              <a:spcBef>
                <a:spcPct val="20000"/>
              </a:spcBef>
              <a:spcAft>
                <a:spcPct val="0"/>
              </a:spcAft>
              <a:buClr>
                <a:srgbClr val="FFCC66"/>
              </a:buClr>
              <a:buSzPct val="65000"/>
              <a:buFont typeface="Wingdings" panose="05000000000000000000" pitchFamily="2" charset="2"/>
              <a:buNone/>
              <a:tabLst/>
              <a:defRPr/>
            </a:pP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gency FB" panose="020B0503020202020204" pitchFamily="34" charset="0"/>
                <a:ea typeface="+mn-ea"/>
                <a:cs typeface="Arial"/>
              </a:rPr>
              <a:t>Justin Martyr,</a:t>
            </a:r>
            <a:r>
              <a:rPr kumimoji="0" lang="en-US" alt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gency FB" panose="020B0503020202020204" pitchFamily="34" charset="0"/>
                <a:ea typeface="+mn-ea"/>
                <a:cs typeface="Arial"/>
              </a:rPr>
              <a:t> First Apology </a:t>
            </a: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gency FB" panose="020B0503020202020204" pitchFamily="34" charset="0"/>
                <a:ea typeface="+mn-ea"/>
                <a:cs typeface="Arial"/>
              </a:rPr>
              <a:t> (ca. 155)</a:t>
            </a:r>
            <a:endParaRPr kumimoji="0" lang="en-US" alt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gency FB" panose="020B0503020202020204" pitchFamily="34" charset="0"/>
              <a:ea typeface="+mn-ea"/>
              <a:cs typeface="Arial"/>
            </a:endParaRPr>
          </a:p>
          <a:p>
            <a:pPr marL="0" indent="0">
              <a:lnSpc>
                <a:spcPct val="100000"/>
              </a:lnSpc>
              <a:buNone/>
            </a:pPr>
            <a:endParaRPr lang="en-US" sz="2400" i="1" dirty="0"/>
          </a:p>
        </p:txBody>
      </p:sp>
    </p:spTree>
    <p:extLst>
      <p:ext uri="{BB962C8B-B14F-4D97-AF65-F5344CB8AC3E}">
        <p14:creationId xmlns:p14="http://schemas.microsoft.com/office/powerpoint/2010/main" val="18339237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257907" y="808892"/>
            <a:ext cx="11676185" cy="926124"/>
          </a:xfrm>
        </p:spPr>
        <p:txBody>
          <a:bodyPr>
            <a:normAutofit fontScale="90000"/>
          </a:bodyPr>
          <a:lstStyle/>
          <a:p>
            <a:pPr algn="ctr"/>
            <a:r>
              <a:rPr lang="en-US" sz="3600" b="1" dirty="0">
                <a:solidFill>
                  <a:srgbClr val="FFFF99"/>
                </a:solidFill>
              </a:rPr>
              <a:t>A DESCRIPTION OF EARLY CHRISTIAN WORSHIP BY AN OUTSIDER</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633047" y="1453662"/>
            <a:ext cx="11019692" cy="5404338"/>
          </a:xfrm>
        </p:spPr>
        <p:txBody>
          <a:bodyPr>
            <a:normAutofit/>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kumimoji="0" lang="en-US" alt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Arial"/>
              </a:rPr>
              <a:t>	“They  were in the habit of meeting on a fixed day before it was light, when they sang an anthem to Christ as God, and bound themselves by a solemn oath not to commit any wicked deed, but to abstain from all fraud, theft and adultery, never to break their word, or deny a trust when called upon to honor it; after which it was their custom to separate, and then meet again to partake of food, but food of an ordinary and innocent kind.”</a:t>
            </a:r>
          </a:p>
          <a:p>
            <a:pPr marL="342900" marR="0" lvl="0" indent="-342900" algn="r" defTabSz="914400" rtl="0" eaLnBrk="1" fontAlgn="base" latinLnBrk="0" hangingPunct="1">
              <a:lnSpc>
                <a:spcPct val="80000"/>
              </a:lnSpc>
              <a:spcBef>
                <a:spcPct val="20000"/>
              </a:spcBef>
              <a:spcAft>
                <a:spcPct val="0"/>
              </a:spcAft>
              <a:buClr>
                <a:srgbClr val="FFCC66"/>
              </a:buClr>
              <a:buSzPct val="65000"/>
              <a:buFont typeface="Wingdings" panose="05000000000000000000" pitchFamily="2" charset="2"/>
              <a:buNone/>
              <a:tabLst/>
              <a:defRPr/>
            </a:pP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gency FB" panose="020B0503020202020204" pitchFamily="34" charset="0"/>
                <a:ea typeface="+mn-ea"/>
                <a:cs typeface="Arial"/>
              </a:rPr>
              <a:t>Pliny,</a:t>
            </a:r>
            <a:r>
              <a:rPr kumimoji="0" lang="en-US" alt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gency FB" panose="020B0503020202020204" pitchFamily="34" charset="0"/>
                <a:ea typeface="+mn-ea"/>
                <a:cs typeface="Arial"/>
              </a:rPr>
              <a:t> Letters </a:t>
            </a: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gency FB" panose="020B0503020202020204" pitchFamily="34" charset="0"/>
                <a:ea typeface="+mn-ea"/>
                <a:cs typeface="Arial"/>
              </a:rPr>
              <a:t>x.96 (ca. </a:t>
            </a:r>
            <a:r>
              <a:rPr lang="en-US" altLang="en-US" sz="2800" dirty="0">
                <a:solidFill>
                  <a:srgbClr val="FFFFFF"/>
                </a:solidFill>
                <a:effectLst>
                  <a:outerShdw blurRad="38100" dist="38100" dir="2700000" algn="tl">
                    <a:srgbClr val="000000"/>
                  </a:outerShdw>
                </a:effectLst>
                <a:latin typeface="Agency FB" panose="020B0503020202020204" pitchFamily="34" charset="0"/>
                <a:cs typeface="Arial"/>
              </a:rPr>
              <a:t>112</a:t>
            </a: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gency FB" panose="020B0503020202020204" pitchFamily="34" charset="0"/>
                <a:ea typeface="+mn-ea"/>
                <a:cs typeface="Arial"/>
              </a:rPr>
              <a:t>)</a:t>
            </a:r>
            <a:endParaRPr kumimoji="0" lang="en-US" alt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gency FB" panose="020B0503020202020204" pitchFamily="34" charset="0"/>
              <a:ea typeface="+mn-ea"/>
              <a:cs typeface="Arial"/>
            </a:endParaRPr>
          </a:p>
          <a:p>
            <a:pPr marL="0" indent="0">
              <a:lnSpc>
                <a:spcPct val="100000"/>
              </a:lnSpc>
              <a:buNone/>
            </a:pPr>
            <a:endParaRPr lang="en-US" sz="2400" i="1" dirty="0"/>
          </a:p>
        </p:txBody>
      </p:sp>
    </p:spTree>
    <p:extLst>
      <p:ext uri="{BB962C8B-B14F-4D97-AF65-F5344CB8AC3E}">
        <p14:creationId xmlns:p14="http://schemas.microsoft.com/office/powerpoint/2010/main" val="9504268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234461" y="990599"/>
            <a:ext cx="11723077" cy="926125"/>
          </a:xfrm>
        </p:spPr>
        <p:txBody>
          <a:bodyPr>
            <a:normAutofit/>
          </a:bodyPr>
          <a:lstStyle/>
          <a:p>
            <a:pPr algn="ctr"/>
            <a:r>
              <a:rPr lang="en-US" sz="3200" b="1" dirty="0">
                <a:solidFill>
                  <a:srgbClr val="FFFF99"/>
                </a:solidFill>
              </a:rPr>
              <a:t>A DESCRIPTION OF EARLY CHRISTIAN BAPTISM</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633047" y="1453662"/>
            <a:ext cx="11066584" cy="5205046"/>
          </a:xfrm>
        </p:spPr>
        <p:txBody>
          <a:bodyPr>
            <a:normAutofit/>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kumimoji="0" lang="en-US" altLang="en-US" sz="2400" b="0" i="1" u="none" strike="noStrike" kern="1200" cap="none" spc="0" normalizeH="0" baseline="0" noProof="0" dirty="0">
                <a:ln>
                  <a:noFill/>
                </a:ln>
                <a:effectLst>
                  <a:outerShdw blurRad="38100" dist="38100" dir="2700000" algn="tl">
                    <a:srgbClr val="000000">
                      <a:alpha val="43137"/>
                    </a:srgbClr>
                  </a:outerShdw>
                </a:effectLst>
                <a:uLnTx/>
                <a:uFillTx/>
                <a:latin typeface="Comic Sans MS" panose="030F0702030302020204" pitchFamily="66" charset="0"/>
                <a:cs typeface="Arial"/>
              </a:rPr>
              <a:t>	“</a:t>
            </a:r>
            <a:r>
              <a:rPr lang="en-US" sz="2400" b="0" i="1" dirty="0">
                <a:effectLst>
                  <a:outerShdw blurRad="38100" dist="38100" dir="2700000" algn="tl">
                    <a:srgbClr val="000000">
                      <a:alpha val="43137"/>
                    </a:srgbClr>
                  </a:outerShdw>
                </a:effectLst>
                <a:latin typeface="Comic Sans MS" panose="030F0702030302020204" pitchFamily="66" charset="0"/>
              </a:rPr>
              <a:t>And concerning baptism, baptize this way: Having first said all these things, baptize into the name of the Father, and of the Son, and of the Holy Spirit, in living water. But if you have no living water, baptize into other water; and if you cannot do so in cold water, do so in warm. But if you have neither, pour out water three times upon the head into the name of Father and Son and Holy Spirit. But before the baptism let the baptizer fast, and the baptized, and whoever else can; but you shall order the baptized to fast one or two days before.”</a:t>
            </a:r>
            <a:endParaRPr kumimoji="0" lang="en-US" altLang="en-US" sz="2400" b="0" i="1" u="none" strike="noStrike" kern="1200" cap="none" spc="0" normalizeH="0" baseline="0" noProof="0" dirty="0">
              <a:ln>
                <a:noFill/>
              </a:ln>
              <a:effectLst>
                <a:outerShdw blurRad="38100" dist="38100" dir="2700000" algn="tl">
                  <a:srgbClr val="000000">
                    <a:alpha val="43137"/>
                  </a:srgbClr>
                </a:outerShdw>
              </a:effectLst>
              <a:uLnTx/>
              <a:uFillTx/>
              <a:latin typeface="Comic Sans MS" panose="030F0702030302020204" pitchFamily="66" charset="0"/>
              <a:cs typeface="Arial"/>
            </a:endParaRPr>
          </a:p>
          <a:p>
            <a:pPr marL="342900" marR="0" lvl="0" indent="-342900" algn="r" defTabSz="914400" rtl="0" eaLnBrk="1" fontAlgn="base" latinLnBrk="0" hangingPunct="1">
              <a:lnSpc>
                <a:spcPct val="80000"/>
              </a:lnSpc>
              <a:spcBef>
                <a:spcPct val="20000"/>
              </a:spcBef>
              <a:spcAft>
                <a:spcPct val="0"/>
              </a:spcAft>
              <a:buClr>
                <a:srgbClr val="FFCC66"/>
              </a:buClr>
              <a:buSzPct val="65000"/>
              <a:buFont typeface="Wingdings" panose="05000000000000000000" pitchFamily="2" charset="2"/>
              <a:buNone/>
              <a:tabLst/>
              <a:defRPr/>
            </a:pPr>
            <a:r>
              <a:rPr kumimoji="0" lang="en-US" alt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gency FB" panose="020B0503020202020204" pitchFamily="34" charset="0"/>
                <a:ea typeface="+mn-ea"/>
                <a:cs typeface="Arial"/>
              </a:rPr>
              <a:t>Didache 7 (ca. 110) </a:t>
            </a:r>
          </a:p>
          <a:p>
            <a:pPr marL="0" indent="0">
              <a:lnSpc>
                <a:spcPct val="100000"/>
              </a:lnSpc>
              <a:buNone/>
            </a:pPr>
            <a:endParaRPr lang="en-US" sz="2400" i="1" dirty="0"/>
          </a:p>
        </p:txBody>
      </p:sp>
    </p:spTree>
    <p:extLst>
      <p:ext uri="{BB962C8B-B14F-4D97-AF65-F5344CB8AC3E}">
        <p14:creationId xmlns:p14="http://schemas.microsoft.com/office/powerpoint/2010/main" val="2319689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248786" y="566252"/>
            <a:ext cx="11614968" cy="703386"/>
          </a:xfrm>
        </p:spPr>
        <p:txBody>
          <a:bodyPr>
            <a:normAutofit/>
          </a:bodyPr>
          <a:lstStyle/>
          <a:p>
            <a:pPr algn="ctr"/>
            <a:r>
              <a:rPr lang="en-US" sz="3200" b="1" dirty="0">
                <a:solidFill>
                  <a:srgbClr val="FFFF99"/>
                </a:solidFill>
              </a:rPr>
              <a:t>A DESCRIPTION OF EARLY CHRISTIAN EUCHARIST</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315200" y="6049108"/>
            <a:ext cx="3786554" cy="808892"/>
          </a:xfrm>
        </p:spPr>
        <p:txBody>
          <a:bodyPr>
            <a:normAutofit/>
          </a:bodyPr>
          <a:lstStyle/>
          <a:p>
            <a:pPr marL="342900" marR="0" lvl="0" indent="-342900" algn="r" defTabSz="914400" rtl="0" eaLnBrk="1" fontAlgn="base" latinLnBrk="0" hangingPunct="1">
              <a:lnSpc>
                <a:spcPct val="80000"/>
              </a:lnSpc>
              <a:spcBef>
                <a:spcPct val="20000"/>
              </a:spcBef>
              <a:spcAft>
                <a:spcPct val="0"/>
              </a:spcAft>
              <a:buClr>
                <a:srgbClr val="FFCC66"/>
              </a:buClr>
              <a:buSzPct val="65000"/>
              <a:buFont typeface="Wingdings" panose="05000000000000000000" pitchFamily="2" charset="2"/>
              <a:buNone/>
              <a:tabLst/>
              <a:defRPr/>
            </a:pPr>
            <a:r>
              <a:rPr kumimoji="0" lang="en-US" alt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gency FB" panose="020B0503020202020204" pitchFamily="34" charset="0"/>
                <a:ea typeface="+mn-ea"/>
                <a:cs typeface="Arial"/>
              </a:rPr>
              <a:t>Didache 9 (ca. 110) </a:t>
            </a:r>
          </a:p>
        </p:txBody>
      </p:sp>
      <p:sp>
        <p:nvSpPr>
          <p:cNvPr id="7" name="Rectangle 4">
            <a:extLst>
              <a:ext uri="{FF2B5EF4-FFF2-40B4-BE49-F238E27FC236}">
                <a16:creationId xmlns:a16="http://schemas.microsoft.com/office/drawing/2014/main" id="{CC3BFC0E-3BCC-4E69-96E6-C87280555CF3}"/>
              </a:ext>
            </a:extLst>
          </p:cNvPr>
          <p:cNvSpPr>
            <a:spLocks noChangeArrowheads="1"/>
          </p:cNvSpPr>
          <p:nvPr/>
        </p:nvSpPr>
        <p:spPr bwMode="auto">
          <a:xfrm>
            <a:off x="539262" y="1581881"/>
            <a:ext cx="11324492"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effectLst>
                  <a:outerShdw blurRad="38100" dist="38100" dir="2700000" algn="tl">
                    <a:srgbClr val="000000">
                      <a:alpha val="43137"/>
                    </a:srgbClr>
                  </a:outerShdw>
                </a:effectLst>
                <a:latin typeface="Comic Sans MS" panose="030F0702030302020204" pitchFamily="66" charset="0"/>
                <a:cs typeface="Times New Roman" panose="02020603050405020304" pitchFamily="18" charset="0"/>
              </a:rPr>
              <a:t>“Now concerning the Eucharist, give thanks this way. First, concerning the cup:</a:t>
            </a:r>
            <a:r>
              <a:rPr lang="en-US" altLang="en-US" sz="2400" i="1" dirty="0">
                <a:effectLst>
                  <a:outerShdw blurRad="38100" dist="38100" dir="2700000" algn="tl">
                    <a:srgbClr val="000000">
                      <a:alpha val="43137"/>
                    </a:srgbClr>
                  </a:outerShdw>
                </a:effectLst>
                <a:latin typeface="Comic Sans MS" panose="030F0702030302020204" pitchFamily="66" charset="0"/>
                <a:cs typeface="Times New Roman" panose="02020603050405020304" pitchFamily="18" charset="0"/>
              </a:rPr>
              <a:t> </a:t>
            </a:r>
            <a:r>
              <a:rPr kumimoji="0" lang="en-US" altLang="en-US" sz="2400" b="0" i="1" u="none" strike="noStrike" cap="none" normalizeH="0" baseline="0" dirty="0">
                <a:ln>
                  <a:noFill/>
                </a:ln>
                <a:effectLst>
                  <a:outerShdw blurRad="38100" dist="38100" dir="2700000" algn="tl">
                    <a:srgbClr val="000000">
                      <a:alpha val="43137"/>
                    </a:srgbClr>
                  </a:outerShdw>
                </a:effectLst>
                <a:latin typeface="Comic Sans MS" panose="030F0702030302020204" pitchFamily="66" charset="0"/>
              </a:rPr>
              <a:t>We thank you, our Father, for the holy vine of David your servant, whom </a:t>
            </a:r>
            <a:r>
              <a:rPr lang="en-US" altLang="en-US" sz="2400" i="1" dirty="0">
                <a:effectLst>
                  <a:outerShdw blurRad="38100" dist="38100" dir="2700000" algn="tl">
                    <a:srgbClr val="000000">
                      <a:alpha val="43137"/>
                    </a:srgbClr>
                  </a:outerShdw>
                </a:effectLst>
                <a:latin typeface="Comic Sans MS" panose="030F0702030302020204" pitchFamily="66" charset="0"/>
              </a:rPr>
              <a:t>y</a:t>
            </a:r>
            <a:r>
              <a:rPr kumimoji="0" lang="en-US" altLang="en-US" sz="2400" b="0" i="1" u="none" strike="noStrike" cap="none" normalizeH="0" baseline="0" dirty="0">
                <a:ln>
                  <a:noFill/>
                </a:ln>
                <a:effectLst>
                  <a:outerShdw blurRad="38100" dist="38100" dir="2700000" algn="tl">
                    <a:srgbClr val="000000">
                      <a:alpha val="43137"/>
                    </a:srgbClr>
                  </a:outerShdw>
                </a:effectLst>
                <a:latin typeface="Comic Sans MS" panose="030F0702030302020204" pitchFamily="66" charset="0"/>
              </a:rPr>
              <a:t>ou made known to us through Jesus your Servant; to you be the glory forever.”</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i="1" dirty="0">
              <a:effectLst>
                <a:outerShdw blurRad="38100" dist="38100" dir="2700000" algn="tl">
                  <a:srgbClr val="000000">
                    <a:alpha val="43137"/>
                  </a:srgbClr>
                </a:outerShdw>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effectLst>
                  <a:outerShdw blurRad="38100" dist="38100" dir="2700000" algn="tl">
                    <a:srgbClr val="000000">
                      <a:alpha val="43137"/>
                    </a:srgbClr>
                  </a:outerShdw>
                </a:effectLst>
                <a:latin typeface="Comic Sans MS" panose="030F0702030302020204" pitchFamily="66" charset="0"/>
                <a:cs typeface="Times New Roman" panose="02020603050405020304" pitchFamily="18" charset="0"/>
              </a:rPr>
              <a:t>“And concerning the broken bread:</a:t>
            </a:r>
            <a:r>
              <a:rPr lang="en-US" altLang="en-US" sz="2400" i="1" dirty="0">
                <a:effectLst>
                  <a:outerShdw blurRad="38100" dist="38100" dir="2700000" algn="tl">
                    <a:srgbClr val="000000">
                      <a:alpha val="43137"/>
                    </a:srgbClr>
                  </a:outerShdw>
                </a:effectLst>
                <a:latin typeface="Comic Sans MS" panose="030F0702030302020204" pitchFamily="66" charset="0"/>
                <a:cs typeface="Times New Roman" panose="02020603050405020304" pitchFamily="18" charset="0"/>
              </a:rPr>
              <a:t> </a:t>
            </a:r>
            <a:r>
              <a:rPr kumimoji="0" lang="en-US" altLang="en-US" sz="2400" b="0" i="1" u="none" strike="noStrike" cap="none" normalizeH="0" baseline="0" dirty="0">
                <a:ln>
                  <a:noFill/>
                </a:ln>
                <a:effectLst>
                  <a:outerShdw blurRad="38100" dist="38100" dir="2700000" algn="tl">
                    <a:srgbClr val="000000">
                      <a:alpha val="43137"/>
                    </a:srgbClr>
                  </a:outerShdw>
                </a:effectLst>
                <a:latin typeface="Comic Sans MS" panose="030F0702030302020204" pitchFamily="66" charset="0"/>
              </a:rPr>
              <a:t>We thank you, our Father, for the life and knowledge which </a:t>
            </a:r>
            <a:r>
              <a:rPr lang="en-US" altLang="en-US" sz="2400" i="1" dirty="0">
                <a:effectLst>
                  <a:outerShdw blurRad="38100" dist="38100" dir="2700000" algn="tl">
                    <a:srgbClr val="000000">
                      <a:alpha val="43137"/>
                    </a:srgbClr>
                  </a:outerShdw>
                </a:effectLst>
                <a:latin typeface="Comic Sans MS" panose="030F0702030302020204" pitchFamily="66" charset="0"/>
              </a:rPr>
              <a:t>y</a:t>
            </a:r>
            <a:r>
              <a:rPr kumimoji="0" lang="en-US" altLang="en-US" sz="2400" b="0" i="1" u="none" strike="noStrike" cap="none" normalizeH="0" baseline="0" dirty="0">
                <a:ln>
                  <a:noFill/>
                </a:ln>
                <a:effectLst>
                  <a:outerShdw blurRad="38100" dist="38100" dir="2700000" algn="tl">
                    <a:srgbClr val="000000">
                      <a:alpha val="43137"/>
                    </a:srgbClr>
                  </a:outerShdw>
                </a:effectLst>
                <a:latin typeface="Comic Sans MS" panose="030F0702030302020204" pitchFamily="66" charset="0"/>
              </a:rPr>
              <a:t>ou made known to us through Jesus your Servant; to you be the glory forever. Even as this broken bread was scattered over the hills, and was gathered together and became one, so let your Church be gathered together from the ends of the earth into your kingdom; for yours is the glory and the power through Jesus Christ forever.”</a:t>
            </a:r>
          </a:p>
        </p:txBody>
      </p:sp>
      <p:sp>
        <p:nvSpPr>
          <p:cNvPr id="10" name="Rectangle 5">
            <a:extLst>
              <a:ext uri="{FF2B5EF4-FFF2-40B4-BE49-F238E27FC236}">
                <a16:creationId xmlns:a16="http://schemas.microsoft.com/office/drawing/2014/main" id="{6935FF8C-E801-4A23-8411-F5F9647EBDA5}"/>
              </a:ext>
            </a:extLst>
          </p:cNvPr>
          <p:cNvSpPr>
            <a:spLocks noChangeArrowheads="1"/>
          </p:cNvSpPr>
          <p:nvPr/>
        </p:nvSpPr>
        <p:spPr bwMode="auto">
          <a:xfrm>
            <a:off x="0" y="-184666"/>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60109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511E-20CA-4428-8087-B1C5C545EAED}"/>
              </a:ext>
            </a:extLst>
          </p:cNvPr>
          <p:cNvSpPr>
            <a:spLocks noGrp="1"/>
          </p:cNvSpPr>
          <p:nvPr>
            <p:ph type="title"/>
          </p:nvPr>
        </p:nvSpPr>
        <p:spPr>
          <a:xfrm>
            <a:off x="2635254" y="246184"/>
            <a:ext cx="7958331" cy="1077229"/>
          </a:xfrm>
        </p:spPr>
        <p:txBody>
          <a:bodyPr/>
          <a:lstStyle/>
          <a:p>
            <a:r>
              <a:rPr lang="en-US" b="1" dirty="0">
                <a:solidFill>
                  <a:schemeClr val="tx2">
                    <a:lumMod val="75000"/>
                  </a:schemeClr>
                </a:solidFill>
              </a:rPr>
              <a:t>ORDER FOR CHRISTIAN RELATIONSHIPS (5:1—6:2)</a:t>
            </a:r>
          </a:p>
        </p:txBody>
      </p:sp>
      <p:sp>
        <p:nvSpPr>
          <p:cNvPr id="3" name="Content Placeholder 2">
            <a:extLst>
              <a:ext uri="{FF2B5EF4-FFF2-40B4-BE49-F238E27FC236}">
                <a16:creationId xmlns:a16="http://schemas.microsoft.com/office/drawing/2014/main" id="{963D262E-245B-42A0-BB5E-F8D8D7319862}"/>
              </a:ext>
            </a:extLst>
          </p:cNvPr>
          <p:cNvSpPr>
            <a:spLocks noGrp="1"/>
          </p:cNvSpPr>
          <p:nvPr>
            <p:ph idx="1"/>
          </p:nvPr>
        </p:nvSpPr>
        <p:spPr>
          <a:xfrm>
            <a:off x="1430215" y="1735014"/>
            <a:ext cx="9730154" cy="5111262"/>
          </a:xfrm>
        </p:spPr>
        <p:txBody>
          <a:bodyPr>
            <a:normAutofit/>
          </a:bodyPr>
          <a:lstStyle/>
          <a:p>
            <a:pPr marL="0" indent="0">
              <a:buNone/>
            </a:pPr>
            <a:r>
              <a:rPr lang="en-US" sz="3300" b="1" dirty="0">
                <a:solidFill>
                  <a:srgbClr val="FFC000"/>
                </a:solidFill>
              </a:rPr>
              <a:t>While Paul offers instructions for several kinds of relationships, his initial one is on the basis of age (5:1-2).</a:t>
            </a:r>
          </a:p>
          <a:p>
            <a:r>
              <a:rPr lang="en-US" sz="2800" i="1" dirty="0"/>
              <a:t>An older man should be treated with deference as if he were one’s father, while younger men should be treated as equals.</a:t>
            </a:r>
          </a:p>
          <a:p>
            <a:r>
              <a:rPr lang="en-US" sz="2800" i="1" dirty="0"/>
              <a:t>Older women should be treated as mothers, and younger women should be treated as sisters.</a:t>
            </a:r>
          </a:p>
          <a:p>
            <a:endParaRPr lang="en-US" sz="2800" i="1" dirty="0"/>
          </a:p>
        </p:txBody>
      </p:sp>
    </p:spTree>
    <p:extLst>
      <p:ext uri="{BB962C8B-B14F-4D97-AF65-F5344CB8AC3E}">
        <p14:creationId xmlns:p14="http://schemas.microsoft.com/office/powerpoint/2010/main" val="18508215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750276" y="879231"/>
            <a:ext cx="10304584" cy="773723"/>
          </a:xfrm>
        </p:spPr>
        <p:txBody>
          <a:bodyPr>
            <a:normAutofit/>
          </a:bodyPr>
          <a:lstStyle/>
          <a:p>
            <a:pPr algn="ctr"/>
            <a:r>
              <a:rPr lang="en-US" sz="3600" b="1" dirty="0">
                <a:solidFill>
                  <a:srgbClr val="FFFF99"/>
                </a:solidFill>
              </a:rPr>
              <a:t>THE PROBLEM CONCERNING WIDOWS</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50276" y="1055076"/>
            <a:ext cx="10902462" cy="5603631"/>
          </a:xfrm>
        </p:spPr>
        <p:txBody>
          <a:bodyPr>
            <a:normAutofit/>
          </a:bodyPr>
          <a:lstStyle/>
          <a:p>
            <a:pPr marL="0" indent="0">
              <a:lnSpc>
                <a:spcPct val="100000"/>
              </a:lnSpc>
              <a:buNone/>
            </a:pPr>
            <a:r>
              <a:rPr lang="en-US" sz="2800" b="1" dirty="0">
                <a:solidFill>
                  <a:srgbClr val="FFC000"/>
                </a:solidFill>
              </a:rPr>
              <a:t>Widows were particularly vulnerable in ancient societies, which were usually patriarchal.</a:t>
            </a:r>
          </a:p>
          <a:p>
            <a:r>
              <a:rPr lang="en-US" sz="2400" i="1" dirty="0"/>
              <a:t>They could not simply enter the work force except under very restricted conditions, and depending on their age, they might not be in a position to remarry.</a:t>
            </a:r>
          </a:p>
          <a:p>
            <a:r>
              <a:rPr lang="en-US" sz="2400" i="1" dirty="0"/>
              <a:t>In the OT, widows were often categorized with orphans or other disadvantaged groups, and this concern carries over into the NT (Ac. 6:1-6; 9:39; Ja. 1:27).</a:t>
            </a:r>
          </a:p>
        </p:txBody>
      </p:sp>
    </p:spTree>
    <p:extLst>
      <p:ext uri="{BB962C8B-B14F-4D97-AF65-F5344CB8AC3E}">
        <p14:creationId xmlns:p14="http://schemas.microsoft.com/office/powerpoint/2010/main" val="5515109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511E-20CA-4428-8087-B1C5C545EAED}"/>
              </a:ext>
            </a:extLst>
          </p:cNvPr>
          <p:cNvSpPr>
            <a:spLocks noGrp="1"/>
          </p:cNvSpPr>
          <p:nvPr>
            <p:ph type="title"/>
          </p:nvPr>
        </p:nvSpPr>
        <p:spPr>
          <a:xfrm>
            <a:off x="2826900" y="423325"/>
            <a:ext cx="7958331" cy="1077229"/>
          </a:xfrm>
        </p:spPr>
        <p:txBody>
          <a:bodyPr/>
          <a:lstStyle/>
          <a:p>
            <a:r>
              <a:rPr lang="en-US" b="1" dirty="0">
                <a:solidFill>
                  <a:schemeClr val="tx2">
                    <a:lumMod val="75000"/>
                  </a:schemeClr>
                </a:solidFill>
              </a:rPr>
              <a:t>The Order of Widows (5:3-10, 16)</a:t>
            </a:r>
          </a:p>
        </p:txBody>
      </p:sp>
      <p:sp>
        <p:nvSpPr>
          <p:cNvPr id="3" name="Content Placeholder 2">
            <a:extLst>
              <a:ext uri="{FF2B5EF4-FFF2-40B4-BE49-F238E27FC236}">
                <a16:creationId xmlns:a16="http://schemas.microsoft.com/office/drawing/2014/main" id="{963D262E-245B-42A0-BB5E-F8D8D7319862}"/>
              </a:ext>
            </a:extLst>
          </p:cNvPr>
          <p:cNvSpPr>
            <a:spLocks noGrp="1"/>
          </p:cNvSpPr>
          <p:nvPr>
            <p:ph idx="1"/>
          </p:nvPr>
        </p:nvSpPr>
        <p:spPr>
          <a:xfrm>
            <a:off x="1406769" y="1323413"/>
            <a:ext cx="9730154" cy="5111262"/>
          </a:xfrm>
        </p:spPr>
        <p:txBody>
          <a:bodyPr>
            <a:normAutofit fontScale="85000" lnSpcReduction="20000"/>
          </a:bodyPr>
          <a:lstStyle/>
          <a:p>
            <a:pPr marL="0" indent="0">
              <a:buNone/>
            </a:pPr>
            <a:r>
              <a:rPr lang="en-US" sz="3300" b="1" dirty="0">
                <a:solidFill>
                  <a:srgbClr val="FFC000"/>
                </a:solidFill>
              </a:rPr>
              <a:t>The language of 5:9 implies that by the time of this letter there was an official order of widows supported by the church.</a:t>
            </a:r>
          </a:p>
          <a:p>
            <a:r>
              <a:rPr lang="en-US" sz="2800" i="1" dirty="0"/>
              <a:t>Paul does not consider it to be the church’s responsibility to care for all widows in every case; hence, he outlines certain qualifications, probably aimed at weeding out troublemakers.</a:t>
            </a:r>
          </a:p>
          <a:p>
            <a:r>
              <a:rPr lang="en-US" sz="2800" i="1" dirty="0"/>
              <a:t>In order to receive assistance, a widow must be truly deprived and without other resources.</a:t>
            </a:r>
          </a:p>
          <a:p>
            <a:r>
              <a:rPr lang="en-US" sz="2800" i="1" dirty="0"/>
              <a:t>She must be in her sixties, she must have been faithful to her husband, and she must have a proven record of good deeds, hospitality, and servanthood.</a:t>
            </a:r>
          </a:p>
          <a:p>
            <a:endParaRPr lang="en-US" sz="2800" i="1" dirty="0"/>
          </a:p>
        </p:txBody>
      </p:sp>
    </p:spTree>
    <p:extLst>
      <p:ext uri="{BB962C8B-B14F-4D97-AF65-F5344CB8AC3E}">
        <p14:creationId xmlns:p14="http://schemas.microsoft.com/office/powerpoint/2010/main" val="34257982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511E-20CA-4428-8087-B1C5C545EAED}"/>
              </a:ext>
            </a:extLst>
          </p:cNvPr>
          <p:cNvSpPr>
            <a:spLocks noGrp="1"/>
          </p:cNvSpPr>
          <p:nvPr>
            <p:ph type="title"/>
          </p:nvPr>
        </p:nvSpPr>
        <p:spPr>
          <a:xfrm>
            <a:off x="2826900" y="246183"/>
            <a:ext cx="7958331" cy="1077229"/>
          </a:xfrm>
        </p:spPr>
        <p:txBody>
          <a:bodyPr/>
          <a:lstStyle/>
          <a:p>
            <a:r>
              <a:rPr lang="en-US" b="1" dirty="0">
                <a:solidFill>
                  <a:schemeClr val="tx2">
                    <a:lumMod val="75000"/>
                  </a:schemeClr>
                </a:solidFill>
              </a:rPr>
              <a:t>Younger Widows (5:11-15)</a:t>
            </a:r>
          </a:p>
        </p:txBody>
      </p:sp>
      <p:sp>
        <p:nvSpPr>
          <p:cNvPr id="3" name="Content Placeholder 2">
            <a:extLst>
              <a:ext uri="{FF2B5EF4-FFF2-40B4-BE49-F238E27FC236}">
                <a16:creationId xmlns:a16="http://schemas.microsoft.com/office/drawing/2014/main" id="{963D262E-245B-42A0-BB5E-F8D8D7319862}"/>
              </a:ext>
            </a:extLst>
          </p:cNvPr>
          <p:cNvSpPr>
            <a:spLocks noGrp="1"/>
          </p:cNvSpPr>
          <p:nvPr>
            <p:ph idx="1"/>
          </p:nvPr>
        </p:nvSpPr>
        <p:spPr>
          <a:xfrm>
            <a:off x="1406769" y="1008186"/>
            <a:ext cx="9777046" cy="5849814"/>
          </a:xfrm>
        </p:spPr>
        <p:txBody>
          <a:bodyPr>
            <a:normAutofit fontScale="92500" lnSpcReduction="20000"/>
          </a:bodyPr>
          <a:lstStyle/>
          <a:p>
            <a:pPr marL="0" indent="0">
              <a:buNone/>
            </a:pPr>
            <a:r>
              <a:rPr lang="en-US" sz="3300" b="1" dirty="0">
                <a:solidFill>
                  <a:srgbClr val="FFC000"/>
                </a:solidFill>
              </a:rPr>
              <a:t>Many scholars suggest, on the basis of the language of the broken “pledge” (5:12), that widows on support had to take a vow of celibacy.</a:t>
            </a:r>
          </a:p>
          <a:p>
            <a:r>
              <a:rPr lang="en-US" sz="2800" i="1" dirty="0"/>
              <a:t>While the word in the Greek test is “faith” (</a:t>
            </a:r>
            <a:r>
              <a:rPr lang="en-US" sz="2800" dirty="0">
                <a:latin typeface="Greekth" panose="02020803070505020304" pitchFamily="18" charset="0"/>
              </a:rPr>
              <a:t>pi&lt;</a:t>
            </a:r>
            <a:r>
              <a:rPr lang="en-US" sz="2800" dirty="0" err="1">
                <a:latin typeface="Greekth" panose="02020803070505020304" pitchFamily="18" charset="0"/>
              </a:rPr>
              <a:t>stij</a:t>
            </a:r>
            <a:r>
              <a:rPr lang="en-US" sz="2800" i="1" dirty="0"/>
              <a:t>), most translators takes this to mean a pledge (so ASV, NAB, NASB, NET,NIB, NIV, NJB, NLT, NRSV, RSV).</a:t>
            </a:r>
          </a:p>
          <a:p>
            <a:r>
              <a:rPr lang="en-US" sz="2800" i="1" dirty="0"/>
              <a:t>If they were younger (less than sixty), they might renege on this pledge if/when the opportunity arose for remarriage.</a:t>
            </a:r>
          </a:p>
          <a:p>
            <a:r>
              <a:rPr lang="en-US" sz="2800" i="1" dirty="0"/>
              <a:t>Even worse, the risk seemed high that younger widows might become involved in disruptive behaviors, and given that the church already was experiencing such behaviors on the part of some women (cf. 2:11-14), Paul’s concern seems justified.</a:t>
            </a:r>
          </a:p>
          <a:p>
            <a:endParaRPr lang="en-US" sz="2800" i="1" dirty="0"/>
          </a:p>
        </p:txBody>
      </p:sp>
    </p:spTree>
    <p:extLst>
      <p:ext uri="{BB962C8B-B14F-4D97-AF65-F5344CB8AC3E}">
        <p14:creationId xmlns:p14="http://schemas.microsoft.com/office/powerpoint/2010/main" val="1682749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750276" y="527538"/>
            <a:ext cx="10304584" cy="773723"/>
          </a:xfrm>
        </p:spPr>
        <p:txBody>
          <a:bodyPr>
            <a:normAutofit/>
          </a:bodyPr>
          <a:lstStyle/>
          <a:p>
            <a:pPr algn="ctr"/>
            <a:r>
              <a:rPr lang="en-US" sz="3600" b="1" dirty="0">
                <a:solidFill>
                  <a:srgbClr val="FFFF99"/>
                </a:solidFill>
              </a:rPr>
              <a:t>Binding Principles and Local Applications</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50276" y="1254369"/>
            <a:ext cx="10902462" cy="5275385"/>
          </a:xfrm>
        </p:spPr>
        <p:txBody>
          <a:bodyPr>
            <a:normAutofit/>
          </a:bodyPr>
          <a:lstStyle/>
          <a:p>
            <a:pPr marL="0" indent="0">
              <a:lnSpc>
                <a:spcPct val="100000"/>
              </a:lnSpc>
              <a:buNone/>
            </a:pPr>
            <a:r>
              <a:rPr lang="en-US" sz="2800" b="1" dirty="0">
                <a:solidFill>
                  <a:srgbClr val="FFC000"/>
                </a:solidFill>
              </a:rPr>
              <a:t>In Paul’s instructions about widows, there is an interplay between the principles of the Torah and the their application in a local situation. Indeed, this interplay is evident in several of Paul’s letters, where the interpreter should distinguish between the two.</a:t>
            </a:r>
          </a:p>
          <a:p>
            <a:pPr>
              <a:lnSpc>
                <a:spcPct val="100000"/>
              </a:lnSpc>
            </a:pPr>
            <a:r>
              <a:rPr lang="en-US" sz="2400" i="1" dirty="0"/>
              <a:t>The Torah and the prophets in the Hebrew Bible clearly indicate that care for the disadvantaged is to be deeply affirmed as a binding moral principle.</a:t>
            </a:r>
          </a:p>
          <a:p>
            <a:pPr>
              <a:lnSpc>
                <a:spcPct val="100000"/>
              </a:lnSpc>
            </a:pPr>
            <a:r>
              <a:rPr lang="en-US" sz="2400" i="1" dirty="0"/>
              <a:t>Paul’s application of this principle is local and dependent upon a limited culture condition and church situation.</a:t>
            </a:r>
          </a:p>
          <a:p>
            <a:pPr>
              <a:lnSpc>
                <a:spcPct val="100000"/>
              </a:lnSpc>
            </a:pPr>
            <a:r>
              <a:rPr lang="en-US" sz="2400" i="1" dirty="0"/>
              <a:t>Some of these applications might very well need to be changed for other settings, but the mandate for benevolence holds true in all cases. </a:t>
            </a:r>
          </a:p>
        </p:txBody>
      </p:sp>
    </p:spTree>
    <p:extLst>
      <p:ext uri="{BB962C8B-B14F-4D97-AF65-F5344CB8AC3E}">
        <p14:creationId xmlns:p14="http://schemas.microsoft.com/office/powerpoint/2010/main" val="2677131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511E-20CA-4428-8087-B1C5C545EAED}"/>
              </a:ext>
            </a:extLst>
          </p:cNvPr>
          <p:cNvSpPr>
            <a:spLocks noGrp="1"/>
          </p:cNvSpPr>
          <p:nvPr>
            <p:ph type="title"/>
          </p:nvPr>
        </p:nvSpPr>
        <p:spPr>
          <a:xfrm>
            <a:off x="2826900" y="246183"/>
            <a:ext cx="7958331" cy="1077229"/>
          </a:xfrm>
        </p:spPr>
        <p:txBody>
          <a:bodyPr/>
          <a:lstStyle/>
          <a:p>
            <a:r>
              <a:rPr lang="en-US" b="1" dirty="0">
                <a:solidFill>
                  <a:schemeClr val="tx2">
                    <a:lumMod val="75000"/>
                  </a:schemeClr>
                </a:solidFill>
              </a:rPr>
              <a:t>Treatment of Leaders (5:17-18)</a:t>
            </a:r>
          </a:p>
        </p:txBody>
      </p:sp>
      <p:sp>
        <p:nvSpPr>
          <p:cNvPr id="3" name="Content Placeholder 2">
            <a:extLst>
              <a:ext uri="{FF2B5EF4-FFF2-40B4-BE49-F238E27FC236}">
                <a16:creationId xmlns:a16="http://schemas.microsoft.com/office/drawing/2014/main" id="{963D262E-245B-42A0-BB5E-F8D8D7319862}"/>
              </a:ext>
            </a:extLst>
          </p:cNvPr>
          <p:cNvSpPr>
            <a:spLocks noGrp="1"/>
          </p:cNvSpPr>
          <p:nvPr>
            <p:ph idx="1"/>
          </p:nvPr>
        </p:nvSpPr>
        <p:spPr>
          <a:xfrm>
            <a:off x="1406769" y="1008186"/>
            <a:ext cx="9777046" cy="5849814"/>
          </a:xfrm>
        </p:spPr>
        <p:txBody>
          <a:bodyPr>
            <a:normAutofit/>
          </a:bodyPr>
          <a:lstStyle/>
          <a:p>
            <a:pPr marL="0" indent="0">
              <a:buNone/>
            </a:pPr>
            <a:r>
              <a:rPr lang="en-US" sz="3300" b="1" dirty="0">
                <a:solidFill>
                  <a:srgbClr val="FFC000"/>
                </a:solidFill>
              </a:rPr>
              <a:t>Paul uses the same term as he used earlier for elder men, but here the nuance is undoubtably referring to church leadership.</a:t>
            </a:r>
          </a:p>
          <a:p>
            <a:r>
              <a:rPr lang="en-US" sz="2800" i="1" dirty="0"/>
              <a:t>“Double honor,” or increased honor (which probably refers to monetary compensation), is due to those who serve in preaching and teaching (Dt. 24:15; 25:4; cf. 1 Co 9:4, 7-14).</a:t>
            </a:r>
          </a:p>
          <a:p>
            <a:r>
              <a:rPr lang="en-US" sz="2800" i="1" dirty="0"/>
              <a:t>Such instruction, of course, needs to be balanced with Paul’s previous statements against greed (3:3b, 8b).</a:t>
            </a:r>
          </a:p>
          <a:p>
            <a:endParaRPr lang="en-US" sz="2800" i="1" dirty="0"/>
          </a:p>
        </p:txBody>
      </p:sp>
    </p:spTree>
    <p:extLst>
      <p:ext uri="{BB962C8B-B14F-4D97-AF65-F5344CB8AC3E}">
        <p14:creationId xmlns:p14="http://schemas.microsoft.com/office/powerpoint/2010/main" val="882518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487DB-18CE-4DC7-BCA0-CC96C53F3EE0}"/>
              </a:ext>
            </a:extLst>
          </p:cNvPr>
          <p:cNvSpPr>
            <a:spLocks noGrp="1"/>
          </p:cNvSpPr>
          <p:nvPr>
            <p:ph idx="1"/>
          </p:nvPr>
        </p:nvSpPr>
        <p:spPr>
          <a:xfrm>
            <a:off x="1195754" y="0"/>
            <a:ext cx="10058399" cy="6858000"/>
          </a:xfrm>
        </p:spPr>
        <p:txBody>
          <a:bodyPr>
            <a:normAutofit fontScale="92500"/>
          </a:bodyPr>
          <a:lstStyle/>
          <a:p>
            <a:r>
              <a:rPr lang="en-US" sz="2400" i="1" dirty="0"/>
              <a:t>One tradition suggests that Paul was exiled by the emperor (1 Clement 5), and if so, his exile may have been to the west.</a:t>
            </a:r>
          </a:p>
          <a:p>
            <a:r>
              <a:rPr lang="en-US" sz="2400" i="1" dirty="0"/>
              <a:t>Another tradition says that he was released but arrested a second time.</a:t>
            </a:r>
          </a:p>
          <a:p>
            <a:r>
              <a:rPr lang="en-US" sz="2400" i="1" dirty="0"/>
              <a:t>The earliest tradition associates Paul’s martyrdom in Rome with the Neronian persecution of Christians following the great fire in AD 64.</a:t>
            </a:r>
          </a:p>
          <a:p>
            <a:r>
              <a:rPr lang="en-US" sz="2400" i="1" dirty="0"/>
              <a:t>Hence, we do not have a clear picture of the closing years of Paul’s life.</a:t>
            </a:r>
          </a:p>
          <a:p>
            <a:r>
              <a:rPr lang="en-US" sz="2400" i="1" dirty="0"/>
              <a:t>A default conclusion (by no means certain) is that Paul wrote 1 &amp; 2 Timothy during a second imprisonment, and certainly he was incarcerated and anticipating death when he wrote 2 Timothy (1:8; 2:9; 4:6-7, 18).</a:t>
            </a:r>
          </a:p>
          <a:p>
            <a:r>
              <a:rPr lang="en-US" sz="2400" i="1" dirty="0"/>
              <a:t>However, there is none of this sentiment about impending death in 1 Timothy, but rather, an anticipation of a continuing ministry (1 </a:t>
            </a:r>
            <a:r>
              <a:rPr lang="en-US" sz="2400" i="1" dirty="0" err="1"/>
              <a:t>Ti</a:t>
            </a:r>
            <a:r>
              <a:rPr lang="en-US" sz="2400" i="1" dirty="0"/>
              <a:t>. 3:14-15; cf. Tit. 3:12).</a:t>
            </a:r>
          </a:p>
        </p:txBody>
      </p:sp>
    </p:spTree>
    <p:extLst>
      <p:ext uri="{BB962C8B-B14F-4D97-AF65-F5344CB8AC3E}">
        <p14:creationId xmlns:p14="http://schemas.microsoft.com/office/powerpoint/2010/main" val="26964517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BA30-C956-48B1-822E-3FAA9DB21EB6}"/>
              </a:ext>
            </a:extLst>
          </p:cNvPr>
          <p:cNvSpPr>
            <a:spLocks noGrp="1"/>
          </p:cNvSpPr>
          <p:nvPr>
            <p:ph type="title"/>
          </p:nvPr>
        </p:nvSpPr>
        <p:spPr>
          <a:xfrm>
            <a:off x="2611808" y="560577"/>
            <a:ext cx="7958331" cy="1077229"/>
          </a:xfrm>
        </p:spPr>
        <p:txBody>
          <a:bodyPr/>
          <a:lstStyle/>
          <a:p>
            <a:r>
              <a:rPr lang="en-US" dirty="0">
                <a:solidFill>
                  <a:schemeClr val="tx2">
                    <a:lumMod val="75000"/>
                  </a:schemeClr>
                </a:solidFill>
              </a:rPr>
              <a:t>Charges Against Leaders (5:19-21)</a:t>
            </a:r>
          </a:p>
        </p:txBody>
      </p:sp>
      <p:sp>
        <p:nvSpPr>
          <p:cNvPr id="3" name="Content Placeholder 2">
            <a:extLst>
              <a:ext uri="{FF2B5EF4-FFF2-40B4-BE49-F238E27FC236}">
                <a16:creationId xmlns:a16="http://schemas.microsoft.com/office/drawing/2014/main" id="{7FC7578F-3A14-4CF0-9A83-6EE15F5AF5E4}"/>
              </a:ext>
            </a:extLst>
          </p:cNvPr>
          <p:cNvSpPr>
            <a:spLocks noGrp="1"/>
          </p:cNvSpPr>
          <p:nvPr>
            <p:ph idx="1"/>
          </p:nvPr>
        </p:nvSpPr>
        <p:spPr>
          <a:xfrm>
            <a:off x="1148862" y="1172308"/>
            <a:ext cx="10128738" cy="5591909"/>
          </a:xfrm>
        </p:spPr>
        <p:txBody>
          <a:bodyPr>
            <a:normAutofit/>
          </a:bodyPr>
          <a:lstStyle/>
          <a:p>
            <a:pPr marL="0" indent="0">
              <a:buNone/>
            </a:pPr>
            <a:r>
              <a:rPr lang="en-US" sz="3200" b="1" dirty="0">
                <a:solidFill>
                  <a:srgbClr val="FFC000"/>
                </a:solidFill>
                <a:effectLst>
                  <a:outerShdw blurRad="38100" dist="38100" dir="2700000" algn="tl">
                    <a:srgbClr val="000000">
                      <a:alpha val="43137"/>
                    </a:srgbClr>
                  </a:outerShdw>
                </a:effectLst>
              </a:rPr>
              <a:t>If a church leader was accused of wrongdoing, the accusation must be supported by independent witnesses (cf. Nu. 35:30; Dt. 17:6; 19:15).</a:t>
            </a:r>
          </a:p>
          <a:p>
            <a:r>
              <a:rPr lang="en-US" sz="2800" i="1" dirty="0">
                <a:effectLst>
                  <a:outerShdw blurRad="38100" dist="38100" dir="2700000" algn="tl">
                    <a:srgbClr val="000000">
                      <a:alpha val="43137"/>
                    </a:srgbClr>
                  </a:outerShdw>
                </a:effectLst>
              </a:rPr>
              <a:t>If the charge was sustained, the perpetrator was to be publicly chastised as a warning to others.</a:t>
            </a:r>
          </a:p>
          <a:p>
            <a:r>
              <a:rPr lang="en-US" sz="2800" i="1" dirty="0">
                <a:effectLst>
                  <a:outerShdw blurRad="38100" dist="38100" dir="2700000" algn="tl">
                    <a:srgbClr val="000000">
                      <a:alpha val="43137"/>
                    </a:srgbClr>
                  </a:outerShdw>
                </a:effectLst>
              </a:rPr>
              <a:t>If the Ephesian church was beset with a chain of rumor and gossip (cf. 3:11; 5:13), these measures seem appropriate.</a:t>
            </a:r>
          </a:p>
          <a:p>
            <a:r>
              <a:rPr lang="en-US" sz="2800" i="1" dirty="0">
                <a:effectLst>
                  <a:outerShdw blurRad="38100" dist="38100" dir="2700000" algn="tl">
                    <a:srgbClr val="000000">
                      <a:alpha val="43137"/>
                    </a:srgbClr>
                  </a:outerShdw>
                </a:effectLst>
              </a:rPr>
              <a:t>In all cases, church discipline must be conducted in fairness.</a:t>
            </a:r>
            <a:endParaRPr lang="en-US" sz="2800" i="1" dirty="0"/>
          </a:p>
        </p:txBody>
      </p:sp>
    </p:spTree>
    <p:extLst>
      <p:ext uri="{BB962C8B-B14F-4D97-AF65-F5344CB8AC3E}">
        <p14:creationId xmlns:p14="http://schemas.microsoft.com/office/powerpoint/2010/main" val="40941904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BA30-C956-48B1-822E-3FAA9DB21EB6}"/>
              </a:ext>
            </a:extLst>
          </p:cNvPr>
          <p:cNvSpPr>
            <a:spLocks noGrp="1"/>
          </p:cNvSpPr>
          <p:nvPr>
            <p:ph type="title"/>
          </p:nvPr>
        </p:nvSpPr>
        <p:spPr>
          <a:xfrm>
            <a:off x="2611808" y="560577"/>
            <a:ext cx="7958331" cy="1077229"/>
          </a:xfrm>
        </p:spPr>
        <p:txBody>
          <a:bodyPr/>
          <a:lstStyle/>
          <a:p>
            <a:r>
              <a:rPr lang="en-US" dirty="0">
                <a:solidFill>
                  <a:schemeClr val="tx2">
                    <a:lumMod val="75000"/>
                  </a:schemeClr>
                </a:solidFill>
              </a:rPr>
              <a:t>Reinstatement (5:22)</a:t>
            </a:r>
          </a:p>
        </p:txBody>
      </p:sp>
      <p:sp>
        <p:nvSpPr>
          <p:cNvPr id="3" name="Content Placeholder 2">
            <a:extLst>
              <a:ext uri="{FF2B5EF4-FFF2-40B4-BE49-F238E27FC236}">
                <a16:creationId xmlns:a16="http://schemas.microsoft.com/office/drawing/2014/main" id="{7FC7578F-3A14-4CF0-9A83-6EE15F5AF5E4}"/>
              </a:ext>
            </a:extLst>
          </p:cNvPr>
          <p:cNvSpPr>
            <a:spLocks noGrp="1"/>
          </p:cNvSpPr>
          <p:nvPr>
            <p:ph idx="1"/>
          </p:nvPr>
        </p:nvSpPr>
        <p:spPr>
          <a:xfrm>
            <a:off x="1148862" y="1172308"/>
            <a:ext cx="10128738" cy="5591909"/>
          </a:xfrm>
        </p:spPr>
        <p:txBody>
          <a:bodyPr>
            <a:normAutofit/>
          </a:bodyPr>
          <a:lstStyle/>
          <a:p>
            <a:pPr marL="0" indent="0">
              <a:buNone/>
            </a:pPr>
            <a:r>
              <a:rPr lang="en-US" sz="3200" b="1" dirty="0">
                <a:solidFill>
                  <a:srgbClr val="FFC000"/>
                </a:solidFill>
                <a:effectLst>
                  <a:outerShdw blurRad="38100" dist="38100" dir="2700000" algn="tl">
                    <a:srgbClr val="000000">
                      <a:alpha val="43137"/>
                    </a:srgbClr>
                  </a:outerShdw>
                </a:effectLst>
              </a:rPr>
              <a:t>Fallen leaders bring reproach on the whole church, and the violation of their calling stands as an offense in the sight of all heaven.</a:t>
            </a:r>
          </a:p>
          <a:p>
            <a:r>
              <a:rPr lang="en-US" sz="2800" i="1" dirty="0">
                <a:effectLst>
                  <a:outerShdw blurRad="38100" dist="38100" dir="2700000" algn="tl">
                    <a:srgbClr val="000000">
                      <a:alpha val="43137"/>
                    </a:srgbClr>
                  </a:outerShdw>
                </a:effectLst>
              </a:rPr>
              <a:t>Hence, reinstatement should be treated with caution.</a:t>
            </a:r>
          </a:p>
          <a:p>
            <a:r>
              <a:rPr lang="en-US" sz="2800" i="1" dirty="0">
                <a:effectLst>
                  <a:outerShdw blurRad="38100" dist="38100" dir="2700000" algn="tl">
                    <a:srgbClr val="000000">
                      <a:alpha val="43137"/>
                    </a:srgbClr>
                  </a:outerShdw>
                </a:effectLst>
              </a:rPr>
              <a:t>Paul’s charge against hastily laying on hands, in context, may refer to the reinstatement of fallen leaders.</a:t>
            </a:r>
          </a:p>
          <a:p>
            <a:r>
              <a:rPr lang="en-US" sz="2800" i="1" dirty="0">
                <a:effectLst>
                  <a:outerShdw blurRad="38100" dist="38100" dir="2700000" algn="tl">
                    <a:srgbClr val="000000">
                      <a:alpha val="43137"/>
                    </a:srgbClr>
                  </a:outerShdw>
                </a:effectLst>
              </a:rPr>
              <a:t>Those who reinstate such a leader might very well be tainted with his sin.</a:t>
            </a:r>
            <a:endParaRPr lang="en-US" sz="2800" i="1" dirty="0"/>
          </a:p>
        </p:txBody>
      </p:sp>
    </p:spTree>
    <p:extLst>
      <p:ext uri="{BB962C8B-B14F-4D97-AF65-F5344CB8AC3E}">
        <p14:creationId xmlns:p14="http://schemas.microsoft.com/office/powerpoint/2010/main" val="37429232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BA30-C956-48B1-822E-3FAA9DB21EB6}"/>
              </a:ext>
            </a:extLst>
          </p:cNvPr>
          <p:cNvSpPr>
            <a:spLocks noGrp="1"/>
          </p:cNvSpPr>
          <p:nvPr>
            <p:ph type="title"/>
          </p:nvPr>
        </p:nvSpPr>
        <p:spPr>
          <a:xfrm>
            <a:off x="2611808" y="560577"/>
            <a:ext cx="7958331" cy="1077229"/>
          </a:xfrm>
        </p:spPr>
        <p:txBody>
          <a:bodyPr/>
          <a:lstStyle/>
          <a:p>
            <a:r>
              <a:rPr lang="en-US" dirty="0">
                <a:solidFill>
                  <a:schemeClr val="tx2">
                    <a:lumMod val="75000"/>
                  </a:schemeClr>
                </a:solidFill>
              </a:rPr>
              <a:t>A Personal Word (5:23)</a:t>
            </a:r>
          </a:p>
        </p:txBody>
      </p:sp>
      <p:sp>
        <p:nvSpPr>
          <p:cNvPr id="3" name="Content Placeholder 2">
            <a:extLst>
              <a:ext uri="{FF2B5EF4-FFF2-40B4-BE49-F238E27FC236}">
                <a16:creationId xmlns:a16="http://schemas.microsoft.com/office/drawing/2014/main" id="{7FC7578F-3A14-4CF0-9A83-6EE15F5AF5E4}"/>
              </a:ext>
            </a:extLst>
          </p:cNvPr>
          <p:cNvSpPr>
            <a:spLocks noGrp="1"/>
          </p:cNvSpPr>
          <p:nvPr>
            <p:ph idx="1"/>
          </p:nvPr>
        </p:nvSpPr>
        <p:spPr>
          <a:xfrm>
            <a:off x="1197032" y="1172308"/>
            <a:ext cx="10174782" cy="3383067"/>
          </a:xfrm>
        </p:spPr>
        <p:txBody>
          <a:bodyPr>
            <a:normAutofit fontScale="85000" lnSpcReduction="10000"/>
          </a:bodyPr>
          <a:lstStyle/>
          <a:p>
            <a:pPr marL="0" indent="0">
              <a:buNone/>
            </a:pPr>
            <a:r>
              <a:rPr lang="en-US" sz="3200" b="1" dirty="0">
                <a:solidFill>
                  <a:srgbClr val="FFC000"/>
                </a:solidFill>
                <a:effectLst>
                  <a:outerShdw blurRad="38100" dist="38100" dir="2700000" algn="tl">
                    <a:srgbClr val="000000">
                      <a:alpha val="43137"/>
                    </a:srgbClr>
                  </a:outerShdw>
                </a:effectLst>
              </a:rPr>
              <a:t>Parenthetically, Paul offers a word to Timothy directly, since apparently his younger colleague suffered from dyspepsia.</a:t>
            </a:r>
          </a:p>
          <a:p>
            <a:r>
              <a:rPr lang="en-US" sz="2800" i="1" dirty="0">
                <a:effectLst>
                  <a:outerShdw blurRad="38100" dist="38100" dir="2700000" algn="tl">
                    <a:srgbClr val="000000">
                      <a:alpha val="43137"/>
                    </a:srgbClr>
                  </a:outerShdw>
                </a:effectLst>
              </a:rPr>
              <a:t>Perhaps Timothy had foregone the consumption of wine in an effort to remain pure or to avoid addiction.</a:t>
            </a:r>
          </a:p>
          <a:p>
            <a:r>
              <a:rPr lang="en-US" sz="2800" i="1" dirty="0">
                <a:effectLst>
                  <a:outerShdw blurRad="38100" dist="38100" dir="2700000" algn="tl">
                    <a:srgbClr val="000000">
                      <a:alpha val="43137"/>
                    </a:srgbClr>
                  </a:outerShdw>
                </a:effectLst>
              </a:rPr>
              <a:t>In any case, Paul instructs him to drink wine in moderation, since it was commonly believed to have medicinal qualities.</a:t>
            </a:r>
          </a:p>
        </p:txBody>
      </p:sp>
      <p:sp>
        <p:nvSpPr>
          <p:cNvPr id="4" name="TextBox 3">
            <a:extLst>
              <a:ext uri="{FF2B5EF4-FFF2-40B4-BE49-F238E27FC236}">
                <a16:creationId xmlns:a16="http://schemas.microsoft.com/office/drawing/2014/main" id="{004BFEC9-6327-4427-1BDC-08A4A3366F9E}"/>
              </a:ext>
            </a:extLst>
          </p:cNvPr>
          <p:cNvSpPr txBox="1"/>
          <p:nvPr/>
        </p:nvSpPr>
        <p:spPr>
          <a:xfrm>
            <a:off x="997530" y="5602779"/>
            <a:ext cx="10374284" cy="954107"/>
          </a:xfrm>
          <a:prstGeom prst="rect">
            <a:avLst/>
          </a:prstGeom>
          <a:solidFill>
            <a:schemeClr val="tx2">
              <a:lumMod val="25000"/>
            </a:schemeClr>
          </a:solidFill>
        </p:spPr>
        <p:txBody>
          <a:bodyPr wrap="square" rtlCol="0">
            <a:spAutoFit/>
          </a:bodyPr>
          <a:lstStyle/>
          <a:p>
            <a:pPr algn="ctr"/>
            <a:r>
              <a:rPr lang="en-US" sz="2800" dirty="0">
                <a:latin typeface="Bernard MT Condensed" panose="02050806060905020404" pitchFamily="18" charset="0"/>
              </a:rPr>
              <a:t>All wine in the ancient world was intoxicating; the notion that the biblical words for wine are referring only to grape juice cannot be sustained.</a:t>
            </a:r>
          </a:p>
        </p:txBody>
      </p:sp>
    </p:spTree>
    <p:extLst>
      <p:ext uri="{BB962C8B-B14F-4D97-AF65-F5344CB8AC3E}">
        <p14:creationId xmlns:p14="http://schemas.microsoft.com/office/powerpoint/2010/main" val="1472859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BA30-C956-48B1-822E-3FAA9DB21EB6}"/>
              </a:ext>
            </a:extLst>
          </p:cNvPr>
          <p:cNvSpPr>
            <a:spLocks noGrp="1"/>
          </p:cNvSpPr>
          <p:nvPr>
            <p:ph type="title"/>
          </p:nvPr>
        </p:nvSpPr>
        <p:spPr>
          <a:xfrm>
            <a:off x="2485292" y="95079"/>
            <a:ext cx="8131739" cy="1077229"/>
          </a:xfrm>
        </p:spPr>
        <p:txBody>
          <a:bodyPr/>
          <a:lstStyle/>
          <a:p>
            <a:r>
              <a:rPr lang="en-US" dirty="0">
                <a:solidFill>
                  <a:schemeClr val="tx2">
                    <a:lumMod val="75000"/>
                  </a:schemeClr>
                </a:solidFill>
              </a:rPr>
              <a:t>A Word Toward Commissioning Leaders (5:24-25)</a:t>
            </a:r>
          </a:p>
        </p:txBody>
      </p:sp>
      <p:sp>
        <p:nvSpPr>
          <p:cNvPr id="3" name="Content Placeholder 2">
            <a:extLst>
              <a:ext uri="{FF2B5EF4-FFF2-40B4-BE49-F238E27FC236}">
                <a16:creationId xmlns:a16="http://schemas.microsoft.com/office/drawing/2014/main" id="{7FC7578F-3A14-4CF0-9A83-6EE15F5AF5E4}"/>
              </a:ext>
            </a:extLst>
          </p:cNvPr>
          <p:cNvSpPr>
            <a:spLocks noGrp="1"/>
          </p:cNvSpPr>
          <p:nvPr>
            <p:ph idx="1"/>
          </p:nvPr>
        </p:nvSpPr>
        <p:spPr>
          <a:xfrm>
            <a:off x="1148862" y="1172308"/>
            <a:ext cx="10128738" cy="5591909"/>
          </a:xfrm>
        </p:spPr>
        <p:txBody>
          <a:bodyPr>
            <a:normAutofit fontScale="92500" lnSpcReduction="10000"/>
          </a:bodyPr>
          <a:lstStyle/>
          <a:p>
            <a:pPr marL="0" indent="0">
              <a:buNone/>
            </a:pPr>
            <a:r>
              <a:rPr lang="en-US" sz="3200" b="1" dirty="0">
                <a:solidFill>
                  <a:srgbClr val="FFC000"/>
                </a:solidFill>
                <a:effectLst>
                  <a:outerShdw blurRad="38100" dist="38100" dir="2700000" algn="tl">
                    <a:srgbClr val="000000">
                      <a:alpha val="43137"/>
                    </a:srgbClr>
                  </a:outerShdw>
                </a:effectLst>
              </a:rPr>
              <a:t>Assuming Paul is still continuing his instructions about church leaders, his final remarks concern sin and judgment.</a:t>
            </a:r>
          </a:p>
          <a:p>
            <a:r>
              <a:rPr lang="en-US" sz="2800" i="1" dirty="0">
                <a:effectLst>
                  <a:outerShdw blurRad="38100" dist="38100" dir="2700000" algn="tl">
                    <a:srgbClr val="000000">
                      <a:alpha val="43137"/>
                    </a:srgbClr>
                  </a:outerShdw>
                </a:effectLst>
              </a:rPr>
              <a:t>Some men’s sins are obvious and can be immediately recognized, thus removing them from candidacy for leadership.</a:t>
            </a:r>
          </a:p>
          <a:p>
            <a:r>
              <a:rPr lang="en-US" sz="2800" i="1" dirty="0">
                <a:effectLst>
                  <a:outerShdw blurRad="38100" dist="38100" dir="2700000" algn="tl">
                    <a:srgbClr val="000000">
                      <a:alpha val="43137"/>
                    </a:srgbClr>
                  </a:outerShdw>
                </a:effectLst>
              </a:rPr>
              <a:t>Others have secret sins that may never be known until the final judgment, so avoiding hasty ordination offers opportunity for them to prove themselves (cf. 3:10).</a:t>
            </a:r>
          </a:p>
          <a:p>
            <a:r>
              <a:rPr lang="en-US" sz="2800" i="1" dirty="0">
                <a:effectLst>
                  <a:outerShdw blurRad="38100" dist="38100" dir="2700000" algn="tl">
                    <a:srgbClr val="000000">
                      <a:alpha val="43137"/>
                    </a:srgbClr>
                  </a:outerShdw>
                </a:effectLst>
              </a:rPr>
              <a:t>By the same token, some good deeds are obvious, while others might not be well-known.</a:t>
            </a:r>
          </a:p>
        </p:txBody>
      </p:sp>
    </p:spTree>
    <p:extLst>
      <p:ext uri="{BB962C8B-B14F-4D97-AF65-F5344CB8AC3E}">
        <p14:creationId xmlns:p14="http://schemas.microsoft.com/office/powerpoint/2010/main" val="4041520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BA30-C956-48B1-822E-3FAA9DB21EB6}"/>
              </a:ext>
            </a:extLst>
          </p:cNvPr>
          <p:cNvSpPr>
            <a:spLocks noGrp="1"/>
          </p:cNvSpPr>
          <p:nvPr>
            <p:ph type="title"/>
          </p:nvPr>
        </p:nvSpPr>
        <p:spPr>
          <a:xfrm>
            <a:off x="2485292" y="95079"/>
            <a:ext cx="8131739" cy="1077229"/>
          </a:xfrm>
        </p:spPr>
        <p:txBody>
          <a:bodyPr/>
          <a:lstStyle/>
          <a:p>
            <a:r>
              <a:rPr lang="en-US" dirty="0">
                <a:solidFill>
                  <a:schemeClr val="tx2">
                    <a:lumMod val="75000"/>
                  </a:schemeClr>
                </a:solidFill>
              </a:rPr>
              <a:t>Slaves and Masters (6:1-2)</a:t>
            </a:r>
          </a:p>
        </p:txBody>
      </p:sp>
      <p:sp>
        <p:nvSpPr>
          <p:cNvPr id="3" name="Content Placeholder 2">
            <a:extLst>
              <a:ext uri="{FF2B5EF4-FFF2-40B4-BE49-F238E27FC236}">
                <a16:creationId xmlns:a16="http://schemas.microsoft.com/office/drawing/2014/main" id="{7FC7578F-3A14-4CF0-9A83-6EE15F5AF5E4}"/>
              </a:ext>
            </a:extLst>
          </p:cNvPr>
          <p:cNvSpPr>
            <a:spLocks noGrp="1"/>
          </p:cNvSpPr>
          <p:nvPr>
            <p:ph idx="1"/>
          </p:nvPr>
        </p:nvSpPr>
        <p:spPr>
          <a:xfrm>
            <a:off x="1148862" y="890954"/>
            <a:ext cx="10128738" cy="5873263"/>
          </a:xfrm>
        </p:spPr>
        <p:txBody>
          <a:bodyPr>
            <a:normAutofit/>
          </a:bodyPr>
          <a:lstStyle/>
          <a:p>
            <a:pPr marL="0" indent="0">
              <a:buNone/>
            </a:pPr>
            <a:r>
              <a:rPr lang="en-US" sz="3200" b="1" dirty="0">
                <a:solidFill>
                  <a:srgbClr val="FFC000"/>
                </a:solidFill>
                <a:effectLst>
                  <a:outerShdw blurRad="38100" dist="38100" dir="2700000" algn="tl">
                    <a:srgbClr val="000000">
                      <a:alpha val="43137"/>
                    </a:srgbClr>
                  </a:outerShdw>
                </a:effectLst>
              </a:rPr>
              <a:t>The last group Paul addresses are slaves in the Christian community.</a:t>
            </a:r>
          </a:p>
          <a:p>
            <a:r>
              <a:rPr lang="en-US" sz="2800" i="1" dirty="0">
                <a:effectLst>
                  <a:outerShdw blurRad="38100" dist="38100" dir="2700000" algn="tl">
                    <a:srgbClr val="000000">
                      <a:alpha val="43137"/>
                    </a:srgbClr>
                  </a:outerShdw>
                </a:effectLst>
              </a:rPr>
              <a:t>We know that by the 2</a:t>
            </a:r>
            <a:r>
              <a:rPr lang="en-US" sz="2800" i="1" baseline="30000" dirty="0">
                <a:effectLst>
                  <a:outerShdw blurRad="38100" dist="38100" dir="2700000" algn="tl">
                    <a:srgbClr val="000000">
                      <a:alpha val="43137"/>
                    </a:srgbClr>
                  </a:outerShdw>
                </a:effectLst>
              </a:rPr>
              <a:t>nd</a:t>
            </a:r>
            <a:r>
              <a:rPr lang="en-US" sz="2800" i="1" dirty="0">
                <a:effectLst>
                  <a:outerShdw blurRad="38100" dist="38100" dir="2700000" algn="tl">
                    <a:srgbClr val="000000">
                      <a:alpha val="43137"/>
                    </a:srgbClr>
                  </a:outerShdw>
                </a:effectLst>
              </a:rPr>
              <a:t> century, Christianity was slandered as a religion that disrupted society by appealing to women, slaves, and young people. Perhaps this sort of slander was being bandied about in Paul’s era as well.</a:t>
            </a:r>
          </a:p>
          <a:p>
            <a:r>
              <a:rPr lang="en-US" sz="2800" i="1" dirty="0">
                <a:effectLst>
                  <a:outerShdw blurRad="38100" dist="38100" dir="2700000" algn="tl">
                    <a:srgbClr val="000000">
                      <a:alpha val="43137"/>
                    </a:srgbClr>
                  </a:outerShdw>
                </a:effectLst>
              </a:rPr>
              <a:t>Paul urges slaves to give full respect to their masters so that they do not impugn the reputation of the church. If both are believers, they must not use their brotherhood as an excuse for disrespect.</a:t>
            </a:r>
          </a:p>
        </p:txBody>
      </p:sp>
    </p:spTree>
    <p:extLst>
      <p:ext uri="{BB962C8B-B14F-4D97-AF65-F5344CB8AC3E}">
        <p14:creationId xmlns:p14="http://schemas.microsoft.com/office/powerpoint/2010/main" val="22991500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750276" y="211015"/>
            <a:ext cx="10304584" cy="773723"/>
          </a:xfrm>
        </p:spPr>
        <p:txBody>
          <a:bodyPr>
            <a:normAutofit/>
          </a:bodyPr>
          <a:lstStyle/>
          <a:p>
            <a:pPr algn="ctr"/>
            <a:r>
              <a:rPr lang="en-US" sz="3600" b="1" dirty="0">
                <a:solidFill>
                  <a:srgbClr val="FFFF99"/>
                </a:solidFill>
              </a:rPr>
              <a:t>Paul’s Ethic Concerning Slavery</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50276" y="984739"/>
            <a:ext cx="10902462" cy="5545016"/>
          </a:xfrm>
        </p:spPr>
        <p:txBody>
          <a:bodyPr>
            <a:normAutofit lnSpcReduction="10000"/>
          </a:bodyPr>
          <a:lstStyle/>
          <a:p>
            <a:pPr marL="0" indent="0">
              <a:lnSpc>
                <a:spcPct val="100000"/>
              </a:lnSpc>
              <a:buNone/>
            </a:pPr>
            <a:r>
              <a:rPr lang="en-US" sz="2800" b="1" dirty="0">
                <a:solidFill>
                  <a:srgbClr val="FFC000"/>
                </a:solidFill>
              </a:rPr>
              <a:t>Paul’s approach to slavery creates some amount of tension.</a:t>
            </a:r>
          </a:p>
          <a:p>
            <a:pPr>
              <a:lnSpc>
                <a:spcPct val="100000"/>
              </a:lnSpc>
            </a:pPr>
            <a:r>
              <a:rPr lang="en-US" sz="2400" i="1" dirty="0"/>
              <a:t>He can say that in Christ there is neither slave nor free, but all believers are equal (Ga. 3:28; Col. 3:11).</a:t>
            </a:r>
          </a:p>
          <a:p>
            <a:pPr>
              <a:lnSpc>
                <a:spcPct val="100000"/>
              </a:lnSpc>
            </a:pPr>
            <a:r>
              <a:rPr lang="en-US" sz="2400" i="1" dirty="0"/>
              <a:t>On the other hand, he also requires slaves to be respectful and obedient (Col. 3:22; Ep. 6:5-7), and familiarity must not breed contempt (1 </a:t>
            </a:r>
            <a:r>
              <a:rPr lang="en-US" sz="2400" i="1" dirty="0" err="1"/>
              <a:t>Ti</a:t>
            </a:r>
            <a:r>
              <a:rPr lang="en-US" sz="2400" i="1" dirty="0"/>
              <a:t>. 6:2).</a:t>
            </a:r>
          </a:p>
          <a:p>
            <a:pPr>
              <a:lnSpc>
                <a:spcPct val="100000"/>
              </a:lnSpc>
            </a:pPr>
            <a:r>
              <a:rPr lang="en-US" sz="2400" i="1" dirty="0"/>
              <a:t>All slaves are free in Christ, while all masters are slaves to Christ (1 Co. 7:22</a:t>
            </a:r>
          </a:p>
          <a:p>
            <a:pPr>
              <a:lnSpc>
                <a:spcPct val="100000"/>
              </a:lnSpc>
            </a:pPr>
            <a:r>
              <a:rPr lang="en-US" sz="2400" i="1" dirty="0"/>
              <a:t>Slaves are to remain content in their station, though if they can gain manumission, they should do so (1 Co. 7:21). Indeed, Paul implicitly suggests manumission as the appropriate Christian response (</a:t>
            </a:r>
            <a:r>
              <a:rPr lang="en-US" sz="2400" i="1" dirty="0" err="1"/>
              <a:t>Phlm</a:t>
            </a:r>
            <a:r>
              <a:rPr lang="en-US" sz="2400" i="1" dirty="0"/>
              <a:t>. 15-16, 21).</a:t>
            </a:r>
          </a:p>
          <a:p>
            <a:pPr>
              <a:lnSpc>
                <a:spcPct val="100000"/>
              </a:lnSpc>
            </a:pPr>
            <a:r>
              <a:rPr lang="en-US" sz="2400" i="1" dirty="0"/>
              <a:t>Still, he is willing to make temporary concessions when necessary so that the message of Christ is unhindered (1 Co. 9:12-23).</a:t>
            </a:r>
          </a:p>
        </p:txBody>
      </p:sp>
    </p:spTree>
    <p:extLst>
      <p:ext uri="{BB962C8B-B14F-4D97-AF65-F5344CB8AC3E}">
        <p14:creationId xmlns:p14="http://schemas.microsoft.com/office/powerpoint/2010/main" val="335316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511E-20CA-4428-8087-B1C5C545EAED}"/>
              </a:ext>
            </a:extLst>
          </p:cNvPr>
          <p:cNvSpPr>
            <a:spLocks noGrp="1"/>
          </p:cNvSpPr>
          <p:nvPr>
            <p:ph type="title"/>
          </p:nvPr>
        </p:nvSpPr>
        <p:spPr>
          <a:xfrm>
            <a:off x="2635254" y="246184"/>
            <a:ext cx="7958331" cy="1077229"/>
          </a:xfrm>
        </p:spPr>
        <p:txBody>
          <a:bodyPr/>
          <a:lstStyle/>
          <a:p>
            <a:r>
              <a:rPr lang="en-US" b="1" dirty="0">
                <a:solidFill>
                  <a:schemeClr val="tx2">
                    <a:lumMod val="75000"/>
                  </a:schemeClr>
                </a:solidFill>
              </a:rPr>
              <a:t>FINAL WARNING AGAINST FALSE TEACHERS (6:3-10)</a:t>
            </a:r>
          </a:p>
        </p:txBody>
      </p:sp>
      <p:sp>
        <p:nvSpPr>
          <p:cNvPr id="3" name="Content Placeholder 2">
            <a:extLst>
              <a:ext uri="{FF2B5EF4-FFF2-40B4-BE49-F238E27FC236}">
                <a16:creationId xmlns:a16="http://schemas.microsoft.com/office/drawing/2014/main" id="{963D262E-245B-42A0-BB5E-F8D8D7319862}"/>
              </a:ext>
            </a:extLst>
          </p:cNvPr>
          <p:cNvSpPr>
            <a:spLocks noGrp="1"/>
          </p:cNvSpPr>
          <p:nvPr>
            <p:ph idx="1"/>
          </p:nvPr>
        </p:nvSpPr>
        <p:spPr>
          <a:xfrm>
            <a:off x="1430215" y="1735014"/>
            <a:ext cx="9730154" cy="5111262"/>
          </a:xfrm>
        </p:spPr>
        <p:txBody>
          <a:bodyPr>
            <a:normAutofit fontScale="92500" lnSpcReduction="10000"/>
          </a:bodyPr>
          <a:lstStyle/>
          <a:p>
            <a:pPr marL="0" indent="0">
              <a:buNone/>
            </a:pPr>
            <a:r>
              <a:rPr lang="en-US" sz="3300" b="1" dirty="0">
                <a:solidFill>
                  <a:srgbClr val="FFC000"/>
                </a:solidFill>
              </a:rPr>
              <a:t>Purveyors of false doctrine were in fundamental disagreement with the teachings of Christ as well as the church, which together are the norm for sound theology.</a:t>
            </a:r>
          </a:p>
          <a:p>
            <a:r>
              <a:rPr lang="en-US" sz="2800" i="1" dirty="0"/>
              <a:t>Paul considered Jesus’ words, preserved at this point in the oral tradition of the church, to be finally authoritative.</a:t>
            </a:r>
          </a:p>
          <a:p>
            <a:r>
              <a:rPr lang="en-US" sz="2800" i="1" dirty="0"/>
              <a:t>In Ephesus, Timothy faced a group of instructors who were motivated by pride, prone to quarrel, and willing to use the Christian faith as a means for acquiring wealth.</a:t>
            </a:r>
          </a:p>
          <a:p>
            <a:endParaRPr lang="en-US" sz="2800" i="1" dirty="0"/>
          </a:p>
        </p:txBody>
      </p:sp>
    </p:spTree>
    <p:extLst>
      <p:ext uri="{BB962C8B-B14F-4D97-AF65-F5344CB8AC3E}">
        <p14:creationId xmlns:p14="http://schemas.microsoft.com/office/powerpoint/2010/main" val="21039533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BA30-C956-48B1-822E-3FAA9DB21EB6}"/>
              </a:ext>
            </a:extLst>
          </p:cNvPr>
          <p:cNvSpPr>
            <a:spLocks noGrp="1"/>
          </p:cNvSpPr>
          <p:nvPr>
            <p:ph type="title"/>
          </p:nvPr>
        </p:nvSpPr>
        <p:spPr>
          <a:xfrm>
            <a:off x="2030130" y="678643"/>
            <a:ext cx="8131739" cy="1077229"/>
          </a:xfrm>
        </p:spPr>
        <p:txBody>
          <a:bodyPr/>
          <a:lstStyle/>
          <a:p>
            <a:r>
              <a:rPr lang="en-US" dirty="0">
                <a:solidFill>
                  <a:schemeClr val="tx2">
                    <a:lumMod val="75000"/>
                  </a:schemeClr>
                </a:solidFill>
              </a:rPr>
              <a:t>The Vice of Greed (6:6-10)</a:t>
            </a:r>
          </a:p>
        </p:txBody>
      </p:sp>
      <p:sp>
        <p:nvSpPr>
          <p:cNvPr id="3" name="Content Placeholder 2">
            <a:extLst>
              <a:ext uri="{FF2B5EF4-FFF2-40B4-BE49-F238E27FC236}">
                <a16:creationId xmlns:a16="http://schemas.microsoft.com/office/drawing/2014/main" id="{7FC7578F-3A14-4CF0-9A83-6EE15F5AF5E4}"/>
              </a:ext>
            </a:extLst>
          </p:cNvPr>
          <p:cNvSpPr>
            <a:spLocks noGrp="1"/>
          </p:cNvSpPr>
          <p:nvPr>
            <p:ph idx="1"/>
          </p:nvPr>
        </p:nvSpPr>
        <p:spPr>
          <a:xfrm>
            <a:off x="1242646" y="1807945"/>
            <a:ext cx="9566031" cy="4371412"/>
          </a:xfrm>
        </p:spPr>
        <p:txBody>
          <a:bodyPr>
            <a:normAutofit fontScale="92500"/>
          </a:bodyPr>
          <a:lstStyle/>
          <a:p>
            <a:pPr marL="0" indent="0">
              <a:buNone/>
            </a:pPr>
            <a:r>
              <a:rPr lang="en-US" sz="3200" b="1" dirty="0">
                <a:solidFill>
                  <a:srgbClr val="FFC000"/>
                </a:solidFill>
                <a:effectLst>
                  <a:outerShdw blurRad="38100" dist="38100" dir="2700000" algn="tl">
                    <a:srgbClr val="000000">
                      <a:alpha val="43137"/>
                    </a:srgbClr>
                  </a:outerShdw>
                </a:effectLst>
              </a:rPr>
              <a:t>In the ancient world, teachers and philosophers were customarily paid for their services.</a:t>
            </a:r>
          </a:p>
          <a:p>
            <a:r>
              <a:rPr lang="en-US" sz="2800" i="1" dirty="0">
                <a:effectLst>
                  <a:outerShdw blurRad="38100" dist="38100" dir="2700000" algn="tl">
                    <a:srgbClr val="000000">
                      <a:alpha val="43137"/>
                    </a:srgbClr>
                  </a:outerShdw>
                </a:effectLst>
              </a:rPr>
              <a:t>Paul certainly affirms that the worker deserves his wages, but he also agrees with Christ that leaders must “be on their guard against all kinds of greed” (cf. Lk. 12:15).</a:t>
            </a:r>
          </a:p>
          <a:p>
            <a:r>
              <a:rPr lang="en-US" sz="2800" i="1" dirty="0">
                <a:effectLst>
                  <a:outerShdw blurRad="38100" dist="38100" dir="2700000" algn="tl">
                    <a:srgbClr val="000000">
                      <a:alpha val="43137"/>
                    </a:srgbClr>
                  </a:outerShdw>
                </a:effectLst>
              </a:rPr>
              <a:t>The necessities of food and clothing are enough, and the temptations of wealth lead to many destructive behaviors.</a:t>
            </a:r>
          </a:p>
        </p:txBody>
      </p:sp>
    </p:spTree>
    <p:extLst>
      <p:ext uri="{BB962C8B-B14F-4D97-AF65-F5344CB8AC3E}">
        <p14:creationId xmlns:p14="http://schemas.microsoft.com/office/powerpoint/2010/main" val="1732061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37CA-DFE9-495A-80EC-2733D5C952A4}"/>
              </a:ext>
            </a:extLst>
          </p:cNvPr>
          <p:cNvSpPr>
            <a:spLocks noGrp="1"/>
          </p:cNvSpPr>
          <p:nvPr>
            <p:ph type="title"/>
          </p:nvPr>
        </p:nvSpPr>
        <p:spPr>
          <a:xfrm>
            <a:off x="468922" y="187569"/>
            <a:ext cx="11183816" cy="984738"/>
          </a:xfrm>
        </p:spPr>
        <p:txBody>
          <a:bodyPr>
            <a:normAutofit fontScale="90000"/>
          </a:bodyPr>
          <a:lstStyle/>
          <a:p>
            <a:pPr algn="ctr"/>
            <a:r>
              <a:rPr lang="en-US" sz="3600" b="1" dirty="0">
                <a:solidFill>
                  <a:srgbClr val="FFFF99"/>
                </a:solidFill>
              </a:rPr>
              <a:t>Summary of Paul’s Warnings Against False Teaching</a:t>
            </a:r>
          </a:p>
        </p:txBody>
      </p:sp>
      <p:sp>
        <p:nvSpPr>
          <p:cNvPr id="3" name="Content Placeholder 2">
            <a:extLst>
              <a:ext uri="{FF2B5EF4-FFF2-40B4-BE49-F238E27FC236}">
                <a16:creationId xmlns:a16="http://schemas.microsoft.com/office/drawing/2014/main" id="{E613F28E-085E-4121-965A-9A70C0AD0984}"/>
              </a:ext>
            </a:extLst>
          </p:cNvPr>
          <p:cNvSpPr>
            <a:spLocks noGrp="1"/>
          </p:cNvSpPr>
          <p:nvPr>
            <p:ph idx="1"/>
          </p:nvPr>
        </p:nvSpPr>
        <p:spPr>
          <a:xfrm>
            <a:off x="750276" y="773725"/>
            <a:ext cx="10902462" cy="5896706"/>
          </a:xfrm>
        </p:spPr>
        <p:txBody>
          <a:bodyPr>
            <a:normAutofit fontScale="92500" lnSpcReduction="10000"/>
          </a:bodyPr>
          <a:lstStyle/>
          <a:p>
            <a:pPr marL="0" indent="0">
              <a:lnSpc>
                <a:spcPct val="100000"/>
              </a:lnSpc>
              <a:buNone/>
            </a:pPr>
            <a:r>
              <a:rPr lang="en-US" sz="2800" b="1" dirty="0">
                <a:solidFill>
                  <a:srgbClr val="FFC000"/>
                </a:solidFill>
              </a:rPr>
              <a:t>In repeated warnings, Paul develops a profile of the problem of false teachers and apostasy in Ephesus.</a:t>
            </a:r>
          </a:p>
          <a:p>
            <a:pPr>
              <a:lnSpc>
                <a:spcPct val="100000"/>
              </a:lnSpc>
            </a:pPr>
            <a:r>
              <a:rPr lang="en-US" sz="2400" i="1" dirty="0"/>
              <a:t>Initial warning and charge to silence false teachers (1:3-10).</a:t>
            </a:r>
          </a:p>
          <a:p>
            <a:pPr>
              <a:lnSpc>
                <a:spcPct val="100000"/>
              </a:lnSpc>
            </a:pPr>
            <a:r>
              <a:rPr lang="en-US" sz="2400" i="1" dirty="0"/>
              <a:t>Order of silence for the women who were propagators of this false teaching (2:11-14).</a:t>
            </a:r>
          </a:p>
          <a:p>
            <a:pPr>
              <a:lnSpc>
                <a:spcPct val="100000"/>
              </a:lnSpc>
            </a:pPr>
            <a:r>
              <a:rPr lang="en-US" sz="2400" i="1" dirty="0"/>
              <a:t>Description of the church as the pillar and ground of truth against falsehood (3:14-15).</a:t>
            </a:r>
          </a:p>
          <a:p>
            <a:pPr>
              <a:lnSpc>
                <a:spcPct val="100000"/>
              </a:lnSpc>
            </a:pPr>
            <a:r>
              <a:rPr lang="en-US" sz="2400" i="1" dirty="0"/>
              <a:t>Warning against a coming apostasy, of which the present heresy is a prelude (4:1-5).</a:t>
            </a:r>
          </a:p>
          <a:p>
            <a:pPr>
              <a:lnSpc>
                <a:spcPct val="100000"/>
              </a:lnSpc>
            </a:pPr>
            <a:r>
              <a:rPr lang="en-US" sz="2400" i="1" dirty="0"/>
              <a:t>Warning against the church supporting of women who go “from house to house” spreading falsehood (5:12-13, 15).</a:t>
            </a:r>
          </a:p>
          <a:p>
            <a:pPr>
              <a:lnSpc>
                <a:spcPct val="100000"/>
              </a:lnSpc>
            </a:pPr>
            <a:r>
              <a:rPr lang="en-US" sz="2400" i="1" dirty="0"/>
              <a:t>Warning against heresy (6:3-10).</a:t>
            </a:r>
          </a:p>
          <a:p>
            <a:pPr>
              <a:lnSpc>
                <a:spcPct val="100000"/>
              </a:lnSpc>
            </a:pPr>
            <a:r>
              <a:rPr lang="en-US" sz="2400" i="1" dirty="0"/>
              <a:t>Final word against false knowledge (6:20-21).</a:t>
            </a:r>
          </a:p>
        </p:txBody>
      </p:sp>
    </p:spTree>
    <p:extLst>
      <p:ext uri="{BB962C8B-B14F-4D97-AF65-F5344CB8AC3E}">
        <p14:creationId xmlns:p14="http://schemas.microsoft.com/office/powerpoint/2010/main" val="3640719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511E-20CA-4428-8087-B1C5C545EAED}"/>
              </a:ext>
            </a:extLst>
          </p:cNvPr>
          <p:cNvSpPr>
            <a:spLocks noGrp="1"/>
          </p:cNvSpPr>
          <p:nvPr>
            <p:ph type="title"/>
          </p:nvPr>
        </p:nvSpPr>
        <p:spPr>
          <a:xfrm>
            <a:off x="2635254" y="246184"/>
            <a:ext cx="7958331" cy="1077229"/>
          </a:xfrm>
        </p:spPr>
        <p:txBody>
          <a:bodyPr/>
          <a:lstStyle/>
          <a:p>
            <a:r>
              <a:rPr lang="en-US" b="1" dirty="0">
                <a:solidFill>
                  <a:schemeClr val="tx2">
                    <a:lumMod val="75000"/>
                  </a:schemeClr>
                </a:solidFill>
              </a:rPr>
              <a:t>FINAL PASTORAL CHARGE (6:11-21)</a:t>
            </a:r>
          </a:p>
        </p:txBody>
      </p:sp>
      <p:sp>
        <p:nvSpPr>
          <p:cNvPr id="3" name="Content Placeholder 2">
            <a:extLst>
              <a:ext uri="{FF2B5EF4-FFF2-40B4-BE49-F238E27FC236}">
                <a16:creationId xmlns:a16="http://schemas.microsoft.com/office/drawing/2014/main" id="{963D262E-245B-42A0-BB5E-F8D8D7319862}"/>
              </a:ext>
            </a:extLst>
          </p:cNvPr>
          <p:cNvSpPr>
            <a:spLocks noGrp="1"/>
          </p:cNvSpPr>
          <p:nvPr>
            <p:ph idx="1"/>
          </p:nvPr>
        </p:nvSpPr>
        <p:spPr>
          <a:xfrm>
            <a:off x="1430215" y="1735014"/>
            <a:ext cx="9730154" cy="5111262"/>
          </a:xfrm>
        </p:spPr>
        <p:txBody>
          <a:bodyPr>
            <a:normAutofit fontScale="92500" lnSpcReduction="20000"/>
          </a:bodyPr>
          <a:lstStyle/>
          <a:p>
            <a:pPr marL="0" indent="0">
              <a:buNone/>
            </a:pPr>
            <a:r>
              <a:rPr lang="en-US" sz="3300" b="1" dirty="0">
                <a:solidFill>
                  <a:srgbClr val="FFC000"/>
                </a:solidFill>
              </a:rPr>
              <a:t>The contrasting goals between the true Christian pastor and the false one are clear.</a:t>
            </a:r>
          </a:p>
          <a:p>
            <a:r>
              <a:rPr lang="en-US" sz="2800" i="1" dirty="0"/>
              <a:t>Timothy must pursue the deep Christian values, fighting for genuine faith and godly ideals (6:11-12).</a:t>
            </a:r>
          </a:p>
          <a:p>
            <a:r>
              <a:rPr lang="en-US" sz="2800" i="1" dirty="0"/>
              <a:t>This confession of faith, similar to Jesus’ testimony before Pontius Pilate, attended Timothy’s response to the gospel, here probably referring to the occasion of his baptism (6:13).</a:t>
            </a:r>
          </a:p>
          <a:p>
            <a:r>
              <a:rPr lang="en-US" sz="2800" i="1" dirty="0"/>
              <a:t>He is to discharge his ministerial duties in a blameless manner until the return of Christ, and Paul adds a doxology to his charge (6:14-16).</a:t>
            </a:r>
          </a:p>
          <a:p>
            <a:endParaRPr lang="en-US" sz="2800" i="1" dirty="0"/>
          </a:p>
        </p:txBody>
      </p:sp>
    </p:spTree>
    <p:extLst>
      <p:ext uri="{BB962C8B-B14F-4D97-AF65-F5344CB8AC3E}">
        <p14:creationId xmlns:p14="http://schemas.microsoft.com/office/powerpoint/2010/main" val="1654776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420869" name="Rectangle 5"/>
          <p:cNvSpPr>
            <a:spLocks noGrp="1" noChangeArrowheads="1"/>
          </p:cNvSpPr>
          <p:nvPr>
            <p:ph type="body" sz="half" idx="1"/>
          </p:nvPr>
        </p:nvSpPr>
        <p:spPr>
          <a:xfrm>
            <a:off x="6043862" y="280737"/>
            <a:ext cx="5715001" cy="6296526"/>
          </a:xfrm>
        </p:spPr>
        <p:txBody>
          <a:bodyPr>
            <a:normAutofit fontScale="92500" lnSpcReduction="10000"/>
          </a:bodyPr>
          <a:lstStyle/>
          <a:p>
            <a:pPr>
              <a:buFont typeface="Wingdings" panose="05000000000000000000" pitchFamily="2" charset="2"/>
              <a:buNone/>
            </a:pPr>
            <a:r>
              <a:rPr lang="en-US" altLang="en-US" sz="3200" dirty="0">
                <a:solidFill>
                  <a:srgbClr val="FFFF99"/>
                </a:solidFill>
              </a:rPr>
              <a:t>Caesar Nero ruled Rome (AD 54-68), and according to 5</a:t>
            </a:r>
            <a:r>
              <a:rPr lang="en-US" altLang="en-US" sz="3200" baseline="30000" dirty="0">
                <a:solidFill>
                  <a:srgbClr val="FFFF99"/>
                </a:solidFill>
              </a:rPr>
              <a:t>th</a:t>
            </a:r>
            <a:r>
              <a:rPr lang="en-US" altLang="en-US" sz="3200" dirty="0">
                <a:solidFill>
                  <a:srgbClr val="FFFF99"/>
                </a:solidFill>
              </a:rPr>
              <a:t> century church tradition, he released Paul after his first imprisonment, after which Paul went to Spain.</a:t>
            </a:r>
          </a:p>
          <a:p>
            <a:pPr>
              <a:buFont typeface="Wingdings" panose="05000000000000000000" pitchFamily="2" charset="2"/>
              <a:buNone/>
            </a:pPr>
            <a:r>
              <a:rPr lang="en-US" altLang="en-US" sz="3200" dirty="0">
                <a:solidFill>
                  <a:srgbClr val="FFFF99"/>
                </a:solidFill>
              </a:rPr>
              <a:t>Later, Paul is said to have been arrested a second time, and this time Nero had him executed by beheading. </a:t>
            </a:r>
          </a:p>
          <a:p>
            <a:pPr>
              <a:buFont typeface="Wingdings" panose="05000000000000000000" pitchFamily="2" charset="2"/>
              <a:buNone/>
            </a:pPr>
            <a:r>
              <a:rPr lang="en-US" altLang="en-US" sz="3200" dirty="0">
                <a:solidFill>
                  <a:srgbClr val="FFFF99"/>
                </a:solidFill>
              </a:rPr>
              <a:t>However, there are competing traditions that leave the closing years of Paul’s life uncertain.</a:t>
            </a:r>
          </a:p>
        </p:txBody>
      </p:sp>
      <p:pic>
        <p:nvPicPr>
          <p:cNvPr id="420871" name="Picture 7" descr="NTA157"/>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1646238" y="0"/>
            <a:ext cx="4144962" cy="6858000"/>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804568"/>
      </p:ext>
    </p:extLst>
  </p:cSld>
  <p:clrMapOvr>
    <a:masterClrMapping/>
  </p:clrMapOvr>
  <p:transition>
    <p:split orient="vert"/>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6A6C4C"/>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13F28E-085E-4121-965A-9A70C0AD0984}"/>
              </a:ext>
            </a:extLst>
          </p:cNvPr>
          <p:cNvSpPr>
            <a:spLocks noGrp="1"/>
          </p:cNvSpPr>
          <p:nvPr>
            <p:ph sz="half" idx="1"/>
          </p:nvPr>
        </p:nvSpPr>
        <p:spPr>
          <a:xfrm>
            <a:off x="187570" y="211015"/>
            <a:ext cx="4548554" cy="6447693"/>
          </a:xfrm>
        </p:spPr>
        <p:txBody>
          <a:bodyPr>
            <a:normAutofit lnSpcReduction="10000"/>
          </a:bodyPr>
          <a:lstStyle/>
          <a:p>
            <a:pPr marL="0" indent="0">
              <a:lnSpc>
                <a:spcPct val="100000"/>
              </a:lnSpc>
              <a:buNone/>
            </a:pPr>
            <a:r>
              <a:rPr lang="en-US" sz="2800" b="1" dirty="0">
                <a:solidFill>
                  <a:srgbClr val="FFC000"/>
                </a:solidFill>
              </a:rPr>
              <a:t>Doxologies—short formulae praising God—are found throughout the Bible.</a:t>
            </a:r>
          </a:p>
          <a:p>
            <a:pPr>
              <a:lnSpc>
                <a:spcPct val="100000"/>
              </a:lnSpc>
            </a:pPr>
            <a:r>
              <a:rPr lang="en-US" sz="2400" i="1" dirty="0"/>
              <a:t>They appear frequently in the Psalms (Ps. 41:13; 68:35; 72:18-19; 106:48) as well as at the end of songs (1 Chr. 16:36).</a:t>
            </a:r>
          </a:p>
          <a:p>
            <a:pPr>
              <a:lnSpc>
                <a:spcPct val="100000"/>
              </a:lnSpc>
            </a:pPr>
            <a:r>
              <a:rPr lang="en-US" sz="2400" i="1" dirty="0"/>
              <a:t>Paul and other NT Writers follow in kind, usually ending the doxology with “Amen” (Ro 11:36; 16:27; Gal. 1:5; Ep. 3:20-21; Phil. 4:20; 2 </a:t>
            </a:r>
            <a:r>
              <a:rPr lang="en-US" sz="2400" i="1" dirty="0" err="1"/>
              <a:t>Ti</a:t>
            </a:r>
            <a:r>
              <a:rPr lang="en-US" sz="2400" i="1" dirty="0"/>
              <a:t>. 4:18; 1 Pe. 4:11).</a:t>
            </a:r>
          </a:p>
        </p:txBody>
      </p:sp>
      <p:sp>
        <p:nvSpPr>
          <p:cNvPr id="4" name="Content Placeholder 3">
            <a:extLst>
              <a:ext uri="{FF2B5EF4-FFF2-40B4-BE49-F238E27FC236}">
                <a16:creationId xmlns:a16="http://schemas.microsoft.com/office/drawing/2014/main" id="{152286F0-5B02-4996-DB28-278C930A8715}"/>
              </a:ext>
            </a:extLst>
          </p:cNvPr>
          <p:cNvSpPr>
            <a:spLocks noGrp="1"/>
          </p:cNvSpPr>
          <p:nvPr>
            <p:ph sz="half" idx="2"/>
          </p:nvPr>
        </p:nvSpPr>
        <p:spPr>
          <a:xfrm>
            <a:off x="5322277" y="268795"/>
            <a:ext cx="6447692" cy="6320409"/>
          </a:xfrm>
          <a:solidFill>
            <a:schemeClr val="bg2">
              <a:lumMod val="90000"/>
              <a:lumOff val="10000"/>
            </a:schemeClr>
          </a:solidFill>
        </p:spPr>
        <p:txBody>
          <a:bodyPr>
            <a:normAutofit lnSpcReduction="10000"/>
          </a:bodyPr>
          <a:lstStyle/>
          <a:p>
            <a:pPr marL="0" indent="0">
              <a:buNone/>
            </a:pPr>
            <a:r>
              <a:rPr lang="en-US" sz="3600" b="1" dirty="0">
                <a:solidFill>
                  <a:schemeClr val="tx2">
                    <a:lumMod val="75000"/>
                  </a:schemeClr>
                </a:solidFill>
                <a:latin typeface="Agency FB" panose="020B0503020202020204" pitchFamily="34" charset="0"/>
              </a:rPr>
              <a:t>THE DOXOLOGY IN 1 TIMOTHY 6:15-16</a:t>
            </a:r>
          </a:p>
          <a:p>
            <a:pPr marL="0" indent="0">
              <a:buNone/>
            </a:pPr>
            <a:r>
              <a:rPr lang="en-US" sz="3200" b="1" dirty="0">
                <a:solidFill>
                  <a:srgbClr val="FFFF99"/>
                </a:solidFill>
                <a:latin typeface="Arial Narrow" panose="020B0606020202030204" pitchFamily="34" charset="0"/>
              </a:rPr>
              <a:t>Here, Paul affirms God as sovereign over the universe.</a:t>
            </a:r>
          </a:p>
          <a:p>
            <a:r>
              <a:rPr lang="en-US" sz="2800" i="1" dirty="0">
                <a:latin typeface="Arial Narrow" panose="020B0606020202030204" pitchFamily="34" charset="0"/>
              </a:rPr>
              <a:t>Only God has immortality.</a:t>
            </a:r>
          </a:p>
          <a:p>
            <a:r>
              <a:rPr lang="en-US" sz="2800" i="1" dirty="0">
                <a:latin typeface="Arial Narrow" panose="020B0606020202030204" pitchFamily="34" charset="0"/>
              </a:rPr>
              <a:t>In his purest essence, God cannot be seen (cf. Ex. 33:20).</a:t>
            </a:r>
          </a:p>
          <a:p>
            <a:r>
              <a:rPr lang="en-US" sz="2800" i="1" dirty="0">
                <a:latin typeface="Arial Narrow" panose="020B0606020202030204" pitchFamily="34" charset="0"/>
              </a:rPr>
              <a:t>Honor and  dominion are rightfully his.</a:t>
            </a:r>
          </a:p>
          <a:p>
            <a:r>
              <a:rPr lang="en-US" sz="2800" i="1" dirty="0">
                <a:latin typeface="Arial Narrow" panose="020B0606020202030204" pitchFamily="34" charset="0"/>
              </a:rPr>
              <a:t>The closing “Amen,” a transliteration of the Hebrew root word for truth, adds a weighty pronouncement.</a:t>
            </a:r>
          </a:p>
        </p:txBody>
      </p:sp>
    </p:spTree>
    <p:extLst>
      <p:ext uri="{BB962C8B-B14F-4D97-AF65-F5344CB8AC3E}">
        <p14:creationId xmlns:p14="http://schemas.microsoft.com/office/powerpoint/2010/main" val="2748271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BA30-C956-48B1-822E-3FAA9DB21EB6}"/>
              </a:ext>
            </a:extLst>
          </p:cNvPr>
          <p:cNvSpPr>
            <a:spLocks noGrp="1"/>
          </p:cNvSpPr>
          <p:nvPr>
            <p:ph type="title"/>
          </p:nvPr>
        </p:nvSpPr>
        <p:spPr>
          <a:xfrm>
            <a:off x="2030130" y="199293"/>
            <a:ext cx="8131739" cy="1077229"/>
          </a:xfrm>
        </p:spPr>
        <p:txBody>
          <a:bodyPr/>
          <a:lstStyle/>
          <a:p>
            <a:r>
              <a:rPr lang="en-US" dirty="0">
                <a:solidFill>
                  <a:schemeClr val="tx2">
                    <a:lumMod val="75000"/>
                  </a:schemeClr>
                </a:solidFill>
              </a:rPr>
              <a:t>The Closing (6:17-21)</a:t>
            </a:r>
          </a:p>
        </p:txBody>
      </p:sp>
      <p:sp>
        <p:nvSpPr>
          <p:cNvPr id="3" name="Content Placeholder 2">
            <a:extLst>
              <a:ext uri="{FF2B5EF4-FFF2-40B4-BE49-F238E27FC236}">
                <a16:creationId xmlns:a16="http://schemas.microsoft.com/office/drawing/2014/main" id="{7FC7578F-3A14-4CF0-9A83-6EE15F5AF5E4}"/>
              </a:ext>
            </a:extLst>
          </p:cNvPr>
          <p:cNvSpPr>
            <a:spLocks noGrp="1"/>
          </p:cNvSpPr>
          <p:nvPr>
            <p:ph idx="1"/>
          </p:nvPr>
        </p:nvSpPr>
        <p:spPr>
          <a:xfrm>
            <a:off x="1312983" y="1003618"/>
            <a:ext cx="9636371" cy="5655089"/>
          </a:xfrm>
        </p:spPr>
        <p:txBody>
          <a:bodyPr>
            <a:normAutofit fontScale="92500" lnSpcReduction="20000"/>
          </a:bodyPr>
          <a:lstStyle/>
          <a:p>
            <a:pPr marL="0" indent="0">
              <a:buNone/>
            </a:pPr>
            <a:r>
              <a:rPr lang="en-US" sz="3200" b="1" dirty="0">
                <a:solidFill>
                  <a:srgbClr val="FFC000"/>
                </a:solidFill>
                <a:effectLst>
                  <a:outerShdw blurRad="38100" dist="38100" dir="2700000" algn="tl">
                    <a:srgbClr val="000000">
                      <a:alpha val="43137"/>
                    </a:srgbClr>
                  </a:outerShdw>
                </a:effectLst>
              </a:rPr>
              <a:t>Paul signs off with a warning against self-sufficiency.</a:t>
            </a:r>
          </a:p>
          <a:p>
            <a:r>
              <a:rPr lang="en-US" sz="2800" i="1" dirty="0">
                <a:effectLst>
                  <a:outerShdw blurRad="38100" dist="38100" dir="2700000" algn="tl">
                    <a:srgbClr val="000000">
                      <a:alpha val="43137"/>
                    </a:srgbClr>
                  </a:outerShdw>
                </a:effectLst>
              </a:rPr>
              <a:t>Christian wealth should be counted in good deeds, which will be rewarded by God, for this is the life that truly matters (cf. Mt. 6:19-21; Lk. 18:22).</a:t>
            </a:r>
          </a:p>
          <a:p>
            <a:r>
              <a:rPr lang="en-US" sz="2800" i="1" dirty="0">
                <a:effectLst>
                  <a:outerShdw blurRad="38100" dist="38100" dir="2700000" algn="tl">
                    <a:srgbClr val="000000">
                      <a:alpha val="43137"/>
                    </a:srgbClr>
                  </a:outerShdw>
                </a:effectLst>
              </a:rPr>
              <a:t>Timothy, for his part, must guard the faith, a warning that will be repeated in 2 Timothy 1:13-14.</a:t>
            </a:r>
          </a:p>
          <a:p>
            <a:r>
              <a:rPr lang="en-US" sz="2800" i="1" dirty="0">
                <a:effectLst>
                  <a:outerShdw blurRad="38100" dist="38100" dir="2700000" algn="tl">
                    <a:srgbClr val="000000">
                      <a:alpha val="43137"/>
                    </a:srgbClr>
                  </a:outerShdw>
                </a:effectLst>
              </a:rPr>
              <a:t>The theologizing of the false teachers is false knowledge, leading to distortion of the pure Christian faith.</a:t>
            </a:r>
          </a:p>
          <a:p>
            <a:r>
              <a:rPr lang="en-US" sz="2800" i="1" dirty="0">
                <a:effectLst>
                  <a:outerShdw blurRad="38100" dist="38100" dir="2700000" algn="tl">
                    <a:srgbClr val="000000">
                      <a:alpha val="43137"/>
                    </a:srgbClr>
                  </a:outerShdw>
                </a:effectLst>
              </a:rPr>
              <a:t>The plural form of the final pronoun “you” suggests that this letter was to be shared with the congregation.</a:t>
            </a:r>
          </a:p>
        </p:txBody>
      </p:sp>
    </p:spTree>
    <p:extLst>
      <p:ext uri="{BB962C8B-B14F-4D97-AF65-F5344CB8AC3E}">
        <p14:creationId xmlns:p14="http://schemas.microsoft.com/office/powerpoint/2010/main" val="6082745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A76E3-F8E5-4024-88DF-937802CA8135}"/>
              </a:ext>
            </a:extLst>
          </p:cNvPr>
          <p:cNvSpPr>
            <a:spLocks noGrp="1"/>
          </p:cNvSpPr>
          <p:nvPr>
            <p:ph type="ctrTitle"/>
          </p:nvPr>
        </p:nvSpPr>
        <p:spPr>
          <a:xfrm>
            <a:off x="2736499" y="4052452"/>
            <a:ext cx="5518066" cy="2268559"/>
          </a:xfrm>
        </p:spPr>
        <p:txBody>
          <a:bodyPr/>
          <a:lstStyle/>
          <a:p>
            <a:r>
              <a:rPr lang="en-US" dirty="0"/>
              <a:t>2 TIMOTHY</a:t>
            </a:r>
          </a:p>
        </p:txBody>
      </p:sp>
      <p:pic>
        <p:nvPicPr>
          <p:cNvPr id="3" name="Picture 2" descr="NTA166">
            <a:extLst>
              <a:ext uri="{FF2B5EF4-FFF2-40B4-BE49-F238E27FC236}">
                <a16:creationId xmlns:a16="http://schemas.microsoft.com/office/drawing/2014/main" id="{5CA0C2A2-F7C0-11BF-D381-8477AD81654A}"/>
              </a:ext>
            </a:extLst>
          </p:cNvPr>
          <p:cNvPicPr/>
          <p:nvPr/>
        </p:nvPicPr>
        <p:blipFill rotWithShape="1">
          <a:blip r:embed="rId2" cstate="print">
            <a:duotone>
              <a:prstClr val="black"/>
              <a:schemeClr val="accent4">
                <a:tint val="45000"/>
                <a:satMod val="400000"/>
              </a:schemeClr>
            </a:duotone>
            <a:extLst>
              <a:ext uri="{BEBA8EAE-BF5A-486C-A8C5-ECC9F3942E4B}">
                <a14:imgProps xmlns:a14="http://schemas.microsoft.com/office/drawing/2010/main">
                  <a14:imgLayer r:embed="rId3">
                    <a14:imgEffect>
                      <a14:backgroundRemoval t="10162" b="89985" l="23942" r="89978"/>
                    </a14:imgEffect>
                    <a14:imgEffect>
                      <a14:brightnessContrast bright="40000"/>
                    </a14:imgEffect>
                  </a14:imgLayer>
                </a14:imgProps>
              </a:ext>
              <a:ext uri="{28A0092B-C50C-407E-A947-70E740481C1C}">
                <a14:useLocalDpi xmlns:a14="http://schemas.microsoft.com/office/drawing/2010/main" val="0"/>
              </a:ext>
            </a:extLst>
          </a:blip>
          <a:srcRect l="24238" t="9793" r="10699" b="9494"/>
          <a:stretch/>
        </p:blipFill>
        <p:spPr bwMode="auto">
          <a:xfrm>
            <a:off x="9419726" y="2976562"/>
            <a:ext cx="2428875" cy="2276475"/>
          </a:xfrm>
          <a:prstGeom prst="rect">
            <a:avLst/>
          </a:prstGeom>
          <a:noFill/>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209624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32884-89BE-28C4-72C9-81DE54706294}"/>
              </a:ext>
            </a:extLst>
          </p:cNvPr>
          <p:cNvSpPr>
            <a:spLocks noGrp="1"/>
          </p:cNvSpPr>
          <p:nvPr>
            <p:ph type="title"/>
          </p:nvPr>
        </p:nvSpPr>
        <p:spPr/>
        <p:txBody>
          <a:bodyPr>
            <a:normAutofit/>
          </a:bodyPr>
          <a:lstStyle/>
          <a:p>
            <a:r>
              <a:rPr lang="en-US" sz="3600" b="1" dirty="0">
                <a:solidFill>
                  <a:srgbClr val="66FFFF"/>
                </a:solidFill>
              </a:rPr>
              <a:t>THE CRITICAL QUESTIONS</a:t>
            </a:r>
          </a:p>
        </p:txBody>
      </p:sp>
      <p:sp>
        <p:nvSpPr>
          <p:cNvPr id="3" name="Content Placeholder 2">
            <a:extLst>
              <a:ext uri="{FF2B5EF4-FFF2-40B4-BE49-F238E27FC236}">
                <a16:creationId xmlns:a16="http://schemas.microsoft.com/office/drawing/2014/main" id="{C341C33F-AF16-E953-A311-F230243830B5}"/>
              </a:ext>
            </a:extLst>
          </p:cNvPr>
          <p:cNvSpPr>
            <a:spLocks noGrp="1"/>
          </p:cNvSpPr>
          <p:nvPr>
            <p:ph idx="1"/>
          </p:nvPr>
        </p:nvSpPr>
        <p:spPr>
          <a:xfrm>
            <a:off x="1621860" y="1885285"/>
            <a:ext cx="9304047" cy="4632746"/>
          </a:xfrm>
        </p:spPr>
        <p:txBody>
          <a:bodyPr>
            <a:normAutofit/>
          </a:bodyPr>
          <a:lstStyle/>
          <a:p>
            <a:pPr marL="0" indent="0">
              <a:buNone/>
            </a:pPr>
            <a:r>
              <a:rPr lang="en-US" sz="2800" b="1" dirty="0">
                <a:solidFill>
                  <a:srgbClr val="FFC000"/>
                </a:solidFill>
              </a:rPr>
              <a:t>The same controversial questions about authorship that surrounds 1 Timothy also surrounds 2 Timothy.</a:t>
            </a:r>
          </a:p>
          <a:p>
            <a:r>
              <a:rPr lang="en-US" sz="2400" i="1" dirty="0"/>
              <a:t>It is at least fair to say that the vocabulary and style of 2 Timothy is considerably closer to that of the undisputed letters by Paul.</a:t>
            </a:r>
          </a:p>
          <a:p>
            <a:r>
              <a:rPr lang="en-US" sz="2400" i="1" dirty="0"/>
              <a:t>Certainly the post-apostolic church embraced it as genuinely Pauline while rejecting other documents as pseudepigrapha associated with Paul’s name (3 Corinthians, Letter to the Laodiceans, Letters of Paul and Seneca, Acts of Paul and Thecla).</a:t>
            </a:r>
          </a:p>
        </p:txBody>
      </p:sp>
    </p:spTree>
    <p:extLst>
      <p:ext uri="{BB962C8B-B14F-4D97-AF65-F5344CB8AC3E}">
        <p14:creationId xmlns:p14="http://schemas.microsoft.com/office/powerpoint/2010/main" val="1970733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C7339-D0DB-0220-77FE-638B73F98AEC}"/>
              </a:ext>
            </a:extLst>
          </p:cNvPr>
          <p:cNvSpPr>
            <a:spLocks noGrp="1"/>
          </p:cNvSpPr>
          <p:nvPr>
            <p:ph type="title"/>
          </p:nvPr>
        </p:nvSpPr>
        <p:spPr>
          <a:xfrm>
            <a:off x="1582615" y="527538"/>
            <a:ext cx="9233708" cy="1077229"/>
          </a:xfrm>
        </p:spPr>
        <p:txBody>
          <a:bodyPr>
            <a:noAutofit/>
          </a:bodyPr>
          <a:lstStyle/>
          <a:p>
            <a:r>
              <a:rPr lang="en-US" sz="3600" b="1" dirty="0">
                <a:solidFill>
                  <a:srgbClr val="66FFFF"/>
                </a:solidFill>
              </a:rPr>
              <a:t>THE CLOSING EVENTS OF PAUL’S LIFE</a:t>
            </a:r>
          </a:p>
        </p:txBody>
      </p:sp>
      <p:sp>
        <p:nvSpPr>
          <p:cNvPr id="3" name="Content Placeholder 2">
            <a:extLst>
              <a:ext uri="{FF2B5EF4-FFF2-40B4-BE49-F238E27FC236}">
                <a16:creationId xmlns:a16="http://schemas.microsoft.com/office/drawing/2014/main" id="{734EF143-B853-07A9-7340-B21CC7FF44E5}"/>
              </a:ext>
            </a:extLst>
          </p:cNvPr>
          <p:cNvSpPr>
            <a:spLocks noGrp="1"/>
          </p:cNvSpPr>
          <p:nvPr>
            <p:ph idx="1"/>
          </p:nvPr>
        </p:nvSpPr>
        <p:spPr>
          <a:xfrm>
            <a:off x="1524001" y="1641232"/>
            <a:ext cx="9233708" cy="4431324"/>
          </a:xfrm>
        </p:spPr>
        <p:txBody>
          <a:bodyPr>
            <a:normAutofit lnSpcReduction="10000"/>
          </a:bodyPr>
          <a:lstStyle/>
          <a:p>
            <a:pPr marL="0" indent="0">
              <a:buNone/>
            </a:pPr>
            <a:r>
              <a:rPr lang="en-US" sz="2800" b="1" dirty="0">
                <a:solidFill>
                  <a:srgbClr val="FFC000"/>
                </a:solidFill>
              </a:rPr>
              <a:t>Luke tells us that Paul spent at least four years in incarceration, two in Caesarea Palestine (Ac. 23:23-24, 31-35; 24:22-27) and two more under house arrest in Rome (Ac. 28:16, 30-31).</a:t>
            </a:r>
          </a:p>
          <a:p>
            <a:r>
              <a:rPr lang="en-US" sz="2400" i="1" dirty="0"/>
              <a:t>In the Philippian Letter, written during incarceration, Paul was hopeful for a release and the opportunity to minister in Macedonia (Phil. 1:26; 2:24).</a:t>
            </a:r>
          </a:p>
          <a:p>
            <a:r>
              <a:rPr lang="en-US" sz="2400" i="1" dirty="0"/>
              <a:t>However, he also envisioned the possibility of a mission to the west in Spain (Ro. 15:23-24, 28-29).</a:t>
            </a:r>
          </a:p>
        </p:txBody>
      </p:sp>
    </p:spTree>
    <p:extLst>
      <p:ext uri="{BB962C8B-B14F-4D97-AF65-F5344CB8AC3E}">
        <p14:creationId xmlns:p14="http://schemas.microsoft.com/office/powerpoint/2010/main" val="26765405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FF17CE-0673-47F7-44CA-0EDA26CA63F8}"/>
              </a:ext>
            </a:extLst>
          </p:cNvPr>
          <p:cNvSpPr>
            <a:spLocks noGrp="1"/>
          </p:cNvSpPr>
          <p:nvPr>
            <p:ph type="title"/>
          </p:nvPr>
        </p:nvSpPr>
        <p:spPr>
          <a:xfrm>
            <a:off x="398585" y="281353"/>
            <a:ext cx="11183815" cy="1139459"/>
          </a:xfrm>
        </p:spPr>
        <p:txBody>
          <a:bodyPr>
            <a:normAutofit fontScale="90000"/>
          </a:bodyPr>
          <a:lstStyle/>
          <a:p>
            <a:r>
              <a:rPr lang="en-US" i="0" dirty="0"/>
              <a:t>Three Scenarios for the End of Paul’s Life</a:t>
            </a:r>
          </a:p>
        </p:txBody>
      </p:sp>
      <p:sp>
        <p:nvSpPr>
          <p:cNvPr id="8" name="Text Placeholder 7">
            <a:extLst>
              <a:ext uri="{FF2B5EF4-FFF2-40B4-BE49-F238E27FC236}">
                <a16:creationId xmlns:a16="http://schemas.microsoft.com/office/drawing/2014/main" id="{AD2802E3-383A-451A-F9FA-F8602F29549C}"/>
              </a:ext>
            </a:extLst>
          </p:cNvPr>
          <p:cNvSpPr>
            <a:spLocks noGrp="1"/>
          </p:cNvSpPr>
          <p:nvPr>
            <p:ph type="body" sz="half" idx="1"/>
          </p:nvPr>
        </p:nvSpPr>
        <p:spPr>
          <a:xfrm>
            <a:off x="140680" y="1148862"/>
            <a:ext cx="3821723" cy="5427785"/>
          </a:xfrm>
          <a:solidFill>
            <a:srgbClr val="FFCC99"/>
          </a:solidFill>
        </p:spPr>
        <p:txBody>
          <a:bodyPr>
            <a:normAutofit/>
          </a:bodyPr>
          <a:lstStyle/>
          <a:p>
            <a:pPr marL="0" indent="0">
              <a:buNone/>
            </a:pPr>
            <a:r>
              <a:rPr lang="en-US" sz="2800" dirty="0">
                <a:solidFill>
                  <a:srgbClr val="C00000"/>
                </a:solidFill>
                <a:latin typeface="Eras Demi ITC" panose="020B0805030504020804" pitchFamily="34" charset="0"/>
              </a:rPr>
              <a:t>RELEASE</a:t>
            </a:r>
          </a:p>
          <a:p>
            <a:pPr>
              <a:lnSpc>
                <a:spcPct val="100000"/>
              </a:lnSpc>
            </a:pPr>
            <a:r>
              <a:rPr lang="en-US" sz="2400" i="1" dirty="0">
                <a:solidFill>
                  <a:schemeClr val="tx1"/>
                </a:solidFill>
                <a:latin typeface="Arial Narrow" panose="020B0606020202030204" pitchFamily="34" charset="0"/>
              </a:rPr>
              <a:t>Based on references by Eusebius and Jerome, Paul’s appeal to Caesar ended with his release, and he was able to continue missionary activities either east (Macedonia) or west (Spain).</a:t>
            </a:r>
          </a:p>
          <a:p>
            <a:pPr>
              <a:lnSpc>
                <a:spcPct val="100000"/>
              </a:lnSpc>
            </a:pPr>
            <a:r>
              <a:rPr lang="en-US" sz="2400" i="1" dirty="0">
                <a:solidFill>
                  <a:schemeClr val="tx1"/>
                </a:solidFill>
                <a:latin typeface="Arial Narrow" panose="020B0606020202030204" pitchFamily="34" charset="0"/>
              </a:rPr>
              <a:t>2 Timothy was written after a second arrest, resulting in martyrdom in AD 67-68.</a:t>
            </a:r>
          </a:p>
          <a:p>
            <a:endParaRPr lang="en-US" sz="3200" i="1" dirty="0">
              <a:solidFill>
                <a:schemeClr val="tx1"/>
              </a:solidFill>
              <a:latin typeface="Arial Narrow" panose="020B0606020202030204" pitchFamily="34" charset="0"/>
            </a:endParaRPr>
          </a:p>
        </p:txBody>
      </p:sp>
      <p:sp>
        <p:nvSpPr>
          <p:cNvPr id="9" name="Content Placeholder 8">
            <a:extLst>
              <a:ext uri="{FF2B5EF4-FFF2-40B4-BE49-F238E27FC236}">
                <a16:creationId xmlns:a16="http://schemas.microsoft.com/office/drawing/2014/main" id="{829CE790-97B2-4623-053B-50A49215A9CE}"/>
              </a:ext>
            </a:extLst>
          </p:cNvPr>
          <p:cNvSpPr>
            <a:spLocks noGrp="1"/>
          </p:cNvSpPr>
          <p:nvPr>
            <p:ph sz="half" idx="2"/>
          </p:nvPr>
        </p:nvSpPr>
        <p:spPr>
          <a:xfrm>
            <a:off x="4146065" y="1148863"/>
            <a:ext cx="3821723" cy="5427784"/>
          </a:xfrm>
          <a:solidFill>
            <a:srgbClr val="FFCC66"/>
          </a:solidFill>
        </p:spPr>
        <p:txBody>
          <a:bodyPr>
            <a:normAutofit lnSpcReduction="10000"/>
          </a:bodyPr>
          <a:lstStyle/>
          <a:p>
            <a:pPr marL="0" indent="0">
              <a:lnSpc>
                <a:spcPct val="100000"/>
              </a:lnSpc>
              <a:spcBef>
                <a:spcPts val="0"/>
              </a:spcBef>
              <a:buNone/>
            </a:pPr>
            <a:r>
              <a:rPr lang="en-US" sz="2800" dirty="0">
                <a:solidFill>
                  <a:srgbClr val="C00000"/>
                </a:solidFill>
                <a:latin typeface="Eras Demi ITC" panose="020B0805030504020804" pitchFamily="34" charset="0"/>
              </a:rPr>
              <a:t>EXECUTION</a:t>
            </a:r>
          </a:p>
          <a:p>
            <a:pPr>
              <a:lnSpc>
                <a:spcPct val="100000"/>
              </a:lnSpc>
              <a:spcBef>
                <a:spcPts val="1200"/>
              </a:spcBef>
            </a:pPr>
            <a:r>
              <a:rPr lang="en-US" sz="2400" i="1" dirty="0">
                <a:solidFill>
                  <a:schemeClr val="tx1"/>
                </a:solidFill>
                <a:latin typeface="Arial Narrow" panose="020B0606020202030204" pitchFamily="34" charset="0"/>
              </a:rPr>
              <a:t>Later Christian writers testify that both Paul and Peter perished in Rome at about the same time (ca. AD 64-65).</a:t>
            </a:r>
          </a:p>
          <a:p>
            <a:pPr>
              <a:lnSpc>
                <a:spcPct val="100000"/>
              </a:lnSpc>
              <a:spcBef>
                <a:spcPts val="600"/>
              </a:spcBef>
            </a:pPr>
            <a:r>
              <a:rPr lang="en-US" sz="2400" i="1" dirty="0">
                <a:solidFill>
                  <a:schemeClr val="tx1"/>
                </a:solidFill>
                <a:latin typeface="Arial Narrow" panose="020B0606020202030204" pitchFamily="34" charset="0"/>
              </a:rPr>
              <a:t>Here, Paul was not released, but executed.</a:t>
            </a:r>
          </a:p>
          <a:p>
            <a:pPr>
              <a:lnSpc>
                <a:spcPct val="100000"/>
              </a:lnSpc>
              <a:spcBef>
                <a:spcPts val="600"/>
              </a:spcBef>
            </a:pPr>
            <a:r>
              <a:rPr lang="en-US" sz="2400" i="1" dirty="0">
                <a:solidFill>
                  <a:schemeClr val="tx1"/>
                </a:solidFill>
                <a:latin typeface="Arial Narrow" panose="020B0606020202030204" pitchFamily="34" charset="0"/>
              </a:rPr>
              <a:t>His hope of going to Spain was unfulfilled.</a:t>
            </a:r>
          </a:p>
          <a:p>
            <a:pPr>
              <a:lnSpc>
                <a:spcPct val="100000"/>
              </a:lnSpc>
              <a:spcBef>
                <a:spcPts val="600"/>
              </a:spcBef>
            </a:pPr>
            <a:r>
              <a:rPr lang="en-US" sz="2400" i="1" dirty="0">
                <a:solidFill>
                  <a:schemeClr val="tx1"/>
                </a:solidFill>
                <a:latin typeface="Arial Narrow" panose="020B0606020202030204" pitchFamily="34" charset="0"/>
              </a:rPr>
              <a:t>Paul may or may not have written the pastoral letters, but if so, we do not know whether from Caesarea or Rome.</a:t>
            </a:r>
          </a:p>
        </p:txBody>
      </p:sp>
      <p:sp>
        <p:nvSpPr>
          <p:cNvPr id="10" name="Text Placeholder 7">
            <a:extLst>
              <a:ext uri="{FF2B5EF4-FFF2-40B4-BE49-F238E27FC236}">
                <a16:creationId xmlns:a16="http://schemas.microsoft.com/office/drawing/2014/main" id="{C559D3DC-50C3-C45F-86A6-82FB23CE9F74}"/>
              </a:ext>
            </a:extLst>
          </p:cNvPr>
          <p:cNvSpPr txBox="1">
            <a:spLocks/>
          </p:cNvSpPr>
          <p:nvPr/>
        </p:nvSpPr>
        <p:spPr>
          <a:xfrm>
            <a:off x="8151450" y="1148862"/>
            <a:ext cx="3821723" cy="5427783"/>
          </a:xfrm>
          <a:prstGeom prst="rect">
            <a:avLst/>
          </a:prstGeom>
          <a:solidFill>
            <a:srgbClr val="FF9933"/>
          </a:solidFill>
        </p:spPr>
        <p:txBody>
          <a:bodyPr vert="horz" lIns="91440" tIns="45720" rIns="91440" bIns="45720" rtlCol="0">
            <a:normAutofit fontScale="92500" lnSpcReduction="20000"/>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buFont typeface="Arial" panose="020B0604020202020204" pitchFamily="34" charset="0"/>
              <a:buNone/>
            </a:pPr>
            <a:r>
              <a:rPr lang="en-US" sz="2800" dirty="0">
                <a:solidFill>
                  <a:srgbClr val="C00000"/>
                </a:solidFill>
                <a:latin typeface="Eras Demi ITC" panose="020B0805030504020804" pitchFamily="34" charset="0"/>
              </a:rPr>
              <a:t>BANISHMENT</a:t>
            </a:r>
          </a:p>
          <a:p>
            <a:r>
              <a:rPr lang="en-US" sz="2600" i="1" dirty="0">
                <a:solidFill>
                  <a:schemeClr val="tx1"/>
                </a:solidFill>
                <a:latin typeface="Arial Narrow" panose="020B0606020202030204" pitchFamily="34" charset="0"/>
              </a:rPr>
              <a:t>This scenario is more speculative, since it does not have early church tradition to support it.</a:t>
            </a:r>
          </a:p>
          <a:p>
            <a:r>
              <a:rPr lang="en-US" sz="2600" i="1" dirty="0">
                <a:solidFill>
                  <a:schemeClr val="tx1"/>
                </a:solidFill>
                <a:latin typeface="Arial Narrow" panose="020B0606020202030204" pitchFamily="34" charset="0"/>
              </a:rPr>
              <a:t>After Paul’s appeal to Caesar, he was banished to Spain, a relatively mild punishment that would have enabled him to resume missionary work.</a:t>
            </a:r>
          </a:p>
          <a:p>
            <a:r>
              <a:rPr lang="en-US" sz="2600" i="1" dirty="0">
                <a:solidFill>
                  <a:schemeClr val="tx1"/>
                </a:solidFill>
                <a:latin typeface="Arial Narrow" panose="020B0606020202030204" pitchFamily="34" charset="0"/>
              </a:rPr>
              <a:t>Upon hearing about the great fire in Rome, he returned, was again arrested, and executed (ca. AD 64-65).</a:t>
            </a:r>
          </a:p>
        </p:txBody>
      </p:sp>
    </p:spTree>
    <p:extLst>
      <p:ext uri="{BB962C8B-B14F-4D97-AF65-F5344CB8AC3E}">
        <p14:creationId xmlns:p14="http://schemas.microsoft.com/office/powerpoint/2010/main" val="194271337"/>
      </p:ext>
    </p:extLst>
  </p:cSld>
  <p:clrMapOvr>
    <a:masterClrMapping/>
  </p:clrMapOvr>
  <p:transition>
    <p:split orient="vert"/>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ED6A9-2228-4B57-85F4-424C8985D1B2}"/>
              </a:ext>
            </a:extLst>
          </p:cNvPr>
          <p:cNvSpPr>
            <a:spLocks noGrp="1"/>
          </p:cNvSpPr>
          <p:nvPr>
            <p:ph type="title"/>
          </p:nvPr>
        </p:nvSpPr>
        <p:spPr>
          <a:xfrm>
            <a:off x="508000" y="67581"/>
            <a:ext cx="11074400" cy="764721"/>
          </a:xfrm>
        </p:spPr>
        <p:txBody>
          <a:bodyPr>
            <a:normAutofit/>
          </a:bodyPr>
          <a:lstStyle/>
          <a:p>
            <a:pPr algn="ctr"/>
            <a:r>
              <a:rPr lang="en-US" sz="4000" dirty="0">
                <a:solidFill>
                  <a:srgbClr val="C00000"/>
                </a:solidFill>
              </a:rPr>
              <a:t>Tentative Chronology of Paul’s Christian Life</a:t>
            </a:r>
          </a:p>
        </p:txBody>
      </p:sp>
      <p:sp>
        <p:nvSpPr>
          <p:cNvPr id="3" name="Text Placeholder 2">
            <a:extLst>
              <a:ext uri="{FF2B5EF4-FFF2-40B4-BE49-F238E27FC236}">
                <a16:creationId xmlns:a16="http://schemas.microsoft.com/office/drawing/2014/main" id="{C4A35F08-DA0D-46F8-9A85-4D9C61507D47}"/>
              </a:ext>
            </a:extLst>
          </p:cNvPr>
          <p:cNvSpPr>
            <a:spLocks noGrp="1"/>
          </p:cNvSpPr>
          <p:nvPr>
            <p:ph type="body" sz="half" idx="1"/>
          </p:nvPr>
        </p:nvSpPr>
        <p:spPr>
          <a:xfrm>
            <a:off x="188686" y="832302"/>
            <a:ext cx="5805714" cy="5868537"/>
          </a:xfrm>
        </p:spPr>
        <p:txBody>
          <a:bodyPr>
            <a:normAutofit fontScale="70000" lnSpcReduction="20000"/>
          </a:bodyPr>
          <a:lstStyle/>
          <a:p>
            <a:pPr marL="0" indent="0">
              <a:buNone/>
            </a:pPr>
            <a:r>
              <a:rPr lang="en-US" sz="2400" b="1" dirty="0">
                <a:solidFill>
                  <a:srgbClr val="00B050"/>
                </a:solidFill>
              </a:rPr>
              <a:t>Events			Roman History</a:t>
            </a:r>
          </a:p>
          <a:p>
            <a:pPr marL="0" indent="0">
              <a:buNone/>
            </a:pPr>
            <a:r>
              <a:rPr lang="en-US" dirty="0">
                <a:latin typeface="Arial Narrow" panose="020B0606020202030204" pitchFamily="34" charset="0"/>
              </a:rPr>
              <a:t>Conversion	33?	14-37 Caesar Tiberius</a:t>
            </a:r>
          </a:p>
          <a:p>
            <a:pPr marL="0" indent="0">
              <a:lnSpc>
                <a:spcPct val="100000"/>
              </a:lnSpc>
              <a:buNone/>
            </a:pPr>
            <a:r>
              <a:rPr lang="en-US" dirty="0">
                <a:latin typeface="Arial Narrow" panose="020B0606020202030204" pitchFamily="34" charset="0"/>
              </a:rPr>
              <a:t>Relief mission to</a:t>
            </a:r>
          </a:p>
          <a:p>
            <a:pPr marL="0" indent="0">
              <a:lnSpc>
                <a:spcPct val="100000"/>
              </a:lnSpc>
              <a:spcBef>
                <a:spcPts val="0"/>
              </a:spcBef>
              <a:buNone/>
            </a:pPr>
            <a:r>
              <a:rPr lang="en-US" dirty="0">
                <a:latin typeface="Arial Narrow" panose="020B0606020202030204" pitchFamily="34" charset="0"/>
              </a:rPr>
              <a:t>Jerusalem		35?</a:t>
            </a:r>
          </a:p>
          <a:p>
            <a:pPr marL="0" indent="0">
              <a:buNone/>
            </a:pPr>
            <a:r>
              <a:rPr lang="en-US" dirty="0">
                <a:latin typeface="Arial Narrow" panose="020B0606020202030204" pitchFamily="34" charset="0"/>
              </a:rPr>
              <a:t>Cilicia &amp; Syria	35-46	37-41 Caesar Caligula</a:t>
            </a:r>
          </a:p>
          <a:p>
            <a:pPr marL="0" indent="0">
              <a:buNone/>
            </a:pPr>
            <a:r>
              <a:rPr lang="en-US" dirty="0">
                <a:latin typeface="Arial Narrow" panose="020B0606020202030204" pitchFamily="34" charset="0"/>
              </a:rPr>
              <a:t>2</a:t>
            </a:r>
            <a:r>
              <a:rPr lang="en-US" baseline="30000" dirty="0">
                <a:latin typeface="Arial Narrow" panose="020B0606020202030204" pitchFamily="34" charset="0"/>
              </a:rPr>
              <a:t>nd</a:t>
            </a:r>
            <a:r>
              <a:rPr lang="en-US" dirty="0">
                <a:latin typeface="Arial Narrow" panose="020B0606020202030204" pitchFamily="34" charset="0"/>
              </a:rPr>
              <a:t> Jerusalem visit	46	41-54 Caesar Claudius</a:t>
            </a:r>
          </a:p>
          <a:p>
            <a:pPr marL="0" indent="0">
              <a:buNone/>
            </a:pPr>
            <a:r>
              <a:rPr lang="en-US" dirty="0">
                <a:latin typeface="Arial Narrow" panose="020B0606020202030204" pitchFamily="34" charset="0"/>
              </a:rPr>
              <a:t>1</a:t>
            </a:r>
            <a:r>
              <a:rPr lang="en-US" baseline="30000" dirty="0">
                <a:latin typeface="Arial Narrow" panose="020B0606020202030204" pitchFamily="34" charset="0"/>
              </a:rPr>
              <a:t>st</a:t>
            </a:r>
            <a:r>
              <a:rPr lang="en-US" dirty="0">
                <a:latin typeface="Arial Narrow" panose="020B0606020202030204" pitchFamily="34" charset="0"/>
              </a:rPr>
              <a:t> Mission Tour	47-48</a:t>
            </a:r>
          </a:p>
          <a:p>
            <a:pPr marL="0" indent="0">
              <a:buNone/>
            </a:pPr>
            <a:r>
              <a:rPr lang="en-US" dirty="0">
                <a:latin typeface="Arial Narrow" panose="020B0606020202030204" pitchFamily="34" charset="0"/>
              </a:rPr>
              <a:t>Galatian Letter	48?</a:t>
            </a:r>
          </a:p>
          <a:p>
            <a:pPr marL="0" indent="0">
              <a:buNone/>
            </a:pPr>
            <a:r>
              <a:rPr lang="en-US" dirty="0">
                <a:latin typeface="Arial Narrow" panose="020B0606020202030204" pitchFamily="34" charset="0"/>
              </a:rPr>
              <a:t>Jerusalem Council	49	49 Jews expelled from Rome</a:t>
            </a:r>
          </a:p>
          <a:p>
            <a:pPr marL="0" indent="0">
              <a:buNone/>
            </a:pPr>
            <a:r>
              <a:rPr lang="en-US" dirty="0">
                <a:latin typeface="Arial Narrow" panose="020B0606020202030204" pitchFamily="34" charset="0"/>
              </a:rPr>
              <a:t>2</a:t>
            </a:r>
            <a:r>
              <a:rPr lang="en-US" baseline="30000" dirty="0">
                <a:latin typeface="Arial Narrow" panose="020B0606020202030204" pitchFamily="34" charset="0"/>
              </a:rPr>
              <a:t>nd</a:t>
            </a:r>
            <a:r>
              <a:rPr lang="en-US" dirty="0">
                <a:latin typeface="Arial Narrow" panose="020B0606020202030204" pitchFamily="34" charset="0"/>
              </a:rPr>
              <a:t> Mission Tour	49-52</a:t>
            </a:r>
          </a:p>
          <a:p>
            <a:pPr marL="0" indent="0">
              <a:buNone/>
            </a:pPr>
            <a:r>
              <a:rPr lang="en-US" dirty="0">
                <a:latin typeface="Arial Narrow" panose="020B0606020202030204" pitchFamily="34" charset="0"/>
              </a:rPr>
              <a:t>1&amp;2 Thessalonians	50</a:t>
            </a:r>
          </a:p>
          <a:p>
            <a:pPr marL="0" indent="0">
              <a:buNone/>
            </a:pPr>
            <a:r>
              <a:rPr lang="en-US" dirty="0">
                <a:latin typeface="Arial Narrow" panose="020B0606020202030204" pitchFamily="34" charset="0"/>
              </a:rPr>
              <a:t>Corinth		50-52 	51-52 Gallio, Achaia Proconsul</a:t>
            </a:r>
          </a:p>
          <a:p>
            <a:pPr marL="0" indent="0">
              <a:buNone/>
            </a:pPr>
            <a:r>
              <a:rPr lang="en-US" dirty="0">
                <a:latin typeface="Arial Narrow" panose="020B0606020202030204" pitchFamily="34" charset="0"/>
              </a:rPr>
              <a:t>3</a:t>
            </a:r>
            <a:r>
              <a:rPr lang="en-US" baseline="30000" dirty="0">
                <a:latin typeface="Arial Narrow" panose="020B0606020202030204" pitchFamily="34" charset="0"/>
              </a:rPr>
              <a:t>rd</a:t>
            </a:r>
            <a:r>
              <a:rPr lang="en-US" dirty="0">
                <a:latin typeface="Arial Narrow" panose="020B0606020202030204" pitchFamily="34" charset="0"/>
              </a:rPr>
              <a:t> Jerusalem visit	52	52-59 Felix, Judaea Proconsul</a:t>
            </a:r>
          </a:p>
          <a:p>
            <a:pPr marL="0" indent="0">
              <a:buNone/>
            </a:pPr>
            <a:r>
              <a:rPr lang="en-US" dirty="0">
                <a:latin typeface="Arial Narrow" panose="020B0606020202030204" pitchFamily="34" charset="0"/>
              </a:rPr>
              <a:t>3</a:t>
            </a:r>
            <a:r>
              <a:rPr lang="en-US" baseline="30000" dirty="0">
                <a:latin typeface="Arial Narrow" panose="020B0606020202030204" pitchFamily="34" charset="0"/>
              </a:rPr>
              <a:t>rd</a:t>
            </a:r>
            <a:r>
              <a:rPr lang="en-US" dirty="0">
                <a:latin typeface="Arial Narrow" panose="020B0606020202030204" pitchFamily="34" charset="0"/>
              </a:rPr>
              <a:t> Mission Tour	52-57</a:t>
            </a:r>
          </a:p>
          <a:p>
            <a:pPr marL="0" indent="0">
              <a:buNone/>
            </a:pPr>
            <a:endParaRPr lang="en-US" dirty="0">
              <a:latin typeface="Arial Narrow" panose="020B0606020202030204" pitchFamily="34" charset="0"/>
            </a:endParaRPr>
          </a:p>
        </p:txBody>
      </p:sp>
      <p:sp>
        <p:nvSpPr>
          <p:cNvPr id="4" name="Content Placeholder 3">
            <a:extLst>
              <a:ext uri="{FF2B5EF4-FFF2-40B4-BE49-F238E27FC236}">
                <a16:creationId xmlns:a16="http://schemas.microsoft.com/office/drawing/2014/main" id="{29F27842-3A97-434D-9C67-9E96D243D580}"/>
              </a:ext>
            </a:extLst>
          </p:cNvPr>
          <p:cNvSpPr>
            <a:spLocks noGrp="1"/>
          </p:cNvSpPr>
          <p:nvPr>
            <p:ph sz="half" idx="2"/>
          </p:nvPr>
        </p:nvSpPr>
        <p:spPr>
          <a:xfrm>
            <a:off x="6497274" y="832302"/>
            <a:ext cx="5704114" cy="5958117"/>
          </a:xfrm>
        </p:spPr>
        <p:txBody>
          <a:bodyPr>
            <a:normAutofit fontScale="70000" lnSpcReduction="20000"/>
          </a:bodyPr>
          <a:lstStyle/>
          <a:p>
            <a:pPr marL="0" indent="0">
              <a:buNone/>
            </a:pPr>
            <a:r>
              <a:rPr lang="en-US" sz="2400" b="1" dirty="0">
                <a:solidFill>
                  <a:srgbClr val="00B050"/>
                </a:solidFill>
              </a:rPr>
              <a:t>Events			       Roman History</a:t>
            </a:r>
          </a:p>
          <a:p>
            <a:pPr marL="0" indent="0">
              <a:buNone/>
            </a:pPr>
            <a:r>
              <a:rPr lang="en-US" dirty="0">
                <a:latin typeface="Arial Narrow" panose="020B0606020202030204" pitchFamily="34" charset="0"/>
              </a:rPr>
              <a:t>Ephesus	    	    52-55	       54-68 Caesar Nero</a:t>
            </a:r>
          </a:p>
          <a:p>
            <a:pPr marL="0" indent="0">
              <a:buNone/>
            </a:pPr>
            <a:r>
              <a:rPr lang="en-US" dirty="0">
                <a:latin typeface="Arial Narrow" panose="020B0606020202030204" pitchFamily="34" charset="0"/>
              </a:rPr>
              <a:t>Macedonia &amp; Achaia   55-57</a:t>
            </a:r>
          </a:p>
          <a:p>
            <a:pPr marL="0" indent="0">
              <a:buNone/>
            </a:pPr>
            <a:r>
              <a:rPr lang="en-US" dirty="0">
                <a:latin typeface="Arial Narrow" panose="020B0606020202030204" pitchFamily="34" charset="0"/>
              </a:rPr>
              <a:t>1&amp;2 Corinthians	    55-56</a:t>
            </a:r>
          </a:p>
          <a:p>
            <a:pPr marL="0" indent="0">
              <a:buNone/>
            </a:pPr>
            <a:r>
              <a:rPr lang="en-US" dirty="0">
                <a:latin typeface="Arial Narrow" panose="020B0606020202030204" pitchFamily="34" charset="0"/>
              </a:rPr>
              <a:t>Roman Letter	    57</a:t>
            </a:r>
          </a:p>
          <a:p>
            <a:pPr marL="0" indent="0">
              <a:buNone/>
            </a:pPr>
            <a:r>
              <a:rPr lang="en-US" dirty="0">
                <a:latin typeface="Arial Narrow" panose="020B0606020202030204" pitchFamily="34" charset="0"/>
              </a:rPr>
              <a:t>4</a:t>
            </a:r>
            <a:r>
              <a:rPr lang="en-US" baseline="30000" dirty="0">
                <a:latin typeface="Arial Narrow" panose="020B0606020202030204" pitchFamily="34" charset="0"/>
              </a:rPr>
              <a:t>th</a:t>
            </a:r>
            <a:r>
              <a:rPr lang="en-US" dirty="0">
                <a:latin typeface="Arial Narrow" panose="020B0606020202030204" pitchFamily="34" charset="0"/>
              </a:rPr>
              <a:t> Jerusalem visit	    57</a:t>
            </a:r>
          </a:p>
          <a:p>
            <a:pPr marL="0" indent="0">
              <a:buNone/>
            </a:pPr>
            <a:r>
              <a:rPr lang="en-US" dirty="0">
                <a:latin typeface="Arial Narrow" panose="020B0606020202030204" pitchFamily="34" charset="0"/>
              </a:rPr>
              <a:t>Caesarean </a:t>
            </a:r>
          </a:p>
          <a:p>
            <a:pPr marL="0" indent="0">
              <a:lnSpc>
                <a:spcPct val="100000"/>
              </a:lnSpc>
              <a:spcBef>
                <a:spcPts val="0"/>
              </a:spcBef>
              <a:buNone/>
            </a:pPr>
            <a:r>
              <a:rPr lang="en-US" dirty="0">
                <a:latin typeface="Arial Narrow" panose="020B0606020202030204" pitchFamily="34" charset="0"/>
              </a:rPr>
              <a:t>Imprisonment	    57-59	       59-62 Festus, Judaea 				       Procurator</a:t>
            </a:r>
          </a:p>
          <a:p>
            <a:pPr marL="0" indent="0">
              <a:lnSpc>
                <a:spcPct val="100000"/>
              </a:lnSpc>
              <a:spcBef>
                <a:spcPts val="0"/>
              </a:spcBef>
              <a:buNone/>
            </a:pPr>
            <a:endParaRPr lang="en-US" sz="800" dirty="0">
              <a:latin typeface="Arial Narrow" panose="020B0606020202030204" pitchFamily="34" charset="0"/>
            </a:endParaRPr>
          </a:p>
          <a:p>
            <a:pPr marL="0" indent="0">
              <a:lnSpc>
                <a:spcPct val="100000"/>
              </a:lnSpc>
              <a:spcBef>
                <a:spcPts val="0"/>
              </a:spcBef>
              <a:buNone/>
            </a:pPr>
            <a:r>
              <a:rPr lang="en-US" dirty="0">
                <a:latin typeface="Arial Narrow" panose="020B0606020202030204" pitchFamily="34" charset="0"/>
              </a:rPr>
              <a:t>Voyage to Rome	    59-60</a:t>
            </a:r>
          </a:p>
          <a:p>
            <a:pPr marL="0" indent="0">
              <a:lnSpc>
                <a:spcPct val="100000"/>
              </a:lnSpc>
              <a:spcBef>
                <a:spcPts val="0"/>
              </a:spcBef>
              <a:buNone/>
            </a:pPr>
            <a:endParaRPr lang="en-US" sz="800" dirty="0">
              <a:latin typeface="Arial Narrow" panose="020B0606020202030204" pitchFamily="34" charset="0"/>
            </a:endParaRPr>
          </a:p>
          <a:p>
            <a:pPr marL="0" indent="0">
              <a:lnSpc>
                <a:spcPct val="100000"/>
              </a:lnSpc>
              <a:spcBef>
                <a:spcPts val="0"/>
              </a:spcBef>
              <a:buNone/>
            </a:pPr>
            <a:r>
              <a:rPr lang="en-US" dirty="0">
                <a:latin typeface="Arial Narrow" panose="020B0606020202030204" pitchFamily="34" charset="0"/>
              </a:rPr>
              <a:t>House Arrest, Rome   60-62</a:t>
            </a:r>
          </a:p>
          <a:p>
            <a:pPr marL="0" indent="0">
              <a:buNone/>
            </a:pPr>
            <a:r>
              <a:rPr lang="en-US" dirty="0">
                <a:latin typeface="Arial Narrow" panose="020B0606020202030204" pitchFamily="34" charset="0"/>
              </a:rPr>
              <a:t>Ephesians, Philippians, </a:t>
            </a:r>
          </a:p>
          <a:p>
            <a:pPr marL="0" indent="0">
              <a:lnSpc>
                <a:spcPct val="100000"/>
              </a:lnSpc>
              <a:spcBef>
                <a:spcPts val="0"/>
              </a:spcBef>
              <a:buNone/>
            </a:pPr>
            <a:r>
              <a:rPr lang="en-US" dirty="0">
                <a:latin typeface="Arial Narrow" panose="020B0606020202030204" pitchFamily="34" charset="0"/>
              </a:rPr>
              <a:t>Colossians, Philemon  60-62?</a:t>
            </a:r>
          </a:p>
          <a:p>
            <a:pPr marL="0" indent="0">
              <a:lnSpc>
                <a:spcPct val="100000"/>
              </a:lnSpc>
              <a:spcBef>
                <a:spcPts val="0"/>
              </a:spcBef>
              <a:buNone/>
            </a:pPr>
            <a:endParaRPr lang="en-US" sz="800" dirty="0">
              <a:latin typeface="Arial Narrow" panose="020B0606020202030204" pitchFamily="34" charset="0"/>
            </a:endParaRPr>
          </a:p>
          <a:p>
            <a:pPr marL="0" indent="0">
              <a:lnSpc>
                <a:spcPct val="100000"/>
              </a:lnSpc>
              <a:spcBef>
                <a:spcPts val="0"/>
              </a:spcBef>
              <a:buNone/>
            </a:pPr>
            <a:r>
              <a:rPr lang="en-US" dirty="0">
                <a:latin typeface="Arial Narrow" panose="020B0606020202030204" pitchFamily="34" charset="0"/>
              </a:rPr>
              <a:t>Trip to Spain?	     62-64?       64 Great Fire in Rome</a:t>
            </a:r>
          </a:p>
          <a:p>
            <a:pPr marL="0" indent="0">
              <a:lnSpc>
                <a:spcPct val="100000"/>
              </a:lnSpc>
              <a:spcBef>
                <a:spcPts val="0"/>
              </a:spcBef>
              <a:buNone/>
            </a:pPr>
            <a:endParaRPr lang="en-US" sz="900" dirty="0">
              <a:latin typeface="Arial Narrow" panose="020B0606020202030204" pitchFamily="34" charset="0"/>
            </a:endParaRPr>
          </a:p>
          <a:p>
            <a:pPr marL="0" indent="0">
              <a:lnSpc>
                <a:spcPct val="100000"/>
              </a:lnSpc>
              <a:spcBef>
                <a:spcPts val="0"/>
              </a:spcBef>
              <a:buNone/>
            </a:pPr>
            <a:r>
              <a:rPr lang="en-US" dirty="0">
                <a:latin typeface="Arial Narrow" panose="020B0606020202030204" pitchFamily="34" charset="0"/>
              </a:rPr>
              <a:t>Titus, 1&amp;2 Timothy	     ?</a:t>
            </a:r>
          </a:p>
          <a:p>
            <a:pPr marL="0" indent="0">
              <a:lnSpc>
                <a:spcPct val="100000"/>
              </a:lnSpc>
              <a:spcBef>
                <a:spcPts val="0"/>
              </a:spcBef>
              <a:buNone/>
            </a:pPr>
            <a:endParaRPr lang="en-US" sz="800" dirty="0">
              <a:latin typeface="Arial Narrow" panose="020B0606020202030204" pitchFamily="34" charset="0"/>
            </a:endParaRPr>
          </a:p>
          <a:p>
            <a:pPr marL="0" indent="0">
              <a:lnSpc>
                <a:spcPct val="100000"/>
              </a:lnSpc>
              <a:spcBef>
                <a:spcPts val="0"/>
              </a:spcBef>
              <a:buNone/>
            </a:pPr>
            <a:r>
              <a:rPr lang="en-US" dirty="0">
                <a:latin typeface="Arial Narrow" panose="020B0606020202030204" pitchFamily="34" charset="0"/>
              </a:rPr>
              <a:t>Paul’s Execution	     65?</a:t>
            </a:r>
          </a:p>
        </p:txBody>
      </p:sp>
    </p:spTree>
    <p:extLst>
      <p:ext uri="{BB962C8B-B14F-4D97-AF65-F5344CB8AC3E}">
        <p14:creationId xmlns:p14="http://schemas.microsoft.com/office/powerpoint/2010/main" val="1086759638"/>
      </p:ext>
    </p:extLst>
  </p:cSld>
  <p:clrMapOvr>
    <a:masterClrMapping/>
  </p:clrMapOvr>
  <p:transition>
    <p:split orient="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187FC-C83E-84EA-9D03-6846708D449C}"/>
              </a:ext>
            </a:extLst>
          </p:cNvPr>
          <p:cNvSpPr>
            <a:spLocks noGrp="1"/>
          </p:cNvSpPr>
          <p:nvPr>
            <p:ph type="title"/>
          </p:nvPr>
        </p:nvSpPr>
        <p:spPr>
          <a:xfrm>
            <a:off x="2611808" y="597041"/>
            <a:ext cx="7958331" cy="1077229"/>
          </a:xfrm>
        </p:spPr>
        <p:txBody>
          <a:bodyPr>
            <a:normAutofit/>
          </a:bodyPr>
          <a:lstStyle/>
          <a:p>
            <a:r>
              <a:rPr lang="en-US" sz="3600" b="1" dirty="0">
                <a:solidFill>
                  <a:srgbClr val="00FFFF"/>
                </a:solidFill>
              </a:rPr>
              <a:t>PAUL’S CIRCUMSTANCES</a:t>
            </a:r>
          </a:p>
        </p:txBody>
      </p:sp>
      <p:sp>
        <p:nvSpPr>
          <p:cNvPr id="3" name="Content Placeholder 2">
            <a:extLst>
              <a:ext uri="{FF2B5EF4-FFF2-40B4-BE49-F238E27FC236}">
                <a16:creationId xmlns:a16="http://schemas.microsoft.com/office/drawing/2014/main" id="{D11187E8-D406-2FB1-9293-79E64A44125E}"/>
              </a:ext>
            </a:extLst>
          </p:cNvPr>
          <p:cNvSpPr>
            <a:spLocks noGrp="1"/>
          </p:cNvSpPr>
          <p:nvPr>
            <p:ph idx="1"/>
          </p:nvPr>
        </p:nvSpPr>
        <p:spPr>
          <a:xfrm>
            <a:off x="1418492" y="1510147"/>
            <a:ext cx="9355016" cy="4972715"/>
          </a:xfrm>
        </p:spPr>
        <p:txBody>
          <a:bodyPr>
            <a:normAutofit fontScale="85000" lnSpcReduction="10000"/>
          </a:bodyPr>
          <a:lstStyle/>
          <a:p>
            <a:pPr marL="0" indent="0">
              <a:buNone/>
            </a:pPr>
            <a:r>
              <a:rPr lang="en-US" sz="3300" b="1" dirty="0">
                <a:solidFill>
                  <a:srgbClr val="FFC000"/>
                </a:solidFill>
              </a:rPr>
              <a:t>Paul’s situation at the time of writing was precarious.</a:t>
            </a:r>
          </a:p>
          <a:p>
            <a:r>
              <a:rPr lang="en-US" sz="2800" i="1" dirty="0"/>
              <a:t>He was incarcerated but did not have the liberty of house arrest, which had been afforded him at the close of the Book of Acts (1:15; 2:9; 4:16).</a:t>
            </a:r>
          </a:p>
          <a:p>
            <a:r>
              <a:rPr lang="en-US" sz="2800" i="1" dirty="0"/>
              <a:t>Far from being hopeful for a release, he fully expected his life to end (4:6).</a:t>
            </a:r>
          </a:p>
          <a:p>
            <a:r>
              <a:rPr lang="en-US" sz="2800" i="1" dirty="0"/>
              <a:t>Hence, his greatest concern was for the continuity of his mission.</a:t>
            </a:r>
          </a:p>
          <a:p>
            <a:r>
              <a:rPr lang="en-US" sz="2800" i="1" dirty="0"/>
              <a:t>He expressed distress over the unfaithfulness of others (1:15; 4:10, 16) as well as the fact that some of his co-workers were no longer available to help him (4:20)</a:t>
            </a:r>
          </a:p>
        </p:txBody>
      </p:sp>
    </p:spTree>
    <p:extLst>
      <p:ext uri="{BB962C8B-B14F-4D97-AF65-F5344CB8AC3E}">
        <p14:creationId xmlns:p14="http://schemas.microsoft.com/office/powerpoint/2010/main" val="10057549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BB3E-C2E2-A143-A5AC-58C397BF53DE}"/>
              </a:ext>
            </a:extLst>
          </p:cNvPr>
          <p:cNvSpPr>
            <a:spLocks noGrp="1"/>
          </p:cNvSpPr>
          <p:nvPr>
            <p:ph type="title"/>
          </p:nvPr>
        </p:nvSpPr>
        <p:spPr>
          <a:xfrm>
            <a:off x="2611808" y="410308"/>
            <a:ext cx="7958331" cy="1077229"/>
          </a:xfrm>
        </p:spPr>
        <p:txBody>
          <a:bodyPr>
            <a:normAutofit/>
          </a:bodyPr>
          <a:lstStyle/>
          <a:p>
            <a:r>
              <a:rPr lang="en-US" sz="3600" b="1" dirty="0">
                <a:solidFill>
                  <a:srgbClr val="00FFFF"/>
                </a:solidFill>
              </a:rPr>
              <a:t>TIMOTHY AS PAUL’S DELEGATE</a:t>
            </a:r>
          </a:p>
        </p:txBody>
      </p:sp>
      <p:sp>
        <p:nvSpPr>
          <p:cNvPr id="3" name="Content Placeholder 2">
            <a:extLst>
              <a:ext uri="{FF2B5EF4-FFF2-40B4-BE49-F238E27FC236}">
                <a16:creationId xmlns:a16="http://schemas.microsoft.com/office/drawing/2014/main" id="{C8DF64D4-0CC9-4B16-9C40-24B312DBA563}"/>
              </a:ext>
            </a:extLst>
          </p:cNvPr>
          <p:cNvSpPr>
            <a:spLocks noGrp="1"/>
          </p:cNvSpPr>
          <p:nvPr>
            <p:ph idx="1"/>
          </p:nvPr>
        </p:nvSpPr>
        <p:spPr>
          <a:xfrm>
            <a:off x="1621861" y="1487537"/>
            <a:ext cx="9210262" cy="4960155"/>
          </a:xfrm>
        </p:spPr>
        <p:txBody>
          <a:bodyPr>
            <a:normAutofit lnSpcReduction="10000"/>
          </a:bodyPr>
          <a:lstStyle/>
          <a:p>
            <a:pPr marL="0" indent="0">
              <a:buNone/>
            </a:pPr>
            <a:r>
              <a:rPr lang="en-US" sz="2800" b="1" dirty="0">
                <a:solidFill>
                  <a:srgbClr val="FFC000"/>
                </a:solidFill>
              </a:rPr>
              <a:t>Though incarcerated at the time of writing, Paul sought to continue his gospel work through delegates (4:10-12), especially Timothy (1:6-8; 4:1-2).</a:t>
            </a:r>
          </a:p>
          <a:p>
            <a:r>
              <a:rPr lang="en-US" sz="2400" i="1" dirty="0"/>
              <a:t>Above all, he was concerned about maintaining the purity of the Christian message. What would happen to the gospel after his death?</a:t>
            </a:r>
          </a:p>
          <a:p>
            <a:r>
              <a:rPr lang="en-US" sz="2400" i="1" dirty="0"/>
              <a:t>Hence, he repeatedly charges Timothy to “guard” the gospel (1:13-14; cf. 2:2, 8-9, 15; 3:14-17; 4:1-2, 5).</a:t>
            </a:r>
          </a:p>
          <a:p>
            <a:r>
              <a:rPr lang="en-US" sz="2400" i="1" dirty="0"/>
              <a:t>Several times Paul warns against false teachers, and he names four (1:15; 2:17).</a:t>
            </a:r>
          </a:p>
        </p:txBody>
      </p:sp>
    </p:spTree>
    <p:extLst>
      <p:ext uri="{BB962C8B-B14F-4D97-AF65-F5344CB8AC3E}">
        <p14:creationId xmlns:p14="http://schemas.microsoft.com/office/powerpoint/2010/main" val="8789035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3ABE-8ABC-7489-6DF6-9E8A0D6347FC}"/>
              </a:ext>
            </a:extLst>
          </p:cNvPr>
          <p:cNvSpPr>
            <a:spLocks noGrp="1"/>
          </p:cNvSpPr>
          <p:nvPr>
            <p:ph type="title"/>
          </p:nvPr>
        </p:nvSpPr>
        <p:spPr>
          <a:xfrm>
            <a:off x="2611808" y="376432"/>
            <a:ext cx="7958331" cy="1077229"/>
          </a:xfrm>
        </p:spPr>
        <p:txBody>
          <a:bodyPr>
            <a:normAutofit/>
          </a:bodyPr>
          <a:lstStyle/>
          <a:p>
            <a:r>
              <a:rPr lang="en-US" sz="3600" b="1" dirty="0">
                <a:solidFill>
                  <a:srgbClr val="00FFFF"/>
                </a:solidFill>
              </a:rPr>
              <a:t>OPENING (1:1-7)</a:t>
            </a:r>
          </a:p>
        </p:txBody>
      </p:sp>
      <p:sp>
        <p:nvSpPr>
          <p:cNvPr id="3" name="Content Placeholder 2">
            <a:extLst>
              <a:ext uri="{FF2B5EF4-FFF2-40B4-BE49-F238E27FC236}">
                <a16:creationId xmlns:a16="http://schemas.microsoft.com/office/drawing/2014/main" id="{E669BAAD-8994-B1A9-7B9B-D609CEDC79F4}"/>
              </a:ext>
            </a:extLst>
          </p:cNvPr>
          <p:cNvSpPr>
            <a:spLocks noGrp="1"/>
          </p:cNvSpPr>
          <p:nvPr>
            <p:ph idx="1"/>
          </p:nvPr>
        </p:nvSpPr>
        <p:spPr>
          <a:xfrm>
            <a:off x="1621861" y="1148861"/>
            <a:ext cx="9257154" cy="5345723"/>
          </a:xfrm>
        </p:spPr>
        <p:txBody>
          <a:bodyPr>
            <a:normAutofit lnSpcReduction="10000"/>
          </a:bodyPr>
          <a:lstStyle/>
          <a:p>
            <a:pPr marL="0" indent="0">
              <a:buNone/>
            </a:pPr>
            <a:r>
              <a:rPr lang="en-US" sz="2800" b="1" dirty="0">
                <a:solidFill>
                  <a:srgbClr val="FFC000"/>
                </a:solidFill>
              </a:rPr>
              <a:t>The opening of the letter is typically Pauline, where he identified himself as the sender and Timothy as the recipient.</a:t>
            </a:r>
          </a:p>
          <a:p>
            <a:r>
              <a:rPr lang="en-US" sz="2400" i="1" dirty="0"/>
              <a:t>Paul clearly identifies himself with his Jewish ancestors, acknowledging a continuity between their faith and his, a continuity that was equally true of Timothy.</a:t>
            </a:r>
          </a:p>
          <a:p>
            <a:r>
              <a:rPr lang="en-US" sz="2400" i="1" dirty="0"/>
              <a:t>Paul writes to stimulate Timothy to fulfill his call to ministry, and he reminds Timothy of his ordination to service. In his previous letter, he described the council of elders who laid their hands on Timothy to commission him (1 </a:t>
            </a:r>
            <a:r>
              <a:rPr lang="en-US" sz="2400" i="1" dirty="0" err="1"/>
              <a:t>Ti</a:t>
            </a:r>
            <a:r>
              <a:rPr lang="en-US" sz="2400" i="1" dirty="0"/>
              <a:t>. 4:14), but here, Paul also shows that he was part of that group.</a:t>
            </a:r>
          </a:p>
        </p:txBody>
      </p:sp>
    </p:spTree>
    <p:extLst>
      <p:ext uri="{BB962C8B-B14F-4D97-AF65-F5344CB8AC3E}">
        <p14:creationId xmlns:p14="http://schemas.microsoft.com/office/powerpoint/2010/main" val="1460605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29897" y="561113"/>
            <a:ext cx="2105525" cy="5527964"/>
          </a:xfrm>
        </p:spPr>
        <p:txBody>
          <a:bodyPr>
            <a:normAutofit/>
          </a:bodyPr>
          <a:lstStyle/>
          <a:p>
            <a:pPr algn="r"/>
            <a:r>
              <a:rPr lang="en-US" altLang="en-US" sz="2800" i="1" dirty="0">
                <a:solidFill>
                  <a:srgbClr val="FFFF99"/>
                </a:solidFill>
              </a:rPr>
              <a:t>Erected above the traditional site of Paul’s tomb, Church of St. Paul Outside the Walls, Rome.</a:t>
            </a:r>
          </a:p>
        </p:txBody>
      </p:sp>
      <p:pic>
        <p:nvPicPr>
          <p:cNvPr id="424963" name="Picture 3" descr="nt010 (Changed)"/>
          <p:cNvPicPr>
            <a:picLocks noChangeAspect="1" noChangeArrowheads="1"/>
          </p:cNvPicPr>
          <p:nvPr/>
        </p:nvPicPr>
        <p:blipFill>
          <a:blip r:embed="rId3" cstate="screen">
            <a:extLst>
              <a:ext uri="{28A0092B-C50C-407E-A947-70E740481C1C}">
                <a14:useLocalDpi xmlns:a14="http://schemas.microsoft.com/office/drawing/2010/main"/>
              </a:ext>
            </a:extLst>
          </a:blip>
          <a:srcRect t="-116"/>
          <a:stretch>
            <a:fillRect/>
          </a:stretch>
        </p:blipFill>
        <p:spPr bwMode="auto">
          <a:xfrm>
            <a:off x="2197768" y="4812"/>
            <a:ext cx="9994232" cy="685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777360"/>
      </p:ext>
    </p:extLst>
  </p:cSld>
  <p:clrMapOvr>
    <a:masterClrMapping/>
  </p:clrMapOvr>
  <p:transition>
    <p:split orient="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ADC5-477E-6098-2719-F83CF2A08EAB}"/>
              </a:ext>
            </a:extLst>
          </p:cNvPr>
          <p:cNvSpPr>
            <a:spLocks noGrp="1"/>
          </p:cNvSpPr>
          <p:nvPr>
            <p:ph type="title"/>
          </p:nvPr>
        </p:nvSpPr>
        <p:spPr/>
        <p:txBody>
          <a:bodyPr>
            <a:normAutofit/>
          </a:bodyPr>
          <a:lstStyle/>
          <a:p>
            <a:r>
              <a:rPr lang="en-US" sz="3600" b="1" dirty="0">
                <a:solidFill>
                  <a:srgbClr val="00FFFF"/>
                </a:solidFill>
              </a:rPr>
              <a:t>GRACE AND SUFFERING (1:8-14)</a:t>
            </a:r>
          </a:p>
        </p:txBody>
      </p:sp>
      <p:sp>
        <p:nvSpPr>
          <p:cNvPr id="3" name="Content Placeholder 2">
            <a:extLst>
              <a:ext uri="{FF2B5EF4-FFF2-40B4-BE49-F238E27FC236}">
                <a16:creationId xmlns:a16="http://schemas.microsoft.com/office/drawing/2014/main" id="{4199A642-547D-87AD-0D08-09B6A9C337A4}"/>
              </a:ext>
            </a:extLst>
          </p:cNvPr>
          <p:cNvSpPr>
            <a:spLocks noGrp="1"/>
          </p:cNvSpPr>
          <p:nvPr>
            <p:ph idx="1"/>
          </p:nvPr>
        </p:nvSpPr>
        <p:spPr>
          <a:xfrm>
            <a:off x="1547446" y="1730754"/>
            <a:ext cx="9472246" cy="5127245"/>
          </a:xfrm>
        </p:spPr>
        <p:txBody>
          <a:bodyPr>
            <a:normAutofit lnSpcReduction="10000"/>
          </a:bodyPr>
          <a:lstStyle/>
          <a:p>
            <a:pPr marL="0" indent="0">
              <a:buNone/>
            </a:pPr>
            <a:r>
              <a:rPr lang="en-US" sz="2800" b="1" dirty="0">
                <a:solidFill>
                  <a:srgbClr val="FFC000"/>
                </a:solidFill>
              </a:rPr>
              <a:t>Paul minces no words: the call to ministry is a call to suffering.</a:t>
            </a:r>
          </a:p>
          <a:p>
            <a:r>
              <a:rPr lang="en-US" sz="2400" i="1" dirty="0"/>
              <a:t>It was dangerous to be associated with a well-known figure like Paul who had become a target for the Roman government, so Timothy must be prepared to take the risk.</a:t>
            </a:r>
          </a:p>
          <a:p>
            <a:r>
              <a:rPr lang="en-US" sz="2400" i="1" dirty="0"/>
              <a:t>Still, such suffering was ultimately in the interests of the gospel, and Timothy’s service to the gospel was a holy calling, a constituent part of God’s eternal purpose from the beginning.</a:t>
            </a:r>
          </a:p>
          <a:p>
            <a:r>
              <a:rPr lang="en-US" sz="2400" i="1" dirty="0"/>
              <a:t>In the end, this gospel was the abolition of death, the central message which Paul preached.</a:t>
            </a:r>
          </a:p>
        </p:txBody>
      </p:sp>
    </p:spTree>
    <p:extLst>
      <p:ext uri="{BB962C8B-B14F-4D97-AF65-F5344CB8AC3E}">
        <p14:creationId xmlns:p14="http://schemas.microsoft.com/office/powerpoint/2010/main" val="26118340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A8D8-5691-179A-0489-B464B25D1018}"/>
              </a:ext>
            </a:extLst>
          </p:cNvPr>
          <p:cNvSpPr>
            <a:spLocks noGrp="1"/>
          </p:cNvSpPr>
          <p:nvPr>
            <p:ph type="title"/>
          </p:nvPr>
        </p:nvSpPr>
        <p:spPr>
          <a:xfrm>
            <a:off x="527538" y="403191"/>
            <a:ext cx="11136923" cy="809729"/>
          </a:xfrm>
        </p:spPr>
        <p:txBody>
          <a:bodyPr>
            <a:noAutofit/>
          </a:bodyPr>
          <a:lstStyle/>
          <a:p>
            <a:pPr algn="ctr"/>
            <a:r>
              <a:rPr lang="en-US" sz="4000" dirty="0">
                <a:solidFill>
                  <a:srgbClr val="C00000"/>
                </a:solidFill>
                <a:latin typeface="Book Antiqua" panose="02040602050305030304" pitchFamily="18" charset="0"/>
              </a:rPr>
              <a:t>The Language of Tradition and Stewardship</a:t>
            </a:r>
          </a:p>
        </p:txBody>
      </p:sp>
      <p:sp>
        <p:nvSpPr>
          <p:cNvPr id="3" name="Content Placeholder 2">
            <a:extLst>
              <a:ext uri="{FF2B5EF4-FFF2-40B4-BE49-F238E27FC236}">
                <a16:creationId xmlns:a16="http://schemas.microsoft.com/office/drawing/2014/main" id="{0AE8BB88-E32B-A203-077D-AB2B803DDFA3}"/>
              </a:ext>
            </a:extLst>
          </p:cNvPr>
          <p:cNvSpPr>
            <a:spLocks noGrp="1"/>
          </p:cNvSpPr>
          <p:nvPr>
            <p:ph idx="1"/>
          </p:nvPr>
        </p:nvSpPr>
        <p:spPr>
          <a:xfrm>
            <a:off x="1160583" y="1353597"/>
            <a:ext cx="9870831" cy="5101212"/>
          </a:xfrm>
        </p:spPr>
        <p:txBody>
          <a:bodyPr>
            <a:normAutofit/>
          </a:bodyPr>
          <a:lstStyle/>
          <a:p>
            <a:pPr marL="0" indent="0">
              <a:buNone/>
            </a:pPr>
            <a:r>
              <a:rPr lang="en-US" sz="2800" b="1" dirty="0">
                <a:solidFill>
                  <a:schemeClr val="accent5">
                    <a:lumMod val="50000"/>
                  </a:schemeClr>
                </a:solidFill>
                <a:effectLst>
                  <a:outerShdw blurRad="38100" dist="38100" dir="2700000" algn="tl">
                    <a:srgbClr val="000000">
                      <a:alpha val="43137"/>
                    </a:srgbClr>
                  </a:outerShdw>
                </a:effectLst>
              </a:rPr>
              <a:t>2 Timothy 1:13-14 is the first of several passages in this letter that describe the importance of tradition.</a:t>
            </a:r>
          </a:p>
          <a:p>
            <a:pPr marL="0" indent="0">
              <a:buNone/>
            </a:pPr>
            <a:r>
              <a:rPr lang="en-US" sz="2400" dirty="0">
                <a:solidFill>
                  <a:srgbClr val="FF0000"/>
                </a:solidFill>
                <a:effectLst>
                  <a:outerShdw blurRad="38100" dist="38100" dir="2700000" algn="tl">
                    <a:srgbClr val="000000">
                      <a:alpha val="43137"/>
                    </a:srgbClr>
                  </a:outerShdw>
                </a:effectLst>
              </a:rPr>
              <a:t>1:13-14 – </a:t>
            </a:r>
            <a:r>
              <a:rPr lang="en-US" sz="2400" i="1" dirty="0">
                <a:solidFill>
                  <a:schemeClr val="bg1"/>
                </a:solidFill>
              </a:rPr>
              <a:t>Here, Paul speaks of “the deposit,” which seems to refer to what the Lord had committed to Paul and the early Christian leaders (cf. 1 </a:t>
            </a:r>
            <a:r>
              <a:rPr lang="en-US" sz="2400" i="1" dirty="0" err="1">
                <a:solidFill>
                  <a:schemeClr val="bg1"/>
                </a:solidFill>
              </a:rPr>
              <a:t>Ti</a:t>
            </a:r>
            <a:r>
              <a:rPr lang="en-US" sz="2400" i="1" dirty="0">
                <a:solidFill>
                  <a:schemeClr val="bg1"/>
                </a:solidFill>
              </a:rPr>
              <a:t>. 6:20).</a:t>
            </a:r>
          </a:p>
          <a:p>
            <a:pPr marL="0" indent="0">
              <a:buNone/>
            </a:pPr>
            <a:r>
              <a:rPr lang="en-US" sz="2400" dirty="0">
                <a:solidFill>
                  <a:srgbClr val="FF0000"/>
                </a:solidFill>
                <a:effectLst>
                  <a:outerShdw blurRad="38100" dist="38100" dir="2700000" algn="tl">
                    <a:srgbClr val="000000">
                      <a:alpha val="43137"/>
                    </a:srgbClr>
                  </a:outerShdw>
                </a:effectLst>
              </a:rPr>
              <a:t>2:1-2 – </a:t>
            </a:r>
            <a:r>
              <a:rPr lang="en-US" sz="2400" i="1" dirty="0">
                <a:solidFill>
                  <a:schemeClr val="bg1"/>
                </a:solidFill>
              </a:rPr>
              <a:t>Paul also speaks of the passing of tradition from those who had gone before to those who would come later.</a:t>
            </a:r>
            <a:endParaRPr lang="en-US" sz="2400" dirty="0">
              <a:solidFill>
                <a:schemeClr val="accent5">
                  <a:lumMod val="75000"/>
                </a:schemeClr>
              </a:solidFill>
            </a:endParaRPr>
          </a:p>
          <a:p>
            <a:pPr marL="0" indent="0">
              <a:buNone/>
            </a:pPr>
            <a:r>
              <a:rPr lang="en-US" sz="2400" dirty="0">
                <a:solidFill>
                  <a:srgbClr val="FF0000"/>
                </a:solidFill>
                <a:effectLst>
                  <a:outerShdw blurRad="38100" dist="38100" dir="2700000" algn="tl">
                    <a:srgbClr val="000000">
                      <a:alpha val="43137"/>
                    </a:srgbClr>
                  </a:outerShdw>
                </a:effectLst>
              </a:rPr>
              <a:t>3:14-17 –</a:t>
            </a:r>
            <a:r>
              <a:rPr lang="en-US" sz="2400" i="1" dirty="0">
                <a:solidFill>
                  <a:srgbClr val="FF0000"/>
                </a:solidFill>
                <a:effectLst>
                  <a:outerShdw blurRad="38100" dist="38100" dir="2700000" algn="tl">
                    <a:srgbClr val="000000">
                      <a:alpha val="43137"/>
                    </a:srgbClr>
                  </a:outerShdw>
                </a:effectLst>
              </a:rPr>
              <a:t> </a:t>
            </a:r>
            <a:r>
              <a:rPr lang="en-US" sz="2400" i="1" dirty="0">
                <a:solidFill>
                  <a:schemeClr val="bg1"/>
                </a:solidFill>
              </a:rPr>
              <a:t>Finally, Paul speaks of the sacred writings, which is the basis for teaching, reproof, correction, and training.</a:t>
            </a:r>
            <a:endParaRPr lang="en-US" sz="2400" i="1" dirty="0">
              <a:solidFill>
                <a:schemeClr val="accent5">
                  <a:lumMod val="75000"/>
                </a:schemeClr>
              </a:solidFill>
            </a:endParaRPr>
          </a:p>
        </p:txBody>
      </p:sp>
    </p:spTree>
    <p:extLst>
      <p:ext uri="{BB962C8B-B14F-4D97-AF65-F5344CB8AC3E}">
        <p14:creationId xmlns:p14="http://schemas.microsoft.com/office/powerpoint/2010/main" val="31709062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EEC1-1780-B174-87CC-633D5D8CAFF5}"/>
              </a:ext>
            </a:extLst>
          </p:cNvPr>
          <p:cNvSpPr>
            <a:spLocks noGrp="1"/>
          </p:cNvSpPr>
          <p:nvPr>
            <p:ph type="title"/>
          </p:nvPr>
        </p:nvSpPr>
        <p:spPr>
          <a:xfrm>
            <a:off x="1230923" y="386862"/>
            <a:ext cx="9730154" cy="1077229"/>
          </a:xfrm>
        </p:spPr>
        <p:txBody>
          <a:bodyPr>
            <a:noAutofit/>
          </a:bodyPr>
          <a:lstStyle/>
          <a:p>
            <a:r>
              <a:rPr lang="en-US" sz="3600" b="1" dirty="0">
                <a:solidFill>
                  <a:srgbClr val="00FFFF"/>
                </a:solidFill>
              </a:rPr>
              <a:t>THE DESERTERS AND THE FAITHFUL (2:15-18)</a:t>
            </a:r>
          </a:p>
        </p:txBody>
      </p:sp>
      <p:sp>
        <p:nvSpPr>
          <p:cNvPr id="3" name="Content Placeholder 2">
            <a:extLst>
              <a:ext uri="{FF2B5EF4-FFF2-40B4-BE49-F238E27FC236}">
                <a16:creationId xmlns:a16="http://schemas.microsoft.com/office/drawing/2014/main" id="{CC25E36C-2F89-9641-D567-544DC54126FD}"/>
              </a:ext>
            </a:extLst>
          </p:cNvPr>
          <p:cNvSpPr>
            <a:spLocks noGrp="1"/>
          </p:cNvSpPr>
          <p:nvPr>
            <p:ph idx="1"/>
          </p:nvPr>
        </p:nvSpPr>
        <p:spPr>
          <a:xfrm>
            <a:off x="1523999" y="1464091"/>
            <a:ext cx="9730153" cy="5393909"/>
          </a:xfrm>
        </p:spPr>
        <p:txBody>
          <a:bodyPr>
            <a:normAutofit fontScale="92500" lnSpcReduction="20000"/>
          </a:bodyPr>
          <a:lstStyle/>
          <a:p>
            <a:pPr marL="0" indent="0">
              <a:buNone/>
            </a:pPr>
            <a:r>
              <a:rPr lang="en-US" sz="3000" b="1" dirty="0">
                <a:solidFill>
                  <a:srgbClr val="FFA521"/>
                </a:solidFill>
              </a:rPr>
              <a:t>Paul’s concern for the preservation and continuity of the gospel was all the more acute, since some of those whom he had trusted had turned away from him.</a:t>
            </a:r>
          </a:p>
          <a:p>
            <a:r>
              <a:rPr lang="en-US" sz="2600" i="1" dirty="0"/>
              <a:t>Hence, Paul prays for mercy for his faithful followers, in particular </a:t>
            </a:r>
            <a:r>
              <a:rPr lang="en-US" sz="2600" i="1" dirty="0" err="1"/>
              <a:t>Onesiphorus</a:t>
            </a:r>
            <a:r>
              <a:rPr lang="en-US" sz="2600" i="1" dirty="0"/>
              <a:t>, whom Paul originally met in Ephesus and who had searched in the prison cells until he found Paul. That Paul speaks of the “house” of </a:t>
            </a:r>
            <a:r>
              <a:rPr lang="en-US" sz="2600" i="1" dirty="0" err="1"/>
              <a:t>Onesiphorus</a:t>
            </a:r>
            <a:r>
              <a:rPr lang="en-US" sz="2600" i="1" dirty="0"/>
              <a:t> rather than him personally might imply that he was deceased.</a:t>
            </a:r>
          </a:p>
          <a:p>
            <a:r>
              <a:rPr lang="en-US" sz="2600" i="1" dirty="0"/>
              <a:t>The prayer for </a:t>
            </a:r>
            <a:r>
              <a:rPr lang="en-US" sz="2600" i="1" dirty="0" err="1"/>
              <a:t>Onesiphorus</a:t>
            </a:r>
            <a:r>
              <a:rPr lang="en-US" sz="2600" i="1" dirty="0"/>
              <a:t> that he might find mercy in the day of judgment has become, in the Roman Church and the Orthodox Church, one of the scriptural bases for intercession for the dead (cf. 2 Mac. 12:43-45). Protestants have been generally doubtful.</a:t>
            </a:r>
          </a:p>
        </p:txBody>
      </p:sp>
    </p:spTree>
    <p:extLst>
      <p:ext uri="{BB962C8B-B14F-4D97-AF65-F5344CB8AC3E}">
        <p14:creationId xmlns:p14="http://schemas.microsoft.com/office/powerpoint/2010/main" val="13603091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1514A-02CB-3AA6-F33B-A35081509856}"/>
              </a:ext>
            </a:extLst>
          </p:cNvPr>
          <p:cNvSpPr>
            <a:spLocks noGrp="1"/>
          </p:cNvSpPr>
          <p:nvPr>
            <p:ph type="title"/>
          </p:nvPr>
        </p:nvSpPr>
        <p:spPr>
          <a:xfrm>
            <a:off x="1383324" y="292244"/>
            <a:ext cx="9186816" cy="1077229"/>
          </a:xfrm>
        </p:spPr>
        <p:txBody>
          <a:bodyPr>
            <a:normAutofit/>
          </a:bodyPr>
          <a:lstStyle/>
          <a:p>
            <a:r>
              <a:rPr lang="en-US" sz="3600" b="1" dirty="0">
                <a:solidFill>
                  <a:srgbClr val="00FFFF"/>
                </a:solidFill>
              </a:rPr>
              <a:t>THE PASSING OF TRADITION (2:1-2)</a:t>
            </a:r>
          </a:p>
        </p:txBody>
      </p:sp>
      <p:sp>
        <p:nvSpPr>
          <p:cNvPr id="3" name="Content Placeholder 2">
            <a:extLst>
              <a:ext uri="{FF2B5EF4-FFF2-40B4-BE49-F238E27FC236}">
                <a16:creationId xmlns:a16="http://schemas.microsoft.com/office/drawing/2014/main" id="{8D940747-083D-013E-6BC5-A0AC8F6648CA}"/>
              </a:ext>
            </a:extLst>
          </p:cNvPr>
          <p:cNvSpPr>
            <a:spLocks noGrp="1"/>
          </p:cNvSpPr>
          <p:nvPr>
            <p:ph idx="1"/>
          </p:nvPr>
        </p:nvSpPr>
        <p:spPr>
          <a:xfrm>
            <a:off x="1383324" y="914402"/>
            <a:ext cx="9612922" cy="3892060"/>
          </a:xfrm>
        </p:spPr>
        <p:txBody>
          <a:bodyPr>
            <a:normAutofit/>
          </a:bodyPr>
          <a:lstStyle/>
          <a:p>
            <a:pPr marL="0" indent="0">
              <a:buNone/>
            </a:pPr>
            <a:r>
              <a:rPr lang="en-US" sz="2800" b="1" dirty="0">
                <a:solidFill>
                  <a:srgbClr val="FFC000"/>
                </a:solidFill>
              </a:rPr>
              <a:t>Paul now counsels Timothy about passing on the apostolic tradition to the next generation. The language he uses is particularly suited to the passing on of tradition:</a:t>
            </a:r>
          </a:p>
          <a:p>
            <a:pPr>
              <a:spcBef>
                <a:spcPts val="0"/>
              </a:spcBef>
            </a:pPr>
            <a:r>
              <a:rPr lang="en-US" sz="2800" dirty="0" err="1">
                <a:latin typeface="Greekth" panose="02020803070505020304" pitchFamily="18" charset="0"/>
              </a:rPr>
              <a:t>parati</a:t>
            </a:r>
            <a:r>
              <a:rPr lang="en-US" sz="2800" dirty="0">
                <a:latin typeface="Greekth" panose="02020803070505020304" pitchFamily="18" charset="0"/>
              </a:rPr>
              <a:t>&lt;</a:t>
            </a:r>
            <a:r>
              <a:rPr lang="en-US" sz="2800" dirty="0" err="1">
                <a:latin typeface="Greekth" panose="02020803070505020304" pitchFamily="18" charset="0"/>
              </a:rPr>
              <a:t>qhmi</a:t>
            </a:r>
            <a:r>
              <a:rPr lang="en-US" sz="2400" b="1" i="1" dirty="0"/>
              <a:t> </a:t>
            </a:r>
            <a:r>
              <a:rPr lang="en-US" sz="2400" i="1" dirty="0"/>
              <a:t>(2:2)…to entrust something to some one</a:t>
            </a:r>
          </a:p>
          <a:p>
            <a:pPr>
              <a:spcBef>
                <a:spcPts val="0"/>
              </a:spcBef>
            </a:pPr>
            <a:r>
              <a:rPr lang="en-US" sz="2800" b="1" dirty="0">
                <a:latin typeface="Greekth" panose="02020803070505020304" pitchFamily="18" charset="0"/>
              </a:rPr>
              <a:t>u[</a:t>
            </a:r>
            <a:r>
              <a:rPr lang="en-US" sz="2800" b="1" dirty="0" err="1">
                <a:latin typeface="Greekth" panose="02020803070505020304" pitchFamily="18" charset="0"/>
              </a:rPr>
              <a:t>potu</a:t>
            </a:r>
            <a:r>
              <a:rPr lang="en-US" sz="2800" b="1" dirty="0">
                <a:latin typeface="Greekth" panose="02020803070505020304" pitchFamily="18" charset="0"/>
              </a:rPr>
              <a:t>&lt;</a:t>
            </a:r>
            <a:r>
              <a:rPr lang="en-US" sz="2800" b="1" dirty="0" err="1">
                <a:latin typeface="Greekth" panose="02020803070505020304" pitchFamily="18" charset="0"/>
              </a:rPr>
              <a:t>pwsij</a:t>
            </a:r>
            <a:r>
              <a:rPr lang="en-US" sz="2800" dirty="0"/>
              <a:t> </a:t>
            </a:r>
            <a:r>
              <a:rPr lang="en-US" sz="2400" i="1" dirty="0"/>
              <a:t>(1:13)…a standard</a:t>
            </a:r>
          </a:p>
          <a:p>
            <a:pPr>
              <a:spcBef>
                <a:spcPts val="0"/>
              </a:spcBef>
            </a:pPr>
            <a:r>
              <a:rPr lang="en-US" sz="2800" dirty="0" err="1">
                <a:latin typeface="Greekth" panose="02020803070505020304" pitchFamily="18" charset="0"/>
              </a:rPr>
              <a:t>paraqh</a:t>
            </a:r>
            <a:r>
              <a:rPr lang="en-US" sz="2800" dirty="0">
                <a:latin typeface="Greekth" panose="02020803070505020304" pitchFamily="18" charset="0"/>
              </a:rPr>
              <a:t>&lt;</a:t>
            </a:r>
            <a:r>
              <a:rPr lang="en-US" sz="2800" dirty="0" err="1">
                <a:latin typeface="Greekth" panose="02020803070505020304" pitchFamily="18" charset="0"/>
              </a:rPr>
              <a:t>kh</a:t>
            </a:r>
            <a:r>
              <a:rPr lang="en-US" sz="2400" i="1" dirty="0"/>
              <a:t> (1:12, 14)…a deposit or trust</a:t>
            </a:r>
          </a:p>
        </p:txBody>
      </p:sp>
      <p:sp>
        <p:nvSpPr>
          <p:cNvPr id="4" name="TextBox 3">
            <a:extLst>
              <a:ext uri="{FF2B5EF4-FFF2-40B4-BE49-F238E27FC236}">
                <a16:creationId xmlns:a16="http://schemas.microsoft.com/office/drawing/2014/main" id="{77F38822-8F9D-ED77-F0C1-8E159023C0A1}"/>
              </a:ext>
            </a:extLst>
          </p:cNvPr>
          <p:cNvSpPr txBox="1"/>
          <p:nvPr/>
        </p:nvSpPr>
        <p:spPr>
          <a:xfrm>
            <a:off x="0" y="5040923"/>
            <a:ext cx="12192000" cy="1616552"/>
          </a:xfrm>
          <a:prstGeom prst="rect">
            <a:avLst/>
          </a:prstGeom>
          <a:solidFill>
            <a:srgbClr val="0EA278"/>
          </a:solidFill>
        </p:spPr>
        <p:txBody>
          <a:bodyPr wrap="square" rtlCol="0">
            <a:spAutoFit/>
          </a:bodyPr>
          <a:lstStyle/>
          <a:p>
            <a:pPr algn="ctr"/>
            <a:r>
              <a:rPr lang="en-US" sz="3200" dirty="0">
                <a:solidFill>
                  <a:srgbClr val="FFFF99"/>
                </a:solidFill>
                <a:effectLst>
                  <a:outerShdw blurRad="38100" dist="38100" dir="2700000" algn="tl">
                    <a:srgbClr val="000000">
                      <a:alpha val="43137"/>
                    </a:srgbClr>
                  </a:outerShdw>
                </a:effectLst>
                <a:latin typeface="Eras Demi ITC" panose="020B0805030504020804" pitchFamily="34" charset="0"/>
              </a:rPr>
              <a:t>The chain of transmission moves from Christ to Paul (1:1, 11), to Timothy (1:6, 13-14), to reliable representatives (2:2), to those coming after (2:2).</a:t>
            </a:r>
          </a:p>
        </p:txBody>
      </p:sp>
    </p:spTree>
    <p:extLst>
      <p:ext uri="{BB962C8B-B14F-4D97-AF65-F5344CB8AC3E}">
        <p14:creationId xmlns:p14="http://schemas.microsoft.com/office/powerpoint/2010/main" val="35856940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B01A-E304-DD44-BB08-F89A2E0A3BB1}"/>
              </a:ext>
            </a:extLst>
          </p:cNvPr>
          <p:cNvSpPr>
            <a:spLocks noGrp="1"/>
          </p:cNvSpPr>
          <p:nvPr>
            <p:ph type="title"/>
          </p:nvPr>
        </p:nvSpPr>
        <p:spPr/>
        <p:txBody>
          <a:bodyPr>
            <a:normAutofit/>
          </a:bodyPr>
          <a:lstStyle/>
          <a:p>
            <a:r>
              <a:rPr lang="en-US" sz="3600" b="1" dirty="0">
                <a:solidFill>
                  <a:srgbClr val="00FFFF"/>
                </a:solidFill>
              </a:rPr>
              <a:t>DILIGENCE IN MINISTRY (2:3-7)</a:t>
            </a:r>
          </a:p>
        </p:txBody>
      </p:sp>
      <p:sp>
        <p:nvSpPr>
          <p:cNvPr id="3" name="Content Placeholder 2">
            <a:extLst>
              <a:ext uri="{FF2B5EF4-FFF2-40B4-BE49-F238E27FC236}">
                <a16:creationId xmlns:a16="http://schemas.microsoft.com/office/drawing/2014/main" id="{36105492-2FCD-88E9-B008-C89625EE5C8C}"/>
              </a:ext>
            </a:extLst>
          </p:cNvPr>
          <p:cNvSpPr>
            <a:spLocks noGrp="1"/>
          </p:cNvSpPr>
          <p:nvPr>
            <p:ph idx="1"/>
          </p:nvPr>
        </p:nvSpPr>
        <p:spPr>
          <a:xfrm>
            <a:off x="1621861" y="1885285"/>
            <a:ext cx="9468170" cy="4164659"/>
          </a:xfrm>
        </p:spPr>
        <p:txBody>
          <a:bodyPr>
            <a:normAutofit lnSpcReduction="10000"/>
          </a:bodyPr>
          <a:lstStyle/>
          <a:p>
            <a:pPr marL="0" indent="0">
              <a:buNone/>
            </a:pPr>
            <a:r>
              <a:rPr lang="en-US" sz="2800" b="1" dirty="0">
                <a:solidFill>
                  <a:srgbClr val="FFC000"/>
                </a:solidFill>
              </a:rPr>
              <a:t>Paul’s charge contains three striking metaphors:</a:t>
            </a:r>
          </a:p>
          <a:p>
            <a:r>
              <a:rPr lang="en-US" sz="2400" b="1" i="1" dirty="0"/>
              <a:t>Soldiers under discipline </a:t>
            </a:r>
            <a:r>
              <a:rPr lang="en-US" sz="2400" i="1" dirty="0"/>
              <a:t>(Paul would have had ample opportunity to observe soldiers during his four years of incarceration)</a:t>
            </a:r>
          </a:p>
          <a:p>
            <a:r>
              <a:rPr lang="en-US" sz="2400" b="1" i="1" dirty="0"/>
              <a:t>Athletes following the rules of competition </a:t>
            </a:r>
            <a:r>
              <a:rPr lang="en-US" sz="2400" i="1" dirty="0"/>
              <a:t>(Paul would have been in Corinth during the Isthmian Games in AD 51)</a:t>
            </a:r>
          </a:p>
          <a:p>
            <a:r>
              <a:rPr lang="en-US" sz="2400" b="1" i="1" dirty="0"/>
              <a:t>Hardworking farmers </a:t>
            </a:r>
            <a:r>
              <a:rPr lang="en-US" sz="2400" i="1" dirty="0"/>
              <a:t>(central to many of the places Paul had visited)</a:t>
            </a:r>
          </a:p>
        </p:txBody>
      </p:sp>
    </p:spTree>
    <p:extLst>
      <p:ext uri="{BB962C8B-B14F-4D97-AF65-F5344CB8AC3E}">
        <p14:creationId xmlns:p14="http://schemas.microsoft.com/office/powerpoint/2010/main" val="18392969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95D9F-9B06-1352-7512-31AA324E365F}"/>
              </a:ext>
            </a:extLst>
          </p:cNvPr>
          <p:cNvSpPr>
            <a:spLocks noGrp="1"/>
          </p:cNvSpPr>
          <p:nvPr>
            <p:ph type="title"/>
          </p:nvPr>
        </p:nvSpPr>
        <p:spPr/>
        <p:txBody>
          <a:bodyPr>
            <a:normAutofit/>
          </a:bodyPr>
          <a:lstStyle/>
          <a:p>
            <a:r>
              <a:rPr lang="en-US" sz="3600" b="1" dirty="0">
                <a:solidFill>
                  <a:srgbClr val="00FFFF"/>
                </a:solidFill>
              </a:rPr>
              <a:t>PAUL’S GOSPEL (2:8-10)</a:t>
            </a:r>
          </a:p>
        </p:txBody>
      </p:sp>
      <p:sp>
        <p:nvSpPr>
          <p:cNvPr id="3" name="Content Placeholder 2">
            <a:extLst>
              <a:ext uri="{FF2B5EF4-FFF2-40B4-BE49-F238E27FC236}">
                <a16:creationId xmlns:a16="http://schemas.microsoft.com/office/drawing/2014/main" id="{C7067939-0F79-0F0D-51C6-70EB0F2CCE9D}"/>
              </a:ext>
            </a:extLst>
          </p:cNvPr>
          <p:cNvSpPr>
            <a:spLocks noGrp="1"/>
          </p:cNvSpPr>
          <p:nvPr>
            <p:ph idx="1"/>
          </p:nvPr>
        </p:nvSpPr>
        <p:spPr>
          <a:xfrm>
            <a:off x="1621861" y="1581321"/>
            <a:ext cx="9280601" cy="4468623"/>
          </a:xfrm>
        </p:spPr>
        <p:txBody>
          <a:bodyPr>
            <a:normAutofit lnSpcReduction="10000"/>
          </a:bodyPr>
          <a:lstStyle/>
          <a:p>
            <a:pPr marL="0" indent="0">
              <a:buNone/>
            </a:pPr>
            <a:r>
              <a:rPr lang="en-US" sz="2800" b="1" dirty="0">
                <a:solidFill>
                  <a:srgbClr val="FFC000"/>
                </a:solidFill>
              </a:rPr>
              <a:t>The message of Jesus revolves around two primary foci, his messiahship through the family of David and his resurrection from the dead.</a:t>
            </a:r>
          </a:p>
          <a:p>
            <a:r>
              <a:rPr lang="en-US" sz="2400" i="1" dirty="0"/>
              <a:t>Paul had endured imprisonment because of this gospel, but the message of Christ could not be chained!</a:t>
            </a:r>
          </a:p>
          <a:p>
            <a:r>
              <a:rPr lang="en-US" sz="2400" i="1" dirty="0"/>
              <a:t>Paul considers the Christian community to be the “elect” of God, the term that in past generations was used for Israel as the chosen people of God. As is usual, Paul has in mind the corporate body of Christians rather than individuals.</a:t>
            </a:r>
          </a:p>
        </p:txBody>
      </p:sp>
    </p:spTree>
    <p:extLst>
      <p:ext uri="{BB962C8B-B14F-4D97-AF65-F5344CB8AC3E}">
        <p14:creationId xmlns:p14="http://schemas.microsoft.com/office/powerpoint/2010/main" val="36985953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BC0F2-0DF2-0654-A931-1FB037FA7AB1}"/>
              </a:ext>
            </a:extLst>
          </p:cNvPr>
          <p:cNvSpPr>
            <a:spLocks noGrp="1"/>
          </p:cNvSpPr>
          <p:nvPr>
            <p:ph type="title"/>
          </p:nvPr>
        </p:nvSpPr>
        <p:spPr>
          <a:xfrm>
            <a:off x="2611808" y="573596"/>
            <a:ext cx="7958331" cy="1077229"/>
          </a:xfrm>
        </p:spPr>
        <p:txBody>
          <a:bodyPr>
            <a:normAutofit/>
          </a:bodyPr>
          <a:lstStyle/>
          <a:p>
            <a:r>
              <a:rPr lang="en-US" sz="3600" b="1" dirty="0">
                <a:solidFill>
                  <a:srgbClr val="00FFFF"/>
                </a:solidFill>
              </a:rPr>
              <a:t>AN EARLY HYMN (2:11-13)</a:t>
            </a:r>
          </a:p>
        </p:txBody>
      </p:sp>
      <p:sp>
        <p:nvSpPr>
          <p:cNvPr id="3" name="Content Placeholder 2">
            <a:extLst>
              <a:ext uri="{FF2B5EF4-FFF2-40B4-BE49-F238E27FC236}">
                <a16:creationId xmlns:a16="http://schemas.microsoft.com/office/drawing/2014/main" id="{C5A8DA1F-07F1-57C0-BA8D-A1A7F14C4B08}"/>
              </a:ext>
            </a:extLst>
          </p:cNvPr>
          <p:cNvSpPr>
            <a:spLocks noGrp="1"/>
          </p:cNvSpPr>
          <p:nvPr>
            <p:ph idx="1"/>
          </p:nvPr>
        </p:nvSpPr>
        <p:spPr>
          <a:xfrm>
            <a:off x="1453662" y="1477109"/>
            <a:ext cx="9519138" cy="4947139"/>
          </a:xfrm>
        </p:spPr>
        <p:txBody>
          <a:bodyPr>
            <a:normAutofit/>
          </a:bodyPr>
          <a:lstStyle/>
          <a:p>
            <a:pPr marL="0" indent="0">
              <a:buNone/>
            </a:pPr>
            <a:r>
              <a:rPr lang="en-US" sz="2800" b="1" dirty="0">
                <a:solidFill>
                  <a:srgbClr val="FFC000"/>
                </a:solidFill>
              </a:rPr>
              <a:t>At various times in his letters, Paul quotes short poetic stanzas that many scholars deem to be early Christians hymns (e.g., Ep. 5:14; Phil. 2:6-11; 1 </a:t>
            </a:r>
            <a:r>
              <a:rPr lang="en-US" sz="2800" b="1" dirty="0" err="1">
                <a:solidFill>
                  <a:srgbClr val="FFC000"/>
                </a:solidFill>
              </a:rPr>
              <a:t>Ti</a:t>
            </a:r>
            <a:r>
              <a:rPr lang="en-US" sz="2800" b="1" dirty="0">
                <a:solidFill>
                  <a:srgbClr val="FFC000"/>
                </a:solidFill>
              </a:rPr>
              <a:t>. 1:17; 3:16; 6:15-16).</a:t>
            </a:r>
          </a:p>
          <a:p>
            <a:r>
              <a:rPr lang="en-US" sz="2400" i="1" dirty="0"/>
              <a:t>In earliest Christianity, probably following the pattern of synagogue worship, vocal music was preferred (with some church fathers showing a decided negativity toward musical instrumentation).</a:t>
            </a:r>
          </a:p>
          <a:p>
            <a:r>
              <a:rPr lang="en-US" sz="2400" i="1" dirty="0"/>
              <a:t>Here, it belongs to the group of “trustworthy sayings” in Paul’s other pastoral letters (1 </a:t>
            </a:r>
            <a:r>
              <a:rPr lang="en-US" sz="2400" i="1" dirty="0" err="1"/>
              <a:t>Ti</a:t>
            </a:r>
            <a:r>
              <a:rPr lang="en-US" sz="2400" i="1" dirty="0"/>
              <a:t>. 1:15; 3:1; 4:9; Tit. 3:8).</a:t>
            </a:r>
          </a:p>
        </p:txBody>
      </p:sp>
    </p:spTree>
    <p:extLst>
      <p:ext uri="{BB962C8B-B14F-4D97-AF65-F5344CB8AC3E}">
        <p14:creationId xmlns:p14="http://schemas.microsoft.com/office/powerpoint/2010/main" val="38807548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0DA04-6537-F412-736F-8826375A71BA}"/>
              </a:ext>
            </a:extLst>
          </p:cNvPr>
          <p:cNvSpPr>
            <a:spLocks noGrp="1"/>
          </p:cNvSpPr>
          <p:nvPr>
            <p:ph type="title"/>
          </p:nvPr>
        </p:nvSpPr>
        <p:spPr>
          <a:xfrm>
            <a:off x="1570892" y="667380"/>
            <a:ext cx="8999247" cy="1077229"/>
          </a:xfrm>
        </p:spPr>
        <p:txBody>
          <a:bodyPr>
            <a:noAutofit/>
          </a:bodyPr>
          <a:lstStyle/>
          <a:p>
            <a:r>
              <a:rPr lang="en-US" sz="3600" b="1" dirty="0">
                <a:solidFill>
                  <a:srgbClr val="00FFFF"/>
                </a:solidFill>
              </a:rPr>
              <a:t>CONFRONTING HETERODOXY (2:14-26)</a:t>
            </a:r>
          </a:p>
        </p:txBody>
      </p:sp>
      <p:sp>
        <p:nvSpPr>
          <p:cNvPr id="3" name="Content Placeholder 2">
            <a:extLst>
              <a:ext uri="{FF2B5EF4-FFF2-40B4-BE49-F238E27FC236}">
                <a16:creationId xmlns:a16="http://schemas.microsoft.com/office/drawing/2014/main" id="{1C21CDFF-4067-C973-5D85-2CF5F3C88E5F}"/>
              </a:ext>
            </a:extLst>
          </p:cNvPr>
          <p:cNvSpPr>
            <a:spLocks noGrp="1"/>
          </p:cNvSpPr>
          <p:nvPr>
            <p:ph idx="1"/>
          </p:nvPr>
        </p:nvSpPr>
        <p:spPr>
          <a:xfrm>
            <a:off x="1570892" y="1557041"/>
            <a:ext cx="9472246" cy="5078221"/>
          </a:xfrm>
        </p:spPr>
        <p:txBody>
          <a:bodyPr>
            <a:normAutofit fontScale="92500" lnSpcReduction="10000"/>
          </a:bodyPr>
          <a:lstStyle/>
          <a:p>
            <a:pPr marL="0" indent="0">
              <a:buNone/>
            </a:pPr>
            <a:r>
              <a:rPr lang="en-US" sz="2800" b="1" dirty="0">
                <a:solidFill>
                  <a:srgbClr val="FFC000"/>
                </a:solidFill>
              </a:rPr>
              <a:t>In his concern for the purity of the gospel, Paul bluntly warned Timothy that he would face misleading distortions of the Christian faith.</a:t>
            </a:r>
          </a:p>
          <a:p>
            <a:r>
              <a:rPr lang="en-US" sz="2400" i="1" dirty="0"/>
              <a:t>The first line of defense was to continually keep the true gospel before the people, warning them against  hair-splitting theologies that deteriorate into quarrels (2:14-15).</a:t>
            </a:r>
          </a:p>
          <a:p>
            <a:r>
              <a:rPr lang="en-US" sz="2400" i="1" dirty="0"/>
              <a:t>Two kinds of teachers would come, those “approved/tested” and those mired in word battles and empty talk that only lead to spiritual disease 92:16-17).</a:t>
            </a:r>
          </a:p>
          <a:p>
            <a:r>
              <a:rPr lang="en-US" sz="2400" i="1" dirty="0"/>
              <a:t>Already, some false teachers had been advocating that the resurrection was already in the past, probably by spiritualizing it in some way.</a:t>
            </a:r>
          </a:p>
        </p:txBody>
      </p:sp>
    </p:spTree>
    <p:extLst>
      <p:ext uri="{BB962C8B-B14F-4D97-AF65-F5344CB8AC3E}">
        <p14:creationId xmlns:p14="http://schemas.microsoft.com/office/powerpoint/2010/main" val="38735956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B30E-8F34-75B7-64E1-D17DA4DC8747}"/>
              </a:ext>
            </a:extLst>
          </p:cNvPr>
          <p:cNvSpPr>
            <a:spLocks noGrp="1"/>
          </p:cNvSpPr>
          <p:nvPr>
            <p:ph type="title"/>
          </p:nvPr>
        </p:nvSpPr>
        <p:spPr>
          <a:xfrm>
            <a:off x="3938954" y="234463"/>
            <a:ext cx="7877908" cy="865468"/>
          </a:xfrm>
        </p:spPr>
        <p:txBody>
          <a:bodyPr>
            <a:normAutofit/>
          </a:bodyPr>
          <a:lstStyle/>
          <a:p>
            <a:pPr algn="ctr"/>
            <a:r>
              <a:rPr lang="en-US" sz="5400" dirty="0">
                <a:solidFill>
                  <a:srgbClr val="C00000"/>
                </a:solidFill>
                <a:latin typeface="Brush Script Std" panose="00000600000000000000" pitchFamily="50" charset="0"/>
              </a:rPr>
              <a:t>The Seal of God</a:t>
            </a:r>
          </a:p>
        </p:txBody>
      </p:sp>
      <p:sp>
        <p:nvSpPr>
          <p:cNvPr id="3" name="Content Placeholder 2">
            <a:extLst>
              <a:ext uri="{FF2B5EF4-FFF2-40B4-BE49-F238E27FC236}">
                <a16:creationId xmlns:a16="http://schemas.microsoft.com/office/drawing/2014/main" id="{688C8F18-D9D8-FA16-B34C-81CFB29F7897}"/>
              </a:ext>
            </a:extLst>
          </p:cNvPr>
          <p:cNvSpPr>
            <a:spLocks noGrp="1"/>
          </p:cNvSpPr>
          <p:nvPr>
            <p:ph idx="1"/>
          </p:nvPr>
        </p:nvSpPr>
        <p:spPr>
          <a:xfrm>
            <a:off x="4853354" y="1099931"/>
            <a:ext cx="6963507" cy="5420139"/>
          </a:xfrm>
        </p:spPr>
        <p:txBody>
          <a:bodyPr>
            <a:normAutofit lnSpcReduction="10000"/>
          </a:bodyPr>
          <a:lstStyle/>
          <a:p>
            <a:pPr marL="0" indent="0">
              <a:buNone/>
            </a:pPr>
            <a:r>
              <a:rPr lang="en-US" sz="2800" b="1" dirty="0">
                <a:solidFill>
                  <a:schemeClr val="accent4">
                    <a:lumMod val="50000"/>
                  </a:schemeClr>
                </a:solidFill>
              </a:rPr>
              <a:t>In speaking of a foundation seal, Paul intends ownership, security, and authentication.</a:t>
            </a:r>
          </a:p>
          <a:p>
            <a:pPr>
              <a:buClr>
                <a:schemeClr val="tx2">
                  <a:lumMod val="10000"/>
                </a:schemeClr>
              </a:buClr>
            </a:pPr>
            <a:r>
              <a:rPr lang="en-US" sz="2400" i="1" dirty="0">
                <a:solidFill>
                  <a:schemeClr val="bg1"/>
                </a:solidFill>
              </a:rPr>
              <a:t>Architects often engraved foundations stones (or cornerstones) to mark dedications, ownership, and authenticity.</a:t>
            </a:r>
          </a:p>
          <a:p>
            <a:pPr>
              <a:buClr>
                <a:schemeClr val="tx2">
                  <a:lumMod val="10000"/>
                </a:schemeClr>
              </a:buClr>
            </a:pPr>
            <a:r>
              <a:rPr lang="en-US" sz="2400" i="1" dirty="0">
                <a:solidFill>
                  <a:schemeClr val="bg1"/>
                </a:solidFill>
              </a:rPr>
              <a:t>The 1</a:t>
            </a:r>
            <a:r>
              <a:rPr lang="en-US" sz="2400" i="1" baseline="30000" dirty="0">
                <a:solidFill>
                  <a:schemeClr val="bg1"/>
                </a:solidFill>
              </a:rPr>
              <a:t>st</a:t>
            </a:r>
            <a:r>
              <a:rPr lang="en-US" sz="2400" i="1" dirty="0">
                <a:solidFill>
                  <a:schemeClr val="bg1"/>
                </a:solidFill>
              </a:rPr>
              <a:t> century engraved Pilate Stone, discovered in 1961, is one such stone with an inscription dedicating a building in Caesarea to Tiberius Caesar by his subordinate Pontius Pilate.</a:t>
            </a:r>
          </a:p>
        </p:txBody>
      </p:sp>
      <p:pic>
        <p:nvPicPr>
          <p:cNvPr id="4" name="Picture 4" descr="NTA232">
            <a:extLst>
              <a:ext uri="{FF2B5EF4-FFF2-40B4-BE49-F238E27FC236}">
                <a16:creationId xmlns:a16="http://schemas.microsoft.com/office/drawing/2014/main" id="{08B15245-4E92-4EDF-AE89-2A2E7E84C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2700" y="0"/>
            <a:ext cx="46228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3865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B30E-8F34-75B7-64E1-D17DA4DC8747}"/>
              </a:ext>
            </a:extLst>
          </p:cNvPr>
          <p:cNvSpPr>
            <a:spLocks noGrp="1"/>
          </p:cNvSpPr>
          <p:nvPr>
            <p:ph type="title"/>
          </p:nvPr>
        </p:nvSpPr>
        <p:spPr>
          <a:xfrm>
            <a:off x="3704492" y="562707"/>
            <a:ext cx="6865647" cy="750277"/>
          </a:xfrm>
        </p:spPr>
        <p:txBody>
          <a:bodyPr>
            <a:normAutofit/>
          </a:bodyPr>
          <a:lstStyle/>
          <a:p>
            <a:r>
              <a:rPr lang="en-US" sz="3600" b="1" dirty="0">
                <a:solidFill>
                  <a:srgbClr val="00FFFF"/>
                </a:solidFill>
              </a:rPr>
              <a:t>God’s Seal (2:19)</a:t>
            </a:r>
          </a:p>
        </p:txBody>
      </p:sp>
      <p:sp>
        <p:nvSpPr>
          <p:cNvPr id="3" name="Content Placeholder 2">
            <a:extLst>
              <a:ext uri="{FF2B5EF4-FFF2-40B4-BE49-F238E27FC236}">
                <a16:creationId xmlns:a16="http://schemas.microsoft.com/office/drawing/2014/main" id="{688C8F18-D9D8-FA16-B34C-81CFB29F7897}"/>
              </a:ext>
            </a:extLst>
          </p:cNvPr>
          <p:cNvSpPr>
            <a:spLocks noGrp="1"/>
          </p:cNvSpPr>
          <p:nvPr>
            <p:ph idx="1"/>
          </p:nvPr>
        </p:nvSpPr>
        <p:spPr>
          <a:xfrm>
            <a:off x="1395046" y="1430217"/>
            <a:ext cx="9401908" cy="4865076"/>
          </a:xfrm>
        </p:spPr>
        <p:txBody>
          <a:bodyPr>
            <a:normAutofit/>
          </a:bodyPr>
          <a:lstStyle/>
          <a:p>
            <a:pPr marL="0" indent="0">
              <a:buNone/>
            </a:pPr>
            <a:r>
              <a:rPr lang="en-US" sz="2800" b="1" dirty="0">
                <a:solidFill>
                  <a:srgbClr val="FFC000"/>
                </a:solidFill>
              </a:rPr>
              <a:t>In spite of false teachers, the foundation God has established for his church remains steadfast, and it has a double seal:</a:t>
            </a:r>
          </a:p>
          <a:p>
            <a:r>
              <a:rPr lang="en-US" sz="2400" i="1" dirty="0"/>
              <a:t>First, there is the invisible seal that God alone knows: God knows who belongs to him (cf. Nu. 16:5)!</a:t>
            </a:r>
          </a:p>
          <a:p>
            <a:r>
              <a:rPr lang="en-US" sz="2400" i="1" dirty="0"/>
              <a:t>Second, there is the public seal of the righteous lives of those who follow Christ. Heretics, by contrast, abandon a clear conscience (cf. 1 </a:t>
            </a:r>
            <a:r>
              <a:rPr lang="en-US" sz="2400" i="1" dirty="0" err="1"/>
              <a:t>Ti</a:t>
            </a:r>
            <a:r>
              <a:rPr lang="en-US" sz="2400" i="1" dirty="0"/>
              <a:t>. 1:19-20).</a:t>
            </a:r>
          </a:p>
        </p:txBody>
      </p:sp>
    </p:spTree>
    <p:extLst>
      <p:ext uri="{BB962C8B-B14F-4D97-AF65-F5344CB8AC3E}">
        <p14:creationId xmlns:p14="http://schemas.microsoft.com/office/powerpoint/2010/main" val="4072952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D1A32-358C-45AB-9A8B-0DD8556D886C}"/>
              </a:ext>
            </a:extLst>
          </p:cNvPr>
          <p:cNvSpPr>
            <a:spLocks noGrp="1"/>
          </p:cNvSpPr>
          <p:nvPr>
            <p:ph type="title"/>
          </p:nvPr>
        </p:nvSpPr>
        <p:spPr>
          <a:xfrm>
            <a:off x="2705593" y="175010"/>
            <a:ext cx="7958331" cy="1077229"/>
          </a:xfrm>
        </p:spPr>
        <p:txBody>
          <a:bodyPr>
            <a:normAutofit/>
          </a:bodyPr>
          <a:lstStyle/>
          <a:p>
            <a:r>
              <a:rPr lang="en-US" sz="3600" b="1" dirty="0">
                <a:solidFill>
                  <a:schemeClr val="tx2">
                    <a:lumMod val="75000"/>
                  </a:schemeClr>
                </a:solidFill>
              </a:rPr>
              <a:t>TIMOTHY</a:t>
            </a:r>
          </a:p>
        </p:txBody>
      </p:sp>
      <p:sp>
        <p:nvSpPr>
          <p:cNvPr id="3" name="Content Placeholder 2">
            <a:extLst>
              <a:ext uri="{FF2B5EF4-FFF2-40B4-BE49-F238E27FC236}">
                <a16:creationId xmlns:a16="http://schemas.microsoft.com/office/drawing/2014/main" id="{1882DB16-4AEB-4E30-BFA6-60EDD1D1EED4}"/>
              </a:ext>
            </a:extLst>
          </p:cNvPr>
          <p:cNvSpPr>
            <a:spLocks noGrp="1"/>
          </p:cNvSpPr>
          <p:nvPr>
            <p:ph idx="1"/>
          </p:nvPr>
        </p:nvSpPr>
        <p:spPr>
          <a:xfrm>
            <a:off x="1528076" y="773723"/>
            <a:ext cx="9585401" cy="6084277"/>
          </a:xfrm>
        </p:spPr>
        <p:txBody>
          <a:bodyPr>
            <a:normAutofit lnSpcReduction="10000"/>
          </a:bodyPr>
          <a:lstStyle/>
          <a:p>
            <a:pPr marL="0" indent="0">
              <a:buNone/>
            </a:pPr>
            <a:r>
              <a:rPr lang="en-US" sz="2800" b="1" dirty="0">
                <a:solidFill>
                  <a:srgbClr val="FFC000"/>
                </a:solidFill>
              </a:rPr>
              <a:t>Paul addressed Timothy as “my true son in the Lord,” which suggests that he became a Christian directly under Paul’s ministry (1 Co. 4:17; 1 </a:t>
            </a:r>
            <a:r>
              <a:rPr lang="en-US" sz="2800" b="1" dirty="0" err="1">
                <a:solidFill>
                  <a:srgbClr val="FFC000"/>
                </a:solidFill>
              </a:rPr>
              <a:t>Ti</a:t>
            </a:r>
            <a:r>
              <a:rPr lang="en-US" sz="2800" b="1" dirty="0">
                <a:solidFill>
                  <a:srgbClr val="FFC000"/>
                </a:solidFill>
              </a:rPr>
              <a:t>. 1:2).</a:t>
            </a:r>
          </a:p>
          <a:p>
            <a:r>
              <a:rPr lang="en-US" sz="2400" i="1" dirty="0"/>
              <a:t>Timothy had a Greek father and a Jewish mother (Ac. 16:1). Due to his Jewish heritage, Paul required circumcision (Ac. 16:2-3).</a:t>
            </a:r>
          </a:p>
          <a:p>
            <a:r>
              <a:rPr lang="en-US" sz="2400" i="1" dirty="0"/>
              <a:t>He served as Paul’s understudy in missionary work (Phil. 2:22), ordained presumably at Lystra (1 </a:t>
            </a:r>
            <a:r>
              <a:rPr lang="en-US" sz="2400" i="1" dirty="0" err="1"/>
              <a:t>Ti</a:t>
            </a:r>
            <a:r>
              <a:rPr lang="en-US" sz="2400" i="1" dirty="0"/>
              <a:t>. 4:14; cf. 1:18).</a:t>
            </a:r>
          </a:p>
          <a:p>
            <a:r>
              <a:rPr lang="en-US" sz="2400" i="1" dirty="0"/>
              <a:t>His spiritual heritage dated back to his mother and grandmother (2 </a:t>
            </a:r>
            <a:r>
              <a:rPr lang="en-US" sz="2400" i="1" dirty="0" err="1"/>
              <a:t>Ti</a:t>
            </a:r>
            <a:r>
              <a:rPr lang="en-US" sz="2400" i="1" dirty="0"/>
              <a:t>. 1:5; 3:15).</a:t>
            </a:r>
          </a:p>
          <a:p>
            <a:r>
              <a:rPr lang="en-US" sz="2400" i="1" dirty="0"/>
              <a:t>Paul came to trust him more and more, both as an advance representative (Ac. 19:22) and as one who could represent Paul in his absence (Ac. 17:14-15; cf. 1 Th. 3:1-2, 6).</a:t>
            </a:r>
          </a:p>
        </p:txBody>
      </p:sp>
    </p:spTree>
    <p:extLst>
      <p:ext uri="{BB962C8B-B14F-4D97-AF65-F5344CB8AC3E}">
        <p14:creationId xmlns:p14="http://schemas.microsoft.com/office/powerpoint/2010/main" val="30178356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716B6-0426-ACB5-91D1-DAFCD6738EAD}"/>
              </a:ext>
            </a:extLst>
          </p:cNvPr>
          <p:cNvSpPr>
            <a:spLocks noGrp="1"/>
          </p:cNvSpPr>
          <p:nvPr>
            <p:ph type="title"/>
          </p:nvPr>
        </p:nvSpPr>
        <p:spPr>
          <a:xfrm>
            <a:off x="1202894" y="550149"/>
            <a:ext cx="9261230" cy="1077229"/>
          </a:xfrm>
        </p:spPr>
        <p:txBody>
          <a:bodyPr>
            <a:normAutofit fontScale="90000"/>
          </a:bodyPr>
          <a:lstStyle/>
          <a:p>
            <a:r>
              <a:rPr lang="en-US" sz="3600" b="1" dirty="0">
                <a:solidFill>
                  <a:srgbClr val="00FFFF"/>
                </a:solidFill>
              </a:rPr>
              <a:t>The Metaphor Of Household Utensils (2:20-21)</a:t>
            </a:r>
          </a:p>
        </p:txBody>
      </p:sp>
      <p:sp>
        <p:nvSpPr>
          <p:cNvPr id="3" name="Content Placeholder 2">
            <a:extLst>
              <a:ext uri="{FF2B5EF4-FFF2-40B4-BE49-F238E27FC236}">
                <a16:creationId xmlns:a16="http://schemas.microsoft.com/office/drawing/2014/main" id="{F9236043-C0DC-A93A-7DD2-479C4FBF3ED5}"/>
              </a:ext>
            </a:extLst>
          </p:cNvPr>
          <p:cNvSpPr>
            <a:spLocks noGrp="1"/>
          </p:cNvSpPr>
          <p:nvPr>
            <p:ph idx="1"/>
          </p:nvPr>
        </p:nvSpPr>
        <p:spPr>
          <a:xfrm>
            <a:off x="1688124" y="1125420"/>
            <a:ext cx="9261230" cy="5521566"/>
          </a:xfrm>
        </p:spPr>
        <p:txBody>
          <a:bodyPr>
            <a:normAutofit lnSpcReduction="10000"/>
          </a:bodyPr>
          <a:lstStyle/>
          <a:p>
            <a:pPr marL="0" indent="0">
              <a:buNone/>
            </a:pPr>
            <a:r>
              <a:rPr lang="en-US" sz="2800" b="1" dirty="0">
                <a:solidFill>
                  <a:srgbClr val="FFC000"/>
                </a:solidFill>
              </a:rPr>
              <a:t>Using the metaphor of household utensils, Paul explains why the visible church has within its constituency people with false ideas:</a:t>
            </a:r>
          </a:p>
          <a:p>
            <a:r>
              <a:rPr lang="en-US" sz="2400" i="1" dirty="0"/>
              <a:t>Some utensils have honorable uses and some dishonorable; similarly, the visible church is composed of people of varying qualities.</a:t>
            </a:r>
          </a:p>
          <a:p>
            <a:r>
              <a:rPr lang="en-US" sz="2400" i="1" dirty="0"/>
              <a:t>False teachers like Hymenaeus and </a:t>
            </a:r>
            <a:r>
              <a:rPr lang="en-US" sz="2400" i="1" dirty="0" err="1"/>
              <a:t>Philetus</a:t>
            </a:r>
            <a:r>
              <a:rPr lang="en-US" sz="2400" i="1" dirty="0"/>
              <a:t> performed a function, even if disgraceful (cf. 1 Co. 11:19).</a:t>
            </a:r>
          </a:p>
          <a:p>
            <a:r>
              <a:rPr lang="en-US" sz="2400" i="1" dirty="0"/>
              <a:t>For his part, Timothy must avoid the traps of youth passions and quarrels; rather, he must practice the virtues of righteousness, faith, love, peace, and patience.</a:t>
            </a:r>
          </a:p>
        </p:txBody>
      </p:sp>
    </p:spTree>
    <p:extLst>
      <p:ext uri="{BB962C8B-B14F-4D97-AF65-F5344CB8AC3E}">
        <p14:creationId xmlns:p14="http://schemas.microsoft.com/office/powerpoint/2010/main" val="18535702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40A508-C314-EBF5-29FA-E4A9F667604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358"/>
          <a:stretch/>
        </p:blipFill>
        <p:spPr bwMode="auto">
          <a:xfrm>
            <a:off x="375141" y="-21180"/>
            <a:ext cx="11455620" cy="687917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918922FC-DB8D-B2D9-8128-BE4A735AACDB}"/>
              </a:ext>
            </a:extLst>
          </p:cNvPr>
          <p:cNvSpPr txBox="1">
            <a:spLocks/>
          </p:cNvSpPr>
          <p:nvPr/>
        </p:nvSpPr>
        <p:spPr>
          <a:xfrm>
            <a:off x="1572930" y="5474460"/>
            <a:ext cx="9046139" cy="1077248"/>
          </a:xfrm>
          <a:prstGeom prst="rect">
            <a:avLst/>
          </a:prstGeom>
        </p:spPr>
        <p:txBody>
          <a:bodyPr vert="horz" lIns="91440" tIns="45720" rIns="91440" bIns="45720" rtlCol="0" anchor="t">
            <a:normAutofit fontScale="92500" lnSpcReduction="10000"/>
          </a:bodyPr>
          <a:lst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a:lstStyle>
          <a:p>
            <a:pPr algn="ctr"/>
            <a:r>
              <a:rPr lang="en-US" dirty="0">
                <a:effectLst>
                  <a:outerShdw blurRad="38100" dist="38100" dir="2700000" algn="tl">
                    <a:srgbClr val="000000">
                      <a:alpha val="43137"/>
                    </a:srgbClr>
                  </a:outerShdw>
                </a:effectLst>
              </a:rPr>
              <a:t>Reconstruction of an Israelite Four-Room House with various household utensils</a:t>
            </a:r>
          </a:p>
          <a:p>
            <a:pPr algn="ctr"/>
            <a:r>
              <a:rPr lang="en-US" sz="1800" dirty="0">
                <a:effectLst>
                  <a:outerShdw blurRad="38100" dist="38100" dir="2700000" algn="tl">
                    <a:srgbClr val="000000">
                      <a:alpha val="43137"/>
                    </a:srgbClr>
                  </a:outerShdw>
                </a:effectLst>
              </a:rPr>
              <a:t>Semitic Museum, Harvard University</a:t>
            </a:r>
          </a:p>
        </p:txBody>
      </p:sp>
    </p:spTree>
    <p:extLst>
      <p:ext uri="{BB962C8B-B14F-4D97-AF65-F5344CB8AC3E}">
        <p14:creationId xmlns:p14="http://schemas.microsoft.com/office/powerpoint/2010/main" val="30864580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7AAA1-5E96-8299-B9A3-D5350D644EED}"/>
              </a:ext>
            </a:extLst>
          </p:cNvPr>
          <p:cNvSpPr>
            <a:spLocks noGrp="1"/>
          </p:cNvSpPr>
          <p:nvPr>
            <p:ph type="title"/>
          </p:nvPr>
        </p:nvSpPr>
        <p:spPr/>
        <p:txBody>
          <a:bodyPr>
            <a:normAutofit/>
          </a:bodyPr>
          <a:lstStyle/>
          <a:p>
            <a:r>
              <a:rPr lang="en-US" sz="3600" b="1" dirty="0">
                <a:solidFill>
                  <a:srgbClr val="00FFFF"/>
                </a:solidFill>
              </a:rPr>
              <a:t>THE COMING APOSTASY (3:1-9</a:t>
            </a:r>
            <a:r>
              <a:rPr lang="en-US" sz="3600" b="1" dirty="0"/>
              <a:t>)</a:t>
            </a:r>
          </a:p>
        </p:txBody>
      </p:sp>
      <p:sp>
        <p:nvSpPr>
          <p:cNvPr id="3" name="Content Placeholder 2">
            <a:extLst>
              <a:ext uri="{FF2B5EF4-FFF2-40B4-BE49-F238E27FC236}">
                <a16:creationId xmlns:a16="http://schemas.microsoft.com/office/drawing/2014/main" id="{17239417-D28B-7435-DC13-E2772F29E93F}"/>
              </a:ext>
            </a:extLst>
          </p:cNvPr>
          <p:cNvSpPr>
            <a:spLocks noGrp="1"/>
          </p:cNvSpPr>
          <p:nvPr>
            <p:ph idx="1"/>
          </p:nvPr>
        </p:nvSpPr>
        <p:spPr>
          <a:xfrm>
            <a:off x="1621861" y="1885285"/>
            <a:ext cx="9257154" cy="4492069"/>
          </a:xfrm>
        </p:spPr>
        <p:txBody>
          <a:bodyPr>
            <a:normAutofit/>
          </a:bodyPr>
          <a:lstStyle/>
          <a:p>
            <a:pPr marL="0" indent="0">
              <a:buNone/>
            </a:pPr>
            <a:r>
              <a:rPr lang="en-US" sz="2800" b="1" dirty="0">
                <a:solidFill>
                  <a:srgbClr val="FFC000"/>
                </a:solidFill>
              </a:rPr>
              <a:t>The heresy of Hymenaeus and </a:t>
            </a:r>
            <a:r>
              <a:rPr lang="en-US" sz="2800" b="1" dirty="0" err="1">
                <a:solidFill>
                  <a:srgbClr val="FFC000"/>
                </a:solidFill>
              </a:rPr>
              <a:t>Philetus</a:t>
            </a:r>
            <a:r>
              <a:rPr lang="en-US" sz="2800" b="1" dirty="0">
                <a:solidFill>
                  <a:srgbClr val="FFC000"/>
                </a:solidFill>
              </a:rPr>
              <a:t> was symptomatic of a much larger threat to the church.</a:t>
            </a:r>
          </a:p>
          <a:p>
            <a:r>
              <a:rPr lang="en-US" sz="2400" i="1" dirty="0"/>
              <a:t>The final days of the age would be marked by great distress and apostasy, an anticipation of great evil that other NT writers predicted as well (cf. 2 Pe. 3:2-3; Jude 17-19; Ac. 20:30-31; 2 Th. 2:3, 9-12; 1 </a:t>
            </a:r>
            <a:r>
              <a:rPr lang="en-US" sz="2400" i="1" dirty="0" err="1"/>
              <a:t>Ti</a:t>
            </a:r>
            <a:r>
              <a:rPr lang="en-US" sz="2400" i="1" dirty="0"/>
              <a:t>. 4:1; 1 Jn. 2:18-19).</a:t>
            </a:r>
          </a:p>
          <a:p>
            <a:r>
              <a:rPr lang="en-US" sz="2400" i="1" dirty="0"/>
              <a:t>Paul describes this rebellion with an extended series of biting words and phrases.</a:t>
            </a:r>
          </a:p>
        </p:txBody>
      </p:sp>
    </p:spTree>
    <p:extLst>
      <p:ext uri="{BB962C8B-B14F-4D97-AF65-F5344CB8AC3E}">
        <p14:creationId xmlns:p14="http://schemas.microsoft.com/office/powerpoint/2010/main" val="19028243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CC251-66B6-FDC7-C29F-65B63158D9D1}"/>
              </a:ext>
            </a:extLst>
          </p:cNvPr>
          <p:cNvSpPr>
            <a:spLocks noGrp="1"/>
          </p:cNvSpPr>
          <p:nvPr>
            <p:ph type="title"/>
          </p:nvPr>
        </p:nvSpPr>
        <p:spPr>
          <a:xfrm>
            <a:off x="445478" y="257908"/>
            <a:ext cx="11371384" cy="867507"/>
          </a:xfrm>
        </p:spPr>
        <p:txBody>
          <a:bodyPr>
            <a:normAutofit/>
          </a:bodyPr>
          <a:lstStyle/>
          <a:p>
            <a:pPr algn="ctr"/>
            <a:r>
              <a:rPr lang="en-US" sz="4400" dirty="0">
                <a:solidFill>
                  <a:srgbClr val="C00000"/>
                </a:solidFill>
                <a:effectLst>
                  <a:outerShdw blurRad="38100" dist="38100" dir="2700000" algn="tl">
                    <a:srgbClr val="000000">
                      <a:alpha val="43137"/>
                    </a:srgbClr>
                  </a:outerShdw>
                </a:effectLst>
                <a:latin typeface="Arial Black" panose="020B0A04020102020204" pitchFamily="34" charset="0"/>
              </a:rPr>
              <a:t>THE LAST DAYS</a:t>
            </a:r>
          </a:p>
        </p:txBody>
      </p:sp>
      <p:sp>
        <p:nvSpPr>
          <p:cNvPr id="3" name="Content Placeholder 2">
            <a:extLst>
              <a:ext uri="{FF2B5EF4-FFF2-40B4-BE49-F238E27FC236}">
                <a16:creationId xmlns:a16="http://schemas.microsoft.com/office/drawing/2014/main" id="{B0C3429F-4EB7-B4D0-A09E-C8EEF94F99F3}"/>
              </a:ext>
            </a:extLst>
          </p:cNvPr>
          <p:cNvSpPr>
            <a:spLocks noGrp="1"/>
          </p:cNvSpPr>
          <p:nvPr>
            <p:ph idx="1"/>
          </p:nvPr>
        </p:nvSpPr>
        <p:spPr>
          <a:xfrm>
            <a:off x="445478" y="1125415"/>
            <a:ext cx="11207260" cy="5732585"/>
          </a:xfrm>
        </p:spPr>
        <p:txBody>
          <a:bodyPr>
            <a:normAutofit lnSpcReduction="10000"/>
          </a:bodyPr>
          <a:lstStyle/>
          <a:p>
            <a:pPr marL="0" indent="0">
              <a:buNone/>
            </a:pPr>
            <a:r>
              <a:rPr lang="en-US" sz="2800" b="1" dirty="0">
                <a:solidFill>
                  <a:srgbClr val="FF0000"/>
                </a:solidFill>
                <a:effectLst>
                  <a:outerShdw blurRad="38100" dist="38100" dir="2700000" algn="tl">
                    <a:srgbClr val="000000">
                      <a:alpha val="43137"/>
                    </a:srgbClr>
                  </a:outerShdw>
                </a:effectLst>
                <a:latin typeface="Book Antiqua" panose="02040602050305030304" pitchFamily="18" charset="0"/>
              </a:rPr>
              <a:t>In Israel’s 8</a:t>
            </a:r>
            <a:r>
              <a:rPr lang="en-US" sz="2800" b="1" baseline="30000" dirty="0">
                <a:solidFill>
                  <a:srgbClr val="FF0000"/>
                </a:solidFill>
                <a:effectLst>
                  <a:outerShdw blurRad="38100" dist="38100" dir="2700000" algn="tl">
                    <a:srgbClr val="000000">
                      <a:alpha val="43137"/>
                    </a:srgbClr>
                  </a:outerShdw>
                </a:effectLst>
                <a:latin typeface="Book Antiqua" panose="02040602050305030304" pitchFamily="18" charset="0"/>
              </a:rPr>
              <a:t>th</a:t>
            </a:r>
            <a:r>
              <a:rPr lang="en-US" sz="2800" b="1" dirty="0">
                <a:solidFill>
                  <a:srgbClr val="FF0000"/>
                </a:solidFill>
                <a:effectLst>
                  <a:outerShdw blurRad="38100" dist="38100" dir="2700000" algn="tl">
                    <a:srgbClr val="000000">
                      <a:alpha val="43137"/>
                    </a:srgbClr>
                  </a:outerShdw>
                </a:effectLst>
                <a:latin typeface="Book Antiqua" panose="02040602050305030304" pitchFamily="18" charset="0"/>
              </a:rPr>
              <a:t> Century prophets, the expression </a:t>
            </a:r>
            <a:r>
              <a:rPr lang="en-US" sz="2800" b="1" i="1" dirty="0" err="1">
                <a:solidFill>
                  <a:srgbClr val="FF0000"/>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rPr>
              <a:t>be'aher'it</a:t>
            </a:r>
            <a:r>
              <a:rPr lang="en-US" sz="2800" b="1" i="1" dirty="0">
                <a:solidFill>
                  <a:srgbClr val="FF0000"/>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rPr>
              <a:t> </a:t>
            </a:r>
            <a:r>
              <a:rPr lang="en-US" sz="2800" b="1" i="1" dirty="0" err="1">
                <a:solidFill>
                  <a:srgbClr val="FF0000"/>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rPr>
              <a:t>hayyamim</a:t>
            </a:r>
            <a:r>
              <a:rPr lang="en-US" sz="2800" b="1" dirty="0">
                <a:solidFill>
                  <a:srgbClr val="FF0000"/>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rPr>
              <a:t> (= at the end of days) is used to describe the blessings and judgments of Yahweh upon his people and the world in the eschatological future (cf. Ho. 3:5; Mic. 4:1ff.//Is. 2:2ff.). </a:t>
            </a:r>
          </a:p>
          <a:p>
            <a:pPr>
              <a:buClr>
                <a:schemeClr val="tx2">
                  <a:lumMod val="10000"/>
                </a:schemeClr>
              </a:buClr>
            </a:pPr>
            <a:r>
              <a:rPr lang="en-US" sz="2400" i="1" dirty="0">
                <a:solidFill>
                  <a:schemeClr val="bg1"/>
                </a:solidFill>
                <a:latin typeface="Book Antiqua" panose="02040602050305030304" pitchFamily="18" charset="0"/>
              </a:rPr>
              <a:t>This same vocabulary was employed by later prophets (Je. 23:20; 30:24; 48:47; 49:39; Eze. 38:16; Da. 10:14), and in time, the whole messianic ideal came to be connected in the Jewish mind with the “last days.”</a:t>
            </a:r>
          </a:p>
          <a:p>
            <a:pPr>
              <a:buClr>
                <a:schemeClr val="tx2">
                  <a:lumMod val="10000"/>
                </a:schemeClr>
              </a:buClr>
            </a:pPr>
            <a:r>
              <a:rPr lang="en-US" sz="2400" i="1" dirty="0">
                <a:solidFill>
                  <a:schemeClr val="bg1"/>
                </a:solidFill>
                <a:latin typeface="Book Antiqua" panose="02040602050305030304" pitchFamily="18" charset="0"/>
              </a:rPr>
              <a:t>In the NT, the last days have already been inaugurated with the coming of Jesus, the Messiah, but this was a fulfillment without a consummation.</a:t>
            </a:r>
          </a:p>
          <a:p>
            <a:pPr>
              <a:buClr>
                <a:schemeClr val="tx2">
                  <a:lumMod val="10000"/>
                </a:schemeClr>
              </a:buClr>
            </a:pPr>
            <a:r>
              <a:rPr lang="en-US" sz="2400" i="1" dirty="0">
                <a:solidFill>
                  <a:schemeClr val="bg1"/>
                </a:solidFill>
                <a:latin typeface="Book Antiqua" panose="02040602050305030304" pitchFamily="18" charset="0"/>
              </a:rPr>
              <a:t>Hence, the NT also envisions the return of Christ as the consummation, and it is to this that Paul refers.</a:t>
            </a:r>
          </a:p>
        </p:txBody>
      </p:sp>
    </p:spTree>
    <p:extLst>
      <p:ext uri="{BB962C8B-B14F-4D97-AF65-F5344CB8AC3E}">
        <p14:creationId xmlns:p14="http://schemas.microsoft.com/office/powerpoint/2010/main" val="36184697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7CBFA-29B1-5FB6-7B76-B8A496A8CB5D}"/>
              </a:ext>
            </a:extLst>
          </p:cNvPr>
          <p:cNvSpPr>
            <a:spLocks noGrp="1"/>
          </p:cNvSpPr>
          <p:nvPr>
            <p:ph type="title"/>
          </p:nvPr>
        </p:nvSpPr>
        <p:spPr>
          <a:xfrm>
            <a:off x="468923" y="492370"/>
            <a:ext cx="11254153" cy="797168"/>
          </a:xfrm>
        </p:spPr>
        <p:txBody>
          <a:bodyPr>
            <a:normAutofit/>
          </a:bodyPr>
          <a:lstStyle/>
          <a:p>
            <a:pPr algn="ctr"/>
            <a:r>
              <a:rPr lang="en-US" sz="4400" dirty="0">
                <a:solidFill>
                  <a:srgbClr val="C00000"/>
                </a:solidFill>
                <a:effectLst>
                  <a:outerShdw blurRad="38100" dist="38100" dir="2700000" algn="tl">
                    <a:srgbClr val="000000">
                      <a:alpha val="43137"/>
                    </a:srgbClr>
                  </a:outerShdw>
                </a:effectLst>
                <a:latin typeface="Arial Black" panose="020B0A04020102020204" pitchFamily="34" charset="0"/>
              </a:rPr>
              <a:t>JANNES AND JAMBRES</a:t>
            </a:r>
          </a:p>
        </p:txBody>
      </p:sp>
      <p:sp>
        <p:nvSpPr>
          <p:cNvPr id="3" name="Content Placeholder 2">
            <a:extLst>
              <a:ext uri="{FF2B5EF4-FFF2-40B4-BE49-F238E27FC236}">
                <a16:creationId xmlns:a16="http://schemas.microsoft.com/office/drawing/2014/main" id="{EF6264A7-4569-4B18-D10C-7227FDB2DC49}"/>
              </a:ext>
            </a:extLst>
          </p:cNvPr>
          <p:cNvSpPr>
            <a:spLocks noGrp="1"/>
          </p:cNvSpPr>
          <p:nvPr>
            <p:ph idx="1"/>
          </p:nvPr>
        </p:nvSpPr>
        <p:spPr>
          <a:xfrm>
            <a:off x="468923" y="1570892"/>
            <a:ext cx="11254152" cy="4431323"/>
          </a:xfrm>
        </p:spPr>
        <p:txBody>
          <a:bodyPr>
            <a:normAutofit/>
          </a:bodyPr>
          <a:lstStyle/>
          <a:p>
            <a:pPr marL="0" indent="0">
              <a:buNone/>
            </a:pPr>
            <a:r>
              <a:rPr lang="en-US" sz="2800" dirty="0">
                <a:solidFill>
                  <a:srgbClr val="FF0000"/>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rPr>
              <a:t>In his early rabbinic training, Paul would have become familiar with Jewish oral tradition.  The names </a:t>
            </a:r>
            <a:r>
              <a:rPr lang="en-US" sz="2800" dirty="0" err="1">
                <a:solidFill>
                  <a:srgbClr val="FF0000"/>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rPr>
              <a:t>Jannes</a:t>
            </a:r>
            <a:r>
              <a:rPr lang="en-US" sz="2800" dirty="0">
                <a:solidFill>
                  <a:srgbClr val="FF0000"/>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rPr>
              <a:t> and </a:t>
            </a:r>
            <a:r>
              <a:rPr lang="en-US" sz="2800" dirty="0" err="1">
                <a:solidFill>
                  <a:srgbClr val="FF0000"/>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rPr>
              <a:t>Jambres</a:t>
            </a:r>
            <a:r>
              <a:rPr lang="en-US" sz="2800" dirty="0">
                <a:solidFill>
                  <a:srgbClr val="FF0000"/>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rPr>
              <a:t> (Grecianized forms of Johana and </a:t>
            </a:r>
            <a:r>
              <a:rPr lang="en-US" sz="2800" dirty="0" err="1">
                <a:solidFill>
                  <a:srgbClr val="FF0000"/>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rPr>
              <a:t>Mambres</a:t>
            </a:r>
            <a:r>
              <a:rPr lang="en-US" sz="2800" dirty="0">
                <a:solidFill>
                  <a:srgbClr val="FF0000"/>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rPr>
              <a:t>) refer to the Egyptian magicians who opposed Moses. </a:t>
            </a:r>
          </a:p>
          <a:p>
            <a:pPr>
              <a:buClr>
                <a:schemeClr val="tx2">
                  <a:lumMod val="10000"/>
                </a:schemeClr>
              </a:buClr>
            </a:pPr>
            <a:r>
              <a:rPr lang="en-US" sz="2400" i="1" dirty="0">
                <a:solidFill>
                  <a:schemeClr val="bg1"/>
                </a:solidFill>
                <a:latin typeface="Book Antiqua" panose="02040602050305030304" pitchFamily="18" charset="0"/>
              </a:rPr>
              <a:t>These names are not found in the Hebrew Bible or Josephus (though they do appear in “The Damascus Document” among the Qumran scrolls).</a:t>
            </a:r>
          </a:p>
          <a:p>
            <a:pPr>
              <a:buClr>
                <a:schemeClr val="tx2">
                  <a:lumMod val="10000"/>
                </a:schemeClr>
              </a:buClr>
            </a:pPr>
            <a:r>
              <a:rPr lang="en-US" sz="2400" i="1" dirty="0">
                <a:solidFill>
                  <a:schemeClr val="bg1"/>
                </a:solidFill>
                <a:latin typeface="Book Antiqua" panose="02040602050305030304" pitchFamily="18" charset="0"/>
              </a:rPr>
              <a:t>However, they are found in some later documents of Jewish tradition, and particularly, in the work called “</a:t>
            </a:r>
            <a:r>
              <a:rPr lang="en-US" sz="2400" i="1" dirty="0" err="1">
                <a:solidFill>
                  <a:schemeClr val="bg1"/>
                </a:solidFill>
                <a:latin typeface="Book Antiqua" panose="02040602050305030304" pitchFamily="18" charset="0"/>
              </a:rPr>
              <a:t>Jannes</a:t>
            </a:r>
            <a:r>
              <a:rPr lang="en-US" sz="2400" i="1" dirty="0">
                <a:solidFill>
                  <a:schemeClr val="bg1"/>
                </a:solidFill>
                <a:latin typeface="Book Antiqua" panose="02040602050305030304" pitchFamily="18" charset="0"/>
              </a:rPr>
              <a:t> and </a:t>
            </a:r>
            <a:r>
              <a:rPr lang="en-US" sz="2400" i="1" dirty="0" err="1">
                <a:solidFill>
                  <a:schemeClr val="bg1"/>
                </a:solidFill>
                <a:latin typeface="Book Antiqua" panose="02040602050305030304" pitchFamily="18" charset="0"/>
              </a:rPr>
              <a:t>Jambres</a:t>
            </a:r>
            <a:r>
              <a:rPr lang="en-US" sz="2400" i="1" dirty="0">
                <a:solidFill>
                  <a:schemeClr val="bg1"/>
                </a:solidFill>
                <a:latin typeface="Book Antiqua" panose="02040602050305030304" pitchFamily="18" charset="0"/>
              </a:rPr>
              <a:t>.”</a:t>
            </a:r>
          </a:p>
        </p:txBody>
      </p:sp>
    </p:spTree>
    <p:extLst>
      <p:ext uri="{BB962C8B-B14F-4D97-AF65-F5344CB8AC3E}">
        <p14:creationId xmlns:p14="http://schemas.microsoft.com/office/powerpoint/2010/main" val="33737461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91992-0F08-0F63-7EBE-CF19E1B63E42}"/>
              </a:ext>
            </a:extLst>
          </p:cNvPr>
          <p:cNvSpPr>
            <a:spLocks noGrp="1"/>
          </p:cNvSpPr>
          <p:nvPr>
            <p:ph type="title"/>
          </p:nvPr>
        </p:nvSpPr>
        <p:spPr>
          <a:xfrm>
            <a:off x="1336431" y="620489"/>
            <a:ext cx="9659815" cy="762836"/>
          </a:xfrm>
        </p:spPr>
        <p:txBody>
          <a:bodyPr>
            <a:normAutofit/>
          </a:bodyPr>
          <a:lstStyle/>
          <a:p>
            <a:r>
              <a:rPr lang="en-US" sz="3600" b="1" dirty="0">
                <a:solidFill>
                  <a:srgbClr val="00FFFF"/>
                </a:solidFill>
              </a:rPr>
              <a:t>PERSECUTION FOR THE GOSPEL (3:10-13)</a:t>
            </a:r>
          </a:p>
        </p:txBody>
      </p:sp>
      <p:sp>
        <p:nvSpPr>
          <p:cNvPr id="3" name="Content Placeholder 2">
            <a:extLst>
              <a:ext uri="{FF2B5EF4-FFF2-40B4-BE49-F238E27FC236}">
                <a16:creationId xmlns:a16="http://schemas.microsoft.com/office/drawing/2014/main" id="{C24E4049-5E2E-ADE1-059F-CA4AF498E968}"/>
              </a:ext>
            </a:extLst>
          </p:cNvPr>
          <p:cNvSpPr>
            <a:spLocks noGrp="1"/>
          </p:cNvSpPr>
          <p:nvPr>
            <p:ph idx="1"/>
          </p:nvPr>
        </p:nvSpPr>
        <p:spPr>
          <a:xfrm>
            <a:off x="1641231" y="1899138"/>
            <a:ext cx="9144000" cy="3681048"/>
          </a:xfrm>
        </p:spPr>
        <p:txBody>
          <a:bodyPr>
            <a:normAutofit fontScale="92500" lnSpcReduction="20000"/>
          </a:bodyPr>
          <a:lstStyle/>
          <a:p>
            <a:pPr marL="0" indent="0">
              <a:buNone/>
            </a:pPr>
            <a:r>
              <a:rPr lang="en-US" sz="2800" b="1" dirty="0">
                <a:solidFill>
                  <a:srgbClr val="FFC000"/>
                </a:solidFill>
              </a:rPr>
              <a:t>Paul’s ministry had been attended by persecution, especially in the cities of south Galatia (Ac. 13:50-51; 14:4-7, 19-20; cf. 2 Co. 11:24-28). Nevertheless, he lived out his life with integrity.</a:t>
            </a:r>
          </a:p>
          <a:p>
            <a:r>
              <a:rPr lang="en-US" sz="2400" i="1" dirty="0"/>
              <a:t>Paul seems to suggest that persecution was inevitable, given the collision of the culture at large with Christian values and beliefs.</a:t>
            </a:r>
          </a:p>
          <a:p>
            <a:r>
              <a:rPr lang="en-US" sz="2400" i="1" dirty="0"/>
              <a:t>It was to be expected that evil teachers and charlatans would grow steadily worse.</a:t>
            </a:r>
          </a:p>
        </p:txBody>
      </p:sp>
    </p:spTree>
    <p:extLst>
      <p:ext uri="{BB962C8B-B14F-4D97-AF65-F5344CB8AC3E}">
        <p14:creationId xmlns:p14="http://schemas.microsoft.com/office/powerpoint/2010/main" val="750493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84104-5188-A953-4FC8-3DDCB4AE607C}"/>
              </a:ext>
            </a:extLst>
          </p:cNvPr>
          <p:cNvSpPr>
            <a:spLocks noGrp="1"/>
          </p:cNvSpPr>
          <p:nvPr>
            <p:ph type="title"/>
          </p:nvPr>
        </p:nvSpPr>
        <p:spPr/>
        <p:txBody>
          <a:bodyPr>
            <a:normAutofit/>
          </a:bodyPr>
          <a:lstStyle/>
          <a:p>
            <a:r>
              <a:rPr lang="en-US" sz="3600" b="1" dirty="0">
                <a:solidFill>
                  <a:srgbClr val="00FFFF"/>
                </a:solidFill>
              </a:rPr>
              <a:t>FAITHFUL TO SCRIPTURE (3:14-17)</a:t>
            </a:r>
          </a:p>
        </p:txBody>
      </p:sp>
      <p:sp>
        <p:nvSpPr>
          <p:cNvPr id="3" name="Content Placeholder 2">
            <a:extLst>
              <a:ext uri="{FF2B5EF4-FFF2-40B4-BE49-F238E27FC236}">
                <a16:creationId xmlns:a16="http://schemas.microsoft.com/office/drawing/2014/main" id="{F89BF75B-A9D3-ADD9-43F0-C87B2CD6D0A0}"/>
              </a:ext>
            </a:extLst>
          </p:cNvPr>
          <p:cNvSpPr>
            <a:spLocks noGrp="1"/>
          </p:cNvSpPr>
          <p:nvPr>
            <p:ph idx="1"/>
          </p:nvPr>
        </p:nvSpPr>
        <p:spPr>
          <a:xfrm>
            <a:off x="1621861" y="1744609"/>
            <a:ext cx="9210262" cy="4492069"/>
          </a:xfrm>
        </p:spPr>
        <p:txBody>
          <a:bodyPr>
            <a:normAutofit lnSpcReduction="10000"/>
          </a:bodyPr>
          <a:lstStyle/>
          <a:p>
            <a:pPr marL="0" indent="0">
              <a:buNone/>
            </a:pPr>
            <a:r>
              <a:rPr lang="en-US" sz="2800" b="1" dirty="0">
                <a:solidFill>
                  <a:srgbClr val="FFC000"/>
                </a:solidFill>
              </a:rPr>
              <a:t>If the future was fraught with theological dangers, Timothy must remain dedicated to the faith passed down to him.</a:t>
            </a:r>
          </a:p>
          <a:p>
            <a:r>
              <a:rPr lang="en-US" sz="2400" i="1" dirty="0"/>
              <a:t>The authenticity of the Christian tradition is validated not only by its truth, but also, by the godly character of those from whom it came.</a:t>
            </a:r>
          </a:p>
          <a:p>
            <a:r>
              <a:rPr lang="en-US" sz="2400" i="1" dirty="0"/>
              <a:t>Timothy had been well-schooled in the sacred writings, which is to say the Hebrew Bible, and since he grew up Lystra, this likely means the LXX.</a:t>
            </a:r>
          </a:p>
        </p:txBody>
      </p:sp>
    </p:spTree>
    <p:extLst>
      <p:ext uri="{BB962C8B-B14F-4D97-AF65-F5344CB8AC3E}">
        <p14:creationId xmlns:p14="http://schemas.microsoft.com/office/powerpoint/2010/main" val="18826092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DCC04-E321-FBBF-CBA3-8E2082DBDD70}"/>
              </a:ext>
            </a:extLst>
          </p:cNvPr>
          <p:cNvSpPr>
            <a:spLocks noGrp="1"/>
          </p:cNvSpPr>
          <p:nvPr>
            <p:ph type="title"/>
          </p:nvPr>
        </p:nvSpPr>
        <p:spPr>
          <a:xfrm>
            <a:off x="304800" y="422032"/>
            <a:ext cx="10621108" cy="750276"/>
          </a:xfrm>
        </p:spPr>
        <p:txBody>
          <a:bodyPr>
            <a:normAutofit fontScale="90000"/>
          </a:bodyPr>
          <a:lstStyle/>
          <a:p>
            <a:r>
              <a:rPr lang="en-US" sz="4400" b="1" dirty="0">
                <a:solidFill>
                  <a:srgbClr val="C00000"/>
                </a:solidFill>
                <a:effectLst>
                  <a:outerShdw blurRad="38100" dist="38100" dir="2700000" algn="tl">
                    <a:srgbClr val="000000">
                      <a:alpha val="43137"/>
                    </a:srgbClr>
                  </a:outerShdw>
                </a:effectLst>
                <a:latin typeface="Arial Black" panose="020B0A04020102020204" pitchFamily="34" charset="0"/>
              </a:rPr>
              <a:t>THE GOD-BREATHED SCRIPTURES</a:t>
            </a:r>
          </a:p>
        </p:txBody>
      </p:sp>
      <p:sp>
        <p:nvSpPr>
          <p:cNvPr id="3" name="Content Placeholder 2">
            <a:extLst>
              <a:ext uri="{FF2B5EF4-FFF2-40B4-BE49-F238E27FC236}">
                <a16:creationId xmlns:a16="http://schemas.microsoft.com/office/drawing/2014/main" id="{F4D8F637-9398-6352-17AC-05D86652FFBD}"/>
              </a:ext>
            </a:extLst>
          </p:cNvPr>
          <p:cNvSpPr>
            <a:spLocks noGrp="1"/>
          </p:cNvSpPr>
          <p:nvPr>
            <p:ph idx="1"/>
          </p:nvPr>
        </p:nvSpPr>
        <p:spPr>
          <a:xfrm>
            <a:off x="679938" y="1359877"/>
            <a:ext cx="10832123" cy="4982307"/>
          </a:xfrm>
        </p:spPr>
        <p:txBody>
          <a:bodyPr>
            <a:normAutofit/>
          </a:bodyPr>
          <a:lstStyle/>
          <a:p>
            <a:pPr marL="0" indent="0">
              <a:buNone/>
            </a:pPr>
            <a:r>
              <a:rPr lang="en-US" sz="2800" b="1" dirty="0">
                <a:solidFill>
                  <a:srgbClr val="FF0000"/>
                </a:solidFill>
                <a:effectLst>
                  <a:outerShdw blurRad="38100" dist="38100" dir="2700000" algn="tl">
                    <a:srgbClr val="000000">
                      <a:alpha val="43137"/>
                    </a:srgbClr>
                  </a:outerShdw>
                </a:effectLst>
                <a:latin typeface="Book Antiqua" panose="02040602050305030304" pitchFamily="18" charset="0"/>
              </a:rPr>
              <a:t>The verb </a:t>
            </a:r>
            <a:r>
              <a:rPr lang="en-US" sz="2800" b="1" i="1" dirty="0" err="1">
                <a:solidFill>
                  <a:srgbClr val="FF0000"/>
                </a:solidFill>
                <a:effectLst>
                  <a:outerShdw blurRad="38100" dist="38100" dir="2700000" algn="tl">
                    <a:srgbClr val="000000">
                      <a:alpha val="43137"/>
                    </a:srgbClr>
                  </a:outerShdw>
                </a:effectLst>
                <a:latin typeface="Book Antiqua" panose="02040602050305030304" pitchFamily="18" charset="0"/>
              </a:rPr>
              <a:t>theopneustos</a:t>
            </a:r>
            <a:r>
              <a:rPr lang="en-US" sz="2800" b="1" dirty="0">
                <a:solidFill>
                  <a:srgbClr val="FF0000"/>
                </a:solidFill>
                <a:effectLst>
                  <a:outerShdw blurRad="38100" dist="38100" dir="2700000" algn="tl">
                    <a:srgbClr val="000000">
                      <a:alpha val="43137"/>
                    </a:srgbClr>
                  </a:outerShdw>
                </a:effectLst>
                <a:latin typeface="Book Antiqua" panose="02040602050305030304" pitchFamily="18" charset="0"/>
              </a:rPr>
              <a:t> (= God-breathed) emphasizes that the Scriptures came at God’s initiative rather than through human creativity.</a:t>
            </a:r>
          </a:p>
          <a:p>
            <a:pPr>
              <a:buClr>
                <a:schemeClr val="tx2">
                  <a:lumMod val="10000"/>
                </a:schemeClr>
              </a:buClr>
            </a:pPr>
            <a:r>
              <a:rPr lang="en-US" sz="2400" i="1" dirty="0">
                <a:solidFill>
                  <a:schemeClr val="bg1"/>
                </a:solidFill>
                <a:latin typeface="Book Antiqua" panose="02040602050305030304" pitchFamily="18" charset="0"/>
              </a:rPr>
              <a:t>This need not mean dictation (though some have argued for it), for the personalities and varied writing styles of the human authors are clearly displayed in the original languages.</a:t>
            </a:r>
          </a:p>
          <a:p>
            <a:pPr>
              <a:buClr>
                <a:schemeClr val="tx2">
                  <a:lumMod val="10000"/>
                </a:schemeClr>
              </a:buClr>
            </a:pPr>
            <a:r>
              <a:rPr lang="en-US" sz="2400" i="1" dirty="0">
                <a:solidFill>
                  <a:schemeClr val="bg1"/>
                </a:solidFill>
                <a:latin typeface="Book Antiqua" panose="02040602050305030304" pitchFamily="18" charset="0"/>
              </a:rPr>
              <a:t>At the same time, this text affirms that God vouches for the integrity and truthfulness of the Scriptures, and by implication, it rejects any tendency toward Marcionism (</a:t>
            </a:r>
            <a:r>
              <a:rPr lang="en-US" sz="2400" i="1" dirty="0" err="1">
                <a:solidFill>
                  <a:schemeClr val="bg1"/>
                </a:solidFill>
                <a:latin typeface="Book Antiqua" panose="02040602050305030304" pitchFamily="18" charset="0"/>
              </a:rPr>
              <a:t>Marcion</a:t>
            </a:r>
            <a:r>
              <a:rPr lang="en-US" sz="2400" i="1" dirty="0">
                <a:solidFill>
                  <a:schemeClr val="bg1"/>
                </a:solidFill>
                <a:latin typeface="Book Antiqua" panose="02040602050305030304" pitchFamily="18" charset="0"/>
              </a:rPr>
              <a:t>, a theologian in the 2</a:t>
            </a:r>
            <a:r>
              <a:rPr lang="en-US" sz="2400" i="1" baseline="30000" dirty="0">
                <a:solidFill>
                  <a:schemeClr val="bg1"/>
                </a:solidFill>
                <a:latin typeface="Book Antiqua" panose="02040602050305030304" pitchFamily="18" charset="0"/>
              </a:rPr>
              <a:t>nd</a:t>
            </a:r>
            <a:r>
              <a:rPr lang="en-US" sz="2400" i="1" dirty="0">
                <a:solidFill>
                  <a:schemeClr val="bg1"/>
                </a:solidFill>
                <a:latin typeface="Book Antiqua" panose="02040602050305030304" pitchFamily="18" charset="0"/>
              </a:rPr>
              <a:t> century, rejected the Hebrew Bible).</a:t>
            </a:r>
          </a:p>
        </p:txBody>
      </p:sp>
    </p:spTree>
    <p:extLst>
      <p:ext uri="{BB962C8B-B14F-4D97-AF65-F5344CB8AC3E}">
        <p14:creationId xmlns:p14="http://schemas.microsoft.com/office/powerpoint/2010/main" val="23900295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B8EC7-7114-487C-ECF2-CE27B98D1E2A}"/>
              </a:ext>
            </a:extLst>
          </p:cNvPr>
          <p:cNvSpPr>
            <a:spLocks noGrp="1"/>
          </p:cNvSpPr>
          <p:nvPr>
            <p:ph type="title"/>
          </p:nvPr>
        </p:nvSpPr>
        <p:spPr>
          <a:xfrm>
            <a:off x="2611808" y="456366"/>
            <a:ext cx="7958331" cy="1077229"/>
          </a:xfrm>
        </p:spPr>
        <p:txBody>
          <a:bodyPr>
            <a:normAutofit/>
          </a:bodyPr>
          <a:lstStyle/>
          <a:p>
            <a:r>
              <a:rPr lang="en-US" sz="3600" b="1" dirty="0">
                <a:solidFill>
                  <a:srgbClr val="00FFFF"/>
                </a:solidFill>
              </a:rPr>
              <a:t>FAITHFUL IN MINISTRY (4:1-5)</a:t>
            </a:r>
          </a:p>
        </p:txBody>
      </p:sp>
      <p:sp>
        <p:nvSpPr>
          <p:cNvPr id="3" name="Content Placeholder 2">
            <a:extLst>
              <a:ext uri="{FF2B5EF4-FFF2-40B4-BE49-F238E27FC236}">
                <a16:creationId xmlns:a16="http://schemas.microsoft.com/office/drawing/2014/main" id="{BDD67564-C665-8A0D-BE61-5D78D7CB4D91}"/>
              </a:ext>
            </a:extLst>
          </p:cNvPr>
          <p:cNvSpPr>
            <a:spLocks noGrp="1"/>
          </p:cNvSpPr>
          <p:nvPr>
            <p:ph idx="1"/>
          </p:nvPr>
        </p:nvSpPr>
        <p:spPr>
          <a:xfrm>
            <a:off x="1621861" y="1557041"/>
            <a:ext cx="9257154" cy="4972715"/>
          </a:xfrm>
        </p:spPr>
        <p:txBody>
          <a:bodyPr>
            <a:normAutofit lnSpcReduction="10000"/>
          </a:bodyPr>
          <a:lstStyle/>
          <a:p>
            <a:pPr marL="0" indent="0">
              <a:buNone/>
            </a:pPr>
            <a:r>
              <a:rPr lang="en-US" sz="2800" b="1" dirty="0">
                <a:solidFill>
                  <a:srgbClr val="FFC000"/>
                </a:solidFill>
              </a:rPr>
              <a:t>Faithfulness to the Scriptures stands alongside faithfulness in calling and ministry.</a:t>
            </a:r>
          </a:p>
          <a:p>
            <a:r>
              <a:rPr lang="en-US" sz="2400" i="1" dirty="0"/>
              <a:t>Paul’s charge to Timothy is especially sober with its reference to the great judgment at Christ’s return.</a:t>
            </a:r>
          </a:p>
          <a:p>
            <a:r>
              <a:rPr lang="en-US" sz="2400" i="1" dirty="0"/>
              <a:t>The charge proceeds with five exhortations: to preach the Word, to discharge his duties even at a moment’s notice, to reprove, to rebuke, and to exhort, backing up his words with careful teaching.</a:t>
            </a:r>
          </a:p>
          <a:p>
            <a:r>
              <a:rPr lang="en-US" sz="2400" i="1" dirty="0"/>
              <a:t>In the stressful days ahead, sound teaching would be replaced by platitudes, novelties and counterfeits. </a:t>
            </a:r>
          </a:p>
        </p:txBody>
      </p:sp>
    </p:spTree>
    <p:extLst>
      <p:ext uri="{BB962C8B-B14F-4D97-AF65-F5344CB8AC3E}">
        <p14:creationId xmlns:p14="http://schemas.microsoft.com/office/powerpoint/2010/main" val="38236431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36910-E9A7-D0EC-777D-1588C2135CC4}"/>
              </a:ext>
            </a:extLst>
          </p:cNvPr>
          <p:cNvSpPr>
            <a:spLocks noGrp="1"/>
          </p:cNvSpPr>
          <p:nvPr>
            <p:ph type="title"/>
          </p:nvPr>
        </p:nvSpPr>
        <p:spPr>
          <a:xfrm>
            <a:off x="1148861" y="550148"/>
            <a:ext cx="9894277" cy="1077229"/>
          </a:xfrm>
        </p:spPr>
        <p:txBody>
          <a:bodyPr>
            <a:noAutofit/>
          </a:bodyPr>
          <a:lstStyle/>
          <a:p>
            <a:r>
              <a:rPr lang="en-US" sz="3600" b="1" dirty="0">
                <a:solidFill>
                  <a:srgbClr val="00FFFF"/>
                </a:solidFill>
              </a:rPr>
              <a:t>PAUL ANTICIPATES HIS DEATH (4:6-8)</a:t>
            </a:r>
          </a:p>
        </p:txBody>
      </p:sp>
      <p:sp>
        <p:nvSpPr>
          <p:cNvPr id="3" name="Content Placeholder 2">
            <a:extLst>
              <a:ext uri="{FF2B5EF4-FFF2-40B4-BE49-F238E27FC236}">
                <a16:creationId xmlns:a16="http://schemas.microsoft.com/office/drawing/2014/main" id="{D948F973-5260-1ECC-4462-20C059E42444}"/>
              </a:ext>
            </a:extLst>
          </p:cNvPr>
          <p:cNvSpPr>
            <a:spLocks noGrp="1"/>
          </p:cNvSpPr>
          <p:nvPr>
            <p:ph idx="1"/>
          </p:nvPr>
        </p:nvSpPr>
        <p:spPr>
          <a:xfrm>
            <a:off x="1594338" y="1627377"/>
            <a:ext cx="9284677" cy="4867208"/>
          </a:xfrm>
        </p:spPr>
        <p:txBody>
          <a:bodyPr>
            <a:normAutofit/>
          </a:bodyPr>
          <a:lstStyle/>
          <a:p>
            <a:pPr marL="0" indent="0">
              <a:buNone/>
            </a:pPr>
            <a:r>
              <a:rPr lang="en-US" sz="2800" b="1" dirty="0">
                <a:solidFill>
                  <a:srgbClr val="FFC000"/>
                </a:solidFill>
              </a:rPr>
              <a:t>Though Paul had faced death before (Ac. 14:19; Phil 1:20), this time he clearly felt the end of his life was near.</a:t>
            </a:r>
          </a:p>
          <a:p>
            <a:r>
              <a:rPr lang="en-US" sz="2400" i="1" dirty="0"/>
              <a:t>Using the metaphor of a sacrificial drink offering (Ex. 29:40; Nu. 28:7; cf. Phil. 2:17) and comparing his life to an athletic contest, Paul voiced his belief that the marathon was almost over.</a:t>
            </a:r>
          </a:p>
          <a:p>
            <a:r>
              <a:rPr lang="en-US" sz="2400" i="1" dirty="0"/>
              <a:t>The wreath of victory, to be awarded on “that day” (the day of Christ’s return), was in sight.</a:t>
            </a:r>
          </a:p>
        </p:txBody>
      </p:sp>
    </p:spTree>
    <p:extLst>
      <p:ext uri="{BB962C8B-B14F-4D97-AF65-F5344CB8AC3E}">
        <p14:creationId xmlns:p14="http://schemas.microsoft.com/office/powerpoint/2010/main" val="15716471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Headlines">
  <a:themeElements>
    <a:clrScheme name="Headlines">
      <a:dk1>
        <a:sysClr val="windowText" lastClr="000000"/>
      </a:dk1>
      <a:lt1>
        <a:sysClr val="window" lastClr="FFFFFF"/>
      </a:lt1>
      <a:dk2>
        <a:srgbClr val="140C0F"/>
      </a:dk2>
      <a:lt2>
        <a:srgbClr val="F2F0EF"/>
      </a:lt2>
      <a:accent1>
        <a:srgbClr val="51303B"/>
      </a:accent1>
      <a:accent2>
        <a:srgbClr val="ABA299"/>
      </a:accent2>
      <a:accent3>
        <a:srgbClr val="475A6B"/>
      </a:accent3>
      <a:accent4>
        <a:srgbClr val="9A5853"/>
      </a:accent4>
      <a:accent5>
        <a:srgbClr val="A98E58"/>
      </a:accent5>
      <a:accent6>
        <a:srgbClr val="754C66"/>
      </a:accent6>
      <a:hlink>
        <a:srgbClr val="448593"/>
      </a:hlink>
      <a:folHlink>
        <a:srgbClr val="935E7A"/>
      </a:folHlink>
    </a:clrScheme>
    <a:fontScheme name="Headlines">
      <a:majorFont>
        <a:latin typeface="Century Schoolbook" panose="02040604050505020304"/>
        <a:ea typeface=""/>
        <a:cs typeface=""/>
      </a:majorFont>
      <a:minorFont>
        <a:latin typeface="Corbel" panose="020B0503020204020204"/>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36CA9F4A-BB34-428E-BF18-E0AFB26A73AB}"/>
    </a:ext>
  </a:extLst>
</a:theme>
</file>

<file path=ppt/theme/theme3.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lass Layers">
  <a:themeElements>
    <a:clrScheme name="Glass Layers 12">
      <a:dk1>
        <a:srgbClr val="56925A"/>
      </a:dk1>
      <a:lt1>
        <a:srgbClr val="FFFFFF"/>
      </a:lt1>
      <a:dk2>
        <a:srgbClr val="172C16"/>
      </a:dk2>
      <a:lt2>
        <a:srgbClr val="FFFFCC"/>
      </a:lt2>
      <a:accent1>
        <a:srgbClr val="2B877C"/>
      </a:accent1>
      <a:accent2>
        <a:srgbClr val="416F44"/>
      </a:accent2>
      <a:accent3>
        <a:srgbClr val="ABACAB"/>
      </a:accent3>
      <a:accent4>
        <a:srgbClr val="DADADA"/>
      </a:accent4>
      <a:accent5>
        <a:srgbClr val="ACC3BF"/>
      </a:accent5>
      <a:accent6>
        <a:srgbClr val="3A643D"/>
      </a:accent6>
      <a:hlink>
        <a:srgbClr val="99FF33"/>
      </a:hlink>
      <a:folHlink>
        <a:srgbClr val="DDFFBB"/>
      </a:folHlink>
    </a:clrScheme>
    <a:fontScheme name="Glass Layers">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Glass Layers 9">
        <a:dk1>
          <a:srgbClr val="56925A"/>
        </a:dk1>
        <a:lt1>
          <a:srgbClr val="FFFFFF"/>
        </a:lt1>
        <a:dk2>
          <a:srgbClr val="366935"/>
        </a:dk2>
        <a:lt2>
          <a:srgbClr val="FFFFCC"/>
        </a:lt2>
        <a:accent1>
          <a:srgbClr val="2B877C"/>
        </a:accent1>
        <a:accent2>
          <a:srgbClr val="5A9A5F"/>
        </a:accent2>
        <a:accent3>
          <a:srgbClr val="AEB9AE"/>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10">
        <a:dk1>
          <a:srgbClr val="56925A"/>
        </a:dk1>
        <a:lt1>
          <a:srgbClr val="FFFFFF"/>
        </a:lt1>
        <a:dk2>
          <a:srgbClr val="274A26"/>
        </a:dk2>
        <a:lt2>
          <a:srgbClr val="FFFFCC"/>
        </a:lt2>
        <a:accent1>
          <a:srgbClr val="2B877C"/>
        </a:accent1>
        <a:accent2>
          <a:srgbClr val="5A9A5F"/>
        </a:accent2>
        <a:accent3>
          <a:srgbClr val="ACB1AC"/>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11">
        <a:dk1>
          <a:srgbClr val="56925A"/>
        </a:dk1>
        <a:lt1>
          <a:srgbClr val="FFFFFF"/>
        </a:lt1>
        <a:dk2>
          <a:srgbClr val="172C16"/>
        </a:dk2>
        <a:lt2>
          <a:srgbClr val="FFFFCC"/>
        </a:lt2>
        <a:accent1>
          <a:srgbClr val="2B877C"/>
        </a:accent1>
        <a:accent2>
          <a:srgbClr val="5A9A5F"/>
        </a:accent2>
        <a:accent3>
          <a:srgbClr val="ABACAB"/>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12">
        <a:dk1>
          <a:srgbClr val="56925A"/>
        </a:dk1>
        <a:lt1>
          <a:srgbClr val="FFFFFF"/>
        </a:lt1>
        <a:dk2>
          <a:srgbClr val="172C16"/>
        </a:dk2>
        <a:lt2>
          <a:srgbClr val="FFFFCC"/>
        </a:lt2>
        <a:accent1>
          <a:srgbClr val="2B877C"/>
        </a:accent1>
        <a:accent2>
          <a:srgbClr val="416F44"/>
        </a:accent2>
        <a:accent3>
          <a:srgbClr val="ABACAB"/>
        </a:accent3>
        <a:accent4>
          <a:srgbClr val="DADADA"/>
        </a:accent4>
        <a:accent5>
          <a:srgbClr val="ACC3BF"/>
        </a:accent5>
        <a:accent6>
          <a:srgbClr val="3A643D"/>
        </a:accent6>
        <a:hlink>
          <a:srgbClr val="99FF33"/>
        </a:hlink>
        <a:folHlink>
          <a:srgbClr val="DDFFBB"/>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Foundry">
      <a:majorFont>
        <a:latin typeface="Rockwell"/>
        <a:ea typeface=""/>
        <a:cs typeface=""/>
        <a:font script="Grek" typeface="Times New Roman"/>
        <a:font script="Cyrl" typeface="Times New Roman"/>
        <a:font script="Jpan" typeface="HG明朝B"/>
        <a:font script="Hang" typeface="바탕"/>
        <a:font script="Hans" typeface="宋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Times New Roman"/>
        <a:font script="Cyrl" typeface="Times New Roman"/>
        <a:font script="Jpan" typeface="HG明朝B"/>
        <a:font script="Hang" typeface="바탕"/>
        <a:font script="Hans" typeface="宋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50800" h="50800"/>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140000" t="120000" r="105000" b="150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Madison</Template>
  <TotalTime>1604</TotalTime>
  <Words>11442</Words>
  <Application>Microsoft Office PowerPoint</Application>
  <PresentationFormat>Widescreen</PresentationFormat>
  <Paragraphs>596</Paragraphs>
  <Slides>110</Slides>
  <Notes>3</Notes>
  <HiddenSlides>0</HiddenSlides>
  <MMClips>0</MMClips>
  <ScaleCrop>false</ScaleCrop>
  <HeadingPairs>
    <vt:vector size="6" baseType="variant">
      <vt:variant>
        <vt:lpstr>Fonts Used</vt:lpstr>
      </vt:variant>
      <vt:variant>
        <vt:i4>27</vt:i4>
      </vt:variant>
      <vt:variant>
        <vt:lpstr>Theme</vt:lpstr>
      </vt:variant>
      <vt:variant>
        <vt:i4>7</vt:i4>
      </vt:variant>
      <vt:variant>
        <vt:lpstr>Slide Titles</vt:lpstr>
      </vt:variant>
      <vt:variant>
        <vt:i4>110</vt:i4>
      </vt:variant>
    </vt:vector>
  </HeadingPairs>
  <TitlesOfParts>
    <vt:vector size="144" baseType="lpstr">
      <vt:lpstr>Arial Black</vt:lpstr>
      <vt:lpstr>Impact</vt:lpstr>
      <vt:lpstr>Franklin Gothic Medium</vt:lpstr>
      <vt:lpstr>Calibri</vt:lpstr>
      <vt:lpstr>Wingdings 3</vt:lpstr>
      <vt:lpstr>Arial Narrow</vt:lpstr>
      <vt:lpstr>Rockwell</vt:lpstr>
      <vt:lpstr>Lato</vt:lpstr>
      <vt:lpstr>Gill Sans MT</vt:lpstr>
      <vt:lpstr>Book Antiqua</vt:lpstr>
      <vt:lpstr>Eras Demi ITC</vt:lpstr>
      <vt:lpstr>Greekth</vt:lpstr>
      <vt:lpstr>Lucida Blackletter</vt:lpstr>
      <vt:lpstr>MS Shell Dlg 2</vt:lpstr>
      <vt:lpstr>Brush Script Std</vt:lpstr>
      <vt:lpstr>Bernard MT Condensed</vt:lpstr>
      <vt:lpstr>Calibri Light</vt:lpstr>
      <vt:lpstr>Agency FB</vt:lpstr>
      <vt:lpstr>Corbel</vt:lpstr>
      <vt:lpstr>Arial</vt:lpstr>
      <vt:lpstr>Times New Roman</vt:lpstr>
      <vt:lpstr>Wingdings</vt:lpstr>
      <vt:lpstr>Century Schoolbook</vt:lpstr>
      <vt:lpstr>Freestyle Script</vt:lpstr>
      <vt:lpstr>HebrewTh</vt:lpstr>
      <vt:lpstr>Comic Sans MS</vt:lpstr>
      <vt:lpstr>Wingdings 2</vt:lpstr>
      <vt:lpstr>Madison</vt:lpstr>
      <vt:lpstr>Headlines</vt:lpstr>
      <vt:lpstr>Gallery</vt:lpstr>
      <vt:lpstr>Office Theme</vt:lpstr>
      <vt:lpstr>Glass Layers</vt:lpstr>
      <vt:lpstr>Foundry</vt:lpstr>
      <vt:lpstr>1_Office Theme</vt:lpstr>
      <vt:lpstr>1 &amp; 2 TIMOTHY</vt:lpstr>
      <vt:lpstr>PAUL’S THIRTEEN LETTERS While Luke does not describe the writing of Paul’s letters, a reasonable chronology can be ascertained from internal references in the letters themselves.</vt:lpstr>
      <vt:lpstr>THE HISTORICAL-CRITICAL QUESTION ABOUT AUTHORSHIP</vt:lpstr>
      <vt:lpstr>THE CASE FOR PAUL’S AUTHORSHIP</vt:lpstr>
      <vt:lpstr>THE CLOSING PERIOD OF PAUL’S LIFE</vt:lpstr>
      <vt:lpstr>PowerPoint Presentation</vt:lpstr>
      <vt:lpstr>PowerPoint Presentation</vt:lpstr>
      <vt:lpstr>Erected above the traditional site of Paul’s tomb, Church of St. Paul Outside the Walls, Rome.</vt:lpstr>
      <vt:lpstr>TIMOTHY</vt:lpstr>
      <vt:lpstr>PowerPoint Presentation</vt:lpstr>
      <vt:lpstr>1 TIMOTHY</vt:lpstr>
      <vt:lpstr>PowerPoint Presentation</vt:lpstr>
      <vt:lpstr>THE SITUATION</vt:lpstr>
      <vt:lpstr>THE JEWISH-GNOSTIC THEOSOPHY</vt:lpstr>
      <vt:lpstr>MATRIARCHAL THEOLOGY </vt:lpstr>
      <vt:lpstr>THE ARGUMENT OF 1 TIMOTHY</vt:lpstr>
      <vt:lpstr>PowerPoint Presentation</vt:lpstr>
      <vt:lpstr>THE OPENNG (1:1-2)</vt:lpstr>
      <vt:lpstr>THE DANGER OF A FALSE GOSPEL (1:3-11)</vt:lpstr>
      <vt:lpstr>PAUL AND THE TORAH</vt:lpstr>
      <vt:lpstr>a]senokoi&lt;thj</vt:lpstr>
      <vt:lpstr>THE PROFILE OF THE EPHESIAN HERESY</vt:lpstr>
      <vt:lpstr>THE TRUE GOSPEL (2:12-17)</vt:lpstr>
      <vt:lpstr>THE CHARACTER TRAITS OF THE DEITY</vt:lpstr>
      <vt:lpstr>THE WAR AGAINST FALSEHOOD (1:18-20)</vt:lpstr>
      <vt:lpstr>ORDINATION TO CHRISTIAN SERVICE</vt:lpstr>
      <vt:lpstr>CONSIGNMENT TO SATAN</vt:lpstr>
      <vt:lpstr>ORDER FOR CHRISTIAN LIFE AND WORSHIP (2:1-15)</vt:lpstr>
      <vt:lpstr>The Order for Men (2:8)</vt:lpstr>
      <vt:lpstr>The Order for Women (2:9-15)</vt:lpstr>
      <vt:lpstr>A 1ST CENTURY CONTEXTUAL READING</vt:lpstr>
      <vt:lpstr>POPULAR EPHESIAN MYTHOLOGY</vt:lpstr>
      <vt:lpstr>PowerPoint Presentation</vt:lpstr>
      <vt:lpstr>SAVED THROUGH CHILD-BEARING</vt:lpstr>
      <vt:lpstr>INTERPRETIVE OPTIONS</vt:lpstr>
      <vt:lpstr>THE ORDER FOR OVERSEERS AND DEACONS (3:1-16)</vt:lpstr>
      <vt:lpstr>POST-APOSTOLIC DEVELOPMENT</vt:lpstr>
      <vt:lpstr>Order for Overseers (3:1-7)</vt:lpstr>
      <vt:lpstr>As in all Paul’s lists, he intends them to be suggestive, not exhaustive.</vt:lpstr>
      <vt:lpstr>Order for Deacons (3:8-10, 12-13)</vt:lpstr>
      <vt:lpstr>THE MYSTERY OF FAITH</vt:lpstr>
      <vt:lpstr>Order for Deaconesses (3:11)</vt:lpstr>
      <vt:lpstr> Appropriate Conduct in the Household of God (3:14-16)</vt:lpstr>
      <vt:lpstr>A CHRISTIAN HYMN</vt:lpstr>
      <vt:lpstr>A Textual Issue</vt:lpstr>
      <vt:lpstr>Confusion of letters</vt:lpstr>
      <vt:lpstr>PREPARING FOR THE COMING APOSTASY (4:1-16)</vt:lpstr>
      <vt:lpstr>A Good Minister (4:6-10)</vt:lpstr>
      <vt:lpstr>Pastoral Duties (4:11-16)</vt:lpstr>
      <vt:lpstr>A DESCRIPTION OF EARLY CHRISTIAN WORSHIP BY AN INSIDER</vt:lpstr>
      <vt:lpstr>A DESCRIPTION OF EARLY CHRISTIAN WORSHIP BY AN OUTSIDER</vt:lpstr>
      <vt:lpstr>A DESCRIPTION OF EARLY CHRISTIAN BAPTISM</vt:lpstr>
      <vt:lpstr>A DESCRIPTION OF EARLY CHRISTIAN EUCHARIST</vt:lpstr>
      <vt:lpstr>ORDER FOR CHRISTIAN RELATIONSHIPS (5:1—6:2)</vt:lpstr>
      <vt:lpstr>THE PROBLEM CONCERNING WIDOWS</vt:lpstr>
      <vt:lpstr>The Order of Widows (5:3-10, 16)</vt:lpstr>
      <vt:lpstr>Younger Widows (5:11-15)</vt:lpstr>
      <vt:lpstr>Binding Principles and Local Applications</vt:lpstr>
      <vt:lpstr>Treatment of Leaders (5:17-18)</vt:lpstr>
      <vt:lpstr>Charges Against Leaders (5:19-21)</vt:lpstr>
      <vt:lpstr>Reinstatement (5:22)</vt:lpstr>
      <vt:lpstr>A Personal Word (5:23)</vt:lpstr>
      <vt:lpstr>A Word Toward Commissioning Leaders (5:24-25)</vt:lpstr>
      <vt:lpstr>Slaves and Masters (6:1-2)</vt:lpstr>
      <vt:lpstr>Paul’s Ethic Concerning Slavery</vt:lpstr>
      <vt:lpstr>FINAL WARNING AGAINST FALSE TEACHERS (6:3-10)</vt:lpstr>
      <vt:lpstr>The Vice of Greed (6:6-10)</vt:lpstr>
      <vt:lpstr>Summary of Paul’s Warnings Against False Teaching</vt:lpstr>
      <vt:lpstr>FINAL PASTORAL CHARGE (6:11-21)</vt:lpstr>
      <vt:lpstr>PowerPoint Presentation</vt:lpstr>
      <vt:lpstr>The Closing (6:17-21)</vt:lpstr>
      <vt:lpstr>2 TIMOTHY</vt:lpstr>
      <vt:lpstr>THE CRITICAL QUESTIONS</vt:lpstr>
      <vt:lpstr>THE CLOSING EVENTS OF PAUL’S LIFE</vt:lpstr>
      <vt:lpstr>Three Scenarios for the End of Paul’s Life</vt:lpstr>
      <vt:lpstr>Tentative Chronology of Paul’s Christian Life</vt:lpstr>
      <vt:lpstr>PAUL’S CIRCUMSTANCES</vt:lpstr>
      <vt:lpstr>TIMOTHY AS PAUL’S DELEGATE</vt:lpstr>
      <vt:lpstr>OPENING (1:1-7)</vt:lpstr>
      <vt:lpstr>GRACE AND SUFFERING (1:8-14)</vt:lpstr>
      <vt:lpstr>The Language of Tradition and Stewardship</vt:lpstr>
      <vt:lpstr>THE DESERTERS AND THE FAITHFUL (2:15-18)</vt:lpstr>
      <vt:lpstr>THE PASSING OF TRADITION (2:1-2)</vt:lpstr>
      <vt:lpstr>DILIGENCE IN MINISTRY (2:3-7)</vt:lpstr>
      <vt:lpstr>PAUL’S GOSPEL (2:8-10)</vt:lpstr>
      <vt:lpstr>AN EARLY HYMN (2:11-13)</vt:lpstr>
      <vt:lpstr>CONFRONTING HETERODOXY (2:14-26)</vt:lpstr>
      <vt:lpstr>The Seal of God</vt:lpstr>
      <vt:lpstr>God’s Seal (2:19)</vt:lpstr>
      <vt:lpstr>The Metaphor Of Household Utensils (2:20-21)</vt:lpstr>
      <vt:lpstr>PowerPoint Presentation</vt:lpstr>
      <vt:lpstr>THE COMING APOSTASY (3:1-9)</vt:lpstr>
      <vt:lpstr>THE LAST DAYS</vt:lpstr>
      <vt:lpstr>JANNES AND JAMBRES</vt:lpstr>
      <vt:lpstr>PERSECUTION FOR THE GOSPEL (3:10-13)</vt:lpstr>
      <vt:lpstr>FAITHFUL TO SCRIPTURE (3:14-17)</vt:lpstr>
      <vt:lpstr>THE GOD-BREATHED SCRIPTURES</vt:lpstr>
      <vt:lpstr>FAITHFUL IN MINISTRY (4:1-5)</vt:lpstr>
      <vt:lpstr>PAUL ANTICIPATES HIS DEATH (4:6-8)</vt:lpstr>
      <vt:lpstr>Wreath of Victory</vt:lpstr>
      <vt:lpstr>REMARKS CONCERNING FRIENDS (4:9-13)</vt:lpstr>
      <vt:lpstr>Scrolls and Parchments While Paul does not describes these documents directly, they most likely were portions of the Hebrew Scriptures, some on papyrus scrolls and others on parchment</vt:lpstr>
      <vt:lpstr>REMARKS CONCERNING AN ENEMY (4:14-15)</vt:lpstr>
      <vt:lpstr>THE PROGRESS OF PAUL’S TRIAL (4:16-18)</vt:lpstr>
      <vt:lpstr>THE WITNESS OF THE POST-APOSTOLIC CHURCH</vt:lpstr>
      <vt:lpstr>PowerPoint Presentation</vt:lpstr>
      <vt:lpstr>The Mamertine Prison, the state dungeon in Rome, where Paul was believed to be incarcerated after his second arrest and until his second hearing before Nero.</vt:lpstr>
      <vt:lpstr>Erected above the traditional site of Paul’s tomb, Church of St. Paul Outside the Walls, Rome.</vt:lpstr>
      <vt:lpstr>FINAL REMARKS (4:19-22)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&amp; 2 TIMOTHY</dc:title>
  <dc:creator>Daniel Lewis</dc:creator>
  <cp:lastModifiedBy>Stephanie Lucas</cp:lastModifiedBy>
  <cp:revision>93</cp:revision>
  <dcterms:created xsi:type="dcterms:W3CDTF">2019-07-28T15:33:28Z</dcterms:created>
  <dcterms:modified xsi:type="dcterms:W3CDTF">2023-02-04T18:53:17Z</dcterms:modified>
</cp:coreProperties>
</file>