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76" r:id="rId5"/>
    <p:sldMasterId id="2147483840" r:id="rId6"/>
    <p:sldMasterId id="2147483907" r:id="rId7"/>
    <p:sldMasterId id="2147484066" r:id="rId8"/>
    <p:sldMasterId id="2147484117" r:id="rId9"/>
    <p:sldMasterId id="2147484134" r:id="rId10"/>
    <p:sldMasterId id="2147484149" r:id="rId11"/>
    <p:sldMasterId id="2147484164" r:id="rId12"/>
  </p:sldMasterIdLst>
  <p:notesMasterIdLst>
    <p:notesMasterId r:id="rId104"/>
  </p:notesMasterIdLst>
  <p:handoutMasterIdLst>
    <p:handoutMasterId r:id="rId105"/>
  </p:handoutMasterIdLst>
  <p:sldIdLst>
    <p:sldId id="304" r:id="rId13"/>
    <p:sldId id="2719" r:id="rId14"/>
    <p:sldId id="2720" r:id="rId15"/>
    <p:sldId id="2724" r:id="rId16"/>
    <p:sldId id="2725" r:id="rId17"/>
    <p:sldId id="2726" r:id="rId18"/>
    <p:sldId id="2810" r:id="rId19"/>
    <p:sldId id="2715" r:id="rId20"/>
    <p:sldId id="2723" r:id="rId21"/>
    <p:sldId id="2727" r:id="rId22"/>
    <p:sldId id="2728" r:id="rId23"/>
    <p:sldId id="2729" r:id="rId24"/>
    <p:sldId id="2730" r:id="rId25"/>
    <p:sldId id="2701" r:id="rId26"/>
    <p:sldId id="2731" r:id="rId27"/>
    <p:sldId id="2732" r:id="rId28"/>
    <p:sldId id="2734" r:id="rId29"/>
    <p:sldId id="2733" r:id="rId30"/>
    <p:sldId id="2735" r:id="rId31"/>
    <p:sldId id="747" r:id="rId32"/>
    <p:sldId id="746" r:id="rId33"/>
    <p:sldId id="744" r:id="rId34"/>
    <p:sldId id="748" r:id="rId35"/>
    <p:sldId id="752" r:id="rId36"/>
    <p:sldId id="742" r:id="rId37"/>
    <p:sldId id="816" r:id="rId38"/>
    <p:sldId id="2738" r:id="rId39"/>
    <p:sldId id="753" r:id="rId40"/>
    <p:sldId id="754" r:id="rId41"/>
    <p:sldId id="757" r:id="rId42"/>
    <p:sldId id="2739" r:id="rId43"/>
    <p:sldId id="2742" r:id="rId44"/>
    <p:sldId id="2741" r:id="rId45"/>
    <p:sldId id="598" r:id="rId46"/>
    <p:sldId id="2745" r:id="rId47"/>
    <p:sldId id="2750" r:id="rId48"/>
    <p:sldId id="2743" r:id="rId49"/>
    <p:sldId id="2744" r:id="rId50"/>
    <p:sldId id="2746" r:id="rId51"/>
    <p:sldId id="2747" r:id="rId52"/>
    <p:sldId id="2748" r:id="rId53"/>
    <p:sldId id="2751" r:id="rId54"/>
    <p:sldId id="2752" r:id="rId55"/>
    <p:sldId id="340" r:id="rId56"/>
    <p:sldId id="2755" r:id="rId57"/>
    <p:sldId id="2757" r:id="rId58"/>
    <p:sldId id="2756" r:id="rId59"/>
    <p:sldId id="2749" r:id="rId60"/>
    <p:sldId id="2759" r:id="rId61"/>
    <p:sldId id="283" r:id="rId62"/>
    <p:sldId id="2762" r:id="rId63"/>
    <p:sldId id="287" r:id="rId64"/>
    <p:sldId id="290" r:id="rId65"/>
    <p:sldId id="2763" r:id="rId66"/>
    <p:sldId id="2758" r:id="rId67"/>
    <p:sldId id="2760" r:id="rId68"/>
    <p:sldId id="346" r:id="rId69"/>
    <p:sldId id="2764" r:id="rId70"/>
    <p:sldId id="2779" r:id="rId71"/>
    <p:sldId id="2768" r:id="rId72"/>
    <p:sldId id="774" r:id="rId73"/>
    <p:sldId id="773" r:id="rId74"/>
    <p:sldId id="343" r:id="rId75"/>
    <p:sldId id="2765" r:id="rId76"/>
    <p:sldId id="2818" r:id="rId77"/>
    <p:sldId id="2767" r:id="rId78"/>
    <p:sldId id="289" r:id="rId79"/>
    <p:sldId id="2770" r:id="rId80"/>
    <p:sldId id="2771" r:id="rId81"/>
    <p:sldId id="362" r:id="rId82"/>
    <p:sldId id="2772" r:id="rId83"/>
    <p:sldId id="2774" r:id="rId84"/>
    <p:sldId id="2775" r:id="rId85"/>
    <p:sldId id="2776" r:id="rId86"/>
    <p:sldId id="2773" r:id="rId87"/>
    <p:sldId id="2766" r:id="rId88"/>
    <p:sldId id="2808" r:id="rId89"/>
    <p:sldId id="2777" r:id="rId90"/>
    <p:sldId id="2778" r:id="rId91"/>
    <p:sldId id="2754" r:id="rId92"/>
    <p:sldId id="2769" r:id="rId93"/>
    <p:sldId id="345" r:id="rId94"/>
    <p:sldId id="2782" r:id="rId95"/>
    <p:sldId id="2817" r:id="rId96"/>
    <p:sldId id="2781" r:id="rId97"/>
    <p:sldId id="348" r:id="rId98"/>
    <p:sldId id="2783" r:id="rId99"/>
    <p:sldId id="2784" r:id="rId100"/>
    <p:sldId id="2786" r:id="rId101"/>
    <p:sldId id="2785" r:id="rId102"/>
    <p:sldId id="2811" r:id="rId103"/>
  </p:sldIdLst>
  <p:sldSz cx="12188825" cy="6858000"/>
  <p:notesSz cx="7053263" cy="9309100"/>
  <p:embeddedFontLst>
    <p:embeddedFont>
      <p:font typeface="Agency FB" panose="020B0503020202020204" pitchFamily="34" charset="0"/>
      <p:regular r:id="rId106"/>
      <p:bold r:id="rId107"/>
    </p:embeddedFont>
    <p:embeddedFont>
      <p:font typeface="Arial Narrow" panose="020B0606020202030204" pitchFamily="34" charset="0"/>
      <p:regular r:id="rId108"/>
      <p:bold r:id="rId109"/>
      <p:italic r:id="rId110"/>
      <p:boldItalic r:id="rId111"/>
    </p:embeddedFont>
    <p:embeddedFont>
      <p:font typeface="Arial Rounded MT Bold" panose="020F0704030504030204" pitchFamily="34" charset="0"/>
      <p:regular r:id="rId112"/>
    </p:embeddedFont>
    <p:embeddedFont>
      <p:font typeface="Bernard MT Condensed" panose="02050806060905020404" pitchFamily="18" charset="0"/>
      <p:regular r:id="rId113"/>
    </p:embeddedFont>
    <p:embeddedFont>
      <p:font typeface="Book Antiqua" panose="02040602050305030304" pitchFamily="18" charset="0"/>
      <p:regular r:id="rId114"/>
      <p:bold r:id="rId115"/>
      <p:italic r:id="rId116"/>
      <p:boldItalic r:id="rId117"/>
    </p:embeddedFont>
    <p:embeddedFont>
      <p:font typeface="Comic Sans MS" panose="030F0702030302020204" pitchFamily="66" charset="0"/>
      <p:regular r:id="rId118"/>
      <p:bold r:id="rId119"/>
      <p:italic r:id="rId120"/>
      <p:boldItalic r:id="rId121"/>
    </p:embeddedFont>
    <p:embeddedFont>
      <p:font typeface="Constantia" panose="02030602050306030303" pitchFamily="18" charset="0"/>
      <p:regular r:id="rId122"/>
      <p:bold r:id="rId123"/>
      <p:italic r:id="rId124"/>
      <p:boldItalic r:id="rId125"/>
    </p:embeddedFont>
    <p:embeddedFont>
      <p:font typeface="Eras Demi ITC" panose="020B0805030504020804" pitchFamily="34" charset="0"/>
      <p:regular r:id="rId126"/>
    </p:embeddedFont>
    <p:embeddedFont>
      <p:font typeface="Gill Sans MT" panose="020B0502020104020203" pitchFamily="34" charset="0"/>
      <p:regular r:id="rId127"/>
      <p:bold r:id="rId128"/>
      <p:italic r:id="rId129"/>
      <p:boldItalic r:id="rId130"/>
    </p:embeddedFont>
    <p:embeddedFont>
      <p:font typeface="Greekth" panose="02020803070505020304" pitchFamily="18" charset="0"/>
      <p:bold r:id="rId131"/>
    </p:embeddedFont>
    <p:embeddedFont>
      <p:font typeface="Haettenschweiler" panose="020B0706040902060204" pitchFamily="34" charset="0"/>
      <p:regular r:id="rId132"/>
    </p:embeddedFont>
    <p:embeddedFont>
      <p:font typeface="Impact" panose="020B0806030902050204" pitchFamily="34" charset="0"/>
      <p:regular r:id="rId133"/>
    </p:embeddedFont>
    <p:embeddedFont>
      <p:font typeface="Lucida Sans Unicode" panose="020B0602030504020204" pitchFamily="34" charset="0"/>
      <p:regular r:id="rId134"/>
    </p:embeddedFont>
    <p:embeddedFont>
      <p:font typeface="Matura MT Script Capitals" panose="03020802060602070202" pitchFamily="66" charset="0"/>
      <p:regular r:id="rId135"/>
    </p:embeddedFont>
    <p:embeddedFont>
      <p:font typeface="Monotype Corsiva" panose="03010101010201010101" pitchFamily="66" charset="0"/>
      <p:italic r:id="rId136"/>
    </p:embeddedFont>
    <p:embeddedFont>
      <p:font typeface="Narkisim" panose="020E0502050101010101" pitchFamily="34" charset="-79"/>
      <p:regular r:id="rId137"/>
    </p:embeddedFont>
    <p:embeddedFont>
      <p:font typeface="Old English Text MT" panose="03040902040508030806" pitchFamily="66" charset="0"/>
      <p:regular r:id="rId138"/>
    </p:embeddedFont>
    <p:embeddedFont>
      <p:font typeface="Papyrus" panose="03070502060502030205" pitchFamily="66" charset="0"/>
      <p:regular r:id="rId139"/>
    </p:embeddedFont>
    <p:embeddedFont>
      <p:font typeface="Segoe UI" panose="020B0502040204020203" pitchFamily="34" charset="0"/>
      <p:regular r:id="rId140"/>
      <p:bold r:id="rId141"/>
      <p:italic r:id="rId142"/>
      <p:boldItalic r:id="rId143"/>
    </p:embeddedFont>
    <p:embeddedFont>
      <p:font typeface="Tahoma" panose="020B0604030504040204" pitchFamily="34" charset="0"/>
      <p:regular r:id="rId144"/>
      <p:bold r:id="rId145"/>
    </p:embeddedFont>
    <p:embeddedFont>
      <p:font typeface="Wingdings 2" panose="05020102010507070707" pitchFamily="18" charset="2"/>
      <p:regular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B0A58A"/>
    <a:srgbClr val="FFFFCC"/>
    <a:srgbClr val="6633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12" autoAdjust="0"/>
  </p:normalViewPr>
  <p:slideViewPr>
    <p:cSldViewPr>
      <p:cViewPr varScale="1">
        <p:scale>
          <a:sx n="94" d="100"/>
          <a:sy n="94" d="100"/>
        </p:scale>
        <p:origin x="432" y="90"/>
      </p:cViewPr>
      <p:guideLst>
        <p:guide pos="3839"/>
        <p:guide orient="horz" pos="2160"/>
      </p:guideLst>
    </p:cSldViewPr>
  </p:slideViewPr>
  <p:outlineViewPr>
    <p:cViewPr>
      <p:scale>
        <a:sx n="33" d="100"/>
        <a:sy n="33" d="100"/>
      </p:scale>
      <p:origin x="0" y="-20612"/>
    </p:cViewPr>
  </p:outlineViewPr>
  <p:notesTextViewPr>
    <p:cViewPr>
      <p:scale>
        <a:sx n="100" d="100"/>
        <a:sy n="100" d="100"/>
      </p:scale>
      <p:origin x="0" y="0"/>
    </p:cViewPr>
  </p:notesTextViewPr>
  <p:sorterViewPr>
    <p:cViewPr>
      <p:scale>
        <a:sx n="100" d="100"/>
        <a:sy n="100" d="100"/>
      </p:scale>
      <p:origin x="0" y="-5880"/>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2.fntdata"/><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font" Target="fonts/font33.fntdata"/><Relationship Id="rId107" Type="http://schemas.openxmlformats.org/officeDocument/2006/relationships/font" Target="fonts/font2.fntdata"/><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font" Target="fonts/font23.fntdata"/><Relationship Id="rId149" Type="http://schemas.openxmlformats.org/officeDocument/2006/relationships/theme" Target="theme/theme1.xml"/><Relationship Id="rId5" Type="http://schemas.openxmlformats.org/officeDocument/2006/relationships/slideMaster" Target="slideMasters/slideMaster2.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8.fntdata"/><Relationship Id="rId118" Type="http://schemas.openxmlformats.org/officeDocument/2006/relationships/font" Target="fonts/font13.fntdata"/><Relationship Id="rId134" Type="http://schemas.openxmlformats.org/officeDocument/2006/relationships/font" Target="fonts/font29.fntdata"/><Relationship Id="rId139" Type="http://schemas.openxmlformats.org/officeDocument/2006/relationships/font" Target="fonts/font34.fntdata"/><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ableStyles" Target="tableStyles.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font" Target="fonts/font3.fntdata"/><Relationship Id="rId124" Type="http://schemas.openxmlformats.org/officeDocument/2006/relationships/font" Target="fonts/font19.fntdata"/><Relationship Id="rId129" Type="http://schemas.openxmlformats.org/officeDocument/2006/relationships/font" Target="fonts/font24.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35.fntdata"/><Relationship Id="rId145" Type="http://schemas.openxmlformats.org/officeDocument/2006/relationships/font" Target="fonts/font40.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font" Target="fonts/font9.fntdata"/><Relationship Id="rId119" Type="http://schemas.openxmlformats.org/officeDocument/2006/relationships/font" Target="fonts/font14.fntdata"/><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25.fntdata"/><Relationship Id="rId135" Type="http://schemas.openxmlformats.org/officeDocument/2006/relationships/font" Target="fonts/font30.fntdata"/><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4.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notesMaster" Target="notesMasters/notesMaster1.xml"/><Relationship Id="rId120" Type="http://schemas.openxmlformats.org/officeDocument/2006/relationships/font" Target="fonts/font15.fntdata"/><Relationship Id="rId125" Type="http://schemas.openxmlformats.org/officeDocument/2006/relationships/font" Target="fonts/font20.fntdata"/><Relationship Id="rId141" Type="http://schemas.openxmlformats.org/officeDocument/2006/relationships/font" Target="fonts/font36.fntdata"/><Relationship Id="rId146" Type="http://schemas.openxmlformats.org/officeDocument/2006/relationships/font" Target="fonts/font41.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5.fntdata"/><Relationship Id="rId115" Type="http://schemas.openxmlformats.org/officeDocument/2006/relationships/font" Target="fonts/font10.fntdata"/><Relationship Id="rId131" Type="http://schemas.openxmlformats.org/officeDocument/2006/relationships/font" Target="fonts/font26.fntdata"/><Relationship Id="rId136" Type="http://schemas.openxmlformats.org/officeDocument/2006/relationships/font" Target="fonts/font31.fntdata"/><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handoutMaster" Target="handoutMasters/handoutMaster1.xml"/><Relationship Id="rId126" Type="http://schemas.openxmlformats.org/officeDocument/2006/relationships/font" Target="fonts/font21.fntdata"/><Relationship Id="rId14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font" Target="fonts/font16.fntdata"/><Relationship Id="rId142" Type="http://schemas.openxmlformats.org/officeDocument/2006/relationships/font" Target="fonts/font37.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font" Target="fonts/font11.fntdata"/><Relationship Id="rId137" Type="http://schemas.openxmlformats.org/officeDocument/2006/relationships/font" Target="fonts/font32.fnt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font" Target="fonts/font6.fntdata"/><Relationship Id="rId132" Type="http://schemas.openxmlformats.org/officeDocument/2006/relationships/font" Target="fonts/font27.fntdata"/><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font" Target="fonts/font1.fntdata"/><Relationship Id="rId127" Type="http://schemas.openxmlformats.org/officeDocument/2006/relationships/font" Target="fonts/font22.fntdata"/><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font" Target="fonts/font17.fntdata"/><Relationship Id="rId143" Type="http://schemas.openxmlformats.org/officeDocument/2006/relationships/font" Target="fonts/font38.fntdata"/><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font" Target="fonts/font7.fntdata"/><Relationship Id="rId133" Type="http://schemas.openxmlformats.org/officeDocument/2006/relationships/font" Target="fonts/font28.fntdata"/><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font" Target="fonts/font18.fntdata"/><Relationship Id="rId144" Type="http://schemas.openxmlformats.org/officeDocument/2006/relationships/font" Target="fonts/font39.fntdata"/><Relationship Id="rId90"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4DF9FE7B-F642-4898-A360-D4E3814E1A3D}">
      <dgm:prSet phldrT="[Text]" custT="1"/>
      <dgm:spPr>
        <a:solidFill>
          <a:schemeClr val="accent2"/>
        </a:solidFill>
        <a:ln w="19050">
          <a:solidFill>
            <a:schemeClr val="tx2">
              <a:lumMod val="50000"/>
            </a:schemeClr>
          </a:solidFill>
        </a:ln>
      </dgm:spPr>
      <dgm:t>
        <a:bodyPr anchor="ctr"/>
        <a:lstStyle/>
        <a:p>
          <a:pPr algn="ctr"/>
          <a:r>
            <a:rPr lang="en-US" sz="3200" b="0" i="0" dirty="0">
              <a:solidFill>
                <a:schemeClr val="tx2">
                  <a:lumMod val="50000"/>
                </a:schemeClr>
              </a:solidFill>
              <a:latin typeface="+mn-lt"/>
              <a:cs typeface="Gill Sans" panose="020B0502020104020203" pitchFamily="34" charset="-79"/>
            </a:rPr>
            <a:t>ANTIOCH</a:t>
          </a:r>
        </a:p>
      </dgm:t>
    </dgm:pt>
    <dgm:pt modelId="{1C10F06D-860A-4604-A7AD-02E614FE3976}" type="parTrans" cxnId="{EBD8BE8D-6018-43E2-B081-034BB5656EB6}">
      <dgm:prSet/>
      <dgm:spPr/>
      <dgm:t>
        <a:bodyPr/>
        <a:lstStyle/>
        <a:p>
          <a:endParaRPr lang="en-US">
            <a:latin typeface="+mn-lt"/>
          </a:endParaRPr>
        </a:p>
      </dgm:t>
    </dgm:pt>
    <dgm:pt modelId="{43C18EFF-81FC-4D70-8C6B-E95FF3730413}" type="sibTrans" cxnId="{EBD8BE8D-6018-43E2-B081-034BB5656EB6}">
      <dgm:prSet/>
      <dgm:spPr/>
      <dgm:t>
        <a:bodyPr/>
        <a:lstStyle/>
        <a:p>
          <a:endParaRPr lang="en-US">
            <a:latin typeface="+mn-lt"/>
          </a:endParaRPr>
        </a:p>
      </dgm:t>
    </dgm:pt>
    <dgm:pt modelId="{EFF2750D-B4B3-474C-8B62-8B638DC31F7E}">
      <dgm:prSet phldrT="[Text]" custT="1"/>
      <dgm:spPr>
        <a:noFill/>
        <a:ln w="19050">
          <a:solidFill>
            <a:schemeClr val="tx2">
              <a:lumMod val="50000"/>
            </a:schemeClr>
          </a:solidFill>
        </a:ln>
      </dgm:spPr>
      <dgm:t>
        <a:bodyPr lIns="274320" tIns="182880"/>
        <a:lstStyle/>
        <a:p>
          <a:r>
            <a:rPr lang="en-US" sz="1600" b="0" i="1" dirty="0">
              <a:solidFill>
                <a:schemeClr val="accent2">
                  <a:lumMod val="20000"/>
                  <a:lumOff val="80000"/>
                </a:schemeClr>
              </a:solidFill>
              <a:latin typeface="+mn-lt"/>
              <a:cs typeface="Gill Sans" panose="020B0502020104020203" pitchFamily="34" charset="-79"/>
            </a:rPr>
            <a:t>The humanity of Christ must be safe-guarded, else his divinity will swallow up his humanity.</a:t>
          </a:r>
        </a:p>
      </dgm:t>
    </dgm:pt>
    <dgm:pt modelId="{AEBC78E6-CDDC-4C8F-A157-3C51E907FACD}" type="parTrans" cxnId="{A058DDA2-48CA-4E5B-B389-F71A59C262B0}">
      <dgm:prSet/>
      <dgm:spPr/>
      <dgm:t>
        <a:bodyPr/>
        <a:lstStyle/>
        <a:p>
          <a:endParaRPr lang="en-US">
            <a:latin typeface="+mn-lt"/>
          </a:endParaRPr>
        </a:p>
      </dgm:t>
    </dgm:pt>
    <dgm:pt modelId="{75C067D7-FCD2-4969-8F27-4BBDA88E75ED}" type="sibTrans" cxnId="{A058DDA2-48CA-4E5B-B389-F71A59C262B0}">
      <dgm:prSet/>
      <dgm:spPr/>
      <dgm:t>
        <a:bodyPr/>
        <a:lstStyle/>
        <a:p>
          <a:endParaRPr lang="en-US">
            <a:latin typeface="+mn-lt"/>
          </a:endParaRPr>
        </a:p>
      </dgm:t>
    </dgm:pt>
    <dgm:pt modelId="{789CD6DB-3A68-4A41-90BD-4F0CBB3617D1}">
      <dgm:prSet phldrT="[Text]" custT="1"/>
      <dgm:spPr>
        <a:noFill/>
        <a:ln w="19050">
          <a:solidFill>
            <a:schemeClr val="tx2">
              <a:lumMod val="50000"/>
            </a:schemeClr>
          </a:solidFill>
        </a:ln>
      </dgm:spPr>
      <dgm:t>
        <a:bodyPr lIns="274320" tIns="182880"/>
        <a:lstStyle/>
        <a:p>
          <a:r>
            <a:rPr lang="en-US" sz="1600" b="0" i="1" dirty="0">
              <a:solidFill>
                <a:schemeClr val="accent2">
                  <a:lumMod val="20000"/>
                  <a:lumOff val="80000"/>
                </a:schemeClr>
              </a:solidFill>
              <a:latin typeface="+mn-lt"/>
              <a:cs typeface="Gill Sans" panose="020B0502020104020203" pitchFamily="34" charset="-79"/>
            </a:rPr>
            <a:t>Disjunctive </a:t>
          </a:r>
          <a:r>
            <a:rPr lang="en-US" sz="1600" b="0" i="1" dirty="0" err="1">
              <a:solidFill>
                <a:schemeClr val="accent2">
                  <a:lumMod val="20000"/>
                  <a:lumOff val="80000"/>
                </a:schemeClr>
              </a:solidFill>
              <a:latin typeface="+mn-lt"/>
              <a:cs typeface="Gill Sans" panose="020B0502020104020203" pitchFamily="34" charset="-79"/>
            </a:rPr>
            <a:t>Christologies</a:t>
          </a:r>
          <a:r>
            <a:rPr lang="en-US" sz="1600" b="0" i="1" dirty="0">
              <a:solidFill>
                <a:schemeClr val="accent2">
                  <a:lumMod val="20000"/>
                  <a:lumOff val="80000"/>
                </a:schemeClr>
              </a:solidFill>
              <a:latin typeface="+mn-lt"/>
              <a:cs typeface="Gill Sans" panose="020B0502020104020203" pitchFamily="34" charset="-79"/>
            </a:rPr>
            <a:t> tend to disjoin Christ’s divinity and humanity.</a:t>
          </a:r>
        </a:p>
      </dgm:t>
    </dgm:pt>
    <dgm:pt modelId="{C0BEB5FF-8DFB-40B9-A228-C0C6097DDDC4}" type="parTrans" cxnId="{62C10234-45D3-426A-8820-4C0D1D8CBA21}">
      <dgm:prSet/>
      <dgm:spPr/>
      <dgm:t>
        <a:bodyPr/>
        <a:lstStyle/>
        <a:p>
          <a:endParaRPr lang="en-US">
            <a:latin typeface="+mn-lt"/>
          </a:endParaRPr>
        </a:p>
      </dgm:t>
    </dgm:pt>
    <dgm:pt modelId="{1A702531-A59F-4EE2-8246-E2EB0955D8B1}" type="sibTrans" cxnId="{62C10234-45D3-426A-8820-4C0D1D8CBA21}">
      <dgm:prSet/>
      <dgm:spPr/>
      <dgm:t>
        <a:bodyPr/>
        <a:lstStyle/>
        <a:p>
          <a:endParaRPr lang="en-US">
            <a:latin typeface="+mn-lt"/>
          </a:endParaRPr>
        </a:p>
      </dgm:t>
    </dgm:pt>
    <dgm:pt modelId="{3929B1E1-4BC4-4C73-ABE8-27CEF96A3652}">
      <dgm:prSet phldrT="[Text]" custT="1"/>
      <dgm:spPr>
        <a:solidFill>
          <a:schemeClr val="accent2"/>
        </a:solidFill>
        <a:ln w="19050">
          <a:solidFill>
            <a:schemeClr val="tx2">
              <a:lumMod val="50000"/>
            </a:schemeClr>
          </a:solidFill>
        </a:ln>
      </dgm:spPr>
      <dgm:t>
        <a:bodyPr anchor="ctr"/>
        <a:lstStyle/>
        <a:p>
          <a:pPr algn="ctr"/>
          <a:r>
            <a:rPr lang="en-US" sz="3200" b="0" i="0" dirty="0">
              <a:solidFill>
                <a:schemeClr val="tx2">
                  <a:lumMod val="50000"/>
                </a:schemeClr>
              </a:solidFill>
              <a:latin typeface="+mn-lt"/>
              <a:cs typeface="Gill Sans" panose="020B0502020104020203" pitchFamily="34" charset="-79"/>
            </a:rPr>
            <a:t>ALEXANDRIA</a:t>
          </a:r>
        </a:p>
      </dgm:t>
    </dgm:pt>
    <dgm:pt modelId="{F356CC76-9117-4B79-A270-BBBAFD3E9C79}" type="parTrans" cxnId="{1339090C-9A95-4C05-841C-FA3AF987601B}">
      <dgm:prSet/>
      <dgm:spPr/>
      <dgm:t>
        <a:bodyPr/>
        <a:lstStyle/>
        <a:p>
          <a:endParaRPr lang="en-US">
            <a:latin typeface="+mn-lt"/>
          </a:endParaRPr>
        </a:p>
      </dgm:t>
    </dgm:pt>
    <dgm:pt modelId="{19BA0C22-38BB-4E9F-89D5-0FF5FF9F12CE}" type="sibTrans" cxnId="{1339090C-9A95-4C05-841C-FA3AF987601B}">
      <dgm:prSet/>
      <dgm:spPr/>
      <dgm:t>
        <a:bodyPr/>
        <a:lstStyle/>
        <a:p>
          <a:endParaRPr lang="en-US">
            <a:latin typeface="+mn-lt"/>
          </a:endParaRPr>
        </a:p>
      </dgm:t>
    </dgm:pt>
    <dgm:pt modelId="{99E0600D-9954-43F4-8926-13B8777FAAA1}">
      <dgm:prSet phldrT="[Text]" custT="1"/>
      <dgm:spPr>
        <a:noFill/>
        <a:ln w="19050">
          <a:solidFill>
            <a:schemeClr val="tx2">
              <a:lumMod val="50000"/>
            </a:schemeClr>
          </a:solidFill>
        </a:ln>
      </dgm:spPr>
      <dgm:t>
        <a:bodyPr lIns="274320" tIns="182880" rIns="109728"/>
        <a:lstStyle/>
        <a:p>
          <a:r>
            <a:rPr lang="en-US" sz="1600" b="0" i="1" dirty="0">
              <a:solidFill>
                <a:schemeClr val="accent2">
                  <a:lumMod val="20000"/>
                  <a:lumOff val="80000"/>
                </a:schemeClr>
              </a:solidFill>
              <a:latin typeface="+mn-lt"/>
              <a:cs typeface="Gill Sans" panose="020B0502020104020203" pitchFamily="34" charset="-79"/>
            </a:rPr>
            <a:t>Christ is only one person, and he cannot be divided into two beings, one divine and the other human.</a:t>
          </a:r>
        </a:p>
      </dgm:t>
    </dgm:pt>
    <dgm:pt modelId="{BE23F476-2C5C-42ED-BF2B-CD5FC7ADDDF6}" type="parTrans" cxnId="{09FCCB9D-A30A-4326-970E-26252D39327F}">
      <dgm:prSet/>
      <dgm:spPr/>
      <dgm:t>
        <a:bodyPr/>
        <a:lstStyle/>
        <a:p>
          <a:endParaRPr lang="en-US">
            <a:latin typeface="+mn-lt"/>
          </a:endParaRPr>
        </a:p>
      </dgm:t>
    </dgm:pt>
    <dgm:pt modelId="{C44937DC-4907-4769-AA8B-1B3E7391D7B0}" type="sibTrans" cxnId="{09FCCB9D-A30A-4326-970E-26252D39327F}">
      <dgm:prSet/>
      <dgm:spPr/>
      <dgm:t>
        <a:bodyPr/>
        <a:lstStyle/>
        <a:p>
          <a:endParaRPr lang="en-US">
            <a:latin typeface="+mn-lt"/>
          </a:endParaRPr>
        </a:p>
      </dgm:t>
    </dgm:pt>
    <dgm:pt modelId="{0791135C-9DAB-47F6-BE9C-A3E56A2DDA50}">
      <dgm:prSet phldrT="[Text]" custT="1"/>
      <dgm:spPr>
        <a:noFill/>
        <a:ln w="19050">
          <a:solidFill>
            <a:schemeClr val="tx2">
              <a:lumMod val="50000"/>
            </a:schemeClr>
          </a:solidFill>
        </a:ln>
      </dgm:spPr>
      <dgm:t>
        <a:bodyPr lIns="274320" tIns="182880" rIns="109728"/>
        <a:lstStyle/>
        <a:p>
          <a:r>
            <a:rPr lang="en-US" sz="1600" b="0" i="1" dirty="0">
              <a:solidFill>
                <a:schemeClr val="accent2">
                  <a:lumMod val="20000"/>
                  <a:lumOff val="80000"/>
                </a:schemeClr>
              </a:solidFill>
              <a:latin typeface="+mn-lt"/>
              <a:cs typeface="Gill Sans" panose="020B0502020104020203" pitchFamily="34" charset="-79"/>
            </a:rPr>
            <a:t>Unitive </a:t>
          </a:r>
          <a:r>
            <a:rPr lang="en-US" sz="1600" b="0" i="1" dirty="0" err="1">
              <a:solidFill>
                <a:schemeClr val="accent2">
                  <a:lumMod val="20000"/>
                  <a:lumOff val="80000"/>
                </a:schemeClr>
              </a:solidFill>
              <a:latin typeface="+mn-lt"/>
              <a:cs typeface="Gill Sans" panose="020B0502020104020203" pitchFamily="34" charset="-79"/>
            </a:rPr>
            <a:t>Christologies</a:t>
          </a:r>
          <a:r>
            <a:rPr lang="en-US" sz="1600" b="0" i="1" dirty="0">
              <a:solidFill>
                <a:schemeClr val="accent2">
                  <a:lumMod val="20000"/>
                  <a:lumOff val="80000"/>
                </a:schemeClr>
              </a:solidFill>
              <a:latin typeface="+mn-lt"/>
              <a:cs typeface="Gill Sans" panose="020B0502020104020203" pitchFamily="34" charset="-79"/>
            </a:rPr>
            <a:t> insist on the unity of the human and divine.</a:t>
          </a:r>
        </a:p>
      </dgm:t>
    </dgm:pt>
    <dgm:pt modelId="{D6057E63-9793-4991-97C1-30FC405E95A5}" type="parTrans" cxnId="{B3B26E9A-58E5-497B-BD59-F5567958C609}">
      <dgm:prSet/>
      <dgm:spPr/>
      <dgm:t>
        <a:bodyPr/>
        <a:lstStyle/>
        <a:p>
          <a:endParaRPr lang="en-US">
            <a:latin typeface="+mn-lt"/>
          </a:endParaRPr>
        </a:p>
      </dgm:t>
    </dgm:pt>
    <dgm:pt modelId="{B670C2A7-83CB-4F4C-BC19-A3A7C066A822}" type="sibTrans" cxnId="{B3B26E9A-58E5-497B-BD59-F5567958C609}">
      <dgm:prSet/>
      <dgm:spPr/>
      <dgm:t>
        <a:bodyPr/>
        <a:lstStyle/>
        <a:p>
          <a:endParaRPr lang="en-US">
            <a:latin typeface="+mn-lt"/>
          </a:endParaRPr>
        </a:p>
      </dgm:t>
    </dgm:pt>
    <dgm:pt modelId="{6DC956E0-ABF9-B04F-88A2-AF2DA3B4042A}" type="pres">
      <dgm:prSet presAssocID="{3F442EA2-39BA-4C9A-AD59-755D4917D532}" presName="Name0" presStyleCnt="0">
        <dgm:presLayoutVars>
          <dgm:dir/>
          <dgm:animLvl val="lvl"/>
          <dgm:resizeHandles val="exact"/>
        </dgm:presLayoutVars>
      </dgm:prSet>
      <dgm:spPr/>
    </dgm:pt>
    <dgm:pt modelId="{0E86B7EA-718C-7A4B-9F83-8B559CA2CCFC}" type="pres">
      <dgm:prSet presAssocID="{4DF9FE7B-F642-4898-A360-D4E3814E1A3D}" presName="composite" presStyleCnt="0"/>
      <dgm:spPr/>
    </dgm:pt>
    <dgm:pt modelId="{7ECB33B2-11BD-FE4E-BC72-96AD9624B8DF}" type="pres">
      <dgm:prSet presAssocID="{4DF9FE7B-F642-4898-A360-D4E3814E1A3D}" presName="parTx" presStyleLbl="alignNode1" presStyleIdx="0" presStyleCnt="2">
        <dgm:presLayoutVars>
          <dgm:chMax val="0"/>
          <dgm:chPref val="0"/>
          <dgm:bulletEnabled val="1"/>
        </dgm:presLayoutVars>
      </dgm:prSet>
      <dgm:spPr/>
    </dgm:pt>
    <dgm:pt modelId="{4FFCB3E4-DC7C-E74E-B4C4-3D359AC4596E}" type="pres">
      <dgm:prSet presAssocID="{4DF9FE7B-F642-4898-A360-D4E3814E1A3D}" presName="desTx" presStyleLbl="alignAccFollowNode1" presStyleIdx="0" presStyleCnt="2">
        <dgm:presLayoutVars>
          <dgm:bulletEnabled val="1"/>
        </dgm:presLayoutVars>
      </dgm:prSet>
      <dgm:spPr/>
    </dgm:pt>
    <dgm:pt modelId="{84D46925-5E02-0446-B7CF-6E0ED783F04A}" type="pres">
      <dgm:prSet presAssocID="{43C18EFF-81FC-4D70-8C6B-E95FF3730413}" presName="space" presStyleCnt="0"/>
      <dgm:spPr/>
    </dgm:pt>
    <dgm:pt modelId="{78EDBB5C-D892-B44F-8F90-23A3131F62FA}" type="pres">
      <dgm:prSet presAssocID="{3929B1E1-4BC4-4C73-ABE8-27CEF96A3652}" presName="composite" presStyleCnt="0"/>
      <dgm:spPr/>
    </dgm:pt>
    <dgm:pt modelId="{629FAB9D-46AA-9041-A6CD-FF5C6411D00B}" type="pres">
      <dgm:prSet presAssocID="{3929B1E1-4BC4-4C73-ABE8-27CEF96A3652}" presName="parTx" presStyleLbl="alignNode1" presStyleIdx="1" presStyleCnt="2">
        <dgm:presLayoutVars>
          <dgm:chMax val="0"/>
          <dgm:chPref val="0"/>
          <dgm:bulletEnabled val="1"/>
        </dgm:presLayoutVars>
      </dgm:prSet>
      <dgm:spPr/>
    </dgm:pt>
    <dgm:pt modelId="{825D28D2-D033-2248-B401-865A75A3B565}" type="pres">
      <dgm:prSet presAssocID="{3929B1E1-4BC4-4C73-ABE8-27CEF96A3652}" presName="desTx" presStyleLbl="alignAccFollowNode1" presStyleIdx="1" presStyleCnt="2">
        <dgm:presLayoutVars>
          <dgm:bulletEnabled val="1"/>
        </dgm:presLayoutVars>
      </dgm:prSet>
      <dgm:spPr/>
    </dgm:pt>
  </dgm:ptLst>
  <dgm:cxnLst>
    <dgm:cxn modelId="{1339090C-9A95-4C05-841C-FA3AF987601B}" srcId="{3F442EA2-39BA-4C9A-AD59-755D4917D532}" destId="{3929B1E1-4BC4-4C73-ABE8-27CEF96A3652}" srcOrd="1" destOrd="0" parTransId="{F356CC76-9117-4B79-A270-BBBAFD3E9C79}" sibTransId="{19BA0C22-38BB-4E9F-89D5-0FF5FF9F12CE}"/>
    <dgm:cxn modelId="{9604BF24-168E-2246-86DF-0C084653AD3D}" type="presOf" srcId="{EFF2750D-B4B3-474C-8B62-8B638DC31F7E}" destId="{4FFCB3E4-DC7C-E74E-B4C4-3D359AC4596E}" srcOrd="0" destOrd="0" presId="urn:microsoft.com/office/officeart/2005/8/layout/hList1"/>
    <dgm:cxn modelId="{62C10234-45D3-426A-8820-4C0D1D8CBA21}" srcId="{4DF9FE7B-F642-4898-A360-D4E3814E1A3D}" destId="{789CD6DB-3A68-4A41-90BD-4F0CBB3617D1}" srcOrd="1" destOrd="0" parTransId="{C0BEB5FF-8DFB-40B9-A228-C0C6097DDDC4}" sibTransId="{1A702531-A59F-4EE2-8246-E2EB0955D8B1}"/>
    <dgm:cxn modelId="{7E0E3B40-A7E3-CA4C-BF7E-16D73836F477}" type="presOf" srcId="{3F442EA2-39BA-4C9A-AD59-755D4917D532}" destId="{6DC956E0-ABF9-B04F-88A2-AF2DA3B4042A}" srcOrd="0" destOrd="0" presId="urn:microsoft.com/office/officeart/2005/8/layout/hList1"/>
    <dgm:cxn modelId="{C40F508D-DDC7-264B-A702-320EAE11EEAF}" type="presOf" srcId="{789CD6DB-3A68-4A41-90BD-4F0CBB3617D1}" destId="{4FFCB3E4-DC7C-E74E-B4C4-3D359AC4596E}" srcOrd="0" destOrd="1" presId="urn:microsoft.com/office/officeart/2005/8/layout/hList1"/>
    <dgm:cxn modelId="{EBD8BE8D-6018-43E2-B081-034BB5656EB6}" srcId="{3F442EA2-39BA-4C9A-AD59-755D4917D532}" destId="{4DF9FE7B-F642-4898-A360-D4E3814E1A3D}" srcOrd="0" destOrd="0" parTransId="{1C10F06D-860A-4604-A7AD-02E614FE3976}" sibTransId="{43C18EFF-81FC-4D70-8C6B-E95FF3730413}"/>
    <dgm:cxn modelId="{B3B26E9A-58E5-497B-BD59-F5567958C609}" srcId="{3929B1E1-4BC4-4C73-ABE8-27CEF96A3652}" destId="{0791135C-9DAB-47F6-BE9C-A3E56A2DDA50}" srcOrd="1" destOrd="0" parTransId="{D6057E63-9793-4991-97C1-30FC405E95A5}" sibTransId="{B670C2A7-83CB-4F4C-BC19-A3A7C066A822}"/>
    <dgm:cxn modelId="{09FCCB9D-A30A-4326-970E-26252D39327F}" srcId="{3929B1E1-4BC4-4C73-ABE8-27CEF96A3652}" destId="{99E0600D-9954-43F4-8926-13B8777FAAA1}" srcOrd="0" destOrd="0" parTransId="{BE23F476-2C5C-42ED-BF2B-CD5FC7ADDDF6}" sibTransId="{C44937DC-4907-4769-AA8B-1B3E7391D7B0}"/>
    <dgm:cxn modelId="{A058DDA2-48CA-4E5B-B389-F71A59C262B0}" srcId="{4DF9FE7B-F642-4898-A360-D4E3814E1A3D}" destId="{EFF2750D-B4B3-474C-8B62-8B638DC31F7E}" srcOrd="0" destOrd="0" parTransId="{AEBC78E6-CDDC-4C8F-A157-3C51E907FACD}" sibTransId="{75C067D7-FCD2-4969-8F27-4BBDA88E75ED}"/>
    <dgm:cxn modelId="{AD963FA5-E55A-D84E-84AF-5959F2F89866}" type="presOf" srcId="{4DF9FE7B-F642-4898-A360-D4E3814E1A3D}" destId="{7ECB33B2-11BD-FE4E-BC72-96AD9624B8DF}" srcOrd="0" destOrd="0" presId="urn:microsoft.com/office/officeart/2005/8/layout/hList1"/>
    <dgm:cxn modelId="{58F19FBA-3C47-7642-B4EF-2A2670D7274D}" type="presOf" srcId="{0791135C-9DAB-47F6-BE9C-A3E56A2DDA50}" destId="{825D28D2-D033-2248-B401-865A75A3B565}" srcOrd="0" destOrd="1" presId="urn:microsoft.com/office/officeart/2005/8/layout/hList1"/>
    <dgm:cxn modelId="{FE88ECE6-DB5A-634B-A010-C106DD28E8E4}" type="presOf" srcId="{3929B1E1-4BC4-4C73-ABE8-27CEF96A3652}" destId="{629FAB9D-46AA-9041-A6CD-FF5C6411D00B}" srcOrd="0" destOrd="0" presId="urn:microsoft.com/office/officeart/2005/8/layout/hList1"/>
    <dgm:cxn modelId="{99B2AFEC-828A-8F4C-AEB2-CA41CBAB8C7C}" type="presOf" srcId="{99E0600D-9954-43F4-8926-13B8777FAAA1}" destId="{825D28D2-D033-2248-B401-865A75A3B565}" srcOrd="0" destOrd="0" presId="urn:microsoft.com/office/officeart/2005/8/layout/hList1"/>
    <dgm:cxn modelId="{176516DC-A47F-7C42-9DF6-EC112FE2CF98}" type="presParOf" srcId="{6DC956E0-ABF9-B04F-88A2-AF2DA3B4042A}" destId="{0E86B7EA-718C-7A4B-9F83-8B559CA2CCFC}" srcOrd="0" destOrd="0" presId="urn:microsoft.com/office/officeart/2005/8/layout/hList1"/>
    <dgm:cxn modelId="{93288ED0-92F2-7F41-9FD3-E6105CF5FA14}" type="presParOf" srcId="{0E86B7EA-718C-7A4B-9F83-8B559CA2CCFC}" destId="{7ECB33B2-11BD-FE4E-BC72-96AD9624B8DF}" srcOrd="0" destOrd="0" presId="urn:microsoft.com/office/officeart/2005/8/layout/hList1"/>
    <dgm:cxn modelId="{CFB6421C-AE9E-F44D-9215-DC657D46F05A}" type="presParOf" srcId="{0E86B7EA-718C-7A4B-9F83-8B559CA2CCFC}" destId="{4FFCB3E4-DC7C-E74E-B4C4-3D359AC4596E}" srcOrd="1" destOrd="0" presId="urn:microsoft.com/office/officeart/2005/8/layout/hList1"/>
    <dgm:cxn modelId="{01B2F271-76B4-9044-BE32-9D07D3E6D16E}" type="presParOf" srcId="{6DC956E0-ABF9-B04F-88A2-AF2DA3B4042A}" destId="{84D46925-5E02-0446-B7CF-6E0ED783F04A}" srcOrd="1" destOrd="0" presId="urn:microsoft.com/office/officeart/2005/8/layout/hList1"/>
    <dgm:cxn modelId="{B2579BD7-57A2-354A-8D02-1D234E3BE822}" type="presParOf" srcId="{6DC956E0-ABF9-B04F-88A2-AF2DA3B4042A}" destId="{78EDBB5C-D892-B44F-8F90-23A3131F62FA}" srcOrd="2" destOrd="0" presId="urn:microsoft.com/office/officeart/2005/8/layout/hList1"/>
    <dgm:cxn modelId="{BFFFDDA6-1ABD-BE44-8E2A-E7DB1C69FB94}" type="presParOf" srcId="{78EDBB5C-D892-B44F-8F90-23A3131F62FA}" destId="{629FAB9D-46AA-9041-A6CD-FF5C6411D00B}" srcOrd="0" destOrd="0" presId="urn:microsoft.com/office/officeart/2005/8/layout/hList1"/>
    <dgm:cxn modelId="{068CC4CC-EADF-4E47-82FE-4725F6830CF5}" type="presParOf" srcId="{78EDBB5C-D892-B44F-8F90-23A3131F62FA}" destId="{825D28D2-D033-2248-B401-865A75A3B565}" srcOrd="1" destOrd="0" presId="urn:microsoft.com/office/officeart/2005/8/layout/hList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B33B2-11BD-FE4E-BC72-96AD9624B8DF}">
      <dsp:nvSpPr>
        <dsp:cNvPr id="0" name=""/>
        <dsp:cNvSpPr/>
      </dsp:nvSpPr>
      <dsp:spPr>
        <a:xfrm>
          <a:off x="35" y="32500"/>
          <a:ext cx="3384160" cy="1036800"/>
        </a:xfrm>
        <a:prstGeom prst="rect">
          <a:avLst/>
        </a:prstGeom>
        <a:solidFill>
          <a:schemeClr val="accent2"/>
        </a:solidFill>
        <a:ln w="1905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i="0" kern="1200" dirty="0">
              <a:solidFill>
                <a:schemeClr val="tx2">
                  <a:lumMod val="50000"/>
                </a:schemeClr>
              </a:solidFill>
              <a:latin typeface="+mn-lt"/>
              <a:cs typeface="Gill Sans" panose="020B0502020104020203" pitchFamily="34" charset="-79"/>
            </a:rPr>
            <a:t>ANTIOCH</a:t>
          </a:r>
        </a:p>
      </dsp:txBody>
      <dsp:txXfrm>
        <a:off x="35" y="32500"/>
        <a:ext cx="3384160" cy="1036800"/>
      </dsp:txXfrm>
    </dsp:sp>
    <dsp:sp modelId="{4FFCB3E4-DC7C-E74E-B4C4-3D359AC4596E}">
      <dsp:nvSpPr>
        <dsp:cNvPr id="0" name=""/>
        <dsp:cNvSpPr/>
      </dsp:nvSpPr>
      <dsp:spPr>
        <a:xfrm>
          <a:off x="35" y="1069300"/>
          <a:ext cx="3384160" cy="1581120"/>
        </a:xfrm>
        <a:prstGeom prst="rect">
          <a:avLst/>
        </a:prstGeom>
        <a:noFill/>
        <a:ln w="1905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82880"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1" kern="1200" dirty="0">
              <a:solidFill>
                <a:schemeClr val="accent2">
                  <a:lumMod val="20000"/>
                  <a:lumOff val="80000"/>
                </a:schemeClr>
              </a:solidFill>
              <a:latin typeface="+mn-lt"/>
              <a:cs typeface="Gill Sans" panose="020B0502020104020203" pitchFamily="34" charset="-79"/>
            </a:rPr>
            <a:t>The humanity of Christ must be safe-guarded, else his divinity will swallow up his humanity.</a:t>
          </a:r>
        </a:p>
        <a:p>
          <a:pPr marL="171450" lvl="1" indent="-171450" algn="l" defTabSz="711200">
            <a:lnSpc>
              <a:spcPct val="90000"/>
            </a:lnSpc>
            <a:spcBef>
              <a:spcPct val="0"/>
            </a:spcBef>
            <a:spcAft>
              <a:spcPct val="15000"/>
            </a:spcAft>
            <a:buChar char="•"/>
          </a:pPr>
          <a:r>
            <a:rPr lang="en-US" sz="1600" b="0" i="1" kern="1200" dirty="0">
              <a:solidFill>
                <a:schemeClr val="accent2">
                  <a:lumMod val="20000"/>
                  <a:lumOff val="80000"/>
                </a:schemeClr>
              </a:solidFill>
              <a:latin typeface="+mn-lt"/>
              <a:cs typeface="Gill Sans" panose="020B0502020104020203" pitchFamily="34" charset="-79"/>
            </a:rPr>
            <a:t>Disjunctive </a:t>
          </a:r>
          <a:r>
            <a:rPr lang="en-US" sz="1600" b="0" i="1" kern="1200" dirty="0" err="1">
              <a:solidFill>
                <a:schemeClr val="accent2">
                  <a:lumMod val="20000"/>
                  <a:lumOff val="80000"/>
                </a:schemeClr>
              </a:solidFill>
              <a:latin typeface="+mn-lt"/>
              <a:cs typeface="Gill Sans" panose="020B0502020104020203" pitchFamily="34" charset="-79"/>
            </a:rPr>
            <a:t>Christologies</a:t>
          </a:r>
          <a:r>
            <a:rPr lang="en-US" sz="1600" b="0" i="1" kern="1200" dirty="0">
              <a:solidFill>
                <a:schemeClr val="accent2">
                  <a:lumMod val="20000"/>
                  <a:lumOff val="80000"/>
                </a:schemeClr>
              </a:solidFill>
              <a:latin typeface="+mn-lt"/>
              <a:cs typeface="Gill Sans" panose="020B0502020104020203" pitchFamily="34" charset="-79"/>
            </a:rPr>
            <a:t> tend to disjoin Christ’s divinity and humanity.</a:t>
          </a:r>
        </a:p>
      </dsp:txBody>
      <dsp:txXfrm>
        <a:off x="35" y="1069300"/>
        <a:ext cx="3384160" cy="1581120"/>
      </dsp:txXfrm>
    </dsp:sp>
    <dsp:sp modelId="{629FAB9D-46AA-9041-A6CD-FF5C6411D00B}">
      <dsp:nvSpPr>
        <dsp:cNvPr id="0" name=""/>
        <dsp:cNvSpPr/>
      </dsp:nvSpPr>
      <dsp:spPr>
        <a:xfrm>
          <a:off x="3857978" y="32500"/>
          <a:ext cx="3384160" cy="1036800"/>
        </a:xfrm>
        <a:prstGeom prst="rect">
          <a:avLst/>
        </a:prstGeom>
        <a:solidFill>
          <a:schemeClr val="accent2"/>
        </a:solidFill>
        <a:ln w="1905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i="0" kern="1200" dirty="0">
              <a:solidFill>
                <a:schemeClr val="tx2">
                  <a:lumMod val="50000"/>
                </a:schemeClr>
              </a:solidFill>
              <a:latin typeface="+mn-lt"/>
              <a:cs typeface="Gill Sans" panose="020B0502020104020203" pitchFamily="34" charset="-79"/>
            </a:rPr>
            <a:t>ALEXANDRIA</a:t>
          </a:r>
        </a:p>
      </dsp:txBody>
      <dsp:txXfrm>
        <a:off x="3857978" y="32500"/>
        <a:ext cx="3384160" cy="1036800"/>
      </dsp:txXfrm>
    </dsp:sp>
    <dsp:sp modelId="{825D28D2-D033-2248-B401-865A75A3B565}">
      <dsp:nvSpPr>
        <dsp:cNvPr id="0" name=""/>
        <dsp:cNvSpPr/>
      </dsp:nvSpPr>
      <dsp:spPr>
        <a:xfrm>
          <a:off x="3857978" y="1069300"/>
          <a:ext cx="3384160" cy="1581120"/>
        </a:xfrm>
        <a:prstGeom prst="rect">
          <a:avLst/>
        </a:prstGeom>
        <a:noFill/>
        <a:ln w="1905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82880" rIns="109728" bIns="128016" numCol="1" spcCol="1270" anchor="t" anchorCtr="0">
          <a:noAutofit/>
        </a:bodyPr>
        <a:lstStyle/>
        <a:p>
          <a:pPr marL="171450" lvl="1" indent="-171450" algn="l" defTabSz="711200">
            <a:lnSpc>
              <a:spcPct val="90000"/>
            </a:lnSpc>
            <a:spcBef>
              <a:spcPct val="0"/>
            </a:spcBef>
            <a:spcAft>
              <a:spcPct val="15000"/>
            </a:spcAft>
            <a:buChar char="•"/>
          </a:pPr>
          <a:r>
            <a:rPr lang="en-US" sz="1600" b="0" i="1" kern="1200" dirty="0">
              <a:solidFill>
                <a:schemeClr val="accent2">
                  <a:lumMod val="20000"/>
                  <a:lumOff val="80000"/>
                </a:schemeClr>
              </a:solidFill>
              <a:latin typeface="+mn-lt"/>
              <a:cs typeface="Gill Sans" panose="020B0502020104020203" pitchFamily="34" charset="-79"/>
            </a:rPr>
            <a:t>Christ is only one person, and he cannot be divided into two beings, one divine and the other human.</a:t>
          </a:r>
        </a:p>
        <a:p>
          <a:pPr marL="171450" lvl="1" indent="-171450" algn="l" defTabSz="711200">
            <a:lnSpc>
              <a:spcPct val="90000"/>
            </a:lnSpc>
            <a:spcBef>
              <a:spcPct val="0"/>
            </a:spcBef>
            <a:spcAft>
              <a:spcPct val="15000"/>
            </a:spcAft>
            <a:buChar char="•"/>
          </a:pPr>
          <a:r>
            <a:rPr lang="en-US" sz="1600" b="0" i="1" kern="1200" dirty="0">
              <a:solidFill>
                <a:schemeClr val="accent2">
                  <a:lumMod val="20000"/>
                  <a:lumOff val="80000"/>
                </a:schemeClr>
              </a:solidFill>
              <a:latin typeface="+mn-lt"/>
              <a:cs typeface="Gill Sans" panose="020B0502020104020203" pitchFamily="34" charset="-79"/>
            </a:rPr>
            <a:t>Unitive </a:t>
          </a:r>
          <a:r>
            <a:rPr lang="en-US" sz="1600" b="0" i="1" kern="1200" dirty="0" err="1">
              <a:solidFill>
                <a:schemeClr val="accent2">
                  <a:lumMod val="20000"/>
                  <a:lumOff val="80000"/>
                </a:schemeClr>
              </a:solidFill>
              <a:latin typeface="+mn-lt"/>
              <a:cs typeface="Gill Sans" panose="020B0502020104020203" pitchFamily="34" charset="-79"/>
            </a:rPr>
            <a:t>Christologies</a:t>
          </a:r>
          <a:r>
            <a:rPr lang="en-US" sz="1600" b="0" i="1" kern="1200" dirty="0">
              <a:solidFill>
                <a:schemeClr val="accent2">
                  <a:lumMod val="20000"/>
                  <a:lumOff val="80000"/>
                </a:schemeClr>
              </a:solidFill>
              <a:latin typeface="+mn-lt"/>
              <a:cs typeface="Gill Sans" panose="020B0502020104020203" pitchFamily="34" charset="-79"/>
            </a:rPr>
            <a:t> insist on the unity of the human and divine.</a:t>
          </a:r>
        </a:p>
      </dsp:txBody>
      <dsp:txXfrm>
        <a:off x="3857978" y="1069300"/>
        <a:ext cx="3384160" cy="15811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dirty="0"/>
          </a:p>
        </p:txBody>
      </p:sp>
    </p:spTree>
    <p:extLst>
      <p:ext uri="{BB962C8B-B14F-4D97-AF65-F5344CB8AC3E}">
        <p14:creationId xmlns:p14="http://schemas.microsoft.com/office/powerpoint/2010/main" val="35661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5</a:t>
            </a:fld>
            <a:endParaRPr lang="en-US" dirty="0"/>
          </a:p>
        </p:txBody>
      </p:sp>
    </p:spTree>
    <p:extLst>
      <p:ext uri="{BB962C8B-B14F-4D97-AF65-F5344CB8AC3E}">
        <p14:creationId xmlns:p14="http://schemas.microsoft.com/office/powerpoint/2010/main" val="71226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13</a:t>
            </a:fld>
            <a:endParaRPr lang="en-US" dirty="0"/>
          </a:p>
        </p:txBody>
      </p:sp>
    </p:spTree>
    <p:extLst>
      <p:ext uri="{BB962C8B-B14F-4D97-AF65-F5344CB8AC3E}">
        <p14:creationId xmlns:p14="http://schemas.microsoft.com/office/powerpoint/2010/main" val="22000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40</a:t>
            </a:fld>
            <a:endParaRPr lang="en-US" dirty="0"/>
          </a:p>
        </p:txBody>
      </p:sp>
    </p:spTree>
    <p:extLst>
      <p:ext uri="{BB962C8B-B14F-4D97-AF65-F5344CB8AC3E}">
        <p14:creationId xmlns:p14="http://schemas.microsoft.com/office/powerpoint/2010/main" val="328860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49</a:t>
            </a:fld>
            <a:endParaRPr lang="en-US" dirty="0"/>
          </a:p>
        </p:txBody>
      </p:sp>
    </p:spTree>
    <p:extLst>
      <p:ext uri="{BB962C8B-B14F-4D97-AF65-F5344CB8AC3E}">
        <p14:creationId xmlns:p14="http://schemas.microsoft.com/office/powerpoint/2010/main" val="230969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2B9D93-B66C-73E1-0CB8-8700C86204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67E0CA-15B5-25B0-5B47-1971648CA0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D1D267-9D94-0174-A57B-0294FE6B911F}"/>
              </a:ext>
            </a:extLst>
          </p:cNvPr>
          <p:cNvSpPr>
            <a:spLocks noGrp="1" noChangeArrowheads="1"/>
          </p:cNvSpPr>
          <p:nvPr>
            <p:ph type="sldNum" sz="quarter" idx="12"/>
          </p:nvPr>
        </p:nvSpPr>
        <p:spPr>
          <a:ln/>
        </p:spPr>
        <p:txBody>
          <a:bodyPr/>
          <a:lstStyle>
            <a:lvl1pPr>
              <a:defRPr/>
            </a:lvl1pPr>
          </a:lstStyle>
          <a:p>
            <a:pPr>
              <a:defRPr/>
            </a:pPr>
            <a:fld id="{47397006-AA5B-4464-8371-2B4A7CC1FC69}" type="slidenum">
              <a:rPr lang="en-US" altLang="en-US"/>
              <a:pPr>
                <a:defRPr/>
              </a:pPr>
              <a:t>‹#›</a:t>
            </a:fld>
            <a:endParaRPr lang="en-US" altLang="en-US"/>
          </a:p>
        </p:txBody>
      </p:sp>
    </p:spTree>
    <p:extLst>
      <p:ext uri="{BB962C8B-B14F-4D97-AF65-F5344CB8AC3E}">
        <p14:creationId xmlns:p14="http://schemas.microsoft.com/office/powerpoint/2010/main" val="37929838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E3AB63A-84EC-E123-894F-2C8695F85A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A0C37E-62DB-FFDF-0413-C41B2CF7FC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F7B6D5-F83A-B2CC-35C3-2EB6EE988FB5}"/>
              </a:ext>
            </a:extLst>
          </p:cNvPr>
          <p:cNvSpPr>
            <a:spLocks noGrp="1" noChangeArrowheads="1"/>
          </p:cNvSpPr>
          <p:nvPr>
            <p:ph type="sldNum" sz="quarter" idx="12"/>
          </p:nvPr>
        </p:nvSpPr>
        <p:spPr>
          <a:ln/>
        </p:spPr>
        <p:txBody>
          <a:bodyPr/>
          <a:lstStyle>
            <a:lvl1pPr>
              <a:defRPr/>
            </a:lvl1pPr>
          </a:lstStyle>
          <a:p>
            <a:pPr>
              <a:defRPr/>
            </a:pPr>
            <a:fld id="{5D962850-DCA4-4B49-808D-798A6DF1B213}" type="slidenum">
              <a:rPr lang="en-US" altLang="en-US"/>
              <a:pPr>
                <a:defRPr/>
              </a:pPr>
              <a:t>‹#›</a:t>
            </a:fld>
            <a:endParaRPr lang="en-US" altLang="en-US"/>
          </a:p>
        </p:txBody>
      </p:sp>
    </p:spTree>
    <p:extLst>
      <p:ext uri="{BB962C8B-B14F-4D97-AF65-F5344CB8AC3E}">
        <p14:creationId xmlns:p14="http://schemas.microsoft.com/office/powerpoint/2010/main" val="41507665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B8F995-AA5E-0FFF-59DD-926B0BAE2F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73D1C5-6774-A1BA-2947-E158BEE050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A7DD23-4D4D-E3B5-FC73-5456FE348EDC}"/>
              </a:ext>
            </a:extLst>
          </p:cNvPr>
          <p:cNvSpPr>
            <a:spLocks noGrp="1" noChangeArrowheads="1"/>
          </p:cNvSpPr>
          <p:nvPr>
            <p:ph type="sldNum" sz="quarter" idx="12"/>
          </p:nvPr>
        </p:nvSpPr>
        <p:spPr>
          <a:ln/>
        </p:spPr>
        <p:txBody>
          <a:bodyPr/>
          <a:lstStyle>
            <a:lvl1pPr>
              <a:defRPr/>
            </a:lvl1pPr>
          </a:lstStyle>
          <a:p>
            <a:pPr>
              <a:defRPr/>
            </a:pPr>
            <a:fld id="{F45B5F6E-A229-4FC3-ACB8-F6737076E2E0}" type="slidenum">
              <a:rPr lang="en-US" altLang="en-US"/>
              <a:pPr>
                <a:defRPr/>
              </a:pPr>
              <a:t>‹#›</a:t>
            </a:fld>
            <a:endParaRPr lang="en-US" altLang="en-US"/>
          </a:p>
        </p:txBody>
      </p:sp>
    </p:spTree>
    <p:extLst>
      <p:ext uri="{BB962C8B-B14F-4D97-AF65-F5344CB8AC3E}">
        <p14:creationId xmlns:p14="http://schemas.microsoft.com/office/powerpoint/2010/main" val="4115797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2E259C-79E5-2E9E-D8B7-721EABE2E0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243431B-4183-A093-CA71-B1D9106044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BE8D75D-B1F4-25E6-0DA7-FE0F7E74CDF0}"/>
              </a:ext>
            </a:extLst>
          </p:cNvPr>
          <p:cNvSpPr>
            <a:spLocks noGrp="1" noChangeArrowheads="1"/>
          </p:cNvSpPr>
          <p:nvPr>
            <p:ph type="sldNum" sz="quarter" idx="12"/>
          </p:nvPr>
        </p:nvSpPr>
        <p:spPr>
          <a:ln/>
        </p:spPr>
        <p:txBody>
          <a:bodyPr/>
          <a:lstStyle>
            <a:lvl1pPr>
              <a:defRPr/>
            </a:lvl1pPr>
          </a:lstStyle>
          <a:p>
            <a:pPr>
              <a:defRPr/>
            </a:pPr>
            <a:fld id="{937A5DB1-1D4E-44FF-8769-E6C96C44DE85}" type="slidenum">
              <a:rPr lang="en-US" altLang="en-US"/>
              <a:pPr>
                <a:defRPr/>
              </a:pPr>
              <a:t>‹#›</a:t>
            </a:fld>
            <a:endParaRPr lang="en-US" altLang="en-US"/>
          </a:p>
        </p:txBody>
      </p:sp>
    </p:spTree>
    <p:extLst>
      <p:ext uri="{BB962C8B-B14F-4D97-AF65-F5344CB8AC3E}">
        <p14:creationId xmlns:p14="http://schemas.microsoft.com/office/powerpoint/2010/main" val="509075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A2652-2709-95B8-D26C-0E09A168CB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77C8289-0A3F-1460-830B-49B7770208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0917EFA-CB55-48CB-64BA-82C26E5E4BD9}"/>
              </a:ext>
            </a:extLst>
          </p:cNvPr>
          <p:cNvSpPr>
            <a:spLocks noGrp="1" noChangeArrowheads="1"/>
          </p:cNvSpPr>
          <p:nvPr>
            <p:ph type="sldNum" sz="quarter" idx="12"/>
          </p:nvPr>
        </p:nvSpPr>
        <p:spPr>
          <a:ln/>
        </p:spPr>
        <p:txBody>
          <a:bodyPr/>
          <a:lstStyle>
            <a:lvl1pPr>
              <a:defRPr/>
            </a:lvl1pPr>
          </a:lstStyle>
          <a:p>
            <a:pPr>
              <a:defRPr/>
            </a:pPr>
            <a:fld id="{C4AABC22-9EB4-4443-8C66-7294FF8785AF}" type="slidenum">
              <a:rPr lang="en-US" altLang="en-US"/>
              <a:pPr>
                <a:defRPr/>
              </a:pPr>
              <a:t>‹#›</a:t>
            </a:fld>
            <a:endParaRPr lang="en-US" altLang="en-US"/>
          </a:p>
        </p:txBody>
      </p:sp>
    </p:spTree>
    <p:extLst>
      <p:ext uri="{BB962C8B-B14F-4D97-AF65-F5344CB8AC3E}">
        <p14:creationId xmlns:p14="http://schemas.microsoft.com/office/powerpoint/2010/main" val="15861099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FA394C-E515-2A54-A938-0920032D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DD103A-A212-463D-F229-685152B461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1F2D3DA-21A3-A521-E7A7-B08FACCF6D3E}"/>
              </a:ext>
            </a:extLst>
          </p:cNvPr>
          <p:cNvSpPr>
            <a:spLocks noGrp="1" noChangeArrowheads="1"/>
          </p:cNvSpPr>
          <p:nvPr>
            <p:ph type="sldNum" sz="quarter" idx="12"/>
          </p:nvPr>
        </p:nvSpPr>
        <p:spPr>
          <a:ln/>
        </p:spPr>
        <p:txBody>
          <a:bodyPr/>
          <a:lstStyle>
            <a:lvl1pPr>
              <a:defRPr/>
            </a:lvl1pPr>
          </a:lstStyle>
          <a:p>
            <a:pPr>
              <a:defRPr/>
            </a:pPr>
            <a:fld id="{CD8A68C1-BBFA-4ADE-8FCC-0696BBA39B88}" type="slidenum">
              <a:rPr lang="en-US" altLang="en-US"/>
              <a:pPr>
                <a:defRPr/>
              </a:pPr>
              <a:t>‹#›</a:t>
            </a:fld>
            <a:endParaRPr lang="en-US" altLang="en-US"/>
          </a:p>
        </p:txBody>
      </p:sp>
    </p:spTree>
    <p:extLst>
      <p:ext uri="{BB962C8B-B14F-4D97-AF65-F5344CB8AC3E}">
        <p14:creationId xmlns:p14="http://schemas.microsoft.com/office/powerpoint/2010/main" val="3052923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5605D0-47BE-3F24-B3DA-2FF0032EB9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F2533D-D765-E458-CE6D-C42095228B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AB2FE2-0D39-EA4B-FA24-EF639DF69179}"/>
              </a:ext>
            </a:extLst>
          </p:cNvPr>
          <p:cNvSpPr>
            <a:spLocks noGrp="1" noChangeArrowheads="1"/>
          </p:cNvSpPr>
          <p:nvPr>
            <p:ph type="sldNum" sz="quarter" idx="12"/>
          </p:nvPr>
        </p:nvSpPr>
        <p:spPr>
          <a:ln/>
        </p:spPr>
        <p:txBody>
          <a:bodyPr/>
          <a:lstStyle>
            <a:lvl1pPr>
              <a:defRPr/>
            </a:lvl1pPr>
          </a:lstStyle>
          <a:p>
            <a:pPr>
              <a:defRPr/>
            </a:pPr>
            <a:fld id="{397F8355-D85E-4094-A2FC-B58C92DADC0F}" type="slidenum">
              <a:rPr lang="en-US" altLang="en-US"/>
              <a:pPr>
                <a:defRPr/>
              </a:pPr>
              <a:t>‹#›</a:t>
            </a:fld>
            <a:endParaRPr lang="en-US" altLang="en-US"/>
          </a:p>
        </p:txBody>
      </p:sp>
    </p:spTree>
    <p:extLst>
      <p:ext uri="{BB962C8B-B14F-4D97-AF65-F5344CB8AC3E}">
        <p14:creationId xmlns:p14="http://schemas.microsoft.com/office/powerpoint/2010/main" val="4236065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23D8630-F7DC-1460-B43E-6668538237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D565A2A-5B29-DCB0-0FCD-03299587F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B56C5B-6C29-5AED-1A90-8A2ABFF14070}"/>
              </a:ext>
            </a:extLst>
          </p:cNvPr>
          <p:cNvSpPr>
            <a:spLocks noGrp="1" noChangeArrowheads="1"/>
          </p:cNvSpPr>
          <p:nvPr>
            <p:ph type="sldNum" sz="quarter" idx="12"/>
          </p:nvPr>
        </p:nvSpPr>
        <p:spPr>
          <a:ln/>
        </p:spPr>
        <p:txBody>
          <a:bodyPr/>
          <a:lstStyle>
            <a:lvl1pPr>
              <a:defRPr/>
            </a:lvl1pPr>
          </a:lstStyle>
          <a:p>
            <a:pPr>
              <a:defRPr/>
            </a:pPr>
            <a:fld id="{14B9478D-E75F-47F1-84F5-96E717C9ABBC}" type="slidenum">
              <a:rPr lang="en-US" altLang="en-US"/>
              <a:pPr>
                <a:defRPr/>
              </a:pPr>
              <a:t>‹#›</a:t>
            </a:fld>
            <a:endParaRPr lang="en-US" altLang="en-US"/>
          </a:p>
        </p:txBody>
      </p:sp>
    </p:spTree>
    <p:extLst>
      <p:ext uri="{BB962C8B-B14F-4D97-AF65-F5344CB8AC3E}">
        <p14:creationId xmlns:p14="http://schemas.microsoft.com/office/powerpoint/2010/main" val="1365056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815295-5AFD-DA39-DE01-A8F6465371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2E7FEE-4D73-D792-A8E2-9D6F5A9341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5EF8CF-B53C-5BA8-2F07-53B3FE6E14F1}"/>
              </a:ext>
            </a:extLst>
          </p:cNvPr>
          <p:cNvSpPr>
            <a:spLocks noGrp="1" noChangeArrowheads="1"/>
          </p:cNvSpPr>
          <p:nvPr>
            <p:ph type="sldNum" sz="quarter" idx="12"/>
          </p:nvPr>
        </p:nvSpPr>
        <p:spPr>
          <a:ln/>
        </p:spPr>
        <p:txBody>
          <a:bodyPr/>
          <a:lstStyle>
            <a:lvl1pPr>
              <a:defRPr/>
            </a:lvl1pPr>
          </a:lstStyle>
          <a:p>
            <a:pPr>
              <a:defRPr/>
            </a:pPr>
            <a:fld id="{2DB9581D-AC44-45E8-8B50-07FB92EF4C4F}" type="slidenum">
              <a:rPr lang="en-US" altLang="en-US"/>
              <a:pPr>
                <a:defRPr/>
              </a:pPr>
              <a:t>‹#›</a:t>
            </a:fld>
            <a:endParaRPr lang="en-US" altLang="en-US"/>
          </a:p>
        </p:txBody>
      </p:sp>
    </p:spTree>
    <p:extLst>
      <p:ext uri="{BB962C8B-B14F-4D97-AF65-F5344CB8AC3E}">
        <p14:creationId xmlns:p14="http://schemas.microsoft.com/office/powerpoint/2010/main" val="3570594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90398-CDC4-ED2B-C632-2B88D9C3BC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18437AC-8608-9F9F-94AD-862AFBD9D1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A66FF84-D8AA-2DC3-3B80-E8A23628A7A3}"/>
              </a:ext>
            </a:extLst>
          </p:cNvPr>
          <p:cNvSpPr>
            <a:spLocks noGrp="1" noChangeArrowheads="1"/>
          </p:cNvSpPr>
          <p:nvPr>
            <p:ph type="sldNum" sz="quarter" idx="12"/>
          </p:nvPr>
        </p:nvSpPr>
        <p:spPr>
          <a:ln/>
        </p:spPr>
        <p:txBody>
          <a:bodyPr/>
          <a:lstStyle>
            <a:lvl1pPr>
              <a:defRPr/>
            </a:lvl1pPr>
          </a:lstStyle>
          <a:p>
            <a:pPr>
              <a:defRPr/>
            </a:pPr>
            <a:fld id="{0520873A-0DDD-4227-A16A-93F85E65AB17}" type="slidenum">
              <a:rPr lang="en-US" altLang="en-US"/>
              <a:pPr>
                <a:defRPr/>
              </a:pPr>
              <a:t>‹#›</a:t>
            </a:fld>
            <a:endParaRPr lang="en-US" altLang="en-US"/>
          </a:p>
        </p:txBody>
      </p:sp>
    </p:spTree>
    <p:extLst>
      <p:ext uri="{BB962C8B-B14F-4D97-AF65-F5344CB8AC3E}">
        <p14:creationId xmlns:p14="http://schemas.microsoft.com/office/powerpoint/2010/main" val="54364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25963"/>
          </a:xfrm>
        </p:spPr>
        <p:txBody>
          <a:bodyPr/>
          <a:lstStyle/>
          <a:p>
            <a:pPr lvl="0"/>
            <a:endParaRPr lang="en-US" noProof="0"/>
          </a:p>
        </p:txBody>
      </p:sp>
      <p:sp>
        <p:nvSpPr>
          <p:cNvPr id="4" name="Rectangle 4">
            <a:extLst>
              <a:ext uri="{FF2B5EF4-FFF2-40B4-BE49-F238E27FC236}">
                <a16:creationId xmlns:a16="http://schemas.microsoft.com/office/drawing/2014/main" id="{F0CDE110-F01B-D74B-7C3B-A1DCC61491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44B719-FDEA-11D3-7BD3-7F2D4DE595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A630B7-0062-71DB-AF58-7697DD7AA899}"/>
              </a:ext>
            </a:extLst>
          </p:cNvPr>
          <p:cNvSpPr>
            <a:spLocks noGrp="1" noChangeArrowheads="1"/>
          </p:cNvSpPr>
          <p:nvPr>
            <p:ph type="sldNum" sz="quarter" idx="12"/>
          </p:nvPr>
        </p:nvSpPr>
        <p:spPr>
          <a:ln/>
        </p:spPr>
        <p:txBody>
          <a:bodyPr/>
          <a:lstStyle>
            <a:lvl1pPr>
              <a:defRPr/>
            </a:lvl1pPr>
          </a:lstStyle>
          <a:p>
            <a:pPr>
              <a:defRPr/>
            </a:pPr>
            <a:fld id="{97F37CA1-4B7C-4B89-82EC-DA9390ABCE20}" type="slidenum">
              <a:rPr lang="en-US" altLang="en-US"/>
              <a:pPr>
                <a:defRPr/>
              </a:pPr>
              <a:t>‹#›</a:t>
            </a:fld>
            <a:endParaRPr lang="en-US" altLang="en-US"/>
          </a:p>
        </p:txBody>
      </p:sp>
    </p:spTree>
    <p:extLst>
      <p:ext uri="{BB962C8B-B14F-4D97-AF65-F5344CB8AC3E}">
        <p14:creationId xmlns:p14="http://schemas.microsoft.com/office/powerpoint/2010/main" val="959255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7C829B-B369-C45F-2EB5-69439D236F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E2D3BE0-5A4C-00D8-B9CD-DEE79D98DC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CA38F8-D8C4-3785-D830-7E6D9927428A}"/>
              </a:ext>
            </a:extLst>
          </p:cNvPr>
          <p:cNvSpPr>
            <a:spLocks noGrp="1" noChangeArrowheads="1"/>
          </p:cNvSpPr>
          <p:nvPr>
            <p:ph type="sldNum" sz="quarter" idx="12"/>
          </p:nvPr>
        </p:nvSpPr>
        <p:spPr>
          <a:ln/>
        </p:spPr>
        <p:txBody>
          <a:bodyPr/>
          <a:lstStyle>
            <a:lvl1pPr>
              <a:defRPr/>
            </a:lvl1pPr>
          </a:lstStyle>
          <a:p>
            <a:pPr>
              <a:defRPr/>
            </a:pPr>
            <a:fld id="{87C197FE-7323-41DB-891A-4C47ABFDAAB0}" type="slidenum">
              <a:rPr lang="en-US" altLang="en-US"/>
              <a:pPr>
                <a:defRPr/>
              </a:pPr>
              <a:t>‹#›</a:t>
            </a:fld>
            <a:endParaRPr lang="en-US" altLang="en-US"/>
          </a:p>
        </p:txBody>
      </p:sp>
    </p:spTree>
    <p:extLst>
      <p:ext uri="{BB962C8B-B14F-4D97-AF65-F5344CB8AC3E}">
        <p14:creationId xmlns:p14="http://schemas.microsoft.com/office/powerpoint/2010/main" val="21985855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75B245-7D32-5FEA-FC04-9487EAD8E3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8AE763-E785-EC94-C8AF-50912AAA8F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7137A9-1C43-7567-F1CA-FEC0B21F969E}"/>
              </a:ext>
            </a:extLst>
          </p:cNvPr>
          <p:cNvSpPr>
            <a:spLocks noGrp="1" noChangeArrowheads="1"/>
          </p:cNvSpPr>
          <p:nvPr>
            <p:ph type="sldNum" sz="quarter" idx="12"/>
          </p:nvPr>
        </p:nvSpPr>
        <p:spPr>
          <a:ln/>
        </p:spPr>
        <p:txBody>
          <a:bodyPr/>
          <a:lstStyle>
            <a:lvl1pPr>
              <a:defRPr/>
            </a:lvl1pPr>
          </a:lstStyle>
          <a:p>
            <a:pPr>
              <a:defRPr/>
            </a:pPr>
            <a:fld id="{8342A153-2BA3-4E37-93EC-7095BDB35FC9}" type="slidenum">
              <a:rPr lang="en-US" altLang="en-US"/>
              <a:pPr>
                <a:defRPr/>
              </a:pPr>
              <a:t>‹#›</a:t>
            </a:fld>
            <a:endParaRPr lang="en-US" altLang="en-US"/>
          </a:p>
        </p:txBody>
      </p:sp>
    </p:spTree>
    <p:extLst>
      <p:ext uri="{BB962C8B-B14F-4D97-AF65-F5344CB8AC3E}">
        <p14:creationId xmlns:p14="http://schemas.microsoft.com/office/powerpoint/2010/main" val="992137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5F8A7B3-5007-1DBA-6172-731F48A6D4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4BF2451-F470-756B-FE95-B546568853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725861-B8C0-BD29-3C47-02D9E365D023}"/>
              </a:ext>
            </a:extLst>
          </p:cNvPr>
          <p:cNvSpPr>
            <a:spLocks noGrp="1" noChangeArrowheads="1"/>
          </p:cNvSpPr>
          <p:nvPr>
            <p:ph type="sldNum" sz="quarter" idx="12"/>
          </p:nvPr>
        </p:nvSpPr>
        <p:spPr>
          <a:ln/>
        </p:spPr>
        <p:txBody>
          <a:bodyPr/>
          <a:lstStyle>
            <a:lvl1pPr>
              <a:defRPr/>
            </a:lvl1pPr>
          </a:lstStyle>
          <a:p>
            <a:pPr>
              <a:defRPr/>
            </a:pPr>
            <a:fld id="{582DC4B6-7019-4A2D-BC75-4563920E6687}" type="slidenum">
              <a:rPr lang="en-US" altLang="en-US"/>
              <a:pPr>
                <a:defRPr/>
              </a:pPr>
              <a:t>‹#›</a:t>
            </a:fld>
            <a:endParaRPr lang="en-US" altLang="en-US"/>
          </a:p>
        </p:txBody>
      </p:sp>
    </p:spTree>
    <p:extLst>
      <p:ext uri="{BB962C8B-B14F-4D97-AF65-F5344CB8AC3E}">
        <p14:creationId xmlns:p14="http://schemas.microsoft.com/office/powerpoint/2010/main" val="402028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6EDCA8-B745-8B80-AA5D-886F6340C9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76CEFC2-8FED-D3EA-3922-62BF7E7D35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5CC43EB-FBA4-E9F6-B01C-60855930FBE1}"/>
              </a:ext>
            </a:extLst>
          </p:cNvPr>
          <p:cNvSpPr>
            <a:spLocks noGrp="1" noChangeArrowheads="1"/>
          </p:cNvSpPr>
          <p:nvPr>
            <p:ph type="sldNum" sz="quarter" idx="12"/>
          </p:nvPr>
        </p:nvSpPr>
        <p:spPr>
          <a:ln/>
        </p:spPr>
        <p:txBody>
          <a:bodyPr/>
          <a:lstStyle>
            <a:lvl1pPr>
              <a:defRPr/>
            </a:lvl1pPr>
          </a:lstStyle>
          <a:p>
            <a:pPr>
              <a:defRPr/>
            </a:pPr>
            <a:fld id="{BF1EC180-B235-464D-A449-1B422B416A55}" type="slidenum">
              <a:rPr lang="en-US" altLang="en-US"/>
              <a:pPr>
                <a:defRPr/>
              </a:pPr>
              <a:t>‹#›</a:t>
            </a:fld>
            <a:endParaRPr lang="en-US" altLang="en-US"/>
          </a:p>
        </p:txBody>
      </p:sp>
    </p:spTree>
    <p:extLst>
      <p:ext uri="{BB962C8B-B14F-4D97-AF65-F5344CB8AC3E}">
        <p14:creationId xmlns:p14="http://schemas.microsoft.com/office/powerpoint/2010/main" val="41574490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19D22D60-5604-B673-E9C3-3FD02D8990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0FEE45-9C57-A8CD-3A17-07954E9762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BA99795-37E7-D969-0B86-EE75F6070C5C}"/>
              </a:ext>
            </a:extLst>
          </p:cNvPr>
          <p:cNvSpPr>
            <a:spLocks noGrp="1" noChangeArrowheads="1"/>
          </p:cNvSpPr>
          <p:nvPr>
            <p:ph type="sldNum" sz="quarter" idx="12"/>
          </p:nvPr>
        </p:nvSpPr>
        <p:spPr>
          <a:ln/>
        </p:spPr>
        <p:txBody>
          <a:bodyPr/>
          <a:lstStyle>
            <a:lvl1pPr>
              <a:defRPr/>
            </a:lvl1pPr>
          </a:lstStyle>
          <a:p>
            <a:pPr>
              <a:defRPr/>
            </a:pPr>
            <a:fld id="{5BBAEE4C-8A87-46E4-B332-B96D1D1BAB7C}" type="slidenum">
              <a:rPr lang="en-US" altLang="en-US"/>
              <a:pPr>
                <a:defRPr/>
              </a:pPr>
              <a:t>‹#›</a:t>
            </a:fld>
            <a:endParaRPr lang="en-US" altLang="en-US"/>
          </a:p>
        </p:txBody>
      </p:sp>
    </p:spTree>
    <p:extLst>
      <p:ext uri="{BB962C8B-B14F-4D97-AF65-F5344CB8AC3E}">
        <p14:creationId xmlns:p14="http://schemas.microsoft.com/office/powerpoint/2010/main" val="10233893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F39417-078A-DB06-FC3C-22F5442444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F52CA3-5867-920A-99FF-E1DCECF7E5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80EB0FE-45D8-88D1-AB5B-1CC91BE5DD54}"/>
              </a:ext>
            </a:extLst>
          </p:cNvPr>
          <p:cNvSpPr>
            <a:spLocks noGrp="1" noChangeArrowheads="1"/>
          </p:cNvSpPr>
          <p:nvPr>
            <p:ph type="sldNum" sz="quarter" idx="12"/>
          </p:nvPr>
        </p:nvSpPr>
        <p:spPr>
          <a:ln/>
        </p:spPr>
        <p:txBody>
          <a:bodyPr/>
          <a:lstStyle>
            <a:lvl1pPr>
              <a:defRPr/>
            </a:lvl1pPr>
          </a:lstStyle>
          <a:p>
            <a:pPr>
              <a:defRPr/>
            </a:pPr>
            <a:fld id="{43415801-0A63-45DB-948C-2ACD7DF7E281}" type="slidenum">
              <a:rPr lang="en-US" altLang="en-US"/>
              <a:pPr>
                <a:defRPr/>
              </a:pPr>
              <a:t>‹#›</a:t>
            </a:fld>
            <a:endParaRPr lang="en-US" altLang="en-US"/>
          </a:p>
        </p:txBody>
      </p:sp>
    </p:spTree>
    <p:extLst>
      <p:ext uri="{BB962C8B-B14F-4D97-AF65-F5344CB8AC3E}">
        <p14:creationId xmlns:p14="http://schemas.microsoft.com/office/powerpoint/2010/main" val="42126755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39B702-E1DB-63D0-A83E-CF53DE64E9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60BF014-F4C9-EB09-DF4D-ACCE6DF082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1205A35-1B43-87B1-BED1-9BF6FE5B33EB}"/>
              </a:ext>
            </a:extLst>
          </p:cNvPr>
          <p:cNvSpPr>
            <a:spLocks noGrp="1" noChangeArrowheads="1"/>
          </p:cNvSpPr>
          <p:nvPr>
            <p:ph type="sldNum" sz="quarter" idx="12"/>
          </p:nvPr>
        </p:nvSpPr>
        <p:spPr>
          <a:ln/>
        </p:spPr>
        <p:txBody>
          <a:bodyPr/>
          <a:lstStyle>
            <a:lvl1pPr>
              <a:defRPr/>
            </a:lvl1pPr>
          </a:lstStyle>
          <a:p>
            <a:pPr>
              <a:defRPr/>
            </a:pPr>
            <a:fld id="{492637CD-417E-4221-AB82-158DAD990BE1}" type="slidenum">
              <a:rPr lang="en-US" altLang="en-US"/>
              <a:pPr>
                <a:defRPr/>
              </a:pPr>
              <a:t>‹#›</a:t>
            </a:fld>
            <a:endParaRPr lang="en-US" altLang="en-US"/>
          </a:p>
        </p:txBody>
      </p:sp>
    </p:spTree>
    <p:extLst>
      <p:ext uri="{BB962C8B-B14F-4D97-AF65-F5344CB8AC3E}">
        <p14:creationId xmlns:p14="http://schemas.microsoft.com/office/powerpoint/2010/main" val="186354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904EE9-1F36-7710-B9F8-A0563784A7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D3F586F-C69A-579C-36FA-B0347CBC7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3175091-5A7F-315E-A66F-1C37FBE9D588}"/>
              </a:ext>
            </a:extLst>
          </p:cNvPr>
          <p:cNvSpPr>
            <a:spLocks noGrp="1" noChangeArrowheads="1"/>
          </p:cNvSpPr>
          <p:nvPr>
            <p:ph type="sldNum" sz="quarter" idx="12"/>
          </p:nvPr>
        </p:nvSpPr>
        <p:spPr>
          <a:ln/>
        </p:spPr>
        <p:txBody>
          <a:bodyPr/>
          <a:lstStyle>
            <a:lvl1pPr>
              <a:defRPr/>
            </a:lvl1pPr>
          </a:lstStyle>
          <a:p>
            <a:pPr>
              <a:defRPr/>
            </a:pPr>
            <a:fld id="{3123C926-F348-4BAD-ADD3-AD5789C29FC8}" type="slidenum">
              <a:rPr lang="en-US" altLang="en-US"/>
              <a:pPr>
                <a:defRPr/>
              </a:pPr>
              <a:t>‹#›</a:t>
            </a:fld>
            <a:endParaRPr lang="en-US" altLang="en-US"/>
          </a:p>
        </p:txBody>
      </p:sp>
    </p:spTree>
    <p:extLst>
      <p:ext uri="{BB962C8B-B14F-4D97-AF65-F5344CB8AC3E}">
        <p14:creationId xmlns:p14="http://schemas.microsoft.com/office/powerpoint/2010/main" val="8236870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2B0B78-7169-50F8-13E9-E9BF4D61AC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2790ED4-247E-3CA9-6049-6A90B3B8BC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4CD4B7C-F4C8-DD07-C3C8-7139C4BB7CCC}"/>
              </a:ext>
            </a:extLst>
          </p:cNvPr>
          <p:cNvSpPr>
            <a:spLocks noGrp="1" noChangeArrowheads="1"/>
          </p:cNvSpPr>
          <p:nvPr>
            <p:ph type="sldNum" sz="quarter" idx="12"/>
          </p:nvPr>
        </p:nvSpPr>
        <p:spPr>
          <a:ln/>
        </p:spPr>
        <p:txBody>
          <a:bodyPr/>
          <a:lstStyle>
            <a:lvl1pPr>
              <a:defRPr/>
            </a:lvl1pPr>
          </a:lstStyle>
          <a:p>
            <a:pPr>
              <a:defRPr/>
            </a:pPr>
            <a:fld id="{26DCF1AC-913B-497D-A426-BEF891693E86}" type="slidenum">
              <a:rPr lang="en-US" altLang="en-US"/>
              <a:pPr>
                <a:defRPr/>
              </a:pPr>
              <a:t>‹#›</a:t>
            </a:fld>
            <a:endParaRPr lang="en-US" altLang="en-US"/>
          </a:p>
        </p:txBody>
      </p:sp>
    </p:spTree>
    <p:extLst>
      <p:ext uri="{BB962C8B-B14F-4D97-AF65-F5344CB8AC3E}">
        <p14:creationId xmlns:p14="http://schemas.microsoft.com/office/powerpoint/2010/main" val="251215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ADB5AC5-3CA3-155A-CA97-43177BA337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B48111-78FD-6770-ACDE-92BAD9CA65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85ABE8-FA34-29A9-845D-26D3706B5E3A}"/>
              </a:ext>
            </a:extLst>
          </p:cNvPr>
          <p:cNvSpPr>
            <a:spLocks noGrp="1" noChangeArrowheads="1"/>
          </p:cNvSpPr>
          <p:nvPr>
            <p:ph type="sldNum" sz="quarter" idx="12"/>
          </p:nvPr>
        </p:nvSpPr>
        <p:spPr>
          <a:ln/>
        </p:spPr>
        <p:txBody>
          <a:bodyPr/>
          <a:lstStyle>
            <a:lvl1pPr>
              <a:defRPr/>
            </a:lvl1pPr>
          </a:lstStyle>
          <a:p>
            <a:pPr>
              <a:defRPr/>
            </a:pPr>
            <a:fld id="{938C692E-D016-4933-986E-784DDDE517E5}" type="slidenum">
              <a:rPr lang="en-US" altLang="en-US"/>
              <a:pPr>
                <a:defRPr/>
              </a:pPr>
              <a:t>‹#›</a:t>
            </a:fld>
            <a:endParaRPr lang="en-US" altLang="en-US"/>
          </a:p>
        </p:txBody>
      </p:sp>
    </p:spTree>
    <p:extLst>
      <p:ext uri="{BB962C8B-B14F-4D97-AF65-F5344CB8AC3E}">
        <p14:creationId xmlns:p14="http://schemas.microsoft.com/office/powerpoint/2010/main" val="1991927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35D9598-68BE-86D9-A650-869D15FC0B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B820998-2741-4326-3F88-C7EB3EE3D9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A8C019-25CD-1B0E-C307-516C8908F0D3}"/>
              </a:ext>
            </a:extLst>
          </p:cNvPr>
          <p:cNvSpPr>
            <a:spLocks noGrp="1" noChangeArrowheads="1"/>
          </p:cNvSpPr>
          <p:nvPr>
            <p:ph type="sldNum" sz="quarter" idx="12"/>
          </p:nvPr>
        </p:nvSpPr>
        <p:spPr>
          <a:ln/>
        </p:spPr>
        <p:txBody>
          <a:bodyPr/>
          <a:lstStyle>
            <a:lvl1pPr>
              <a:defRPr/>
            </a:lvl1pPr>
          </a:lstStyle>
          <a:p>
            <a:pPr>
              <a:defRPr/>
            </a:pPr>
            <a:fld id="{5BE760E4-84DE-4A96-9B40-E43776F8BF8F}" type="slidenum">
              <a:rPr lang="en-US" altLang="en-US"/>
              <a:pPr>
                <a:defRPr/>
              </a:pPr>
              <a:t>‹#›</a:t>
            </a:fld>
            <a:endParaRPr lang="en-US" altLang="en-US"/>
          </a:p>
        </p:txBody>
      </p:sp>
    </p:spTree>
    <p:extLst>
      <p:ext uri="{BB962C8B-B14F-4D97-AF65-F5344CB8AC3E}">
        <p14:creationId xmlns:p14="http://schemas.microsoft.com/office/powerpoint/2010/main" val="1913400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1BCC97-CCF3-AE9A-4616-4C501CF1A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150631F-5E27-39F2-079D-8C18FBBE9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0F533B-2414-CBC0-0DBE-8B79DA5C8AED}"/>
              </a:ext>
            </a:extLst>
          </p:cNvPr>
          <p:cNvSpPr>
            <a:spLocks noGrp="1" noChangeArrowheads="1"/>
          </p:cNvSpPr>
          <p:nvPr>
            <p:ph type="sldNum" sz="quarter" idx="12"/>
          </p:nvPr>
        </p:nvSpPr>
        <p:spPr>
          <a:ln/>
        </p:spPr>
        <p:txBody>
          <a:bodyPr/>
          <a:lstStyle>
            <a:lvl1pPr>
              <a:defRPr/>
            </a:lvl1pPr>
          </a:lstStyle>
          <a:p>
            <a:pPr>
              <a:defRPr/>
            </a:pPr>
            <a:fld id="{115D1011-7D9A-4A40-8A1B-3E5C29F0A609}" type="slidenum">
              <a:rPr lang="en-US" altLang="en-US"/>
              <a:pPr>
                <a:defRPr/>
              </a:pPr>
              <a:t>‹#›</a:t>
            </a:fld>
            <a:endParaRPr lang="en-US" altLang="en-US"/>
          </a:p>
        </p:txBody>
      </p:sp>
    </p:spTree>
    <p:extLst>
      <p:ext uri="{BB962C8B-B14F-4D97-AF65-F5344CB8AC3E}">
        <p14:creationId xmlns:p14="http://schemas.microsoft.com/office/powerpoint/2010/main" val="1125257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CC689C-CBC1-A22A-385C-203F66095D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AA05564-04D6-7962-7346-3A75F288A6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86603C5-7B24-BE24-FCA0-C776E4A34CC6}"/>
              </a:ext>
            </a:extLst>
          </p:cNvPr>
          <p:cNvSpPr>
            <a:spLocks noGrp="1" noChangeArrowheads="1"/>
          </p:cNvSpPr>
          <p:nvPr>
            <p:ph type="sldNum" sz="quarter" idx="12"/>
          </p:nvPr>
        </p:nvSpPr>
        <p:spPr>
          <a:ln/>
        </p:spPr>
        <p:txBody>
          <a:bodyPr/>
          <a:lstStyle>
            <a:lvl1pPr>
              <a:defRPr/>
            </a:lvl1pPr>
          </a:lstStyle>
          <a:p>
            <a:pPr>
              <a:defRPr/>
            </a:pPr>
            <a:fld id="{8A7AE04D-76DD-451A-9F11-4BCD869346C7}" type="slidenum">
              <a:rPr lang="en-US" altLang="en-US"/>
              <a:pPr>
                <a:defRPr/>
              </a:pPr>
              <a:t>‹#›</a:t>
            </a:fld>
            <a:endParaRPr lang="en-US" altLang="en-US"/>
          </a:p>
        </p:txBody>
      </p:sp>
    </p:spTree>
    <p:extLst>
      <p:ext uri="{BB962C8B-B14F-4D97-AF65-F5344CB8AC3E}">
        <p14:creationId xmlns:p14="http://schemas.microsoft.com/office/powerpoint/2010/main" val="14449081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25963"/>
          </a:xfrm>
        </p:spPr>
        <p:txBody>
          <a:bodyPr/>
          <a:lstStyle/>
          <a:p>
            <a:pPr lvl="0"/>
            <a:endParaRPr lang="en-US" noProof="0"/>
          </a:p>
        </p:txBody>
      </p:sp>
      <p:sp>
        <p:nvSpPr>
          <p:cNvPr id="4" name="Rectangle 4">
            <a:extLst>
              <a:ext uri="{FF2B5EF4-FFF2-40B4-BE49-F238E27FC236}">
                <a16:creationId xmlns:a16="http://schemas.microsoft.com/office/drawing/2014/main" id="{8B39C175-6014-C425-B014-E65B8D8A57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B11F172-18A8-3E33-5C0E-0C7D8696E8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0D2701-FFD5-1660-4EA6-8BBE08940019}"/>
              </a:ext>
            </a:extLst>
          </p:cNvPr>
          <p:cNvSpPr>
            <a:spLocks noGrp="1" noChangeArrowheads="1"/>
          </p:cNvSpPr>
          <p:nvPr>
            <p:ph type="sldNum" sz="quarter" idx="12"/>
          </p:nvPr>
        </p:nvSpPr>
        <p:spPr>
          <a:ln/>
        </p:spPr>
        <p:txBody>
          <a:bodyPr/>
          <a:lstStyle>
            <a:lvl1pPr>
              <a:defRPr/>
            </a:lvl1pPr>
          </a:lstStyle>
          <a:p>
            <a:pPr>
              <a:defRPr/>
            </a:pPr>
            <a:fld id="{5B5358A8-9405-46CD-98C2-3A3556C62015}" type="slidenum">
              <a:rPr lang="en-US" altLang="en-US"/>
              <a:pPr>
                <a:defRPr/>
              </a:pPr>
              <a:t>‹#›</a:t>
            </a:fld>
            <a:endParaRPr lang="en-US" altLang="en-US"/>
          </a:p>
        </p:txBody>
      </p:sp>
    </p:spTree>
    <p:extLst>
      <p:ext uri="{BB962C8B-B14F-4D97-AF65-F5344CB8AC3E}">
        <p14:creationId xmlns:p14="http://schemas.microsoft.com/office/powerpoint/2010/main" val="30674941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F15F2E-3D1B-ABC7-7315-E3FD81A1CA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471575-40AE-B1EB-2D6A-CFE799FE99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7A2438-DFB7-BABA-490F-312B830E78B4}"/>
              </a:ext>
            </a:extLst>
          </p:cNvPr>
          <p:cNvSpPr>
            <a:spLocks noGrp="1" noChangeArrowheads="1"/>
          </p:cNvSpPr>
          <p:nvPr>
            <p:ph type="sldNum" sz="quarter" idx="12"/>
          </p:nvPr>
        </p:nvSpPr>
        <p:spPr>
          <a:ln/>
        </p:spPr>
        <p:txBody>
          <a:bodyPr/>
          <a:lstStyle>
            <a:lvl1pPr>
              <a:defRPr/>
            </a:lvl1pPr>
          </a:lstStyle>
          <a:p>
            <a:pPr>
              <a:defRPr/>
            </a:pPr>
            <a:fld id="{21B8A888-537B-4894-943D-FC7885197041}" type="slidenum">
              <a:rPr lang="en-US" altLang="en-US"/>
              <a:pPr>
                <a:defRPr/>
              </a:pPr>
              <a:t>‹#›</a:t>
            </a:fld>
            <a:endParaRPr lang="en-US" altLang="en-US"/>
          </a:p>
        </p:txBody>
      </p:sp>
    </p:spTree>
    <p:extLst>
      <p:ext uri="{BB962C8B-B14F-4D97-AF65-F5344CB8AC3E}">
        <p14:creationId xmlns:p14="http://schemas.microsoft.com/office/powerpoint/2010/main" val="3108074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C9A06E-6F98-CE8C-40D9-050325AE58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4D95727-A3FF-6BF4-C7F5-D0273A524D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1D67510-7DE4-9493-52CA-EBB8EBDACBA0}"/>
              </a:ext>
            </a:extLst>
          </p:cNvPr>
          <p:cNvSpPr>
            <a:spLocks noGrp="1" noChangeArrowheads="1"/>
          </p:cNvSpPr>
          <p:nvPr>
            <p:ph type="sldNum" sz="quarter" idx="12"/>
          </p:nvPr>
        </p:nvSpPr>
        <p:spPr>
          <a:ln/>
        </p:spPr>
        <p:txBody>
          <a:bodyPr/>
          <a:lstStyle>
            <a:lvl1pPr>
              <a:defRPr/>
            </a:lvl1pPr>
          </a:lstStyle>
          <a:p>
            <a:pPr>
              <a:defRPr/>
            </a:pPr>
            <a:fld id="{7FE02DDB-9325-4EBC-BC87-ECE2BD30CAEF}" type="slidenum">
              <a:rPr lang="en-US" altLang="en-US"/>
              <a:pPr>
                <a:defRPr/>
              </a:pPr>
              <a:t>‹#›</a:t>
            </a:fld>
            <a:endParaRPr lang="en-US" altLang="en-US"/>
          </a:p>
        </p:txBody>
      </p:sp>
    </p:spTree>
    <p:extLst>
      <p:ext uri="{BB962C8B-B14F-4D97-AF65-F5344CB8AC3E}">
        <p14:creationId xmlns:p14="http://schemas.microsoft.com/office/powerpoint/2010/main" val="3157573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441" y="1524000"/>
            <a:ext cx="1096994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2" name="Date Placeholder 23">
            <a:extLst>
              <a:ext uri="{FF2B5EF4-FFF2-40B4-BE49-F238E27FC236}">
                <a16:creationId xmlns:a16="http://schemas.microsoft.com/office/drawing/2014/main" id="{2DBE6373-6646-FD8E-C275-A07E3D940E73}"/>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3D602D25-8176-1DA7-2CA6-8CCD02572E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C04B68B2-DF18-10A9-8F46-A62164EFC395}"/>
              </a:ext>
            </a:extLst>
          </p:cNvPr>
          <p:cNvSpPr>
            <a:spLocks noGrp="1"/>
          </p:cNvSpPr>
          <p:nvPr>
            <p:ph type="sldNum" sz="quarter" idx="12"/>
          </p:nvPr>
        </p:nvSpPr>
        <p:spPr/>
        <p:txBody>
          <a:bodyPr/>
          <a:lstStyle>
            <a:lvl1pPr>
              <a:defRPr/>
            </a:lvl1pPr>
          </a:lstStyle>
          <a:p>
            <a:pPr>
              <a:defRPr/>
            </a:pPr>
            <a:fld id="{90760731-AB84-46B6-BE2A-60990FFDE1CC}" type="slidenum">
              <a:rPr lang="en-US" altLang="en-US"/>
              <a:pPr>
                <a:defRPr/>
              </a:pPr>
              <a:t>‹#›</a:t>
            </a:fld>
            <a:endParaRPr lang="en-US" altLang="en-US"/>
          </a:p>
        </p:txBody>
      </p:sp>
    </p:spTree>
    <p:extLst>
      <p:ext uri="{BB962C8B-B14F-4D97-AF65-F5344CB8AC3E}">
        <p14:creationId xmlns:p14="http://schemas.microsoft.com/office/powerpoint/2010/main" val="12740552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10748C2-D7A9-D91C-80A2-1231D534EE0D}"/>
              </a:ext>
            </a:extLst>
          </p:cNvPr>
          <p:cNvCxnSpPr/>
          <p:nvPr/>
        </p:nvCxnSpPr>
        <p:spPr>
          <a:xfrm>
            <a:off x="914162" y="4916488"/>
            <a:ext cx="10563648"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162" y="3505200"/>
            <a:ext cx="10563648"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chemeClr val="bg1"/>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162" y="4958864"/>
            <a:ext cx="10563648" cy="984736"/>
          </a:xfrm>
        </p:spPr>
        <p:txBody>
          <a:bodyPr/>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0F0E8214-9488-AB63-5DE1-706A14A86DE0}"/>
              </a:ext>
            </a:extLst>
          </p:cNvPr>
          <p:cNvSpPr>
            <a:spLocks noGrp="1"/>
          </p:cNvSpPr>
          <p:nvPr>
            <p:ph type="dt" sz="half" idx="10"/>
          </p:nvPr>
        </p:nvSpPr>
        <p:spPr/>
        <p:txBody>
          <a:bodyPr/>
          <a:lstStyle>
            <a:lvl1pPr>
              <a:defRPr>
                <a:solidFill>
                  <a:schemeClr val="bg1"/>
                </a:solidFill>
              </a:defRPr>
            </a:lvl1pPr>
          </a:lstStyle>
          <a:p>
            <a:pPr>
              <a:defRPr/>
            </a:pPr>
            <a:endParaRPr lang="en-US"/>
          </a:p>
        </p:txBody>
      </p:sp>
      <p:sp>
        <p:nvSpPr>
          <p:cNvPr id="6" name="Footer Placeholder 4">
            <a:extLst>
              <a:ext uri="{FF2B5EF4-FFF2-40B4-BE49-F238E27FC236}">
                <a16:creationId xmlns:a16="http://schemas.microsoft.com/office/drawing/2014/main" id="{55DCDA2F-97DE-6157-DDB8-D1143775B6BE}"/>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E13F723B-29C0-ADAA-D549-2C8E2BEB25DE}"/>
              </a:ext>
            </a:extLst>
          </p:cNvPr>
          <p:cNvSpPr>
            <a:spLocks noGrp="1"/>
          </p:cNvSpPr>
          <p:nvPr>
            <p:ph type="sldNum" sz="quarter" idx="12"/>
          </p:nvPr>
        </p:nvSpPr>
        <p:spPr/>
        <p:txBody>
          <a:bodyPr/>
          <a:lstStyle>
            <a:lvl1pPr>
              <a:defRPr>
                <a:solidFill>
                  <a:schemeClr val="bg1"/>
                </a:solidFill>
              </a:defRPr>
            </a:lvl1pPr>
          </a:lstStyle>
          <a:p>
            <a:pPr>
              <a:defRPr/>
            </a:pPr>
            <a:fld id="{D1986EF8-DF82-4C85-A093-589F7A1829A8}" type="slidenum">
              <a:rPr lang="en-US" altLang="en-US"/>
              <a:pPr>
                <a:defRPr/>
              </a:pPr>
              <a:t>‹#›</a:t>
            </a:fld>
            <a:endParaRPr lang="en-US" altLang="en-US"/>
          </a:p>
        </p:txBody>
      </p:sp>
    </p:spTree>
    <p:extLst>
      <p:ext uri="{BB962C8B-B14F-4D97-AF65-F5344CB8AC3E}">
        <p14:creationId xmlns:p14="http://schemas.microsoft.com/office/powerpoint/2010/main" val="3035302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441"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5986"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2C7E1243-A955-CEEB-976C-5454B2455F09}"/>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235D63A0-3A36-6D3A-91FF-9D1F6529F5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89AC40E1-0F07-0FAA-A472-86F1D92B5CBD}"/>
              </a:ext>
            </a:extLst>
          </p:cNvPr>
          <p:cNvSpPr>
            <a:spLocks noGrp="1"/>
          </p:cNvSpPr>
          <p:nvPr>
            <p:ph type="sldNum" sz="quarter" idx="12"/>
          </p:nvPr>
        </p:nvSpPr>
        <p:spPr/>
        <p:txBody>
          <a:bodyPr/>
          <a:lstStyle>
            <a:lvl1pPr>
              <a:defRPr/>
            </a:lvl1pPr>
          </a:lstStyle>
          <a:p>
            <a:pPr>
              <a:defRPr/>
            </a:pPr>
            <a:fld id="{5E1490E2-2867-414A-A392-67174917EDC5}" type="slidenum">
              <a:rPr lang="en-US" altLang="en-US"/>
              <a:pPr>
                <a:defRPr/>
              </a:pPr>
              <a:t>‹#›</a:t>
            </a:fld>
            <a:endParaRPr lang="en-US" altLang="en-US"/>
          </a:p>
        </p:txBody>
      </p:sp>
    </p:spTree>
    <p:extLst>
      <p:ext uri="{BB962C8B-B14F-4D97-AF65-F5344CB8AC3E}">
        <p14:creationId xmlns:p14="http://schemas.microsoft.com/office/powerpoint/2010/main" val="183800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1F900F2F-90FD-9810-22C7-CB39F22EB088}"/>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8623E55D-6648-D273-8E76-993E1C4FF1E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FCF9565D-EF17-C35B-304D-688218CD6068}"/>
              </a:ext>
            </a:extLst>
          </p:cNvPr>
          <p:cNvSpPr>
            <a:spLocks noGrp="1"/>
          </p:cNvSpPr>
          <p:nvPr>
            <p:ph type="sldNum" sz="quarter" idx="12"/>
          </p:nvPr>
        </p:nvSpPr>
        <p:spPr/>
        <p:txBody>
          <a:bodyPr/>
          <a:lstStyle>
            <a:lvl1pPr>
              <a:defRPr/>
            </a:lvl1pPr>
          </a:lstStyle>
          <a:p>
            <a:pPr>
              <a:defRPr/>
            </a:pPr>
            <a:fld id="{85A70955-9BC0-499F-BDF0-1AEFAFFA4272}" type="slidenum">
              <a:rPr lang="en-US" altLang="en-US"/>
              <a:pPr>
                <a:defRPr/>
              </a:pPr>
              <a:t>‹#›</a:t>
            </a:fld>
            <a:endParaRPr lang="en-US" altLang="en-US"/>
          </a:p>
        </p:txBody>
      </p:sp>
    </p:spTree>
    <p:extLst>
      <p:ext uri="{BB962C8B-B14F-4D97-AF65-F5344CB8AC3E}">
        <p14:creationId xmlns:p14="http://schemas.microsoft.com/office/powerpoint/2010/main" val="39677868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7AACB85F-DFAB-6580-C216-31178928AB28}"/>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D1287509-21FA-75AC-59A6-83F5BD2E26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20694C48-5391-27EA-FB0B-72F0EB32F778}"/>
              </a:ext>
            </a:extLst>
          </p:cNvPr>
          <p:cNvSpPr>
            <a:spLocks noGrp="1"/>
          </p:cNvSpPr>
          <p:nvPr>
            <p:ph type="sldNum" sz="quarter" idx="12"/>
          </p:nvPr>
        </p:nvSpPr>
        <p:spPr/>
        <p:txBody>
          <a:bodyPr/>
          <a:lstStyle>
            <a:lvl1pPr>
              <a:defRPr/>
            </a:lvl1pPr>
          </a:lstStyle>
          <a:p>
            <a:pPr>
              <a:defRPr/>
            </a:pPr>
            <a:fld id="{B9EA0F6B-8E83-4D83-B4DC-98ECF7036677}" type="slidenum">
              <a:rPr lang="en-US" altLang="en-US"/>
              <a:pPr>
                <a:defRPr/>
              </a:pPr>
              <a:t>‹#›</a:t>
            </a:fld>
            <a:endParaRPr lang="en-US" altLang="en-US"/>
          </a:p>
        </p:txBody>
      </p:sp>
    </p:spTree>
    <p:extLst>
      <p:ext uri="{BB962C8B-B14F-4D97-AF65-F5344CB8AC3E}">
        <p14:creationId xmlns:p14="http://schemas.microsoft.com/office/powerpoint/2010/main" val="3152428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152401"/>
            <a:ext cx="10969943" cy="597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54FB79C0-9A95-55E2-E4CC-E1E60A8D8734}"/>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D1D33DB7-B518-C6EE-9C60-71F7438CE9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4106B19C-B662-75F2-F60B-34C6D5B1A66B}"/>
              </a:ext>
            </a:extLst>
          </p:cNvPr>
          <p:cNvSpPr>
            <a:spLocks noGrp="1"/>
          </p:cNvSpPr>
          <p:nvPr>
            <p:ph type="sldNum" sz="quarter" idx="12"/>
          </p:nvPr>
        </p:nvSpPr>
        <p:spPr/>
        <p:txBody>
          <a:bodyPr/>
          <a:lstStyle>
            <a:lvl1pPr>
              <a:defRPr/>
            </a:lvl1pPr>
          </a:lstStyle>
          <a:p>
            <a:pPr>
              <a:defRPr/>
            </a:pPr>
            <a:fld id="{34D526A2-10E7-4C6F-83FA-C7C6CCA31D2B}" type="slidenum">
              <a:rPr lang="en-US" altLang="en-US"/>
              <a:pPr>
                <a:defRPr/>
              </a:pPr>
              <a:t>‹#›</a:t>
            </a:fld>
            <a:endParaRPr lang="en-US" altLang="en-US"/>
          </a:p>
        </p:txBody>
      </p:sp>
    </p:spTree>
    <p:extLst>
      <p:ext uri="{BB962C8B-B14F-4D97-AF65-F5344CB8AC3E}">
        <p14:creationId xmlns:p14="http://schemas.microsoft.com/office/powerpoint/2010/main" val="3699661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1219200"/>
          </a:xfrm>
        </p:spPr>
        <p:txBody>
          <a:bodyPr/>
          <a:lstStyle/>
          <a:p>
            <a:r>
              <a:rPr lang="en-US"/>
              <a:t>Click to edit Master title style</a:t>
            </a:r>
          </a:p>
        </p:txBody>
      </p:sp>
      <p:sp>
        <p:nvSpPr>
          <p:cNvPr id="3" name="Content Placeholder 2"/>
          <p:cNvSpPr>
            <a:spLocks noGrp="1"/>
          </p:cNvSpPr>
          <p:nvPr>
            <p:ph sz="half" idx="1"/>
          </p:nvPr>
        </p:nvSpPr>
        <p:spPr>
          <a:xfrm>
            <a:off x="609441"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044A130C-E2CE-EEE9-2C4D-4CF243397505}"/>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7F12E97B-5F3F-F821-DD26-2EBC5876B3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7381E458-EF91-942E-DBB5-45FBD84A47E6}"/>
              </a:ext>
            </a:extLst>
          </p:cNvPr>
          <p:cNvSpPr>
            <a:spLocks noGrp="1"/>
          </p:cNvSpPr>
          <p:nvPr>
            <p:ph type="sldNum" sz="quarter" idx="12"/>
          </p:nvPr>
        </p:nvSpPr>
        <p:spPr/>
        <p:txBody>
          <a:bodyPr/>
          <a:lstStyle>
            <a:lvl1pPr>
              <a:defRPr/>
            </a:lvl1pPr>
          </a:lstStyle>
          <a:p>
            <a:pPr>
              <a:defRPr/>
            </a:pPr>
            <a:fld id="{8CC1B27B-86BF-430B-86F7-7BE804931675}" type="slidenum">
              <a:rPr lang="en-US" altLang="en-US"/>
              <a:pPr>
                <a:defRPr/>
              </a:pPr>
              <a:t>‹#›</a:t>
            </a:fld>
            <a:endParaRPr lang="en-US" altLang="en-US"/>
          </a:p>
        </p:txBody>
      </p:sp>
    </p:spTree>
    <p:extLst>
      <p:ext uri="{BB962C8B-B14F-4D97-AF65-F5344CB8AC3E}">
        <p14:creationId xmlns:p14="http://schemas.microsoft.com/office/powerpoint/2010/main" val="28507274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1219200"/>
          </a:xfrm>
        </p:spPr>
        <p:txBody>
          <a:bodyPr/>
          <a:lstStyle/>
          <a:p>
            <a:r>
              <a:rPr lang="en-US"/>
              <a:t>Click to edit Master title style</a:t>
            </a:r>
          </a:p>
        </p:txBody>
      </p:sp>
      <p:sp>
        <p:nvSpPr>
          <p:cNvPr id="3" name="Text Placeholder 2"/>
          <p:cNvSpPr>
            <a:spLocks noGrp="1"/>
          </p:cNvSpPr>
          <p:nvPr>
            <p:ph type="body" sz="half" idx="1"/>
          </p:nvPr>
        </p:nvSpPr>
        <p:spPr>
          <a:xfrm>
            <a:off x="609441"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7FA595A4-BBD1-D315-A82D-3EE8D048A540}"/>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CBF7EFF8-7B10-01B8-ACAD-3B4954E42B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FFEB259F-88B5-31EF-A10C-5380DFB5A2B0}"/>
              </a:ext>
            </a:extLst>
          </p:cNvPr>
          <p:cNvSpPr>
            <a:spLocks noGrp="1"/>
          </p:cNvSpPr>
          <p:nvPr>
            <p:ph type="sldNum" sz="quarter" idx="12"/>
          </p:nvPr>
        </p:nvSpPr>
        <p:spPr/>
        <p:txBody>
          <a:bodyPr/>
          <a:lstStyle>
            <a:lvl1pPr>
              <a:defRPr/>
            </a:lvl1pPr>
          </a:lstStyle>
          <a:p>
            <a:pPr>
              <a:defRPr/>
            </a:pPr>
            <a:fld id="{3D6ADA0B-3E50-4B88-8381-70D082A11B73}" type="slidenum">
              <a:rPr lang="en-US" altLang="en-US"/>
              <a:pPr>
                <a:defRPr/>
              </a:pPr>
              <a:t>‹#›</a:t>
            </a:fld>
            <a:endParaRPr lang="en-US" altLang="en-US"/>
          </a:p>
        </p:txBody>
      </p:sp>
    </p:spTree>
    <p:extLst>
      <p:ext uri="{BB962C8B-B14F-4D97-AF65-F5344CB8AC3E}">
        <p14:creationId xmlns:p14="http://schemas.microsoft.com/office/powerpoint/2010/main" val="1480209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48685979-CDA5-7732-41C1-E8271718F191}"/>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86D7B29B-0BDE-1613-25F6-4B98B6108C4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C10DD2E-CF85-EF69-572D-A660C1094D7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8FA63ACD-BE06-47EF-BD3C-FA6C103CC09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B3E40687-23CC-2F0E-DBA4-98248AC0E6C9}"/>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6EF87CE8-DDC3-9FF9-F13A-78D741D6B3B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0DC24DBA-F89F-89C7-C470-7839A656A4D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07AFFF4-2162-AF01-3A48-C98A1958612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DE24952F-D9E8-EFC2-2B7F-2A1E65C778B0}"/>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C5693616-20DA-689C-2226-615FCB4B724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71B073D7-35C0-D2E1-658D-E20EC1EA2EF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98BED1FA-6EDF-D8E1-BDDD-A9C7B795657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2D5557BD-439F-980C-A972-C747C0153F3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6BF280A-845D-6966-25BC-F8E49DE564C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114C54E-4F7B-804D-DB62-30A49B91212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8DC489E2-6826-9EF1-361C-510D74E89E6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A2DF7CF2-1EB9-0916-6A54-017BA0F7631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AB18B00A-173B-F3F2-57DF-DDD23720D93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9C83031-8C74-7E77-EC71-83A127DDFD5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F0762443-01C9-E098-3F79-2560C4E2535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B2821334-6AA6-74B4-B07F-F2DA7101206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880D58DD-CEE8-14E6-BD18-A03A843E19B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5B04CB8B-02C6-ACA5-0B0D-3A558404A05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62587E1A-73A5-783E-9E51-EA6E19F5F91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45081420-FBB9-EF16-977C-4806EE8336F3}"/>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2DC38736-74C8-C491-776C-4421F4AA3FE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182C3068-B355-A903-9AF6-DF2BC7D126F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72AD7065-B14E-B9C8-57E8-C8275D7D1D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1E7E5722-E072-4C90-68C7-9D4F4F7FC68A}"/>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1BEBE8E-4D64-7AD1-0527-B120720D2797}"/>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447233-6337-1FF0-42D6-BF28AFBC6F9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7744FECE-A8B3-AE24-BBB7-57B10CD6F74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FE63266-5351-E43E-9577-389B6387088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7038FF8D-734C-BFB8-0375-D8C992DCE11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427DFFA7-CDEC-A0B8-F0DD-537750EFC367}"/>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C6E335C1-329F-FDC6-CF44-FFB899492A59}"/>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59852B34-95EB-1FD7-4334-BE6F014751CC}"/>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B50AECEA-0F04-0D42-4F2B-8E66950E50FF}"/>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139F808-4606-AAA0-2E29-010C942CF356}"/>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9871F7FE-337E-F35A-736C-C20B5F47BFE5}"/>
              </a:ext>
            </a:extLst>
          </p:cNvPr>
          <p:cNvSpPr>
            <a:spLocks noGrp="1" noChangeArrowheads="1"/>
          </p:cNvSpPr>
          <p:nvPr>
            <p:ph type="sldNum" sz="quarter" idx="4"/>
          </p:nvPr>
        </p:nvSpPr>
        <p:spPr/>
        <p:txBody>
          <a:bodyPr/>
          <a:lstStyle>
            <a:lvl1pPr>
              <a:defRPr/>
            </a:lvl1pPr>
          </a:lstStyle>
          <a:p>
            <a:fld id="{6AB63271-B52E-452D-A0FD-8B191BA372CF}" type="slidenum">
              <a:rPr lang="en-US" altLang="en-US"/>
              <a:pPr/>
              <a:t>‹#›</a:t>
            </a:fld>
            <a:endParaRPr lang="en-US" altLang="en-US"/>
          </a:p>
        </p:txBody>
      </p:sp>
    </p:spTree>
    <p:extLst>
      <p:ext uri="{BB962C8B-B14F-4D97-AF65-F5344CB8AC3E}">
        <p14:creationId xmlns:p14="http://schemas.microsoft.com/office/powerpoint/2010/main" val="329660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B13B-97FA-CE30-F1E6-D5131F758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45C99-955D-49C2-C0FC-143A9FB4A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449A7-C8E1-63A5-40A4-21AE2DD4D1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B21BDD-8066-F35C-5443-8B8FCC3271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2F768F-1036-E183-46AD-09B5529EA5B3}"/>
              </a:ext>
            </a:extLst>
          </p:cNvPr>
          <p:cNvSpPr>
            <a:spLocks noGrp="1"/>
          </p:cNvSpPr>
          <p:nvPr>
            <p:ph type="sldNum" sz="quarter" idx="12"/>
          </p:nvPr>
        </p:nvSpPr>
        <p:spPr/>
        <p:txBody>
          <a:bodyPr/>
          <a:lstStyle>
            <a:lvl1pPr>
              <a:defRPr/>
            </a:lvl1pPr>
          </a:lstStyle>
          <a:p>
            <a:fld id="{353CA618-B068-4C8C-8F19-3668FC9AFBFF}" type="slidenum">
              <a:rPr lang="en-US" altLang="en-US"/>
              <a:pPr/>
              <a:t>‹#›</a:t>
            </a:fld>
            <a:endParaRPr lang="en-US" altLang="en-US"/>
          </a:p>
        </p:txBody>
      </p:sp>
    </p:spTree>
    <p:extLst>
      <p:ext uri="{BB962C8B-B14F-4D97-AF65-F5344CB8AC3E}">
        <p14:creationId xmlns:p14="http://schemas.microsoft.com/office/powerpoint/2010/main" val="424501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FB08-D512-BD14-D5C3-1DA258C3912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C177B-95FA-3F54-DA7E-AC6F604C7D8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79A4C1-04D1-8A8C-490C-AE910D34B4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2445FF-F62E-F483-4607-EE45B6CDB1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D879D3-054D-6776-8E20-591C2AB482F5}"/>
              </a:ext>
            </a:extLst>
          </p:cNvPr>
          <p:cNvSpPr>
            <a:spLocks noGrp="1"/>
          </p:cNvSpPr>
          <p:nvPr>
            <p:ph type="sldNum" sz="quarter" idx="12"/>
          </p:nvPr>
        </p:nvSpPr>
        <p:spPr/>
        <p:txBody>
          <a:bodyPr/>
          <a:lstStyle>
            <a:lvl1pPr>
              <a:defRPr/>
            </a:lvl1pPr>
          </a:lstStyle>
          <a:p>
            <a:fld id="{274ED549-5ABC-4313-8B05-9CA3F5606319}" type="slidenum">
              <a:rPr lang="en-US" altLang="en-US"/>
              <a:pPr/>
              <a:t>‹#›</a:t>
            </a:fld>
            <a:endParaRPr lang="en-US" altLang="en-US"/>
          </a:p>
        </p:txBody>
      </p:sp>
    </p:spTree>
    <p:extLst>
      <p:ext uri="{BB962C8B-B14F-4D97-AF65-F5344CB8AC3E}">
        <p14:creationId xmlns:p14="http://schemas.microsoft.com/office/powerpoint/2010/main" val="41030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D0F6-A478-B6B0-C11C-0F08DC3E2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D126B-6D0D-581C-A409-FB3B31ADD7C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23483-757E-9324-E21E-D2A08772F9B1}"/>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7ADAA-2DAA-7483-42AC-283B98C76DB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C921C-14A8-1ABE-B7F7-6799C119E0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315155-459E-24A5-D1FE-17BC40762FA6}"/>
              </a:ext>
            </a:extLst>
          </p:cNvPr>
          <p:cNvSpPr>
            <a:spLocks noGrp="1"/>
          </p:cNvSpPr>
          <p:nvPr>
            <p:ph type="sldNum" sz="quarter" idx="12"/>
          </p:nvPr>
        </p:nvSpPr>
        <p:spPr/>
        <p:txBody>
          <a:bodyPr/>
          <a:lstStyle>
            <a:lvl1pPr>
              <a:defRPr/>
            </a:lvl1pPr>
          </a:lstStyle>
          <a:p>
            <a:fld id="{EAA2DF86-BD75-4462-B71A-507268AA75EC}" type="slidenum">
              <a:rPr lang="en-US" altLang="en-US"/>
              <a:pPr/>
              <a:t>‹#›</a:t>
            </a:fld>
            <a:endParaRPr lang="en-US" altLang="en-US"/>
          </a:p>
        </p:txBody>
      </p:sp>
    </p:spTree>
    <p:extLst>
      <p:ext uri="{BB962C8B-B14F-4D97-AF65-F5344CB8AC3E}">
        <p14:creationId xmlns:p14="http://schemas.microsoft.com/office/powerpoint/2010/main" val="176087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FF34-1DBF-DB09-EB5B-4EA62761CC8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A2A0F-FC38-31EC-B942-429BCE42927A}"/>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9CDEF-7BC0-B742-324A-1E0B7F6EB84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8BAE27-47A9-5A12-647F-C53729F4D0EC}"/>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4151-ABEE-31E3-2B91-0D80E19DCC7E}"/>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2C077-14A4-B878-B07F-891FC90BCB9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5F33EBA-F4FB-9B10-1E10-E452F3FBD83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F78FF2-8991-87D1-EF63-54A90E807802}"/>
              </a:ext>
            </a:extLst>
          </p:cNvPr>
          <p:cNvSpPr>
            <a:spLocks noGrp="1"/>
          </p:cNvSpPr>
          <p:nvPr>
            <p:ph type="sldNum" sz="quarter" idx="12"/>
          </p:nvPr>
        </p:nvSpPr>
        <p:spPr/>
        <p:txBody>
          <a:bodyPr/>
          <a:lstStyle>
            <a:lvl1pPr>
              <a:defRPr/>
            </a:lvl1pPr>
          </a:lstStyle>
          <a:p>
            <a:fld id="{91142625-594A-4A3A-8006-DDB249FBA2FD}" type="slidenum">
              <a:rPr lang="en-US" altLang="en-US"/>
              <a:pPr/>
              <a:t>‹#›</a:t>
            </a:fld>
            <a:endParaRPr lang="en-US" altLang="en-US"/>
          </a:p>
        </p:txBody>
      </p:sp>
    </p:spTree>
    <p:extLst>
      <p:ext uri="{BB962C8B-B14F-4D97-AF65-F5344CB8AC3E}">
        <p14:creationId xmlns:p14="http://schemas.microsoft.com/office/powerpoint/2010/main" val="16444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EA22-70DD-1F29-1FF7-2CBA7A7EC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753E0-FF12-92F6-9D55-CEA87ABAED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E0DC3B-3D2F-4D07-05D8-8DC4BC596C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4EE49B1-C9A9-AE82-19E1-A4801B7E94AD}"/>
              </a:ext>
            </a:extLst>
          </p:cNvPr>
          <p:cNvSpPr>
            <a:spLocks noGrp="1"/>
          </p:cNvSpPr>
          <p:nvPr>
            <p:ph type="sldNum" sz="quarter" idx="12"/>
          </p:nvPr>
        </p:nvSpPr>
        <p:spPr/>
        <p:txBody>
          <a:bodyPr/>
          <a:lstStyle>
            <a:lvl1pPr>
              <a:defRPr/>
            </a:lvl1pPr>
          </a:lstStyle>
          <a:p>
            <a:fld id="{882C8063-1AE2-4240-9F71-4E783BB9A8E9}" type="slidenum">
              <a:rPr lang="en-US" altLang="en-US"/>
              <a:pPr/>
              <a:t>‹#›</a:t>
            </a:fld>
            <a:endParaRPr lang="en-US" altLang="en-US"/>
          </a:p>
        </p:txBody>
      </p:sp>
    </p:spTree>
    <p:extLst>
      <p:ext uri="{BB962C8B-B14F-4D97-AF65-F5344CB8AC3E}">
        <p14:creationId xmlns:p14="http://schemas.microsoft.com/office/powerpoint/2010/main" val="341703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66107-E85A-5F28-483D-855611C1F7C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4D4998F-E1C9-984D-5CBD-897770D5C53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D54AE1F-F0BE-DFE2-F437-02851C9D240E}"/>
              </a:ext>
            </a:extLst>
          </p:cNvPr>
          <p:cNvSpPr>
            <a:spLocks noGrp="1"/>
          </p:cNvSpPr>
          <p:nvPr>
            <p:ph type="sldNum" sz="quarter" idx="12"/>
          </p:nvPr>
        </p:nvSpPr>
        <p:spPr/>
        <p:txBody>
          <a:bodyPr/>
          <a:lstStyle>
            <a:lvl1pPr>
              <a:defRPr/>
            </a:lvl1pPr>
          </a:lstStyle>
          <a:p>
            <a:fld id="{2E315B0D-9EE7-49EE-9025-745F8B66A0C9}" type="slidenum">
              <a:rPr lang="en-US" altLang="en-US"/>
              <a:pPr/>
              <a:t>‹#›</a:t>
            </a:fld>
            <a:endParaRPr lang="en-US" altLang="en-US"/>
          </a:p>
        </p:txBody>
      </p:sp>
    </p:spTree>
    <p:extLst>
      <p:ext uri="{BB962C8B-B14F-4D97-AF65-F5344CB8AC3E}">
        <p14:creationId xmlns:p14="http://schemas.microsoft.com/office/powerpoint/2010/main" val="384487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5889-E01E-FEA5-D671-EFBDC6676E1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F959F-1D24-9DE9-866D-0D85A20555B7}"/>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D5AA4-AB83-D2D9-68EF-0797D1062F36}"/>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93F1F-22FC-7C9A-E1DE-A5D9BA96C8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949508-FCFF-4CD7-EB5B-71E01318E7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A4B6A5-9D3F-C099-A99A-D80B9FF6B0F3}"/>
              </a:ext>
            </a:extLst>
          </p:cNvPr>
          <p:cNvSpPr>
            <a:spLocks noGrp="1"/>
          </p:cNvSpPr>
          <p:nvPr>
            <p:ph type="sldNum" sz="quarter" idx="12"/>
          </p:nvPr>
        </p:nvSpPr>
        <p:spPr/>
        <p:txBody>
          <a:bodyPr/>
          <a:lstStyle>
            <a:lvl1pPr>
              <a:defRPr/>
            </a:lvl1pPr>
          </a:lstStyle>
          <a:p>
            <a:fld id="{F596A43F-4BCB-4FB8-8A3D-D1D5BD736A41}" type="slidenum">
              <a:rPr lang="en-US" altLang="en-US"/>
              <a:pPr/>
              <a:t>‹#›</a:t>
            </a:fld>
            <a:endParaRPr lang="en-US" altLang="en-US"/>
          </a:p>
        </p:txBody>
      </p:sp>
    </p:spTree>
    <p:extLst>
      <p:ext uri="{BB962C8B-B14F-4D97-AF65-F5344CB8AC3E}">
        <p14:creationId xmlns:p14="http://schemas.microsoft.com/office/powerpoint/2010/main" val="3540624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848-250F-7E53-7C26-979D2523721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4AADE-96B2-152F-5FBD-FFFCE7B3EE3C}"/>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EACDA5-19AF-F02E-4427-48F2B493560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2CEBE-4F9B-4C2F-DD72-F996C75AF5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C3F00E-9CCB-7AF6-20B8-FBB63ACE75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5E6C83-52C2-033D-AD34-C4CB12676EFC}"/>
              </a:ext>
            </a:extLst>
          </p:cNvPr>
          <p:cNvSpPr>
            <a:spLocks noGrp="1"/>
          </p:cNvSpPr>
          <p:nvPr>
            <p:ph type="sldNum" sz="quarter" idx="12"/>
          </p:nvPr>
        </p:nvSpPr>
        <p:spPr/>
        <p:txBody>
          <a:bodyPr/>
          <a:lstStyle>
            <a:lvl1pPr>
              <a:defRPr/>
            </a:lvl1pPr>
          </a:lstStyle>
          <a:p>
            <a:fld id="{BFCB5729-D881-4821-A1C4-4BF6F1E64758}" type="slidenum">
              <a:rPr lang="en-US" altLang="en-US"/>
              <a:pPr/>
              <a:t>‹#›</a:t>
            </a:fld>
            <a:endParaRPr lang="en-US" altLang="en-US"/>
          </a:p>
        </p:txBody>
      </p:sp>
    </p:spTree>
    <p:extLst>
      <p:ext uri="{BB962C8B-B14F-4D97-AF65-F5344CB8AC3E}">
        <p14:creationId xmlns:p14="http://schemas.microsoft.com/office/powerpoint/2010/main" val="79972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45F9-D518-E797-E563-19CA80FFF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58804-447F-9532-4D04-ED3CC9F82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9EB22-8D75-312C-1209-001495C7D1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11E1FD-09B7-D3D3-E3A2-13828797C9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CE07E7-A3A8-16FF-F584-078145007527}"/>
              </a:ext>
            </a:extLst>
          </p:cNvPr>
          <p:cNvSpPr>
            <a:spLocks noGrp="1"/>
          </p:cNvSpPr>
          <p:nvPr>
            <p:ph type="sldNum" sz="quarter" idx="12"/>
          </p:nvPr>
        </p:nvSpPr>
        <p:spPr/>
        <p:txBody>
          <a:bodyPr/>
          <a:lstStyle>
            <a:lvl1pPr>
              <a:defRPr/>
            </a:lvl1pPr>
          </a:lstStyle>
          <a:p>
            <a:fld id="{3670C399-055C-4FDD-B9F0-39B619FC300A}" type="slidenum">
              <a:rPr lang="en-US" altLang="en-US"/>
              <a:pPr/>
              <a:t>‹#›</a:t>
            </a:fld>
            <a:endParaRPr lang="en-US" altLang="en-US"/>
          </a:p>
        </p:txBody>
      </p:sp>
    </p:spTree>
    <p:extLst>
      <p:ext uri="{BB962C8B-B14F-4D97-AF65-F5344CB8AC3E}">
        <p14:creationId xmlns:p14="http://schemas.microsoft.com/office/powerpoint/2010/main" val="164090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9E082-6CC7-3C64-F8CA-CC240704489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C07140-9863-F58B-D3C3-3AC34EAE29C9}"/>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2B7EE-5FAE-2D4E-6A37-F9DADD35A4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A331F6-DBFD-063D-F2CC-791986BCFE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2D4863-C94F-0FDB-25B4-7E2265D56B4D}"/>
              </a:ext>
            </a:extLst>
          </p:cNvPr>
          <p:cNvSpPr>
            <a:spLocks noGrp="1"/>
          </p:cNvSpPr>
          <p:nvPr>
            <p:ph type="sldNum" sz="quarter" idx="12"/>
          </p:nvPr>
        </p:nvSpPr>
        <p:spPr/>
        <p:txBody>
          <a:bodyPr/>
          <a:lstStyle>
            <a:lvl1pPr>
              <a:defRPr/>
            </a:lvl1pPr>
          </a:lstStyle>
          <a:p>
            <a:fld id="{944CB171-2068-425B-AC0A-1DB5F840A20F}" type="slidenum">
              <a:rPr lang="en-US" altLang="en-US"/>
              <a:pPr/>
              <a:t>‹#›</a:t>
            </a:fld>
            <a:endParaRPr lang="en-US" altLang="en-US"/>
          </a:p>
        </p:txBody>
      </p:sp>
    </p:spTree>
    <p:extLst>
      <p:ext uri="{BB962C8B-B14F-4D97-AF65-F5344CB8AC3E}">
        <p14:creationId xmlns:p14="http://schemas.microsoft.com/office/powerpoint/2010/main" val="157883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4CCF-C62B-4714-1A51-0FE4F35A94CA}"/>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49510-1244-1A62-0A11-38021657D3E2}"/>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7E490-F93E-7B8D-1049-FF92727BA40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5D736-877F-52FB-7DD7-B5CAEFDDD92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5DA031-FC9D-B283-9C58-4E36D2777D4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FAADA7-E311-2E14-10C0-A748642443B3}"/>
              </a:ext>
            </a:extLst>
          </p:cNvPr>
          <p:cNvSpPr>
            <a:spLocks noGrp="1"/>
          </p:cNvSpPr>
          <p:nvPr>
            <p:ph type="sldNum" sz="quarter" idx="12"/>
          </p:nvPr>
        </p:nvSpPr>
        <p:spPr>
          <a:xfrm>
            <a:off x="8735325" y="6278563"/>
            <a:ext cx="2844059" cy="457200"/>
          </a:xfrm>
        </p:spPr>
        <p:txBody>
          <a:bodyPr/>
          <a:lstStyle>
            <a:lvl1pPr>
              <a:defRPr/>
            </a:lvl1pPr>
          </a:lstStyle>
          <a:p>
            <a:fld id="{71A304E0-4341-451D-BE91-E980A81C4C68}" type="slidenum">
              <a:rPr lang="en-US" altLang="en-US"/>
              <a:pPr/>
              <a:t>‹#›</a:t>
            </a:fld>
            <a:endParaRPr lang="en-US" altLang="en-US"/>
          </a:p>
        </p:txBody>
      </p:sp>
    </p:spTree>
    <p:extLst>
      <p:ext uri="{BB962C8B-B14F-4D97-AF65-F5344CB8AC3E}">
        <p14:creationId xmlns:p14="http://schemas.microsoft.com/office/powerpoint/2010/main" val="278501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3A1-D4CB-85DD-5A08-FEF403E5D822}"/>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7E9273-11AA-DB7E-DC04-3EFD5E041AEA}"/>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D4D2B-7AE6-82A9-BBFB-9477C6CF589B}"/>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DCD874E-0054-30B7-7E68-77FE5676AA93}"/>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1C24898-1792-CD67-F599-CB4F7B268C8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2D5811E-6562-F244-6F21-774A39E6BEC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465CAC1-8F11-474A-4A58-2161E656CA1C}"/>
              </a:ext>
            </a:extLst>
          </p:cNvPr>
          <p:cNvSpPr>
            <a:spLocks noGrp="1"/>
          </p:cNvSpPr>
          <p:nvPr>
            <p:ph type="sldNum" sz="quarter" idx="12"/>
          </p:nvPr>
        </p:nvSpPr>
        <p:spPr>
          <a:xfrm>
            <a:off x="8735325" y="6278563"/>
            <a:ext cx="2844059" cy="457200"/>
          </a:xfrm>
        </p:spPr>
        <p:txBody>
          <a:bodyPr/>
          <a:lstStyle>
            <a:lvl1pPr>
              <a:defRPr/>
            </a:lvl1pPr>
          </a:lstStyle>
          <a:p>
            <a:fld id="{1F07DE89-1E54-457E-AF1A-4F64655C05B3}" type="slidenum">
              <a:rPr lang="en-US" altLang="en-US"/>
              <a:pPr/>
              <a:t>‹#›</a:t>
            </a:fld>
            <a:endParaRPr lang="en-US" altLang="en-US"/>
          </a:p>
        </p:txBody>
      </p:sp>
    </p:spTree>
    <p:extLst>
      <p:ext uri="{BB962C8B-B14F-4D97-AF65-F5344CB8AC3E}">
        <p14:creationId xmlns:p14="http://schemas.microsoft.com/office/powerpoint/2010/main" val="231886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F9C0-0033-B7C8-C2BB-7F51C61C33E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A2C081-D259-37B8-C05E-9162853BBA9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C4C26-DA0C-BE60-A1BB-04FEE522CB34}"/>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D7A5C-32F1-2F80-E564-0A6581665A3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FC1E4C-3DD6-6D8C-6D16-A9BD736A201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19E835-FB8F-ABE9-1332-4994E97F8E72}"/>
              </a:ext>
            </a:extLst>
          </p:cNvPr>
          <p:cNvSpPr>
            <a:spLocks noGrp="1"/>
          </p:cNvSpPr>
          <p:nvPr>
            <p:ph type="sldNum" sz="quarter" idx="12"/>
          </p:nvPr>
        </p:nvSpPr>
        <p:spPr>
          <a:xfrm>
            <a:off x="8735325" y="6278563"/>
            <a:ext cx="2844059" cy="457200"/>
          </a:xfrm>
        </p:spPr>
        <p:txBody>
          <a:bodyPr/>
          <a:lstStyle>
            <a:lvl1pPr>
              <a:defRPr/>
            </a:lvl1pPr>
          </a:lstStyle>
          <a:p>
            <a:fld id="{6BC924A2-1BDB-47CF-98ED-4E3ACD4BB5F2}" type="slidenum">
              <a:rPr lang="en-US" altLang="en-US"/>
              <a:pPr/>
              <a:t>‹#›</a:t>
            </a:fld>
            <a:endParaRPr lang="en-US" altLang="en-US"/>
          </a:p>
        </p:txBody>
      </p:sp>
    </p:spTree>
    <p:extLst>
      <p:ext uri="{BB962C8B-B14F-4D97-AF65-F5344CB8AC3E}">
        <p14:creationId xmlns:p14="http://schemas.microsoft.com/office/powerpoint/2010/main" val="256593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3264193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1165138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883493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2983972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45586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2522664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90507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4064688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1900075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184910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2626971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5325" y="6278563"/>
            <a:ext cx="2844059"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59756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5325" y="6278563"/>
            <a:ext cx="2844059"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5013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5325" y="6278563"/>
            <a:ext cx="2844059"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5030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5325" y="6278563"/>
            <a:ext cx="2844059"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37371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5325" y="6278563"/>
            <a:ext cx="2844059"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1295854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3" y="1997078"/>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9"/>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339112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19822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41"/>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6"/>
            <a:ext cx="10512862" cy="1500187"/>
          </a:xfr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2835183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402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8"/>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4" y="1681163"/>
            <a:ext cx="518236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4"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350926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2556108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2868144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8" y="987428"/>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2319474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100" y="457200"/>
            <a:ext cx="393174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8" y="987428"/>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100" y="2057400"/>
            <a:ext cx="393174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1060696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216806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2366196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6"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192695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2"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6"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1784327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6"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231607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6"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290295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6"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627402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6"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1550729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2"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2"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6"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8807234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6"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2864991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2"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6"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6"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3149497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598"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9"/>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42456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606CC19-0EEA-88E6-DAFA-1CB9F2A078CE}"/>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3DC604EF-822B-B20A-6236-0A90551A1B0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9AEF7D2A-B7F0-32CF-AB35-1FD4E779728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DC12F086-7F0E-115B-9FB9-F2A1840181BA}"/>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908C571-C8CA-6C39-D946-44E295D4F84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1EA0EB5D-704D-5733-210B-B7E68E7C7FA6}"/>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264D45A2-A0F0-DCFA-14AF-1B2EA42852AF}"/>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E6162CD-A677-F6D4-B1F7-73A1239BE4BE}"/>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2EC53728-7695-7D05-B7FF-1BFB65FC0F7A}"/>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1B9B9FC9-B3FA-CDF8-3A2C-97FAE7A92DFD}"/>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F7BA1E7-1046-417A-8C51-A5E94E3C3C4C}"/>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9A7B548C-F230-A2EC-DC7E-FABBF7EC7BAE}"/>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282B42C5-1B66-360E-713B-0F6D66C5110A}"/>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D43A7863-CAEC-1CF0-B080-B248E098F0A8}"/>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C356DB3C-CA90-066D-A7A7-C95904B90102}"/>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5E8BC86-CDD1-19FA-3CB3-550F2CE54E6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9A44D5DA-FC19-E545-B0EF-EBD92D897A1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7B1B0C84-10CC-7BD3-0EC4-0259D843978D}"/>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16C1DE22-F239-8535-496B-CE587D0C3548}"/>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7214F1A1-83C1-83A9-54E2-8A44A45EC538}"/>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AA3898F9-68C9-401B-1DB8-C44356058123}"/>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CB29DA79-5CC0-DAF7-25E7-19386849E66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2524E932-4859-CC90-7457-CE61EF4EA1D0}"/>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F9EBAC42-FA78-BF18-3DF5-7DEB1EBD9A5D}"/>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36677F55-800A-5CA2-6070-A6CE8DD55B6A}"/>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09CCC8F1-6DD4-726C-93C2-C01F1A06DA5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5CF6E863-4B90-F652-466D-909CE50D80F8}"/>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E8CFF9E6-15E3-17E3-72A0-601CC3EBC87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DC209A75-5F62-A413-8B6D-B6E66481A89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A276989-B27E-F49C-D08D-BCB06D454F9F}"/>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068710D6-ACFB-E467-A19B-23C1D1578168}"/>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9D6E27ED-CAF9-2E4B-9A0E-09F486825DA7}"/>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5D39B30-CD7D-090E-0B81-C282C58284F8}"/>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3C767E7C-BB29-980E-94D0-2D675EF8CE76}"/>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0977C51C-9939-1148-187D-7E76E90CBEEC}"/>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4FAF1ADC-3F6F-EC13-CDCA-F40DC72CE4A2}"/>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3E422A33-4102-5141-1A7A-62020EB88373}"/>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5D8946FC-7267-C0EE-DFBC-03900EA84F10}"/>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C6B21BA7-59CE-9B1E-DBCB-4C18D3D7C707}"/>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68430907-E8D7-AB24-7CCF-6A558A57711B}"/>
              </a:ext>
            </a:extLst>
          </p:cNvPr>
          <p:cNvSpPr>
            <a:spLocks noGrp="1" noChangeArrowheads="1"/>
          </p:cNvSpPr>
          <p:nvPr>
            <p:ph type="sldNum" sz="quarter" idx="4"/>
          </p:nvPr>
        </p:nvSpPr>
        <p:spPr/>
        <p:txBody>
          <a:bodyPr/>
          <a:lstStyle>
            <a:lvl1pPr>
              <a:defRPr/>
            </a:lvl1pPr>
          </a:lstStyle>
          <a:p>
            <a:fld id="{A30ECBFD-ECE9-4ED0-82F6-DEF0C2BBB43D}" type="slidenum">
              <a:rPr lang="en-US" altLang="en-US"/>
              <a:pPr/>
              <a:t>‹#›</a:t>
            </a:fld>
            <a:endParaRPr lang="en-US" altLang="en-US"/>
          </a:p>
        </p:txBody>
      </p:sp>
    </p:spTree>
    <p:extLst>
      <p:ext uri="{BB962C8B-B14F-4D97-AF65-F5344CB8AC3E}">
        <p14:creationId xmlns:p14="http://schemas.microsoft.com/office/powerpoint/2010/main" val="3463456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5583-5615-15B9-18E0-8259EFAF0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D6C62-3C1F-DB48-FC8F-2E083010C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A950-907D-A8E6-D2D9-4AD64A765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F8518F-01A5-D5A2-D554-EDBE0FDCC8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CEAAF1-95F3-F63D-9222-8E0283B285FF}"/>
              </a:ext>
            </a:extLst>
          </p:cNvPr>
          <p:cNvSpPr>
            <a:spLocks noGrp="1"/>
          </p:cNvSpPr>
          <p:nvPr>
            <p:ph type="sldNum" sz="quarter" idx="12"/>
          </p:nvPr>
        </p:nvSpPr>
        <p:spPr/>
        <p:txBody>
          <a:bodyPr/>
          <a:lstStyle>
            <a:lvl1pPr>
              <a:defRPr/>
            </a:lvl1pPr>
          </a:lstStyle>
          <a:p>
            <a:fld id="{5665D26C-EF1C-43C2-ACAC-8FB303A21F26}" type="slidenum">
              <a:rPr lang="en-US" altLang="en-US"/>
              <a:pPr/>
              <a:t>‹#›</a:t>
            </a:fld>
            <a:endParaRPr lang="en-US" altLang="en-US"/>
          </a:p>
        </p:txBody>
      </p:sp>
    </p:spTree>
    <p:extLst>
      <p:ext uri="{BB962C8B-B14F-4D97-AF65-F5344CB8AC3E}">
        <p14:creationId xmlns:p14="http://schemas.microsoft.com/office/powerpoint/2010/main" val="37714498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0C40-1015-D029-26F6-5A5A8887412F}"/>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5E69C0-F6F8-A72E-216D-4DFC21425229}"/>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DFF945B-0949-1190-90A8-8F53A7BB32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7BB814-B0EF-D366-EE39-9403FE082E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97E4A2A-9AFC-B4B2-BE82-ED5C3D71088D}"/>
              </a:ext>
            </a:extLst>
          </p:cNvPr>
          <p:cNvSpPr>
            <a:spLocks noGrp="1"/>
          </p:cNvSpPr>
          <p:nvPr>
            <p:ph type="sldNum" sz="quarter" idx="12"/>
          </p:nvPr>
        </p:nvSpPr>
        <p:spPr/>
        <p:txBody>
          <a:bodyPr/>
          <a:lstStyle>
            <a:lvl1pPr>
              <a:defRPr/>
            </a:lvl1pPr>
          </a:lstStyle>
          <a:p>
            <a:fld id="{C6579629-6663-4268-8793-AE8EB56F9C69}" type="slidenum">
              <a:rPr lang="en-US" altLang="en-US"/>
              <a:pPr/>
              <a:t>‹#›</a:t>
            </a:fld>
            <a:endParaRPr lang="en-US" altLang="en-US"/>
          </a:p>
        </p:txBody>
      </p:sp>
    </p:spTree>
    <p:extLst>
      <p:ext uri="{BB962C8B-B14F-4D97-AF65-F5344CB8AC3E}">
        <p14:creationId xmlns:p14="http://schemas.microsoft.com/office/powerpoint/2010/main" val="26539568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D9F0-A0BE-AA1D-CDF9-EE94E8382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4E7218-9722-77A0-C874-02EA118428D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742BA9-EA3A-BFFA-041B-B565B4CFF56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17221-CD85-D2C8-2E8F-8B970F62E0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B398E84-A932-6789-A590-03C2CB0D144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120C754-3B6C-A19A-7F64-CDF63FE89E46}"/>
              </a:ext>
            </a:extLst>
          </p:cNvPr>
          <p:cNvSpPr>
            <a:spLocks noGrp="1"/>
          </p:cNvSpPr>
          <p:nvPr>
            <p:ph type="sldNum" sz="quarter" idx="12"/>
          </p:nvPr>
        </p:nvSpPr>
        <p:spPr/>
        <p:txBody>
          <a:bodyPr/>
          <a:lstStyle>
            <a:lvl1pPr>
              <a:defRPr/>
            </a:lvl1pPr>
          </a:lstStyle>
          <a:p>
            <a:fld id="{EEDC456D-3EBB-4C38-B70F-62F72006FB8A}" type="slidenum">
              <a:rPr lang="en-US" altLang="en-US"/>
              <a:pPr/>
              <a:t>‹#›</a:t>
            </a:fld>
            <a:endParaRPr lang="en-US" altLang="en-US"/>
          </a:p>
        </p:txBody>
      </p:sp>
    </p:spTree>
    <p:extLst>
      <p:ext uri="{BB962C8B-B14F-4D97-AF65-F5344CB8AC3E}">
        <p14:creationId xmlns:p14="http://schemas.microsoft.com/office/powerpoint/2010/main" val="17216633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DD84-CB3F-65AF-8A0A-BB89BED04D4A}"/>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13E400-5D5B-23B5-AD1A-5AB8C39B9B44}"/>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D743B-7ED4-4B4B-D389-335C60201CD4}"/>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ED0B1-0E46-A411-593B-2B95FCB1CC28}"/>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8ED73-CC7E-14EC-9A94-17990750962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0BB2D7-8B4A-4620-B387-B5C5134BFA9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B114B64-9362-935D-84C9-BF59EEB2CA4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780EA8A-7947-053F-4437-ABDF5B420358}"/>
              </a:ext>
            </a:extLst>
          </p:cNvPr>
          <p:cNvSpPr>
            <a:spLocks noGrp="1"/>
          </p:cNvSpPr>
          <p:nvPr>
            <p:ph type="sldNum" sz="quarter" idx="12"/>
          </p:nvPr>
        </p:nvSpPr>
        <p:spPr/>
        <p:txBody>
          <a:bodyPr/>
          <a:lstStyle>
            <a:lvl1pPr>
              <a:defRPr/>
            </a:lvl1pPr>
          </a:lstStyle>
          <a:p>
            <a:fld id="{C272AAF0-CD71-4772-9342-411580B9707F}" type="slidenum">
              <a:rPr lang="en-US" altLang="en-US"/>
              <a:pPr/>
              <a:t>‹#›</a:t>
            </a:fld>
            <a:endParaRPr lang="en-US" altLang="en-US"/>
          </a:p>
        </p:txBody>
      </p:sp>
    </p:spTree>
    <p:extLst>
      <p:ext uri="{BB962C8B-B14F-4D97-AF65-F5344CB8AC3E}">
        <p14:creationId xmlns:p14="http://schemas.microsoft.com/office/powerpoint/2010/main" val="2560034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ECE1-B269-24E3-148A-1AF559E30D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DB19A-0695-3C1A-3533-94C45D04450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FDE003D-5D6C-EAE7-2CAC-505A112574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1C79A73-6112-C0FB-01B6-9C0920B26B89}"/>
              </a:ext>
            </a:extLst>
          </p:cNvPr>
          <p:cNvSpPr>
            <a:spLocks noGrp="1"/>
          </p:cNvSpPr>
          <p:nvPr>
            <p:ph type="sldNum" sz="quarter" idx="12"/>
          </p:nvPr>
        </p:nvSpPr>
        <p:spPr/>
        <p:txBody>
          <a:bodyPr/>
          <a:lstStyle>
            <a:lvl1pPr>
              <a:defRPr/>
            </a:lvl1pPr>
          </a:lstStyle>
          <a:p>
            <a:fld id="{75B9DD2F-3217-41BA-BAAC-19DF77FCB13E}" type="slidenum">
              <a:rPr lang="en-US" altLang="en-US"/>
              <a:pPr/>
              <a:t>‹#›</a:t>
            </a:fld>
            <a:endParaRPr lang="en-US" altLang="en-US"/>
          </a:p>
        </p:txBody>
      </p:sp>
    </p:spTree>
    <p:extLst>
      <p:ext uri="{BB962C8B-B14F-4D97-AF65-F5344CB8AC3E}">
        <p14:creationId xmlns:p14="http://schemas.microsoft.com/office/powerpoint/2010/main" val="1987689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9E70D-BA6C-6E67-E8C3-07A2B813C72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ABD1349-1CA8-09C7-56E5-11DC5BA5A67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084D34A-0080-F9F1-B359-CBD0E6133343}"/>
              </a:ext>
            </a:extLst>
          </p:cNvPr>
          <p:cNvSpPr>
            <a:spLocks noGrp="1"/>
          </p:cNvSpPr>
          <p:nvPr>
            <p:ph type="sldNum" sz="quarter" idx="12"/>
          </p:nvPr>
        </p:nvSpPr>
        <p:spPr/>
        <p:txBody>
          <a:bodyPr/>
          <a:lstStyle>
            <a:lvl1pPr>
              <a:defRPr/>
            </a:lvl1pPr>
          </a:lstStyle>
          <a:p>
            <a:fld id="{AE22F9C5-2096-4572-99A2-547CE7918987}" type="slidenum">
              <a:rPr lang="en-US" altLang="en-US"/>
              <a:pPr/>
              <a:t>‹#›</a:t>
            </a:fld>
            <a:endParaRPr lang="en-US" altLang="en-US"/>
          </a:p>
        </p:txBody>
      </p:sp>
    </p:spTree>
    <p:extLst>
      <p:ext uri="{BB962C8B-B14F-4D97-AF65-F5344CB8AC3E}">
        <p14:creationId xmlns:p14="http://schemas.microsoft.com/office/powerpoint/2010/main" val="361329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FA5F-8938-3C25-06E9-CCA045533F65}"/>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F9305-96D3-4EFD-EBB8-50C3F0F7D65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EB194-1162-AE67-690F-BD56C47C44F9}"/>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35F1C-A784-DF02-EBC0-B4DE07744A4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F99AA74-9E63-375E-B1BA-56907F369FE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DCE44E-B47C-703C-5FF6-B192FD7C7C2C}"/>
              </a:ext>
            </a:extLst>
          </p:cNvPr>
          <p:cNvSpPr>
            <a:spLocks noGrp="1"/>
          </p:cNvSpPr>
          <p:nvPr>
            <p:ph type="sldNum" sz="quarter" idx="12"/>
          </p:nvPr>
        </p:nvSpPr>
        <p:spPr/>
        <p:txBody>
          <a:bodyPr/>
          <a:lstStyle>
            <a:lvl1pPr>
              <a:defRPr/>
            </a:lvl1pPr>
          </a:lstStyle>
          <a:p>
            <a:fld id="{F2C24025-DED0-47D4-98B6-3D076D216E1E}" type="slidenum">
              <a:rPr lang="en-US" altLang="en-US"/>
              <a:pPr/>
              <a:t>‹#›</a:t>
            </a:fld>
            <a:endParaRPr lang="en-US" altLang="en-US"/>
          </a:p>
        </p:txBody>
      </p:sp>
    </p:spTree>
    <p:extLst>
      <p:ext uri="{BB962C8B-B14F-4D97-AF65-F5344CB8AC3E}">
        <p14:creationId xmlns:p14="http://schemas.microsoft.com/office/powerpoint/2010/main" val="3425610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BBDD-DCB8-6A29-283D-F849B65CBBB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DADF19-BCE2-A98D-FFCA-E99A03FFCF62}"/>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F8B094-F5C6-948E-A754-D8F0AC21DFE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FA0C7-C8E8-946D-977C-D2EA7EAD05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C3D3C65-A74D-6422-27AD-22DDBA448D4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3E11CC-B5C5-E4F8-2B31-1577156DEFDA}"/>
              </a:ext>
            </a:extLst>
          </p:cNvPr>
          <p:cNvSpPr>
            <a:spLocks noGrp="1"/>
          </p:cNvSpPr>
          <p:nvPr>
            <p:ph type="sldNum" sz="quarter" idx="12"/>
          </p:nvPr>
        </p:nvSpPr>
        <p:spPr/>
        <p:txBody>
          <a:bodyPr/>
          <a:lstStyle>
            <a:lvl1pPr>
              <a:defRPr/>
            </a:lvl1pPr>
          </a:lstStyle>
          <a:p>
            <a:fld id="{3F156AC4-6AEF-4424-81BB-4EF2417BB7FD}" type="slidenum">
              <a:rPr lang="en-US" altLang="en-US"/>
              <a:pPr/>
              <a:t>‹#›</a:t>
            </a:fld>
            <a:endParaRPr lang="en-US" altLang="en-US"/>
          </a:p>
        </p:txBody>
      </p:sp>
    </p:spTree>
    <p:extLst>
      <p:ext uri="{BB962C8B-B14F-4D97-AF65-F5344CB8AC3E}">
        <p14:creationId xmlns:p14="http://schemas.microsoft.com/office/powerpoint/2010/main" val="95725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68F3-3ECA-0FC0-9AFE-7CC19AB4D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47FDFB-F6C0-FCE2-8E61-5F17163059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79486-D174-4008-8BB0-598B909400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AE09F88-2815-E456-7B06-5B12CA21D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748ABF-08E3-2D3F-B594-F958165A1CE1}"/>
              </a:ext>
            </a:extLst>
          </p:cNvPr>
          <p:cNvSpPr>
            <a:spLocks noGrp="1"/>
          </p:cNvSpPr>
          <p:nvPr>
            <p:ph type="sldNum" sz="quarter" idx="12"/>
          </p:nvPr>
        </p:nvSpPr>
        <p:spPr/>
        <p:txBody>
          <a:bodyPr/>
          <a:lstStyle>
            <a:lvl1pPr>
              <a:defRPr/>
            </a:lvl1pPr>
          </a:lstStyle>
          <a:p>
            <a:fld id="{38FB511F-34C9-46BD-A826-71F56942C893}" type="slidenum">
              <a:rPr lang="en-US" altLang="en-US"/>
              <a:pPr/>
              <a:t>‹#›</a:t>
            </a:fld>
            <a:endParaRPr lang="en-US" altLang="en-US"/>
          </a:p>
        </p:txBody>
      </p:sp>
    </p:spTree>
    <p:extLst>
      <p:ext uri="{BB962C8B-B14F-4D97-AF65-F5344CB8AC3E}">
        <p14:creationId xmlns:p14="http://schemas.microsoft.com/office/powerpoint/2010/main" val="1578969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80432-27E8-38EB-1053-0974B0526175}"/>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5496EE-D7B3-ABAD-912D-BB3C050673C9}"/>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DFB04-CD36-8DAC-1A42-EDC198F874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ED0ED51-52CC-EA04-94BB-FB36005A9A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8F3E654-F11A-F9F5-3204-E06523D8D780}"/>
              </a:ext>
            </a:extLst>
          </p:cNvPr>
          <p:cNvSpPr>
            <a:spLocks noGrp="1"/>
          </p:cNvSpPr>
          <p:nvPr>
            <p:ph type="sldNum" sz="quarter" idx="12"/>
          </p:nvPr>
        </p:nvSpPr>
        <p:spPr/>
        <p:txBody>
          <a:bodyPr/>
          <a:lstStyle>
            <a:lvl1pPr>
              <a:defRPr/>
            </a:lvl1pPr>
          </a:lstStyle>
          <a:p>
            <a:fld id="{69A433A3-0E0E-4894-A2A6-A02537DFA315}" type="slidenum">
              <a:rPr lang="en-US" altLang="en-US"/>
              <a:pPr/>
              <a:t>‹#›</a:t>
            </a:fld>
            <a:endParaRPr lang="en-US" altLang="en-US"/>
          </a:p>
        </p:txBody>
      </p:sp>
    </p:spTree>
    <p:extLst>
      <p:ext uri="{BB962C8B-B14F-4D97-AF65-F5344CB8AC3E}">
        <p14:creationId xmlns:p14="http://schemas.microsoft.com/office/powerpoint/2010/main" val="1336351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51C3-85B5-CA7B-444B-6884F88E4CC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891D7B0-5DF6-D0A7-FBAC-B2AD416083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89AD72FB-2F79-5D46-0ADF-48745515F20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5D0282E-BD53-3DA0-C4B2-AF411852CFF7}"/>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BB7DAC-758A-F7BC-F9D7-CFC31EA6D709}"/>
              </a:ext>
            </a:extLst>
          </p:cNvPr>
          <p:cNvSpPr>
            <a:spLocks noGrp="1"/>
          </p:cNvSpPr>
          <p:nvPr>
            <p:ph type="sldNum" sz="quarter" idx="12"/>
          </p:nvPr>
        </p:nvSpPr>
        <p:spPr>
          <a:xfrm>
            <a:off x="8735325" y="6278563"/>
            <a:ext cx="2844059" cy="457200"/>
          </a:xfrm>
        </p:spPr>
        <p:txBody>
          <a:bodyPr/>
          <a:lstStyle>
            <a:lvl1pPr>
              <a:defRPr/>
            </a:lvl1pPr>
          </a:lstStyle>
          <a:p>
            <a:fld id="{E538B68F-E35D-4F49-8D9D-7D8016731A03}" type="slidenum">
              <a:rPr lang="en-US" altLang="en-US"/>
              <a:pPr/>
              <a:t>‹#›</a:t>
            </a:fld>
            <a:endParaRPr lang="en-US" altLang="en-US"/>
          </a:p>
        </p:txBody>
      </p:sp>
    </p:spTree>
    <p:extLst>
      <p:ext uri="{BB962C8B-B14F-4D97-AF65-F5344CB8AC3E}">
        <p14:creationId xmlns:p14="http://schemas.microsoft.com/office/powerpoint/2010/main" val="3456481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2723-DA03-310F-A391-9384288273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2B3B3-3839-4E10-68EA-A2A70AB1EF2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143255-EDFB-6E3F-6245-968C2C7FB380}"/>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6467C5-B1E8-CE59-454D-560AB507827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D969DC1-EF5B-97FB-31A0-C510A2CEEC88}"/>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54FD5CD-428E-3B12-A49E-924490FB54BB}"/>
              </a:ext>
            </a:extLst>
          </p:cNvPr>
          <p:cNvSpPr>
            <a:spLocks noGrp="1"/>
          </p:cNvSpPr>
          <p:nvPr>
            <p:ph type="sldNum" sz="quarter" idx="12"/>
          </p:nvPr>
        </p:nvSpPr>
        <p:spPr>
          <a:xfrm>
            <a:off x="8735325" y="6278563"/>
            <a:ext cx="2844059" cy="457200"/>
          </a:xfrm>
        </p:spPr>
        <p:txBody>
          <a:bodyPr/>
          <a:lstStyle>
            <a:lvl1pPr>
              <a:defRPr/>
            </a:lvl1pPr>
          </a:lstStyle>
          <a:p>
            <a:fld id="{57AEBE8E-6BBA-413E-B9FB-1BB74FD34C5C}" type="slidenum">
              <a:rPr lang="en-US" altLang="en-US"/>
              <a:pPr/>
              <a:t>‹#›</a:t>
            </a:fld>
            <a:endParaRPr lang="en-US" altLang="en-US"/>
          </a:p>
        </p:txBody>
      </p:sp>
    </p:spTree>
    <p:extLst>
      <p:ext uri="{BB962C8B-B14F-4D97-AF65-F5344CB8AC3E}">
        <p14:creationId xmlns:p14="http://schemas.microsoft.com/office/powerpoint/2010/main" val="35592010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E9DD-7CA4-2687-E8B2-19A242EB2D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13247F-6BA3-DEBC-9632-18735847E2FC}"/>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58143-A898-93B5-EE34-F6564592148D}"/>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DCB17A5-3809-5858-09A7-B03FF3B8332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B429D90-3566-23EC-FA9B-351880D4057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113E997-C0D5-B904-7006-5E8A90B1808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DD2BB9C-104C-3EC8-E5DB-3A5C35DF9863}"/>
              </a:ext>
            </a:extLst>
          </p:cNvPr>
          <p:cNvSpPr>
            <a:spLocks noGrp="1"/>
          </p:cNvSpPr>
          <p:nvPr>
            <p:ph type="sldNum" sz="quarter" idx="12"/>
          </p:nvPr>
        </p:nvSpPr>
        <p:spPr>
          <a:xfrm>
            <a:off x="8735325" y="6278563"/>
            <a:ext cx="2844059" cy="457200"/>
          </a:xfrm>
        </p:spPr>
        <p:txBody>
          <a:bodyPr/>
          <a:lstStyle>
            <a:lvl1pPr>
              <a:defRPr/>
            </a:lvl1pPr>
          </a:lstStyle>
          <a:p>
            <a:fld id="{18C4C437-8FA5-4292-8849-789488FE8696}" type="slidenum">
              <a:rPr lang="en-US" altLang="en-US"/>
              <a:pPr/>
              <a:t>‹#›</a:t>
            </a:fld>
            <a:endParaRPr lang="en-US" altLang="en-US"/>
          </a:p>
        </p:txBody>
      </p:sp>
    </p:spTree>
    <p:extLst>
      <p:ext uri="{BB962C8B-B14F-4D97-AF65-F5344CB8AC3E}">
        <p14:creationId xmlns:p14="http://schemas.microsoft.com/office/powerpoint/2010/main" val="28353190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9935-0076-0508-CB96-4F56855583B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FD27CD3-B7F4-ED6A-C6E6-0030D6F8FCD7}"/>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7CB096-7DB2-6746-F670-A59342956D8A}"/>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26AA5-C4FB-883F-10C8-EA87BAE2036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D60F5D6-E7C3-54FE-7494-A14B4C7B77F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422541-43F1-2CAB-4C19-15A311EEA677}"/>
              </a:ext>
            </a:extLst>
          </p:cNvPr>
          <p:cNvSpPr>
            <a:spLocks noGrp="1"/>
          </p:cNvSpPr>
          <p:nvPr>
            <p:ph type="sldNum" sz="quarter" idx="12"/>
          </p:nvPr>
        </p:nvSpPr>
        <p:spPr>
          <a:xfrm>
            <a:off x="8735325" y="6278563"/>
            <a:ext cx="2844059" cy="457200"/>
          </a:xfrm>
        </p:spPr>
        <p:txBody>
          <a:bodyPr/>
          <a:lstStyle>
            <a:lvl1pPr>
              <a:defRPr/>
            </a:lvl1pPr>
          </a:lstStyle>
          <a:p>
            <a:fld id="{508C1E3F-9DE3-4B4E-8339-44948C4DCBD1}" type="slidenum">
              <a:rPr lang="en-US" altLang="en-US"/>
              <a:pPr/>
              <a:t>‹#›</a:t>
            </a:fld>
            <a:endParaRPr lang="en-US" altLang="en-US"/>
          </a:p>
        </p:txBody>
      </p:sp>
    </p:spTree>
    <p:extLst>
      <p:ext uri="{BB962C8B-B14F-4D97-AF65-F5344CB8AC3E}">
        <p14:creationId xmlns:p14="http://schemas.microsoft.com/office/powerpoint/2010/main" val="1875612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16C7-C67A-EA98-985B-F13AE4DE8085}"/>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479A2A-CC26-5B65-0A45-BA400DCEFA6A}"/>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57606-345A-946F-2B65-7801A01D85C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503D020-63EC-FC45-0FAB-EBC11CEE1748}"/>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CBD4CF0-E312-B9D5-0787-BE3E09CF46E1}"/>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992B5-D700-122A-46EC-14AFCB3D29DB}"/>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F06993-9C02-8E98-ACF8-D5F1BAE2530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308F9AF-BD72-47CA-3383-7FF739C26500}"/>
              </a:ext>
            </a:extLst>
          </p:cNvPr>
          <p:cNvSpPr>
            <a:spLocks noGrp="1"/>
          </p:cNvSpPr>
          <p:nvPr>
            <p:ph type="sldNum" sz="quarter" idx="12"/>
          </p:nvPr>
        </p:nvSpPr>
        <p:spPr>
          <a:xfrm>
            <a:off x="8735325" y="6278563"/>
            <a:ext cx="2844059" cy="457200"/>
          </a:xfrm>
        </p:spPr>
        <p:txBody>
          <a:bodyPr/>
          <a:lstStyle>
            <a:lvl1pPr>
              <a:defRPr/>
            </a:lvl1pPr>
          </a:lstStyle>
          <a:p>
            <a:fld id="{2F0E417F-63A8-4069-94ED-20D22A97CF9D}" type="slidenum">
              <a:rPr lang="en-US" altLang="en-US"/>
              <a:pPr/>
              <a:t>‹#›</a:t>
            </a:fld>
            <a:endParaRPr lang="en-US" altLang="en-US"/>
          </a:p>
        </p:txBody>
      </p:sp>
    </p:spTree>
    <p:extLst>
      <p:ext uri="{BB962C8B-B14F-4D97-AF65-F5344CB8AC3E}">
        <p14:creationId xmlns:p14="http://schemas.microsoft.com/office/powerpoint/2010/main" val="2201501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62CA779-D49C-5B98-9842-C0E9E1F772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529961-FB9A-FB33-B3FB-1FDB33571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EC5F07-3596-7279-990D-FDEA4334EA5D}"/>
              </a:ext>
            </a:extLst>
          </p:cNvPr>
          <p:cNvSpPr>
            <a:spLocks noGrp="1" noChangeArrowheads="1"/>
          </p:cNvSpPr>
          <p:nvPr>
            <p:ph type="sldNum" sz="quarter" idx="12"/>
          </p:nvPr>
        </p:nvSpPr>
        <p:spPr>
          <a:ln/>
        </p:spPr>
        <p:txBody>
          <a:bodyPr/>
          <a:lstStyle>
            <a:lvl1pPr>
              <a:defRPr/>
            </a:lvl1pPr>
          </a:lstStyle>
          <a:p>
            <a:pPr>
              <a:defRPr/>
            </a:pPr>
            <a:fld id="{B4B39244-9619-4158-BAEC-02386CCE7F5F}" type="slidenum">
              <a:rPr lang="en-US" altLang="en-US"/>
              <a:pPr>
                <a:defRPr/>
              </a:pPr>
              <a:t>‹#›</a:t>
            </a:fld>
            <a:endParaRPr lang="en-US" altLang="en-US"/>
          </a:p>
        </p:txBody>
      </p:sp>
    </p:spTree>
    <p:extLst>
      <p:ext uri="{BB962C8B-B14F-4D97-AF65-F5344CB8AC3E}">
        <p14:creationId xmlns:p14="http://schemas.microsoft.com/office/powerpoint/2010/main" val="248090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7.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8.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10" Type="http://schemas.openxmlformats.org/officeDocument/2006/relationships/image" Target="../media/image4.jpeg"/><Relationship Id="rId4" Type="http://schemas.openxmlformats.org/officeDocument/2006/relationships/slideLayout" Target="../slideLayouts/slideLayout13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29C832D3-2920-F716-4368-5A0E7D6ED1C1}"/>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9AF41D7E-11DF-54D9-016C-8A1CC012198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A52EFDF0-D56A-6105-BA73-CE350A5C5B6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9696714D-FC79-311E-E9E4-6462337F25B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19C2A696-ECD6-E751-959E-0A90EDC72F0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C1A9EC82-F71E-9007-B2D4-B49C43EF929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DF24702F-0821-3BD7-3A62-F010ECA2538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A87B71C6-CF8D-88B6-5875-B4D3A05C89F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E5E3C4A-DE76-25C6-41A8-5046867AB4A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F45BDA84-24F2-52A9-9CA3-A116FB20319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E1F383D7-D3F3-E848-BE5C-13A592AE4EF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096B6192-6D6F-A981-2575-CE848BC8660C}"/>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32EEE56-540C-B463-59CF-AB109F2DF63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D37113F4-5F1D-5998-80DB-0BA9216CFCD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DE59ECC1-CDAF-1DE8-B48C-4662C723537B}"/>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504AF9A0-0CC2-12AF-CA6B-C51568BBD8C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203AA4D1-5440-E917-CD9A-7E25F27914F2}"/>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1E92FDA1-5F61-397E-8A30-50DFFECAAF29}"/>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60B216B3-CFA5-DEA9-0639-7AE7D6FE087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3E8D36A-02BD-EB8F-E34A-28DF020E4D42}"/>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70AAD9E4-D357-96DB-03B6-06A8196A121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85BEE768-0035-1B5C-55CB-424393E155C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7D013BF9-F789-5A33-974C-875A57AD105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8B7A371B-C2DC-3510-C23B-93F281B2F06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25B028BA-7589-8ADB-47DB-E5846F02DD00}"/>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D29E85F-98DF-B05B-AC9E-D09141B4216E}"/>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7C72B631-2DE1-1543-199C-5EC823F1F1D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9A9E65-01E6-E376-BF04-5F9AF0AF53E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B8B4EEB-69C1-AF10-5F00-5EEB9BF9400F}"/>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2826C133-9B95-DA9A-5694-1B0DC1B4F0C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D926A8E-0ADA-CB8A-1EAB-957DAA3B6AC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7119C94D-BB56-D439-CBE0-0C859DFDDB1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00F4F404-EB0F-975A-BADE-9E1C0B41D37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FBB98AE-8B42-F0DC-402F-7C55AE6B834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7944696A-5500-62DF-F8AB-4B62015EA903}"/>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1BF0F0A-4A09-C294-B65A-9E64B7DB2BAA}"/>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DD8CF8E2-FABC-1AD3-9FC1-39A8AE7A2512}"/>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F77E2C26-8E9D-49AC-22CA-3455DE5010D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1AFBDC44-FD77-C05B-85C4-ACB091377045}"/>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BDB3ED9-D1B9-3C9C-1D02-19B31669BA0A}"/>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2BD6900D-FE23-44FA-8AAA-D81B4FC3AA3E}" type="slidenum">
              <a:rPr lang="en-US" altLang="en-US"/>
              <a:pPr/>
              <a:t>‹#›</a:t>
            </a:fld>
            <a:endParaRPr lang="en-US" altLang="en-US"/>
          </a:p>
        </p:txBody>
      </p:sp>
    </p:spTree>
    <p:extLst>
      <p:ext uri="{BB962C8B-B14F-4D97-AF65-F5344CB8AC3E}">
        <p14:creationId xmlns:p14="http://schemas.microsoft.com/office/powerpoint/2010/main" val="3099830809"/>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2816903109"/>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2"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2"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6"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6"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650112595"/>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Lst>
  <p:hf hdr="0" ftr="0" dt="0"/>
  <p:txStyles>
    <p:titleStyle>
      <a:lvl1pPr algn="l" rtl="0" fontAlgn="base">
        <a:spcBef>
          <a:spcPct val="0"/>
        </a:spcBef>
        <a:spcAft>
          <a:spcPct val="0"/>
        </a:spcAft>
        <a:defRPr sz="4399"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063"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126"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189"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251" algn="l" rtl="0" fontAlgn="base">
        <a:spcBef>
          <a:spcPct val="0"/>
        </a:spcBef>
        <a:spcAft>
          <a:spcPct val="0"/>
        </a:spcAft>
        <a:defRPr sz="4399">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797" indent="-342797" algn="l" rtl="0" fontAlgn="base">
        <a:spcBef>
          <a:spcPct val="20000"/>
        </a:spcBef>
        <a:spcAft>
          <a:spcPct val="0"/>
        </a:spcAft>
        <a:buClr>
          <a:schemeClr val="hlink"/>
        </a:buClr>
        <a:buSzPct val="120000"/>
        <a:buChar char="•"/>
        <a:defRPr sz="3199" kern="1200">
          <a:solidFill>
            <a:schemeClr val="tx1"/>
          </a:solidFill>
          <a:effectLst>
            <a:outerShdw blurRad="38100" dist="38100" dir="2700000" algn="tl">
              <a:srgbClr val="000000"/>
            </a:outerShdw>
          </a:effectLst>
          <a:latin typeface="+mn-lt"/>
          <a:ea typeface="+mn-ea"/>
          <a:cs typeface="+mn-cs"/>
        </a:defRPr>
      </a:lvl1pPr>
      <a:lvl2pPr marL="742727" indent="-285664" algn="l" rtl="0" fontAlgn="base">
        <a:spcBef>
          <a:spcPct val="20000"/>
        </a:spcBef>
        <a:spcAft>
          <a:spcPct val="0"/>
        </a:spcAft>
        <a:buFont typeface="Tahoma" panose="020B0604030504040204" pitchFamily="34" charset="0"/>
        <a:buChar char="–"/>
        <a:defRPr sz="2799" kern="1200">
          <a:solidFill>
            <a:schemeClr val="tx1"/>
          </a:solidFill>
          <a:effectLst>
            <a:outerShdw blurRad="38100" dist="38100" dir="2700000" algn="tl">
              <a:srgbClr val="000000"/>
            </a:outerShdw>
          </a:effectLst>
          <a:latin typeface="+mn-lt"/>
          <a:ea typeface="+mn-ea"/>
          <a:cs typeface="+mn-cs"/>
        </a:defRPr>
      </a:lvl2pPr>
      <a:lvl3pPr marL="1142657" indent="-228531" algn="l" rtl="0" fontAlgn="base">
        <a:spcBef>
          <a:spcPct val="20000"/>
        </a:spcBef>
        <a:spcAft>
          <a:spcPct val="0"/>
        </a:spcAft>
        <a:buClr>
          <a:schemeClr val="hlink"/>
        </a:buClr>
        <a:buSzPct val="120000"/>
        <a:buChar char="•"/>
        <a:defRPr sz="2399" kern="1200">
          <a:solidFill>
            <a:schemeClr val="tx1"/>
          </a:solidFill>
          <a:effectLst>
            <a:outerShdw blurRad="38100" dist="38100" dir="2700000" algn="tl">
              <a:srgbClr val="000000"/>
            </a:outerShdw>
          </a:effectLst>
          <a:latin typeface="+mn-lt"/>
          <a:ea typeface="+mn-ea"/>
          <a:cs typeface="+mn-cs"/>
        </a:defRPr>
      </a:lvl3pPr>
      <a:lvl4pPr marL="1599720" indent="-228531" algn="l" rtl="0" fontAlgn="base">
        <a:spcBef>
          <a:spcPct val="20000"/>
        </a:spcBef>
        <a:spcAft>
          <a:spcPct val="0"/>
        </a:spcAft>
        <a:buFont typeface="Tahoma" panose="020B0604030504040204" pitchFamily="34" charset="0"/>
        <a:buChar char="–"/>
        <a:defRPr sz="1999" kern="1200">
          <a:solidFill>
            <a:schemeClr val="tx1"/>
          </a:solidFill>
          <a:effectLst>
            <a:outerShdw blurRad="38100" dist="38100" dir="2700000" algn="tl">
              <a:srgbClr val="000000"/>
            </a:outerShdw>
          </a:effectLst>
          <a:latin typeface="+mn-lt"/>
          <a:ea typeface="+mn-ea"/>
          <a:cs typeface="+mn-cs"/>
        </a:defRPr>
      </a:lvl4pPr>
      <a:lvl5pPr marL="2056783" indent="-228531" algn="l" rtl="0" fontAlgn="base">
        <a:spcBef>
          <a:spcPct val="20000"/>
        </a:spcBef>
        <a:spcAft>
          <a:spcPct val="0"/>
        </a:spcAft>
        <a:buClr>
          <a:schemeClr val="hlink"/>
        </a:buClr>
        <a:buSzPct val="80000"/>
        <a:buFont typeface="Wingdings" panose="05000000000000000000" pitchFamily="2" charset="2"/>
        <a:buChar char="v"/>
        <a:defRPr sz="1999" kern="1200">
          <a:solidFill>
            <a:schemeClr val="tx1"/>
          </a:solidFill>
          <a:effectLst>
            <a:outerShdw blurRad="38100" dist="38100" dir="2700000" algn="tl">
              <a:srgbClr val="000000"/>
            </a:outerShdw>
          </a:effectLst>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93E41C0-F0A5-B462-E628-4B73AA4CABA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9A2F95F6-C104-5614-F24E-200791C76802}"/>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AE443518-B442-00C2-87B9-C5498DB54763}"/>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F7B4640-F8CE-7FDC-CD27-88C824FE3A4F}"/>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87A78491-11DE-6C26-4778-4C74291C83E9}"/>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BB754C09-7411-C0DA-CF70-0ADE0CA0DD6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6BFCDC7-EF7C-295D-79CD-3B49ED00DC2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3179DCEE-8F5C-B3BA-8500-AAA3435C448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14A0A61C-E7BE-B2E5-EF00-B5F8322A6F20}"/>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CD05C3B5-54D3-3AA2-7205-4687275EFC6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6C4FE1AF-BD4A-FAD7-DA0A-43FFC64ADA91}"/>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F530406-ECA8-AA2A-4F8C-F44D95D6F515}"/>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95CE03EE-ECD8-8F61-DBD8-96020231C47D}"/>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D1B89FD9-85C1-9CE4-6F62-271DBB25E9D9}"/>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2D8A57E3-65B3-F680-D43D-628691440D97}"/>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5A20BCCC-E439-E05D-501D-678FA157A07F}"/>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ABE24C8-E095-6800-5FBE-69776716EF93}"/>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DFA78D3-F16D-6C45-2B09-75D799347D5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0383A76-92C8-EE49-B5C3-410A75B2BE1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F3E10FFA-71A1-A2CB-B7F4-278658251F90}"/>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A0BA22DD-5D4B-264F-D7DA-183A88F4AA5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C249128B-A507-6582-05BC-A52BB5FEAEA5}"/>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6AC3C2E-D4D7-F3E1-7D2B-147A3F389A69}"/>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C38011EE-89E8-24C2-C452-9C45301EF6F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E88CCCF8-F1E7-4331-DFBC-145DF9DE785A}"/>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66A2EF7A-B40F-96A9-2D5E-EDE627B312D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20BCD012-A793-E162-1900-7C952E47F87E}"/>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A0EE9880-F4F0-5510-6109-1EEE2F5DEBE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182AD1AC-2775-6C23-80AE-63624C3F90F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5CA1F513-88A0-B592-C8A4-C3B631D5771D}"/>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32F04A93-21B8-2086-5386-793C0C5C6754}"/>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8763F1FB-FCE6-F538-09C6-F87780D6F605}"/>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D956CE1B-ED65-2A23-A789-82436AB091E3}"/>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A6B65FE9-98D5-AD66-4E86-D0970786AF2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66D7D379-367A-6009-856E-5EFE31F9A3AE}"/>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E3DB41A7-2B16-185A-0232-6A504DBD607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83DA67E9-567D-2075-FA82-9433B32C0477}"/>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CD93471-4794-0169-A86F-738C1262E52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7B9EE203-4218-9BF3-A141-0CEE68332230}"/>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6B426F76-A359-9E06-9E11-8619EBEA1F5E}"/>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0D7D9569-12D9-4A0A-8E1B-99281D252B3A}" type="slidenum">
              <a:rPr lang="en-US" altLang="en-US"/>
              <a:pPr/>
              <a:t>‹#›</a:t>
            </a:fld>
            <a:endParaRPr lang="en-US" altLang="en-US"/>
          </a:p>
        </p:txBody>
      </p:sp>
    </p:spTree>
    <p:extLst>
      <p:ext uri="{BB962C8B-B14F-4D97-AF65-F5344CB8AC3E}">
        <p14:creationId xmlns:p14="http://schemas.microsoft.com/office/powerpoint/2010/main" val="2218291658"/>
      </p:ext>
    </p:extLst>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95F1F26-C67E-EAF2-2B09-D58416E402EF}"/>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06695A1-7305-25D6-2BA6-30BF4FC1CC54}"/>
              </a:ext>
            </a:extLst>
          </p:cNvPr>
          <p:cNvSpPr>
            <a:spLocks noGrp="1" noChangeArrowheads="1"/>
          </p:cNvSpPr>
          <p:nvPr>
            <p:ph type="body" idx="1"/>
          </p:nvPr>
        </p:nvSpPr>
        <p:spPr bwMode="auto">
          <a:xfrm>
            <a:off x="609441" y="1600201"/>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FCD835-DEFC-7CBD-43CE-7D1832D46564}"/>
              </a:ext>
            </a:extLst>
          </p:cNvPr>
          <p:cNvSpPr>
            <a:spLocks noGrp="1" noChangeArrowheads="1"/>
          </p:cNvSpPr>
          <p:nvPr>
            <p:ph type="dt" sz="half" idx="2"/>
          </p:nvPr>
        </p:nvSpPr>
        <p:spPr bwMode="auto">
          <a:xfrm>
            <a:off x="609441"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3C25028A-6622-CD75-B8F7-BF47BBE7A6A3}"/>
              </a:ext>
            </a:extLst>
          </p:cNvPr>
          <p:cNvSpPr>
            <a:spLocks noGrp="1" noChangeArrowheads="1"/>
          </p:cNvSpPr>
          <p:nvPr>
            <p:ph type="ftr" sz="quarter" idx="3"/>
          </p:nvPr>
        </p:nvSpPr>
        <p:spPr bwMode="auto">
          <a:xfrm>
            <a:off x="4164515" y="6245225"/>
            <a:ext cx="385979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5596F07-8332-F3E4-7D9E-9F9BFD0FE87C}"/>
              </a:ext>
            </a:extLst>
          </p:cNvPr>
          <p:cNvSpPr>
            <a:spLocks noGrp="1" noChangeArrowheads="1"/>
          </p:cNvSpPr>
          <p:nvPr>
            <p:ph type="sldNum" sz="quarter" idx="4"/>
          </p:nvPr>
        </p:nvSpPr>
        <p:spPr bwMode="auto">
          <a:xfrm>
            <a:off x="8735325"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997370-D03C-412D-B4DE-BDE9C49A43D5}" type="slidenum">
              <a:rPr lang="en-US" altLang="en-US"/>
              <a:pPr>
                <a:defRPr/>
              </a:pPr>
              <a:t>‹#›</a:t>
            </a:fld>
            <a:endParaRPr lang="en-US" altLang="en-US"/>
          </a:p>
        </p:txBody>
      </p:sp>
    </p:spTree>
    <p:extLst>
      <p:ext uri="{BB962C8B-B14F-4D97-AF65-F5344CB8AC3E}">
        <p14:creationId xmlns:p14="http://schemas.microsoft.com/office/powerpoint/2010/main" val="3882473841"/>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485372-C1FC-3908-84AC-41982434F866}"/>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3F26269D-A5DA-A7DA-A575-2D2953370393}"/>
              </a:ext>
            </a:extLst>
          </p:cNvPr>
          <p:cNvSpPr>
            <a:spLocks noGrp="1" noChangeArrowheads="1"/>
          </p:cNvSpPr>
          <p:nvPr>
            <p:ph type="body" idx="1"/>
          </p:nvPr>
        </p:nvSpPr>
        <p:spPr bwMode="auto">
          <a:xfrm>
            <a:off x="609441" y="1600201"/>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7DF69E1-8F78-6E5B-3F7A-0CF804850B55}"/>
              </a:ext>
            </a:extLst>
          </p:cNvPr>
          <p:cNvSpPr>
            <a:spLocks noGrp="1" noChangeArrowheads="1"/>
          </p:cNvSpPr>
          <p:nvPr>
            <p:ph type="dt" sz="half" idx="2"/>
          </p:nvPr>
        </p:nvSpPr>
        <p:spPr bwMode="auto">
          <a:xfrm>
            <a:off x="609441"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7602913F-D78A-A7C5-B88D-AE382248003D}"/>
              </a:ext>
            </a:extLst>
          </p:cNvPr>
          <p:cNvSpPr>
            <a:spLocks noGrp="1" noChangeArrowheads="1"/>
          </p:cNvSpPr>
          <p:nvPr>
            <p:ph type="ftr" sz="quarter" idx="3"/>
          </p:nvPr>
        </p:nvSpPr>
        <p:spPr bwMode="auto">
          <a:xfrm>
            <a:off x="4164515" y="6245225"/>
            <a:ext cx="385979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468A0877-57C5-F3DC-4FAB-A3E3EE9F77A2}"/>
              </a:ext>
            </a:extLst>
          </p:cNvPr>
          <p:cNvSpPr>
            <a:spLocks noGrp="1" noChangeArrowheads="1"/>
          </p:cNvSpPr>
          <p:nvPr>
            <p:ph type="sldNum" sz="quarter" idx="4"/>
          </p:nvPr>
        </p:nvSpPr>
        <p:spPr bwMode="auto">
          <a:xfrm>
            <a:off x="8735325"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BC8AE3A-BBA1-4497-A0D3-62DEFC2B3700}" type="slidenum">
              <a:rPr lang="en-US" altLang="en-US"/>
              <a:pPr>
                <a:defRPr/>
              </a:pPr>
              <a:t>‹#›</a:t>
            </a:fld>
            <a:endParaRPr lang="en-US" altLang="en-US"/>
          </a:p>
        </p:txBody>
      </p:sp>
    </p:spTree>
    <p:extLst>
      <p:ext uri="{BB962C8B-B14F-4D97-AF65-F5344CB8AC3E}">
        <p14:creationId xmlns:p14="http://schemas.microsoft.com/office/powerpoint/2010/main" val="3521127797"/>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9EAA9404-05D0-26B3-492D-26FE5620B2A4}"/>
              </a:ext>
            </a:extLst>
          </p:cNvPr>
          <p:cNvSpPr>
            <a:spLocks noGrp="1"/>
          </p:cNvSpPr>
          <p:nvPr>
            <p:ph type="body" idx="1"/>
          </p:nvPr>
        </p:nvSpPr>
        <p:spPr bwMode="auto">
          <a:xfrm>
            <a:off x="609441" y="1447800"/>
            <a:ext cx="1096994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0EBE9DE9-25AE-20E8-5744-80291934415E}"/>
              </a:ext>
            </a:extLst>
          </p:cNvPr>
          <p:cNvSpPr>
            <a:spLocks noGrp="1"/>
          </p:cNvSpPr>
          <p:nvPr>
            <p:ph type="dt" sz="half" idx="2"/>
          </p:nvPr>
        </p:nvSpPr>
        <p:spPr>
          <a:xfrm>
            <a:off x="7719589" y="6203951"/>
            <a:ext cx="3453500" cy="384175"/>
          </a:xfrm>
          <a:prstGeom prst="rect">
            <a:avLst/>
          </a:prstGeom>
        </p:spPr>
        <p:txBody>
          <a:bodyPr vert="horz" anchor="ctr" anchorCtr="0"/>
          <a:lstStyle>
            <a:lvl1pPr algn="l" eaLnBrk="1" latinLnBrk="0" hangingPunct="1">
              <a:defRPr kumimoji="0" sz="1200">
                <a:solidFill>
                  <a:schemeClr val="tx2"/>
                </a:solidFill>
                <a:latin typeface="Arial" charset="0"/>
                <a:cs typeface="+mn-cs"/>
              </a:defRPr>
            </a:lvl1pPr>
          </a:lstStyle>
          <a:p>
            <a:pPr>
              <a:defRPr/>
            </a:pPr>
            <a:endParaRPr lang="en-US"/>
          </a:p>
        </p:txBody>
      </p:sp>
      <p:sp>
        <p:nvSpPr>
          <p:cNvPr id="10" name="Footer Placeholder 9">
            <a:extLst>
              <a:ext uri="{FF2B5EF4-FFF2-40B4-BE49-F238E27FC236}">
                <a16:creationId xmlns:a16="http://schemas.microsoft.com/office/drawing/2014/main" id="{364FAAD0-9F7B-308D-8DFD-5E6CA45855DB}"/>
              </a:ext>
            </a:extLst>
          </p:cNvPr>
          <p:cNvSpPr>
            <a:spLocks noGrp="1"/>
          </p:cNvSpPr>
          <p:nvPr>
            <p:ph type="ftr" sz="quarter" idx="3"/>
          </p:nvPr>
        </p:nvSpPr>
        <p:spPr>
          <a:xfrm>
            <a:off x="2844059" y="6203951"/>
            <a:ext cx="4773956" cy="384175"/>
          </a:xfrm>
          <a:prstGeom prst="rect">
            <a:avLst/>
          </a:prstGeom>
        </p:spPr>
        <p:txBody>
          <a:bodyPr vert="horz" anchor="ctr" anchorCtr="0"/>
          <a:lstStyle>
            <a:lvl1pPr algn="r" eaLnBrk="1" latinLnBrk="0" hangingPunct="1">
              <a:defRPr kumimoji="0" sz="1200">
                <a:solidFill>
                  <a:schemeClr val="tx2"/>
                </a:solidFill>
                <a:latin typeface="Arial" charset="0"/>
                <a:cs typeface="+mn-cs"/>
              </a:defRPr>
            </a:lvl1pPr>
          </a:lstStyle>
          <a:p>
            <a:pPr>
              <a:defRPr/>
            </a:pPr>
            <a:endParaRPr lang="en-US"/>
          </a:p>
        </p:txBody>
      </p:sp>
      <p:sp>
        <p:nvSpPr>
          <p:cNvPr id="22" name="Slide Number Placeholder 21">
            <a:extLst>
              <a:ext uri="{FF2B5EF4-FFF2-40B4-BE49-F238E27FC236}">
                <a16:creationId xmlns:a16="http://schemas.microsoft.com/office/drawing/2014/main" id="{D225A36C-9894-E7A1-BAFB-2418B16D1DF6}"/>
              </a:ext>
            </a:extLst>
          </p:cNvPr>
          <p:cNvSpPr>
            <a:spLocks noGrp="1"/>
          </p:cNvSpPr>
          <p:nvPr>
            <p:ph type="sldNum" sz="quarter" idx="4"/>
          </p:nvPr>
        </p:nvSpPr>
        <p:spPr>
          <a:xfrm>
            <a:off x="11211180" y="6181725"/>
            <a:ext cx="812588"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Arial" panose="020B0604020202020204" pitchFamily="34" charset="0"/>
              </a:defRPr>
            </a:lvl1pPr>
          </a:lstStyle>
          <a:p>
            <a:pPr>
              <a:defRPr/>
            </a:pPr>
            <a:fld id="{A11C09BE-58A1-4189-90E7-34F8AD2C75C3}" type="slidenum">
              <a:rPr lang="en-US" altLang="en-US"/>
              <a:pPr>
                <a:defRPr/>
              </a:pPr>
              <a:t>‹#›</a:t>
            </a:fld>
            <a:endParaRPr lang="en-US" altLang="en-US"/>
          </a:p>
        </p:txBody>
      </p:sp>
      <p:sp>
        <p:nvSpPr>
          <p:cNvPr id="5" name="Title Placeholder 4">
            <a:extLst>
              <a:ext uri="{FF2B5EF4-FFF2-40B4-BE49-F238E27FC236}">
                <a16:creationId xmlns:a16="http://schemas.microsoft.com/office/drawing/2014/main" id="{C8FA14FA-40A2-E22B-0A6F-CB6974C7DA0C}"/>
              </a:ext>
            </a:extLst>
          </p:cNvPr>
          <p:cNvSpPr>
            <a:spLocks noGrp="1"/>
          </p:cNvSpPr>
          <p:nvPr>
            <p:ph type="title"/>
          </p:nvPr>
        </p:nvSpPr>
        <p:spPr>
          <a:xfrm>
            <a:off x="609441" y="152400"/>
            <a:ext cx="10969943" cy="1219200"/>
          </a:xfrm>
          <a:prstGeom prst="rect">
            <a:avLst/>
          </a:prstGeom>
          <a:ln w="6350" cap="rnd">
            <a:noFill/>
          </a:ln>
        </p:spPr>
        <p:txBody>
          <a:bodyPr vert="horz" anchor="b" anchorCtr="0">
            <a:normAutofit/>
          </a:bodyPr>
          <a:lstStyle/>
          <a:p>
            <a:r>
              <a:rPr lang="en-US" dirty="0"/>
              <a:t>Click to edit Master title style</a:t>
            </a:r>
          </a:p>
        </p:txBody>
      </p:sp>
    </p:spTree>
    <p:extLst>
      <p:ext uri="{BB962C8B-B14F-4D97-AF65-F5344CB8AC3E}">
        <p14:creationId xmlns:p14="http://schemas.microsoft.com/office/powerpoint/2010/main" val="3630238831"/>
      </p:ext>
    </p:extLst>
  </p:cSld>
  <p:clrMap bg1="dk1" tx1="lt1" bg2="dk2"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Homoousi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7.xml"/><Relationship Id="rId5" Type="http://schemas.microsoft.com/office/2007/relationships/hdphoto" Target="../media/hdphoto3.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49.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6.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a:xfrm>
            <a:off x="74612" y="2743200"/>
            <a:ext cx="11963400" cy="1627632"/>
          </a:xfrm>
        </p:spPr>
        <p:txBody>
          <a:bodyPr/>
          <a:lstStyle/>
          <a:p>
            <a:r>
              <a:rPr lang="en-US" dirty="0"/>
              <a:t>THE CHRISTIAN CHURCH 3</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0679" y="4370832"/>
            <a:ext cx="9427464" cy="1627632"/>
          </a:xfrm>
        </p:spPr>
        <p:txBody>
          <a:bodyPr>
            <a:normAutofit lnSpcReduction="10000"/>
          </a:bodyPr>
          <a:lstStyle/>
          <a:p>
            <a:r>
              <a:rPr lang="en-US" sz="3300" dirty="0"/>
              <a:t>Its peoples,  theologies,  and practices</a:t>
            </a:r>
          </a:p>
          <a:p>
            <a:r>
              <a:rPr lang="en-US" sz="3300" cap="none" dirty="0">
                <a:latin typeface="Aptos" panose="020B0004020202020204" pitchFamily="34" charset="0"/>
                <a:cs typeface="Gill Sans" panose="020B0502020104020203"/>
              </a:rPr>
              <a:t>A Short History</a:t>
            </a:r>
          </a:p>
          <a:p>
            <a:endParaRPr lang="en-US" cap="none" dirty="0">
              <a:latin typeface="Aptos" panose="020B0004020202020204" pitchFamily="34" charset="0"/>
              <a:cs typeface="Gill Sans" panose="020B0502020104020203"/>
            </a:endParaRPr>
          </a:p>
          <a:p>
            <a:r>
              <a:rPr lang="en-US" cap="none" dirty="0">
                <a:latin typeface="Aptos" panose="020B0004020202020204" pitchFamily="34" charset="0"/>
                <a:cs typeface="Gill Sans" panose="020B0502020104020203"/>
              </a:rPr>
              <a:t>PART 1: From the Apostles to the Renaissance</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B11DE-DFE0-DC7A-2FD3-3DE4A15BA8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10F52A-F457-BF46-6B07-82B74F0590B8}"/>
              </a:ext>
            </a:extLst>
          </p:cNvPr>
          <p:cNvSpPr>
            <a:spLocks noGrp="1"/>
          </p:cNvSpPr>
          <p:nvPr>
            <p:ph type="title"/>
          </p:nvPr>
        </p:nvSpPr>
        <p:spPr>
          <a:xfrm>
            <a:off x="531812" y="312554"/>
            <a:ext cx="6858000" cy="1516246"/>
          </a:xfrm>
        </p:spPr>
        <p:txBody>
          <a:bodyPr/>
          <a:lstStyle/>
          <a:p>
            <a:r>
              <a:rPr lang="en-US" dirty="0">
                <a:solidFill>
                  <a:schemeClr val="accent6">
                    <a:lumMod val="40000"/>
                    <a:lumOff val="60000"/>
                  </a:schemeClr>
                </a:solidFill>
              </a:rPr>
              <a:t>Christological controversies</a:t>
            </a:r>
            <a:br>
              <a:rPr lang="en-US" dirty="0">
                <a:solidFill>
                  <a:schemeClr val="accent2">
                    <a:lumMod val="20000"/>
                    <a:lumOff val="80000"/>
                  </a:schemeClr>
                </a:solidFill>
              </a:rPr>
            </a:br>
            <a:endParaRPr lang="en-US" dirty="0"/>
          </a:p>
        </p:txBody>
      </p:sp>
      <p:sp>
        <p:nvSpPr>
          <p:cNvPr id="3" name="Content Placeholder 2">
            <a:extLst>
              <a:ext uri="{FF2B5EF4-FFF2-40B4-BE49-F238E27FC236}">
                <a16:creationId xmlns:a16="http://schemas.microsoft.com/office/drawing/2014/main" id="{8D717DE2-7C8B-3183-BC80-1CA1EAC307C3}"/>
              </a:ext>
            </a:extLst>
          </p:cNvPr>
          <p:cNvSpPr>
            <a:spLocks noGrp="1"/>
          </p:cNvSpPr>
          <p:nvPr>
            <p:ph sz="quarter" idx="14"/>
          </p:nvPr>
        </p:nvSpPr>
        <p:spPr>
          <a:xfrm>
            <a:off x="531812" y="1843904"/>
            <a:ext cx="8001000" cy="2134034"/>
          </a:xfrm>
        </p:spPr>
        <p:txBody>
          <a:bodyPr>
            <a:normAutofit/>
          </a:bodyPr>
          <a:lstStyle/>
          <a:p>
            <a:pPr marL="0" indent="0">
              <a:buNone/>
            </a:pPr>
            <a:r>
              <a:rPr lang="en-US" sz="2400" b="1" dirty="0"/>
              <a:t>In the late 4</a:t>
            </a:r>
            <a:r>
              <a:rPr lang="en-US" sz="2400" b="1" baseline="30000" dirty="0"/>
              <a:t>th</a:t>
            </a:r>
            <a:r>
              <a:rPr lang="en-US" sz="2400" b="1" dirty="0"/>
              <a:t> and early 5</a:t>
            </a:r>
            <a:r>
              <a:rPr lang="en-US" sz="2400" b="1" baseline="30000" dirty="0"/>
              <a:t>th</a:t>
            </a:r>
            <a:r>
              <a:rPr lang="en-US" sz="2400" b="1" dirty="0"/>
              <a:t> centuries shortly after Augustine’s death, the church became embroiled in a dispute over the nature of Christ.</a:t>
            </a:r>
          </a:p>
          <a:p>
            <a:r>
              <a:rPr lang="en-US" sz="2000" i="1" dirty="0">
                <a:solidFill>
                  <a:schemeClr val="bg1"/>
                </a:solidFill>
              </a:rPr>
              <a:t>The church agreed that Christ was truly human and truly divine.</a:t>
            </a:r>
          </a:p>
          <a:p>
            <a:r>
              <a:rPr lang="en-US" sz="2000" i="1" dirty="0">
                <a:solidFill>
                  <a:schemeClr val="bg1"/>
                </a:solidFill>
              </a:rPr>
              <a:t>It also was convinced that Christ was only one being, not two.</a:t>
            </a:r>
          </a:p>
        </p:txBody>
      </p:sp>
      <p:graphicFrame>
        <p:nvGraphicFramePr>
          <p:cNvPr id="6" name="Content Placeholder 8" descr="Vertical Box List showing 3 groups arranged one below the other and bullet points are present under each group.">
            <a:extLst>
              <a:ext uri="{FF2B5EF4-FFF2-40B4-BE49-F238E27FC236}">
                <a16:creationId xmlns:a16="http://schemas.microsoft.com/office/drawing/2014/main" id="{B8177C05-EB85-8906-C4E2-99BF9BDC095B}"/>
              </a:ext>
            </a:extLst>
          </p:cNvPr>
          <p:cNvGraphicFramePr>
            <a:graphicFrameLocks noGrp="1"/>
          </p:cNvGraphicFramePr>
          <p:nvPr>
            <p:ph sz="quarter" idx="15"/>
            <p:extLst>
              <p:ext uri="{D42A27DB-BD31-4B8C-83A1-F6EECF244321}">
                <p14:modId xmlns:p14="http://schemas.microsoft.com/office/powerpoint/2010/main" val="832874536"/>
              </p:ext>
            </p:extLst>
          </p:nvPr>
        </p:nvGraphicFramePr>
        <p:xfrm>
          <a:off x="639763" y="4059237"/>
          <a:ext cx="7242175" cy="2682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lide Number Placeholder 8">
            <a:extLst>
              <a:ext uri="{FF2B5EF4-FFF2-40B4-BE49-F238E27FC236}">
                <a16:creationId xmlns:a16="http://schemas.microsoft.com/office/drawing/2014/main" id="{BDF437D2-0778-A23F-108B-8BC9D0361C7C}"/>
              </a:ext>
            </a:extLst>
          </p:cNvPr>
          <p:cNvSpPr>
            <a:spLocks noGrp="1"/>
          </p:cNvSpPr>
          <p:nvPr>
            <p:ph type="sldNum" sz="quarter" idx="12"/>
          </p:nvPr>
        </p:nvSpPr>
        <p:spPr>
          <a:xfrm>
            <a:off x="11503152" y="6245352"/>
            <a:ext cx="61106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10" name="TextBox 9">
            <a:extLst>
              <a:ext uri="{FF2B5EF4-FFF2-40B4-BE49-F238E27FC236}">
                <a16:creationId xmlns:a16="http://schemas.microsoft.com/office/drawing/2014/main" id="{62AF0C24-BD77-508D-2700-9986BB123850}"/>
              </a:ext>
            </a:extLst>
          </p:cNvPr>
          <p:cNvSpPr txBox="1"/>
          <p:nvPr/>
        </p:nvSpPr>
        <p:spPr>
          <a:xfrm>
            <a:off x="8825772" y="6465160"/>
            <a:ext cx="2667000" cy="276999"/>
          </a:xfrm>
          <a:prstGeom prst="rect">
            <a:avLst/>
          </a:prstGeom>
          <a:noFill/>
        </p:spPr>
        <p:txBody>
          <a:bodyPr wrap="square" rtlCol="0">
            <a:spAutoFit/>
          </a:bodyPr>
          <a:lstStyle/>
          <a:p>
            <a:r>
              <a:rPr lang="en-US" sz="1200" dirty="0">
                <a:solidFill>
                  <a:schemeClr val="bg1"/>
                </a:solidFill>
              </a:rPr>
              <a:t>New York Metropolitan Museum of Art</a:t>
            </a:r>
          </a:p>
        </p:txBody>
      </p:sp>
      <p:pic>
        <p:nvPicPr>
          <p:cNvPr id="2052" name="Picture 4">
            <a:extLst>
              <a:ext uri="{FF2B5EF4-FFF2-40B4-BE49-F238E27FC236}">
                <a16:creationId xmlns:a16="http://schemas.microsoft.com/office/drawing/2014/main" id="{D291C4A3-75F9-AB7B-8C12-A8D57142C5CD}"/>
              </a:ext>
            </a:extLst>
          </p:cNvPr>
          <p:cNvPicPr>
            <a:picLocks noGrp="1" noChangeAspect="1" noChangeArrowheads="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0DC7FE-F2F5-F273-0C20-F3CDE4423F2A}"/>
              </a:ext>
            </a:extLst>
          </p:cNvPr>
          <p:cNvSpPr txBox="1"/>
          <p:nvPr/>
        </p:nvSpPr>
        <p:spPr>
          <a:xfrm>
            <a:off x="8754171" y="6129511"/>
            <a:ext cx="2993880" cy="461665"/>
          </a:xfrm>
          <a:prstGeom prst="rect">
            <a:avLst/>
          </a:prstGeom>
          <a:noFill/>
        </p:spPr>
        <p:txBody>
          <a:bodyPr wrap="square" rtlCol="0">
            <a:spAutoFit/>
          </a:bodyPr>
          <a:lstStyle/>
          <a:p>
            <a:pPr algn="ctr"/>
            <a:r>
              <a:rPr lang="en-US" sz="1200" dirty="0">
                <a:solidFill>
                  <a:schemeClr val="bg1"/>
                </a:solidFill>
              </a:rPr>
              <a:t>Christ </a:t>
            </a:r>
            <a:r>
              <a:rPr lang="en-US" sz="1200" dirty="0" err="1">
                <a:solidFill>
                  <a:schemeClr val="bg1"/>
                </a:solidFill>
              </a:rPr>
              <a:t>Pantokrator</a:t>
            </a:r>
            <a:r>
              <a:rPr lang="en-US" sz="1200" dirty="0">
                <a:solidFill>
                  <a:schemeClr val="bg1"/>
                </a:solidFill>
              </a:rPr>
              <a:t>, 6</a:t>
            </a:r>
            <a:r>
              <a:rPr lang="en-US" sz="1200" baseline="30000" dirty="0">
                <a:solidFill>
                  <a:schemeClr val="bg1"/>
                </a:solidFill>
              </a:rPr>
              <a:t>th</a:t>
            </a:r>
            <a:r>
              <a:rPr lang="en-US" sz="1200" dirty="0">
                <a:solidFill>
                  <a:schemeClr val="bg1"/>
                </a:solidFill>
              </a:rPr>
              <a:t> century, St. Catherine’s Monastery, Sinai</a:t>
            </a:r>
          </a:p>
        </p:txBody>
      </p:sp>
    </p:spTree>
    <p:extLst>
      <p:ext uri="{BB962C8B-B14F-4D97-AF65-F5344CB8AC3E}">
        <p14:creationId xmlns:p14="http://schemas.microsoft.com/office/powerpoint/2010/main" val="8768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DA788-CE20-929F-A267-B7543BA5FFD4}"/>
              </a:ext>
            </a:extLst>
          </p:cNvPr>
          <p:cNvSpPr>
            <a:spLocks noGrp="1"/>
          </p:cNvSpPr>
          <p:nvPr>
            <p:ph type="title"/>
          </p:nvPr>
        </p:nvSpPr>
        <p:spPr>
          <a:xfrm>
            <a:off x="1218883" y="152400"/>
            <a:ext cx="9751060" cy="939800"/>
          </a:xfrm>
        </p:spPr>
        <p:txBody>
          <a:bodyPr/>
          <a:lstStyle/>
          <a:p>
            <a:pPr algn="ctr"/>
            <a:r>
              <a:rPr lang="en-US" dirty="0">
                <a:solidFill>
                  <a:srgbClr val="9A0000"/>
                </a:solidFill>
                <a:effectLst>
                  <a:outerShdw blurRad="38100" dist="38100" dir="2700000" algn="tl">
                    <a:srgbClr val="000000">
                      <a:alpha val="43137"/>
                    </a:srgbClr>
                  </a:outerShdw>
                </a:effectLst>
              </a:rPr>
              <a:t>Attempted solutions</a:t>
            </a:r>
          </a:p>
        </p:txBody>
      </p:sp>
      <p:sp>
        <p:nvSpPr>
          <p:cNvPr id="3" name="Content Placeholder 2">
            <a:extLst>
              <a:ext uri="{FF2B5EF4-FFF2-40B4-BE49-F238E27FC236}">
                <a16:creationId xmlns:a16="http://schemas.microsoft.com/office/drawing/2014/main" id="{4E194B78-7406-C10B-55A6-19E42E55198F}"/>
              </a:ext>
            </a:extLst>
          </p:cNvPr>
          <p:cNvSpPr>
            <a:spLocks noGrp="1"/>
          </p:cNvSpPr>
          <p:nvPr>
            <p:ph idx="1"/>
          </p:nvPr>
        </p:nvSpPr>
        <p:spPr>
          <a:xfrm>
            <a:off x="379413" y="1295400"/>
            <a:ext cx="3581400" cy="5257800"/>
          </a:xfrm>
          <a:solidFill>
            <a:schemeClr val="accent2">
              <a:lumMod val="60000"/>
              <a:lumOff val="40000"/>
            </a:schemeClr>
          </a:solidFill>
        </p:spPr>
        <p:txBody>
          <a:bodyPr>
            <a:normAutofit fontScale="92500" lnSpcReduction="10000"/>
          </a:bodyPr>
          <a:lstStyle/>
          <a:p>
            <a:pPr marL="0" indent="0">
              <a:buNone/>
            </a:pPr>
            <a:r>
              <a:rPr lang="en-US" sz="3000" b="1" dirty="0">
                <a:solidFill>
                  <a:srgbClr val="C00000"/>
                </a:solidFill>
                <a:effectLst>
                  <a:outerShdw blurRad="38100" dist="38100" dir="2700000" algn="tl">
                    <a:srgbClr val="000000">
                      <a:alpha val="43137"/>
                    </a:srgbClr>
                  </a:outerShdw>
                </a:effectLst>
              </a:rPr>
              <a:t>Apollinaris</a:t>
            </a:r>
          </a:p>
          <a:p>
            <a:pPr marL="0" indent="0">
              <a:buNone/>
            </a:pPr>
            <a:r>
              <a:rPr lang="en-US" b="1" dirty="0">
                <a:solidFill>
                  <a:schemeClr val="accent4"/>
                </a:solidFill>
                <a:effectLst>
                  <a:outerShdw blurRad="38100" dist="38100" dir="2700000" algn="tl">
                    <a:srgbClr val="000000">
                      <a:alpha val="43137"/>
                    </a:srgbClr>
                  </a:outerShdw>
                </a:effectLst>
              </a:rPr>
              <a:t>The eternal Word took the place of the rational soul (or mind).</a:t>
            </a:r>
          </a:p>
          <a:p>
            <a:r>
              <a:rPr lang="en-US" i="1" dirty="0"/>
              <a:t>Jesus had a human body like any other human body.</a:t>
            </a:r>
          </a:p>
          <a:p>
            <a:r>
              <a:rPr lang="en-US" i="1" dirty="0"/>
              <a:t>However, instead of a human mind, he had the Word, the eternal Son.</a:t>
            </a:r>
          </a:p>
          <a:p>
            <a:pPr marL="0" indent="0">
              <a:buNone/>
            </a:pPr>
            <a:r>
              <a:rPr lang="en-US" b="1" i="1" dirty="0"/>
              <a:t>The problem is that the seat of sin is the human mind, and if Christ did not have a human mind, then he could not redeem the human mind.</a:t>
            </a:r>
          </a:p>
        </p:txBody>
      </p:sp>
      <p:sp>
        <p:nvSpPr>
          <p:cNvPr id="4" name="Text Placeholder 3">
            <a:extLst>
              <a:ext uri="{FF2B5EF4-FFF2-40B4-BE49-F238E27FC236}">
                <a16:creationId xmlns:a16="http://schemas.microsoft.com/office/drawing/2014/main" id="{6EE88150-D4E0-5A10-E352-B36E053947C3}"/>
              </a:ext>
            </a:extLst>
          </p:cNvPr>
          <p:cNvSpPr>
            <a:spLocks noGrp="1"/>
          </p:cNvSpPr>
          <p:nvPr>
            <p:ph type="body" sz="half" idx="2"/>
          </p:nvPr>
        </p:nvSpPr>
        <p:spPr>
          <a:xfrm>
            <a:off x="4265612" y="1295400"/>
            <a:ext cx="3657600" cy="4826000"/>
          </a:xfrm>
          <a:solidFill>
            <a:schemeClr val="accent6">
              <a:lumMod val="40000"/>
              <a:lumOff val="60000"/>
            </a:schemeClr>
          </a:solidFill>
        </p:spPr>
        <p:txBody>
          <a:bodyPr>
            <a:normAutofit fontScale="92500" lnSpcReduction="10000"/>
          </a:bodyPr>
          <a:lstStyle/>
          <a:p>
            <a:r>
              <a:rPr lang="en-US" sz="3000" b="1" dirty="0">
                <a:solidFill>
                  <a:srgbClr val="C00000"/>
                </a:solidFill>
                <a:effectLst>
                  <a:outerShdw blurRad="38100" dist="38100" dir="2700000" algn="tl">
                    <a:srgbClr val="000000">
                      <a:alpha val="43137"/>
                    </a:srgbClr>
                  </a:outerShdw>
                </a:effectLst>
              </a:rPr>
              <a:t>Nestorius</a:t>
            </a:r>
          </a:p>
          <a:p>
            <a:r>
              <a:rPr lang="en-US" sz="2400" b="1" dirty="0">
                <a:solidFill>
                  <a:schemeClr val="accent4"/>
                </a:solidFill>
                <a:effectLst>
                  <a:outerShdw blurRad="38100" dist="38100" dir="2700000" algn="tl">
                    <a:srgbClr val="000000">
                      <a:alpha val="43137"/>
                    </a:srgbClr>
                  </a:outerShdw>
                </a:effectLst>
              </a:rPr>
              <a:t>Mary should be called the “Mother of Christ,” not the “Mother of God.” </a:t>
            </a:r>
          </a:p>
          <a:p>
            <a:pPr marL="342900" indent="-342900">
              <a:buFont typeface="Arial" panose="020B0604020202020204" pitchFamily="34" charset="0"/>
              <a:buChar char="•"/>
            </a:pPr>
            <a:r>
              <a:rPr lang="en-US" sz="2400" i="1" dirty="0"/>
              <a:t>The issue was not about Mary herself, but rather, about Jesus.</a:t>
            </a:r>
          </a:p>
          <a:p>
            <a:pPr marL="342900" indent="-342900">
              <a:buFont typeface="Arial" panose="020B0604020202020204" pitchFamily="34" charset="0"/>
              <a:buChar char="•"/>
            </a:pPr>
            <a:r>
              <a:rPr lang="en-US" sz="2400" i="1" dirty="0"/>
              <a:t>In Christ there were two natures and two persons, one human and one divine.</a:t>
            </a:r>
          </a:p>
          <a:p>
            <a:r>
              <a:rPr lang="en-US" sz="2400" b="1" i="1" dirty="0"/>
              <a:t>The problem is that there is not a true union between the two, and as such, no incarnation.</a:t>
            </a:r>
          </a:p>
        </p:txBody>
      </p:sp>
      <p:sp>
        <p:nvSpPr>
          <p:cNvPr id="7" name="Content Placeholder 2">
            <a:extLst>
              <a:ext uri="{FF2B5EF4-FFF2-40B4-BE49-F238E27FC236}">
                <a16:creationId xmlns:a16="http://schemas.microsoft.com/office/drawing/2014/main" id="{27F61019-1EA2-E367-E83E-9022B7C49B24}"/>
              </a:ext>
            </a:extLst>
          </p:cNvPr>
          <p:cNvSpPr txBox="1">
            <a:spLocks/>
          </p:cNvSpPr>
          <p:nvPr/>
        </p:nvSpPr>
        <p:spPr>
          <a:xfrm>
            <a:off x="8228012" y="1295400"/>
            <a:ext cx="3581400" cy="4809836"/>
          </a:xfrm>
          <a:prstGeom prst="rect">
            <a:avLst/>
          </a:prstGeom>
          <a:solidFill>
            <a:schemeClr val="bg2">
              <a:lumMod val="90000"/>
            </a:schemeClr>
          </a:solidFill>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b="1" dirty="0">
                <a:solidFill>
                  <a:srgbClr val="C00000"/>
                </a:solidFill>
                <a:effectLst>
                  <a:outerShdw blurRad="38100" dist="38100" dir="2700000" algn="tl">
                    <a:srgbClr val="000000">
                      <a:alpha val="43137"/>
                    </a:srgbClr>
                  </a:outerShdw>
                </a:effectLst>
              </a:rPr>
              <a:t>Eutyches</a:t>
            </a:r>
          </a:p>
          <a:p>
            <a:pPr marL="0" indent="0">
              <a:buFont typeface="Arial" pitchFamily="34" charset="0"/>
              <a:buNone/>
            </a:pPr>
            <a:r>
              <a:rPr lang="en-US" b="1" dirty="0">
                <a:solidFill>
                  <a:schemeClr val="accent4"/>
                </a:solidFill>
                <a:effectLst>
                  <a:outerShdw blurRad="38100" dist="38100" dir="2700000" algn="tl">
                    <a:srgbClr val="000000">
                      <a:alpha val="43137"/>
                    </a:srgbClr>
                  </a:outerShdw>
                </a:effectLst>
              </a:rPr>
              <a:t>Christ was one person and one nature.</a:t>
            </a:r>
          </a:p>
          <a:p>
            <a:r>
              <a:rPr lang="en-US" i="1" dirty="0"/>
              <a:t>His divinity eclipsed his humanity.</a:t>
            </a:r>
          </a:p>
          <a:p>
            <a:r>
              <a:rPr lang="en-US" i="1" dirty="0"/>
              <a:t>Some suggest he even held that the body of Jesus was of a heavenly substance, hence, not quite human at all.</a:t>
            </a:r>
          </a:p>
          <a:p>
            <a:r>
              <a:rPr lang="en-US" i="1" dirty="0"/>
              <a:t>Monophysitism is the belief that there is only one nature, the divine nature, in Christ.</a:t>
            </a:r>
          </a:p>
          <a:p>
            <a:pPr marL="0" indent="0">
              <a:buNone/>
            </a:pPr>
            <a:r>
              <a:rPr lang="en-US" b="1" i="1" dirty="0"/>
              <a:t>The problem is that the humanity of Christ disappears.</a:t>
            </a:r>
          </a:p>
        </p:txBody>
      </p:sp>
    </p:spTree>
    <p:extLst>
      <p:ext uri="{BB962C8B-B14F-4D97-AF65-F5344CB8AC3E}">
        <p14:creationId xmlns:p14="http://schemas.microsoft.com/office/powerpoint/2010/main" val="249256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randombar(horizontal)">
                                      <p:cBhvr>
                                        <p:cTn id="38" dur="500"/>
                                        <p:tgtEl>
                                          <p:spTgt spid="4">
                                            <p:bg/>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1" dur="500"/>
                                        <p:tgtEl>
                                          <p:spTgt spid="4">
                                            <p:txEl>
                                              <p:pRg st="0" end="0"/>
                                            </p:txEl>
                                          </p:spTgt>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par>
                                <p:cTn id="68" presetID="14" presetClass="entr" presetSubtype="10" fill="hold"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0" dur="500"/>
                                        <p:tgtEl>
                                          <p:spTgt spid="7">
                                            <p:txEl>
                                              <p:pRg st="0" end="0"/>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3" dur="500"/>
                                        <p:tgtEl>
                                          <p:spTgt spid="7">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xEl>
                                              <p:pRg st="2" end="2"/>
                                            </p:txEl>
                                          </p:spTgt>
                                        </p:tgtEl>
                                        <p:attrNameLst>
                                          <p:attrName>style.visibility</p:attrName>
                                        </p:attrNameLst>
                                      </p:cBhvr>
                                      <p:to>
                                        <p:strVal val="visible"/>
                                      </p:to>
                                    </p:set>
                                    <p:anim calcmode="lin" valueType="num">
                                      <p:cBhvr additive="base">
                                        <p:cTn id="7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7">
                                            <p:txEl>
                                              <p:pRg st="3" end="3"/>
                                            </p:txEl>
                                          </p:spTgt>
                                        </p:tgtEl>
                                        <p:attrNameLst>
                                          <p:attrName>style.visibility</p:attrName>
                                        </p:attrNameLst>
                                      </p:cBhvr>
                                      <p:to>
                                        <p:strVal val="visible"/>
                                      </p:to>
                                    </p:set>
                                    <p:anim calcmode="lin" valueType="num">
                                      <p:cBhvr additive="base">
                                        <p:cTn id="8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7">
                                            <p:txEl>
                                              <p:pRg st="4" end="4"/>
                                            </p:txEl>
                                          </p:spTgt>
                                        </p:tgtEl>
                                        <p:attrNameLst>
                                          <p:attrName>style.visibility</p:attrName>
                                        </p:attrNameLst>
                                      </p:cBhvr>
                                      <p:to>
                                        <p:strVal val="visible"/>
                                      </p:to>
                                    </p:set>
                                    <p:anim calcmode="lin" valueType="num">
                                      <p:cBhvr additive="base">
                                        <p:cTn id="9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7">
                                            <p:txEl>
                                              <p:pRg st="5" end="5"/>
                                            </p:txEl>
                                          </p:spTgt>
                                        </p:tgtEl>
                                        <p:attrNameLst>
                                          <p:attrName>style.visibility</p:attrName>
                                        </p:attrNameLst>
                                      </p:cBhvr>
                                      <p:to>
                                        <p:strVal val="visible"/>
                                      </p:to>
                                    </p:set>
                                    <p:anim calcmode="lin" valueType="num">
                                      <p:cBhvr additive="base">
                                        <p:cTn id="9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60C2-031B-208C-A3A4-7AF379E13472}"/>
              </a:ext>
            </a:extLst>
          </p:cNvPr>
          <p:cNvSpPr>
            <a:spLocks noGrp="1"/>
          </p:cNvSpPr>
          <p:nvPr>
            <p:ph type="title"/>
          </p:nvPr>
        </p:nvSpPr>
        <p:spPr>
          <a:xfrm>
            <a:off x="142040" y="190018"/>
            <a:ext cx="9751060" cy="863600"/>
          </a:xfrm>
        </p:spPr>
        <p:txBody>
          <a:bodyPr>
            <a:normAutofit/>
          </a:bodyPr>
          <a:lstStyle/>
          <a:p>
            <a:r>
              <a:rPr lang="en-US" sz="4400" dirty="0">
                <a:solidFill>
                  <a:srgbClr val="9A0000"/>
                </a:solidFill>
                <a:effectLst>
                  <a:outerShdw blurRad="38100" dist="38100" dir="2700000" algn="tl">
                    <a:srgbClr val="000000">
                      <a:alpha val="43137"/>
                    </a:srgbClr>
                  </a:outerShdw>
                </a:effectLst>
              </a:rPr>
              <a:t>Council of </a:t>
            </a:r>
            <a:r>
              <a:rPr lang="en-US" sz="4400" dirty="0" err="1">
                <a:solidFill>
                  <a:srgbClr val="9A0000"/>
                </a:solidFill>
                <a:effectLst>
                  <a:outerShdw blurRad="38100" dist="38100" dir="2700000" algn="tl">
                    <a:srgbClr val="000000">
                      <a:alpha val="43137"/>
                    </a:srgbClr>
                  </a:outerShdw>
                </a:effectLst>
              </a:rPr>
              <a:t>chalcedon</a:t>
            </a:r>
            <a:endParaRPr lang="en-US" sz="4400" dirty="0">
              <a:solidFill>
                <a:srgbClr val="9A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56CA1AB-02F9-828D-90F3-30D21D078F00}"/>
              </a:ext>
            </a:extLst>
          </p:cNvPr>
          <p:cNvSpPr>
            <a:spLocks noGrp="1"/>
          </p:cNvSpPr>
          <p:nvPr>
            <p:ph idx="1"/>
          </p:nvPr>
        </p:nvSpPr>
        <p:spPr>
          <a:xfrm>
            <a:off x="227012" y="1422400"/>
            <a:ext cx="7543800" cy="5181600"/>
          </a:xfrm>
        </p:spPr>
        <p:txBody>
          <a:bodyPr>
            <a:normAutofit fontScale="92500" lnSpcReduction="10000"/>
          </a:bodyPr>
          <a:lstStyle/>
          <a:p>
            <a:pPr marL="0" indent="0">
              <a:buNone/>
            </a:pPr>
            <a:r>
              <a:rPr lang="en-US" sz="3000" b="1" dirty="0">
                <a:solidFill>
                  <a:srgbClr val="C00000"/>
                </a:solidFill>
                <a:effectLst>
                  <a:outerShdw blurRad="38100" dist="38100" dir="2700000" algn="tl">
                    <a:srgbClr val="000000">
                      <a:alpha val="43137"/>
                    </a:srgbClr>
                  </a:outerShdw>
                </a:effectLst>
              </a:rPr>
              <a:t>In AD 451, the 4</a:t>
            </a:r>
            <a:r>
              <a:rPr lang="en-US" sz="3000" b="1" baseline="30000" dirty="0">
                <a:solidFill>
                  <a:srgbClr val="C00000"/>
                </a:solidFill>
                <a:effectLst>
                  <a:outerShdw blurRad="38100" dist="38100" dir="2700000" algn="tl">
                    <a:srgbClr val="000000">
                      <a:alpha val="43137"/>
                    </a:srgbClr>
                  </a:outerShdw>
                </a:effectLst>
              </a:rPr>
              <a:t>th</a:t>
            </a:r>
            <a:r>
              <a:rPr lang="en-US" sz="3000" b="1" dirty="0">
                <a:solidFill>
                  <a:srgbClr val="C00000"/>
                </a:solidFill>
                <a:effectLst>
                  <a:outerShdw blurRad="38100" dist="38100" dir="2700000" algn="tl">
                    <a:srgbClr val="000000">
                      <a:alpha val="43137"/>
                    </a:srgbClr>
                  </a:outerShdw>
                </a:effectLst>
              </a:rPr>
              <a:t> Ecumenical Council, attended by 520 bishops, convened in Chalcedon, Bithynia near Constantinople to address the issue of the nature of Christ.</a:t>
            </a:r>
          </a:p>
          <a:p>
            <a:r>
              <a:rPr lang="en-US" b="1" i="1" dirty="0"/>
              <a:t>Here, they produced a definition of faith, seeking to find a middle ground between the Antioch and Alexandria extremes.</a:t>
            </a:r>
          </a:p>
          <a:p>
            <a:r>
              <a:rPr lang="en-US" b="1" i="1" dirty="0"/>
              <a:t>In sum, they affirmed that Christ had two natures, human and divine, but in a single person.</a:t>
            </a:r>
          </a:p>
          <a:p>
            <a:r>
              <a:rPr lang="en-US" b="1" i="1" dirty="0"/>
              <a:t>They rejected the Antiochene theory of two persons in Christ.</a:t>
            </a:r>
          </a:p>
          <a:p>
            <a:r>
              <a:rPr lang="en-US" b="1" i="1" dirty="0"/>
              <a:t>They rejected the Alexandrine theory of one nature in Christ.</a:t>
            </a:r>
            <a:endParaRPr lang="en-US" b="1" dirty="0"/>
          </a:p>
        </p:txBody>
      </p:sp>
      <p:sp>
        <p:nvSpPr>
          <p:cNvPr id="4" name="Text Placeholder 3">
            <a:extLst>
              <a:ext uri="{FF2B5EF4-FFF2-40B4-BE49-F238E27FC236}">
                <a16:creationId xmlns:a16="http://schemas.microsoft.com/office/drawing/2014/main" id="{8A64B114-E67D-24E5-3CD7-1CA85B754B6B}"/>
              </a:ext>
            </a:extLst>
          </p:cNvPr>
          <p:cNvSpPr>
            <a:spLocks noGrp="1"/>
          </p:cNvSpPr>
          <p:nvPr>
            <p:ph type="body" sz="half" idx="2"/>
          </p:nvPr>
        </p:nvSpPr>
        <p:spPr>
          <a:xfrm>
            <a:off x="8168054" y="483886"/>
            <a:ext cx="3793759" cy="5764514"/>
          </a:xfrm>
          <a:solidFill>
            <a:schemeClr val="accent2">
              <a:lumMod val="50000"/>
            </a:schemeClr>
          </a:solidFill>
        </p:spPr>
        <p:txBody>
          <a:bodyPr>
            <a:noAutofit/>
          </a:bodyPr>
          <a:lstStyle/>
          <a:p>
            <a:r>
              <a:rPr lang="en-US" sz="2400" b="0" i="0" dirty="0">
                <a:solidFill>
                  <a:schemeClr val="accent4"/>
                </a:solidFill>
                <a:effectLst/>
                <a:latin typeface="+mj-lt"/>
              </a:rPr>
              <a:t>“We all teach harmoniously [that Christ is] the same perfect in godhead, the same perfect in manhood, truly God and truly man, the same of a reasonable soul and body; </a:t>
            </a:r>
            <a:r>
              <a:rPr lang="en-US" sz="2400" b="0" i="1" strike="noStrike" dirty="0" err="1">
                <a:solidFill>
                  <a:schemeClr val="accent4"/>
                </a:solidFill>
                <a:effectLst/>
                <a:latin typeface="+mj-lt"/>
                <a:hlinkClick r:id="rId2" tooltip="Homoousion">
                  <a:extLst>
                    <a:ext uri="{A12FA001-AC4F-418D-AE19-62706E023703}">
                      <ahyp:hlinkClr xmlns:ahyp="http://schemas.microsoft.com/office/drawing/2018/hyperlinkcolor" val="tx"/>
                    </a:ext>
                  </a:extLst>
                </a:hlinkClick>
              </a:rPr>
              <a:t>homoousios</a:t>
            </a:r>
            <a:r>
              <a:rPr lang="en-US" sz="2400" b="0" i="0" dirty="0">
                <a:solidFill>
                  <a:schemeClr val="accent4"/>
                </a:solidFill>
                <a:effectLst/>
                <a:latin typeface="+mj-lt"/>
              </a:rPr>
              <a:t> (= one substance) with the Father in godhead, and the same </a:t>
            </a:r>
            <a:r>
              <a:rPr lang="en-US" sz="2400" b="0" i="1" dirty="0" err="1">
                <a:solidFill>
                  <a:schemeClr val="accent4"/>
                </a:solidFill>
                <a:effectLst/>
                <a:latin typeface="+mj-lt"/>
              </a:rPr>
              <a:t>homoousios</a:t>
            </a:r>
            <a:r>
              <a:rPr lang="en-US" sz="2400" b="0" i="0" dirty="0">
                <a:solidFill>
                  <a:schemeClr val="accent4"/>
                </a:solidFill>
                <a:effectLst/>
                <a:latin typeface="+mj-lt"/>
              </a:rPr>
              <a:t> with us in manhood ... acknowledged in two natures without confusion, without change, without division, without separation.”</a:t>
            </a:r>
            <a:endParaRPr lang="en-US" sz="2400" dirty="0">
              <a:solidFill>
                <a:schemeClr val="accent4"/>
              </a:solidFill>
              <a:latin typeface="+mj-lt"/>
            </a:endParaRPr>
          </a:p>
        </p:txBody>
      </p:sp>
    </p:spTree>
    <p:extLst>
      <p:ext uri="{BB962C8B-B14F-4D97-AF65-F5344CB8AC3E}">
        <p14:creationId xmlns:p14="http://schemas.microsoft.com/office/powerpoint/2010/main" val="22052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randombar(horizontal)">
                                      <p:cBhvr>
                                        <p:cTn id="38" dur="500"/>
                                        <p:tgtEl>
                                          <p:spTgt spid="4">
                                            <p:bg/>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26E20D-2020-6D62-F08B-24D97AF84234}"/>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13</a:t>
            </a:fld>
            <a:endParaRPr lang="en-US" dirty="0"/>
          </a:p>
        </p:txBody>
      </p:sp>
      <p:sp>
        <p:nvSpPr>
          <p:cNvPr id="4" name="Content Placeholder 3">
            <a:extLst>
              <a:ext uri="{FF2B5EF4-FFF2-40B4-BE49-F238E27FC236}">
                <a16:creationId xmlns:a16="http://schemas.microsoft.com/office/drawing/2014/main" id="{1D8A31BB-299D-B535-EC8C-BBFD44D3C681}"/>
              </a:ext>
            </a:extLst>
          </p:cNvPr>
          <p:cNvSpPr>
            <a:spLocks noGrp="1"/>
          </p:cNvSpPr>
          <p:nvPr>
            <p:ph sz="quarter" idx="14"/>
          </p:nvPr>
        </p:nvSpPr>
        <p:spPr>
          <a:xfrm>
            <a:off x="417513" y="1247561"/>
            <a:ext cx="5144842" cy="5330952"/>
          </a:xfrm>
        </p:spPr>
        <p:txBody>
          <a:bodyPr>
            <a:normAutofit/>
          </a:bodyPr>
          <a:lstStyle/>
          <a:p>
            <a:pPr marL="0" indent="0">
              <a:buNone/>
            </a:pPr>
            <a:r>
              <a:rPr lang="en-US" sz="2800" b="1" dirty="0">
                <a:solidFill>
                  <a:schemeClr val="accent5">
                    <a:lumMod val="75000"/>
                  </a:schemeClr>
                </a:solidFill>
              </a:rPr>
              <a:t>In the 7</a:t>
            </a:r>
            <a:r>
              <a:rPr lang="en-US" sz="2800" b="1" baseline="30000" dirty="0">
                <a:solidFill>
                  <a:schemeClr val="accent5">
                    <a:lumMod val="75000"/>
                  </a:schemeClr>
                </a:solidFill>
              </a:rPr>
              <a:t>th</a:t>
            </a:r>
            <a:r>
              <a:rPr lang="en-US" sz="2800" b="1" dirty="0">
                <a:solidFill>
                  <a:schemeClr val="accent5">
                    <a:lumMod val="75000"/>
                  </a:schemeClr>
                </a:solidFill>
              </a:rPr>
              <a:t> century, a further debate erupted when some proposed that Christ had two natures but only one will (Monothelitism).</a:t>
            </a:r>
          </a:p>
          <a:p>
            <a:r>
              <a:rPr lang="en-US" sz="2400" i="1" dirty="0"/>
              <a:t>His human will was fused with the divine will.</a:t>
            </a:r>
          </a:p>
          <a:p>
            <a:r>
              <a:rPr lang="en-US" sz="2400" i="1" dirty="0"/>
              <a:t>The problem with this theology is that it conflicts with Jesus’ own words in Gethsemane, when he prayed, “Not my will, but yours be done.”</a:t>
            </a:r>
          </a:p>
          <a:p>
            <a:r>
              <a:rPr lang="en-US" sz="2400" i="1" dirty="0"/>
              <a:t>Monothelitism was condemned in the 6</a:t>
            </a:r>
            <a:r>
              <a:rPr lang="en-US" sz="2400" i="1" baseline="30000" dirty="0"/>
              <a:t>th</a:t>
            </a:r>
            <a:r>
              <a:rPr lang="en-US" sz="2400" i="1" dirty="0"/>
              <a:t> Ecumenical Council.</a:t>
            </a:r>
          </a:p>
        </p:txBody>
      </p:sp>
      <p:sp>
        <p:nvSpPr>
          <p:cNvPr id="5" name="Title 4">
            <a:extLst>
              <a:ext uri="{FF2B5EF4-FFF2-40B4-BE49-F238E27FC236}">
                <a16:creationId xmlns:a16="http://schemas.microsoft.com/office/drawing/2014/main" id="{DECE9C1D-EF17-486F-F49E-7ACC69D7E114}"/>
              </a:ext>
            </a:extLst>
          </p:cNvPr>
          <p:cNvSpPr>
            <a:spLocks noGrp="1"/>
          </p:cNvSpPr>
          <p:nvPr>
            <p:ph type="title"/>
          </p:nvPr>
        </p:nvSpPr>
        <p:spPr>
          <a:xfrm>
            <a:off x="1217612" y="277178"/>
            <a:ext cx="9747504" cy="905236"/>
          </a:xfrm>
        </p:spPr>
        <p:txBody>
          <a:bodyPr/>
          <a:lstStyle/>
          <a:p>
            <a:r>
              <a:rPr lang="en-US" dirty="0">
                <a:solidFill>
                  <a:srgbClr val="C00000"/>
                </a:solidFill>
              </a:rPr>
              <a:t>one will or two?</a:t>
            </a:r>
          </a:p>
        </p:txBody>
      </p:sp>
      <p:pic>
        <p:nvPicPr>
          <p:cNvPr id="3074" name="Picture 2" descr="Sacred Art of Jesus/Biblical Scenes/Christ at Gethsemane, El Greco ...">
            <a:extLst>
              <a:ext uri="{FF2B5EF4-FFF2-40B4-BE49-F238E27FC236}">
                <a16:creationId xmlns:a16="http://schemas.microsoft.com/office/drawing/2014/main" id="{FE4713E5-B426-FFD4-05F2-6BB0E383378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4412" y="1395411"/>
            <a:ext cx="5676900" cy="4789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867873-F149-B309-E9F0-ECC16AE38A7C}"/>
              </a:ext>
            </a:extLst>
          </p:cNvPr>
          <p:cNvSpPr txBox="1"/>
          <p:nvPr/>
        </p:nvSpPr>
        <p:spPr>
          <a:xfrm>
            <a:off x="6570662" y="6182380"/>
            <a:ext cx="4876800" cy="477054"/>
          </a:xfrm>
          <a:prstGeom prst="rect">
            <a:avLst/>
          </a:prstGeom>
          <a:noFill/>
        </p:spPr>
        <p:txBody>
          <a:bodyPr wrap="square" rtlCol="0">
            <a:spAutoFit/>
          </a:bodyPr>
          <a:lstStyle/>
          <a:p>
            <a:pPr algn="ctr"/>
            <a:r>
              <a:rPr lang="en-US" sz="1400" dirty="0"/>
              <a:t>The Agony in the Garden, by El Greco (ca. 1590)</a:t>
            </a:r>
          </a:p>
          <a:p>
            <a:pPr algn="ctr"/>
            <a:r>
              <a:rPr lang="en-US" sz="1100" dirty="0"/>
              <a:t>Toledo Museum of Art Toledo, Ohio</a:t>
            </a:r>
          </a:p>
        </p:txBody>
      </p:sp>
    </p:spTree>
    <p:extLst>
      <p:ext uri="{BB962C8B-B14F-4D97-AF65-F5344CB8AC3E}">
        <p14:creationId xmlns:p14="http://schemas.microsoft.com/office/powerpoint/2010/main" val="245854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06C0517-1500-22F0-4CCC-1F92C6568E43}"/>
              </a:ext>
            </a:extLst>
          </p:cNvPr>
          <p:cNvSpPr>
            <a:spLocks noGrp="1" noChangeArrowheads="1"/>
          </p:cNvSpPr>
          <p:nvPr>
            <p:ph type="title"/>
          </p:nvPr>
        </p:nvSpPr>
        <p:spPr>
          <a:xfrm>
            <a:off x="626317" y="381000"/>
            <a:ext cx="10969943" cy="914400"/>
          </a:xfrm>
        </p:spPr>
        <p:txBody>
          <a:bodyPr/>
          <a:lstStyle/>
          <a:p>
            <a:r>
              <a:rPr lang="en-US" altLang="en-US" dirty="0">
                <a:solidFill>
                  <a:schemeClr val="tx2">
                    <a:lumMod val="40000"/>
                    <a:lumOff val="60000"/>
                  </a:schemeClr>
                </a:solidFill>
                <a:latin typeface="Narkisim" panose="020E0502050101010101" pitchFamily="34" charset="-79"/>
              </a:rPr>
              <a:t>EARLY DEVELOPMENT OF HIERARCHY</a:t>
            </a:r>
          </a:p>
        </p:txBody>
      </p:sp>
      <p:sp>
        <p:nvSpPr>
          <p:cNvPr id="50179" name="Rectangle 3">
            <a:extLst>
              <a:ext uri="{FF2B5EF4-FFF2-40B4-BE49-F238E27FC236}">
                <a16:creationId xmlns:a16="http://schemas.microsoft.com/office/drawing/2014/main" id="{FE5E9297-21F6-A7D0-1014-AF605BC42AD3}"/>
              </a:ext>
            </a:extLst>
          </p:cNvPr>
          <p:cNvSpPr>
            <a:spLocks noGrp="1" noChangeArrowheads="1"/>
          </p:cNvSpPr>
          <p:nvPr>
            <p:ph type="body" idx="1"/>
          </p:nvPr>
        </p:nvSpPr>
        <p:spPr>
          <a:xfrm>
            <a:off x="599831" y="1295400"/>
            <a:ext cx="10969943" cy="4953000"/>
          </a:xfrm>
        </p:spPr>
        <p:txBody>
          <a:bodyPr/>
          <a:lstStyle/>
          <a:p>
            <a:pPr marL="0" indent="0">
              <a:buNone/>
            </a:pPr>
            <a:r>
              <a:rPr lang="en-US" altLang="en-US" sz="2800" b="1" dirty="0">
                <a:solidFill>
                  <a:schemeClr val="accent2">
                    <a:lumMod val="20000"/>
                    <a:lumOff val="80000"/>
                  </a:schemeClr>
                </a:solidFill>
                <a:latin typeface="Comic Sans MS" panose="030F0702030302020204" pitchFamily="66" charset="0"/>
              </a:rPr>
              <a:t>By the early 2</a:t>
            </a:r>
            <a:r>
              <a:rPr lang="en-US" altLang="en-US" sz="2800" b="1" baseline="30000" dirty="0">
                <a:solidFill>
                  <a:schemeClr val="accent2">
                    <a:lumMod val="20000"/>
                    <a:lumOff val="80000"/>
                  </a:schemeClr>
                </a:solidFill>
                <a:latin typeface="Comic Sans MS" panose="030F0702030302020204" pitchFamily="66" charset="0"/>
              </a:rPr>
              <a:t>nd</a:t>
            </a:r>
            <a:r>
              <a:rPr lang="en-US" altLang="en-US" sz="2800" b="1" dirty="0">
                <a:solidFill>
                  <a:schemeClr val="accent2">
                    <a:lumMod val="20000"/>
                    <a:lumOff val="80000"/>
                  </a:schemeClr>
                </a:solidFill>
                <a:latin typeface="Comic Sans MS" panose="030F0702030302020204" pitchFamily="66" charset="0"/>
              </a:rPr>
              <a:t> century, the concept of a single bishop or overseer had become the norm.</a:t>
            </a:r>
          </a:p>
          <a:p>
            <a:pPr marL="0" indent="0">
              <a:buNone/>
            </a:pPr>
            <a:endParaRPr lang="en-US" altLang="en-US" sz="800" b="1" dirty="0">
              <a:latin typeface="Comic Sans MS" panose="030F0702030302020204" pitchFamily="66" charset="0"/>
            </a:endParaRPr>
          </a:p>
          <a:p>
            <a:r>
              <a:rPr lang="en-US" altLang="en-US" sz="2400" b="1" i="1" dirty="0">
                <a:latin typeface="Comic Sans MS" panose="030F0702030302020204" pitchFamily="66" charset="0"/>
              </a:rPr>
              <a:t>The titles overseer/bishop </a:t>
            </a:r>
            <a:r>
              <a:rPr lang="en-US" altLang="en-US" sz="2400" dirty="0">
                <a:latin typeface="Greekth" panose="02020803070505020304" pitchFamily="18" charset="0"/>
              </a:rPr>
              <a:t>(e]pi&lt;</a:t>
            </a:r>
            <a:r>
              <a:rPr lang="en-US" altLang="en-US" sz="2400" dirty="0" err="1">
                <a:latin typeface="Greekth" panose="02020803070505020304" pitchFamily="18" charset="0"/>
              </a:rPr>
              <a:t>skopoj</a:t>
            </a:r>
            <a:r>
              <a:rPr lang="en-US" altLang="en-US" sz="2400" dirty="0">
                <a:latin typeface="Greekth" panose="02020803070505020304" pitchFamily="18" charset="0"/>
              </a:rPr>
              <a:t>),</a:t>
            </a:r>
            <a:r>
              <a:rPr lang="en-US" altLang="en-US" sz="2400" b="1" i="1" dirty="0">
                <a:latin typeface="Comic Sans MS" panose="030F0702030302020204" pitchFamily="66" charset="0"/>
              </a:rPr>
              <a:t> elder/presbyter </a:t>
            </a:r>
            <a:r>
              <a:rPr lang="en-US" altLang="en-US" sz="2400" dirty="0">
                <a:latin typeface="Greekth" panose="02020803070505020304" pitchFamily="18" charset="0"/>
              </a:rPr>
              <a:t>(</a:t>
            </a:r>
            <a:r>
              <a:rPr lang="en-US" altLang="en-US" sz="2400" dirty="0" err="1">
                <a:latin typeface="Greekth" panose="02020803070505020304" pitchFamily="18" charset="0"/>
              </a:rPr>
              <a:t>presbu</a:t>
            </a:r>
            <a:r>
              <a:rPr lang="en-US" altLang="en-US" sz="2400" dirty="0">
                <a:latin typeface="Greekth" panose="02020803070505020304" pitchFamily="18" charset="0"/>
              </a:rPr>
              <a:t>&lt;</a:t>
            </a:r>
            <a:r>
              <a:rPr lang="en-US" altLang="en-US" sz="2400" dirty="0" err="1">
                <a:latin typeface="Greekth" panose="02020803070505020304" pitchFamily="18" charset="0"/>
              </a:rPr>
              <a:t>teroj</a:t>
            </a:r>
            <a:r>
              <a:rPr lang="en-US" altLang="en-US" sz="2400" dirty="0">
                <a:latin typeface="Greekth" panose="02020803070505020304" pitchFamily="18" charset="0"/>
              </a:rPr>
              <a:t>),</a:t>
            </a:r>
            <a:r>
              <a:rPr lang="en-US" altLang="en-US" sz="2400" b="1" i="1" dirty="0">
                <a:latin typeface="Comic Sans MS" panose="030F0702030302020204" pitchFamily="66" charset="0"/>
              </a:rPr>
              <a:t> and pastor-shepherd </a:t>
            </a:r>
            <a:r>
              <a:rPr lang="en-US" altLang="en-US" sz="2400" dirty="0">
                <a:latin typeface="Greekth" panose="02020803070505020304" pitchFamily="18" charset="0"/>
              </a:rPr>
              <a:t>(</a:t>
            </a:r>
            <a:r>
              <a:rPr lang="en-US" altLang="en-US" sz="2400" dirty="0" err="1">
                <a:latin typeface="Greekth" panose="02020803070505020304" pitchFamily="18" charset="0"/>
              </a:rPr>
              <a:t>poimh</a:t>
            </a:r>
            <a:r>
              <a:rPr lang="en-US" altLang="en-US" sz="2400" dirty="0">
                <a:latin typeface="Greekth" panose="02020803070505020304" pitchFamily="18" charset="0"/>
              </a:rPr>
              <a:t>&lt;n)</a:t>
            </a:r>
            <a:r>
              <a:rPr lang="en-US" altLang="en-US" sz="2400" b="1" i="1" dirty="0">
                <a:latin typeface="Comic Sans MS" panose="030F0702030302020204" pitchFamily="66" charset="0"/>
              </a:rPr>
              <a:t> seem to be more-or-less interchangeable in the NT.</a:t>
            </a:r>
          </a:p>
          <a:p>
            <a:pPr marL="0" indent="0">
              <a:buNone/>
            </a:pPr>
            <a:endParaRPr lang="en-US" altLang="en-US" sz="800" b="1" i="1" dirty="0">
              <a:solidFill>
                <a:schemeClr val="bg1">
                  <a:lumMod val="60000"/>
                  <a:lumOff val="40000"/>
                </a:schemeClr>
              </a:solidFill>
              <a:latin typeface="Comic Sans MS" panose="030F0702030302020204" pitchFamily="66" charset="0"/>
            </a:endParaRPr>
          </a:p>
          <a:p>
            <a:r>
              <a:rPr lang="en-US" altLang="en-US" sz="2400" b="1" i="1" dirty="0">
                <a:latin typeface="Comic Sans MS" panose="030F0702030302020204" pitchFamily="66" charset="0"/>
              </a:rPr>
              <a:t>In Ignatius’ letters, however, the bishop is elevated</a:t>
            </a:r>
            <a:r>
              <a:rPr lang="en-US" altLang="en-US" sz="2400" dirty="0">
                <a:latin typeface="Comic Sans MS" panose="030F0702030302020204" pitchFamily="66" charset="0"/>
              </a:rPr>
              <a:t> </a:t>
            </a:r>
            <a:r>
              <a:rPr lang="en-US" altLang="en-US" sz="2400" b="1" dirty="0">
                <a:latin typeface="Comic Sans MS" panose="030F0702030302020204" pitchFamily="66" charset="0"/>
              </a:rPr>
              <a:t>(ca. AD 115): </a:t>
            </a:r>
            <a:r>
              <a:rPr lang="en-US" altLang="en-US" sz="2400" i="1" dirty="0">
                <a:latin typeface="Comic Sans MS" panose="030F0702030302020204" pitchFamily="66" charset="0"/>
              </a:rPr>
              <a:t>When Ignatius composed his seven letters in the early 2</a:t>
            </a:r>
            <a:r>
              <a:rPr lang="en-US" altLang="en-US" sz="2400" i="1" baseline="30000" dirty="0">
                <a:latin typeface="Comic Sans MS" panose="030F0702030302020204" pitchFamily="66" charset="0"/>
              </a:rPr>
              <a:t>nd</a:t>
            </a:r>
            <a:r>
              <a:rPr lang="en-US" altLang="en-US" sz="2400" i="1" dirty="0">
                <a:latin typeface="Comic Sans MS" panose="030F0702030302020204" pitchFamily="66" charset="0"/>
              </a:rPr>
              <a:t> century, he urged the congregations to “follow the bishop…as you would the apostles” and “reverence the deacons.”</a:t>
            </a:r>
          </a:p>
          <a:p>
            <a:pPr lvl="1"/>
            <a:r>
              <a:rPr lang="en-US" altLang="en-US" sz="2000" b="1" dirty="0">
                <a:solidFill>
                  <a:schemeClr val="bg1">
                    <a:lumMod val="40000"/>
                    <a:lumOff val="60000"/>
                  </a:schemeClr>
                </a:solidFill>
                <a:latin typeface="Comic Sans MS" panose="030F0702030302020204" pitchFamily="66" charset="0"/>
              </a:rPr>
              <a:t>He distinguishes between bishops, presbyters, and deacons.</a:t>
            </a:r>
          </a:p>
          <a:p>
            <a:pPr lvl="1"/>
            <a:r>
              <a:rPr lang="en-US" altLang="en-US" sz="2000" b="1" dirty="0">
                <a:solidFill>
                  <a:schemeClr val="bg1">
                    <a:lumMod val="40000"/>
                    <a:lumOff val="60000"/>
                  </a:schemeClr>
                </a:solidFill>
                <a:latin typeface="Comic Sans MS" panose="030F0702030302020204" pitchFamily="66" charset="0"/>
              </a:rPr>
              <a:t>For Ignatius, the monarchical bishop in each city is the bulwark against false teaching.</a:t>
            </a:r>
          </a:p>
        </p:txBody>
      </p:sp>
    </p:spTree>
    <p:extLst>
      <p:ext uri="{BB962C8B-B14F-4D97-AF65-F5344CB8AC3E}">
        <p14:creationId xmlns:p14="http://schemas.microsoft.com/office/powerpoint/2010/main" val="23732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179">
                                            <p:txEl>
                                              <p:pRg st="2" end="2"/>
                                            </p:txEl>
                                          </p:spTgt>
                                        </p:tgtEl>
                                        <p:attrNameLst>
                                          <p:attrName>style.visibility</p:attrName>
                                        </p:attrNameLst>
                                      </p:cBhvr>
                                      <p:to>
                                        <p:strVal val="visible"/>
                                      </p:to>
                                    </p:set>
                                    <p:anim calcmode="lin" valueType="num">
                                      <p:cBhvr additive="base">
                                        <p:cTn id="14"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0179">
                                            <p:txEl>
                                              <p:pRg st="4" end="4"/>
                                            </p:txEl>
                                          </p:spTgt>
                                        </p:tgtEl>
                                        <p:attrNameLst>
                                          <p:attrName>style.visibility</p:attrName>
                                        </p:attrNameLst>
                                      </p:cBhvr>
                                      <p:to>
                                        <p:strVal val="visible"/>
                                      </p:to>
                                    </p:set>
                                    <p:anim calcmode="lin" valueType="num">
                                      <p:cBhvr additive="base">
                                        <p:cTn id="20" dur="500" fill="hold"/>
                                        <p:tgtEl>
                                          <p:spTgt spid="50179">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01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0179">
                                            <p:txEl>
                                              <p:pRg st="5" end="5"/>
                                            </p:txEl>
                                          </p:spTgt>
                                        </p:tgtEl>
                                        <p:attrNameLst>
                                          <p:attrName>style.visibility</p:attrName>
                                        </p:attrNameLst>
                                      </p:cBhvr>
                                      <p:to>
                                        <p:strVal val="visible"/>
                                      </p:to>
                                    </p:set>
                                    <p:anim calcmode="lin" valueType="num">
                                      <p:cBhvr additive="base">
                                        <p:cTn id="26" dur="500" fill="hold"/>
                                        <p:tgtEl>
                                          <p:spTgt spid="50179">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01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0179">
                                            <p:txEl>
                                              <p:pRg st="6" end="6"/>
                                            </p:txEl>
                                          </p:spTgt>
                                        </p:tgtEl>
                                        <p:attrNameLst>
                                          <p:attrName>style.visibility</p:attrName>
                                        </p:attrNameLst>
                                      </p:cBhvr>
                                      <p:to>
                                        <p:strVal val="visible"/>
                                      </p:to>
                                    </p:set>
                                    <p:anim calcmode="lin" valueType="num">
                                      <p:cBhvr additive="base">
                                        <p:cTn id="32" dur="500" fill="hold"/>
                                        <p:tgtEl>
                                          <p:spTgt spid="50179">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01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a:extLst>
            <a:ext uri="{FF2B5EF4-FFF2-40B4-BE49-F238E27FC236}">
              <a16:creationId xmlns:a16="http://schemas.microsoft.com/office/drawing/2014/main" id="{D5E7BB45-DB79-1A2B-A107-7F02195D48E6}"/>
            </a:ext>
          </a:extLst>
        </p:cNvPr>
        <p:cNvGrpSpPr/>
        <p:nvPr/>
      </p:nvGrpSpPr>
      <p:grpSpPr>
        <a:xfrm>
          <a:off x="0" y="0"/>
          <a:ext cx="0" cy="0"/>
          <a:chOff x="0" y="0"/>
          <a:chExt cx="0" cy="0"/>
        </a:xfrm>
      </p:grpSpPr>
      <p:sp>
        <p:nvSpPr>
          <p:cNvPr id="50178" name="Rectangle 2">
            <a:extLst>
              <a:ext uri="{FF2B5EF4-FFF2-40B4-BE49-F238E27FC236}">
                <a16:creationId xmlns:a16="http://schemas.microsoft.com/office/drawing/2014/main" id="{1A3E032D-F08A-1314-189E-005DC79270A4}"/>
              </a:ext>
            </a:extLst>
          </p:cNvPr>
          <p:cNvSpPr>
            <a:spLocks noGrp="1" noChangeArrowheads="1"/>
          </p:cNvSpPr>
          <p:nvPr>
            <p:ph type="title"/>
          </p:nvPr>
        </p:nvSpPr>
        <p:spPr>
          <a:xfrm>
            <a:off x="150812" y="277813"/>
            <a:ext cx="11810999" cy="1143000"/>
          </a:xfrm>
        </p:spPr>
        <p:txBody>
          <a:bodyPr/>
          <a:lstStyle/>
          <a:p>
            <a:r>
              <a:rPr lang="en-US" altLang="en-US" dirty="0">
                <a:solidFill>
                  <a:schemeClr val="tx2">
                    <a:lumMod val="40000"/>
                    <a:lumOff val="60000"/>
                  </a:schemeClr>
                </a:solidFill>
                <a:latin typeface="Narkisim" panose="020E0502050101010101" pitchFamily="34" charset="-79"/>
              </a:rPr>
              <a:t>METROPOLITAN BISHOPS</a:t>
            </a:r>
          </a:p>
        </p:txBody>
      </p:sp>
      <p:sp>
        <p:nvSpPr>
          <p:cNvPr id="50179" name="Rectangle 3">
            <a:extLst>
              <a:ext uri="{FF2B5EF4-FFF2-40B4-BE49-F238E27FC236}">
                <a16:creationId xmlns:a16="http://schemas.microsoft.com/office/drawing/2014/main" id="{D4502D67-1EEF-075A-BC62-850F8CEEBB5D}"/>
              </a:ext>
            </a:extLst>
          </p:cNvPr>
          <p:cNvSpPr>
            <a:spLocks noGrp="1" noChangeArrowheads="1"/>
          </p:cNvSpPr>
          <p:nvPr>
            <p:ph type="body" idx="1"/>
          </p:nvPr>
        </p:nvSpPr>
        <p:spPr>
          <a:xfrm>
            <a:off x="609440" y="1420813"/>
            <a:ext cx="10969943" cy="4530725"/>
          </a:xfrm>
        </p:spPr>
        <p:txBody>
          <a:bodyPr/>
          <a:lstStyle/>
          <a:p>
            <a:pPr marL="0" indent="0">
              <a:buNone/>
            </a:pPr>
            <a:r>
              <a:rPr lang="en-US" altLang="en-US" sz="2800" b="1" dirty="0">
                <a:solidFill>
                  <a:schemeClr val="accent2">
                    <a:lumMod val="20000"/>
                    <a:lumOff val="80000"/>
                  </a:schemeClr>
                </a:solidFill>
                <a:latin typeface="Comic Sans MS" panose="030F0702030302020204" pitchFamily="66" charset="0"/>
              </a:rPr>
              <a:t>As Christianity expanded, larger concentrations of Christians emerged in urban centers. The bishops in these cities came to be recognized as having primacy in their province.</a:t>
            </a:r>
          </a:p>
          <a:p>
            <a:r>
              <a:rPr lang="en-US" altLang="en-US" sz="2400" i="1" dirty="0">
                <a:latin typeface="Comic Sans MS" panose="030F0702030302020204" pitchFamily="66" charset="0"/>
              </a:rPr>
              <a:t>The early cities included Rome, Constantinople, Alexandria, Carthage, Antioch, and Jerusalem (3</a:t>
            </a:r>
            <a:r>
              <a:rPr lang="en-US" altLang="en-US" sz="2400" i="1" baseline="30000" dirty="0">
                <a:latin typeface="Comic Sans MS" panose="030F0702030302020204" pitchFamily="66" charset="0"/>
              </a:rPr>
              <a:t>rd</a:t>
            </a:r>
            <a:r>
              <a:rPr lang="en-US" altLang="en-US" sz="2400" i="1" dirty="0">
                <a:latin typeface="Comic Sans MS" panose="030F0702030302020204" pitchFamily="66" charset="0"/>
              </a:rPr>
              <a:t> century)</a:t>
            </a:r>
          </a:p>
          <a:p>
            <a:r>
              <a:rPr lang="en-US" altLang="en-US" sz="2400" i="1" dirty="0">
                <a:latin typeface="Comic Sans MS" panose="030F0702030302020204" pitchFamily="66" charset="0"/>
              </a:rPr>
              <a:t>The Council of Nicaea in AD 325 codified this as canon law.</a:t>
            </a:r>
            <a:r>
              <a:rPr lang="en-US" altLang="en-US" sz="2400" dirty="0">
                <a:latin typeface="Comic Sans MS" panose="030F0702030302020204" pitchFamily="66" charset="0"/>
              </a:rPr>
              <a:t> </a:t>
            </a:r>
          </a:p>
          <a:p>
            <a:r>
              <a:rPr lang="en-US" altLang="en-US" sz="2400" i="1" dirty="0">
                <a:latin typeface="Comic Sans MS" panose="030F0702030302020204" pitchFamily="66" charset="0"/>
              </a:rPr>
              <a:t>These provincial areas were called “sees” (from the Latin “</a:t>
            </a:r>
            <a:r>
              <a:rPr lang="en-US" altLang="en-US" sz="2400" i="1" dirty="0" err="1">
                <a:latin typeface="Comic Sans MS" panose="030F0702030302020204" pitchFamily="66" charset="0"/>
              </a:rPr>
              <a:t>sedes</a:t>
            </a:r>
            <a:r>
              <a:rPr lang="en-US" altLang="en-US" sz="2400" i="1" dirty="0">
                <a:latin typeface="Comic Sans MS" panose="030F0702030302020204" pitchFamily="66" charset="0"/>
              </a:rPr>
              <a:t>” meaning “seat,” or the seat of the bishop and his area).</a:t>
            </a:r>
          </a:p>
        </p:txBody>
      </p:sp>
    </p:spTree>
    <p:extLst>
      <p:ext uri="{BB962C8B-B14F-4D97-AF65-F5344CB8AC3E}">
        <p14:creationId xmlns:p14="http://schemas.microsoft.com/office/powerpoint/2010/main" val="324775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additive="base">
                                        <p:cTn id="14"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0179">
                                            <p:txEl>
                                              <p:pRg st="2" end="2"/>
                                            </p:txEl>
                                          </p:spTgt>
                                        </p:tgtEl>
                                        <p:attrNameLst>
                                          <p:attrName>style.visibility</p:attrName>
                                        </p:attrNameLst>
                                      </p:cBhvr>
                                      <p:to>
                                        <p:strVal val="visible"/>
                                      </p:to>
                                    </p:set>
                                    <p:anim calcmode="lin" valueType="num">
                                      <p:cBhvr additive="base">
                                        <p:cTn id="20"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0179">
                                            <p:txEl>
                                              <p:pRg st="3" end="3"/>
                                            </p:txEl>
                                          </p:spTgt>
                                        </p:tgtEl>
                                        <p:attrNameLst>
                                          <p:attrName>style.visibility</p:attrName>
                                        </p:attrNameLst>
                                      </p:cBhvr>
                                      <p:to>
                                        <p:strVal val="visible"/>
                                      </p:to>
                                    </p:set>
                                    <p:anim calcmode="lin" valueType="num">
                                      <p:cBhvr additive="base">
                                        <p:cTn id="26"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01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a:extLst>
            <a:ext uri="{FF2B5EF4-FFF2-40B4-BE49-F238E27FC236}">
              <a16:creationId xmlns:a16="http://schemas.microsoft.com/office/drawing/2014/main" id="{4B8F36FB-C5A2-59BF-3977-D77FA5EABC11}"/>
            </a:ext>
          </a:extLst>
        </p:cNvPr>
        <p:cNvGrpSpPr/>
        <p:nvPr/>
      </p:nvGrpSpPr>
      <p:grpSpPr>
        <a:xfrm>
          <a:off x="0" y="0"/>
          <a:ext cx="0" cy="0"/>
          <a:chOff x="0" y="0"/>
          <a:chExt cx="0" cy="0"/>
        </a:xfrm>
      </p:grpSpPr>
      <p:sp>
        <p:nvSpPr>
          <p:cNvPr id="50178" name="Rectangle 2">
            <a:extLst>
              <a:ext uri="{FF2B5EF4-FFF2-40B4-BE49-F238E27FC236}">
                <a16:creationId xmlns:a16="http://schemas.microsoft.com/office/drawing/2014/main" id="{3CD516CB-57C7-94AF-172A-DD3075E205AF}"/>
              </a:ext>
            </a:extLst>
          </p:cNvPr>
          <p:cNvSpPr>
            <a:spLocks noGrp="1" noChangeArrowheads="1"/>
          </p:cNvSpPr>
          <p:nvPr>
            <p:ph type="title"/>
          </p:nvPr>
        </p:nvSpPr>
        <p:spPr>
          <a:xfrm>
            <a:off x="150812" y="277813"/>
            <a:ext cx="11810999" cy="1143000"/>
          </a:xfrm>
        </p:spPr>
        <p:txBody>
          <a:bodyPr/>
          <a:lstStyle/>
          <a:p>
            <a:r>
              <a:rPr lang="en-US" altLang="en-US" dirty="0">
                <a:solidFill>
                  <a:schemeClr val="tx2">
                    <a:lumMod val="40000"/>
                    <a:lumOff val="60000"/>
                  </a:schemeClr>
                </a:solidFill>
                <a:latin typeface="Narkisim" panose="020E0502050101010101" pitchFamily="34" charset="-79"/>
              </a:rPr>
              <a:t>FIRST AMONG EQUALS</a:t>
            </a:r>
          </a:p>
        </p:txBody>
      </p:sp>
      <p:sp>
        <p:nvSpPr>
          <p:cNvPr id="50179" name="Rectangle 3">
            <a:extLst>
              <a:ext uri="{FF2B5EF4-FFF2-40B4-BE49-F238E27FC236}">
                <a16:creationId xmlns:a16="http://schemas.microsoft.com/office/drawing/2014/main" id="{5539AE51-02AD-3551-E6E1-4D80141CE25E}"/>
              </a:ext>
            </a:extLst>
          </p:cNvPr>
          <p:cNvSpPr>
            <a:spLocks noGrp="1" noChangeArrowheads="1"/>
          </p:cNvSpPr>
          <p:nvPr>
            <p:ph type="body" idx="1"/>
          </p:nvPr>
        </p:nvSpPr>
        <p:spPr>
          <a:xfrm>
            <a:off x="609440" y="1400760"/>
            <a:ext cx="10969943" cy="5457240"/>
          </a:xfrm>
        </p:spPr>
        <p:txBody>
          <a:bodyPr/>
          <a:lstStyle/>
          <a:p>
            <a:pPr marL="0" indent="0">
              <a:buNone/>
            </a:pPr>
            <a:r>
              <a:rPr lang="en-US" altLang="en-US" sz="2800" b="1" dirty="0">
                <a:solidFill>
                  <a:schemeClr val="accent2">
                    <a:lumMod val="20000"/>
                    <a:lumOff val="80000"/>
                  </a:schemeClr>
                </a:solidFill>
                <a:latin typeface="Comic Sans MS" panose="030F0702030302020204" pitchFamily="66" charset="0"/>
              </a:rPr>
              <a:t>The Latin term </a:t>
            </a:r>
            <a:r>
              <a:rPr lang="en-US" altLang="en-US" sz="2800" b="1" u="sng" dirty="0">
                <a:solidFill>
                  <a:schemeClr val="accent2">
                    <a:lumMod val="20000"/>
                    <a:lumOff val="80000"/>
                  </a:schemeClr>
                </a:solidFill>
                <a:latin typeface="Comic Sans MS" panose="030F0702030302020204" pitchFamily="66" charset="0"/>
              </a:rPr>
              <a:t>primus inter pare</a:t>
            </a:r>
            <a:r>
              <a:rPr lang="en-US" altLang="en-US" sz="2800" b="1" dirty="0">
                <a:solidFill>
                  <a:schemeClr val="accent2">
                    <a:lumMod val="20000"/>
                    <a:lumOff val="80000"/>
                  </a:schemeClr>
                </a:solidFill>
                <a:latin typeface="Comic Sans MS" panose="030F0702030302020204" pitchFamily="66" charset="0"/>
              </a:rPr>
              <a:t>s (= first among equals) was an honorary title for one who is formally equal to the others but is accorded unofficial respect (similar to seniority).</a:t>
            </a:r>
          </a:p>
          <a:p>
            <a:r>
              <a:rPr lang="en-US" altLang="en-US" sz="2400" i="1" dirty="0">
                <a:effectLst/>
                <a:latin typeface="Comic Sans MS" panose="030F0702030302020204" pitchFamily="66" charset="0"/>
              </a:rPr>
              <a:t>By the 5</a:t>
            </a:r>
            <a:r>
              <a:rPr lang="en-US" altLang="en-US" sz="2400" i="1" baseline="30000" dirty="0">
                <a:effectLst/>
                <a:latin typeface="Comic Sans MS" panose="030F0702030302020204" pitchFamily="66" charset="0"/>
              </a:rPr>
              <a:t>th</a:t>
            </a:r>
            <a:r>
              <a:rPr lang="en-US" altLang="en-US" sz="2400" i="1" dirty="0">
                <a:effectLst/>
                <a:latin typeface="Comic Sans MS" panose="030F0702030302020204" pitchFamily="66" charset="0"/>
              </a:rPr>
              <a:t> century, the church had organized five patriarchates, with apostles named as the traditional founders:</a:t>
            </a:r>
          </a:p>
          <a:p>
            <a:pPr lvl="1"/>
            <a:r>
              <a:rPr lang="en-US" altLang="en-US" sz="2000" b="1" dirty="0">
                <a:solidFill>
                  <a:schemeClr val="bg1">
                    <a:lumMod val="40000"/>
                    <a:lumOff val="60000"/>
                  </a:schemeClr>
                </a:solidFill>
                <a:effectLst/>
                <a:latin typeface="Comic Sans MS" panose="030F0702030302020204" pitchFamily="66" charset="0"/>
              </a:rPr>
              <a:t>Rome (founded by Peter and Paul)</a:t>
            </a:r>
          </a:p>
          <a:p>
            <a:pPr lvl="1"/>
            <a:r>
              <a:rPr lang="en-US" altLang="en-US" sz="2000" b="1" dirty="0">
                <a:solidFill>
                  <a:schemeClr val="bg1">
                    <a:lumMod val="40000"/>
                    <a:lumOff val="60000"/>
                  </a:schemeClr>
                </a:solidFill>
                <a:effectLst/>
                <a:latin typeface="Comic Sans MS" panose="030F0702030302020204" pitchFamily="66" charset="0"/>
              </a:rPr>
              <a:t>Constantinople (founded by Andrew)</a:t>
            </a:r>
          </a:p>
          <a:p>
            <a:pPr lvl="1"/>
            <a:r>
              <a:rPr lang="en-US" altLang="en-US" sz="2000" b="1" dirty="0">
                <a:solidFill>
                  <a:schemeClr val="bg1">
                    <a:lumMod val="40000"/>
                    <a:lumOff val="60000"/>
                  </a:schemeClr>
                </a:solidFill>
                <a:effectLst/>
                <a:latin typeface="Comic Sans MS" panose="030F0702030302020204" pitchFamily="66" charset="0"/>
              </a:rPr>
              <a:t>Alexandria (founded by Mark)</a:t>
            </a:r>
          </a:p>
          <a:p>
            <a:pPr lvl="1"/>
            <a:r>
              <a:rPr lang="en-US" altLang="en-US" sz="2000" b="1" dirty="0">
                <a:solidFill>
                  <a:schemeClr val="bg1">
                    <a:lumMod val="40000"/>
                    <a:lumOff val="60000"/>
                  </a:schemeClr>
                </a:solidFill>
                <a:effectLst/>
                <a:latin typeface="Comic Sans MS" panose="030F0702030302020204" pitchFamily="66" charset="0"/>
              </a:rPr>
              <a:t>Antioch (founded by Peter)</a:t>
            </a:r>
          </a:p>
          <a:p>
            <a:pPr lvl="1"/>
            <a:r>
              <a:rPr lang="en-US" altLang="en-US" sz="2000" b="1" dirty="0">
                <a:solidFill>
                  <a:schemeClr val="bg1">
                    <a:lumMod val="40000"/>
                    <a:lumOff val="60000"/>
                  </a:schemeClr>
                </a:solidFill>
                <a:effectLst/>
                <a:latin typeface="Comic Sans MS" panose="030F0702030302020204" pitchFamily="66" charset="0"/>
              </a:rPr>
              <a:t>Jerusalem (founded by James)</a:t>
            </a:r>
          </a:p>
          <a:p>
            <a:r>
              <a:rPr lang="en-US" altLang="en-US" sz="2400" i="1" dirty="0">
                <a:effectLst/>
                <a:latin typeface="Comic Sans MS" panose="030F0702030302020204" pitchFamily="66" charset="0"/>
              </a:rPr>
              <a:t>It was agreed that the bishop of Rome was the first among equals.</a:t>
            </a:r>
          </a:p>
        </p:txBody>
      </p:sp>
    </p:spTree>
    <p:extLst>
      <p:ext uri="{BB962C8B-B14F-4D97-AF65-F5344CB8AC3E}">
        <p14:creationId xmlns:p14="http://schemas.microsoft.com/office/powerpoint/2010/main" val="16530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randombar(horizontal)">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 calcmode="lin" valueType="num">
                                      <p:cBhvr additive="base">
                                        <p:cTn id="12"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0179">
                                            <p:txEl>
                                              <p:pRg st="2" end="2"/>
                                            </p:txEl>
                                          </p:spTgt>
                                        </p:tgtEl>
                                        <p:attrNameLst>
                                          <p:attrName>style.visibility</p:attrName>
                                        </p:attrNameLst>
                                      </p:cBhvr>
                                      <p:to>
                                        <p:strVal val="visible"/>
                                      </p:to>
                                    </p:set>
                                    <p:anim calcmode="lin" valueType="num">
                                      <p:cBhvr additive="base">
                                        <p:cTn id="18"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179">
                                            <p:txEl>
                                              <p:pRg st="3" end="3"/>
                                            </p:txEl>
                                          </p:spTgt>
                                        </p:tgtEl>
                                        <p:attrNameLst>
                                          <p:attrName>style.visibility</p:attrName>
                                        </p:attrNameLst>
                                      </p:cBhvr>
                                      <p:to>
                                        <p:strVal val="visible"/>
                                      </p:to>
                                    </p:set>
                                    <p:anim calcmode="lin" valueType="num">
                                      <p:cBhvr additive="base">
                                        <p:cTn id="24"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01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0179">
                                            <p:txEl>
                                              <p:pRg st="4" end="4"/>
                                            </p:txEl>
                                          </p:spTgt>
                                        </p:tgtEl>
                                        <p:attrNameLst>
                                          <p:attrName>style.visibility</p:attrName>
                                        </p:attrNameLst>
                                      </p:cBhvr>
                                      <p:to>
                                        <p:strVal val="visible"/>
                                      </p:to>
                                    </p:set>
                                    <p:anim calcmode="lin" valueType="num">
                                      <p:cBhvr additive="base">
                                        <p:cTn id="30" dur="500" fill="hold"/>
                                        <p:tgtEl>
                                          <p:spTgt spid="5017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01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0179">
                                            <p:txEl>
                                              <p:pRg st="5" end="5"/>
                                            </p:txEl>
                                          </p:spTgt>
                                        </p:tgtEl>
                                        <p:attrNameLst>
                                          <p:attrName>style.visibility</p:attrName>
                                        </p:attrNameLst>
                                      </p:cBhvr>
                                      <p:to>
                                        <p:strVal val="visible"/>
                                      </p:to>
                                    </p:set>
                                    <p:anim calcmode="lin" valueType="num">
                                      <p:cBhvr additive="base">
                                        <p:cTn id="36" dur="500" fill="hold"/>
                                        <p:tgtEl>
                                          <p:spTgt spid="50179">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01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0179">
                                            <p:txEl>
                                              <p:pRg st="6" end="6"/>
                                            </p:txEl>
                                          </p:spTgt>
                                        </p:tgtEl>
                                        <p:attrNameLst>
                                          <p:attrName>style.visibility</p:attrName>
                                        </p:attrNameLst>
                                      </p:cBhvr>
                                      <p:to>
                                        <p:strVal val="visible"/>
                                      </p:to>
                                    </p:set>
                                    <p:anim calcmode="lin" valueType="num">
                                      <p:cBhvr additive="base">
                                        <p:cTn id="42" dur="500" fill="hold"/>
                                        <p:tgtEl>
                                          <p:spTgt spid="50179">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01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0179">
                                            <p:txEl>
                                              <p:pRg st="7" end="7"/>
                                            </p:txEl>
                                          </p:spTgt>
                                        </p:tgtEl>
                                        <p:attrNameLst>
                                          <p:attrName>style.visibility</p:attrName>
                                        </p:attrNameLst>
                                      </p:cBhvr>
                                      <p:to>
                                        <p:strVal val="visible"/>
                                      </p:to>
                                    </p:set>
                                    <p:anim calcmode="lin" valueType="num">
                                      <p:cBhvr additive="base">
                                        <p:cTn id="48" dur="500" fill="hold"/>
                                        <p:tgtEl>
                                          <p:spTgt spid="50179">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01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7E20176-C110-A47E-A09D-F3FAB233FBC3}"/>
              </a:ext>
            </a:extLst>
          </p:cNvPr>
          <p:cNvPicPr>
            <a:picLocks noGrp="1" noChangeAspect="1" noChangeArrowheads="1"/>
          </p:cNvPicPr>
          <p:nvPr>
            <p:ph sz="quarter" idx="14"/>
          </p:nvPr>
        </p:nvPicPr>
        <p:blipFill rotWithShape="1">
          <a:blip r:embed="rId2" cstate="screen">
            <a:extLst>
              <a:ext uri="{28A0092B-C50C-407E-A947-70E740481C1C}">
                <a14:useLocalDpi xmlns:a14="http://schemas.microsoft.com/office/drawing/2010/main"/>
              </a:ext>
            </a:extLst>
          </a:blip>
          <a:srcRect/>
          <a:stretch/>
        </p:blipFill>
        <p:spPr bwMode="auto">
          <a:xfrm>
            <a:off x="-6253" y="0"/>
            <a:ext cx="9682760" cy="687757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2576D4E-7450-0ECC-36F2-D4ED15EEA860}"/>
              </a:ext>
            </a:extLst>
          </p:cNvPr>
          <p:cNvSpPr/>
          <p:nvPr/>
        </p:nvSpPr>
        <p:spPr>
          <a:xfrm>
            <a:off x="1674812" y="1761931"/>
            <a:ext cx="228600" cy="2286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43E6E2-8195-0DBB-3F88-110CFF27706A}"/>
              </a:ext>
            </a:extLst>
          </p:cNvPr>
          <p:cNvSpPr/>
          <p:nvPr/>
        </p:nvSpPr>
        <p:spPr>
          <a:xfrm>
            <a:off x="6246812" y="1981200"/>
            <a:ext cx="228600" cy="2286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B082EE-37E8-E22A-EFD3-A3E199BFB224}"/>
              </a:ext>
            </a:extLst>
          </p:cNvPr>
          <p:cNvSpPr/>
          <p:nvPr/>
        </p:nvSpPr>
        <p:spPr>
          <a:xfrm>
            <a:off x="6856412" y="5410200"/>
            <a:ext cx="228600" cy="2286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E9AC49-A89F-24E8-E416-3BE2FF3817BF}"/>
              </a:ext>
            </a:extLst>
          </p:cNvPr>
          <p:cNvSpPr/>
          <p:nvPr/>
        </p:nvSpPr>
        <p:spPr>
          <a:xfrm>
            <a:off x="8294418" y="5295900"/>
            <a:ext cx="228600" cy="2286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1A16C8-B59C-633F-B59C-386A464D4002}"/>
              </a:ext>
            </a:extLst>
          </p:cNvPr>
          <p:cNvSpPr/>
          <p:nvPr/>
        </p:nvSpPr>
        <p:spPr>
          <a:xfrm>
            <a:off x="8609012" y="3810000"/>
            <a:ext cx="228600" cy="2286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F35B09-2724-0C9F-6729-1AD659E4F56C}"/>
              </a:ext>
            </a:extLst>
          </p:cNvPr>
          <p:cNvSpPr txBox="1"/>
          <p:nvPr/>
        </p:nvSpPr>
        <p:spPr>
          <a:xfrm>
            <a:off x="9828211" y="1517302"/>
            <a:ext cx="2360613" cy="2923877"/>
          </a:xfrm>
          <a:prstGeom prst="rect">
            <a:avLst/>
          </a:prstGeom>
          <a:noFill/>
        </p:spPr>
        <p:txBody>
          <a:bodyPr wrap="square" rtlCol="0">
            <a:spAutoFit/>
          </a:bodyPr>
          <a:lstStyle/>
          <a:p>
            <a:r>
              <a:rPr lang="en-US" sz="2800" dirty="0">
                <a:solidFill>
                  <a:schemeClr val="accent4">
                    <a:lumMod val="90000"/>
                  </a:schemeClr>
                </a:solidFill>
              </a:rPr>
              <a:t>The five early Christian patriarchates</a:t>
            </a:r>
          </a:p>
          <a:p>
            <a:pPr marL="457200" indent="-457200">
              <a:buFont typeface="Arial" panose="020B0604020202020204" pitchFamily="34" charset="0"/>
              <a:buChar char="•"/>
            </a:pPr>
            <a:r>
              <a:rPr lang="en-US" sz="2000" dirty="0">
                <a:solidFill>
                  <a:schemeClr val="bg1"/>
                </a:solidFill>
              </a:rPr>
              <a:t>Rome</a:t>
            </a:r>
          </a:p>
          <a:p>
            <a:pPr marL="457200" indent="-457200">
              <a:buFont typeface="Arial" panose="020B0604020202020204" pitchFamily="34" charset="0"/>
              <a:buChar char="•"/>
            </a:pPr>
            <a:r>
              <a:rPr lang="en-US" sz="2000" dirty="0">
                <a:solidFill>
                  <a:schemeClr val="bg1"/>
                </a:solidFill>
              </a:rPr>
              <a:t>Constantinople</a:t>
            </a:r>
          </a:p>
          <a:p>
            <a:pPr marL="457200" indent="-457200">
              <a:buFont typeface="Arial" panose="020B0604020202020204" pitchFamily="34" charset="0"/>
              <a:buChar char="•"/>
            </a:pPr>
            <a:r>
              <a:rPr lang="en-US" sz="2000" dirty="0">
                <a:solidFill>
                  <a:schemeClr val="bg1"/>
                </a:solidFill>
              </a:rPr>
              <a:t>Alexandria</a:t>
            </a:r>
          </a:p>
          <a:p>
            <a:pPr marL="457200" indent="-457200">
              <a:buFont typeface="Arial" panose="020B0604020202020204" pitchFamily="34" charset="0"/>
              <a:buChar char="•"/>
            </a:pPr>
            <a:r>
              <a:rPr lang="en-US" sz="2000" dirty="0">
                <a:solidFill>
                  <a:schemeClr val="bg1"/>
                </a:solidFill>
              </a:rPr>
              <a:t>Antioch</a:t>
            </a:r>
          </a:p>
          <a:p>
            <a:pPr marL="457200" indent="-457200">
              <a:buFont typeface="Arial" panose="020B0604020202020204" pitchFamily="34" charset="0"/>
              <a:buChar char="•"/>
            </a:pPr>
            <a:r>
              <a:rPr lang="en-US" sz="2000" dirty="0">
                <a:solidFill>
                  <a:schemeClr val="bg1"/>
                </a:solidFill>
              </a:rPr>
              <a:t>Jerusalem</a:t>
            </a:r>
          </a:p>
        </p:txBody>
      </p:sp>
    </p:spTree>
    <p:extLst>
      <p:ext uri="{BB962C8B-B14F-4D97-AF65-F5344CB8AC3E}">
        <p14:creationId xmlns:p14="http://schemas.microsoft.com/office/powerpoint/2010/main" val="144636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a:extLst>
            <a:ext uri="{FF2B5EF4-FFF2-40B4-BE49-F238E27FC236}">
              <a16:creationId xmlns:a16="http://schemas.microsoft.com/office/drawing/2014/main" id="{FED3BDB3-2D2B-AEE6-1FA7-69544ED51016}"/>
            </a:ext>
          </a:extLst>
        </p:cNvPr>
        <p:cNvGrpSpPr/>
        <p:nvPr/>
      </p:nvGrpSpPr>
      <p:grpSpPr>
        <a:xfrm>
          <a:off x="0" y="0"/>
          <a:ext cx="0" cy="0"/>
          <a:chOff x="0" y="0"/>
          <a:chExt cx="0" cy="0"/>
        </a:xfrm>
      </p:grpSpPr>
      <p:sp>
        <p:nvSpPr>
          <p:cNvPr id="50178" name="Rectangle 2">
            <a:extLst>
              <a:ext uri="{FF2B5EF4-FFF2-40B4-BE49-F238E27FC236}">
                <a16:creationId xmlns:a16="http://schemas.microsoft.com/office/drawing/2014/main" id="{E2302A28-48E5-9766-251E-2F7A0EF48154}"/>
              </a:ext>
            </a:extLst>
          </p:cNvPr>
          <p:cNvSpPr>
            <a:spLocks noGrp="1" noChangeArrowheads="1"/>
          </p:cNvSpPr>
          <p:nvPr>
            <p:ph type="title"/>
          </p:nvPr>
        </p:nvSpPr>
        <p:spPr>
          <a:xfrm>
            <a:off x="150813" y="277813"/>
            <a:ext cx="6629399" cy="1143000"/>
          </a:xfrm>
        </p:spPr>
        <p:txBody>
          <a:bodyPr/>
          <a:lstStyle/>
          <a:p>
            <a:r>
              <a:rPr lang="en-US" altLang="en-US" dirty="0">
                <a:solidFill>
                  <a:schemeClr val="tx2">
                    <a:lumMod val="40000"/>
                    <a:lumOff val="60000"/>
                  </a:schemeClr>
                </a:solidFill>
                <a:latin typeface="Narkisim" panose="020E0502050101010101" pitchFamily="34" charset="-79"/>
              </a:rPr>
              <a:t>THE SUPREME PONTIFF</a:t>
            </a:r>
          </a:p>
        </p:txBody>
      </p:sp>
      <p:sp>
        <p:nvSpPr>
          <p:cNvPr id="50179" name="Rectangle 3">
            <a:extLst>
              <a:ext uri="{FF2B5EF4-FFF2-40B4-BE49-F238E27FC236}">
                <a16:creationId xmlns:a16="http://schemas.microsoft.com/office/drawing/2014/main" id="{72AE624E-EA1B-2BBB-26DD-82781BBFFCC3}"/>
              </a:ext>
            </a:extLst>
          </p:cNvPr>
          <p:cNvSpPr>
            <a:spLocks noGrp="1" noChangeArrowheads="1"/>
          </p:cNvSpPr>
          <p:nvPr>
            <p:ph type="body" idx="1"/>
          </p:nvPr>
        </p:nvSpPr>
        <p:spPr>
          <a:xfrm>
            <a:off x="609441" y="1219201"/>
            <a:ext cx="7542371" cy="4911726"/>
          </a:xfrm>
        </p:spPr>
        <p:txBody>
          <a:bodyPr/>
          <a:lstStyle/>
          <a:p>
            <a:pPr marL="0" indent="0">
              <a:buNone/>
            </a:pPr>
            <a:r>
              <a:rPr lang="en-US" altLang="en-US" sz="2800" b="1" dirty="0">
                <a:solidFill>
                  <a:schemeClr val="accent2">
                    <a:lumMod val="20000"/>
                    <a:lumOff val="80000"/>
                  </a:schemeClr>
                </a:solidFill>
                <a:latin typeface="Comic Sans MS" panose="030F0702030302020204" pitchFamily="66" charset="0"/>
              </a:rPr>
              <a:t>In AD 382, the bishop in Rome took the title Pontifex Maximus (i.e., supreme pontiff).</a:t>
            </a:r>
          </a:p>
          <a:p>
            <a:r>
              <a:rPr lang="en-US" altLang="en-US" sz="2400" i="1" dirty="0">
                <a:effectLst/>
                <a:latin typeface="Comic Sans MS" panose="030F0702030302020204" pitchFamily="66" charset="0"/>
              </a:rPr>
              <a:t>The Latin title </a:t>
            </a:r>
            <a:r>
              <a:rPr lang="en-US" altLang="en-US" sz="2400" i="1" u="sng" dirty="0">
                <a:effectLst/>
                <a:latin typeface="Comic Sans MS" panose="030F0702030302020204" pitchFamily="66" charset="0"/>
              </a:rPr>
              <a:t>papa</a:t>
            </a:r>
            <a:r>
              <a:rPr lang="en-US" altLang="en-US" sz="2400" i="1" dirty="0">
                <a:effectLst/>
                <a:latin typeface="Comic Sans MS" panose="030F0702030302020204" pitchFamily="66" charset="0"/>
              </a:rPr>
              <a:t> or “pope” (an affectionate word for father) was used since the early 3</a:t>
            </a:r>
            <a:r>
              <a:rPr lang="en-US" altLang="en-US" sz="2400" i="1" baseline="30000" dirty="0">
                <a:effectLst/>
                <a:latin typeface="Comic Sans MS" panose="030F0702030302020204" pitchFamily="66" charset="0"/>
              </a:rPr>
              <a:t>rd</a:t>
            </a:r>
            <a:r>
              <a:rPr lang="en-US" altLang="en-US" sz="2400" i="1" dirty="0">
                <a:effectLst/>
                <a:latin typeface="Comic Sans MS" panose="030F0702030302020204" pitchFamily="66" charset="0"/>
              </a:rPr>
              <a:t> century to refer to the Metropolitan Bishops.</a:t>
            </a:r>
          </a:p>
          <a:p>
            <a:r>
              <a:rPr lang="en-US" altLang="en-US" sz="2400" i="1" dirty="0">
                <a:effectLst/>
                <a:latin typeface="Comic Sans MS" panose="030F0702030302020204" pitchFamily="66" charset="0"/>
              </a:rPr>
              <a:t>By the end of the 4</a:t>
            </a:r>
            <a:r>
              <a:rPr lang="en-US" altLang="en-US" sz="2400" i="1" baseline="30000" dirty="0">
                <a:effectLst/>
                <a:latin typeface="Comic Sans MS" panose="030F0702030302020204" pitchFamily="66" charset="0"/>
              </a:rPr>
              <a:t>th</a:t>
            </a:r>
            <a:r>
              <a:rPr lang="en-US" altLang="en-US" sz="2400" i="1" dirty="0">
                <a:effectLst/>
                <a:latin typeface="Comic Sans MS" panose="030F0702030302020204" pitchFamily="66" charset="0"/>
              </a:rPr>
              <a:t> century, this title began to be used as more than an affectionate veneration and began to express greater authority of the Bishop of Rome over the church.</a:t>
            </a:r>
          </a:p>
          <a:p>
            <a:r>
              <a:rPr lang="en-US" altLang="en-US" sz="2400" i="1" dirty="0">
                <a:effectLst/>
                <a:latin typeface="Comic Sans MS" panose="030F0702030302020204" pitchFamily="66" charset="0"/>
              </a:rPr>
              <a:t>By the 11</a:t>
            </a:r>
            <a:r>
              <a:rPr lang="en-US" altLang="en-US" sz="2400" i="1" baseline="30000" dirty="0">
                <a:effectLst/>
                <a:latin typeface="Comic Sans MS" panose="030F0702030302020204" pitchFamily="66" charset="0"/>
              </a:rPr>
              <a:t>th</a:t>
            </a:r>
            <a:r>
              <a:rPr lang="en-US" altLang="en-US" sz="2400" i="1" dirty="0">
                <a:effectLst/>
                <a:latin typeface="Comic Sans MS" panose="030F0702030302020204" pitchFamily="66" charset="0"/>
              </a:rPr>
              <a:t> century, Pope Gregory VII (in office 1073-1085) prescribed that this title “pope” should be limited to the Bishop of Rome.</a:t>
            </a:r>
          </a:p>
        </p:txBody>
      </p:sp>
      <p:pic>
        <p:nvPicPr>
          <p:cNvPr id="1026" name="Picture 2" descr="undefined">
            <a:extLst>
              <a:ext uri="{FF2B5EF4-FFF2-40B4-BE49-F238E27FC236}">
                <a16:creationId xmlns:a16="http://schemas.microsoft.com/office/drawing/2014/main" id="{C9F518A8-B3BE-BEF4-008C-2A0AD56825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99824" y="16042"/>
            <a:ext cx="317956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2E6F8F-1043-046C-81E3-255BC2A56E19}"/>
              </a:ext>
            </a:extLst>
          </p:cNvPr>
          <p:cNvSpPr txBox="1"/>
          <p:nvPr/>
        </p:nvSpPr>
        <p:spPr>
          <a:xfrm>
            <a:off x="8381840" y="6096000"/>
            <a:ext cx="3122772" cy="523220"/>
          </a:xfrm>
          <a:prstGeom prst="rect">
            <a:avLst/>
          </a:prstGeom>
          <a:noFill/>
        </p:spPr>
        <p:txBody>
          <a:bodyPr wrap="square" rtlCol="0">
            <a:spAutoFit/>
          </a:bodyPr>
          <a:lstStyle/>
          <a:p>
            <a:pPr algn="ctr"/>
            <a:r>
              <a:rPr lang="en-US" sz="1400" dirty="0"/>
              <a:t>Gregory VII from an 11</a:t>
            </a:r>
            <a:r>
              <a:rPr lang="en-US" sz="1400" baseline="30000" dirty="0"/>
              <a:t>th</a:t>
            </a:r>
            <a:r>
              <a:rPr lang="en-US" sz="1400" dirty="0"/>
              <a:t> century manuscript</a:t>
            </a:r>
          </a:p>
        </p:txBody>
      </p:sp>
    </p:spTree>
    <p:extLst>
      <p:ext uri="{BB962C8B-B14F-4D97-AF65-F5344CB8AC3E}">
        <p14:creationId xmlns:p14="http://schemas.microsoft.com/office/powerpoint/2010/main" val="9779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additive="base">
                                        <p:cTn id="14"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0179">
                                            <p:txEl>
                                              <p:pRg st="2" end="2"/>
                                            </p:txEl>
                                          </p:spTgt>
                                        </p:tgtEl>
                                        <p:attrNameLst>
                                          <p:attrName>style.visibility</p:attrName>
                                        </p:attrNameLst>
                                      </p:cBhvr>
                                      <p:to>
                                        <p:strVal val="visible"/>
                                      </p:to>
                                    </p:set>
                                    <p:anim calcmode="lin" valueType="num">
                                      <p:cBhvr additive="base">
                                        <p:cTn id="20"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0179">
                                            <p:txEl>
                                              <p:pRg st="3" end="3"/>
                                            </p:txEl>
                                          </p:spTgt>
                                        </p:tgtEl>
                                        <p:attrNameLst>
                                          <p:attrName>style.visibility</p:attrName>
                                        </p:attrNameLst>
                                      </p:cBhvr>
                                      <p:to>
                                        <p:strVal val="visible"/>
                                      </p:to>
                                    </p:set>
                                    <p:anim calcmode="lin" valueType="num">
                                      <p:cBhvr additive="base">
                                        <p:cTn id="26"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01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8F3DC-E0F0-D6C8-9DD7-0C2AD52BE654}"/>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19</a:t>
            </a:fld>
            <a:endParaRPr lang="en-US" dirty="0"/>
          </a:p>
        </p:txBody>
      </p:sp>
      <p:sp>
        <p:nvSpPr>
          <p:cNvPr id="4" name="Content Placeholder 3">
            <a:extLst>
              <a:ext uri="{FF2B5EF4-FFF2-40B4-BE49-F238E27FC236}">
                <a16:creationId xmlns:a16="http://schemas.microsoft.com/office/drawing/2014/main" id="{B45F4CDB-D378-07BB-835B-936EC7F1CE6C}"/>
              </a:ext>
            </a:extLst>
          </p:cNvPr>
          <p:cNvSpPr>
            <a:spLocks noGrp="1"/>
          </p:cNvSpPr>
          <p:nvPr>
            <p:ph sz="quarter" idx="14"/>
          </p:nvPr>
        </p:nvSpPr>
        <p:spPr>
          <a:xfrm>
            <a:off x="455612" y="1524000"/>
            <a:ext cx="11201400" cy="4876800"/>
          </a:xfrm>
        </p:spPr>
        <p:txBody>
          <a:bodyPr>
            <a:normAutofit lnSpcReduction="10000"/>
          </a:bodyPr>
          <a:lstStyle/>
          <a:p>
            <a:pPr marL="0" indent="0">
              <a:buNone/>
            </a:pPr>
            <a:r>
              <a:rPr lang="en-US" sz="2800" b="1" dirty="0">
                <a:solidFill>
                  <a:schemeClr val="accent5">
                    <a:lumMod val="75000"/>
                  </a:schemeClr>
                </a:solidFill>
              </a:rPr>
              <a:t>Early Christian art began with the enhancement of Scriptural texts and eventually expanded to include a wide range of expressions:</a:t>
            </a:r>
          </a:p>
          <a:p>
            <a:r>
              <a:rPr lang="en-US" sz="2400" i="1" dirty="0"/>
              <a:t>Manuscript Illumination (</a:t>
            </a:r>
            <a:r>
              <a:rPr lang="en-US" sz="2400" i="1" dirty="0" err="1"/>
              <a:t>staurograms</a:t>
            </a:r>
            <a:r>
              <a:rPr lang="en-US" sz="2400" i="1" dirty="0"/>
              <a:t>, nomina sacra, </a:t>
            </a:r>
            <a:r>
              <a:rPr lang="en-US" sz="2400" i="1" dirty="0" err="1"/>
              <a:t>christograms</a:t>
            </a:r>
            <a:r>
              <a:rPr lang="en-US" sz="2400" i="1" dirty="0"/>
              <a:t>)</a:t>
            </a:r>
          </a:p>
          <a:p>
            <a:r>
              <a:rPr lang="en-US" sz="2400" i="1" dirty="0"/>
              <a:t>Symbols (cross, alphabetic symbols, fish, lamps, graffiti)</a:t>
            </a:r>
          </a:p>
          <a:p>
            <a:r>
              <a:rPr lang="en-US" sz="2400" i="1" dirty="0"/>
              <a:t>Gestures (sign of the cross, bowing)</a:t>
            </a:r>
          </a:p>
          <a:p>
            <a:r>
              <a:rPr lang="en-US" sz="2400" i="1" dirty="0"/>
              <a:t>Coins (minted after Christianity became legal in the 4</a:t>
            </a:r>
            <a:r>
              <a:rPr lang="en-US" sz="2400" i="1" baseline="30000" dirty="0"/>
              <a:t>th</a:t>
            </a:r>
            <a:r>
              <a:rPr lang="en-US" sz="2400" i="1" dirty="0"/>
              <a:t> century)</a:t>
            </a:r>
          </a:p>
          <a:p>
            <a:r>
              <a:rPr lang="en-US" sz="2400" i="1" dirty="0"/>
              <a:t>Frescoes (paintings of biblical scenes in wet plaster)</a:t>
            </a:r>
          </a:p>
          <a:p>
            <a:r>
              <a:rPr lang="en-US" sz="2400" i="1" dirty="0"/>
              <a:t>Mosaics (often on the floors of churches)</a:t>
            </a:r>
          </a:p>
          <a:p>
            <a:r>
              <a:rPr lang="en-US" sz="2400" i="1" dirty="0"/>
              <a:t>Sculpture (depicting various biblical persons and themes)</a:t>
            </a:r>
          </a:p>
          <a:p>
            <a:endParaRPr lang="en-US" sz="2400" i="1" dirty="0"/>
          </a:p>
        </p:txBody>
      </p:sp>
      <p:sp>
        <p:nvSpPr>
          <p:cNvPr id="5" name="Title 4">
            <a:extLst>
              <a:ext uri="{FF2B5EF4-FFF2-40B4-BE49-F238E27FC236}">
                <a16:creationId xmlns:a16="http://schemas.microsoft.com/office/drawing/2014/main" id="{5DC987C0-B138-25A8-BB21-3D80CE713ABF}"/>
              </a:ext>
            </a:extLst>
          </p:cNvPr>
          <p:cNvSpPr>
            <a:spLocks noGrp="1"/>
          </p:cNvSpPr>
          <p:nvPr>
            <p:ph type="title"/>
          </p:nvPr>
        </p:nvSpPr>
        <p:spPr>
          <a:xfrm>
            <a:off x="684212" y="640080"/>
            <a:ext cx="10744200" cy="883920"/>
          </a:xfrm>
        </p:spPr>
        <p:txBody>
          <a:bodyPr/>
          <a:lstStyle/>
          <a:p>
            <a:r>
              <a:rPr lang="en-US" dirty="0">
                <a:solidFill>
                  <a:srgbClr val="C00000"/>
                </a:solidFill>
              </a:rPr>
              <a:t>Early Christian art</a:t>
            </a:r>
          </a:p>
        </p:txBody>
      </p:sp>
    </p:spTree>
    <p:extLst>
      <p:ext uri="{BB962C8B-B14F-4D97-AF65-F5344CB8AC3E}">
        <p14:creationId xmlns:p14="http://schemas.microsoft.com/office/powerpoint/2010/main" val="14414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75EE-49A7-B28C-B1B1-55B8E15E461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785B36-6073-B08D-79C3-C669B5619BD5}"/>
              </a:ext>
            </a:extLst>
          </p:cNvPr>
          <p:cNvSpPr>
            <a:spLocks noGrp="1"/>
          </p:cNvSpPr>
          <p:nvPr>
            <p:ph sz="quarter" idx="14"/>
          </p:nvPr>
        </p:nvSpPr>
        <p:spPr>
          <a:xfrm>
            <a:off x="5789612" y="2209800"/>
            <a:ext cx="6172200" cy="4267200"/>
          </a:xfrm>
          <a:solidFill>
            <a:srgbClr val="E1E2C8"/>
          </a:solidFill>
        </p:spPr>
        <p:txBody>
          <a:bodyPr>
            <a:normAutofit lnSpcReduction="10000"/>
          </a:bodyPr>
          <a:lstStyle/>
          <a:p>
            <a:pPr marL="0" indent="0">
              <a:lnSpc>
                <a:spcPct val="100000"/>
              </a:lnSpc>
              <a:buNone/>
            </a:pPr>
            <a:r>
              <a:rPr lang="en-US" sz="2800" b="1" dirty="0">
                <a:solidFill>
                  <a:srgbClr val="C00000"/>
                </a:solidFill>
              </a:rPr>
              <a:t>Christology</a:t>
            </a:r>
          </a:p>
          <a:p>
            <a:pPr>
              <a:spcBef>
                <a:spcPts val="0"/>
              </a:spcBef>
            </a:pPr>
            <a:r>
              <a:rPr lang="en-US" sz="2400" i="1" dirty="0"/>
              <a:t>If Christ is both fully human and fully divine, how does this union work?</a:t>
            </a:r>
          </a:p>
          <a:p>
            <a:pPr lvl="1"/>
            <a:r>
              <a:rPr lang="en-US" sz="2000" b="1" dirty="0"/>
              <a:t>Did Christ have a single will or a single nature, or did he have two wills and two natures?</a:t>
            </a:r>
          </a:p>
          <a:p>
            <a:pPr lvl="1"/>
            <a:r>
              <a:rPr lang="en-US" sz="2000" b="1" dirty="0"/>
              <a:t>Were the divine and human natures in Christ independent of each other?</a:t>
            </a:r>
            <a:endParaRPr lang="en-US" sz="2000" i="1" dirty="0"/>
          </a:p>
          <a:p>
            <a:pPr>
              <a:spcBef>
                <a:spcPts val="600"/>
              </a:spcBef>
            </a:pPr>
            <a:r>
              <a:rPr lang="en-US" sz="2400" i="1" dirty="0"/>
              <a:t>The Alexandrines were concerned that Christ not be divided into two beings.</a:t>
            </a:r>
          </a:p>
          <a:p>
            <a:pPr>
              <a:spcBef>
                <a:spcPts val="600"/>
              </a:spcBef>
            </a:pPr>
            <a:r>
              <a:rPr lang="en-US" sz="2400" i="1" dirty="0"/>
              <a:t>The Antiochenes were concerned that in affirming the humanity of Christ, his deity was not diminished.</a:t>
            </a:r>
          </a:p>
        </p:txBody>
      </p:sp>
      <p:sp>
        <p:nvSpPr>
          <p:cNvPr id="5" name="Title 4">
            <a:extLst>
              <a:ext uri="{FF2B5EF4-FFF2-40B4-BE49-F238E27FC236}">
                <a16:creationId xmlns:a16="http://schemas.microsoft.com/office/drawing/2014/main" id="{2A73D742-F859-7EA8-F8D8-40CDCF558709}"/>
              </a:ext>
            </a:extLst>
          </p:cNvPr>
          <p:cNvSpPr>
            <a:spLocks noGrp="1"/>
          </p:cNvSpPr>
          <p:nvPr>
            <p:ph type="title"/>
          </p:nvPr>
        </p:nvSpPr>
        <p:spPr>
          <a:xfrm>
            <a:off x="227012" y="228600"/>
            <a:ext cx="11734800" cy="1828800"/>
          </a:xfrm>
        </p:spPr>
        <p:txBody>
          <a:bodyPr/>
          <a:lstStyle/>
          <a:p>
            <a:r>
              <a:rPr lang="en-US" dirty="0">
                <a:solidFill>
                  <a:srgbClr val="C00000"/>
                </a:solidFill>
              </a:rPr>
              <a:t>The LATER HERESIES</a:t>
            </a:r>
            <a:br>
              <a:rPr lang="en-US" dirty="0">
                <a:solidFill>
                  <a:srgbClr val="C00000"/>
                </a:solidFill>
              </a:rPr>
            </a:br>
            <a:r>
              <a:rPr lang="en-US" sz="2800" cap="none" dirty="0">
                <a:solidFill>
                  <a:schemeClr val="accent5">
                    <a:lumMod val="75000"/>
                  </a:schemeClr>
                </a:solidFill>
                <a:latin typeface="+mn-lt"/>
              </a:rPr>
              <a:t>The later heresies primarily concerned two issues, what does it mean to be human, and what does it mean that Christ was both human and divine?</a:t>
            </a:r>
            <a:endParaRPr lang="en-US" cap="none" dirty="0">
              <a:solidFill>
                <a:schemeClr val="accent5">
                  <a:lumMod val="75000"/>
                </a:schemeClr>
              </a:solidFill>
            </a:endParaRPr>
          </a:p>
        </p:txBody>
      </p:sp>
      <p:sp>
        <p:nvSpPr>
          <p:cNvPr id="2" name="Content Placeholder 3">
            <a:extLst>
              <a:ext uri="{FF2B5EF4-FFF2-40B4-BE49-F238E27FC236}">
                <a16:creationId xmlns:a16="http://schemas.microsoft.com/office/drawing/2014/main" id="{2026B1EE-2E12-8547-9CEB-B5E6857AB02C}"/>
              </a:ext>
            </a:extLst>
          </p:cNvPr>
          <p:cNvSpPr txBox="1">
            <a:spLocks/>
          </p:cNvSpPr>
          <p:nvPr/>
        </p:nvSpPr>
        <p:spPr>
          <a:xfrm>
            <a:off x="248515" y="2212109"/>
            <a:ext cx="5181600" cy="4267200"/>
          </a:xfrm>
          <a:prstGeom prst="rect">
            <a:avLst/>
          </a:prstGeom>
          <a:solidFill>
            <a:schemeClr val="accent5">
              <a:lumMod val="40000"/>
              <a:lumOff val="6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b="1" dirty="0">
                <a:solidFill>
                  <a:srgbClr val="C00000"/>
                </a:solidFill>
              </a:rPr>
              <a:t>Pelagianism</a:t>
            </a:r>
          </a:p>
          <a:p>
            <a:pPr>
              <a:spcBef>
                <a:spcPts val="0"/>
              </a:spcBef>
            </a:pPr>
            <a:r>
              <a:rPr lang="en-US" sz="2400" i="1" dirty="0"/>
              <a:t>Pelagianism emphasized the inherent goodness and autonomy of humans.</a:t>
            </a:r>
          </a:p>
          <a:p>
            <a:pPr lvl="1">
              <a:spcBef>
                <a:spcPts val="600"/>
              </a:spcBef>
            </a:pPr>
            <a:r>
              <a:rPr lang="en-US" sz="2000" b="1" dirty="0"/>
              <a:t>Adam’s fall did </a:t>
            </a:r>
            <a:r>
              <a:rPr lang="en-US" sz="2000" b="1" u="sng" dirty="0"/>
              <a:t>not</a:t>
            </a:r>
            <a:r>
              <a:rPr lang="en-US" sz="2000" b="1" dirty="0"/>
              <a:t> taint the human race, and all humans are born morally neutral.</a:t>
            </a:r>
          </a:p>
          <a:p>
            <a:pPr lvl="1">
              <a:spcBef>
                <a:spcPts val="0"/>
              </a:spcBef>
            </a:pPr>
            <a:r>
              <a:rPr lang="en-US" sz="2000" b="1" dirty="0"/>
              <a:t>God would not have given commandments in the first place if he thought humans were incapable of keeping them.</a:t>
            </a:r>
          </a:p>
          <a:p>
            <a:pPr>
              <a:spcBef>
                <a:spcPts val="600"/>
              </a:spcBef>
            </a:pPr>
            <a:r>
              <a:rPr lang="en-US" sz="2400" i="1" dirty="0"/>
              <a:t>As such, humans, by their divinely given free will, are capable of achieving moral perfection.</a:t>
            </a:r>
          </a:p>
        </p:txBody>
      </p:sp>
    </p:spTree>
    <p:extLst>
      <p:ext uri="{BB962C8B-B14F-4D97-AF65-F5344CB8AC3E}">
        <p14:creationId xmlns:p14="http://schemas.microsoft.com/office/powerpoint/2010/main" val="509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additive="base">
                                        <p:cTn id="3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animEffect transition="in" filter="randombar(horizontal)">
                                      <p:cBhvr>
                                        <p:cTn id="39" dur="500"/>
                                        <p:tgtEl>
                                          <p:spTgt spid="4">
                                            <p:bg/>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 calcmode="lin" valueType="num">
                                      <p:cBhvr additive="base">
                                        <p:cTn id="6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anim calcmode="lin" valueType="num">
                                      <p:cBhvr additive="base">
                                        <p:cTn id="7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9E7-CDB5-8D72-F667-CB6E6524BF08}"/>
              </a:ext>
            </a:extLst>
          </p:cNvPr>
          <p:cNvSpPr>
            <a:spLocks noGrp="1"/>
          </p:cNvSpPr>
          <p:nvPr>
            <p:ph type="title"/>
          </p:nvPr>
        </p:nvSpPr>
        <p:spPr>
          <a:xfrm>
            <a:off x="609441" y="292100"/>
            <a:ext cx="3960971" cy="991235"/>
          </a:xfrm>
        </p:spPr>
        <p:txBody>
          <a:bodyPr/>
          <a:lstStyle/>
          <a:p>
            <a:r>
              <a:rPr lang="en-US" b="1" dirty="0" err="1">
                <a:solidFill>
                  <a:srgbClr val="00FFFF"/>
                </a:solidFill>
              </a:rPr>
              <a:t>Staurograms</a:t>
            </a:r>
            <a:endParaRPr lang="en-US" b="1" dirty="0">
              <a:solidFill>
                <a:srgbClr val="00FFFF"/>
              </a:solidFill>
            </a:endParaRPr>
          </a:p>
        </p:txBody>
      </p:sp>
      <p:sp>
        <p:nvSpPr>
          <p:cNvPr id="3" name="Content Placeholder 2">
            <a:extLst>
              <a:ext uri="{FF2B5EF4-FFF2-40B4-BE49-F238E27FC236}">
                <a16:creationId xmlns:a16="http://schemas.microsoft.com/office/drawing/2014/main" id="{4A0388E3-5D47-05EF-5F94-042F4BAEC7CC}"/>
              </a:ext>
            </a:extLst>
          </p:cNvPr>
          <p:cNvSpPr>
            <a:spLocks noGrp="1"/>
          </p:cNvSpPr>
          <p:nvPr>
            <p:ph idx="1"/>
          </p:nvPr>
        </p:nvSpPr>
        <p:spPr>
          <a:xfrm>
            <a:off x="627906" y="1558160"/>
            <a:ext cx="8609171" cy="4038600"/>
          </a:xfrm>
        </p:spPr>
        <p:txBody>
          <a:bodyPr/>
          <a:lstStyle/>
          <a:p>
            <a:pPr marL="0" indent="0">
              <a:buNone/>
            </a:pPr>
            <a:r>
              <a:rPr lang="en-US" sz="2800" dirty="0"/>
              <a:t>The earliest depictions of the cross occur in New Testament texts in which the letters </a:t>
            </a:r>
            <a:r>
              <a:rPr lang="en-US" sz="2800" i="1" dirty="0"/>
              <a:t>tau</a:t>
            </a:r>
            <a:r>
              <a:rPr lang="en-US" sz="2800" dirty="0"/>
              <a:t> </a:t>
            </a:r>
            <a:r>
              <a:rPr lang="en-US" sz="2800" dirty="0">
                <a:latin typeface="Greekth" panose="02020803070505020304" pitchFamily="18" charset="0"/>
              </a:rPr>
              <a:t>(t)</a:t>
            </a:r>
            <a:r>
              <a:rPr lang="en-US" sz="2800" dirty="0"/>
              <a:t> and </a:t>
            </a:r>
            <a:r>
              <a:rPr lang="en-US" sz="2800" i="1" dirty="0"/>
              <a:t>rho </a:t>
            </a:r>
            <a:r>
              <a:rPr lang="en-US" sz="2800" dirty="0">
                <a:latin typeface="Greekth" panose="02020803070505020304" pitchFamily="18" charset="0"/>
              </a:rPr>
              <a:t>(r)</a:t>
            </a:r>
            <a:r>
              <a:rPr lang="en-US" sz="2800" dirty="0"/>
              <a:t> from the Greek words “cross” (</a:t>
            </a:r>
            <a:r>
              <a:rPr lang="en-US" sz="2800" dirty="0" err="1">
                <a:latin typeface="Greekth" panose="02020803070505020304" pitchFamily="18" charset="0"/>
              </a:rPr>
              <a:t>stauroj</a:t>
            </a:r>
            <a:r>
              <a:rPr lang="en-US" sz="2800" dirty="0">
                <a:latin typeface="Greekth" panose="02020803070505020304" pitchFamily="18" charset="0"/>
              </a:rPr>
              <a:t>)</a:t>
            </a:r>
            <a:r>
              <a:rPr lang="en-US" sz="2800" dirty="0"/>
              <a:t> and “crucify” (</a:t>
            </a:r>
            <a:r>
              <a:rPr lang="en-US" sz="2800" dirty="0" err="1">
                <a:latin typeface="Greekth" panose="02020803070505020304" pitchFamily="18" charset="0"/>
              </a:rPr>
              <a:t>staurow</a:t>
            </a:r>
            <a:r>
              <a:rPr lang="en-US" sz="2800" dirty="0"/>
              <a:t>) appear superimposed on each other, looking something like this:</a:t>
            </a:r>
          </a:p>
          <a:p>
            <a:pPr marL="0" indent="0">
              <a:buNone/>
            </a:pPr>
            <a:endParaRPr lang="en-US" sz="2800" dirty="0"/>
          </a:p>
          <a:p>
            <a:pPr marL="0" indent="0">
              <a:buNone/>
            </a:pPr>
            <a:r>
              <a:rPr lang="en-US" sz="2800" dirty="0"/>
              <a:t>Beginning in NT texts from about AD 200, </a:t>
            </a:r>
            <a:r>
              <a:rPr lang="en-US" sz="2800" dirty="0" err="1"/>
              <a:t>staurograms</a:t>
            </a:r>
            <a:r>
              <a:rPr lang="en-US" sz="2800" dirty="0"/>
              <a:t> are the earliest visual depictions of Christ crucified.</a:t>
            </a:r>
          </a:p>
        </p:txBody>
      </p:sp>
      <p:sp>
        <p:nvSpPr>
          <p:cNvPr id="4" name="Slide Number Placeholder 3">
            <a:extLst>
              <a:ext uri="{FF2B5EF4-FFF2-40B4-BE49-F238E27FC236}">
                <a16:creationId xmlns:a16="http://schemas.microsoft.com/office/drawing/2014/main" id="{2BE54D1F-9BAA-E752-832E-1AF27791FB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5" name="Picture 4" descr="undefined">
            <a:extLst>
              <a:ext uri="{FF2B5EF4-FFF2-40B4-BE49-F238E27FC236}">
                <a16:creationId xmlns:a16="http://schemas.microsoft.com/office/drawing/2014/main" id="{F0A5A1C5-E1A7-1BE3-CA0A-3C8CAF178C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35211" y="1584960"/>
            <a:ext cx="1770697" cy="3363335"/>
          </a:xfrm>
          <a:prstGeom prst="rect">
            <a:avLst/>
          </a:prstGeom>
          <a:solidFill>
            <a:schemeClr val="tx1"/>
          </a:solidFill>
          <a:ln>
            <a:solidFill>
              <a:schemeClr val="tx1"/>
            </a:solidFill>
          </a:ln>
        </p:spPr>
      </p:pic>
    </p:spTree>
    <p:extLst>
      <p:ext uri="{BB962C8B-B14F-4D97-AF65-F5344CB8AC3E}">
        <p14:creationId xmlns:p14="http://schemas.microsoft.com/office/powerpoint/2010/main" val="3414732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E8F1-5AFD-74DC-63A5-B228E81D9829}"/>
              </a:ext>
            </a:extLst>
          </p:cNvPr>
          <p:cNvSpPr>
            <a:spLocks noGrp="1"/>
          </p:cNvSpPr>
          <p:nvPr>
            <p:ph type="title"/>
          </p:nvPr>
        </p:nvSpPr>
        <p:spPr/>
        <p:txBody>
          <a:bodyPr/>
          <a:lstStyle/>
          <a:p>
            <a:r>
              <a:rPr lang="en-US" sz="3600" b="1" dirty="0">
                <a:solidFill>
                  <a:srgbClr val="00FFFF"/>
                </a:solidFill>
              </a:rPr>
              <a:t>Early text of Luke 14:27</a:t>
            </a:r>
            <a:br>
              <a:rPr lang="en-US" sz="3600" dirty="0"/>
            </a:br>
            <a:r>
              <a:rPr lang="en-US" sz="2800" dirty="0">
                <a:latin typeface="Old English Text MT" panose="03040902040508030806" pitchFamily="66" charset="0"/>
              </a:rPr>
              <a:t>p</a:t>
            </a:r>
            <a:r>
              <a:rPr lang="en-US" sz="2800" dirty="0"/>
              <a:t>75 Bodmer Papyri XIV (ca. AD 200-225) </a:t>
            </a:r>
          </a:p>
        </p:txBody>
      </p:sp>
      <p:pic>
        <p:nvPicPr>
          <p:cNvPr id="6" name="Content Placeholder 5">
            <a:extLst>
              <a:ext uri="{FF2B5EF4-FFF2-40B4-BE49-F238E27FC236}">
                <a16:creationId xmlns:a16="http://schemas.microsoft.com/office/drawing/2014/main" id="{BF7B1062-CF3B-5E92-2253-96123A8B168C}"/>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7012" y="1943100"/>
            <a:ext cx="7924800" cy="2971800"/>
          </a:xfrm>
        </p:spPr>
      </p:pic>
      <p:sp>
        <p:nvSpPr>
          <p:cNvPr id="4" name="Slide Number Placeholder 3">
            <a:extLst>
              <a:ext uri="{FF2B5EF4-FFF2-40B4-BE49-F238E27FC236}">
                <a16:creationId xmlns:a16="http://schemas.microsoft.com/office/drawing/2014/main" id="{09B675CA-1109-2ABB-2358-508508F06A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7" name="Picture 6">
            <a:extLst>
              <a:ext uri="{FF2B5EF4-FFF2-40B4-BE49-F238E27FC236}">
                <a16:creationId xmlns:a16="http://schemas.microsoft.com/office/drawing/2014/main" id="{D04F0FA0-956D-6A64-B92A-78C9D060B70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73540" y="2228485"/>
            <a:ext cx="3588273" cy="2267315"/>
          </a:xfrm>
          <a:prstGeom prst="rect">
            <a:avLst/>
          </a:prstGeom>
        </p:spPr>
      </p:pic>
      <p:sp>
        <p:nvSpPr>
          <p:cNvPr id="8" name="TextBox 7">
            <a:extLst>
              <a:ext uri="{FF2B5EF4-FFF2-40B4-BE49-F238E27FC236}">
                <a16:creationId xmlns:a16="http://schemas.microsoft.com/office/drawing/2014/main" id="{EF3A6DE1-AEFB-9786-C506-0338877AA082}"/>
              </a:ext>
            </a:extLst>
          </p:cNvPr>
          <p:cNvSpPr txBox="1"/>
          <p:nvPr/>
        </p:nvSpPr>
        <p:spPr>
          <a:xfrm>
            <a:off x="5865812" y="4953000"/>
            <a:ext cx="23503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ahoma"/>
                <a:ea typeface="+mn-ea"/>
                <a:cs typeface="Arial"/>
              </a:rPr>
              <a:t>Vatican Library, Rome</a:t>
            </a:r>
          </a:p>
        </p:txBody>
      </p:sp>
      <p:sp>
        <p:nvSpPr>
          <p:cNvPr id="9" name="Rectangle 8">
            <a:extLst>
              <a:ext uri="{FF2B5EF4-FFF2-40B4-BE49-F238E27FC236}">
                <a16:creationId xmlns:a16="http://schemas.microsoft.com/office/drawing/2014/main" id="{ADFD852C-49C6-6219-5C9D-E423EF23DE77}"/>
              </a:ext>
            </a:extLst>
          </p:cNvPr>
          <p:cNvSpPr/>
          <p:nvPr/>
        </p:nvSpPr>
        <p:spPr>
          <a:xfrm>
            <a:off x="6932612" y="3124200"/>
            <a:ext cx="1066800" cy="5334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355680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51C6-8AA6-8349-2D7B-A22E51D2E74C}"/>
              </a:ext>
            </a:extLst>
          </p:cNvPr>
          <p:cNvSpPr>
            <a:spLocks noGrp="1"/>
          </p:cNvSpPr>
          <p:nvPr>
            <p:ph type="title"/>
          </p:nvPr>
        </p:nvSpPr>
        <p:spPr>
          <a:xfrm>
            <a:off x="401888" y="336884"/>
            <a:ext cx="3481296" cy="5940425"/>
          </a:xfrm>
        </p:spPr>
        <p:txBody>
          <a:bodyPr/>
          <a:lstStyle/>
          <a:p>
            <a:pPr algn="r"/>
            <a:r>
              <a:rPr lang="en-US" sz="3600" b="1" dirty="0">
                <a:solidFill>
                  <a:srgbClr val="00FFFF"/>
                </a:solidFill>
              </a:rPr>
              <a:t>Early Text of John 19:13ff.</a:t>
            </a:r>
            <a:br>
              <a:rPr lang="en-US" sz="3600" b="1" dirty="0">
                <a:solidFill>
                  <a:srgbClr val="00FFFF"/>
                </a:solidFill>
              </a:rPr>
            </a:br>
            <a:br>
              <a:rPr lang="en-US" sz="2400" dirty="0"/>
            </a:br>
            <a:r>
              <a:rPr lang="en-US" sz="2400" dirty="0">
                <a:latin typeface="Old English Text MT" panose="03040902040508030806" pitchFamily="66" charset="0"/>
              </a:rPr>
              <a:t>p</a:t>
            </a:r>
            <a:r>
              <a:rPr lang="en-US" sz="2400" dirty="0"/>
              <a:t>66</a:t>
            </a:r>
            <a:br>
              <a:rPr lang="en-US" sz="2400" dirty="0"/>
            </a:br>
            <a:r>
              <a:rPr lang="en-US" sz="2400" dirty="0"/>
              <a:t>Bodmer Papyri II</a:t>
            </a:r>
            <a:br>
              <a:rPr lang="en-US" sz="2400" dirty="0"/>
            </a:br>
            <a:r>
              <a:rPr lang="en-US" sz="2400" dirty="0"/>
              <a:t>(ca. AD 200)</a:t>
            </a:r>
            <a:br>
              <a:rPr lang="en-US" sz="2400" dirty="0"/>
            </a:br>
            <a:br>
              <a:rPr lang="en-US" sz="2400" dirty="0"/>
            </a:br>
            <a:r>
              <a:rPr lang="en-US" sz="2400" dirty="0" err="1"/>
              <a:t>Staurograms</a:t>
            </a:r>
            <a:r>
              <a:rPr lang="en-US" sz="2400" dirty="0"/>
              <a:t> appears in John 19:6, 15, 16, 18, 19, 25, 31.</a:t>
            </a:r>
            <a:br>
              <a:rPr lang="en-US" sz="2400" dirty="0"/>
            </a:br>
            <a:br>
              <a:rPr lang="en-US" sz="2400" dirty="0"/>
            </a:br>
            <a:r>
              <a:rPr lang="en-US" sz="2400" dirty="0"/>
              <a:t>The superimposed letters look like a human figure hanging on a cross.</a:t>
            </a:r>
          </a:p>
        </p:txBody>
      </p:sp>
      <p:sp>
        <p:nvSpPr>
          <p:cNvPr id="4" name="Slide Number Placeholder 3">
            <a:extLst>
              <a:ext uri="{FF2B5EF4-FFF2-40B4-BE49-F238E27FC236}">
                <a16:creationId xmlns:a16="http://schemas.microsoft.com/office/drawing/2014/main" id="{DFBF2318-972A-BEFF-D562-0EBB259DE0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8194" name="Picture 2">
            <a:extLst>
              <a:ext uri="{FF2B5EF4-FFF2-40B4-BE49-F238E27FC236}">
                <a16:creationId xmlns:a16="http://schemas.microsoft.com/office/drawing/2014/main" id="{10A15100-B6F0-89E6-251A-B3131C15659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492625" y="-29305"/>
            <a:ext cx="7696200" cy="687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4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CA9C-EDA9-1940-9D5D-BEFB0A3C5752}"/>
              </a:ext>
            </a:extLst>
          </p:cNvPr>
          <p:cNvSpPr>
            <a:spLocks noGrp="1"/>
          </p:cNvSpPr>
          <p:nvPr>
            <p:ph type="title"/>
          </p:nvPr>
        </p:nvSpPr>
        <p:spPr>
          <a:xfrm>
            <a:off x="609441" y="136525"/>
            <a:ext cx="10969943" cy="1384300"/>
          </a:xfrm>
        </p:spPr>
        <p:txBody>
          <a:bodyPr/>
          <a:lstStyle/>
          <a:p>
            <a:r>
              <a:rPr lang="en-US" b="1" dirty="0">
                <a:solidFill>
                  <a:srgbClr val="00FFFF"/>
                </a:solidFill>
              </a:rPr>
              <a:t>Christograms</a:t>
            </a:r>
          </a:p>
        </p:txBody>
      </p:sp>
      <p:sp>
        <p:nvSpPr>
          <p:cNvPr id="3" name="Content Placeholder 2">
            <a:extLst>
              <a:ext uri="{FF2B5EF4-FFF2-40B4-BE49-F238E27FC236}">
                <a16:creationId xmlns:a16="http://schemas.microsoft.com/office/drawing/2014/main" id="{C9024D39-CF8C-6A5A-B2B4-BE1B6864989B}"/>
              </a:ext>
            </a:extLst>
          </p:cNvPr>
          <p:cNvSpPr>
            <a:spLocks noGrp="1"/>
          </p:cNvSpPr>
          <p:nvPr>
            <p:ph idx="1"/>
          </p:nvPr>
        </p:nvSpPr>
        <p:spPr>
          <a:xfrm>
            <a:off x="609441" y="1481104"/>
            <a:ext cx="7542371" cy="1795496"/>
          </a:xfrm>
        </p:spPr>
        <p:txBody>
          <a:bodyPr/>
          <a:lstStyle/>
          <a:p>
            <a:pPr marL="0" indent="0">
              <a:buNone/>
            </a:pPr>
            <a:r>
              <a:rPr lang="en-US" dirty="0"/>
              <a:t>Other early similar literary combinations include the </a:t>
            </a:r>
            <a:r>
              <a:rPr lang="en-US" i="1" dirty="0"/>
              <a:t>chi-rho</a:t>
            </a:r>
            <a:r>
              <a:rPr lang="en-US" dirty="0"/>
              <a:t>, looking something like this:</a:t>
            </a:r>
          </a:p>
          <a:p>
            <a:pPr marL="0" indent="0">
              <a:buNone/>
            </a:pPr>
            <a:endParaRPr lang="en-US" dirty="0"/>
          </a:p>
        </p:txBody>
      </p:sp>
      <p:sp>
        <p:nvSpPr>
          <p:cNvPr id="4" name="Slide Number Placeholder 3">
            <a:extLst>
              <a:ext uri="{FF2B5EF4-FFF2-40B4-BE49-F238E27FC236}">
                <a16:creationId xmlns:a16="http://schemas.microsoft.com/office/drawing/2014/main" id="{45C6B745-EE83-A19A-EA6C-417D835E69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11266" name="Picture 2">
            <a:extLst>
              <a:ext uri="{FF2B5EF4-FFF2-40B4-BE49-F238E27FC236}">
                <a16:creationId xmlns:a16="http://schemas.microsoft.com/office/drawing/2014/main" id="{68320998-BA82-CB36-743F-0AC329BE49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826" y="3276600"/>
            <a:ext cx="6903779" cy="2968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611455-4D73-81C8-F4A4-60E8EF54CBCA}"/>
              </a:ext>
            </a:extLst>
          </p:cNvPr>
          <p:cNvSpPr txBox="1"/>
          <p:nvPr/>
        </p:nvSpPr>
        <p:spPr>
          <a:xfrm>
            <a:off x="8735325" y="4267200"/>
            <a:ext cx="2616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Arial"/>
              </a:rPr>
              <a:t>Ca. AD 340</a:t>
            </a:r>
          </a:p>
        </p:txBody>
      </p:sp>
      <p:pic>
        <p:nvPicPr>
          <p:cNvPr id="1028" name="Picture 4" descr="Chi Rho - Wikipedia">
            <a:extLst>
              <a:ext uri="{FF2B5EF4-FFF2-40B4-BE49-F238E27FC236}">
                <a16:creationId xmlns:a16="http://schemas.microsoft.com/office/drawing/2014/main" id="{1DF5A3AE-C16C-004F-2FA0-2DDACEF36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4087" y="445532"/>
            <a:ext cx="3166533" cy="4191000"/>
          </a:xfrm>
          <a:prstGeom prst="rect">
            <a:avLst/>
          </a:prstGeom>
          <a:solidFill>
            <a:schemeClr val="tx1"/>
          </a:solidFill>
        </p:spPr>
      </p:pic>
      <p:sp>
        <p:nvSpPr>
          <p:cNvPr id="6" name="TextBox 5">
            <a:extLst>
              <a:ext uri="{FF2B5EF4-FFF2-40B4-BE49-F238E27FC236}">
                <a16:creationId xmlns:a16="http://schemas.microsoft.com/office/drawing/2014/main" id="{69758124-EC9A-7DD3-DF6A-CB0213FA422C}"/>
              </a:ext>
            </a:extLst>
          </p:cNvPr>
          <p:cNvSpPr txBox="1"/>
          <p:nvPr/>
        </p:nvSpPr>
        <p:spPr>
          <a:xfrm>
            <a:off x="8379882" y="4866870"/>
            <a:ext cx="3554941"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ahoma"/>
                <a:ea typeface="+mn-ea"/>
                <a:cs typeface="Arial"/>
              </a:rPr>
              <a:t>These are the first two letters in the Greek name “Christ” superimposed over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46207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4A6E-58B1-748D-AB6D-44160A7A5A25}"/>
              </a:ext>
            </a:extLst>
          </p:cNvPr>
          <p:cNvSpPr>
            <a:spLocks noGrp="1"/>
          </p:cNvSpPr>
          <p:nvPr>
            <p:ph type="title"/>
          </p:nvPr>
        </p:nvSpPr>
        <p:spPr>
          <a:xfrm>
            <a:off x="579779" y="37766"/>
            <a:ext cx="10969943" cy="1066800"/>
          </a:xfrm>
        </p:spPr>
        <p:txBody>
          <a:bodyPr/>
          <a:lstStyle/>
          <a:p>
            <a:pPr algn="ctr"/>
            <a:r>
              <a:rPr lang="en-US" b="1" dirty="0">
                <a:solidFill>
                  <a:srgbClr val="00FFFF"/>
                </a:solidFill>
              </a:rPr>
              <a:t>Lamps with Christian Reliefs</a:t>
            </a:r>
          </a:p>
        </p:txBody>
      </p:sp>
      <p:sp>
        <p:nvSpPr>
          <p:cNvPr id="3" name="Content Placeholder 2">
            <a:extLst>
              <a:ext uri="{FF2B5EF4-FFF2-40B4-BE49-F238E27FC236}">
                <a16:creationId xmlns:a16="http://schemas.microsoft.com/office/drawing/2014/main" id="{1C0B6D20-F720-85F7-6ED1-6087B0F9AE6F}"/>
              </a:ext>
            </a:extLst>
          </p:cNvPr>
          <p:cNvSpPr>
            <a:spLocks noGrp="1"/>
          </p:cNvSpPr>
          <p:nvPr>
            <p:ph sz="half" idx="1"/>
          </p:nvPr>
        </p:nvSpPr>
        <p:spPr>
          <a:xfrm>
            <a:off x="711014" y="1104566"/>
            <a:ext cx="5383398" cy="901700"/>
          </a:xfrm>
        </p:spPr>
        <p:txBody>
          <a:bodyPr/>
          <a:lstStyle/>
          <a:p>
            <a:pPr marL="0" indent="0" algn="ctr">
              <a:buNone/>
            </a:pPr>
            <a:r>
              <a:rPr lang="en-US" sz="2400" dirty="0"/>
              <a:t>Christian oil lamp from the late Roman Period with Chi-Rho</a:t>
            </a:r>
          </a:p>
        </p:txBody>
      </p:sp>
      <p:sp>
        <p:nvSpPr>
          <p:cNvPr id="4" name="Content Placeholder 3">
            <a:extLst>
              <a:ext uri="{FF2B5EF4-FFF2-40B4-BE49-F238E27FC236}">
                <a16:creationId xmlns:a16="http://schemas.microsoft.com/office/drawing/2014/main" id="{6A74B66C-B78A-D8F1-B523-CB8E7A46A2AD}"/>
              </a:ext>
            </a:extLst>
          </p:cNvPr>
          <p:cNvSpPr>
            <a:spLocks noGrp="1"/>
          </p:cNvSpPr>
          <p:nvPr>
            <p:ph sz="half" idx="2"/>
          </p:nvPr>
        </p:nvSpPr>
        <p:spPr>
          <a:xfrm>
            <a:off x="6225647" y="1132640"/>
            <a:ext cx="5383398" cy="1066800"/>
          </a:xfrm>
        </p:spPr>
        <p:txBody>
          <a:bodyPr/>
          <a:lstStyle/>
          <a:p>
            <a:pPr marL="0" indent="0" algn="ctr">
              <a:buNone/>
            </a:pPr>
            <a:r>
              <a:rPr lang="en-US" sz="2400" dirty="0"/>
              <a:t>Recovered from Caesarea Maritima, 4</a:t>
            </a:r>
            <a:r>
              <a:rPr lang="en-US" sz="2400" baseline="30000" dirty="0"/>
              <a:t>th</a:t>
            </a:r>
            <a:r>
              <a:rPr lang="en-US" sz="2400" dirty="0"/>
              <a:t> century with Tau-Rho</a:t>
            </a:r>
          </a:p>
        </p:txBody>
      </p:sp>
      <p:sp>
        <p:nvSpPr>
          <p:cNvPr id="5" name="Slide Number Placeholder 4">
            <a:extLst>
              <a:ext uri="{FF2B5EF4-FFF2-40B4-BE49-F238E27FC236}">
                <a16:creationId xmlns:a16="http://schemas.microsoft.com/office/drawing/2014/main" id="{08C70AA0-6C85-E787-FFA4-0AA13BAACC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0DE27-D579-43C3-A61C-51F0400F322A}"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6" name="Picture 5" descr="An Oil Lamp with the Tau-Rho &quot;Staurogram&quot; engraved on it">
            <a:extLst>
              <a:ext uri="{FF2B5EF4-FFF2-40B4-BE49-F238E27FC236}">
                <a16:creationId xmlns:a16="http://schemas.microsoft.com/office/drawing/2014/main" id="{753B3A51-90FC-E000-207E-E232EF7387D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6932612" y="2039391"/>
            <a:ext cx="3962400" cy="4547452"/>
          </a:xfrm>
          <a:prstGeom prst="rect">
            <a:avLst/>
          </a:prstGeom>
          <a:noFill/>
          <a:ln>
            <a:noFill/>
          </a:ln>
          <a:extLst>
            <a:ext uri="{53640926-AAD7-44D8-BBD7-CCE9431645EC}">
              <a14:shadowObscured xmlns:a14="http://schemas.microsoft.com/office/drawing/2010/main"/>
            </a:ext>
          </a:extLst>
        </p:spPr>
      </p:pic>
      <p:pic>
        <p:nvPicPr>
          <p:cNvPr id="7" name="Picture 6" descr="Early Christian Terracotta Oil Lamp, 200 CE - 400 CE | Barakat Gallery">
            <a:extLst>
              <a:ext uri="{FF2B5EF4-FFF2-40B4-BE49-F238E27FC236}">
                <a16:creationId xmlns:a16="http://schemas.microsoft.com/office/drawing/2014/main" id="{0A92008C-F474-9AA7-BA36-264C60C93E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3412" y="2023289"/>
            <a:ext cx="3048000" cy="4618181"/>
          </a:xfrm>
          <a:prstGeom prst="rect">
            <a:avLst/>
          </a:prstGeom>
          <a:noFill/>
          <a:ln>
            <a:noFill/>
          </a:ln>
        </p:spPr>
      </p:pic>
    </p:spTree>
    <p:extLst>
      <p:ext uri="{BB962C8B-B14F-4D97-AF65-F5344CB8AC3E}">
        <p14:creationId xmlns:p14="http://schemas.microsoft.com/office/powerpoint/2010/main" val="4166963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9397" name="Rectangle 5">
            <a:extLst>
              <a:ext uri="{FF2B5EF4-FFF2-40B4-BE49-F238E27FC236}">
                <a16:creationId xmlns:a16="http://schemas.microsoft.com/office/drawing/2014/main" id="{FDF7CB48-60AA-C82F-27F4-C805C11BFCE9}"/>
              </a:ext>
            </a:extLst>
          </p:cNvPr>
          <p:cNvSpPr>
            <a:spLocks noGrp="1" noChangeArrowheads="1"/>
          </p:cNvSpPr>
          <p:nvPr>
            <p:ph type="body" sz="half" idx="1"/>
          </p:nvPr>
        </p:nvSpPr>
        <p:spPr>
          <a:xfrm>
            <a:off x="608012" y="1134509"/>
            <a:ext cx="3200400" cy="5334000"/>
          </a:xfrm>
        </p:spPr>
        <p:txBody>
          <a:bodyPr/>
          <a:lstStyle/>
          <a:p>
            <a:pPr>
              <a:buFont typeface="Wingdings" panose="05000000000000000000" pitchFamily="2" charset="2"/>
              <a:buNone/>
            </a:pPr>
            <a:r>
              <a:rPr lang="en-US" altLang="en-US" sz="2400" b="1" dirty="0">
                <a:solidFill>
                  <a:srgbClr val="FFFF00"/>
                </a:solidFill>
              </a:rPr>
              <a:t>ANCHOR</a:t>
            </a:r>
          </a:p>
          <a:p>
            <a:pPr>
              <a:buFont typeface="Wingdings" panose="05000000000000000000" pitchFamily="2" charset="2"/>
              <a:buNone/>
            </a:pPr>
            <a:r>
              <a:rPr lang="en-US" altLang="en-US" sz="2400" dirty="0">
                <a:latin typeface="Monotype Corsiva" panose="03010101010201010101" pitchFamily="66" charset="0"/>
              </a:rPr>
              <a:t>	Symbol of hope and steadfastness</a:t>
            </a:r>
          </a:p>
          <a:p>
            <a:pPr>
              <a:buFont typeface="Wingdings" panose="05000000000000000000" pitchFamily="2" charset="2"/>
              <a:buNone/>
            </a:pPr>
            <a:r>
              <a:rPr lang="en-US" altLang="en-US" sz="2400" b="1" dirty="0">
                <a:solidFill>
                  <a:srgbClr val="FFFF00"/>
                </a:solidFill>
              </a:rPr>
              <a:t>CROSS</a:t>
            </a:r>
          </a:p>
          <a:p>
            <a:pPr>
              <a:buFont typeface="Wingdings" panose="05000000000000000000" pitchFamily="2" charset="2"/>
              <a:buNone/>
            </a:pPr>
            <a:r>
              <a:rPr lang="en-US" altLang="en-US" sz="2400" dirty="0">
                <a:latin typeface="Monotype Corsiva" panose="03010101010201010101" pitchFamily="66" charset="0"/>
              </a:rPr>
              <a:t>	Symbol of the sacrifice of Jesus</a:t>
            </a:r>
          </a:p>
          <a:p>
            <a:pPr>
              <a:buFont typeface="Wingdings" panose="05000000000000000000" pitchFamily="2" charset="2"/>
              <a:buNone/>
            </a:pPr>
            <a:r>
              <a:rPr lang="en-US" altLang="en-US" b="1" dirty="0" err="1">
                <a:solidFill>
                  <a:srgbClr val="FFFF00"/>
                </a:solidFill>
                <a:latin typeface="Greekth" panose="02020803070505020304" pitchFamily="18" charset="0"/>
              </a:rPr>
              <a:t>i</a:t>
            </a:r>
            <a:r>
              <a:rPr lang="en-US" altLang="en-US" b="1" dirty="0">
                <a:solidFill>
                  <a:srgbClr val="FFFF00"/>
                </a:solidFill>
                <a:latin typeface="Greekth" panose="02020803070505020304" pitchFamily="18" charset="0"/>
              </a:rPr>
              <a:t>]</a:t>
            </a:r>
            <a:r>
              <a:rPr lang="en-US" altLang="en-US" b="1" dirty="0" err="1">
                <a:solidFill>
                  <a:srgbClr val="FFFF00"/>
                </a:solidFill>
                <a:latin typeface="Greekth" panose="02020803070505020304" pitchFamily="18" charset="0"/>
              </a:rPr>
              <a:t>xquj</a:t>
            </a:r>
            <a:r>
              <a:rPr lang="en-US" altLang="en-US" b="1" dirty="0">
                <a:latin typeface="Monotype Corsiva" panose="03010101010201010101" pitchFamily="66" charset="0"/>
              </a:rPr>
              <a:t> </a:t>
            </a:r>
            <a:r>
              <a:rPr lang="en-US" altLang="en-US" sz="2400" dirty="0">
                <a:latin typeface="Monotype Corsiva" panose="03010101010201010101" pitchFamily="66" charset="0"/>
              </a:rPr>
              <a:t>(= fish acronym)</a:t>
            </a:r>
          </a:p>
          <a:p>
            <a:pPr>
              <a:buFont typeface="Wingdings" panose="05000000000000000000" pitchFamily="2" charset="2"/>
              <a:buNone/>
            </a:pPr>
            <a:r>
              <a:rPr lang="en-US" altLang="en-US" sz="2400" dirty="0">
                <a:latin typeface="Monotype Corsiva" panose="03010101010201010101" pitchFamily="66" charset="0"/>
              </a:rPr>
              <a:t>	</a:t>
            </a:r>
            <a:r>
              <a:rPr lang="en-US" altLang="en-US" sz="2400" dirty="0" err="1">
                <a:solidFill>
                  <a:srgbClr val="FFFF00"/>
                </a:solidFill>
                <a:latin typeface="Greekth" panose="02020803070505020304" pitchFamily="18" charset="0"/>
              </a:rPr>
              <a:t>i</a:t>
            </a:r>
            <a:r>
              <a:rPr lang="en-US" altLang="en-US" sz="2400" dirty="0">
                <a:solidFill>
                  <a:srgbClr val="FFFF00"/>
                </a:solidFill>
                <a:latin typeface="Greekth" panose="02020803070505020304" pitchFamily="18" charset="0"/>
              </a:rPr>
              <a:t>]</a:t>
            </a:r>
            <a:r>
              <a:rPr lang="en-US" altLang="en-US" sz="2400" dirty="0" err="1">
                <a:latin typeface="Greekth" panose="02020803070505020304" pitchFamily="18" charset="0"/>
              </a:rPr>
              <a:t>hsouj</a:t>
            </a:r>
            <a:r>
              <a:rPr lang="en-US" altLang="en-US" sz="2400" dirty="0">
                <a:latin typeface="Greekth" panose="02020803070505020304" pitchFamily="18" charset="0"/>
              </a:rPr>
              <a:t> =</a:t>
            </a:r>
            <a:r>
              <a:rPr lang="en-US" altLang="en-US" sz="2400" dirty="0">
                <a:latin typeface="Monotype Corsiva" panose="03010101010201010101" pitchFamily="66" charset="0"/>
              </a:rPr>
              <a:t> Jesus</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err="1">
                <a:solidFill>
                  <a:srgbClr val="FFFF00"/>
                </a:solidFill>
                <a:latin typeface="Greekth" panose="02020803070505020304" pitchFamily="18" charset="0"/>
              </a:rPr>
              <a:t>x</a:t>
            </a:r>
            <a:r>
              <a:rPr lang="en-US" altLang="en-US" sz="2400" dirty="0" err="1">
                <a:latin typeface="Greekth" panose="02020803070505020304" pitchFamily="18" charset="0"/>
              </a:rPr>
              <a:t>ristoj</a:t>
            </a:r>
            <a:r>
              <a:rPr lang="en-US" altLang="en-US" sz="2400" dirty="0">
                <a:latin typeface="Greekth" panose="02020803070505020304" pitchFamily="18" charset="0"/>
              </a:rPr>
              <a:t> = </a:t>
            </a:r>
            <a:r>
              <a:rPr lang="en-US" altLang="en-US" sz="2400" dirty="0">
                <a:latin typeface="Monotype Corsiva" panose="03010101010201010101" pitchFamily="66" charset="0"/>
              </a:rPr>
              <a:t>Christ</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err="1">
                <a:solidFill>
                  <a:srgbClr val="FFFF00"/>
                </a:solidFill>
                <a:latin typeface="Greekth" panose="02020803070505020304" pitchFamily="18" charset="0"/>
              </a:rPr>
              <a:t>q</a:t>
            </a:r>
            <a:r>
              <a:rPr lang="en-US" altLang="en-US" sz="2400" dirty="0" err="1">
                <a:latin typeface="Greekth" panose="02020803070505020304" pitchFamily="18" charset="0"/>
              </a:rPr>
              <a:t>eoj</a:t>
            </a:r>
            <a:r>
              <a:rPr lang="en-US" altLang="en-US" sz="2400" dirty="0">
                <a:latin typeface="Greekth" panose="02020803070505020304" pitchFamily="18" charset="0"/>
              </a:rPr>
              <a:t> = </a:t>
            </a:r>
            <a:r>
              <a:rPr lang="en-US" altLang="en-US" sz="2400" dirty="0">
                <a:latin typeface="Monotype Corsiva" panose="03010101010201010101" pitchFamily="66" charset="0"/>
              </a:rPr>
              <a:t>God</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latin typeface="Greekth" panose="02020803070505020304" pitchFamily="18" charset="0"/>
              </a:rPr>
              <a:t>	</a:t>
            </a:r>
            <a:r>
              <a:rPr lang="en-US" altLang="en-US" sz="2400" dirty="0">
                <a:solidFill>
                  <a:srgbClr val="FFFF00"/>
                </a:solidFill>
                <a:latin typeface="Greekth" panose="02020803070505020304" pitchFamily="18" charset="0"/>
              </a:rPr>
              <a:t>u[</a:t>
            </a:r>
            <a:r>
              <a:rPr lang="en-US" altLang="en-US" sz="2400" dirty="0" err="1">
                <a:latin typeface="Greekth" panose="02020803070505020304" pitchFamily="18" charset="0"/>
              </a:rPr>
              <a:t>ioj</a:t>
            </a:r>
            <a:r>
              <a:rPr lang="en-US" altLang="en-US" sz="2400" dirty="0">
                <a:latin typeface="Greekth" panose="02020803070505020304" pitchFamily="18" charset="0"/>
              </a:rPr>
              <a:t> = </a:t>
            </a:r>
            <a:r>
              <a:rPr lang="en-US" altLang="en-US" sz="2400" dirty="0">
                <a:latin typeface="Monotype Corsiva" panose="03010101010201010101" pitchFamily="66" charset="0"/>
              </a:rPr>
              <a:t>Son</a:t>
            </a:r>
            <a:endParaRPr lang="en-US" altLang="en-US" sz="2400" dirty="0">
              <a:latin typeface="Greekth" panose="02020803070505020304" pitchFamily="18" charset="0"/>
            </a:endParaRPr>
          </a:p>
          <a:p>
            <a:pPr>
              <a:buFont typeface="Wingdings" panose="05000000000000000000" pitchFamily="2" charset="2"/>
              <a:buNone/>
            </a:pPr>
            <a:r>
              <a:rPr lang="en-US" altLang="en-US" sz="2400" dirty="0"/>
              <a:t>	</a:t>
            </a:r>
            <a:r>
              <a:rPr lang="en-US" altLang="en-US" sz="2400" dirty="0" err="1">
                <a:solidFill>
                  <a:srgbClr val="FFFF00"/>
                </a:solidFill>
                <a:latin typeface="Greekth" panose="02020803070505020304" pitchFamily="18" charset="0"/>
              </a:rPr>
              <a:t>s</a:t>
            </a:r>
            <a:r>
              <a:rPr lang="en-US" altLang="en-US" sz="2400" dirty="0" err="1">
                <a:latin typeface="Greekth" panose="02020803070505020304" pitchFamily="18" charset="0"/>
              </a:rPr>
              <a:t>wthr</a:t>
            </a:r>
            <a:r>
              <a:rPr lang="en-US" altLang="en-US" sz="2400" dirty="0">
                <a:latin typeface="Greekth" panose="02020803070505020304" pitchFamily="18" charset="0"/>
              </a:rPr>
              <a:t> = </a:t>
            </a:r>
            <a:r>
              <a:rPr lang="en-US" altLang="en-US" sz="2400" dirty="0">
                <a:latin typeface="Monotype Corsiva" panose="03010101010201010101" pitchFamily="66" charset="0"/>
              </a:rPr>
              <a:t>Savior</a:t>
            </a:r>
            <a:endParaRPr lang="en-US" altLang="en-US" sz="2400" dirty="0"/>
          </a:p>
          <a:p>
            <a:pPr>
              <a:buFont typeface="Wingdings" panose="05000000000000000000" pitchFamily="2" charset="2"/>
              <a:buNone/>
            </a:pPr>
            <a:endParaRPr lang="en-US" altLang="en-US" sz="2400" dirty="0"/>
          </a:p>
        </p:txBody>
      </p:sp>
      <p:pic>
        <p:nvPicPr>
          <p:cNvPr id="59399" name="Picture 7">
            <a:extLst>
              <a:ext uri="{FF2B5EF4-FFF2-40B4-BE49-F238E27FC236}">
                <a16:creationId xmlns:a16="http://schemas.microsoft.com/office/drawing/2014/main" id="{71EC4FEC-4599-4E03-D9F5-D921851BCC1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995481" y="463880"/>
            <a:ext cx="7855463" cy="59302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0" name="Rectangle 8">
            <a:extLst>
              <a:ext uri="{FF2B5EF4-FFF2-40B4-BE49-F238E27FC236}">
                <a16:creationId xmlns:a16="http://schemas.microsoft.com/office/drawing/2014/main" id="{8DF3CF58-A1CA-EEC0-195A-ECA3BCEBA86E}"/>
              </a:ext>
            </a:extLst>
          </p:cNvPr>
          <p:cNvSpPr>
            <a:spLocks noGrp="1" noChangeArrowheads="1"/>
          </p:cNvSpPr>
          <p:nvPr>
            <p:ph type="title"/>
          </p:nvPr>
        </p:nvSpPr>
        <p:spPr>
          <a:xfrm>
            <a:off x="-1587" y="100879"/>
            <a:ext cx="3809999" cy="1017588"/>
          </a:xfrm>
        </p:spPr>
        <p:txBody>
          <a:bodyPr/>
          <a:lstStyle/>
          <a:p>
            <a:r>
              <a:rPr lang="en-US" altLang="en-US" sz="3200" b="1" dirty="0"/>
              <a:t>THREE SYMBOLS</a:t>
            </a:r>
            <a:endParaRPr lang="en-US" alt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FA98-9990-3E63-BF9D-5C1250E08146}"/>
              </a:ext>
            </a:extLst>
          </p:cNvPr>
          <p:cNvSpPr>
            <a:spLocks noGrp="1"/>
          </p:cNvSpPr>
          <p:nvPr>
            <p:ph type="title"/>
          </p:nvPr>
        </p:nvSpPr>
        <p:spPr>
          <a:xfrm>
            <a:off x="570626" y="353440"/>
            <a:ext cx="11047572" cy="1322960"/>
          </a:xfrm>
        </p:spPr>
        <p:txBody>
          <a:bodyPr/>
          <a:lstStyle/>
          <a:p>
            <a:pPr marL="0" marR="0" indent="0" algn="ctr">
              <a:spcBef>
                <a:spcPts val="0"/>
              </a:spcBef>
              <a:spcAft>
                <a:spcPts val="300"/>
              </a:spcAft>
            </a:pPr>
            <a:r>
              <a:rPr lang="en-US" sz="3600" dirty="0">
                <a:effectLst/>
                <a:latin typeface="Aptos" panose="020B0004020202020204" pitchFamily="34" charset="0"/>
                <a:ea typeface="Times New Roman" panose="02020603050405020304" pitchFamily="18" charset="0"/>
              </a:rPr>
              <a:t>Early circular fish symbol created from Greek Letters </a:t>
            </a:r>
            <a:r>
              <a:rPr lang="en-US" sz="3600" dirty="0">
                <a:effectLst/>
                <a:latin typeface="Greekth" panose="02020803070505020304" pitchFamily="18" charset="0"/>
                <a:ea typeface="Times New Roman" panose="02020603050405020304" pitchFamily="18" charset="0"/>
              </a:rPr>
              <a:t>IXQUS</a:t>
            </a:r>
            <a:r>
              <a:rPr lang="en-US" sz="3600" i="1" dirty="0">
                <a:effectLst/>
                <a:latin typeface="Times New Roman" panose="02020603050405020304" pitchFamily="18" charset="0"/>
                <a:ea typeface="Times New Roman" panose="02020603050405020304" pitchFamily="18" charset="0"/>
              </a:rPr>
              <a:t>/ICHTHUS </a:t>
            </a:r>
            <a:r>
              <a:rPr lang="en-US" sz="3600" i="1" dirty="0">
                <a:effectLst/>
                <a:latin typeface="Aptos" panose="020B0004020202020204" pitchFamily="34" charset="0"/>
                <a:ea typeface="Times New Roman" panose="02020603050405020304" pitchFamily="18" charset="0"/>
              </a:rPr>
              <a:t>discovered at Ephesus</a:t>
            </a:r>
            <a:endParaRPr lang="en-US" sz="36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29E09D95-E899-8FB6-62EE-3B0792C511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5" name="Content Placeholder 4">
            <a:extLst>
              <a:ext uri="{FF2B5EF4-FFF2-40B4-BE49-F238E27FC236}">
                <a16:creationId xmlns:a16="http://schemas.microsoft.com/office/drawing/2014/main" id="{B387B599-22C8-0315-E47E-4564E8304D1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65212" y="1981200"/>
            <a:ext cx="9829800" cy="3931920"/>
          </a:xfrm>
          <a:prstGeom prst="rect">
            <a:avLst/>
          </a:prstGeom>
          <a:noFill/>
          <a:ln>
            <a:noFill/>
          </a:ln>
        </p:spPr>
      </p:pic>
    </p:spTree>
    <p:extLst>
      <p:ext uri="{BB962C8B-B14F-4D97-AF65-F5344CB8AC3E}">
        <p14:creationId xmlns:p14="http://schemas.microsoft.com/office/powerpoint/2010/main" val="292971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BAEC2B7A-93CB-4877-1391-DD7C73AB7721}"/>
              </a:ext>
            </a:extLst>
          </p:cNvPr>
          <p:cNvSpPr>
            <a:spLocks noGrp="1" noChangeArrowheads="1"/>
          </p:cNvSpPr>
          <p:nvPr>
            <p:ph type="title"/>
          </p:nvPr>
        </p:nvSpPr>
        <p:spPr>
          <a:xfrm>
            <a:off x="379412" y="381000"/>
            <a:ext cx="6553200" cy="761999"/>
          </a:xfrm>
        </p:spPr>
        <p:txBody>
          <a:bodyPr/>
          <a:lstStyle/>
          <a:p>
            <a:pPr algn="l"/>
            <a:r>
              <a:rPr lang="en-US" altLang="en-US" sz="2400" b="1" dirty="0">
                <a:solidFill>
                  <a:schemeClr val="tx2">
                    <a:lumMod val="60000"/>
                    <a:lumOff val="40000"/>
                  </a:schemeClr>
                </a:solidFill>
                <a:latin typeface="Aptos" panose="020B0004020202020204" pitchFamily="34" charset="0"/>
              </a:rPr>
              <a:t>Early Christian</a:t>
            </a:r>
            <a:br>
              <a:rPr lang="en-US" altLang="en-US" sz="2400" b="1" dirty="0">
                <a:solidFill>
                  <a:schemeClr val="tx2">
                    <a:lumMod val="60000"/>
                    <a:lumOff val="40000"/>
                  </a:schemeClr>
                </a:solidFill>
                <a:latin typeface="Aptos" panose="020B0004020202020204" pitchFamily="34" charset="0"/>
              </a:rPr>
            </a:br>
            <a:r>
              <a:rPr lang="en-US" altLang="en-US" sz="2400" b="1" i="1" dirty="0">
                <a:solidFill>
                  <a:schemeClr val="tx2">
                    <a:lumMod val="60000"/>
                    <a:lumOff val="40000"/>
                  </a:schemeClr>
                </a:solidFill>
                <a:latin typeface="Aptos" panose="020B0004020202020204" pitchFamily="34" charset="0"/>
              </a:rPr>
              <a:t>chi-rho</a:t>
            </a:r>
            <a:r>
              <a:rPr lang="en-US" altLang="en-US" sz="2400" b="1" dirty="0">
                <a:solidFill>
                  <a:schemeClr val="tx2">
                    <a:lumMod val="60000"/>
                    <a:lumOff val="40000"/>
                  </a:schemeClr>
                </a:solidFill>
                <a:latin typeface="Aptos" panose="020B0004020202020204" pitchFamily="34" charset="0"/>
              </a:rPr>
              <a:t> Symbols with </a:t>
            </a:r>
            <a:r>
              <a:rPr lang="en-US" altLang="en-US" sz="2400" b="1" i="1" dirty="0">
                <a:solidFill>
                  <a:schemeClr val="tx2">
                    <a:lumMod val="60000"/>
                    <a:lumOff val="40000"/>
                  </a:schemeClr>
                </a:solidFill>
                <a:latin typeface="Aptos" panose="020B0004020202020204" pitchFamily="34" charset="0"/>
              </a:rPr>
              <a:t>alpha</a:t>
            </a:r>
            <a:r>
              <a:rPr lang="en-US" altLang="en-US" sz="2400" b="1" dirty="0">
                <a:solidFill>
                  <a:schemeClr val="tx2">
                    <a:lumMod val="60000"/>
                    <a:lumOff val="40000"/>
                  </a:schemeClr>
                </a:solidFill>
                <a:latin typeface="Aptos" panose="020B0004020202020204" pitchFamily="34" charset="0"/>
              </a:rPr>
              <a:t> and </a:t>
            </a:r>
            <a:r>
              <a:rPr lang="en-US" altLang="en-US" sz="2400" b="1" i="1" dirty="0">
                <a:solidFill>
                  <a:schemeClr val="tx2">
                    <a:lumMod val="60000"/>
                    <a:lumOff val="40000"/>
                  </a:schemeClr>
                </a:solidFill>
                <a:latin typeface="Aptos" panose="020B0004020202020204" pitchFamily="34" charset="0"/>
              </a:rPr>
              <a:t>Omega</a:t>
            </a:r>
            <a:endParaRPr lang="en-US" altLang="en-US" sz="2400" b="1" dirty="0">
              <a:solidFill>
                <a:schemeClr val="tx2">
                  <a:lumMod val="60000"/>
                  <a:lumOff val="40000"/>
                </a:schemeClr>
              </a:solidFill>
              <a:latin typeface="Aptos" panose="020B0004020202020204" pitchFamily="34" charset="0"/>
            </a:endParaRPr>
          </a:p>
        </p:txBody>
      </p:sp>
      <p:pic>
        <p:nvPicPr>
          <p:cNvPr id="330755" name="Picture 3">
            <a:extLst>
              <a:ext uri="{FF2B5EF4-FFF2-40B4-BE49-F238E27FC236}">
                <a16:creationId xmlns:a16="http://schemas.microsoft.com/office/drawing/2014/main" id="{AA19A32F-9D8C-C2CE-02C5-1CABCAC3462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379412" y="1295400"/>
            <a:ext cx="5911701" cy="52958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5270B70-2019-3384-45A1-A58FE64643F8}"/>
              </a:ext>
            </a:extLst>
          </p:cNvPr>
          <p:cNvSpPr txBox="1"/>
          <p:nvPr/>
        </p:nvSpPr>
        <p:spPr>
          <a:xfrm>
            <a:off x="6399212" y="5059739"/>
            <a:ext cx="5660444"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60000"/>
                    <a:lumOff val="40000"/>
                  </a:schemeClr>
                </a:solidFill>
                <a:latin typeface="Aptos" panose="020B0004020202020204" pitchFamily="34" charset="0"/>
                <a:cs typeface="+mj-cs"/>
              </a:rPr>
              <a:t>After the legalization of Christianity, the earliest Christian coinage featured the </a:t>
            </a:r>
            <a:r>
              <a:rPr lang="en-US" sz="2400" b="1" i="1" dirty="0">
                <a:solidFill>
                  <a:schemeClr val="tx2">
                    <a:lumMod val="60000"/>
                    <a:lumOff val="40000"/>
                  </a:schemeClr>
                </a:solidFill>
                <a:latin typeface="Aptos" panose="020B0004020202020204" pitchFamily="34" charset="0"/>
                <a:cs typeface="+mj-cs"/>
              </a:rPr>
              <a:t>chi-rho</a:t>
            </a:r>
            <a:r>
              <a:rPr lang="en-US" sz="2400" b="1" dirty="0">
                <a:solidFill>
                  <a:schemeClr val="tx2">
                    <a:lumMod val="60000"/>
                    <a:lumOff val="40000"/>
                  </a:schemeClr>
                </a:solidFill>
                <a:latin typeface="Aptos" panose="020B0004020202020204" pitchFamily="34" charset="0"/>
                <a:cs typeface="+mj-cs"/>
              </a:rPr>
              <a:t> symbol, like this one minted in AD 350-353.</a:t>
            </a:r>
            <a:endParaRPr kumimoji="0" lang="en-US" sz="2400" b="1" i="0" u="none" strike="noStrike" kern="1200" cap="none" spc="0" normalizeH="0" baseline="0" noProof="0" dirty="0">
              <a:ln>
                <a:noFill/>
              </a:ln>
              <a:solidFill>
                <a:schemeClr val="tx2">
                  <a:lumMod val="60000"/>
                  <a:lumOff val="40000"/>
                </a:schemeClr>
              </a:solidFill>
              <a:effectLst/>
              <a:uLnTx/>
              <a:uFillTx/>
              <a:latin typeface="Aptos" panose="020B0004020202020204" pitchFamily="34" charset="0"/>
              <a:cs typeface="+mj-cs"/>
            </a:endParaRPr>
          </a:p>
        </p:txBody>
      </p:sp>
      <p:pic>
        <p:nvPicPr>
          <p:cNvPr id="1028" name="Picture 4" descr="Magnentius">
            <a:extLst>
              <a:ext uri="{FF2B5EF4-FFF2-40B4-BE49-F238E27FC236}">
                <a16:creationId xmlns:a16="http://schemas.microsoft.com/office/drawing/2014/main" id="{3FFC72C5-0F57-AAA8-0E24-A9FFD82A0754}"/>
              </a:ext>
            </a:extLst>
          </p:cNvPr>
          <p:cNvPicPr>
            <a:picLocks noGrp="1" noChangeAspect="1" noChangeArrowheads="1"/>
          </p:cNvPicPr>
          <p:nvPr>
            <p:ph sz="quarter" idx="3"/>
          </p:nvPr>
        </p:nvPicPr>
        <p:blipFill rotWithShape="1">
          <a:blip r:embed="rId3" cstate="email">
            <a:extLst>
              <a:ext uri="{28A0092B-C50C-407E-A947-70E740481C1C}">
                <a14:useLocalDpi xmlns:a14="http://schemas.microsoft.com/office/drawing/2010/main"/>
              </a:ext>
            </a:extLst>
          </a:blip>
          <a:srcRect/>
          <a:stretch/>
        </p:blipFill>
        <p:spPr bwMode="auto">
          <a:xfrm>
            <a:off x="7161212" y="228600"/>
            <a:ext cx="4746630" cy="4750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9A0505-07DA-A648-1DC7-954E6ABA3E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5" name="Content Placeholder 5">
            <a:extLst>
              <a:ext uri="{FF2B5EF4-FFF2-40B4-BE49-F238E27FC236}">
                <a16:creationId xmlns:a16="http://schemas.microsoft.com/office/drawing/2014/main" id="{62185F3F-E986-2FF4-60E7-6442BAF1D10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653867" y="118940"/>
            <a:ext cx="8881090" cy="4262067"/>
          </a:xfrm>
        </p:spPr>
      </p:pic>
      <p:sp>
        <p:nvSpPr>
          <p:cNvPr id="7" name="Title 1">
            <a:extLst>
              <a:ext uri="{FF2B5EF4-FFF2-40B4-BE49-F238E27FC236}">
                <a16:creationId xmlns:a16="http://schemas.microsoft.com/office/drawing/2014/main" id="{7203A24B-FD52-8D50-B047-7492D9784D24}"/>
              </a:ext>
            </a:extLst>
          </p:cNvPr>
          <p:cNvSpPr txBox="1">
            <a:spLocks/>
          </p:cNvSpPr>
          <p:nvPr/>
        </p:nvSpPr>
        <p:spPr bwMode="auto">
          <a:xfrm>
            <a:off x="227012" y="4453060"/>
            <a:ext cx="1184213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outerShdw blurRad="38100" dist="38100" dir="2700000" algn="tl">
                    <a:srgbClr val="000000"/>
                  </a:outerShdw>
                </a:effectLst>
                <a:uLnTx/>
                <a:uFillTx/>
                <a:latin typeface="Tahoma"/>
                <a:ea typeface="+mj-ea"/>
                <a:cs typeface="Arial"/>
              </a:rPr>
              <a:t>ANCIENT CHRISTIAN SYMBOLS OF THE FOUR GOSPELS</a:t>
            </a:r>
            <a:r>
              <a:rPr kumimoji="0" lang="en-US" sz="24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Tahoma"/>
                <a:ea typeface="+mj-ea"/>
                <a:cs typeface="Arial"/>
              </a:rPr>
              <a:t>  </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j-ea"/>
                <a:cs typeface="Arial"/>
              </a:rPr>
              <a:t>Early Christians, beginning at least as far back as St. Jerome, began to associate the four creatures in Ezekiel and Revelation as representing the four canonical gospels, with the winged human symbolizing Matthew, the winged lion symbolizing Mark, the winged ox symbolizing Luke and the eagle symbolizing John. The</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j-ea"/>
                <a:cs typeface="Arial"/>
              </a:rPr>
              <a:t> </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j-ea"/>
                <a:cs typeface="Arial"/>
              </a:rPr>
              <a:t>majestic figure of Christ, enthroned as the ruler of the world, is usually depicted along with these four witnesses to his incarnation, kingship, sacrifice, and heavenly character. These symbols were common motifs in church portals, apses, and other locations.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j-ea"/>
              <a:cs typeface="Arial"/>
            </a:endParaRPr>
          </a:p>
        </p:txBody>
      </p:sp>
      <p:sp>
        <p:nvSpPr>
          <p:cNvPr id="8" name="TextBox 7">
            <a:extLst>
              <a:ext uri="{FF2B5EF4-FFF2-40B4-BE49-F238E27FC236}">
                <a16:creationId xmlns:a16="http://schemas.microsoft.com/office/drawing/2014/main" id="{2D272ED4-4885-49E3-4530-0E9815025430}"/>
              </a:ext>
            </a:extLst>
          </p:cNvPr>
          <p:cNvSpPr txBox="1"/>
          <p:nvPr/>
        </p:nvSpPr>
        <p:spPr>
          <a:xfrm>
            <a:off x="4395480" y="4045258"/>
            <a:ext cx="35052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uLnTx/>
                <a:uFillTx/>
                <a:latin typeface="Tahoma"/>
                <a:ea typeface="+mn-ea"/>
                <a:cs typeface="Arial"/>
              </a:rPr>
              <a:t>Detroit Institute of Arts</a:t>
            </a:r>
          </a:p>
        </p:txBody>
      </p:sp>
    </p:spTree>
    <p:extLst>
      <p:ext uri="{BB962C8B-B14F-4D97-AF65-F5344CB8AC3E}">
        <p14:creationId xmlns:p14="http://schemas.microsoft.com/office/powerpoint/2010/main" val="409488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CD49-ED15-04A1-CAF9-79E32E9FC4FD}"/>
              </a:ext>
            </a:extLst>
          </p:cNvPr>
          <p:cNvSpPr>
            <a:spLocks noGrp="1"/>
          </p:cNvSpPr>
          <p:nvPr>
            <p:ph type="title"/>
          </p:nvPr>
        </p:nvSpPr>
        <p:spPr>
          <a:xfrm>
            <a:off x="150812" y="368300"/>
            <a:ext cx="2286000" cy="6261100"/>
          </a:xfrm>
        </p:spPr>
        <p:txBody>
          <a:bodyPr/>
          <a:lstStyle/>
          <a:p>
            <a:pPr algn="r"/>
            <a:r>
              <a:rPr lang="en-US" sz="2400" dirty="0"/>
              <a:t>Christ, the Good Shepherd, carries a lamb on his shoulders.</a:t>
            </a:r>
            <a:br>
              <a:rPr lang="en-US" sz="2400" dirty="0"/>
            </a:br>
            <a:br>
              <a:rPr lang="en-US" sz="2400" dirty="0"/>
            </a:br>
            <a:r>
              <a:rPr lang="en-US" sz="2400" dirty="0"/>
              <a:t>Painted </a:t>
            </a:r>
            <a:r>
              <a:rPr lang="en-US" sz="2400" dirty="0" err="1"/>
              <a:t>frescoe</a:t>
            </a:r>
            <a:r>
              <a:rPr lang="en-US" sz="2400" dirty="0"/>
              <a:t> on the walls of the St. Callisto catacomb in Rome (mid-3</a:t>
            </a:r>
            <a:r>
              <a:rPr lang="en-US" sz="2400" baseline="30000" dirty="0"/>
              <a:t>rd</a:t>
            </a:r>
            <a:r>
              <a:rPr lang="en-US" sz="2400" dirty="0"/>
              <a:t> century).</a:t>
            </a:r>
            <a:br>
              <a:rPr lang="en-US" sz="2400" dirty="0"/>
            </a:br>
            <a:endParaRPr lang="en-US" sz="2400" dirty="0"/>
          </a:p>
        </p:txBody>
      </p:sp>
      <p:sp>
        <p:nvSpPr>
          <p:cNvPr id="4" name="Slide Number Placeholder 3">
            <a:extLst>
              <a:ext uri="{FF2B5EF4-FFF2-40B4-BE49-F238E27FC236}">
                <a16:creationId xmlns:a16="http://schemas.microsoft.com/office/drawing/2014/main" id="{F3E68AF8-FB27-6C36-B4AB-B7839E7FA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1026" name="Picture 2" descr="Three of the oldest images of Jesus portray him as the “Good Shepherd”">
            <a:extLst>
              <a:ext uri="{FF2B5EF4-FFF2-40B4-BE49-F238E27FC236}">
                <a16:creationId xmlns:a16="http://schemas.microsoft.com/office/drawing/2014/main" id="{4FA9835D-6686-F67C-3C07-DFB3B6FE8AF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89204" y="990602"/>
            <a:ext cx="9601208" cy="480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8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8F1B18-70A6-33EA-D8AC-858833CC975C}"/>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3</a:t>
            </a:fld>
            <a:endParaRPr lang="en-US" dirty="0"/>
          </a:p>
        </p:txBody>
      </p:sp>
      <p:sp>
        <p:nvSpPr>
          <p:cNvPr id="4" name="Content Placeholder 3">
            <a:extLst>
              <a:ext uri="{FF2B5EF4-FFF2-40B4-BE49-F238E27FC236}">
                <a16:creationId xmlns:a16="http://schemas.microsoft.com/office/drawing/2014/main" id="{97BB6D30-B153-6B6B-81D4-1ADE6785586D}"/>
              </a:ext>
            </a:extLst>
          </p:cNvPr>
          <p:cNvSpPr>
            <a:spLocks noGrp="1"/>
          </p:cNvSpPr>
          <p:nvPr>
            <p:ph sz="quarter" idx="14"/>
          </p:nvPr>
        </p:nvSpPr>
        <p:spPr>
          <a:xfrm>
            <a:off x="455612" y="1828800"/>
            <a:ext cx="7162800" cy="4724400"/>
          </a:xfrm>
        </p:spPr>
        <p:txBody>
          <a:bodyPr>
            <a:normAutofit fontScale="92500" lnSpcReduction="10000"/>
          </a:bodyPr>
          <a:lstStyle/>
          <a:p>
            <a:pPr marL="0" indent="0">
              <a:buNone/>
            </a:pPr>
            <a:r>
              <a:rPr lang="en-US" sz="2800" b="1" dirty="0">
                <a:solidFill>
                  <a:schemeClr val="accent5">
                    <a:lumMod val="75000"/>
                  </a:schemeClr>
                </a:solidFill>
              </a:rPr>
              <a:t>Born in the British Isles, Pelagius arrived in Rome sometime in about the late 300s.</a:t>
            </a:r>
          </a:p>
          <a:p>
            <a:r>
              <a:rPr lang="en-US" sz="2400" i="1" dirty="0"/>
              <a:t>In Rome, he discovered that a good many Christians were not really living changed lives, so he sought moral change.</a:t>
            </a:r>
          </a:p>
          <a:p>
            <a:r>
              <a:rPr lang="en-US" sz="2400" i="1" dirty="0"/>
              <a:t>In this context, he preached the possibility and urgency of sinlessness and that all humans were born with the sinlessness of the original Adam. (After all, Christ had said, “Be perfect” [Mt. 5:48], so this must mean that it was possible.) Humans could respond to the gospel by their own wills alone.</a:t>
            </a:r>
          </a:p>
          <a:p>
            <a:r>
              <a:rPr lang="en-US" sz="2400" i="1" dirty="0"/>
              <a:t>Children by this time were usually baptized shortly after birth, but if they were sinless, why be baptized at all?</a:t>
            </a:r>
          </a:p>
          <a:p>
            <a:r>
              <a:rPr lang="en-US" sz="2400" i="1" dirty="0"/>
              <a:t>Many people began to appeal to Augustine to look into this new theology.</a:t>
            </a:r>
          </a:p>
        </p:txBody>
      </p:sp>
      <p:sp>
        <p:nvSpPr>
          <p:cNvPr id="5" name="Title 4">
            <a:extLst>
              <a:ext uri="{FF2B5EF4-FFF2-40B4-BE49-F238E27FC236}">
                <a16:creationId xmlns:a16="http://schemas.microsoft.com/office/drawing/2014/main" id="{13E1B607-248E-89D5-0904-DFE5B1BCEB12}"/>
              </a:ext>
            </a:extLst>
          </p:cNvPr>
          <p:cNvSpPr>
            <a:spLocks noGrp="1"/>
          </p:cNvSpPr>
          <p:nvPr>
            <p:ph type="title"/>
          </p:nvPr>
        </p:nvSpPr>
        <p:spPr>
          <a:xfrm>
            <a:off x="74612" y="152400"/>
            <a:ext cx="7731991" cy="1625600"/>
          </a:xfrm>
        </p:spPr>
        <p:txBody>
          <a:bodyPr/>
          <a:lstStyle/>
          <a:p>
            <a:r>
              <a:rPr lang="en-US" dirty="0">
                <a:solidFill>
                  <a:srgbClr val="C00000"/>
                </a:solidFill>
              </a:rPr>
              <a:t>Pelagius and </a:t>
            </a:r>
            <a:r>
              <a:rPr lang="en-US" dirty="0" err="1">
                <a:solidFill>
                  <a:srgbClr val="C00000"/>
                </a:solidFill>
              </a:rPr>
              <a:t>augustine</a:t>
            </a:r>
            <a:endParaRPr lang="en-US" dirty="0">
              <a:solidFill>
                <a:srgbClr val="C00000"/>
              </a:solidFill>
            </a:endParaRPr>
          </a:p>
        </p:txBody>
      </p:sp>
      <p:pic>
        <p:nvPicPr>
          <p:cNvPr id="1026" name="Picture 2">
            <a:extLst>
              <a:ext uri="{FF2B5EF4-FFF2-40B4-BE49-F238E27FC236}">
                <a16:creationId xmlns:a16="http://schemas.microsoft.com/office/drawing/2014/main" id="{B94659D2-6292-18E9-7747-5CA7A88653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22551" y="0"/>
            <a:ext cx="4187777" cy="687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8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F133-26B7-CAC0-CE5A-8C081085AA82}"/>
              </a:ext>
            </a:extLst>
          </p:cNvPr>
          <p:cNvSpPr>
            <a:spLocks noGrp="1"/>
          </p:cNvSpPr>
          <p:nvPr>
            <p:ph type="title"/>
          </p:nvPr>
        </p:nvSpPr>
        <p:spPr>
          <a:xfrm>
            <a:off x="74612" y="260350"/>
            <a:ext cx="2418624" cy="6108700"/>
          </a:xfrm>
        </p:spPr>
        <p:txBody>
          <a:bodyPr/>
          <a:lstStyle/>
          <a:p>
            <a:pPr algn="r"/>
            <a:r>
              <a:rPr lang="en-US" sz="2400" dirty="0"/>
              <a:t>Floor mosaic in the 6</a:t>
            </a:r>
            <a:r>
              <a:rPr lang="en-US" sz="2400" baseline="30000" dirty="0"/>
              <a:t>th</a:t>
            </a:r>
            <a:r>
              <a:rPr lang="en-US" sz="2400" dirty="0"/>
              <a:t> century church at Horvat Beit </a:t>
            </a:r>
            <a:r>
              <a:rPr lang="en-US" sz="2400" dirty="0" err="1"/>
              <a:t>Loya</a:t>
            </a:r>
            <a:r>
              <a:rPr lang="en-US" sz="2400" dirty="0"/>
              <a:t> in central Israel. </a:t>
            </a:r>
            <a:br>
              <a:rPr lang="en-US" sz="2400" dirty="0"/>
            </a:br>
            <a:br>
              <a:rPr lang="en-US" sz="2400" dirty="0"/>
            </a:br>
            <a:r>
              <a:rPr lang="en-US" sz="2400" dirty="0"/>
              <a:t>Although the figures have been defaced (by Muslim edict), they probably depicted Jesus and his disciples.</a:t>
            </a:r>
          </a:p>
        </p:txBody>
      </p:sp>
      <p:pic>
        <p:nvPicPr>
          <p:cNvPr id="6" name="Content Placeholder 5">
            <a:extLst>
              <a:ext uri="{FF2B5EF4-FFF2-40B4-BE49-F238E27FC236}">
                <a16:creationId xmlns:a16="http://schemas.microsoft.com/office/drawing/2014/main" id="{10A8CCCE-F458-6D1A-C315-A25E83A5810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602631" y="322265"/>
            <a:ext cx="9587782" cy="6236815"/>
          </a:xfrm>
        </p:spPr>
      </p:pic>
      <p:sp>
        <p:nvSpPr>
          <p:cNvPr id="4" name="Slide Number Placeholder 3">
            <a:extLst>
              <a:ext uri="{FF2B5EF4-FFF2-40B4-BE49-F238E27FC236}">
                <a16:creationId xmlns:a16="http://schemas.microsoft.com/office/drawing/2014/main" id="{740D6CC0-BF4F-B7DA-6089-7F38E507B2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137486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353325-02E2-94E2-4CE3-A7CC7DFA339D}"/>
              </a:ext>
            </a:extLst>
          </p:cNvPr>
          <p:cNvSpPr>
            <a:spLocks noGrp="1"/>
          </p:cNvSpPr>
          <p:nvPr>
            <p:ph idx="1"/>
          </p:nvPr>
        </p:nvSpPr>
        <p:spPr>
          <a:xfrm>
            <a:off x="4494212" y="212725"/>
            <a:ext cx="7315200" cy="6340475"/>
          </a:xfrm>
        </p:spPr>
        <p:txBody>
          <a:bodyPr/>
          <a:lstStyle/>
          <a:p>
            <a:pPr marL="0" marR="0" indent="0">
              <a:buNone/>
            </a:pPr>
            <a:r>
              <a:rPr lang="en-US" sz="2400" dirty="0">
                <a:effectLst/>
                <a:latin typeface="Aptos" panose="020B0004020202020204" pitchFamily="34" charset="0"/>
                <a:ea typeface="Times New Roman" panose="02020603050405020304" pitchFamily="18" charset="0"/>
              </a:rPr>
              <a:t>Carved pelicans with folded wings circle this column capital from the Upper Room </a:t>
            </a:r>
            <a:r>
              <a:rPr lang="en-US" sz="2400">
                <a:effectLst/>
                <a:latin typeface="Aptos" panose="020B0004020202020204" pitchFamily="34" charset="0"/>
                <a:ea typeface="Times New Roman" panose="02020603050405020304" pitchFamily="18" charset="0"/>
              </a:rPr>
              <a:t>in Jerusalem</a:t>
            </a:r>
            <a:r>
              <a:rPr lang="en-US" sz="2400" dirty="0">
                <a:effectLst/>
                <a:latin typeface="Aptos" panose="020B0004020202020204" pitchFamily="34" charset="0"/>
                <a:ea typeface="Times New Roman" panose="02020603050405020304" pitchFamily="18" charset="0"/>
              </a:rPr>
              <a:t>. On each of the four sides, a central pelican allows two of its young to feed on its own blood. This theme echoes an ancient belief, recorded in Pliny the Elder’s first-century AD </a:t>
            </a:r>
            <a:r>
              <a:rPr lang="en-US" sz="2400" i="1" dirty="0">
                <a:effectLst/>
                <a:latin typeface="Aptos" panose="020B0004020202020204" pitchFamily="34" charset="0"/>
                <a:ea typeface="Times New Roman" panose="02020603050405020304" pitchFamily="18" charset="0"/>
              </a:rPr>
              <a:t>Natural History</a:t>
            </a:r>
            <a:r>
              <a:rPr lang="en-US" sz="2400" dirty="0">
                <a:effectLst/>
                <a:latin typeface="Aptos" panose="020B0004020202020204" pitchFamily="34" charset="0"/>
                <a:ea typeface="Times New Roman" panose="02020603050405020304" pitchFamily="18" charset="0"/>
              </a:rPr>
              <a:t>, that parent pelicans would feed their young with their own blood in time of need, even to the point of sacrificing their own lives. In Christian tradition this legend became a symbol for Christ’s sacrifice of his life on the cross, the giving of his blood in the Eucharist (the sacrament of Communion). The pelican was an appropriate symbol for decoration of the traditional Upper Room, where Jesus is recorded to have instituted the Eucharist the night before his death, saying of the cup he shared with his disciples, “This is my blood of the covenant, which is poured out for many” (Mark 14:24).</a:t>
            </a:r>
          </a:p>
          <a:p>
            <a:endParaRPr lang="en-US" dirty="0"/>
          </a:p>
        </p:txBody>
      </p:sp>
      <p:sp>
        <p:nvSpPr>
          <p:cNvPr id="4" name="Slide Number Placeholder 3">
            <a:extLst>
              <a:ext uri="{FF2B5EF4-FFF2-40B4-BE49-F238E27FC236}">
                <a16:creationId xmlns:a16="http://schemas.microsoft.com/office/drawing/2014/main" id="{F6D36E23-DD5D-B145-6197-666DFE76E62F}"/>
              </a:ext>
            </a:extLst>
          </p:cNvPr>
          <p:cNvSpPr>
            <a:spLocks noGrp="1"/>
          </p:cNvSpPr>
          <p:nvPr>
            <p:ph type="sldNum" sz="quarter" idx="12"/>
          </p:nvPr>
        </p:nvSpPr>
        <p:spPr/>
        <p:txBody>
          <a:bodyPr/>
          <a:lstStyle/>
          <a:p>
            <a:fld id="{D0D7128A-618D-4316-9566-2C1485AE0830}" type="slidenum">
              <a:rPr lang="en-US" altLang="en-US" smtClean="0"/>
              <a:pPr/>
              <a:t>31</a:t>
            </a:fld>
            <a:endParaRPr lang="en-US" altLang="en-US"/>
          </a:p>
        </p:txBody>
      </p:sp>
      <p:pic>
        <p:nvPicPr>
          <p:cNvPr id="6" name="Picture 5">
            <a:extLst>
              <a:ext uri="{FF2B5EF4-FFF2-40B4-BE49-F238E27FC236}">
                <a16:creationId xmlns:a16="http://schemas.microsoft.com/office/drawing/2014/main" id="{8FFDA62A-7E2A-0771-6D31-86D71C330AF4}"/>
              </a:ext>
            </a:extLst>
          </p:cNvPr>
          <p:cNvPicPr>
            <a:picLocks noChangeAspect="1"/>
          </p:cNvPicPr>
          <p:nvPr/>
        </p:nvPicPr>
        <p:blipFill>
          <a:blip r:embed="rId2" cstate="email">
            <a:graysc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7938" r="32061"/>
          <a:stretch/>
        </p:blipFill>
        <p:spPr>
          <a:xfrm>
            <a:off x="603841" y="0"/>
            <a:ext cx="3657601" cy="6858000"/>
          </a:xfrm>
          <a:prstGeom prst="rect">
            <a:avLst/>
          </a:prstGeom>
        </p:spPr>
      </p:pic>
    </p:spTree>
    <p:extLst>
      <p:ext uri="{BB962C8B-B14F-4D97-AF65-F5344CB8AC3E}">
        <p14:creationId xmlns:p14="http://schemas.microsoft.com/office/powerpoint/2010/main" val="1558180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672C-0F5F-DBA2-9E13-316AEB2108A6}"/>
              </a:ext>
            </a:extLst>
          </p:cNvPr>
          <p:cNvSpPr>
            <a:spLocks noGrp="1"/>
          </p:cNvSpPr>
          <p:nvPr>
            <p:ph type="title"/>
          </p:nvPr>
        </p:nvSpPr>
        <p:spPr>
          <a:xfrm>
            <a:off x="609442" y="292100"/>
            <a:ext cx="10969943" cy="1006475"/>
          </a:xfrm>
        </p:spPr>
        <p:txBody>
          <a:bodyPr/>
          <a:lstStyle/>
          <a:p>
            <a:pPr algn="ctr"/>
            <a:r>
              <a:rPr lang="en-US" sz="6000" dirty="0">
                <a:solidFill>
                  <a:srgbClr val="FF0000"/>
                </a:solidFill>
                <a:latin typeface="Agency FB" panose="020B0503020202020204" pitchFamily="34" charset="0"/>
              </a:rPr>
              <a:t>Sign of the Cross</a:t>
            </a:r>
            <a:endParaRPr lang="en-US" sz="6000" dirty="0">
              <a:solidFill>
                <a:srgbClr val="FF0000"/>
              </a:solidFill>
            </a:endParaRPr>
          </a:p>
        </p:txBody>
      </p:sp>
      <p:sp>
        <p:nvSpPr>
          <p:cNvPr id="3" name="Content Placeholder 2">
            <a:extLst>
              <a:ext uri="{FF2B5EF4-FFF2-40B4-BE49-F238E27FC236}">
                <a16:creationId xmlns:a16="http://schemas.microsoft.com/office/drawing/2014/main" id="{9EFCF3E8-297C-0E69-14B3-376D40D4D3B4}"/>
              </a:ext>
            </a:extLst>
          </p:cNvPr>
          <p:cNvSpPr>
            <a:spLocks noGrp="1"/>
          </p:cNvSpPr>
          <p:nvPr>
            <p:ph idx="1"/>
          </p:nvPr>
        </p:nvSpPr>
        <p:spPr>
          <a:xfrm>
            <a:off x="609442" y="1524000"/>
            <a:ext cx="10969943" cy="3429000"/>
          </a:xfrm>
        </p:spPr>
        <p:txBody>
          <a:bodyPr/>
          <a:lstStyle/>
          <a:p>
            <a:pPr marL="0" indent="0">
              <a:buNone/>
            </a:pPr>
            <a:r>
              <a:rPr lang="en-US" b="1" dirty="0">
                <a:solidFill>
                  <a:schemeClr val="accent2">
                    <a:lumMod val="40000"/>
                    <a:lumOff val="60000"/>
                  </a:schemeClr>
                </a:solidFill>
                <a:latin typeface="Aptos" panose="020B0004020202020204" pitchFamily="34" charset="0"/>
              </a:rPr>
              <a:t>The gesture known as “crossing” oneself dates back to early Christianity.</a:t>
            </a:r>
          </a:p>
          <a:p>
            <a:r>
              <a:rPr lang="en-US" sz="2800" i="1" dirty="0">
                <a:latin typeface="Aptos" panose="020B0004020202020204" pitchFamily="34" charset="0"/>
              </a:rPr>
              <a:t>In the </a:t>
            </a:r>
            <a:r>
              <a:rPr lang="en-US" sz="2800" i="1" u="sng" dirty="0">
                <a:latin typeface="Aptos" panose="020B0004020202020204" pitchFamily="34" charset="0"/>
              </a:rPr>
              <a:t>Apostolic Tradition</a:t>
            </a:r>
            <a:r>
              <a:rPr lang="en-US" sz="2800" i="1" dirty="0">
                <a:latin typeface="Aptos" panose="020B0004020202020204" pitchFamily="34" charset="0"/>
              </a:rPr>
              <a:t>, a 3</a:t>
            </a:r>
            <a:r>
              <a:rPr lang="en-US" sz="2800" i="1" baseline="30000" dirty="0">
                <a:latin typeface="Aptos" panose="020B0004020202020204" pitchFamily="34" charset="0"/>
              </a:rPr>
              <a:t>rd</a:t>
            </a:r>
            <a:r>
              <a:rPr lang="en-US" sz="2800" i="1" dirty="0">
                <a:latin typeface="Aptos" panose="020B0004020202020204" pitchFamily="34" charset="0"/>
              </a:rPr>
              <a:t> century treatise about Christian life and liturgy, it advises using the ritual at baptism and fixed times of prayer.</a:t>
            </a:r>
          </a:p>
          <a:p>
            <a:r>
              <a:rPr lang="en-US" sz="2800" i="1" dirty="0">
                <a:latin typeface="Aptos" panose="020B0004020202020204" pitchFamily="34" charset="0"/>
              </a:rPr>
              <a:t>Tertullian wrote (ca. 200), “We Christians wear out our foreheads with the sign of the cross.”</a:t>
            </a:r>
          </a:p>
        </p:txBody>
      </p:sp>
      <p:sp>
        <p:nvSpPr>
          <p:cNvPr id="4" name="Slide Number Placeholder 3">
            <a:extLst>
              <a:ext uri="{FF2B5EF4-FFF2-40B4-BE49-F238E27FC236}">
                <a16:creationId xmlns:a16="http://schemas.microsoft.com/office/drawing/2014/main" id="{350FEB48-C036-C8CD-18A8-5AF619AA43DA}"/>
              </a:ext>
            </a:extLst>
          </p:cNvPr>
          <p:cNvSpPr>
            <a:spLocks noGrp="1"/>
          </p:cNvSpPr>
          <p:nvPr>
            <p:ph type="sldNum" sz="quarter" idx="12"/>
          </p:nvPr>
        </p:nvSpPr>
        <p:spPr/>
        <p:txBody>
          <a:bodyPr/>
          <a:lstStyle/>
          <a:p>
            <a:fld id="{D0D7128A-618D-4316-9566-2C1485AE0830}" type="slidenum">
              <a:rPr lang="en-US" altLang="en-US" smtClean="0"/>
              <a:pPr/>
              <a:t>32</a:t>
            </a:fld>
            <a:endParaRPr lang="en-US" altLang="en-US"/>
          </a:p>
        </p:txBody>
      </p:sp>
      <p:sp>
        <p:nvSpPr>
          <p:cNvPr id="5" name="TextBox 4">
            <a:extLst>
              <a:ext uri="{FF2B5EF4-FFF2-40B4-BE49-F238E27FC236}">
                <a16:creationId xmlns:a16="http://schemas.microsoft.com/office/drawing/2014/main" id="{615A7607-DFE6-5E80-8FB7-072FFDC4EB91}"/>
              </a:ext>
            </a:extLst>
          </p:cNvPr>
          <p:cNvSpPr txBox="1"/>
          <p:nvPr/>
        </p:nvSpPr>
        <p:spPr>
          <a:xfrm>
            <a:off x="609442" y="5181600"/>
            <a:ext cx="11047570" cy="1384995"/>
          </a:xfrm>
          <a:prstGeom prst="rect">
            <a:avLst/>
          </a:prstGeom>
          <a:solidFill>
            <a:schemeClr val="accent5">
              <a:lumMod val="25000"/>
            </a:schemeClr>
          </a:solidFill>
        </p:spPr>
        <p:txBody>
          <a:bodyPr wrap="square" rtlCol="0">
            <a:spAutoFit/>
          </a:bodyPr>
          <a:lstStyle/>
          <a:p>
            <a:pPr algn="ctr"/>
            <a:r>
              <a:rPr lang="en-US" sz="2800" dirty="0">
                <a:solidFill>
                  <a:schemeClr val="accent2">
                    <a:lumMod val="20000"/>
                    <a:lumOff val="80000"/>
                  </a:schemeClr>
                </a:solidFill>
                <a:latin typeface="Eras Demi ITC" panose="020B0805030504020804" pitchFamily="34" charset="0"/>
              </a:rPr>
              <a:t>The actual motion is disputed. In the western church, the crossing element is from left to right, while in the eastern church it is right to left.)</a:t>
            </a:r>
          </a:p>
        </p:txBody>
      </p:sp>
    </p:spTree>
    <p:extLst>
      <p:ext uri="{BB962C8B-B14F-4D97-AF65-F5344CB8AC3E}">
        <p14:creationId xmlns:p14="http://schemas.microsoft.com/office/powerpoint/2010/main" val="3419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65749A-193A-96DF-69CD-F5AC9B71A2F5}"/>
              </a:ext>
            </a:extLst>
          </p:cNvPr>
          <p:cNvSpPr>
            <a:spLocks noGrp="1"/>
          </p:cNvSpPr>
          <p:nvPr>
            <p:ph type="sldNum" sz="quarter" idx="12"/>
          </p:nvPr>
        </p:nvSpPr>
        <p:spPr>
          <a:xfrm>
            <a:off x="11276012" y="6245352"/>
            <a:ext cx="838200" cy="457200"/>
          </a:xfrm>
        </p:spPr>
        <p:txBody>
          <a:bodyPr/>
          <a:lstStyle/>
          <a:p>
            <a:fld id="{DF28FB93-0A08-4E7D-8E63-9EFA29F1E093}" type="slidenum">
              <a:rPr lang="en-US" smtClean="0"/>
              <a:pPr/>
              <a:t>33</a:t>
            </a:fld>
            <a:endParaRPr lang="en-US" dirty="0"/>
          </a:p>
        </p:txBody>
      </p:sp>
      <p:sp>
        <p:nvSpPr>
          <p:cNvPr id="4" name="Content Placeholder 3">
            <a:extLst>
              <a:ext uri="{FF2B5EF4-FFF2-40B4-BE49-F238E27FC236}">
                <a16:creationId xmlns:a16="http://schemas.microsoft.com/office/drawing/2014/main" id="{E8D8B400-D826-FA01-57E2-2FB27262657D}"/>
              </a:ext>
            </a:extLst>
          </p:cNvPr>
          <p:cNvSpPr>
            <a:spLocks noGrp="1"/>
          </p:cNvSpPr>
          <p:nvPr>
            <p:ph sz="quarter" idx="14"/>
          </p:nvPr>
        </p:nvSpPr>
        <p:spPr>
          <a:xfrm>
            <a:off x="608012" y="1676400"/>
            <a:ext cx="11114596" cy="4267200"/>
          </a:xfrm>
        </p:spPr>
        <p:txBody>
          <a:bodyPr>
            <a:normAutofit/>
          </a:bodyPr>
          <a:lstStyle/>
          <a:p>
            <a:pPr marL="0" indent="0">
              <a:buNone/>
            </a:pPr>
            <a:r>
              <a:rPr lang="en-US" sz="2800" b="1" dirty="0">
                <a:solidFill>
                  <a:schemeClr val="accent5">
                    <a:lumMod val="75000"/>
                  </a:schemeClr>
                </a:solidFill>
              </a:rPr>
              <a:t>Prior to the Edit of Milan, when Christianity still was an illegal religion, most Christians, with few exceptions, assembled in house churches out of the necessity to assemble undetected.</a:t>
            </a:r>
          </a:p>
          <a:p>
            <a:r>
              <a:rPr lang="en-US" sz="2400" i="1" dirty="0"/>
              <a:t>When Christians no longer were under threat of persecution for practicing their faith, they began constructing formal meeting places.</a:t>
            </a:r>
          </a:p>
          <a:p>
            <a:r>
              <a:rPr lang="en-US" sz="2400" i="1" dirty="0"/>
              <a:t>Early on, some early Christians seem to have adopted a synagogue style of structure.</a:t>
            </a:r>
          </a:p>
          <a:p>
            <a:r>
              <a:rPr lang="en-US" sz="2400" i="1" dirty="0"/>
              <a:t>In time, they developed architectural patterns that were suitable for Christian worship, including a platform for readers and speakers, an altar for the Eucharist, and a baptistery.</a:t>
            </a:r>
          </a:p>
          <a:p>
            <a:r>
              <a:rPr lang="en-US" sz="2400" i="1" dirty="0"/>
              <a:t>Congregants stood for the service.</a:t>
            </a:r>
          </a:p>
        </p:txBody>
      </p:sp>
      <p:sp>
        <p:nvSpPr>
          <p:cNvPr id="5" name="Title 4">
            <a:extLst>
              <a:ext uri="{FF2B5EF4-FFF2-40B4-BE49-F238E27FC236}">
                <a16:creationId xmlns:a16="http://schemas.microsoft.com/office/drawing/2014/main" id="{86CE5AC7-6F72-E7A9-CA36-1594652A8D0A}"/>
              </a:ext>
            </a:extLst>
          </p:cNvPr>
          <p:cNvSpPr>
            <a:spLocks noGrp="1"/>
          </p:cNvSpPr>
          <p:nvPr>
            <p:ph type="title"/>
          </p:nvPr>
        </p:nvSpPr>
        <p:spPr>
          <a:xfrm>
            <a:off x="379412" y="640080"/>
            <a:ext cx="11343196" cy="883920"/>
          </a:xfrm>
        </p:spPr>
        <p:txBody>
          <a:bodyPr/>
          <a:lstStyle/>
          <a:p>
            <a:r>
              <a:rPr lang="en-US" dirty="0">
                <a:solidFill>
                  <a:srgbClr val="C00000"/>
                </a:solidFill>
              </a:rPr>
              <a:t>Early Christian architecture</a:t>
            </a:r>
          </a:p>
        </p:txBody>
      </p:sp>
    </p:spTree>
    <p:extLst>
      <p:ext uri="{BB962C8B-B14F-4D97-AF65-F5344CB8AC3E}">
        <p14:creationId xmlns:p14="http://schemas.microsoft.com/office/powerpoint/2010/main" val="348065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5D0A2D-A597-34F4-687B-5A9D110947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4098" name="Picture 2">
            <a:extLst>
              <a:ext uri="{FF2B5EF4-FFF2-40B4-BE49-F238E27FC236}">
                <a16:creationId xmlns:a16="http://schemas.microsoft.com/office/drawing/2014/main" id="{024C9F65-9CC3-BB5D-6A8E-30A6476E47DB}"/>
              </a:ext>
            </a:extLst>
          </p:cNvPr>
          <p:cNvPicPr>
            <a:picLocks noGrp="1" noChangeAspect="1" noChangeArrowheads="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03212" y="152400"/>
            <a:ext cx="3490913" cy="33302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F3AB1BD-5BCF-22B7-27E8-4EAAD926146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2299" y="156153"/>
            <a:ext cx="3490913" cy="33557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CF83897-8FD6-EE3F-4CCE-70DA2311AD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09011" y="152400"/>
            <a:ext cx="3105859" cy="3359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FCCEC7-292F-1C5A-B41E-7C34D200B352}"/>
              </a:ext>
            </a:extLst>
          </p:cNvPr>
          <p:cNvSpPr txBox="1"/>
          <p:nvPr/>
        </p:nvSpPr>
        <p:spPr>
          <a:xfrm>
            <a:off x="303212" y="3641156"/>
            <a:ext cx="817031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a:rPr>
              <a:t>Three superimposed structures, a 5</a:t>
            </a:r>
            <a:r>
              <a:rPr kumimoji="0" lang="en-US" sz="2400" b="0" i="0" u="none" strike="noStrike" kern="1200" cap="none" spc="0" normalizeH="0" baseline="30000" noProof="0" dirty="0">
                <a:ln>
                  <a:noFill/>
                </a:ln>
                <a:solidFill>
                  <a:srgbClr val="FFFFFF"/>
                </a:solidFill>
                <a:effectLst/>
                <a:uLnTx/>
                <a:uFillTx/>
                <a:latin typeface="Arial Narrow" panose="020B0606020202030204" pitchFamily="34" charset="0"/>
                <a:cs typeface="Arial"/>
              </a:rPr>
              <a:t>th</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a:rPr>
              <a:t> century octagonal church (A), a 4</a:t>
            </a:r>
            <a:r>
              <a:rPr kumimoji="0" lang="en-US" sz="2400" b="0" i="0" u="none" strike="noStrike" kern="1200" cap="none" spc="0" normalizeH="0" baseline="30000" noProof="0" dirty="0">
                <a:ln>
                  <a:noFill/>
                </a:ln>
                <a:solidFill>
                  <a:srgbClr val="FFFFFF"/>
                </a:solidFill>
                <a:effectLst/>
                <a:uLnTx/>
                <a:uFillTx/>
                <a:latin typeface="Arial Narrow" panose="020B0606020202030204" pitchFamily="34" charset="0"/>
                <a:cs typeface="Arial"/>
              </a:rPr>
              <a:t>th</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a:rPr>
              <a:t> century dwelling repurposed into a chapel (B), and a 1</a:t>
            </a:r>
            <a:r>
              <a:rPr kumimoji="0" lang="en-US" sz="2400" b="0" i="0" u="none" strike="noStrike" kern="1200" cap="none" spc="0" normalizeH="0" baseline="30000" noProof="0" dirty="0">
                <a:ln>
                  <a:noFill/>
                </a:ln>
                <a:solidFill>
                  <a:srgbClr val="FFFFFF"/>
                </a:solidFill>
                <a:effectLst/>
                <a:uLnTx/>
                <a:uFillTx/>
                <a:latin typeface="Arial Narrow" panose="020B0606020202030204" pitchFamily="34" charset="0"/>
                <a:cs typeface="Arial"/>
              </a:rPr>
              <a:t>st</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a:rPr>
              <a:t> century house (C), may mark the home of Simon Peter in Capernaum. Italian archaeologists are convinced the earliest structure is Peter’s home, and the circumstantial evidence is supportive with Christian graffiti in Greek, Syriac, Aramaic, Hebrew, and Latin, saying things like, “Lord Jesus Christ help your servant,” “Christ have mercy,” and symbols of the cross.</a:t>
            </a:r>
          </a:p>
        </p:txBody>
      </p:sp>
      <p:pic>
        <p:nvPicPr>
          <p:cNvPr id="2" name="Picture 7" descr="BSBA190502900L[1]">
            <a:extLst>
              <a:ext uri="{FF2B5EF4-FFF2-40B4-BE49-F238E27FC236}">
                <a16:creationId xmlns:a16="http://schemas.microsoft.com/office/drawing/2014/main" id="{776C1C4D-B809-33C4-F1EE-14D820DD47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12088" y="3657600"/>
            <a:ext cx="2440461" cy="306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5D39D717-4851-65D3-9AE2-BCB9F342EF90}"/>
              </a:ext>
            </a:extLst>
          </p:cNvPr>
          <p:cNvSpPr txBox="1"/>
          <p:nvPr/>
        </p:nvSpPr>
        <p:spPr>
          <a:xfrm>
            <a:off x="4799012" y="2777065"/>
            <a:ext cx="533400" cy="523220"/>
          </a:xfrm>
          <a:prstGeom prst="rect">
            <a:avLst/>
          </a:prstGeom>
          <a:noFill/>
        </p:spPr>
        <p:txBody>
          <a:bodyPr wrap="square" rtlCol="0">
            <a:spAutoFit/>
          </a:bodyPr>
          <a:lstStyle/>
          <a:p>
            <a:r>
              <a:rPr lang="en-US" sz="2800" b="1" dirty="0">
                <a:solidFill>
                  <a:srgbClr val="C00000"/>
                </a:solidFill>
              </a:rPr>
              <a:t>A</a:t>
            </a:r>
          </a:p>
        </p:txBody>
      </p:sp>
      <p:sp>
        <p:nvSpPr>
          <p:cNvPr id="6" name="TextBox 5">
            <a:extLst>
              <a:ext uri="{FF2B5EF4-FFF2-40B4-BE49-F238E27FC236}">
                <a16:creationId xmlns:a16="http://schemas.microsoft.com/office/drawing/2014/main" id="{311011C9-72F1-959D-2789-DE15D18E4425}"/>
              </a:ext>
            </a:extLst>
          </p:cNvPr>
          <p:cNvSpPr txBox="1"/>
          <p:nvPr/>
        </p:nvSpPr>
        <p:spPr>
          <a:xfrm>
            <a:off x="8837612" y="2900313"/>
            <a:ext cx="533400" cy="523220"/>
          </a:xfrm>
          <a:prstGeom prst="rect">
            <a:avLst/>
          </a:prstGeom>
          <a:noFill/>
        </p:spPr>
        <p:txBody>
          <a:bodyPr wrap="square" rtlCol="0">
            <a:spAutoFit/>
          </a:bodyPr>
          <a:lstStyle/>
          <a:p>
            <a:r>
              <a:rPr lang="en-US" sz="2800" b="1" dirty="0">
                <a:solidFill>
                  <a:srgbClr val="C00000"/>
                </a:solidFill>
              </a:rPr>
              <a:t>B</a:t>
            </a:r>
          </a:p>
        </p:txBody>
      </p:sp>
      <p:sp>
        <p:nvSpPr>
          <p:cNvPr id="7" name="TextBox 6">
            <a:extLst>
              <a:ext uri="{FF2B5EF4-FFF2-40B4-BE49-F238E27FC236}">
                <a16:creationId xmlns:a16="http://schemas.microsoft.com/office/drawing/2014/main" id="{D7CD26E7-B7C7-E64A-2159-5476E2336D5F}"/>
              </a:ext>
            </a:extLst>
          </p:cNvPr>
          <p:cNvSpPr txBox="1"/>
          <p:nvPr/>
        </p:nvSpPr>
        <p:spPr>
          <a:xfrm>
            <a:off x="8845670" y="6099529"/>
            <a:ext cx="533400" cy="523220"/>
          </a:xfrm>
          <a:prstGeom prst="rect">
            <a:avLst/>
          </a:prstGeom>
          <a:noFill/>
        </p:spPr>
        <p:txBody>
          <a:bodyPr wrap="square" rtlCol="0">
            <a:spAutoFit/>
          </a:bodyPr>
          <a:lstStyle/>
          <a:p>
            <a:r>
              <a:rPr lang="en-US" sz="2800" b="1" dirty="0">
                <a:solidFill>
                  <a:srgbClr val="C00000"/>
                </a:solidFill>
              </a:rPr>
              <a:t>C</a:t>
            </a:r>
          </a:p>
        </p:txBody>
      </p:sp>
    </p:spTree>
    <p:extLst>
      <p:ext uri="{BB962C8B-B14F-4D97-AF65-F5344CB8AC3E}">
        <p14:creationId xmlns:p14="http://schemas.microsoft.com/office/powerpoint/2010/main" val="386222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2BF3-22B0-5E5B-B9FB-F32FC40181E6}"/>
              </a:ext>
            </a:extLst>
          </p:cNvPr>
          <p:cNvSpPr>
            <a:spLocks noGrp="1"/>
          </p:cNvSpPr>
          <p:nvPr>
            <p:ph type="title"/>
          </p:nvPr>
        </p:nvSpPr>
        <p:spPr>
          <a:xfrm>
            <a:off x="303212" y="192505"/>
            <a:ext cx="4828223" cy="6472989"/>
          </a:xfrm>
        </p:spPr>
        <p:txBody>
          <a:bodyPr/>
          <a:lstStyle/>
          <a:p>
            <a:r>
              <a:rPr lang="en-US" sz="2400" dirty="0">
                <a:latin typeface="Aptos" panose="020B0004020202020204" pitchFamily="34" charset="0"/>
              </a:rPr>
              <a:t>In layers beneath a current structure in Jerusalem, archaeologists have discovered what seems to have been a 1</a:t>
            </a:r>
            <a:r>
              <a:rPr lang="en-US" sz="2400" baseline="30000" dirty="0">
                <a:latin typeface="Aptos" panose="020B0004020202020204" pitchFamily="34" charset="0"/>
              </a:rPr>
              <a:t>st</a:t>
            </a:r>
            <a:r>
              <a:rPr lang="en-US" sz="2400" dirty="0">
                <a:latin typeface="Aptos" panose="020B0004020202020204" pitchFamily="34" charset="0"/>
              </a:rPr>
              <a:t> century Jewish-Christian synagogue. According to Eusebius, not long after the fall of Jerusalem, Christians returned from Pella to Jerusalem to construct a church. A coin dating to AD 67 was discovered under a deep layer of destruction debris. That this structure was a Judeo-Christian synagogue is evidenced by the Christian graffiti, such as, “O Jesus, that I may live.” A ritual bath (</a:t>
            </a:r>
            <a:r>
              <a:rPr lang="en-US" sz="2400" i="1" dirty="0">
                <a:latin typeface="Aptos" panose="020B0004020202020204" pitchFamily="34" charset="0"/>
              </a:rPr>
              <a:t>mikveh</a:t>
            </a:r>
            <a:r>
              <a:rPr lang="en-US" sz="2400" dirty="0">
                <a:latin typeface="Aptos" panose="020B0004020202020204" pitchFamily="34" charset="0"/>
              </a:rPr>
              <a:t>) suitable for baptisms was also discovered.</a:t>
            </a:r>
          </a:p>
        </p:txBody>
      </p:sp>
      <p:sp>
        <p:nvSpPr>
          <p:cNvPr id="4" name="Slide Number Placeholder 3">
            <a:extLst>
              <a:ext uri="{FF2B5EF4-FFF2-40B4-BE49-F238E27FC236}">
                <a16:creationId xmlns:a16="http://schemas.microsoft.com/office/drawing/2014/main" id="{7023B805-EAFE-AB7C-02DE-30BD9AB99531}"/>
              </a:ext>
            </a:extLst>
          </p:cNvPr>
          <p:cNvSpPr>
            <a:spLocks noGrp="1"/>
          </p:cNvSpPr>
          <p:nvPr>
            <p:ph type="sldNum" sz="quarter" idx="12"/>
          </p:nvPr>
        </p:nvSpPr>
        <p:spPr/>
        <p:txBody>
          <a:bodyPr/>
          <a:lstStyle/>
          <a:p>
            <a:fld id="{D0D7128A-618D-4316-9566-2C1485AE0830}" type="slidenum">
              <a:rPr lang="en-US" altLang="en-US" smtClean="0"/>
              <a:pPr/>
              <a:t>35</a:t>
            </a:fld>
            <a:endParaRPr lang="en-US" altLang="en-US"/>
          </a:p>
        </p:txBody>
      </p:sp>
      <p:pic>
        <p:nvPicPr>
          <p:cNvPr id="1026" name="Picture 2">
            <a:extLst>
              <a:ext uri="{FF2B5EF4-FFF2-40B4-BE49-F238E27FC236}">
                <a16:creationId xmlns:a16="http://schemas.microsoft.com/office/drawing/2014/main" id="{381D24C8-11BA-9F52-D61E-3EA8B7C2379A}"/>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865811" y="-5588"/>
            <a:ext cx="6324601" cy="6869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FE6C008-40B4-2CC5-EB7F-7A8CAF104B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1447" y="1028700"/>
            <a:ext cx="2185988" cy="32385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01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815BD5-A1DE-41D2-B3CE-F8C1F525D71F}"/>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36</a:t>
            </a:fld>
            <a:endParaRPr lang="en-US" dirty="0"/>
          </a:p>
        </p:txBody>
      </p:sp>
      <p:sp>
        <p:nvSpPr>
          <p:cNvPr id="4" name="Content Placeholder 3">
            <a:extLst>
              <a:ext uri="{FF2B5EF4-FFF2-40B4-BE49-F238E27FC236}">
                <a16:creationId xmlns:a16="http://schemas.microsoft.com/office/drawing/2014/main" id="{6B4E1E41-2587-96EE-5F5C-3C2C1432EA39}"/>
              </a:ext>
            </a:extLst>
          </p:cNvPr>
          <p:cNvSpPr>
            <a:spLocks noGrp="1"/>
          </p:cNvSpPr>
          <p:nvPr>
            <p:ph sz="quarter" idx="14"/>
          </p:nvPr>
        </p:nvSpPr>
        <p:spPr>
          <a:xfrm>
            <a:off x="7770812" y="152400"/>
            <a:ext cx="4343399" cy="6550152"/>
          </a:xfrm>
        </p:spPr>
        <p:txBody>
          <a:bodyPr>
            <a:normAutofit lnSpcReduction="10000"/>
          </a:bodyPr>
          <a:lstStyle/>
          <a:p>
            <a:pPr marL="0" indent="0">
              <a:buNone/>
            </a:pPr>
            <a:r>
              <a:rPr lang="en-US" sz="2800" b="1" dirty="0">
                <a:solidFill>
                  <a:schemeClr val="accent5">
                    <a:lumMod val="75000"/>
                  </a:schemeClr>
                </a:solidFill>
              </a:rPr>
              <a:t>One of the earliest Christian church structures was discovered at Duro-</a:t>
            </a:r>
            <a:r>
              <a:rPr lang="en-US" sz="2800" b="1" dirty="0" err="1">
                <a:solidFill>
                  <a:schemeClr val="accent5">
                    <a:lumMod val="75000"/>
                  </a:schemeClr>
                </a:solidFill>
              </a:rPr>
              <a:t>Europas</a:t>
            </a:r>
            <a:r>
              <a:rPr lang="en-US" sz="2800" b="1" dirty="0">
                <a:solidFill>
                  <a:schemeClr val="accent5">
                    <a:lumMod val="75000"/>
                  </a:schemeClr>
                </a:solidFill>
              </a:rPr>
              <a:t>, Syria, dating to the mid-200s AD.</a:t>
            </a:r>
          </a:p>
          <a:p>
            <a:r>
              <a:rPr lang="en-US" sz="2400" i="1" dirty="0"/>
              <a:t>It was apparently a home that was converted to a church.</a:t>
            </a:r>
          </a:p>
          <a:p>
            <a:r>
              <a:rPr lang="en-US" sz="2400" i="1" dirty="0"/>
              <a:t>It featured a baptistery with frescoes, possibly the oldest examples of Christian paintings.</a:t>
            </a:r>
          </a:p>
          <a:p>
            <a:r>
              <a:rPr lang="en-US" sz="2400" i="1" dirty="0"/>
              <a:t>The archaeological site was presumably destroyed by ISIL during the Syrian Civil War, but fortunately, photographs and some artifacts remain as well as the baptistery frescoes, now housed at Yale University.</a:t>
            </a:r>
          </a:p>
        </p:txBody>
      </p:sp>
      <p:pic>
        <p:nvPicPr>
          <p:cNvPr id="1030" name="Picture 6" descr="Christian Community House Dura Europos">
            <a:extLst>
              <a:ext uri="{FF2B5EF4-FFF2-40B4-BE49-F238E27FC236}">
                <a16:creationId xmlns:a16="http://schemas.microsoft.com/office/drawing/2014/main" id="{DB7F732B-10BF-3443-56CF-157839BA2B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990600"/>
            <a:ext cx="743339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ura europos church ile ilgili görsel sonucu">
            <a:extLst>
              <a:ext uri="{FF2B5EF4-FFF2-40B4-BE49-F238E27FC236}">
                <a16:creationId xmlns:a16="http://schemas.microsoft.com/office/drawing/2014/main" id="{FA413000-B1EA-C00C-2F85-8BC597549D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7412" y="134471"/>
            <a:ext cx="3302000" cy="24765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0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8DDEEE-EC87-31FA-B615-734B97A2E741}"/>
              </a:ext>
            </a:extLst>
          </p:cNvPr>
          <p:cNvSpPr>
            <a:spLocks noGrp="1"/>
          </p:cNvSpPr>
          <p:nvPr>
            <p:ph type="sldNum" sz="quarter" idx="12"/>
          </p:nvPr>
        </p:nvSpPr>
        <p:spPr>
          <a:xfrm>
            <a:off x="11422316" y="6245352"/>
            <a:ext cx="691896" cy="457200"/>
          </a:xfrm>
        </p:spPr>
        <p:txBody>
          <a:bodyPr/>
          <a:lstStyle/>
          <a:p>
            <a:fld id="{DF28FB93-0A08-4E7D-8E63-9EFA29F1E093}" type="slidenum">
              <a:rPr lang="en-US" smtClean="0"/>
              <a:pPr/>
              <a:t>37</a:t>
            </a:fld>
            <a:endParaRPr lang="en-US" dirty="0"/>
          </a:p>
        </p:txBody>
      </p:sp>
      <p:sp>
        <p:nvSpPr>
          <p:cNvPr id="4" name="Content Placeholder 3">
            <a:extLst>
              <a:ext uri="{FF2B5EF4-FFF2-40B4-BE49-F238E27FC236}">
                <a16:creationId xmlns:a16="http://schemas.microsoft.com/office/drawing/2014/main" id="{41BF35AF-5A25-3A82-C26E-0D1A47588A49}"/>
              </a:ext>
            </a:extLst>
          </p:cNvPr>
          <p:cNvSpPr>
            <a:spLocks noGrp="1"/>
          </p:cNvSpPr>
          <p:nvPr>
            <p:ph sz="quarter" idx="14"/>
          </p:nvPr>
        </p:nvSpPr>
        <p:spPr>
          <a:xfrm>
            <a:off x="9009855" y="324371"/>
            <a:ext cx="2971800" cy="6209258"/>
          </a:xfrm>
        </p:spPr>
        <p:txBody>
          <a:bodyPr>
            <a:normAutofit/>
          </a:bodyPr>
          <a:lstStyle/>
          <a:p>
            <a:pPr marL="0" indent="0">
              <a:buNone/>
            </a:pPr>
            <a:r>
              <a:rPr lang="en-US" sz="2400" dirty="0"/>
              <a:t>This style of Christian architecture followed the pattern of the standard Roman public building, called a “basilica.” It featured a double colonnade, which divided the floor space into three sections, a large center nave with two narrower side aisles. This church at </a:t>
            </a:r>
            <a:r>
              <a:rPr lang="en-US" sz="2400" dirty="0" err="1"/>
              <a:t>Kursi</a:t>
            </a:r>
            <a:r>
              <a:rPr lang="en-US" sz="2400" dirty="0"/>
              <a:t> (the site of the swine miracle) is typical, built in the late 5</a:t>
            </a:r>
            <a:r>
              <a:rPr lang="en-US" sz="2400" baseline="30000" dirty="0"/>
              <a:t>th</a:t>
            </a:r>
            <a:r>
              <a:rPr lang="en-US" sz="2400" dirty="0"/>
              <a:t> century.</a:t>
            </a:r>
          </a:p>
        </p:txBody>
      </p:sp>
      <p:pic>
        <p:nvPicPr>
          <p:cNvPr id="7" name="Picture 6">
            <a:extLst>
              <a:ext uri="{FF2B5EF4-FFF2-40B4-BE49-F238E27FC236}">
                <a16:creationId xmlns:a16="http://schemas.microsoft.com/office/drawing/2014/main" id="{27F9CC45-33A2-9378-A6CE-79E00F2A075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8450" b="4225"/>
          <a:stretch/>
        </p:blipFill>
        <p:spPr>
          <a:xfrm>
            <a:off x="0" y="183522"/>
            <a:ext cx="8784303" cy="5753100"/>
          </a:xfrm>
          <a:prstGeom prst="rect">
            <a:avLst/>
          </a:prstGeom>
        </p:spPr>
      </p:pic>
      <p:pic>
        <p:nvPicPr>
          <p:cNvPr id="9" name="Picture 8">
            <a:extLst>
              <a:ext uri="{FF2B5EF4-FFF2-40B4-BE49-F238E27FC236}">
                <a16:creationId xmlns:a16="http://schemas.microsoft.com/office/drawing/2014/main" id="{1E00EDC2-F901-E3E3-EEEF-2EE8CCF855D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6612" y="4312278"/>
            <a:ext cx="4191000" cy="2362200"/>
          </a:xfrm>
          <a:prstGeom prst="rect">
            <a:avLst/>
          </a:prstGeom>
          <a:ln w="38100">
            <a:solidFill>
              <a:schemeClr val="tx1"/>
            </a:solidFill>
          </a:ln>
        </p:spPr>
      </p:pic>
    </p:spTree>
    <p:extLst>
      <p:ext uri="{BB962C8B-B14F-4D97-AF65-F5344CB8AC3E}">
        <p14:creationId xmlns:p14="http://schemas.microsoft.com/office/powerpoint/2010/main" val="379294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2A07CC-AFEC-F408-4CE3-E9DB94525E60}"/>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38</a:t>
            </a:fld>
            <a:endParaRPr lang="en-US" dirty="0"/>
          </a:p>
        </p:txBody>
      </p:sp>
      <p:sp>
        <p:nvSpPr>
          <p:cNvPr id="4" name="Content Placeholder 3">
            <a:extLst>
              <a:ext uri="{FF2B5EF4-FFF2-40B4-BE49-F238E27FC236}">
                <a16:creationId xmlns:a16="http://schemas.microsoft.com/office/drawing/2014/main" id="{B9383EDA-32CE-23E7-F089-1FAB1278E430}"/>
              </a:ext>
            </a:extLst>
          </p:cNvPr>
          <p:cNvSpPr>
            <a:spLocks noGrp="1"/>
          </p:cNvSpPr>
          <p:nvPr>
            <p:ph sz="quarter" idx="14"/>
          </p:nvPr>
        </p:nvSpPr>
        <p:spPr>
          <a:xfrm>
            <a:off x="150812" y="301752"/>
            <a:ext cx="3120303" cy="6172200"/>
          </a:xfrm>
        </p:spPr>
        <p:txBody>
          <a:bodyPr>
            <a:normAutofit lnSpcReduction="10000"/>
          </a:bodyPr>
          <a:lstStyle/>
          <a:p>
            <a:pPr marL="0" indent="0">
              <a:buNone/>
            </a:pPr>
            <a:r>
              <a:rPr lang="en-US" sz="2400" dirty="0"/>
              <a:t>Discovered accidentally in 1986, this basilica church (ca. late 5</a:t>
            </a:r>
            <a:r>
              <a:rPr lang="en-US" sz="2400" baseline="30000" dirty="0"/>
              <a:t>th</a:t>
            </a:r>
            <a:r>
              <a:rPr lang="en-US" sz="2400" dirty="0"/>
              <a:t> century) in the Jordan Valley north of Jericho features the stereotypical basilica style. Here, all the floor surfaces are covered with geometric mosaics. The platform area is raised and reached by three steps.</a:t>
            </a:r>
          </a:p>
          <a:p>
            <a:pPr marL="0" indent="0">
              <a:buNone/>
            </a:pPr>
            <a:r>
              <a:rPr lang="en-US" sz="2400" dirty="0"/>
              <a:t>In the upper left, the cylindrical base was used for the pulpit.</a:t>
            </a:r>
          </a:p>
          <a:p>
            <a:pPr marL="0" indent="0">
              <a:buNone/>
            </a:pPr>
            <a:r>
              <a:rPr lang="en-US" sz="2400" dirty="0"/>
              <a:t>A bowl for baptismal water was also found.</a:t>
            </a:r>
          </a:p>
        </p:txBody>
      </p:sp>
      <p:pic>
        <p:nvPicPr>
          <p:cNvPr id="7" name="Picture 6">
            <a:extLst>
              <a:ext uri="{FF2B5EF4-FFF2-40B4-BE49-F238E27FC236}">
                <a16:creationId xmlns:a16="http://schemas.microsoft.com/office/drawing/2014/main" id="{D66A5CF4-DE72-F7A6-1C5E-557CAEBF7B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49625" y="0"/>
            <a:ext cx="8839200" cy="6862011"/>
          </a:xfrm>
          <a:prstGeom prst="rect">
            <a:avLst/>
          </a:prstGeom>
        </p:spPr>
      </p:pic>
    </p:spTree>
    <p:extLst>
      <p:ext uri="{BB962C8B-B14F-4D97-AF65-F5344CB8AC3E}">
        <p14:creationId xmlns:p14="http://schemas.microsoft.com/office/powerpoint/2010/main" val="319178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EE7DCE-12A4-8B4E-A583-331C3AD08ED8}"/>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39</a:t>
            </a:fld>
            <a:endParaRPr lang="en-US" dirty="0"/>
          </a:p>
        </p:txBody>
      </p:sp>
      <p:sp>
        <p:nvSpPr>
          <p:cNvPr id="4" name="Content Placeholder 3">
            <a:extLst>
              <a:ext uri="{FF2B5EF4-FFF2-40B4-BE49-F238E27FC236}">
                <a16:creationId xmlns:a16="http://schemas.microsoft.com/office/drawing/2014/main" id="{B9BCF47A-1374-F4B9-08A4-C126CCA0962A}"/>
              </a:ext>
            </a:extLst>
          </p:cNvPr>
          <p:cNvSpPr>
            <a:spLocks noGrp="1"/>
          </p:cNvSpPr>
          <p:nvPr>
            <p:ph sz="quarter" idx="14"/>
          </p:nvPr>
        </p:nvSpPr>
        <p:spPr>
          <a:xfrm>
            <a:off x="7770812" y="155448"/>
            <a:ext cx="4343400" cy="6547104"/>
          </a:xfrm>
        </p:spPr>
        <p:txBody>
          <a:bodyPr>
            <a:normAutofit lnSpcReduction="10000"/>
          </a:bodyPr>
          <a:lstStyle/>
          <a:p>
            <a:pPr marL="0" indent="0">
              <a:buNone/>
            </a:pPr>
            <a:r>
              <a:rPr lang="en-US" sz="2800" b="1" dirty="0">
                <a:solidFill>
                  <a:schemeClr val="accent5">
                    <a:lumMod val="75000"/>
                  </a:schemeClr>
                </a:solidFill>
              </a:rPr>
              <a:t>The Church of the Holy Sepulcher in Jerusalem marks the traditional site where Jesus was crucified and buried.</a:t>
            </a:r>
          </a:p>
          <a:p>
            <a:r>
              <a:rPr lang="en-US" sz="2400" i="1" dirty="0"/>
              <a:t>Built at the order of Constantine and dedicated in AD 336, it is considered by many to be the holiest site in Christendom.</a:t>
            </a:r>
          </a:p>
          <a:p>
            <a:r>
              <a:rPr lang="en-US" sz="2400" i="1" dirty="0"/>
              <a:t>After various destructive episodes, it has been reconstructed several times over the centuries.</a:t>
            </a:r>
          </a:p>
          <a:p>
            <a:r>
              <a:rPr lang="en-US" sz="2400" i="1" dirty="0"/>
              <a:t>Today, it is the seat of the Greek Orthodox Patriarchate of Jerusalem, but control of the church has been shared by several denominations over the past century and a half.</a:t>
            </a:r>
          </a:p>
        </p:txBody>
      </p:sp>
      <p:pic>
        <p:nvPicPr>
          <p:cNvPr id="2052" name="Picture 4">
            <a:extLst>
              <a:ext uri="{FF2B5EF4-FFF2-40B4-BE49-F238E27FC236}">
                <a16:creationId xmlns:a16="http://schemas.microsoft.com/office/drawing/2014/main" id="{F1960CB8-DEC0-23F8-F42B-A00B7B4A92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8" y="0"/>
            <a:ext cx="762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4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B03CF7-D4C5-2076-6143-672538FE62C9}"/>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4</a:t>
            </a:fld>
            <a:endParaRPr lang="en-US" dirty="0"/>
          </a:p>
        </p:txBody>
      </p:sp>
      <p:sp>
        <p:nvSpPr>
          <p:cNvPr id="4" name="Content Placeholder 3">
            <a:extLst>
              <a:ext uri="{FF2B5EF4-FFF2-40B4-BE49-F238E27FC236}">
                <a16:creationId xmlns:a16="http://schemas.microsoft.com/office/drawing/2014/main" id="{32A60706-9F00-D28E-8FFC-13BECB433F3B}"/>
              </a:ext>
            </a:extLst>
          </p:cNvPr>
          <p:cNvSpPr>
            <a:spLocks noGrp="1"/>
          </p:cNvSpPr>
          <p:nvPr>
            <p:ph sz="quarter" idx="14"/>
          </p:nvPr>
        </p:nvSpPr>
        <p:spPr>
          <a:xfrm>
            <a:off x="684212" y="1752600"/>
            <a:ext cx="10972800" cy="4648200"/>
          </a:xfrm>
        </p:spPr>
        <p:txBody>
          <a:bodyPr>
            <a:normAutofit/>
          </a:bodyPr>
          <a:lstStyle/>
          <a:p>
            <a:pPr marL="0" indent="0">
              <a:buNone/>
            </a:pPr>
            <a:r>
              <a:rPr lang="en-US" sz="2800" b="1" dirty="0">
                <a:solidFill>
                  <a:schemeClr val="accent5">
                    <a:lumMod val="75000"/>
                  </a:schemeClr>
                </a:solidFill>
              </a:rPr>
              <a:t>If a major concern in Christian baptism was the forgiveness of sins (i.e., Ac. 2:38; 22:16, etc.), in what sense was an infant sinful?</a:t>
            </a:r>
          </a:p>
          <a:p>
            <a:r>
              <a:rPr lang="en-US" sz="2400" i="1" dirty="0"/>
              <a:t>The long-standing theology of the church was that ALL humans were sinful (Ro. 3:23).</a:t>
            </a:r>
          </a:p>
          <a:p>
            <a:r>
              <a:rPr lang="en-US" sz="2400" i="1" dirty="0"/>
              <a:t>Augustine cited St. Paul’s writings that all humans were sinful “in Adam,” and therefore, they all experience death (Ro. 5:12, 18-19; 1 Co. 15:22).</a:t>
            </a:r>
          </a:p>
          <a:p>
            <a:r>
              <a:rPr lang="en-US" sz="2400" i="1" dirty="0"/>
              <a:t>This meant that infants are sinful at birth, not because they had personally committed sin, but because they were tainted with “original sin,” i.e., the sin of Adam.</a:t>
            </a:r>
          </a:p>
          <a:p>
            <a:r>
              <a:rPr lang="en-US" sz="2400" i="1" dirty="0"/>
              <a:t>If an infant dies unbaptized, the guilt of original sin remains.  Therefore, Christian parents should have their infants baptized as soon as possible.</a:t>
            </a:r>
          </a:p>
        </p:txBody>
      </p:sp>
      <p:sp>
        <p:nvSpPr>
          <p:cNvPr id="5" name="Title 4">
            <a:extLst>
              <a:ext uri="{FF2B5EF4-FFF2-40B4-BE49-F238E27FC236}">
                <a16:creationId xmlns:a16="http://schemas.microsoft.com/office/drawing/2014/main" id="{80356C34-2D72-C2CE-9E4C-BF1A74B5B17D}"/>
              </a:ext>
            </a:extLst>
          </p:cNvPr>
          <p:cNvSpPr>
            <a:spLocks noGrp="1"/>
          </p:cNvSpPr>
          <p:nvPr>
            <p:ph type="title"/>
          </p:nvPr>
        </p:nvSpPr>
        <p:spPr>
          <a:xfrm>
            <a:off x="1220660" y="640080"/>
            <a:ext cx="9747504" cy="731520"/>
          </a:xfrm>
        </p:spPr>
        <p:txBody>
          <a:bodyPr/>
          <a:lstStyle/>
          <a:p>
            <a:r>
              <a:rPr lang="en-US" dirty="0">
                <a:solidFill>
                  <a:srgbClr val="C00000"/>
                </a:solidFill>
              </a:rPr>
              <a:t>Augustine’s response</a:t>
            </a:r>
          </a:p>
        </p:txBody>
      </p:sp>
    </p:spTree>
    <p:extLst>
      <p:ext uri="{BB962C8B-B14F-4D97-AF65-F5344CB8AC3E}">
        <p14:creationId xmlns:p14="http://schemas.microsoft.com/office/powerpoint/2010/main" val="351578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F6E3EC-5DEF-F5BF-0755-B98E34A31E1D}"/>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40</a:t>
            </a:fld>
            <a:endParaRPr lang="en-US" dirty="0"/>
          </a:p>
        </p:txBody>
      </p:sp>
      <p:sp>
        <p:nvSpPr>
          <p:cNvPr id="4" name="Content Placeholder 3">
            <a:extLst>
              <a:ext uri="{FF2B5EF4-FFF2-40B4-BE49-F238E27FC236}">
                <a16:creationId xmlns:a16="http://schemas.microsoft.com/office/drawing/2014/main" id="{211F86D6-477E-74F0-6F88-1F2E26F504F9}"/>
              </a:ext>
            </a:extLst>
          </p:cNvPr>
          <p:cNvSpPr>
            <a:spLocks noGrp="1"/>
          </p:cNvSpPr>
          <p:nvPr>
            <p:ph sz="quarter" idx="14"/>
          </p:nvPr>
        </p:nvSpPr>
        <p:spPr>
          <a:xfrm>
            <a:off x="379412" y="457200"/>
            <a:ext cx="4191000" cy="5943600"/>
          </a:xfrm>
        </p:spPr>
        <p:txBody>
          <a:bodyPr>
            <a:normAutofit/>
          </a:bodyPr>
          <a:lstStyle/>
          <a:p>
            <a:pPr marL="0" indent="0">
              <a:buNone/>
            </a:pPr>
            <a:r>
              <a:rPr lang="en-US" sz="2800" b="1" dirty="0">
                <a:solidFill>
                  <a:schemeClr val="accent5">
                    <a:lumMod val="75000"/>
                  </a:schemeClr>
                </a:solidFill>
              </a:rPr>
              <a:t>The Hagia Sophia (Holy Wisdom) church in Constantinople (now Istanbul) ranks as one of the most elaborate ancient churches.</a:t>
            </a:r>
          </a:p>
          <a:p>
            <a:r>
              <a:rPr lang="en-US" sz="2400" i="1" dirty="0"/>
              <a:t>First built in AD 360, then rebuilt after two burnings (AD 415 and 537), it still stands overlooking the Bosporus.</a:t>
            </a:r>
          </a:p>
          <a:p>
            <a:r>
              <a:rPr lang="en-US" sz="2400" i="1" dirty="0"/>
              <a:t>Straddling two continents, Europe and Asia, it served Christians for many centuries, though most recently Muslims have converted it to a mosque.</a:t>
            </a:r>
          </a:p>
          <a:p>
            <a:pPr marL="0" indent="0">
              <a:buNone/>
            </a:pPr>
            <a:endParaRPr lang="en-US" sz="2400" i="1" dirty="0"/>
          </a:p>
        </p:txBody>
      </p:sp>
      <p:pic>
        <p:nvPicPr>
          <p:cNvPr id="2" name="Picture 1">
            <a:extLst>
              <a:ext uri="{FF2B5EF4-FFF2-40B4-BE49-F238E27FC236}">
                <a16:creationId xmlns:a16="http://schemas.microsoft.com/office/drawing/2014/main" id="{E78C3D3D-E80E-7CA1-E835-516B5E4C390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51412" y="0"/>
            <a:ext cx="7239000" cy="6858000"/>
          </a:xfrm>
          <a:prstGeom prst="rect">
            <a:avLst/>
          </a:prstGeom>
        </p:spPr>
      </p:pic>
    </p:spTree>
    <p:extLst>
      <p:ext uri="{BB962C8B-B14F-4D97-AF65-F5344CB8AC3E}">
        <p14:creationId xmlns:p14="http://schemas.microsoft.com/office/powerpoint/2010/main" val="17417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4CE0A6-F40C-8481-B3E8-DA4B75F8963B}"/>
              </a:ext>
            </a:extLst>
          </p:cNvPr>
          <p:cNvSpPr>
            <a:spLocks noGrp="1"/>
          </p:cNvSpPr>
          <p:nvPr>
            <p:ph sz="quarter" idx="14"/>
          </p:nvPr>
        </p:nvSpPr>
        <p:spPr>
          <a:xfrm>
            <a:off x="455612" y="1600200"/>
            <a:ext cx="11658600" cy="5257800"/>
          </a:xfrm>
        </p:spPr>
        <p:txBody>
          <a:bodyPr>
            <a:normAutofit fontScale="92500" lnSpcReduction="10000"/>
          </a:bodyPr>
          <a:lstStyle/>
          <a:p>
            <a:pPr marL="0" indent="0">
              <a:buNone/>
            </a:pPr>
            <a:r>
              <a:rPr lang="en-US" sz="2800" b="1" dirty="0">
                <a:solidFill>
                  <a:schemeClr val="accent5">
                    <a:lumMod val="75000"/>
                  </a:schemeClr>
                </a:solidFill>
              </a:rPr>
              <a:t>As the decades and centuries rolled by, it is not surprising that there were developments in the forms of Christian worship.</a:t>
            </a:r>
          </a:p>
          <a:p>
            <a:r>
              <a:rPr lang="en-US" sz="2400" i="1" dirty="0"/>
              <a:t>Moving from the Apostolic Period through the Ante-Nicene Period and on into the Post-Nicene Period, several things are observable:</a:t>
            </a:r>
          </a:p>
          <a:p>
            <a:pPr marL="758952" lvl="1" indent="-457200">
              <a:buFont typeface="+mj-lt"/>
              <a:buAutoNum type="arabicPeriod"/>
            </a:pPr>
            <a:r>
              <a:rPr lang="en-US" sz="2000" b="1" dirty="0">
                <a:solidFill>
                  <a:schemeClr val="accent2">
                    <a:lumMod val="75000"/>
                  </a:schemeClr>
                </a:solidFill>
              </a:rPr>
              <a:t>Public reading of Scripture remained a central feature.</a:t>
            </a:r>
          </a:p>
          <a:p>
            <a:pPr marL="758952" lvl="1" indent="-457200">
              <a:buFont typeface="+mj-lt"/>
              <a:buAutoNum type="arabicPeriod"/>
            </a:pPr>
            <a:r>
              <a:rPr lang="en-US" sz="2000" b="1" dirty="0">
                <a:solidFill>
                  <a:schemeClr val="accent2">
                    <a:lumMod val="75000"/>
                  </a:schemeClr>
                </a:solidFill>
              </a:rPr>
              <a:t>The Eucharist continued to be the climax of Sunday worship.</a:t>
            </a:r>
          </a:p>
          <a:p>
            <a:pPr marL="758952" lvl="1" indent="-457200">
              <a:buFont typeface="+mj-lt"/>
              <a:buAutoNum type="arabicPeriod"/>
            </a:pPr>
            <a:r>
              <a:rPr lang="en-US" sz="2000" b="1" dirty="0">
                <a:solidFill>
                  <a:schemeClr val="accent2">
                    <a:lumMod val="75000"/>
                  </a:schemeClr>
                </a:solidFill>
              </a:rPr>
              <a:t>Immersion baptisms were gradually replaced by pouring baptisms, and most baptisms were now for infants rather than adults.</a:t>
            </a:r>
          </a:p>
          <a:p>
            <a:pPr marL="758952" lvl="1" indent="-457200">
              <a:buFont typeface="+mj-lt"/>
              <a:buAutoNum type="arabicPeriod"/>
            </a:pPr>
            <a:r>
              <a:rPr lang="en-US" sz="2000" b="1" dirty="0">
                <a:solidFill>
                  <a:schemeClr val="accent2">
                    <a:lumMod val="75000"/>
                  </a:schemeClr>
                </a:solidFill>
              </a:rPr>
              <a:t>The worships services through the year came to be organized around two central Christ events:  his resurrection and his birth.</a:t>
            </a:r>
          </a:p>
          <a:p>
            <a:pPr marL="758952" lvl="1" indent="-457200">
              <a:buFont typeface="+mj-lt"/>
              <a:buAutoNum type="arabicPeriod"/>
            </a:pPr>
            <a:r>
              <a:rPr lang="en-US" sz="2000" b="1" dirty="0">
                <a:solidFill>
                  <a:schemeClr val="accent2">
                    <a:lumMod val="75000"/>
                  </a:schemeClr>
                </a:solidFill>
              </a:rPr>
              <a:t>The weekly service consisted of two parts, the service of the Word and the service of the Eucharist.</a:t>
            </a:r>
          </a:p>
          <a:p>
            <a:pPr marL="758952" lvl="1" indent="-457200">
              <a:buFont typeface="+mj-lt"/>
              <a:buAutoNum type="arabicPeriod"/>
            </a:pPr>
            <a:r>
              <a:rPr lang="en-US" sz="2000" b="1" dirty="0">
                <a:solidFill>
                  <a:schemeClr val="accent2">
                    <a:lumMod val="75000"/>
                  </a:schemeClr>
                </a:solidFill>
              </a:rPr>
              <a:t>Standard prayers, benedictions, and confessions of faith became the norm.</a:t>
            </a:r>
          </a:p>
          <a:p>
            <a:pPr marL="758952" lvl="1" indent="-457200">
              <a:buFont typeface="+mj-lt"/>
              <a:buAutoNum type="arabicPeriod"/>
            </a:pPr>
            <a:r>
              <a:rPr lang="en-US" sz="2000" b="1" dirty="0">
                <a:solidFill>
                  <a:schemeClr val="accent2">
                    <a:lumMod val="75000"/>
                  </a:schemeClr>
                </a:solidFill>
              </a:rPr>
              <a:t>Music followed the pattern of the synagogues, that is, singing without instruments.</a:t>
            </a:r>
          </a:p>
          <a:p>
            <a:r>
              <a:rPr lang="en-US" sz="2400" i="1" dirty="0"/>
              <a:t>Christians often assembled each day for morning prayer (lauds) and evening prayer (vespers).</a:t>
            </a:r>
          </a:p>
        </p:txBody>
      </p:sp>
      <p:sp>
        <p:nvSpPr>
          <p:cNvPr id="5" name="Title 4">
            <a:extLst>
              <a:ext uri="{FF2B5EF4-FFF2-40B4-BE49-F238E27FC236}">
                <a16:creationId xmlns:a16="http://schemas.microsoft.com/office/drawing/2014/main" id="{3E10ABE1-E519-D897-ABF0-ABD291BA0A30}"/>
              </a:ext>
            </a:extLst>
          </p:cNvPr>
          <p:cNvSpPr>
            <a:spLocks noGrp="1"/>
          </p:cNvSpPr>
          <p:nvPr>
            <p:ph type="title"/>
          </p:nvPr>
        </p:nvSpPr>
        <p:spPr>
          <a:xfrm>
            <a:off x="455612" y="0"/>
            <a:ext cx="11277600" cy="1371600"/>
          </a:xfrm>
        </p:spPr>
        <p:txBody>
          <a:bodyPr/>
          <a:lstStyle/>
          <a:p>
            <a:r>
              <a:rPr lang="en-US" sz="4400" dirty="0">
                <a:solidFill>
                  <a:srgbClr val="C00000"/>
                </a:solidFill>
              </a:rPr>
              <a:t>Continuing development of Christian worship</a:t>
            </a:r>
          </a:p>
        </p:txBody>
      </p:sp>
    </p:spTree>
    <p:extLst>
      <p:ext uri="{BB962C8B-B14F-4D97-AF65-F5344CB8AC3E}">
        <p14:creationId xmlns:p14="http://schemas.microsoft.com/office/powerpoint/2010/main" val="14611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 calcmode="lin" valueType="num">
                                      <p:cBhvr additive="base">
                                        <p:cTn id="5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 calcmode="lin" valueType="num">
                                      <p:cBhvr additive="base">
                                        <p:cTn id="62"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E3F221-1D2A-EE61-6909-84C876272124}"/>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42</a:t>
            </a:fld>
            <a:endParaRPr lang="en-US" dirty="0"/>
          </a:p>
        </p:txBody>
      </p:sp>
      <p:sp>
        <p:nvSpPr>
          <p:cNvPr id="4" name="Content Placeholder 3">
            <a:extLst>
              <a:ext uri="{FF2B5EF4-FFF2-40B4-BE49-F238E27FC236}">
                <a16:creationId xmlns:a16="http://schemas.microsoft.com/office/drawing/2014/main" id="{FAAE1A6A-CAC4-3B82-6B32-04A9B2A836AD}"/>
              </a:ext>
            </a:extLst>
          </p:cNvPr>
          <p:cNvSpPr>
            <a:spLocks noGrp="1"/>
          </p:cNvSpPr>
          <p:nvPr>
            <p:ph sz="quarter" idx="14"/>
          </p:nvPr>
        </p:nvSpPr>
        <p:spPr>
          <a:xfrm>
            <a:off x="303212" y="1219200"/>
            <a:ext cx="6781800" cy="5330952"/>
          </a:xfrm>
        </p:spPr>
        <p:txBody>
          <a:bodyPr>
            <a:normAutofit/>
          </a:bodyPr>
          <a:lstStyle/>
          <a:p>
            <a:pPr marL="0" indent="0">
              <a:buNone/>
            </a:pPr>
            <a:r>
              <a:rPr lang="en-US" sz="2800" b="1" dirty="0">
                <a:solidFill>
                  <a:schemeClr val="accent5">
                    <a:lumMod val="75000"/>
                  </a:schemeClr>
                </a:solidFill>
              </a:rPr>
              <a:t>Similar to the Jewish Year, Christians organized their year around prominent Christ events.</a:t>
            </a:r>
          </a:p>
          <a:p>
            <a:r>
              <a:rPr lang="en-US" sz="2400" i="1" dirty="0"/>
              <a:t>Churches observed Easter (the Lord’s Passover) on the Sunday after the Jewish Passover had ended, and the 50 days between Easter and Pentecost were marked. Hence, Easter and Pentecost have movable dates.</a:t>
            </a:r>
          </a:p>
          <a:p>
            <a:r>
              <a:rPr lang="en-US" sz="2400" i="1" dirty="0"/>
              <a:t>By the 4</a:t>
            </a:r>
            <a:r>
              <a:rPr lang="en-US" sz="2400" i="1" baseline="30000" dirty="0"/>
              <a:t>th</a:t>
            </a:r>
            <a:r>
              <a:rPr lang="en-US" sz="2400" i="1" dirty="0"/>
              <a:t> century, a preparation period prior to Easter (Lent) was observed as a period of penitence and discipline (usually by fasting).</a:t>
            </a:r>
          </a:p>
          <a:p>
            <a:r>
              <a:rPr lang="en-US" sz="2400" i="1" dirty="0"/>
              <a:t>Later in the 4</a:t>
            </a:r>
            <a:r>
              <a:rPr lang="en-US" sz="2400" i="1" baseline="30000" dirty="0"/>
              <a:t>th</a:t>
            </a:r>
            <a:r>
              <a:rPr lang="en-US" sz="2400" i="1" dirty="0"/>
              <a:t> century,  Advent (four weeks prior to Christmas), Christmas (Dec. 25), and Epiphany (Jan. 6) were fixed to complete the annual cycle.</a:t>
            </a:r>
          </a:p>
        </p:txBody>
      </p:sp>
      <p:sp>
        <p:nvSpPr>
          <p:cNvPr id="5" name="Title 4">
            <a:extLst>
              <a:ext uri="{FF2B5EF4-FFF2-40B4-BE49-F238E27FC236}">
                <a16:creationId xmlns:a16="http://schemas.microsoft.com/office/drawing/2014/main" id="{8B457F5F-197E-7B77-8757-067BB88223F3}"/>
              </a:ext>
            </a:extLst>
          </p:cNvPr>
          <p:cNvSpPr>
            <a:spLocks noGrp="1"/>
          </p:cNvSpPr>
          <p:nvPr>
            <p:ph type="title"/>
          </p:nvPr>
        </p:nvSpPr>
        <p:spPr>
          <a:xfrm>
            <a:off x="1220660" y="127000"/>
            <a:ext cx="9747504" cy="787400"/>
          </a:xfrm>
        </p:spPr>
        <p:txBody>
          <a:bodyPr/>
          <a:lstStyle/>
          <a:p>
            <a:r>
              <a:rPr lang="en-US" dirty="0">
                <a:solidFill>
                  <a:srgbClr val="C00000"/>
                </a:solidFill>
              </a:rPr>
              <a:t>The Christian year</a:t>
            </a:r>
          </a:p>
        </p:txBody>
      </p:sp>
      <p:pic>
        <p:nvPicPr>
          <p:cNvPr id="1026" name="Picture 2">
            <a:extLst>
              <a:ext uri="{FF2B5EF4-FFF2-40B4-BE49-F238E27FC236}">
                <a16:creationId xmlns:a16="http://schemas.microsoft.com/office/drawing/2014/main" id="{7AA7FFAA-BC15-8729-7366-32D091CAFD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12323" y="1333343"/>
            <a:ext cx="4749489" cy="472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D7D6D6-2F83-B2A6-89CB-63B129B94AC3}"/>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43</a:t>
            </a:fld>
            <a:endParaRPr lang="en-US" dirty="0"/>
          </a:p>
        </p:txBody>
      </p:sp>
      <p:sp>
        <p:nvSpPr>
          <p:cNvPr id="4" name="Content Placeholder 3">
            <a:extLst>
              <a:ext uri="{FF2B5EF4-FFF2-40B4-BE49-F238E27FC236}">
                <a16:creationId xmlns:a16="http://schemas.microsoft.com/office/drawing/2014/main" id="{9A159903-0029-585E-E968-FBA1C2260770}"/>
              </a:ext>
            </a:extLst>
          </p:cNvPr>
          <p:cNvSpPr>
            <a:spLocks noGrp="1"/>
          </p:cNvSpPr>
          <p:nvPr>
            <p:ph sz="quarter" idx="14"/>
          </p:nvPr>
        </p:nvSpPr>
        <p:spPr>
          <a:xfrm>
            <a:off x="608012" y="873339"/>
            <a:ext cx="11201400" cy="5467188"/>
          </a:xfrm>
        </p:spPr>
        <p:txBody>
          <a:bodyPr>
            <a:normAutofit fontScale="85000" lnSpcReduction="20000"/>
          </a:bodyPr>
          <a:lstStyle/>
          <a:p>
            <a:pPr marL="0" indent="0">
              <a:buNone/>
            </a:pPr>
            <a:r>
              <a:rPr lang="en-US" sz="2800" b="1" dirty="0">
                <a:solidFill>
                  <a:schemeClr val="accent5">
                    <a:lumMod val="75000"/>
                  </a:schemeClr>
                </a:solidFill>
              </a:rPr>
              <a:t>The classical period in the development of Christian worship occurred in the 4</a:t>
            </a:r>
            <a:r>
              <a:rPr lang="en-US" sz="2800" b="1" baseline="30000" dirty="0">
                <a:solidFill>
                  <a:schemeClr val="accent5">
                    <a:lumMod val="75000"/>
                  </a:schemeClr>
                </a:solidFill>
              </a:rPr>
              <a:t>th</a:t>
            </a:r>
            <a:r>
              <a:rPr lang="en-US" sz="2800" b="1" dirty="0">
                <a:solidFill>
                  <a:schemeClr val="accent5">
                    <a:lumMod val="75000"/>
                  </a:schemeClr>
                </a:solidFill>
              </a:rPr>
              <a:t>-6</a:t>
            </a:r>
            <a:r>
              <a:rPr lang="en-US" sz="2800" b="1" baseline="30000" dirty="0">
                <a:solidFill>
                  <a:schemeClr val="accent5">
                    <a:lumMod val="75000"/>
                  </a:schemeClr>
                </a:solidFill>
              </a:rPr>
              <a:t>th</a:t>
            </a:r>
            <a:r>
              <a:rPr lang="en-US" sz="2800" b="1" dirty="0">
                <a:solidFill>
                  <a:schemeClr val="accent5">
                    <a:lumMod val="75000"/>
                  </a:schemeClr>
                </a:solidFill>
              </a:rPr>
              <a:t> centuries.</a:t>
            </a:r>
          </a:p>
          <a:p>
            <a:r>
              <a:rPr lang="en-US" sz="2400" b="1" i="1" dirty="0"/>
              <a:t>The time of assembly was cockcrow.</a:t>
            </a:r>
          </a:p>
          <a:p>
            <a:r>
              <a:rPr lang="en-US" sz="2400" b="1" i="1" dirty="0"/>
              <a:t>In continuity with the past, the Sunday worship service fell into two parts, the Service of the Word (with the public reading of Scripture in Greek followed by translation and then the sermon) and the Service of Communion (with penitential prayers, consecration of the elements, and the celebration of the Eucharist).</a:t>
            </a:r>
          </a:p>
          <a:p>
            <a:r>
              <a:rPr lang="en-US" sz="2400" b="1" i="1" dirty="0"/>
              <a:t>The Creed was recited in unison.</a:t>
            </a:r>
          </a:p>
          <a:p>
            <a:r>
              <a:rPr lang="en-US" sz="2400" b="1" i="1" dirty="0"/>
              <a:t>Hymns as well as antiphons were sung with accompanying prayers.  Vocal music was preferred over instrumental music (and the church fathers showed a decided negativity toward musical instruments, since they were typical of the pagan theater).</a:t>
            </a:r>
          </a:p>
          <a:p>
            <a:r>
              <a:rPr lang="en-US" sz="2400" b="1" i="1" dirty="0"/>
              <a:t>The liturgy contained fixed elements, such as, the </a:t>
            </a:r>
            <a:r>
              <a:rPr lang="en-US" sz="2400" b="1" i="1" u="sng" dirty="0"/>
              <a:t>sursum corda</a:t>
            </a:r>
            <a:r>
              <a:rPr lang="en-US" sz="2400" b="1" i="1" dirty="0"/>
              <a:t>, “Lift up your hearts (leader)” followed by “We lift them up to the Lord” (people), the </a:t>
            </a:r>
            <a:r>
              <a:rPr lang="en-US" sz="2400" b="1" i="1" u="sng" dirty="0"/>
              <a:t>trisagion</a:t>
            </a:r>
            <a:r>
              <a:rPr lang="en-US" sz="2400" b="1" i="1" dirty="0"/>
              <a:t> or sancta, “Holy, holy, holy, God of power and might, heaven and earth are full of your glory,” and the </a:t>
            </a:r>
            <a:r>
              <a:rPr lang="en-US" sz="2400" b="1" i="1" u="sng" dirty="0"/>
              <a:t>Gloria Patri</a:t>
            </a:r>
            <a:r>
              <a:rPr lang="en-US" sz="2400" b="1" i="1" dirty="0"/>
              <a:t>, “glory to the Father and to the Son and to the Holy Spirit.” By the 6</a:t>
            </a:r>
            <a:r>
              <a:rPr lang="en-US" sz="2400" b="1" i="1" baseline="30000" dirty="0"/>
              <a:t>th</a:t>
            </a:r>
            <a:r>
              <a:rPr lang="en-US" sz="2400" b="1" i="1" dirty="0"/>
              <a:t> century, the </a:t>
            </a:r>
            <a:r>
              <a:rPr lang="en-US" sz="2400" b="1" i="1" u="sng" dirty="0"/>
              <a:t>Agnes Dei</a:t>
            </a:r>
            <a:r>
              <a:rPr lang="en-US" sz="2400" b="1" i="1" dirty="0"/>
              <a:t> was also a fixed element, “Lamb of God, who takes away the sins of the world, have mercy upon us.”</a:t>
            </a:r>
          </a:p>
          <a:p>
            <a:r>
              <a:rPr lang="en-US" sz="2400" b="1" i="1" dirty="0"/>
              <a:t>Plainsong, which is to say, music without strict meter and no accompaniment, was the dominant form.</a:t>
            </a:r>
          </a:p>
        </p:txBody>
      </p:sp>
      <p:sp>
        <p:nvSpPr>
          <p:cNvPr id="5" name="Title 4">
            <a:extLst>
              <a:ext uri="{FF2B5EF4-FFF2-40B4-BE49-F238E27FC236}">
                <a16:creationId xmlns:a16="http://schemas.microsoft.com/office/drawing/2014/main" id="{F651E7BB-F6BF-2FB9-EE7A-CB6F84B23B82}"/>
              </a:ext>
            </a:extLst>
          </p:cNvPr>
          <p:cNvSpPr>
            <a:spLocks noGrp="1"/>
          </p:cNvSpPr>
          <p:nvPr>
            <p:ph type="title"/>
          </p:nvPr>
        </p:nvSpPr>
        <p:spPr>
          <a:xfrm>
            <a:off x="1220660" y="16164"/>
            <a:ext cx="9747504" cy="762000"/>
          </a:xfrm>
        </p:spPr>
        <p:txBody>
          <a:bodyPr/>
          <a:lstStyle/>
          <a:p>
            <a:r>
              <a:rPr lang="en-US" dirty="0">
                <a:solidFill>
                  <a:srgbClr val="C00000"/>
                </a:solidFill>
              </a:rPr>
              <a:t>The Sunday service</a:t>
            </a:r>
          </a:p>
        </p:txBody>
      </p:sp>
      <p:sp>
        <p:nvSpPr>
          <p:cNvPr id="6" name="TextBox 5">
            <a:extLst>
              <a:ext uri="{FF2B5EF4-FFF2-40B4-BE49-F238E27FC236}">
                <a16:creationId xmlns:a16="http://schemas.microsoft.com/office/drawing/2014/main" id="{3F3B9939-3433-586D-61A8-FA8066039C13}"/>
              </a:ext>
            </a:extLst>
          </p:cNvPr>
          <p:cNvSpPr txBox="1"/>
          <p:nvPr/>
        </p:nvSpPr>
        <p:spPr>
          <a:xfrm>
            <a:off x="4799012" y="6333929"/>
            <a:ext cx="6781800" cy="369332"/>
          </a:xfrm>
          <a:prstGeom prst="rect">
            <a:avLst/>
          </a:prstGeom>
          <a:noFill/>
        </p:spPr>
        <p:txBody>
          <a:bodyPr wrap="square" rtlCol="0">
            <a:spAutoFit/>
          </a:bodyPr>
          <a:lstStyle/>
          <a:p>
            <a:r>
              <a:rPr lang="en-US" dirty="0"/>
              <a:t>Based upon the writings of Egeria (AD 380s) and other ancient sources</a:t>
            </a:r>
          </a:p>
        </p:txBody>
      </p:sp>
    </p:spTree>
    <p:extLst>
      <p:ext uri="{BB962C8B-B14F-4D97-AF65-F5344CB8AC3E}">
        <p14:creationId xmlns:p14="http://schemas.microsoft.com/office/powerpoint/2010/main" val="12163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8A264460-E04E-9373-EFD3-6FC3E415C975}"/>
              </a:ext>
            </a:extLst>
          </p:cNvPr>
          <p:cNvSpPr>
            <a:spLocks noGrp="1" noChangeArrowheads="1"/>
          </p:cNvSpPr>
          <p:nvPr>
            <p:ph type="title"/>
          </p:nvPr>
        </p:nvSpPr>
        <p:spPr>
          <a:xfrm>
            <a:off x="609441" y="277813"/>
            <a:ext cx="10969943" cy="865187"/>
          </a:xfrm>
        </p:spPr>
        <p:txBody>
          <a:bodyPr/>
          <a:lstStyle/>
          <a:p>
            <a:r>
              <a:rPr lang="en-US" altLang="en-US" sz="4800" dirty="0">
                <a:latin typeface="Matura MT Script Capitals" panose="03020802060602070202" pitchFamily="66" charset="0"/>
              </a:rPr>
              <a:t>Development of Roman Christianity</a:t>
            </a:r>
          </a:p>
        </p:txBody>
      </p:sp>
      <p:sp>
        <p:nvSpPr>
          <p:cNvPr id="142340" name="Rectangle 4">
            <a:extLst>
              <a:ext uri="{FF2B5EF4-FFF2-40B4-BE49-F238E27FC236}">
                <a16:creationId xmlns:a16="http://schemas.microsoft.com/office/drawing/2014/main" id="{192C5A41-8820-5BC3-B1BE-11A6F17BFB09}"/>
              </a:ext>
            </a:extLst>
          </p:cNvPr>
          <p:cNvSpPr>
            <a:spLocks noGrp="1" noChangeArrowheads="1"/>
          </p:cNvSpPr>
          <p:nvPr>
            <p:ph type="body" sz="half" idx="1"/>
          </p:nvPr>
        </p:nvSpPr>
        <p:spPr>
          <a:xfrm>
            <a:off x="455612" y="1295400"/>
            <a:ext cx="5408771" cy="5181600"/>
          </a:xfrm>
        </p:spPr>
        <p:txBody>
          <a:bodyPr/>
          <a:lstStyle/>
          <a:p>
            <a:pPr>
              <a:lnSpc>
                <a:spcPct val="80000"/>
              </a:lnSpc>
              <a:buFont typeface="Wingdings" panose="05000000000000000000" pitchFamily="2" charset="2"/>
              <a:buNone/>
            </a:pPr>
            <a:r>
              <a:rPr lang="en-US" altLang="en-US" sz="2400" i="1" dirty="0">
                <a:latin typeface="Lucida Sans Unicode" panose="020B0602030504020204" pitchFamily="34" charset="0"/>
              </a:rPr>
              <a:t>Provincial seats in the government became episcopal seats in the church.</a:t>
            </a:r>
          </a:p>
          <a:p>
            <a:pPr>
              <a:lnSpc>
                <a:spcPct val="80000"/>
              </a:lnSpc>
              <a:buFont typeface="Wingdings" panose="05000000000000000000" pitchFamily="2" charset="2"/>
              <a:buNone/>
            </a:pPr>
            <a:endParaRPr lang="en-US" altLang="en-US" sz="2400" i="1" dirty="0">
              <a:latin typeface="Lucida Sans Unicode" panose="020B0602030504020204" pitchFamily="34" charset="0"/>
            </a:endParaRPr>
          </a:p>
          <a:p>
            <a:pPr>
              <a:lnSpc>
                <a:spcPct val="80000"/>
              </a:lnSpc>
              <a:buFont typeface="Wingdings" panose="05000000000000000000" pitchFamily="2" charset="2"/>
              <a:buNone/>
            </a:pPr>
            <a:r>
              <a:rPr lang="en-US" altLang="en-US" sz="2400" i="1" dirty="0">
                <a:latin typeface="Lucida Sans Unicode" panose="020B0602030504020204" pitchFamily="34" charset="0"/>
              </a:rPr>
              <a:t>By the 4</a:t>
            </a:r>
            <a:r>
              <a:rPr lang="en-US" altLang="en-US" sz="2400" i="1" baseline="30000" dirty="0">
                <a:latin typeface="Lucida Sans Unicode" panose="020B0602030504020204" pitchFamily="34" charset="0"/>
              </a:rPr>
              <a:t>th</a:t>
            </a:r>
            <a:r>
              <a:rPr lang="en-US" altLang="en-US" sz="2400" i="1" dirty="0">
                <a:latin typeface="Lucida Sans Unicode" panose="020B0602030504020204" pitchFamily="34" charset="0"/>
              </a:rPr>
              <a:t> century, the church in Rome began to speak of its “primacy” because it claimed to have been founded by Peter and Paul.</a:t>
            </a:r>
          </a:p>
          <a:p>
            <a:pPr>
              <a:lnSpc>
                <a:spcPct val="80000"/>
              </a:lnSpc>
              <a:buFont typeface="Wingdings" panose="05000000000000000000" pitchFamily="2" charset="2"/>
              <a:buNone/>
            </a:pPr>
            <a:endParaRPr lang="en-US" altLang="en-US" sz="2400" i="1" dirty="0">
              <a:latin typeface="Lucida Sans Unicode" panose="020B0602030504020204" pitchFamily="34" charset="0"/>
            </a:endParaRPr>
          </a:p>
          <a:p>
            <a:pPr>
              <a:lnSpc>
                <a:spcPct val="80000"/>
              </a:lnSpc>
              <a:buFont typeface="Wingdings" panose="05000000000000000000" pitchFamily="2" charset="2"/>
              <a:buNone/>
            </a:pPr>
            <a:r>
              <a:rPr lang="en-US" altLang="en-US" sz="2400" i="1" dirty="0">
                <a:latin typeface="Lucida Sans Unicode" panose="020B0602030504020204" pitchFamily="34" charset="0"/>
              </a:rPr>
              <a:t>Leo, Bishop of Rome (AD 440-461), appropriated the title pontifex maximus (= high priest), the title once used by Roman Emperors as the head of the state religion.</a:t>
            </a:r>
          </a:p>
        </p:txBody>
      </p:sp>
      <p:sp>
        <p:nvSpPr>
          <p:cNvPr id="142341" name="Rectangle 5">
            <a:extLst>
              <a:ext uri="{FF2B5EF4-FFF2-40B4-BE49-F238E27FC236}">
                <a16:creationId xmlns:a16="http://schemas.microsoft.com/office/drawing/2014/main" id="{8714FC22-DEDA-6938-9FEA-90250A124E60}"/>
              </a:ext>
            </a:extLst>
          </p:cNvPr>
          <p:cNvSpPr>
            <a:spLocks noGrp="1" noChangeArrowheads="1"/>
          </p:cNvSpPr>
          <p:nvPr>
            <p:ph type="body" sz="half" idx="2"/>
          </p:nvPr>
        </p:nvSpPr>
        <p:spPr>
          <a:xfrm>
            <a:off x="6323012" y="1302327"/>
            <a:ext cx="5562600" cy="3879273"/>
          </a:xfrm>
        </p:spPr>
        <p:txBody>
          <a:bodyPr/>
          <a:lstStyle/>
          <a:p>
            <a:pPr>
              <a:lnSpc>
                <a:spcPct val="80000"/>
              </a:lnSpc>
              <a:buFont typeface="Wingdings" panose="05000000000000000000" pitchFamily="2" charset="2"/>
              <a:buNone/>
            </a:pPr>
            <a:r>
              <a:rPr lang="en-US" altLang="en-US" sz="2400" i="1" dirty="0">
                <a:latin typeface="Lucida Sans Unicode" panose="020B0602030504020204" pitchFamily="34" charset="0"/>
              </a:rPr>
              <a:t>Only Celtic Christianity, now forced into Wales, could claim clear continuity in the West back to the days of the Roman Empire.</a:t>
            </a:r>
          </a:p>
          <a:p>
            <a:pPr>
              <a:lnSpc>
                <a:spcPct val="80000"/>
              </a:lnSpc>
              <a:buFont typeface="Wingdings" panose="05000000000000000000" pitchFamily="2" charset="2"/>
              <a:buNone/>
            </a:pPr>
            <a:endParaRPr lang="en-US" altLang="en-US" sz="2400" i="1" dirty="0">
              <a:latin typeface="Lucida Sans Unicode" panose="020B0602030504020204" pitchFamily="34" charset="0"/>
            </a:endParaRPr>
          </a:p>
          <a:p>
            <a:pPr>
              <a:lnSpc>
                <a:spcPct val="80000"/>
              </a:lnSpc>
              <a:buFont typeface="Wingdings" panose="05000000000000000000" pitchFamily="2" charset="2"/>
              <a:buNone/>
            </a:pPr>
            <a:r>
              <a:rPr lang="en-US" altLang="en-US" sz="2400" i="1" dirty="0">
                <a:latin typeface="Lucida Sans Unicode" panose="020B0602030504020204" pitchFamily="34" charset="0"/>
              </a:rPr>
              <a:t>Gregory I (consecrated as Bishop of Rome in AD 590) claimed universal jurisdiction over Christianity (and thereby contended with the Patriarch of Constantinople’s claim as the Ecumenical Patriarch).</a:t>
            </a:r>
          </a:p>
        </p:txBody>
      </p:sp>
    </p:spTree>
    <p:extLst>
      <p:ext uri="{BB962C8B-B14F-4D97-AF65-F5344CB8AC3E}">
        <p14:creationId xmlns:p14="http://schemas.microsoft.com/office/powerpoint/2010/main" val="30666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 calcmode="lin" valueType="num">
                                      <p:cBhvr>
                                        <p:cTn id="7" dur="500" fill="hold"/>
                                        <p:tgtEl>
                                          <p:spTgt spid="14234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234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234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2340">
                                            <p:txEl>
                                              <p:pRg st="2" end="2"/>
                                            </p:txEl>
                                          </p:spTgt>
                                        </p:tgtEl>
                                        <p:attrNameLst>
                                          <p:attrName>style.visibility</p:attrName>
                                        </p:attrNameLst>
                                      </p:cBhvr>
                                      <p:to>
                                        <p:strVal val="visible"/>
                                      </p:to>
                                    </p:set>
                                    <p:anim calcmode="lin" valueType="num">
                                      <p:cBhvr>
                                        <p:cTn id="14" dur="500" fill="hold"/>
                                        <p:tgtEl>
                                          <p:spTgt spid="14234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4234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423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2340">
                                            <p:txEl>
                                              <p:pRg st="4" end="4"/>
                                            </p:txEl>
                                          </p:spTgt>
                                        </p:tgtEl>
                                        <p:attrNameLst>
                                          <p:attrName>style.visibility</p:attrName>
                                        </p:attrNameLst>
                                      </p:cBhvr>
                                      <p:to>
                                        <p:strVal val="visible"/>
                                      </p:to>
                                    </p:set>
                                    <p:anim calcmode="lin" valueType="num">
                                      <p:cBhvr>
                                        <p:cTn id="21" dur="500" fill="hold"/>
                                        <p:tgtEl>
                                          <p:spTgt spid="14234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4234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4234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2341">
                                            <p:txEl>
                                              <p:pRg st="0" end="0"/>
                                            </p:txEl>
                                          </p:spTgt>
                                        </p:tgtEl>
                                        <p:attrNameLst>
                                          <p:attrName>style.visibility</p:attrName>
                                        </p:attrNameLst>
                                      </p:cBhvr>
                                      <p:to>
                                        <p:strVal val="visible"/>
                                      </p:to>
                                    </p:set>
                                    <p:anim calcmode="lin" valueType="num">
                                      <p:cBhvr>
                                        <p:cTn id="28" dur="500" fill="hold"/>
                                        <p:tgtEl>
                                          <p:spTgt spid="14234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234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234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2341">
                                            <p:txEl>
                                              <p:pRg st="2" end="2"/>
                                            </p:txEl>
                                          </p:spTgt>
                                        </p:tgtEl>
                                        <p:attrNameLst>
                                          <p:attrName>style.visibility</p:attrName>
                                        </p:attrNameLst>
                                      </p:cBhvr>
                                      <p:to>
                                        <p:strVal val="visible"/>
                                      </p:to>
                                    </p:set>
                                    <p:anim calcmode="lin" valueType="num">
                                      <p:cBhvr>
                                        <p:cTn id="35" dur="500" fill="hold"/>
                                        <p:tgtEl>
                                          <p:spTgt spid="142341">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142341">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1423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CF02-6A0C-ECAD-4630-64480CF0875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7E28C-9EE3-4D9D-442B-DCF668733FCB}"/>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300AC961-F291-E8F9-030E-D0D0C22BE786}"/>
              </a:ext>
            </a:extLst>
          </p:cNvPr>
          <p:cNvSpPr>
            <a:spLocks noGrp="1"/>
          </p:cNvSpPr>
          <p:nvPr>
            <p:ph sz="quarter" idx="14"/>
          </p:nvPr>
        </p:nvSpPr>
        <p:spPr>
          <a:xfrm>
            <a:off x="4005344" y="917448"/>
            <a:ext cx="7880267" cy="5785104"/>
          </a:xfrm>
        </p:spPr>
        <p:txBody>
          <a:bodyPr>
            <a:normAutofit fontScale="85000" lnSpcReduction="10000"/>
          </a:bodyPr>
          <a:lstStyle/>
          <a:p>
            <a:pPr marL="0" indent="0">
              <a:buNone/>
            </a:pPr>
            <a:r>
              <a:rPr lang="en-US" sz="2800" b="1" dirty="0">
                <a:solidFill>
                  <a:schemeClr val="accent5">
                    <a:lumMod val="75000"/>
                  </a:schemeClr>
                </a:solidFill>
              </a:rPr>
              <a:t>The decline and fall of the western Roman Empire was a complicated process over time involving economic instability, military defeats, disease, internal corruption, and external barbarian invasions. It culminated in AD 476 with the sacking of Rome by the Germanic Odoacer.</a:t>
            </a:r>
          </a:p>
          <a:p>
            <a:pPr marL="0" indent="0">
              <a:buNone/>
            </a:pPr>
            <a:r>
              <a:rPr lang="en-US" sz="2800" b="1" dirty="0">
                <a:solidFill>
                  <a:schemeClr val="accent5">
                    <a:lumMod val="75000"/>
                  </a:schemeClr>
                </a:solidFill>
              </a:rPr>
              <a:t>The fall of the eastern Roman Empire would not occur until 1453 when it fell to the Ottoman Turks.</a:t>
            </a:r>
          </a:p>
          <a:p>
            <a:r>
              <a:rPr lang="en-US" sz="2400" i="1" dirty="0"/>
              <a:t>Rome’s central political control was lost, and the empire was unable to enforce its rule.</a:t>
            </a:r>
          </a:p>
          <a:p>
            <a:r>
              <a:rPr lang="en-US" sz="2400" i="1" dirty="0"/>
              <a:t>Its vast Mediterranean territories were divided among several successors.</a:t>
            </a:r>
          </a:p>
          <a:p>
            <a:r>
              <a:rPr lang="en-US" sz="2400" i="1" dirty="0"/>
              <a:t>While scholars still debate the fundamental causes of this fall, it clearly involved the Christian church, which by now had become the official religion of the empire. </a:t>
            </a:r>
          </a:p>
          <a:p>
            <a:r>
              <a:rPr lang="en-US" sz="2400" i="1" dirty="0"/>
              <a:t>Western Rome was now preserved and replaced by something new: western Christendom, a synthesis of Roman, Christian, and Germanic culture (primarily the Franks, beginning with Clovis). </a:t>
            </a:r>
          </a:p>
        </p:txBody>
      </p:sp>
      <p:sp>
        <p:nvSpPr>
          <p:cNvPr id="5" name="Title 4">
            <a:extLst>
              <a:ext uri="{FF2B5EF4-FFF2-40B4-BE49-F238E27FC236}">
                <a16:creationId xmlns:a16="http://schemas.microsoft.com/office/drawing/2014/main" id="{52D531DA-05B9-572D-38C5-FA9CB7944A8B}"/>
              </a:ext>
            </a:extLst>
          </p:cNvPr>
          <p:cNvSpPr>
            <a:spLocks noGrp="1"/>
          </p:cNvSpPr>
          <p:nvPr>
            <p:ph type="title"/>
          </p:nvPr>
        </p:nvSpPr>
        <p:spPr>
          <a:xfrm>
            <a:off x="2970212" y="155448"/>
            <a:ext cx="8077200" cy="762000"/>
          </a:xfrm>
        </p:spPr>
        <p:txBody>
          <a:bodyPr/>
          <a:lstStyle/>
          <a:p>
            <a:r>
              <a:rPr lang="en-US" sz="4000" dirty="0">
                <a:solidFill>
                  <a:srgbClr val="C00000"/>
                </a:solidFill>
              </a:rPr>
              <a:t>TRANSITION OF ROME</a:t>
            </a:r>
          </a:p>
        </p:txBody>
      </p:sp>
      <p:pic>
        <p:nvPicPr>
          <p:cNvPr id="3074" name="Picture 2" descr="The fall of Rome was Europe's lucky break">
            <a:extLst>
              <a:ext uri="{FF2B5EF4-FFF2-40B4-BE49-F238E27FC236}">
                <a16:creationId xmlns:a16="http://schemas.microsoft.com/office/drawing/2014/main" id="{545CC514-5D42-293B-435B-37BAF8A9B46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3862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9B18A6-0996-E747-F1AE-A6C94E074B83}"/>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46</a:t>
            </a:fld>
            <a:endParaRPr lang="en-US" dirty="0"/>
          </a:p>
        </p:txBody>
      </p:sp>
      <p:sp>
        <p:nvSpPr>
          <p:cNvPr id="5" name="Title 4">
            <a:extLst>
              <a:ext uri="{FF2B5EF4-FFF2-40B4-BE49-F238E27FC236}">
                <a16:creationId xmlns:a16="http://schemas.microsoft.com/office/drawing/2014/main" id="{5C0366B5-2EBF-280A-DC07-BEDFD23C53B9}"/>
              </a:ext>
            </a:extLst>
          </p:cNvPr>
          <p:cNvSpPr>
            <a:spLocks noGrp="1"/>
          </p:cNvSpPr>
          <p:nvPr>
            <p:ph type="title"/>
          </p:nvPr>
        </p:nvSpPr>
        <p:spPr>
          <a:xfrm>
            <a:off x="9752012" y="1752600"/>
            <a:ext cx="2209800" cy="2788920"/>
          </a:xfrm>
        </p:spPr>
        <p:txBody>
          <a:bodyPr/>
          <a:lstStyle/>
          <a:p>
            <a:pPr algn="l"/>
            <a:r>
              <a:rPr lang="en-US" sz="2400" cap="none" dirty="0">
                <a:latin typeface="Aptos" panose="020B0004020202020204" pitchFamily="34" charset="0"/>
              </a:rPr>
              <a:t>The various invasions of the empire by barbarians from the outside.</a:t>
            </a:r>
          </a:p>
        </p:txBody>
      </p:sp>
      <p:pic>
        <p:nvPicPr>
          <p:cNvPr id="1026" name="Picture 2" descr="The Fall of Rome: Barbarian Invasions">
            <a:extLst>
              <a:ext uri="{FF2B5EF4-FFF2-40B4-BE49-F238E27FC236}">
                <a16:creationId xmlns:a16="http://schemas.microsoft.com/office/drawing/2014/main" id="{C83874E7-515A-565A-8F61-A84C1DD4FFBA}"/>
              </a:ext>
            </a:extLst>
          </p:cNvPr>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1588" y="-1"/>
            <a:ext cx="9525000" cy="689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69899-7E02-F648-2E8F-D3B8339334D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885AF4-BBB2-B2D9-7D53-82E982B4E25A}"/>
              </a:ext>
            </a:extLst>
          </p:cNvPr>
          <p:cNvSpPr>
            <a:spLocks noGrp="1"/>
          </p:cNvSpPr>
          <p:nvPr>
            <p:ph sz="quarter" idx="14"/>
          </p:nvPr>
        </p:nvSpPr>
        <p:spPr>
          <a:xfrm>
            <a:off x="303212" y="990599"/>
            <a:ext cx="7162800" cy="5334000"/>
          </a:xfrm>
        </p:spPr>
        <p:txBody>
          <a:bodyPr>
            <a:normAutofit/>
          </a:bodyPr>
          <a:lstStyle/>
          <a:p>
            <a:pPr marL="0" indent="0">
              <a:buNone/>
            </a:pPr>
            <a:r>
              <a:rPr lang="en-US" sz="2800" b="1" dirty="0">
                <a:solidFill>
                  <a:schemeClr val="accent5">
                    <a:lumMod val="75000"/>
                  </a:schemeClr>
                </a:solidFill>
              </a:rPr>
              <a:t>In the midst of the turmoil of Rome’s decline, Augustine wrote his epic work </a:t>
            </a:r>
            <a:r>
              <a:rPr lang="en-US" sz="2800" b="1" i="1" dirty="0">
                <a:solidFill>
                  <a:schemeClr val="accent5">
                    <a:lumMod val="75000"/>
                  </a:schemeClr>
                </a:solidFill>
              </a:rPr>
              <a:t>The City of God, </a:t>
            </a:r>
            <a:r>
              <a:rPr lang="en-US" sz="2800" b="1" dirty="0">
                <a:solidFill>
                  <a:schemeClr val="accent5">
                    <a:lumMod val="75000"/>
                  </a:schemeClr>
                </a:solidFill>
              </a:rPr>
              <a:t>published in AD 426.</a:t>
            </a:r>
          </a:p>
          <a:p>
            <a:r>
              <a:rPr lang="en-US" sz="2400" i="1" dirty="0"/>
              <a:t>His work was written in defense of Christianity, due to allegations that Christianity was at fault for Rome’s fall.</a:t>
            </a:r>
          </a:p>
          <a:p>
            <a:r>
              <a:rPr lang="en-US" sz="2400" i="1" dirty="0"/>
              <a:t>He argued that even if the earthly rule of the empire was imperiled, the focus of the Christian church was heavenly, not earthly, spiritual rather than political.</a:t>
            </a:r>
          </a:p>
          <a:p>
            <a:r>
              <a:rPr lang="en-US" sz="2400" i="1" dirty="0"/>
              <a:t>The City of Man is not the City of God, and it will be the City of God that will ultimately triumph!</a:t>
            </a:r>
          </a:p>
          <a:p>
            <a:r>
              <a:rPr lang="en-US" sz="2400" i="1" dirty="0"/>
              <a:t>This work would become a cornerstone of Western thought with ramifications reaching all the way to Vatican II.</a:t>
            </a:r>
          </a:p>
          <a:p>
            <a:endParaRPr lang="en-US" sz="2400" i="1" dirty="0"/>
          </a:p>
        </p:txBody>
      </p:sp>
      <p:sp>
        <p:nvSpPr>
          <p:cNvPr id="5" name="Title 4">
            <a:extLst>
              <a:ext uri="{FF2B5EF4-FFF2-40B4-BE49-F238E27FC236}">
                <a16:creationId xmlns:a16="http://schemas.microsoft.com/office/drawing/2014/main" id="{6B302BE3-FB53-C2B6-01EB-7A09E4984546}"/>
              </a:ext>
            </a:extLst>
          </p:cNvPr>
          <p:cNvSpPr>
            <a:spLocks noGrp="1"/>
          </p:cNvSpPr>
          <p:nvPr>
            <p:ph type="title"/>
          </p:nvPr>
        </p:nvSpPr>
        <p:spPr>
          <a:xfrm>
            <a:off x="198572" y="76200"/>
            <a:ext cx="5864351" cy="762000"/>
          </a:xfrm>
        </p:spPr>
        <p:txBody>
          <a:bodyPr/>
          <a:lstStyle/>
          <a:p>
            <a:r>
              <a:rPr lang="en-US" dirty="0">
                <a:solidFill>
                  <a:srgbClr val="C00000"/>
                </a:solidFill>
              </a:rPr>
              <a:t>THE CITY OF GOD</a:t>
            </a:r>
          </a:p>
        </p:txBody>
      </p:sp>
      <p:pic>
        <p:nvPicPr>
          <p:cNvPr id="4098" name="Picture 2" descr="undefined">
            <a:extLst>
              <a:ext uri="{FF2B5EF4-FFF2-40B4-BE49-F238E27FC236}">
                <a16:creationId xmlns:a16="http://schemas.microsoft.com/office/drawing/2014/main" id="{23E475EF-7757-206D-C9C1-0304C3A3CEC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42213" y="228599"/>
            <a:ext cx="4398086" cy="63585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0C2297-F65B-E473-DE19-B584AD772761}"/>
              </a:ext>
            </a:extLst>
          </p:cNvPr>
          <p:cNvSpPr txBox="1"/>
          <p:nvPr/>
        </p:nvSpPr>
        <p:spPr>
          <a:xfrm>
            <a:off x="4189412" y="6260069"/>
            <a:ext cx="3276600" cy="369332"/>
          </a:xfrm>
          <a:prstGeom prst="rect">
            <a:avLst/>
          </a:prstGeom>
          <a:noFill/>
        </p:spPr>
        <p:txBody>
          <a:bodyPr wrap="square" rtlCol="0">
            <a:spAutoFit/>
          </a:bodyPr>
          <a:lstStyle/>
          <a:p>
            <a:r>
              <a:rPr lang="en-US" dirty="0"/>
              <a:t>City of God manuscript, ca. 1470</a:t>
            </a:r>
          </a:p>
        </p:txBody>
      </p:sp>
    </p:spTree>
    <p:extLst>
      <p:ext uri="{BB962C8B-B14F-4D97-AF65-F5344CB8AC3E}">
        <p14:creationId xmlns:p14="http://schemas.microsoft.com/office/powerpoint/2010/main" val="34263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CE0F-A1CD-7B36-FBAD-9D54EBDDE050}"/>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50C8F27D-CB5B-85EA-5714-A078389AF168}"/>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A464CBDF-ED00-0C79-65F8-1BBE6C8FE144}"/>
              </a:ext>
            </a:extLst>
          </p:cNvPr>
          <p:cNvSpPr>
            <a:spLocks noGrp="1"/>
          </p:cNvSpPr>
          <p:nvPr>
            <p:ph type="title"/>
          </p:nvPr>
        </p:nvSpPr>
        <p:spPr/>
        <p:txBody>
          <a:bodyPr/>
          <a:lstStyle/>
          <a:p>
            <a:r>
              <a:rPr lang="en-US" dirty="0"/>
              <a:t>THE MEDIEVAL CHURCH</a:t>
            </a:r>
          </a:p>
        </p:txBody>
      </p:sp>
      <p:sp>
        <p:nvSpPr>
          <p:cNvPr id="8" name="Text Placeholder 7">
            <a:extLst>
              <a:ext uri="{FF2B5EF4-FFF2-40B4-BE49-F238E27FC236}">
                <a16:creationId xmlns:a16="http://schemas.microsoft.com/office/drawing/2014/main" id="{8E7AAE15-6F53-8FFE-4E89-9DBBE6C19676}"/>
              </a:ext>
            </a:extLst>
          </p:cNvPr>
          <p:cNvSpPr>
            <a:spLocks noGrp="1"/>
          </p:cNvSpPr>
          <p:nvPr>
            <p:ph type="body" idx="1"/>
          </p:nvPr>
        </p:nvSpPr>
        <p:spPr/>
        <p:txBody>
          <a:bodyPr/>
          <a:lstStyle/>
          <a:p>
            <a:r>
              <a:rPr lang="en-US" cap="none" dirty="0"/>
              <a:t>A Millennium of Development, Diversity, and Discord</a:t>
            </a:r>
            <a:endParaRPr lang="en-US" dirty="0"/>
          </a:p>
        </p:txBody>
      </p:sp>
    </p:spTree>
    <p:extLst>
      <p:ext uri="{BB962C8B-B14F-4D97-AF65-F5344CB8AC3E}">
        <p14:creationId xmlns:p14="http://schemas.microsoft.com/office/powerpoint/2010/main" val="131519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A335C39-7AFC-2D01-5A8B-C1625F4A66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23E9C2-9B86-3ED5-FADD-A4C3B159FAC2}"/>
              </a:ext>
            </a:extLst>
          </p:cNvPr>
          <p:cNvSpPr>
            <a:spLocks noGrp="1"/>
          </p:cNvSpPr>
          <p:nvPr>
            <p:ph type="title"/>
          </p:nvPr>
        </p:nvSpPr>
        <p:spPr>
          <a:xfrm>
            <a:off x="227012" y="513123"/>
            <a:ext cx="8959532" cy="838200"/>
          </a:xfrm>
        </p:spPr>
        <p:txBody>
          <a:bodyPr/>
          <a:lstStyle/>
          <a:p>
            <a:r>
              <a:rPr lang="en-US" dirty="0">
                <a:solidFill>
                  <a:srgbClr val="C00000"/>
                </a:solidFill>
              </a:rPr>
              <a:t>THE MEDIEVAL PERIOD</a:t>
            </a:r>
          </a:p>
        </p:txBody>
      </p:sp>
      <p:sp>
        <p:nvSpPr>
          <p:cNvPr id="10" name="Content Placeholder 9">
            <a:extLst>
              <a:ext uri="{FF2B5EF4-FFF2-40B4-BE49-F238E27FC236}">
                <a16:creationId xmlns:a16="http://schemas.microsoft.com/office/drawing/2014/main" id="{E7013FDB-64A9-F1C4-E4C9-119BAE9C18AF}"/>
              </a:ext>
            </a:extLst>
          </p:cNvPr>
          <p:cNvSpPr>
            <a:spLocks noGrp="1"/>
          </p:cNvSpPr>
          <p:nvPr>
            <p:ph sz="quarter" idx="14"/>
          </p:nvPr>
        </p:nvSpPr>
        <p:spPr>
          <a:xfrm>
            <a:off x="623440" y="1544277"/>
            <a:ext cx="6923395" cy="4246923"/>
          </a:xfrm>
        </p:spPr>
        <p:txBody>
          <a:bodyPr>
            <a:normAutofit/>
          </a:bodyPr>
          <a:lstStyle/>
          <a:p>
            <a:pPr marL="0" indent="0">
              <a:lnSpc>
                <a:spcPct val="90000"/>
              </a:lnSpc>
              <a:buNone/>
            </a:pPr>
            <a:r>
              <a:rPr lang="en-US" altLang="en-US" sz="2800" b="1" dirty="0">
                <a:solidFill>
                  <a:srgbClr val="FF0000"/>
                </a:solidFill>
                <a:effectLst>
                  <a:outerShdw blurRad="38100" dist="38100" dir="2700000" algn="tl">
                    <a:srgbClr val="000000">
                      <a:alpha val="43137"/>
                    </a:srgbClr>
                  </a:outerShdw>
                </a:effectLst>
                <a:latin typeface="Gill Sans MT" panose="020B0502020104020203" pitchFamily="34" charset="0"/>
              </a:rPr>
              <a:t>The Medieval Period, called the Middle Ages, lasted about a millennium from the 5</a:t>
            </a:r>
            <a:r>
              <a:rPr lang="en-US" altLang="en-US" sz="2800" b="1" baseline="30000" dirty="0">
                <a:solidFill>
                  <a:srgbClr val="FF0000"/>
                </a:solidFill>
                <a:effectLst>
                  <a:outerShdw blurRad="38100" dist="38100" dir="2700000" algn="tl">
                    <a:srgbClr val="000000">
                      <a:alpha val="43137"/>
                    </a:srgbClr>
                  </a:outerShdw>
                </a:effectLst>
                <a:latin typeface="Gill Sans MT" panose="020B0502020104020203" pitchFamily="34" charset="0"/>
              </a:rPr>
              <a:t>th</a:t>
            </a:r>
            <a:r>
              <a:rPr lang="en-US" altLang="en-US" sz="2800" b="1" dirty="0">
                <a:solidFill>
                  <a:srgbClr val="FF0000"/>
                </a:solidFill>
                <a:effectLst>
                  <a:outerShdw blurRad="38100" dist="38100" dir="2700000" algn="tl">
                    <a:srgbClr val="000000">
                      <a:alpha val="43137"/>
                    </a:srgbClr>
                  </a:outerShdw>
                </a:effectLst>
                <a:latin typeface="Gill Sans MT" panose="020B0502020104020203" pitchFamily="34" charset="0"/>
              </a:rPr>
              <a:t> through the 15</a:t>
            </a:r>
            <a:r>
              <a:rPr lang="en-US" altLang="en-US" sz="2800" b="1" baseline="30000" dirty="0">
                <a:solidFill>
                  <a:srgbClr val="FF0000"/>
                </a:solidFill>
                <a:effectLst>
                  <a:outerShdw blurRad="38100" dist="38100" dir="2700000" algn="tl">
                    <a:srgbClr val="000000">
                      <a:alpha val="43137"/>
                    </a:srgbClr>
                  </a:outerShdw>
                </a:effectLst>
                <a:latin typeface="Gill Sans MT" panose="020B0502020104020203" pitchFamily="34" charset="0"/>
              </a:rPr>
              <a:t>th</a:t>
            </a:r>
            <a:r>
              <a:rPr lang="en-US" altLang="en-US" sz="2800" b="1" dirty="0">
                <a:solidFill>
                  <a:srgbClr val="FF0000"/>
                </a:solidFill>
                <a:effectLst>
                  <a:outerShdw blurRad="38100" dist="38100" dir="2700000" algn="tl">
                    <a:srgbClr val="000000">
                      <a:alpha val="43137"/>
                    </a:srgbClr>
                  </a:outerShdw>
                </a:effectLst>
                <a:latin typeface="Gill Sans MT" panose="020B0502020104020203" pitchFamily="34" charset="0"/>
              </a:rPr>
              <a:t> centuries.</a:t>
            </a:r>
          </a:p>
          <a:p>
            <a:pPr>
              <a:lnSpc>
                <a:spcPct val="90000"/>
              </a:lnSpc>
            </a:pPr>
            <a:r>
              <a:rPr lang="en-US" altLang="en-US" sz="2400" i="1" dirty="0">
                <a:latin typeface="Gill Sans MT" panose="020B0502020104020203" pitchFamily="34" charset="0"/>
              </a:rPr>
              <a:t>It lies between the periods of classical antiquity (8</a:t>
            </a:r>
            <a:r>
              <a:rPr lang="en-US" altLang="en-US" sz="2400" i="1" baseline="30000" dirty="0">
                <a:latin typeface="Gill Sans MT" panose="020B0502020104020203" pitchFamily="34" charset="0"/>
              </a:rPr>
              <a:t>th</a:t>
            </a:r>
            <a:r>
              <a:rPr lang="en-US" altLang="en-US" sz="2400" i="1" dirty="0">
                <a:latin typeface="Gill Sans MT" panose="020B0502020104020203" pitchFamily="34" charset="0"/>
              </a:rPr>
              <a:t> century BC and 5</a:t>
            </a:r>
            <a:r>
              <a:rPr lang="en-US" altLang="en-US" sz="2400" i="1" baseline="30000" dirty="0">
                <a:latin typeface="Gill Sans MT" panose="020B0502020104020203" pitchFamily="34" charset="0"/>
              </a:rPr>
              <a:t>th</a:t>
            </a:r>
            <a:r>
              <a:rPr lang="en-US" altLang="en-US" sz="2400" i="1" dirty="0">
                <a:latin typeface="Gill Sans MT" panose="020B0502020104020203" pitchFamily="34" charset="0"/>
              </a:rPr>
              <a:t> century AD) and the modern period (15</a:t>
            </a:r>
            <a:r>
              <a:rPr lang="en-US" altLang="en-US" sz="2400" i="1" baseline="30000" dirty="0">
                <a:latin typeface="Gill Sans MT" panose="020B0502020104020203" pitchFamily="34" charset="0"/>
              </a:rPr>
              <a:t>th</a:t>
            </a:r>
            <a:r>
              <a:rPr lang="en-US" altLang="en-US" sz="2400" i="1" dirty="0">
                <a:latin typeface="Gill Sans MT" panose="020B0502020104020203" pitchFamily="34" charset="0"/>
              </a:rPr>
              <a:t> century and later).</a:t>
            </a:r>
          </a:p>
          <a:p>
            <a:pPr>
              <a:lnSpc>
                <a:spcPct val="90000"/>
              </a:lnSpc>
            </a:pPr>
            <a:r>
              <a:rPr lang="en-US" altLang="en-US" sz="2400" i="1" dirty="0">
                <a:latin typeface="Gill Sans MT" panose="020B0502020104020203" pitchFamily="34" charset="0"/>
              </a:rPr>
              <a:t>The Medieval Period is usually divided into:</a:t>
            </a:r>
          </a:p>
          <a:p>
            <a:pPr lvl="1"/>
            <a:r>
              <a:rPr lang="en-US" altLang="en-US" sz="2000" b="1" dirty="0">
                <a:latin typeface="Gill Sans MT" panose="020B0502020104020203" pitchFamily="34" charset="0"/>
              </a:rPr>
              <a:t>Early Middle Ages (5</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-10</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 centuries)</a:t>
            </a:r>
          </a:p>
          <a:p>
            <a:pPr lvl="1"/>
            <a:r>
              <a:rPr lang="en-US" altLang="en-US" sz="2000" b="1" dirty="0">
                <a:latin typeface="Gill Sans MT" panose="020B0502020104020203" pitchFamily="34" charset="0"/>
              </a:rPr>
              <a:t>High Middle Ages (11</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-14</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 centuries)</a:t>
            </a:r>
          </a:p>
          <a:p>
            <a:pPr lvl="1"/>
            <a:r>
              <a:rPr lang="en-US" altLang="en-US" sz="2000" b="1" dirty="0">
                <a:latin typeface="Gill Sans MT" panose="020B0502020104020203" pitchFamily="34" charset="0"/>
              </a:rPr>
              <a:t>Late Middle Ages (14</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-15</a:t>
            </a:r>
            <a:r>
              <a:rPr lang="en-US" altLang="en-US" sz="2000" b="1" baseline="30000" dirty="0">
                <a:latin typeface="Gill Sans MT" panose="020B0502020104020203" pitchFamily="34" charset="0"/>
              </a:rPr>
              <a:t>th</a:t>
            </a:r>
            <a:r>
              <a:rPr lang="en-US" altLang="en-US" sz="2000" b="1" dirty="0">
                <a:latin typeface="Gill Sans MT" panose="020B0502020104020203" pitchFamily="34" charset="0"/>
              </a:rPr>
              <a:t> centuries)</a:t>
            </a:r>
          </a:p>
        </p:txBody>
      </p:sp>
      <p:sp>
        <p:nvSpPr>
          <p:cNvPr id="7" name="Slide Number Placeholder 6">
            <a:extLst>
              <a:ext uri="{FF2B5EF4-FFF2-40B4-BE49-F238E27FC236}">
                <a16:creationId xmlns:a16="http://schemas.microsoft.com/office/drawing/2014/main" id="{60DF7324-16C2-A69E-F528-C462080D80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F95E6AF-5756-3BCA-D406-E18239BEE146}"/>
              </a:ext>
            </a:extLst>
          </p:cNvPr>
          <p:cNvCxnSpPr>
            <a:cxnSpLocks/>
          </p:cNvCxnSpPr>
          <p:nvPr/>
        </p:nvCxnSpPr>
        <p:spPr>
          <a:xfrm>
            <a:off x="608012" y="1676400"/>
            <a:ext cx="0" cy="51816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BD5930-9276-ACAE-025A-55B984E8ECF2}"/>
              </a:ext>
            </a:extLst>
          </p:cNvPr>
          <p:cNvSpPr txBox="1"/>
          <p:nvPr/>
        </p:nvSpPr>
        <p:spPr>
          <a:xfrm>
            <a:off x="8862738" y="6038992"/>
            <a:ext cx="30126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Christ, the Good Shepherd, St. Callisto Catacomb, Rome</a:t>
            </a:r>
          </a:p>
        </p:txBody>
      </p:sp>
      <p:pic>
        <p:nvPicPr>
          <p:cNvPr id="5122" name="Picture 2" descr="See caption">
            <a:extLst>
              <a:ext uri="{FF2B5EF4-FFF2-40B4-BE49-F238E27FC236}">
                <a16:creationId xmlns:a16="http://schemas.microsoft.com/office/drawing/2014/main" id="{1D635C8A-0C04-8243-F2B8-DED6216D79CD}"/>
              </a:ext>
            </a:extLst>
          </p:cNvPr>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4B8724-79FC-97A3-FE68-9ECBC9C07188}"/>
              </a:ext>
            </a:extLst>
          </p:cNvPr>
          <p:cNvSpPr txBox="1"/>
          <p:nvPr/>
        </p:nvSpPr>
        <p:spPr>
          <a:xfrm>
            <a:off x="3792682" y="5883212"/>
            <a:ext cx="4038597" cy="830997"/>
          </a:xfrm>
          <a:prstGeom prst="rect">
            <a:avLst/>
          </a:prstGeom>
          <a:noFill/>
        </p:spPr>
        <p:txBody>
          <a:bodyPr wrap="square" rtlCol="0">
            <a:spAutoFit/>
          </a:bodyPr>
          <a:lstStyle/>
          <a:p>
            <a:pPr algn="r"/>
            <a:r>
              <a:rPr lang="en-US" sz="1600" dirty="0"/>
              <a:t>Medieval stain glass panel from Canterbury Cathedral, ca. 1175-1180 depicting the Parable of the Sower</a:t>
            </a:r>
          </a:p>
        </p:txBody>
      </p:sp>
    </p:spTree>
    <p:extLst>
      <p:ext uri="{BB962C8B-B14F-4D97-AF65-F5344CB8AC3E}">
        <p14:creationId xmlns:p14="http://schemas.microsoft.com/office/powerpoint/2010/main" val="20914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A1532A-2EE3-D47F-A5A4-D811C975CD48}"/>
              </a:ext>
            </a:extLst>
          </p:cNvPr>
          <p:cNvSpPr>
            <a:spLocks noGrp="1"/>
          </p:cNvSpPr>
          <p:nvPr>
            <p:ph sz="quarter" idx="14"/>
          </p:nvPr>
        </p:nvSpPr>
        <p:spPr>
          <a:xfrm>
            <a:off x="531812" y="1111364"/>
            <a:ext cx="10972800" cy="946036"/>
          </a:xfrm>
        </p:spPr>
        <p:txBody>
          <a:bodyPr>
            <a:normAutofit/>
          </a:bodyPr>
          <a:lstStyle/>
          <a:p>
            <a:pPr marL="0" indent="0" algn="ctr">
              <a:buNone/>
            </a:pPr>
            <a:r>
              <a:rPr lang="en-US" sz="2800" b="1" dirty="0">
                <a:solidFill>
                  <a:schemeClr val="accent5">
                    <a:lumMod val="75000"/>
                  </a:schemeClr>
                </a:solidFill>
              </a:rPr>
              <a:t>The concept of original sin logically implied other derivative theological conclusions.</a:t>
            </a:r>
          </a:p>
        </p:txBody>
      </p:sp>
      <p:sp>
        <p:nvSpPr>
          <p:cNvPr id="5" name="Title 4">
            <a:extLst>
              <a:ext uri="{FF2B5EF4-FFF2-40B4-BE49-F238E27FC236}">
                <a16:creationId xmlns:a16="http://schemas.microsoft.com/office/drawing/2014/main" id="{02AA1472-E793-281A-C5B4-124DB53A7CA8}"/>
              </a:ext>
            </a:extLst>
          </p:cNvPr>
          <p:cNvSpPr>
            <a:spLocks noGrp="1"/>
          </p:cNvSpPr>
          <p:nvPr>
            <p:ph type="title"/>
          </p:nvPr>
        </p:nvSpPr>
        <p:spPr>
          <a:xfrm>
            <a:off x="1272902" y="303644"/>
            <a:ext cx="9747504" cy="807720"/>
          </a:xfrm>
        </p:spPr>
        <p:txBody>
          <a:bodyPr/>
          <a:lstStyle/>
          <a:p>
            <a:r>
              <a:rPr lang="en-US" dirty="0">
                <a:solidFill>
                  <a:srgbClr val="C00000"/>
                </a:solidFill>
              </a:rPr>
              <a:t>Augustine’s four points</a:t>
            </a:r>
          </a:p>
        </p:txBody>
      </p:sp>
      <p:sp>
        <p:nvSpPr>
          <p:cNvPr id="6" name="Content Placeholder 3">
            <a:extLst>
              <a:ext uri="{FF2B5EF4-FFF2-40B4-BE49-F238E27FC236}">
                <a16:creationId xmlns:a16="http://schemas.microsoft.com/office/drawing/2014/main" id="{710559E8-64AC-447A-9A09-3C7CC37C4F2E}"/>
              </a:ext>
            </a:extLst>
          </p:cNvPr>
          <p:cNvSpPr txBox="1">
            <a:spLocks/>
          </p:cNvSpPr>
          <p:nvPr/>
        </p:nvSpPr>
        <p:spPr>
          <a:xfrm>
            <a:off x="402357" y="2133600"/>
            <a:ext cx="2667000" cy="4419600"/>
          </a:xfrm>
          <a:prstGeom prst="rect">
            <a:avLst/>
          </a:prstGeom>
          <a:solidFill>
            <a:schemeClr val="bg2">
              <a:lumMod val="9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400" b="1" dirty="0">
                <a:solidFill>
                  <a:srgbClr val="9A0000"/>
                </a:solidFill>
                <a:latin typeface="Agency FB" panose="020B0503020202020204" pitchFamily="34" charset="0"/>
              </a:rPr>
              <a:t>TOTAL DEPRAVITY</a:t>
            </a:r>
          </a:p>
          <a:p>
            <a:r>
              <a:rPr lang="en-US" sz="2000" i="1" dirty="0"/>
              <a:t>Every facet of human life is disordered, body, mind, emotion, and will.</a:t>
            </a:r>
          </a:p>
          <a:p>
            <a:r>
              <a:rPr lang="en-US" sz="2000" i="1" dirty="0"/>
              <a:t>Far from being born morally neutral, humans are born morally compromised.</a:t>
            </a:r>
          </a:p>
          <a:p>
            <a:r>
              <a:rPr lang="en-US" sz="2000" i="1" dirty="0"/>
              <a:t>Their passions, especially sex, demonstrates their disordered state.</a:t>
            </a:r>
          </a:p>
        </p:txBody>
      </p:sp>
      <p:sp>
        <p:nvSpPr>
          <p:cNvPr id="7" name="Content Placeholder 3">
            <a:extLst>
              <a:ext uri="{FF2B5EF4-FFF2-40B4-BE49-F238E27FC236}">
                <a16:creationId xmlns:a16="http://schemas.microsoft.com/office/drawing/2014/main" id="{6368936C-8CEA-F9C5-F145-A0EA8D875EA1}"/>
              </a:ext>
            </a:extLst>
          </p:cNvPr>
          <p:cNvSpPr txBox="1">
            <a:spLocks/>
          </p:cNvSpPr>
          <p:nvPr/>
        </p:nvSpPr>
        <p:spPr>
          <a:xfrm>
            <a:off x="3304523" y="2133599"/>
            <a:ext cx="2667000" cy="4402283"/>
          </a:xfrm>
          <a:prstGeom prst="rect">
            <a:avLst/>
          </a:prstGeom>
          <a:solidFill>
            <a:schemeClr val="bg2">
              <a:lumMod val="90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400" b="1" dirty="0">
                <a:solidFill>
                  <a:srgbClr val="9A0000"/>
                </a:solidFill>
                <a:latin typeface="Agency FB" panose="020B0503020202020204" pitchFamily="34" charset="0"/>
              </a:rPr>
              <a:t>IRRESISTABLE GRACE</a:t>
            </a:r>
          </a:p>
          <a:p>
            <a:r>
              <a:rPr lang="en-US" sz="2000" i="1" dirty="0"/>
              <a:t>The only way humans can respond positively to the gospel is by a divine act that overpowers human depravity.</a:t>
            </a:r>
          </a:p>
          <a:p>
            <a:r>
              <a:rPr lang="en-US" sz="2000" i="1" dirty="0"/>
              <a:t>This divine act enables a person to see the truth and choose the good.</a:t>
            </a:r>
          </a:p>
          <a:p>
            <a:r>
              <a:rPr lang="en-US" sz="2000" i="1" dirty="0"/>
              <a:t>Everything comes by the grace of God, including faith itself. </a:t>
            </a:r>
          </a:p>
          <a:p>
            <a:endParaRPr lang="en-US" sz="2000" i="1" dirty="0"/>
          </a:p>
        </p:txBody>
      </p:sp>
      <p:sp>
        <p:nvSpPr>
          <p:cNvPr id="8" name="Content Placeholder 3">
            <a:extLst>
              <a:ext uri="{FF2B5EF4-FFF2-40B4-BE49-F238E27FC236}">
                <a16:creationId xmlns:a16="http://schemas.microsoft.com/office/drawing/2014/main" id="{27CD6C64-B8F4-AF0C-97CF-50ACDFD65AD6}"/>
              </a:ext>
            </a:extLst>
          </p:cNvPr>
          <p:cNvSpPr txBox="1">
            <a:spLocks/>
          </p:cNvSpPr>
          <p:nvPr/>
        </p:nvSpPr>
        <p:spPr>
          <a:xfrm>
            <a:off x="6217303" y="2133599"/>
            <a:ext cx="2667000" cy="4402284"/>
          </a:xfrm>
          <a:prstGeom prst="rect">
            <a:avLst/>
          </a:prstGeom>
          <a:solidFill>
            <a:schemeClr val="bg2">
              <a:lumMod val="90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400" b="1" dirty="0">
                <a:solidFill>
                  <a:srgbClr val="9A0000"/>
                </a:solidFill>
                <a:latin typeface="Agency FB" panose="020B0503020202020204" pitchFamily="34" charset="0"/>
              </a:rPr>
              <a:t>PREDESTINATION</a:t>
            </a:r>
          </a:p>
          <a:p>
            <a:r>
              <a:rPr lang="en-US" sz="2000" i="1" dirty="0"/>
              <a:t>God chooses to give his grace to some but not to others.</a:t>
            </a:r>
          </a:p>
          <a:p>
            <a:r>
              <a:rPr lang="en-US" sz="2000" i="1" dirty="0"/>
              <a:t>Had Adam not fallen, there would have been only the proper number of humans born to replace the fallen angels.</a:t>
            </a:r>
          </a:p>
          <a:p>
            <a:r>
              <a:rPr lang="en-US" sz="2000" i="1" dirty="0"/>
              <a:t>Due to Adam’s fall, there are excess humans; the number of the elect is very limited.</a:t>
            </a:r>
          </a:p>
        </p:txBody>
      </p:sp>
      <p:sp>
        <p:nvSpPr>
          <p:cNvPr id="9" name="Content Placeholder 3">
            <a:extLst>
              <a:ext uri="{FF2B5EF4-FFF2-40B4-BE49-F238E27FC236}">
                <a16:creationId xmlns:a16="http://schemas.microsoft.com/office/drawing/2014/main" id="{407000FA-43CC-DC83-EADF-AD3A3157D4F3}"/>
              </a:ext>
            </a:extLst>
          </p:cNvPr>
          <p:cNvSpPr txBox="1">
            <a:spLocks/>
          </p:cNvSpPr>
          <p:nvPr/>
        </p:nvSpPr>
        <p:spPr>
          <a:xfrm>
            <a:off x="9119468" y="2133598"/>
            <a:ext cx="2667000" cy="4402284"/>
          </a:xfrm>
          <a:prstGeom prst="rect">
            <a:avLst/>
          </a:prstGeom>
          <a:solidFill>
            <a:schemeClr val="bg2">
              <a:lumMod val="9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400" b="1" dirty="0">
                <a:solidFill>
                  <a:srgbClr val="9A0000"/>
                </a:solidFill>
                <a:latin typeface="Agency FB" panose="020B0503020202020204" pitchFamily="34" charset="0"/>
              </a:rPr>
              <a:t>PERSEVERANCE</a:t>
            </a:r>
          </a:p>
          <a:p>
            <a:r>
              <a:rPr lang="en-US" sz="2000" i="1" dirty="0"/>
              <a:t>If divine grace causes humans to believe, then grace will also enable them to sustain their faith.</a:t>
            </a:r>
          </a:p>
          <a:p>
            <a:r>
              <a:rPr lang="en-US" sz="2000" i="1" dirty="0"/>
              <a:t>Though they might sin on occasion though weakness, such grace-empowered-faith will ultimately be victorious over all doubt and difficulty.</a:t>
            </a:r>
          </a:p>
        </p:txBody>
      </p:sp>
    </p:spTree>
    <p:extLst>
      <p:ext uri="{BB962C8B-B14F-4D97-AF65-F5344CB8AC3E}">
        <p14:creationId xmlns:p14="http://schemas.microsoft.com/office/powerpoint/2010/main" val="295600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additive="base">
                                        <p:cTn id="2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additive="base">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 calcmode="lin" valueType="num">
                                      <p:cBhvr additive="base">
                                        <p:cTn id="3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par>
                                <p:cTn id="41" presetID="14" presetClass="entr" presetSubtype="10"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 calcmode="lin" valueType="num">
                                      <p:cBhvr additive="base">
                                        <p:cTn id="4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 calcmode="lin" valueType="num">
                                      <p:cBhvr additive="base">
                                        <p:cTn id="5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 calcmode="lin" valueType="num">
                                      <p:cBhvr additive="base">
                                        <p:cTn id="6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nodeType="with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69" dur="500"/>
                                        <p:tgtEl>
                                          <p:spTgt spid="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8">
                                            <p:txEl>
                                              <p:pRg st="1" end="1"/>
                                            </p:txEl>
                                          </p:spTgt>
                                        </p:tgtEl>
                                        <p:attrNameLst>
                                          <p:attrName>style.visibility</p:attrName>
                                        </p:attrNameLst>
                                      </p:cBhvr>
                                      <p:to>
                                        <p:strVal val="visible"/>
                                      </p:to>
                                    </p:set>
                                    <p:anim calcmode="lin" valueType="num">
                                      <p:cBhvr additive="base">
                                        <p:cTn id="7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8">
                                            <p:txEl>
                                              <p:pRg st="2" end="2"/>
                                            </p:txEl>
                                          </p:spTgt>
                                        </p:tgtEl>
                                        <p:attrNameLst>
                                          <p:attrName>style.visibility</p:attrName>
                                        </p:attrNameLst>
                                      </p:cBhvr>
                                      <p:to>
                                        <p:strVal val="visible"/>
                                      </p:to>
                                    </p:set>
                                    <p:anim calcmode="lin" valueType="num">
                                      <p:cBhvr additive="base">
                                        <p:cTn id="8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8">
                                            <p:txEl>
                                              <p:pRg st="3" end="3"/>
                                            </p:txEl>
                                          </p:spTgt>
                                        </p:tgtEl>
                                        <p:attrNameLst>
                                          <p:attrName>style.visibility</p:attrName>
                                        </p:attrNameLst>
                                      </p:cBhvr>
                                      <p:to>
                                        <p:strVal val="visible"/>
                                      </p:to>
                                    </p:set>
                                    <p:anim calcmode="lin" valueType="num">
                                      <p:cBhvr additive="base">
                                        <p:cTn id="8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randombar(horizontal)">
                                      <p:cBhvr>
                                        <p:cTn id="92" dur="500"/>
                                        <p:tgtEl>
                                          <p:spTgt spid="9"/>
                                        </p:tgtEl>
                                      </p:cBhvr>
                                    </p:animEffect>
                                  </p:childTnLst>
                                </p:cTn>
                              </p:par>
                              <p:par>
                                <p:cTn id="93" presetID="14" presetClass="entr" presetSubtype="10" fill="hold" nodeType="withEffect">
                                  <p:stCondLst>
                                    <p:cond delay="0"/>
                                  </p:stCondLst>
                                  <p:childTnLst>
                                    <p:set>
                                      <p:cBhvr>
                                        <p:cTn id="9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95" dur="500"/>
                                        <p:tgtEl>
                                          <p:spTgt spid="9">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9">
                                            <p:txEl>
                                              <p:pRg st="1" end="1"/>
                                            </p:txEl>
                                          </p:spTgt>
                                        </p:tgtEl>
                                        <p:attrNameLst>
                                          <p:attrName>style.visibility</p:attrName>
                                        </p:attrNameLst>
                                      </p:cBhvr>
                                      <p:to>
                                        <p:strVal val="visible"/>
                                      </p:to>
                                    </p:set>
                                    <p:anim calcmode="lin" valueType="num">
                                      <p:cBhvr additive="base">
                                        <p:cTn id="10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9">
                                            <p:txEl>
                                              <p:pRg st="2" end="2"/>
                                            </p:txEl>
                                          </p:spTgt>
                                        </p:tgtEl>
                                        <p:attrNameLst>
                                          <p:attrName>style.visibility</p:attrName>
                                        </p:attrNameLst>
                                      </p:cBhvr>
                                      <p:to>
                                        <p:strVal val="visible"/>
                                      </p:to>
                                    </p:set>
                                    <p:anim calcmode="lin" valueType="num">
                                      <p:cBhvr additive="base">
                                        <p:cTn id="10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0B92DA4-823F-8149-82AD-0D988E326F27}"/>
              </a:ext>
            </a:extLst>
          </p:cNvPr>
          <p:cNvSpPr>
            <a:spLocks noGrp="1" noChangeArrowheads="1"/>
          </p:cNvSpPr>
          <p:nvPr>
            <p:ph type="title"/>
          </p:nvPr>
        </p:nvSpPr>
        <p:spPr/>
        <p:txBody>
          <a:bodyPr/>
          <a:lstStyle/>
          <a:p>
            <a:pPr algn="l" eaLnBrk="1" hangingPunct="1"/>
            <a:r>
              <a:rPr lang="en-US" altLang="en-US" sz="5400">
                <a:latin typeface="Matura MT Script Capitals" panose="03020802060602070202" pitchFamily="66" charset="0"/>
              </a:rPr>
              <a:t>Asceticism</a:t>
            </a:r>
          </a:p>
        </p:txBody>
      </p:sp>
      <p:sp>
        <p:nvSpPr>
          <p:cNvPr id="29699" name="Rectangle 3">
            <a:extLst>
              <a:ext uri="{FF2B5EF4-FFF2-40B4-BE49-F238E27FC236}">
                <a16:creationId xmlns:a16="http://schemas.microsoft.com/office/drawing/2014/main" id="{8588D7A3-9ECC-73A3-EDAE-167CDA4F75F2}"/>
              </a:ext>
            </a:extLst>
          </p:cNvPr>
          <p:cNvSpPr>
            <a:spLocks noGrp="1" noChangeArrowheads="1"/>
          </p:cNvSpPr>
          <p:nvPr>
            <p:ph type="body" idx="1"/>
          </p:nvPr>
        </p:nvSpPr>
        <p:spPr/>
        <p:txBody>
          <a:bodyPr/>
          <a:lstStyle/>
          <a:p>
            <a:pPr eaLnBrk="1" hangingPunct="1">
              <a:buFontTx/>
              <a:buNone/>
            </a:pPr>
            <a:r>
              <a:rPr lang="en-US" altLang="en-US" sz="2800" b="1" dirty="0">
                <a:solidFill>
                  <a:srgbClr val="FF9900"/>
                </a:solidFill>
              </a:rPr>
              <a:t>The Edict of Milan in AD 313 (which legalized Christianity) largely brought an end to the highest level of spirituality defined by martyrdom.</a:t>
            </a:r>
          </a:p>
          <a:p>
            <a:pPr eaLnBrk="1" hangingPunct="1"/>
            <a:r>
              <a:rPr lang="en-US" altLang="en-US" sz="2400" i="1" dirty="0">
                <a:latin typeface="Arial Narrow" panose="020B0606020202030204" pitchFamily="34" charset="0"/>
              </a:rPr>
              <a:t>Asceticism, drawing from the ethos of martyrdom, became a sort of “living” martyrdom—a renunciation of the material world.</a:t>
            </a:r>
          </a:p>
          <a:p>
            <a:pPr eaLnBrk="1" hangingPunct="1"/>
            <a:r>
              <a:rPr lang="en-US" altLang="en-US" sz="2400" i="1" dirty="0">
                <a:latin typeface="Arial Narrow" panose="020B0606020202030204" pitchFamily="34" charset="0"/>
              </a:rPr>
              <a:t>Deprivation of food (fasting), marriage, possessions, and social life were urged as the highest level of spiritual commitment.</a:t>
            </a:r>
          </a:p>
          <a:p>
            <a:pPr eaLnBrk="1" hangingPunct="1"/>
            <a:r>
              <a:rPr lang="en-US" altLang="en-US" sz="2400" i="1" dirty="0">
                <a:latin typeface="Arial Narrow" panose="020B0606020202030204" pitchFamily="34" charset="0"/>
              </a:rPr>
              <a:t>Such earthly pleasures were replaced by a life of reading and meditation, memorizing scripture, prayer, and good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6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699">
                                            <p:txEl>
                                              <p:pRg st="1" end="1"/>
                                            </p:txEl>
                                          </p:spTgt>
                                        </p:tgtEl>
                                        <p:attrNameLst>
                                          <p:attrName>style.visibility</p:attrName>
                                        </p:attrNameLst>
                                      </p:cBhvr>
                                      <p:to>
                                        <p:strVal val="visible"/>
                                      </p:to>
                                    </p:set>
                                    <p:anim calcmode="lin" valueType="num">
                                      <p:cBhvr additive="base">
                                        <p:cTn id="14"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9699">
                                            <p:txEl>
                                              <p:pRg st="2" end="2"/>
                                            </p:txEl>
                                          </p:spTgt>
                                        </p:tgtEl>
                                        <p:attrNameLst>
                                          <p:attrName>style.visibility</p:attrName>
                                        </p:attrNameLst>
                                      </p:cBhvr>
                                      <p:to>
                                        <p:strVal val="visible"/>
                                      </p:to>
                                    </p:set>
                                    <p:anim calcmode="lin" valueType="num">
                                      <p:cBhvr additive="base">
                                        <p:cTn id="20"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699">
                                            <p:txEl>
                                              <p:pRg st="3" end="3"/>
                                            </p:txEl>
                                          </p:spTgt>
                                        </p:tgtEl>
                                        <p:attrNameLst>
                                          <p:attrName>style.visibility</p:attrName>
                                        </p:attrNameLst>
                                      </p:cBhvr>
                                      <p:to>
                                        <p:strVal val="visible"/>
                                      </p:to>
                                    </p:set>
                                    <p:anim calcmode="lin" valueType="num">
                                      <p:cBhvr additive="base">
                                        <p:cTn id="26"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327C856F-17F7-D5E6-F53A-695063A0278B}"/>
              </a:ext>
            </a:extLst>
          </p:cNvPr>
          <p:cNvSpPr>
            <a:spLocks noGrp="1" noChangeArrowheads="1"/>
          </p:cNvSpPr>
          <p:nvPr>
            <p:ph type="title"/>
          </p:nvPr>
        </p:nvSpPr>
        <p:spPr>
          <a:xfrm>
            <a:off x="6094412" y="838200"/>
            <a:ext cx="4419600" cy="3992562"/>
          </a:xfrm>
        </p:spPr>
        <p:txBody>
          <a:bodyPr/>
          <a:lstStyle/>
          <a:p>
            <a:pPr algn="l" eaLnBrk="1" hangingPunct="1"/>
            <a:r>
              <a:rPr lang="en-US" altLang="en-US" sz="2800" dirty="0"/>
              <a:t>St. George’s monastery, located between Jerusalem and Jericho along the Wadi </a:t>
            </a:r>
            <a:r>
              <a:rPr lang="en-US" altLang="en-US" sz="2800" dirty="0" err="1"/>
              <a:t>Qelt</a:t>
            </a:r>
            <a:r>
              <a:rPr lang="en-US" altLang="en-US" sz="2800" dirty="0"/>
              <a:t>, was one of more than 60 monasteries built in the Judean desert east of Jerusalem (4</a:t>
            </a:r>
            <a:r>
              <a:rPr lang="en-US" altLang="en-US" sz="2800" baseline="30000" dirty="0"/>
              <a:t>th</a:t>
            </a:r>
            <a:r>
              <a:rPr lang="en-US" altLang="en-US" sz="2800" dirty="0"/>
              <a:t> – 7</a:t>
            </a:r>
            <a:r>
              <a:rPr lang="en-US" altLang="en-US" sz="2800" baseline="30000" dirty="0"/>
              <a:t>th</a:t>
            </a:r>
            <a:r>
              <a:rPr lang="en-US" altLang="en-US" sz="2800" dirty="0"/>
              <a:t> centuries).</a:t>
            </a:r>
          </a:p>
        </p:txBody>
      </p:sp>
      <p:pic>
        <p:nvPicPr>
          <p:cNvPr id="30723" name="Picture 10">
            <a:extLst>
              <a:ext uri="{FF2B5EF4-FFF2-40B4-BE49-F238E27FC236}">
                <a16:creationId xmlns:a16="http://schemas.microsoft.com/office/drawing/2014/main" id="{DD65CAA8-35F8-F204-69E0-C22E23EDCDFD}"/>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333"/>
          <a:stretch>
            <a:fillRect/>
          </a:stretch>
        </p:blipFill>
        <p:spPr>
          <a:xfrm>
            <a:off x="1538287" y="0"/>
            <a:ext cx="43624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a:extLst>
              <a:ext uri="{FF2B5EF4-FFF2-40B4-BE49-F238E27FC236}">
                <a16:creationId xmlns:a16="http://schemas.microsoft.com/office/drawing/2014/main" id="{EDF3A4D8-B5E7-BE50-0389-3F79DCA0123E}"/>
              </a:ext>
            </a:extLst>
          </p:cNvPr>
          <p:cNvPicPr>
            <a:picLocks noGrp="1" noChangeAspect="1" noChangeArrowheads="1"/>
          </p:cNvPicPr>
          <p:nvPr>
            <p:ph sz="half" idx="1"/>
          </p:nvPr>
        </p:nvPicPr>
        <p:blipFill>
          <a:blip r:embed="rId2">
            <a:lum bright="12000" contrast="30000"/>
            <a:extLst>
              <a:ext uri="{28A0092B-C50C-407E-A947-70E740481C1C}">
                <a14:useLocalDpi xmlns:a14="http://schemas.microsoft.com/office/drawing/2010/main"/>
              </a:ext>
            </a:extLst>
          </a:blip>
          <a:srcRect/>
          <a:stretch>
            <a:fillRect/>
          </a:stretch>
        </p:blipFill>
        <p:spPr>
          <a:xfrm>
            <a:off x="2055812" y="1219200"/>
            <a:ext cx="35814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8">
            <a:extLst>
              <a:ext uri="{FF2B5EF4-FFF2-40B4-BE49-F238E27FC236}">
                <a16:creationId xmlns:a16="http://schemas.microsoft.com/office/drawing/2014/main" id="{33B135DA-6C0E-6D8F-9BCF-EC332270659C}"/>
              </a:ext>
            </a:extLst>
          </p:cNvPr>
          <p:cNvPicPr>
            <a:picLocks noGrp="1" noChangeAspect="1" noChangeArrowheads="1"/>
          </p:cNvPicPr>
          <p:nvPr>
            <p:ph sz="half" idx="2"/>
          </p:nvPr>
        </p:nvPicPr>
        <p:blipFill>
          <a:blip r:embed="rId3">
            <a:lum contrast="18000"/>
            <a:extLst>
              <a:ext uri="{28A0092B-C50C-407E-A947-70E740481C1C}">
                <a14:useLocalDpi xmlns:a14="http://schemas.microsoft.com/office/drawing/2010/main"/>
              </a:ext>
            </a:extLst>
          </a:blip>
          <a:srcRect/>
          <a:stretch>
            <a:fillRect/>
          </a:stretch>
        </p:blipFill>
        <p:spPr>
          <a:xfrm>
            <a:off x="6475412" y="0"/>
            <a:ext cx="37465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Text Box 9">
            <a:extLst>
              <a:ext uri="{FF2B5EF4-FFF2-40B4-BE49-F238E27FC236}">
                <a16:creationId xmlns:a16="http://schemas.microsoft.com/office/drawing/2014/main" id="{CEF0F3D4-1D54-26E4-7358-46C2023B42E7}"/>
              </a:ext>
            </a:extLst>
          </p:cNvPr>
          <p:cNvSpPr txBox="1">
            <a:spLocks noChangeArrowheads="1"/>
          </p:cNvSpPr>
          <p:nvPr/>
        </p:nvSpPr>
        <p:spPr bwMode="auto">
          <a:xfrm>
            <a:off x="1903412" y="60326"/>
            <a:ext cx="441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b="1">
                <a:solidFill>
                  <a:srgbClr val="FFFFFF"/>
                </a:solidFill>
                <a:latin typeface="Arial Narrow" panose="020B0606020202030204" pitchFamily="34" charset="0"/>
              </a:rPr>
              <a:t>Believed to be the site of Jesus’ temptations, the monastery of Douka was established in AD 340.</a:t>
            </a:r>
          </a:p>
        </p:txBody>
      </p:sp>
      <p:sp>
        <p:nvSpPr>
          <p:cNvPr id="32773" name="Text Box 10">
            <a:extLst>
              <a:ext uri="{FF2B5EF4-FFF2-40B4-BE49-F238E27FC236}">
                <a16:creationId xmlns:a16="http://schemas.microsoft.com/office/drawing/2014/main" id="{38568D1F-7052-2BDA-CF31-DAE1F8AE4610}"/>
              </a:ext>
            </a:extLst>
          </p:cNvPr>
          <p:cNvSpPr txBox="1">
            <a:spLocks noChangeArrowheads="1"/>
          </p:cNvSpPr>
          <p:nvPr/>
        </p:nvSpPr>
        <p:spPr bwMode="auto">
          <a:xfrm>
            <a:off x="6399212" y="5867401"/>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000" b="1">
                <a:solidFill>
                  <a:srgbClr val="FFFFFF"/>
                </a:solidFill>
                <a:latin typeface="Arial Narrow" panose="020B0606020202030204" pitchFamily="34" charset="0"/>
              </a:rPr>
              <a:t>Isolated monks would pull up food and necessary items in a basket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75B50E1-2337-60C2-38AD-F2BE2E479196}"/>
              </a:ext>
            </a:extLst>
          </p:cNvPr>
          <p:cNvSpPr>
            <a:spLocks noGrp="1" noChangeArrowheads="1"/>
          </p:cNvSpPr>
          <p:nvPr>
            <p:ph type="title"/>
          </p:nvPr>
        </p:nvSpPr>
        <p:spPr>
          <a:xfrm>
            <a:off x="6323012" y="274638"/>
            <a:ext cx="3886200" cy="6202362"/>
          </a:xfrm>
        </p:spPr>
        <p:txBody>
          <a:bodyPr/>
          <a:lstStyle/>
          <a:p>
            <a:pPr algn="l" eaLnBrk="1" hangingPunct="1"/>
            <a:r>
              <a:rPr lang="en-US" altLang="en-US" sz="2000"/>
              <a:t>Mar Saba hermitage, where St. Johannes Hesychastes lived from AD 491-559. The hermitage consisted of a one-room cell 13 feet long and less than 9 feet wide.</a:t>
            </a:r>
            <a:br>
              <a:rPr lang="en-US" altLang="en-US" sz="2000"/>
            </a:br>
            <a:r>
              <a:rPr lang="en-US" altLang="en-US" sz="2000"/>
              <a:t> </a:t>
            </a:r>
            <a:br>
              <a:rPr lang="en-US" altLang="en-US" sz="2000"/>
            </a:br>
            <a:r>
              <a:rPr lang="en-US" altLang="en-US" sz="2000"/>
              <a:t>The cell was reached by a path cut along the natural ledge of the cliff face.</a:t>
            </a:r>
            <a:br>
              <a:rPr lang="en-US" altLang="en-US" sz="2000"/>
            </a:br>
            <a:br>
              <a:rPr lang="en-US" altLang="en-US" sz="2000"/>
            </a:br>
            <a:r>
              <a:rPr lang="en-US" altLang="en-US" sz="2000"/>
              <a:t>The roof of the cell, reached by a ladder, was where St. Johannes went to pray at the seven times of the daily office.</a:t>
            </a:r>
          </a:p>
        </p:txBody>
      </p:sp>
      <p:pic>
        <p:nvPicPr>
          <p:cNvPr id="34819" name="Picture 3">
            <a:extLst>
              <a:ext uri="{FF2B5EF4-FFF2-40B4-BE49-F238E27FC236}">
                <a16:creationId xmlns:a16="http://schemas.microsoft.com/office/drawing/2014/main" id="{F8CC54CD-F83A-E4AE-05F9-EB06D92460F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2412" y="0"/>
            <a:ext cx="43894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D84116A-D1CA-D307-A38E-D56620AFCF19}"/>
              </a:ext>
            </a:extLst>
          </p:cNvPr>
          <p:cNvSpPr>
            <a:spLocks noGrp="1" noChangeArrowheads="1"/>
          </p:cNvSpPr>
          <p:nvPr>
            <p:ph type="title"/>
          </p:nvPr>
        </p:nvSpPr>
        <p:spPr>
          <a:xfrm>
            <a:off x="455612" y="152400"/>
            <a:ext cx="11353800" cy="1143000"/>
          </a:xfrm>
        </p:spPr>
        <p:txBody>
          <a:bodyPr/>
          <a:lstStyle/>
          <a:p>
            <a:pPr algn="l" eaLnBrk="1" hangingPunct="1"/>
            <a:r>
              <a:rPr lang="en-US" altLang="en-US" sz="3200" i="1" dirty="0"/>
              <a:t>Asceticism raises the question of how forms of deprivation affect spiritual life.</a:t>
            </a:r>
          </a:p>
        </p:txBody>
      </p:sp>
      <p:sp>
        <p:nvSpPr>
          <p:cNvPr id="36867" name="Rectangle 3">
            <a:extLst>
              <a:ext uri="{FF2B5EF4-FFF2-40B4-BE49-F238E27FC236}">
                <a16:creationId xmlns:a16="http://schemas.microsoft.com/office/drawing/2014/main" id="{B3ECEE98-DA98-1731-B838-D5A2AA3B7431}"/>
              </a:ext>
            </a:extLst>
          </p:cNvPr>
          <p:cNvSpPr>
            <a:spLocks noGrp="1" noChangeArrowheads="1"/>
          </p:cNvSpPr>
          <p:nvPr>
            <p:ph type="body" idx="1"/>
          </p:nvPr>
        </p:nvSpPr>
        <p:spPr>
          <a:xfrm>
            <a:off x="722312" y="1600200"/>
            <a:ext cx="10744200" cy="4648200"/>
          </a:xfrm>
        </p:spPr>
        <p:txBody>
          <a:bodyPr/>
          <a:lstStyle/>
          <a:p>
            <a:pPr eaLnBrk="1" hangingPunct="1">
              <a:buFontTx/>
              <a:buNone/>
            </a:pPr>
            <a:r>
              <a:rPr lang="en-US" altLang="en-US" sz="4400" dirty="0">
                <a:solidFill>
                  <a:srgbClr val="FF9900"/>
                </a:solidFill>
                <a:latin typeface="Agency FB" panose="020B0503020202020204" pitchFamily="34" charset="0"/>
              </a:rPr>
              <a:t>FOCUS QUESTION:</a:t>
            </a:r>
            <a:r>
              <a:rPr lang="en-US" altLang="en-US" sz="4000" dirty="0">
                <a:solidFill>
                  <a:srgbClr val="FF9900"/>
                </a:solidFill>
                <a:latin typeface="Agency FB" panose="020B0503020202020204" pitchFamily="34" charset="0"/>
              </a:rPr>
              <a:t> </a:t>
            </a:r>
            <a:r>
              <a:rPr lang="en-US" altLang="en-US" sz="4000" i="1" dirty="0">
                <a:solidFill>
                  <a:srgbClr val="FF9900"/>
                </a:solidFill>
                <a:latin typeface="Agency FB" panose="020B0503020202020204" pitchFamily="34" charset="0"/>
              </a:rPr>
              <a:t>Do disciplines like fasting enhance spirituality, and if so, how?</a:t>
            </a:r>
          </a:p>
          <a:p>
            <a:pPr eaLnBrk="1" hangingPunct="1"/>
            <a:r>
              <a:rPr lang="en-US" altLang="en-US" sz="2400" dirty="0">
                <a:latin typeface="Eras Demi ITC" panose="020B0805030504020804" pitchFamily="34" charset="0"/>
              </a:rPr>
              <a:t>Fasting in the Old Testament was associated with personal piety, public devotion, grief over disaster, mourning, and repentance.</a:t>
            </a:r>
          </a:p>
          <a:p>
            <a:pPr eaLnBrk="1" hangingPunct="1"/>
            <a:r>
              <a:rPr lang="en-US" altLang="en-US" sz="2400" dirty="0">
                <a:latin typeface="Eras Demi ITC" panose="020B0805030504020804" pitchFamily="34" charset="0"/>
              </a:rPr>
              <a:t>John the Baptist required his disciples to fast but Jesus did not, though he seems to imply that after the ascension they would </a:t>
            </a:r>
            <a:r>
              <a:rPr lang="en-US" altLang="en-US" sz="2400" dirty="0">
                <a:latin typeface="Arial Narrow" panose="020B0606020202030204" pitchFamily="34" charset="0"/>
              </a:rPr>
              <a:t>(Mt. 9:14-17; Mk. 2:18-22; Lk. 5:33-39).</a:t>
            </a:r>
          </a:p>
          <a:p>
            <a:pPr eaLnBrk="1" hangingPunct="1"/>
            <a:r>
              <a:rPr lang="en-US" altLang="en-US" sz="2400" dirty="0">
                <a:latin typeface="Eras Demi ITC" panose="020B0805030504020804" pitchFamily="34" charset="0"/>
              </a:rPr>
              <a:t>Later NT manuscripts (followed by the KJV) sometimes coupled fasting with prayer </a:t>
            </a:r>
            <a:r>
              <a:rPr lang="en-US" altLang="en-US" sz="2400" dirty="0">
                <a:latin typeface="Arial Narrow" panose="020B0606020202030204" pitchFamily="34" charset="0"/>
              </a:rPr>
              <a:t>(e.g., Mt. 17:21; Mk. 9:29; 1 Co. 7:5)</a:t>
            </a:r>
            <a:r>
              <a:rPr lang="en-US" altLang="en-US" sz="2400" dirty="0">
                <a:latin typeface="Eras Demi ITC" panose="020B0805030504020804" pitchFamily="34" charset="0"/>
              </a:rPr>
              <a:t>, but these references are absent in the earliest manuscripts.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68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additive="base">
                                        <p:cTn id="14"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6867">
                                            <p:txEl>
                                              <p:pRg st="2" end="2"/>
                                            </p:txEl>
                                          </p:spTgt>
                                        </p:tgtEl>
                                        <p:attrNameLst>
                                          <p:attrName>style.visibility</p:attrName>
                                        </p:attrNameLst>
                                      </p:cBhvr>
                                      <p:to>
                                        <p:strVal val="visible"/>
                                      </p:to>
                                    </p:set>
                                    <p:anim calcmode="lin" valueType="num">
                                      <p:cBhvr additive="base">
                                        <p:cTn id="20"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6867">
                                            <p:txEl>
                                              <p:pRg st="3" end="3"/>
                                            </p:txEl>
                                          </p:spTgt>
                                        </p:tgtEl>
                                        <p:attrNameLst>
                                          <p:attrName>style.visibility</p:attrName>
                                        </p:attrNameLst>
                                      </p:cBhvr>
                                      <p:to>
                                        <p:strVal val="visible"/>
                                      </p:to>
                                    </p:set>
                                    <p:anim calcmode="lin" valueType="num">
                                      <p:cBhvr additive="base">
                                        <p:cTn id="26"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042369-819A-7B56-F25A-3FCC3C84FC97}"/>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5" name="Title 4">
            <a:extLst>
              <a:ext uri="{FF2B5EF4-FFF2-40B4-BE49-F238E27FC236}">
                <a16:creationId xmlns:a16="http://schemas.microsoft.com/office/drawing/2014/main" id="{00E7C9B3-4C53-909C-1B63-E7B60CC6A0D5}"/>
              </a:ext>
            </a:extLst>
          </p:cNvPr>
          <p:cNvSpPr>
            <a:spLocks noGrp="1"/>
          </p:cNvSpPr>
          <p:nvPr>
            <p:ph type="title"/>
          </p:nvPr>
        </p:nvSpPr>
        <p:spPr>
          <a:xfrm>
            <a:off x="74613" y="618492"/>
            <a:ext cx="3666147" cy="5647375"/>
          </a:xfrm>
        </p:spPr>
        <p:txBody>
          <a:bodyPr/>
          <a:lstStyle/>
          <a:p>
            <a:pPr algn="r"/>
            <a:r>
              <a:rPr lang="en-US" sz="2400" cap="none" dirty="0"/>
              <a:t>In AD 330, Constantine had moved the capital of the empire from Rome to “New Rome” (Constantinople/ Byzantium).</a:t>
            </a:r>
            <a:br>
              <a:rPr lang="en-US" sz="2400" cap="none" dirty="0"/>
            </a:br>
            <a:br>
              <a:rPr lang="en-US" sz="2400" cap="none" dirty="0"/>
            </a:br>
            <a:r>
              <a:rPr lang="en-US" sz="2400" u="sng" cap="none" dirty="0"/>
              <a:t>Western Christianity </a:t>
            </a:r>
            <a:r>
              <a:rPr lang="en-US" sz="2400" cap="none" dirty="0"/>
              <a:t>became increasingly centralized under the Roman Bishop.</a:t>
            </a:r>
            <a:br>
              <a:rPr lang="en-US" sz="2400" cap="none" dirty="0"/>
            </a:br>
            <a:br>
              <a:rPr lang="en-US" sz="2400" u="sng" cap="none" dirty="0"/>
            </a:br>
            <a:r>
              <a:rPr lang="en-US" sz="2400" u="sng" cap="none" dirty="0"/>
              <a:t>Eastern Christianity </a:t>
            </a:r>
            <a:r>
              <a:rPr lang="en-US" sz="2400" cap="none" dirty="0"/>
              <a:t>developed autonomously. </a:t>
            </a:r>
          </a:p>
        </p:txBody>
      </p:sp>
      <p:pic>
        <p:nvPicPr>
          <p:cNvPr id="2050" name="Picture 2">
            <a:extLst>
              <a:ext uri="{FF2B5EF4-FFF2-40B4-BE49-F238E27FC236}">
                <a16:creationId xmlns:a16="http://schemas.microsoft.com/office/drawing/2014/main" id="{23C72ED2-421E-569B-1A2B-DC72CEE9A75E}"/>
              </a:ext>
            </a:extLst>
          </p:cNvPr>
          <p:cNvPicPr>
            <a:picLocks noGrp="1" noChangeAspect="1" noChangeArrowheads="1"/>
          </p:cNvPicPr>
          <p:nvPr>
            <p:ph sz="quarter" idx="14"/>
          </p:nvPr>
        </p:nvPicPr>
        <p:blipFill rotWithShape="1">
          <a:blip r:embed="rId2" cstate="screen">
            <a:extLst>
              <a:ext uri="{28A0092B-C50C-407E-A947-70E740481C1C}">
                <a14:useLocalDpi xmlns:a14="http://schemas.microsoft.com/office/drawing/2010/main"/>
              </a:ext>
            </a:extLst>
          </a:blip>
          <a:srcRect/>
          <a:stretch/>
        </p:blipFill>
        <p:spPr bwMode="auto">
          <a:xfrm>
            <a:off x="3884612" y="-9684"/>
            <a:ext cx="8304213" cy="68676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268299A-56A8-A9D0-F540-4F3688C49892}"/>
              </a:ext>
            </a:extLst>
          </p:cNvPr>
          <p:cNvSpPr/>
          <p:nvPr/>
        </p:nvSpPr>
        <p:spPr>
          <a:xfrm>
            <a:off x="7628547" y="3347958"/>
            <a:ext cx="152400" cy="1524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FEA945CD-B5DB-8F56-4977-2B154DF3C75F}"/>
              </a:ext>
            </a:extLst>
          </p:cNvPr>
          <p:cNvSpPr/>
          <p:nvPr/>
        </p:nvSpPr>
        <p:spPr>
          <a:xfrm>
            <a:off x="9904412" y="2971800"/>
            <a:ext cx="152400" cy="1524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7" name="TextBox 6">
            <a:extLst>
              <a:ext uri="{FF2B5EF4-FFF2-40B4-BE49-F238E27FC236}">
                <a16:creationId xmlns:a16="http://schemas.microsoft.com/office/drawing/2014/main" id="{0FE561BE-D0BA-20F3-5483-E3960DCE96E6}"/>
              </a:ext>
            </a:extLst>
          </p:cNvPr>
          <p:cNvSpPr txBox="1"/>
          <p:nvPr/>
        </p:nvSpPr>
        <p:spPr>
          <a:xfrm>
            <a:off x="7289920" y="3498419"/>
            <a:ext cx="829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a:ea typeface="+mn-ea"/>
                <a:cs typeface="+mn-cs"/>
              </a:rPr>
              <a:t>Rome</a:t>
            </a:r>
          </a:p>
        </p:txBody>
      </p:sp>
      <p:sp>
        <p:nvSpPr>
          <p:cNvPr id="8" name="TextBox 7">
            <a:extLst>
              <a:ext uri="{FF2B5EF4-FFF2-40B4-BE49-F238E27FC236}">
                <a16:creationId xmlns:a16="http://schemas.microsoft.com/office/drawing/2014/main" id="{62797186-CC19-6E7E-0804-10D23BC47335}"/>
              </a:ext>
            </a:extLst>
          </p:cNvPr>
          <p:cNvSpPr txBox="1"/>
          <p:nvPr/>
        </p:nvSpPr>
        <p:spPr>
          <a:xfrm>
            <a:off x="9675812" y="2602468"/>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a:ea typeface="+mn-ea"/>
                <a:cs typeface="+mn-cs"/>
              </a:rPr>
              <a:t>Constantinople</a:t>
            </a:r>
          </a:p>
        </p:txBody>
      </p:sp>
    </p:spTree>
    <p:extLst>
      <p:ext uri="{BB962C8B-B14F-4D97-AF65-F5344CB8AC3E}">
        <p14:creationId xmlns:p14="http://schemas.microsoft.com/office/powerpoint/2010/main" val="396937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425C6A-A1A0-E9B0-B25F-A2417DB0B5AB}"/>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56</a:t>
            </a:fld>
            <a:endParaRPr lang="en-US" dirty="0"/>
          </a:p>
        </p:txBody>
      </p:sp>
      <p:sp>
        <p:nvSpPr>
          <p:cNvPr id="4" name="Content Placeholder 3">
            <a:extLst>
              <a:ext uri="{FF2B5EF4-FFF2-40B4-BE49-F238E27FC236}">
                <a16:creationId xmlns:a16="http://schemas.microsoft.com/office/drawing/2014/main" id="{38EAC23B-D345-7FF3-6E7F-E7B72DCD8D1A}"/>
              </a:ext>
            </a:extLst>
          </p:cNvPr>
          <p:cNvSpPr>
            <a:spLocks noGrp="1"/>
          </p:cNvSpPr>
          <p:nvPr>
            <p:ph sz="quarter" idx="14"/>
          </p:nvPr>
        </p:nvSpPr>
        <p:spPr>
          <a:xfrm>
            <a:off x="684212" y="1524000"/>
            <a:ext cx="10820400" cy="4876800"/>
          </a:xfrm>
        </p:spPr>
        <p:txBody>
          <a:bodyPr/>
          <a:lstStyle/>
          <a:p>
            <a:pPr marL="0" indent="0">
              <a:buNone/>
            </a:pPr>
            <a:r>
              <a:rPr lang="en-US" sz="2800" b="1" dirty="0">
                <a:solidFill>
                  <a:schemeClr val="accent5">
                    <a:lumMod val="75000"/>
                  </a:schemeClr>
                </a:solidFill>
              </a:rPr>
              <a:t>Although much about the early bishops in Rome is historically ambiguous, scholars agree:</a:t>
            </a:r>
          </a:p>
          <a:p>
            <a:r>
              <a:rPr lang="en-US" sz="2400" i="1" dirty="0">
                <a:solidFill>
                  <a:schemeClr val="tx1"/>
                </a:solidFill>
              </a:rPr>
              <a:t>The Bishops in Rome were generally selected through election by the clergy and local people with emperors presiding over the elections.</a:t>
            </a:r>
          </a:p>
          <a:p>
            <a:r>
              <a:rPr lang="en-US" sz="2400" i="1" dirty="0">
                <a:solidFill>
                  <a:schemeClr val="tx1"/>
                </a:solidFill>
              </a:rPr>
              <a:t>In the early Middle Ages, it is doubtful that most Christians assumed that the Pope in Rome was the spiritual head of the entire Christian Church, regardless of his claims, but gradually, popes like Gregory I and those following slowly increased their authority in the West.</a:t>
            </a:r>
          </a:p>
          <a:p>
            <a:r>
              <a:rPr lang="en-US" sz="2400" i="1" dirty="0">
                <a:solidFill>
                  <a:schemeClr val="tx1"/>
                </a:solidFill>
              </a:rPr>
              <a:t>The eventual claim of the Roman Bishop as the leader of the whole Christian Church began to drive a wedge between the western and eastern churches, since the Byzantine emperors claimed authority over both church and state.</a:t>
            </a:r>
          </a:p>
        </p:txBody>
      </p:sp>
      <p:sp>
        <p:nvSpPr>
          <p:cNvPr id="5" name="Title 4">
            <a:extLst>
              <a:ext uri="{FF2B5EF4-FFF2-40B4-BE49-F238E27FC236}">
                <a16:creationId xmlns:a16="http://schemas.microsoft.com/office/drawing/2014/main" id="{08E17FB2-02EC-CA17-2DB8-BAC69BD008BB}"/>
              </a:ext>
            </a:extLst>
          </p:cNvPr>
          <p:cNvSpPr>
            <a:spLocks noGrp="1"/>
          </p:cNvSpPr>
          <p:nvPr>
            <p:ph type="title"/>
          </p:nvPr>
        </p:nvSpPr>
        <p:spPr>
          <a:xfrm>
            <a:off x="531812" y="338328"/>
            <a:ext cx="9747504" cy="883920"/>
          </a:xfrm>
        </p:spPr>
        <p:txBody>
          <a:bodyPr/>
          <a:lstStyle/>
          <a:p>
            <a:r>
              <a:rPr lang="en-US" dirty="0">
                <a:solidFill>
                  <a:srgbClr val="C00000"/>
                </a:solidFill>
              </a:rPr>
              <a:t>THE ELEVATION OF THE POPE</a:t>
            </a:r>
          </a:p>
        </p:txBody>
      </p:sp>
    </p:spTree>
    <p:extLst>
      <p:ext uri="{BB962C8B-B14F-4D97-AF65-F5344CB8AC3E}">
        <p14:creationId xmlns:p14="http://schemas.microsoft.com/office/powerpoint/2010/main" val="368984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8BE833BB-7661-B626-2F4D-9B13D906BC14}"/>
              </a:ext>
            </a:extLst>
          </p:cNvPr>
          <p:cNvSpPr>
            <a:spLocks noGrp="1" noChangeArrowheads="1"/>
          </p:cNvSpPr>
          <p:nvPr>
            <p:ph type="title"/>
          </p:nvPr>
        </p:nvSpPr>
        <p:spPr>
          <a:xfrm>
            <a:off x="609440" y="114300"/>
            <a:ext cx="10969943" cy="1143000"/>
          </a:xfrm>
        </p:spPr>
        <p:txBody>
          <a:bodyPr/>
          <a:lstStyle/>
          <a:p>
            <a:r>
              <a:rPr lang="en-US" altLang="en-US" sz="5400" dirty="0">
                <a:latin typeface="Matura MT Script Capitals" panose="03020802060602070202" pitchFamily="66" charset="0"/>
              </a:rPr>
              <a:t>Eastern Orthodoxy</a:t>
            </a:r>
          </a:p>
        </p:txBody>
      </p:sp>
      <p:sp>
        <p:nvSpPr>
          <p:cNvPr id="153604" name="Rectangle 4">
            <a:extLst>
              <a:ext uri="{FF2B5EF4-FFF2-40B4-BE49-F238E27FC236}">
                <a16:creationId xmlns:a16="http://schemas.microsoft.com/office/drawing/2014/main" id="{4930B0D9-F603-FA45-B1F4-B363D2C90D41}"/>
              </a:ext>
            </a:extLst>
          </p:cNvPr>
          <p:cNvSpPr>
            <a:spLocks noGrp="1" noChangeArrowheads="1"/>
          </p:cNvSpPr>
          <p:nvPr>
            <p:ph type="body" sz="half" idx="1"/>
          </p:nvPr>
        </p:nvSpPr>
        <p:spPr>
          <a:xfrm>
            <a:off x="760412" y="2973407"/>
            <a:ext cx="3733800" cy="3198793"/>
          </a:xfrm>
          <a:solidFill>
            <a:schemeClr val="accent5">
              <a:lumMod val="10000"/>
            </a:schemeClr>
          </a:solidFill>
          <a:ln w="38100">
            <a:solidFill>
              <a:schemeClr val="accent1"/>
            </a:solidFill>
            <a:miter lim="800000"/>
            <a:headEnd/>
            <a:tailEnd/>
          </a:ln>
        </p:spPr>
        <p:txBody>
          <a:bodyPr/>
          <a:lstStyle/>
          <a:p>
            <a:pPr>
              <a:buFont typeface="Wingdings" panose="05000000000000000000" pitchFamily="2" charset="2"/>
              <a:buNone/>
            </a:pPr>
            <a:r>
              <a:rPr lang="en-US" altLang="en-US" sz="2800" dirty="0">
                <a:solidFill>
                  <a:srgbClr val="FFCC00"/>
                </a:solidFill>
                <a:latin typeface="Bernard MT Condensed" panose="02050806060905020404" pitchFamily="18" charset="0"/>
              </a:rPr>
              <a:t>Original Five Patriarchies</a:t>
            </a:r>
          </a:p>
          <a:p>
            <a:pPr>
              <a:buFont typeface="Wingdings" panose="05000000000000000000" pitchFamily="2" charset="2"/>
              <a:buNone/>
            </a:pPr>
            <a:r>
              <a:rPr lang="en-US" altLang="en-US" sz="2800" i="1" dirty="0">
                <a:latin typeface="Agency FB" panose="020B0503020202020204" pitchFamily="34" charset="0"/>
              </a:rPr>
              <a:t>	Rome	</a:t>
            </a:r>
          </a:p>
          <a:p>
            <a:pPr>
              <a:buFont typeface="Wingdings" panose="05000000000000000000" pitchFamily="2" charset="2"/>
              <a:buNone/>
            </a:pPr>
            <a:r>
              <a:rPr lang="en-US" altLang="en-US" sz="2800" i="1" dirty="0">
                <a:latin typeface="Agency FB" panose="020B0503020202020204" pitchFamily="34" charset="0"/>
              </a:rPr>
              <a:t>	Constantinople</a:t>
            </a:r>
          </a:p>
          <a:p>
            <a:pPr>
              <a:buFont typeface="Wingdings" panose="05000000000000000000" pitchFamily="2" charset="2"/>
              <a:buNone/>
            </a:pPr>
            <a:r>
              <a:rPr lang="en-US" altLang="en-US" sz="2800" i="1" dirty="0">
                <a:latin typeface="Agency FB" panose="020B0503020202020204" pitchFamily="34" charset="0"/>
              </a:rPr>
              <a:t>	Alexandria</a:t>
            </a:r>
          </a:p>
          <a:p>
            <a:pPr>
              <a:buFont typeface="Wingdings" panose="05000000000000000000" pitchFamily="2" charset="2"/>
              <a:buNone/>
            </a:pPr>
            <a:r>
              <a:rPr lang="en-US" altLang="en-US" sz="2800" i="1" dirty="0">
                <a:latin typeface="Agency FB" panose="020B0503020202020204" pitchFamily="34" charset="0"/>
              </a:rPr>
              <a:t>	Antioch</a:t>
            </a:r>
          </a:p>
          <a:p>
            <a:pPr>
              <a:buFont typeface="Wingdings" panose="05000000000000000000" pitchFamily="2" charset="2"/>
              <a:buNone/>
            </a:pPr>
            <a:r>
              <a:rPr lang="en-US" altLang="en-US" sz="2800" i="1" dirty="0">
                <a:latin typeface="Agency FB" panose="020B0503020202020204" pitchFamily="34" charset="0"/>
              </a:rPr>
              <a:t>	Jerusalem</a:t>
            </a:r>
          </a:p>
        </p:txBody>
      </p:sp>
      <p:sp>
        <p:nvSpPr>
          <p:cNvPr id="2" name="TextBox 1">
            <a:extLst>
              <a:ext uri="{FF2B5EF4-FFF2-40B4-BE49-F238E27FC236}">
                <a16:creationId xmlns:a16="http://schemas.microsoft.com/office/drawing/2014/main" id="{15A450C7-C560-8748-B172-382DD66DFE48}"/>
              </a:ext>
            </a:extLst>
          </p:cNvPr>
          <p:cNvSpPr txBox="1"/>
          <p:nvPr/>
        </p:nvSpPr>
        <p:spPr>
          <a:xfrm>
            <a:off x="609440" y="1066800"/>
            <a:ext cx="11047572" cy="1569660"/>
          </a:xfrm>
          <a:prstGeom prst="rect">
            <a:avLst/>
          </a:prstGeom>
          <a:noFill/>
        </p:spPr>
        <p:txBody>
          <a:bodyPr wrap="square" rtlCol="0">
            <a:spAutoFit/>
          </a:bodyPr>
          <a:lstStyle/>
          <a:p>
            <a:pPr algn="ctr"/>
            <a:r>
              <a:rPr lang="en-US" sz="2400" b="1" dirty="0">
                <a:solidFill>
                  <a:srgbClr val="FFC000"/>
                </a:solidFill>
                <a:effectLst>
                  <a:outerShdw blurRad="38100" dist="38100" dir="2700000" algn="tl">
                    <a:srgbClr val="000000">
                      <a:alpha val="43137"/>
                    </a:srgbClr>
                  </a:outerShdw>
                </a:effectLst>
              </a:rPr>
              <a:t>Between the 3</a:t>
            </a:r>
            <a:r>
              <a:rPr lang="en-US" sz="2400" b="1" baseline="30000" dirty="0">
                <a:solidFill>
                  <a:srgbClr val="FFC000"/>
                </a:solidFill>
                <a:effectLst>
                  <a:outerShdw blurRad="38100" dist="38100" dir="2700000" algn="tl">
                    <a:srgbClr val="000000">
                      <a:alpha val="43137"/>
                    </a:srgbClr>
                  </a:outerShdw>
                </a:effectLst>
              </a:rPr>
              <a:t>rd</a:t>
            </a:r>
            <a:r>
              <a:rPr lang="en-US" sz="2400" b="1" dirty="0">
                <a:solidFill>
                  <a:srgbClr val="FFC000"/>
                </a:solidFill>
                <a:effectLst>
                  <a:outerShdw blurRad="38100" dist="38100" dir="2700000" algn="tl">
                    <a:srgbClr val="000000">
                      <a:alpha val="43137"/>
                    </a:srgbClr>
                  </a:outerShdw>
                </a:effectLst>
              </a:rPr>
              <a:t> and 8</a:t>
            </a:r>
            <a:r>
              <a:rPr lang="en-US" sz="2400" b="1" baseline="30000" dirty="0">
                <a:solidFill>
                  <a:srgbClr val="FFC000"/>
                </a:solidFill>
                <a:effectLst>
                  <a:outerShdw blurRad="38100" dist="38100" dir="2700000" algn="tl">
                    <a:srgbClr val="000000">
                      <a:alpha val="43137"/>
                    </a:srgbClr>
                  </a:outerShdw>
                </a:effectLst>
              </a:rPr>
              <a:t>th</a:t>
            </a:r>
            <a:r>
              <a:rPr lang="en-US" sz="2400" b="1" dirty="0">
                <a:solidFill>
                  <a:srgbClr val="FFC000"/>
                </a:solidFill>
                <a:effectLst>
                  <a:outerShdw blurRad="38100" dist="38100" dir="2700000" algn="tl">
                    <a:srgbClr val="000000">
                      <a:alpha val="43137"/>
                    </a:srgbClr>
                  </a:outerShdw>
                </a:effectLst>
              </a:rPr>
              <a:t> centuries, the Eastern Church continued to develop under the organization of the patriarchates. Called autocephalous churches (self-governing), each was headed by a patriarch.</a:t>
            </a:r>
          </a:p>
        </p:txBody>
      </p:sp>
      <p:sp>
        <p:nvSpPr>
          <p:cNvPr id="3" name="Content Placeholder 2">
            <a:extLst>
              <a:ext uri="{FF2B5EF4-FFF2-40B4-BE49-F238E27FC236}">
                <a16:creationId xmlns:a16="http://schemas.microsoft.com/office/drawing/2014/main" id="{C0110EF7-2A76-CD62-0E2D-ED20CD326C6C}"/>
              </a:ext>
            </a:extLst>
          </p:cNvPr>
          <p:cNvSpPr>
            <a:spLocks noGrp="1"/>
          </p:cNvSpPr>
          <p:nvPr>
            <p:ph sz="half" idx="2"/>
          </p:nvPr>
        </p:nvSpPr>
        <p:spPr>
          <a:xfrm>
            <a:off x="5027612" y="2973407"/>
            <a:ext cx="6781800" cy="3351193"/>
          </a:xfrm>
        </p:spPr>
        <p:txBody>
          <a:bodyPr/>
          <a:lstStyle/>
          <a:p>
            <a:r>
              <a:rPr lang="en-US" sz="2400" i="1" dirty="0"/>
              <a:t>Four of the original five jurisdictions (called episcopal sees) were in the East.</a:t>
            </a:r>
          </a:p>
          <a:p>
            <a:r>
              <a:rPr lang="en-US" sz="2400" i="1" dirty="0"/>
              <a:t>The first seven ecumenical councils were all held in the East.</a:t>
            </a:r>
          </a:p>
          <a:p>
            <a:r>
              <a:rPr lang="en-US" sz="2400" i="1" dirty="0"/>
              <a:t>Orthodox missionaries spread Christianity to the Bulgarians, Serbs, Russians, and others toward the north.</a:t>
            </a:r>
          </a:p>
        </p:txBody>
      </p:sp>
    </p:spTree>
    <p:extLst>
      <p:ext uri="{BB962C8B-B14F-4D97-AF65-F5344CB8AC3E}">
        <p14:creationId xmlns:p14="http://schemas.microsoft.com/office/powerpoint/2010/main" val="40712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3604">
                                            <p:bg/>
                                          </p:spTgt>
                                        </p:tgtEl>
                                        <p:attrNameLst>
                                          <p:attrName>style.visibility</p:attrName>
                                        </p:attrNameLst>
                                      </p:cBhvr>
                                      <p:to>
                                        <p:strVal val="visible"/>
                                      </p:to>
                                    </p:set>
                                    <p:animEffect transition="in" filter="randombar(horizontal)">
                                      <p:cBhvr>
                                        <p:cTn id="14" dur="500"/>
                                        <p:tgtEl>
                                          <p:spTgt spid="153604">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3604">
                                            <p:txEl>
                                              <p:pRg st="0" end="0"/>
                                            </p:txEl>
                                          </p:spTgt>
                                        </p:tgtEl>
                                        <p:attrNameLst>
                                          <p:attrName>style.visibility</p:attrName>
                                        </p:attrNameLst>
                                      </p:cBhvr>
                                      <p:to>
                                        <p:strVal val="visible"/>
                                      </p:to>
                                    </p:set>
                                    <p:animEffect transition="in" filter="randombar(horizontal)">
                                      <p:cBhvr>
                                        <p:cTn id="17" dur="500"/>
                                        <p:tgtEl>
                                          <p:spTgt spid="153604">
                                            <p:txEl>
                                              <p:pRg st="0" end="0"/>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3604">
                                            <p:txEl>
                                              <p:pRg st="1" end="1"/>
                                            </p:txEl>
                                          </p:spTgt>
                                        </p:tgtEl>
                                        <p:attrNameLst>
                                          <p:attrName>style.visibility</p:attrName>
                                        </p:attrNameLst>
                                      </p:cBhvr>
                                      <p:to>
                                        <p:strVal val="visible"/>
                                      </p:to>
                                    </p:set>
                                    <p:animEffect transition="in" filter="randombar(horizontal)">
                                      <p:cBhvr>
                                        <p:cTn id="20" dur="500"/>
                                        <p:tgtEl>
                                          <p:spTgt spid="153604">
                                            <p:txEl>
                                              <p:pRg st="1" end="1"/>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3604">
                                            <p:txEl>
                                              <p:pRg st="2" end="2"/>
                                            </p:txEl>
                                          </p:spTgt>
                                        </p:tgtEl>
                                        <p:attrNameLst>
                                          <p:attrName>style.visibility</p:attrName>
                                        </p:attrNameLst>
                                      </p:cBhvr>
                                      <p:to>
                                        <p:strVal val="visible"/>
                                      </p:to>
                                    </p:set>
                                    <p:animEffect transition="in" filter="randombar(horizontal)">
                                      <p:cBhvr>
                                        <p:cTn id="23" dur="500"/>
                                        <p:tgtEl>
                                          <p:spTgt spid="153604">
                                            <p:txEl>
                                              <p:pRg st="2" end="2"/>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3604">
                                            <p:txEl>
                                              <p:pRg st="3" end="3"/>
                                            </p:txEl>
                                          </p:spTgt>
                                        </p:tgtEl>
                                        <p:attrNameLst>
                                          <p:attrName>style.visibility</p:attrName>
                                        </p:attrNameLst>
                                      </p:cBhvr>
                                      <p:to>
                                        <p:strVal val="visible"/>
                                      </p:to>
                                    </p:set>
                                    <p:animEffect transition="in" filter="randombar(horizontal)">
                                      <p:cBhvr>
                                        <p:cTn id="26" dur="500"/>
                                        <p:tgtEl>
                                          <p:spTgt spid="153604">
                                            <p:txEl>
                                              <p:pRg st="3" end="3"/>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53604">
                                            <p:txEl>
                                              <p:pRg st="4" end="4"/>
                                            </p:txEl>
                                          </p:spTgt>
                                        </p:tgtEl>
                                        <p:attrNameLst>
                                          <p:attrName>style.visibility</p:attrName>
                                        </p:attrNameLst>
                                      </p:cBhvr>
                                      <p:to>
                                        <p:strVal val="visible"/>
                                      </p:to>
                                    </p:set>
                                    <p:animEffect transition="in" filter="randombar(horizontal)">
                                      <p:cBhvr>
                                        <p:cTn id="29" dur="500"/>
                                        <p:tgtEl>
                                          <p:spTgt spid="153604">
                                            <p:txEl>
                                              <p:pRg st="4" end="4"/>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3604">
                                            <p:txEl>
                                              <p:pRg st="5" end="5"/>
                                            </p:txEl>
                                          </p:spTgt>
                                        </p:tgtEl>
                                        <p:attrNameLst>
                                          <p:attrName>style.visibility</p:attrName>
                                        </p:attrNameLst>
                                      </p:cBhvr>
                                      <p:to>
                                        <p:strVal val="visible"/>
                                      </p:to>
                                    </p:set>
                                    <p:animEffect transition="in" filter="randombar(horizontal)">
                                      <p:cBhvr>
                                        <p:cTn id="32" dur="500"/>
                                        <p:tgtEl>
                                          <p:spTgt spid="1536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19B8E4-8B58-0674-04C8-766487E1E011}"/>
              </a:ext>
            </a:extLst>
          </p:cNvPr>
          <p:cNvSpPr>
            <a:spLocks noGrp="1"/>
          </p:cNvSpPr>
          <p:nvPr>
            <p:ph type="sldNum" sz="quarter" idx="12"/>
          </p:nvPr>
        </p:nvSpPr>
        <p:spPr>
          <a:xfrm>
            <a:off x="11276012" y="6245352"/>
            <a:ext cx="838200" cy="457200"/>
          </a:xfrm>
        </p:spPr>
        <p:txBody>
          <a:bodyPr/>
          <a:lstStyle/>
          <a:p>
            <a:fld id="{DF28FB93-0A08-4E7D-8E63-9EFA29F1E093}" type="slidenum">
              <a:rPr lang="en-US" smtClean="0"/>
              <a:pPr/>
              <a:t>58</a:t>
            </a:fld>
            <a:endParaRPr lang="en-US" dirty="0"/>
          </a:p>
        </p:txBody>
      </p:sp>
      <p:sp>
        <p:nvSpPr>
          <p:cNvPr id="5" name="Title 4">
            <a:extLst>
              <a:ext uri="{FF2B5EF4-FFF2-40B4-BE49-F238E27FC236}">
                <a16:creationId xmlns:a16="http://schemas.microsoft.com/office/drawing/2014/main" id="{F484D275-60AE-169F-2057-1A83D74D5CBD}"/>
              </a:ext>
            </a:extLst>
          </p:cNvPr>
          <p:cNvSpPr>
            <a:spLocks noGrp="1"/>
          </p:cNvSpPr>
          <p:nvPr>
            <p:ph type="title"/>
          </p:nvPr>
        </p:nvSpPr>
        <p:spPr>
          <a:xfrm>
            <a:off x="303212" y="234215"/>
            <a:ext cx="7464552" cy="883920"/>
          </a:xfrm>
        </p:spPr>
        <p:txBody>
          <a:bodyPr/>
          <a:lstStyle/>
          <a:p>
            <a:r>
              <a:rPr lang="en-US" dirty="0">
                <a:solidFill>
                  <a:srgbClr val="C00000"/>
                </a:solidFill>
              </a:rPr>
              <a:t>GREGORY I (</a:t>
            </a:r>
            <a:r>
              <a:rPr lang="en-US" cap="none" dirty="0">
                <a:solidFill>
                  <a:srgbClr val="C00000"/>
                </a:solidFill>
              </a:rPr>
              <a:t>ca</a:t>
            </a:r>
            <a:r>
              <a:rPr lang="en-US" dirty="0">
                <a:solidFill>
                  <a:srgbClr val="C00000"/>
                </a:solidFill>
              </a:rPr>
              <a:t>. 540-604)</a:t>
            </a:r>
          </a:p>
        </p:txBody>
      </p:sp>
      <p:pic>
        <p:nvPicPr>
          <p:cNvPr id="1026" name="Picture 2" descr="undefined">
            <a:extLst>
              <a:ext uri="{FF2B5EF4-FFF2-40B4-BE49-F238E27FC236}">
                <a16:creationId xmlns:a16="http://schemas.microsoft.com/office/drawing/2014/main" id="{6C8D39AE-60C9-E496-77C7-762EE896A9B7}"/>
              </a:ext>
            </a:extLst>
          </p:cNvPr>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7618412" y="1371600"/>
            <a:ext cx="4268338" cy="4657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828921-EBFB-85DE-E20C-FEAE48E8FA78}"/>
              </a:ext>
            </a:extLst>
          </p:cNvPr>
          <p:cNvSpPr txBox="1"/>
          <p:nvPr/>
        </p:nvSpPr>
        <p:spPr>
          <a:xfrm>
            <a:off x="8168271" y="6029425"/>
            <a:ext cx="3505200" cy="646331"/>
          </a:xfrm>
          <a:prstGeom prst="rect">
            <a:avLst/>
          </a:prstGeom>
          <a:noFill/>
        </p:spPr>
        <p:txBody>
          <a:bodyPr wrap="square" rtlCol="0">
            <a:spAutoFit/>
          </a:bodyPr>
          <a:lstStyle/>
          <a:p>
            <a:pPr algn="ctr"/>
            <a:r>
              <a:rPr lang="en-US" dirty="0"/>
              <a:t>Miniature of Gregory I in a 12</a:t>
            </a:r>
            <a:r>
              <a:rPr lang="en-US" baseline="30000" dirty="0"/>
              <a:t>th</a:t>
            </a:r>
            <a:r>
              <a:rPr lang="en-US" dirty="0"/>
              <a:t> century copy of his Dialogues</a:t>
            </a:r>
          </a:p>
        </p:txBody>
      </p:sp>
      <p:sp>
        <p:nvSpPr>
          <p:cNvPr id="7" name="Content Placeholder 3">
            <a:extLst>
              <a:ext uri="{FF2B5EF4-FFF2-40B4-BE49-F238E27FC236}">
                <a16:creationId xmlns:a16="http://schemas.microsoft.com/office/drawing/2014/main" id="{BFC6964C-2F7F-04AF-9CF9-2F1089D548B5}"/>
              </a:ext>
            </a:extLst>
          </p:cNvPr>
          <p:cNvSpPr txBox="1">
            <a:spLocks/>
          </p:cNvSpPr>
          <p:nvPr/>
        </p:nvSpPr>
        <p:spPr>
          <a:xfrm>
            <a:off x="379412" y="1118135"/>
            <a:ext cx="7162799" cy="5739865"/>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b="1" dirty="0">
                <a:solidFill>
                  <a:schemeClr val="accent5">
                    <a:lumMod val="75000"/>
                  </a:schemeClr>
                </a:solidFill>
              </a:rPr>
              <a:t>Gregory I is honored, along with Augustine, Jerome, and Ambrose, as one of the four Great Latin Church Fathers.</a:t>
            </a:r>
          </a:p>
          <a:p>
            <a:r>
              <a:rPr lang="en-US" sz="2400" i="1" dirty="0"/>
              <a:t>As the Bishop of Rome, he initiated a large-scale mission outreach in northern Europe, especially to the Anglo-Saxons via Ireland and Wales through Augustine (not Augustine of North Africa).</a:t>
            </a:r>
          </a:p>
          <a:p>
            <a:r>
              <a:rPr lang="en-US" sz="2400" i="1" dirty="0"/>
              <a:t>He is well known for his prolific writings, which were far beyond those of his predecessors.</a:t>
            </a:r>
          </a:p>
          <a:p>
            <a:r>
              <a:rPr lang="en-US" sz="2400" i="1" dirty="0"/>
              <a:t>He revised Christian worship so that throughout the Middle Ages he was known as the “Father of Christian Worship.”</a:t>
            </a:r>
          </a:p>
          <a:p>
            <a:r>
              <a:rPr lang="en-US" sz="2400" i="1" dirty="0"/>
              <a:t>He had deep respect for the monastic life, especially the vow of poverty, and he was famous for his charitable relief to the poor.</a:t>
            </a:r>
          </a:p>
        </p:txBody>
      </p:sp>
    </p:spTree>
    <p:extLst>
      <p:ext uri="{BB962C8B-B14F-4D97-AF65-F5344CB8AC3E}">
        <p14:creationId xmlns:p14="http://schemas.microsoft.com/office/powerpoint/2010/main" val="185531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26B316-DD8C-175B-C079-CD92D992DE20}"/>
              </a:ext>
            </a:extLst>
          </p:cNvPr>
          <p:cNvSpPr>
            <a:spLocks noGrp="1"/>
          </p:cNvSpPr>
          <p:nvPr>
            <p:ph sz="quarter" idx="14"/>
          </p:nvPr>
        </p:nvSpPr>
        <p:spPr>
          <a:xfrm>
            <a:off x="303212" y="2960108"/>
            <a:ext cx="4953000" cy="3376183"/>
          </a:xfrm>
        </p:spPr>
        <p:txBody>
          <a:bodyPr>
            <a:normAutofit fontScale="92500"/>
          </a:bodyPr>
          <a:lstStyle/>
          <a:p>
            <a:pPr marL="0" indent="0">
              <a:buNone/>
            </a:pPr>
            <a:r>
              <a:rPr lang="en-US" sz="2800" b="1" dirty="0">
                <a:solidFill>
                  <a:srgbClr val="9A0000"/>
                </a:solidFill>
              </a:rPr>
              <a:t>SOME CONTEMPORARY PASTORAL EXPECTATIONS:</a:t>
            </a:r>
          </a:p>
          <a:p>
            <a:r>
              <a:rPr lang="en-US" sz="2800" i="1" dirty="0"/>
              <a:t>Extroversion</a:t>
            </a:r>
          </a:p>
          <a:p>
            <a:r>
              <a:rPr lang="en-US" sz="2800" i="1" dirty="0"/>
              <a:t>Magnetic charisma</a:t>
            </a:r>
          </a:p>
          <a:p>
            <a:r>
              <a:rPr lang="en-US" sz="2800" i="1" dirty="0"/>
              <a:t>Management skills</a:t>
            </a:r>
          </a:p>
          <a:p>
            <a:r>
              <a:rPr lang="en-US" sz="2800" i="1" dirty="0"/>
              <a:t>Enthusiasm</a:t>
            </a:r>
          </a:p>
        </p:txBody>
      </p:sp>
      <p:sp>
        <p:nvSpPr>
          <p:cNvPr id="5" name="Title 4">
            <a:extLst>
              <a:ext uri="{FF2B5EF4-FFF2-40B4-BE49-F238E27FC236}">
                <a16:creationId xmlns:a16="http://schemas.microsoft.com/office/drawing/2014/main" id="{F5179FB9-CD00-0AEC-907E-F07079AE3FBE}"/>
              </a:ext>
            </a:extLst>
          </p:cNvPr>
          <p:cNvSpPr>
            <a:spLocks noGrp="1"/>
          </p:cNvSpPr>
          <p:nvPr>
            <p:ph type="title"/>
          </p:nvPr>
        </p:nvSpPr>
        <p:spPr>
          <a:xfrm>
            <a:off x="227012" y="152400"/>
            <a:ext cx="11734800" cy="2286000"/>
          </a:xfrm>
        </p:spPr>
        <p:txBody>
          <a:bodyPr/>
          <a:lstStyle/>
          <a:p>
            <a:r>
              <a:rPr lang="en-US" sz="3600" cap="none" dirty="0">
                <a:solidFill>
                  <a:srgbClr val="9A0000"/>
                </a:solidFill>
              </a:rPr>
              <a:t>The contrast between Gregory and some contemporary expectations for pastors could hardly be greater. He cared deeply about planting churches, training pastors, and spreading the gospel.</a:t>
            </a:r>
          </a:p>
        </p:txBody>
      </p:sp>
      <p:sp>
        <p:nvSpPr>
          <p:cNvPr id="6" name="Content Placeholder 3">
            <a:extLst>
              <a:ext uri="{FF2B5EF4-FFF2-40B4-BE49-F238E27FC236}">
                <a16:creationId xmlns:a16="http://schemas.microsoft.com/office/drawing/2014/main" id="{B628F9C5-33E1-5BFC-6965-FBD48E6EDFD6}"/>
              </a:ext>
            </a:extLst>
          </p:cNvPr>
          <p:cNvSpPr txBox="1">
            <a:spLocks/>
          </p:cNvSpPr>
          <p:nvPr/>
        </p:nvSpPr>
        <p:spPr>
          <a:xfrm>
            <a:off x="5561012" y="2743200"/>
            <a:ext cx="5943600" cy="3810000"/>
          </a:xfrm>
          <a:prstGeom prst="rect">
            <a:avLst/>
          </a:prstGeom>
          <a:solidFill>
            <a:schemeClr val="accent6">
              <a:lumMod val="40000"/>
              <a:lumOff val="6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3200" b="1" dirty="0">
                <a:solidFill>
                  <a:srgbClr val="9A0000"/>
                </a:solidFill>
                <a:effectLst>
                  <a:outerShdw blurRad="38100" dist="38100" dir="2700000" algn="tl">
                    <a:srgbClr val="000000">
                      <a:alpha val="43137"/>
                    </a:srgbClr>
                  </a:outerShdw>
                </a:effectLst>
              </a:rPr>
              <a:t>GREGORY’S EMPHASES:</a:t>
            </a:r>
          </a:p>
          <a:p>
            <a:r>
              <a:rPr lang="en-US" sz="3200" i="1" dirty="0"/>
              <a:t>Christ-likeness</a:t>
            </a:r>
          </a:p>
          <a:p>
            <a:r>
              <a:rPr lang="en-US" sz="3200" i="1" dirty="0"/>
              <a:t>Godly character</a:t>
            </a:r>
          </a:p>
          <a:p>
            <a:r>
              <a:rPr lang="en-US" sz="3200" i="1" dirty="0"/>
              <a:t>Integrity in public and in private</a:t>
            </a:r>
          </a:p>
          <a:p>
            <a:r>
              <a:rPr lang="en-US" sz="3200" i="1" dirty="0"/>
              <a:t>True piety flowing from the work of the Holy Spirit</a:t>
            </a:r>
          </a:p>
        </p:txBody>
      </p:sp>
    </p:spTree>
    <p:extLst>
      <p:ext uri="{BB962C8B-B14F-4D97-AF65-F5344CB8AC3E}">
        <p14:creationId xmlns:p14="http://schemas.microsoft.com/office/powerpoint/2010/main" val="18129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par>
                                <p:cTn id="39" presetID="14" presetClass="entr" presetSubtype="10" fill="hold" nodeType="with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 calcmode="lin" valueType="num">
                                      <p:cBhvr additive="base">
                                        <p:cTn id="4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 calcmode="lin" valueType="num">
                                      <p:cBhvr additive="base">
                                        <p:cTn id="5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 calcmode="lin" valueType="num">
                                      <p:cBhvr additive="base">
                                        <p:cTn id="5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 calcmode="lin" valueType="num">
                                      <p:cBhvr additive="base">
                                        <p:cTn id="6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73C93-DD0B-4C0E-9B17-574E5BADBFD9}"/>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6</a:t>
            </a:fld>
            <a:endParaRPr lang="en-US" dirty="0"/>
          </a:p>
        </p:txBody>
      </p:sp>
      <p:sp>
        <p:nvSpPr>
          <p:cNvPr id="4" name="Content Placeholder 3">
            <a:extLst>
              <a:ext uri="{FF2B5EF4-FFF2-40B4-BE49-F238E27FC236}">
                <a16:creationId xmlns:a16="http://schemas.microsoft.com/office/drawing/2014/main" id="{B7FD3720-8A6D-A7A9-1F5E-71B669FB6CF3}"/>
              </a:ext>
            </a:extLst>
          </p:cNvPr>
          <p:cNvSpPr>
            <a:spLocks noGrp="1"/>
          </p:cNvSpPr>
          <p:nvPr>
            <p:ph sz="quarter" idx="14"/>
          </p:nvPr>
        </p:nvSpPr>
        <p:spPr>
          <a:xfrm>
            <a:off x="531812" y="1219200"/>
            <a:ext cx="11049000" cy="5181600"/>
          </a:xfrm>
        </p:spPr>
        <p:txBody>
          <a:bodyPr>
            <a:normAutofit/>
          </a:bodyPr>
          <a:lstStyle/>
          <a:p>
            <a:pPr marL="0" indent="0">
              <a:buNone/>
            </a:pPr>
            <a:r>
              <a:rPr lang="en-US" sz="2800" b="1" dirty="0">
                <a:solidFill>
                  <a:schemeClr val="accent5">
                    <a:lumMod val="75000"/>
                  </a:schemeClr>
                </a:solidFill>
              </a:rPr>
              <a:t>Augustine’s theology, while it clearly rejected Pelagianism, which the church likewise condemned, left a number of unresolved questions with which the church continued to struggle.</a:t>
            </a:r>
          </a:p>
          <a:p>
            <a:r>
              <a:rPr lang="en-US" sz="2400" i="1" dirty="0"/>
              <a:t>The Bible indicated that God wants all people to be saved, but if so, why did he not give irresistible grace to everyone?</a:t>
            </a:r>
          </a:p>
          <a:p>
            <a:r>
              <a:rPr lang="en-US" sz="2400" i="1" dirty="0"/>
              <a:t>Augustine’s conclusion that a fixed number of persons were destined to be saved cut the nerve of missionary effort.</a:t>
            </a:r>
          </a:p>
          <a:p>
            <a:r>
              <a:rPr lang="en-US" sz="2400" i="1" dirty="0"/>
              <a:t>Could anyone have assurance that he/she was numbered among the elect? Belonging to the visible church was no guarantee, and no one knew who belonged to the invisible church.</a:t>
            </a:r>
          </a:p>
          <a:p>
            <a:r>
              <a:rPr lang="en-US" sz="2400" i="1" dirty="0"/>
              <a:t>Many who first read Augustine’s refutation of Pelagianism felt that he had uncut the nature of the Christian life. Monks in France who disagreed with him were dubbed “semi-Pelagians.”</a:t>
            </a:r>
          </a:p>
          <a:p>
            <a:endParaRPr lang="en-US" sz="2400" i="1" dirty="0"/>
          </a:p>
        </p:txBody>
      </p:sp>
      <p:sp>
        <p:nvSpPr>
          <p:cNvPr id="5" name="Title 4">
            <a:extLst>
              <a:ext uri="{FF2B5EF4-FFF2-40B4-BE49-F238E27FC236}">
                <a16:creationId xmlns:a16="http://schemas.microsoft.com/office/drawing/2014/main" id="{1ED8ED8B-CFEC-C07F-6DEB-C0FFBE4CCB8F}"/>
              </a:ext>
            </a:extLst>
          </p:cNvPr>
          <p:cNvSpPr>
            <a:spLocks noGrp="1"/>
          </p:cNvSpPr>
          <p:nvPr>
            <p:ph type="title"/>
          </p:nvPr>
        </p:nvSpPr>
        <p:spPr>
          <a:xfrm>
            <a:off x="1182560" y="228600"/>
            <a:ext cx="9747504" cy="838200"/>
          </a:xfrm>
        </p:spPr>
        <p:txBody>
          <a:bodyPr/>
          <a:lstStyle/>
          <a:p>
            <a:r>
              <a:rPr lang="en-US" dirty="0">
                <a:solidFill>
                  <a:srgbClr val="C00000"/>
                </a:solidFill>
              </a:rPr>
              <a:t>The aftermath</a:t>
            </a:r>
          </a:p>
        </p:txBody>
      </p:sp>
    </p:spTree>
    <p:extLst>
      <p:ext uri="{BB962C8B-B14F-4D97-AF65-F5344CB8AC3E}">
        <p14:creationId xmlns:p14="http://schemas.microsoft.com/office/powerpoint/2010/main" val="285422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6B1C7A-8A1E-27DC-AC70-4F2CC5FF433B}"/>
              </a:ext>
            </a:extLst>
          </p:cNvPr>
          <p:cNvSpPr>
            <a:spLocks noGrp="1"/>
          </p:cNvSpPr>
          <p:nvPr>
            <p:ph type="sldNum" sz="quarter" idx="12"/>
          </p:nvPr>
        </p:nvSpPr>
        <p:spPr>
          <a:xfrm>
            <a:off x="11276012" y="6245352"/>
            <a:ext cx="838200" cy="457200"/>
          </a:xfrm>
        </p:spPr>
        <p:txBody>
          <a:bodyPr/>
          <a:lstStyle/>
          <a:p>
            <a:fld id="{DF28FB93-0A08-4E7D-8E63-9EFA29F1E093}" type="slidenum">
              <a:rPr lang="en-US" smtClean="0"/>
              <a:pPr/>
              <a:t>60</a:t>
            </a:fld>
            <a:endParaRPr lang="en-US" dirty="0"/>
          </a:p>
        </p:txBody>
      </p:sp>
      <p:sp>
        <p:nvSpPr>
          <p:cNvPr id="4" name="Content Placeholder 3">
            <a:extLst>
              <a:ext uri="{FF2B5EF4-FFF2-40B4-BE49-F238E27FC236}">
                <a16:creationId xmlns:a16="http://schemas.microsoft.com/office/drawing/2014/main" id="{14746B13-7591-7AEB-EDFC-3B3B33162FC2}"/>
              </a:ext>
            </a:extLst>
          </p:cNvPr>
          <p:cNvSpPr>
            <a:spLocks noGrp="1"/>
          </p:cNvSpPr>
          <p:nvPr>
            <p:ph sz="quarter" idx="14"/>
          </p:nvPr>
        </p:nvSpPr>
        <p:spPr>
          <a:xfrm>
            <a:off x="7998672" y="838200"/>
            <a:ext cx="4117651" cy="5254752"/>
          </a:xfrm>
        </p:spPr>
        <p:txBody>
          <a:bodyPr>
            <a:normAutofit lnSpcReduction="10000"/>
          </a:bodyPr>
          <a:lstStyle/>
          <a:p>
            <a:pPr marL="0" indent="0">
              <a:buNone/>
            </a:pPr>
            <a:r>
              <a:rPr lang="en-US" sz="2800" b="1" dirty="0">
                <a:solidFill>
                  <a:schemeClr val="accent5">
                    <a:lumMod val="75000"/>
                  </a:schemeClr>
                </a:solidFill>
              </a:rPr>
              <a:t>Recognized as the “Apostle to Ireland,” Patrick had been captured by Irish pirates when 16 years old and taken as a slave to Ireland.</a:t>
            </a:r>
          </a:p>
          <a:p>
            <a:r>
              <a:rPr lang="en-US" sz="2400" i="1" dirty="0"/>
              <a:t>After escaping and returning to his family in Britain, he became a priest and eventually a bishop.</a:t>
            </a:r>
          </a:p>
          <a:p>
            <a:r>
              <a:rPr lang="en-US" sz="2400" i="1" dirty="0"/>
              <a:t>From there, he returned to Ireland as a missionary, and in his own writings, he claimed to have “baptized thousands.”</a:t>
            </a:r>
          </a:p>
        </p:txBody>
      </p:sp>
      <p:sp>
        <p:nvSpPr>
          <p:cNvPr id="5" name="Title 4">
            <a:extLst>
              <a:ext uri="{FF2B5EF4-FFF2-40B4-BE49-F238E27FC236}">
                <a16:creationId xmlns:a16="http://schemas.microsoft.com/office/drawing/2014/main" id="{056151C9-B8DC-CD0F-7506-AE348B999DEC}"/>
              </a:ext>
            </a:extLst>
          </p:cNvPr>
          <p:cNvSpPr>
            <a:spLocks noGrp="1"/>
          </p:cNvSpPr>
          <p:nvPr>
            <p:ph type="title"/>
          </p:nvPr>
        </p:nvSpPr>
        <p:spPr>
          <a:xfrm>
            <a:off x="7923212" y="22194"/>
            <a:ext cx="3273552" cy="685800"/>
          </a:xfrm>
        </p:spPr>
        <p:txBody>
          <a:bodyPr/>
          <a:lstStyle/>
          <a:p>
            <a:r>
              <a:rPr lang="en-US" sz="3600" dirty="0">
                <a:solidFill>
                  <a:srgbClr val="C00000"/>
                </a:solidFill>
              </a:rPr>
              <a:t>St. Patrick</a:t>
            </a:r>
          </a:p>
        </p:txBody>
      </p:sp>
      <p:sp>
        <p:nvSpPr>
          <p:cNvPr id="6" name="TextBox 5">
            <a:extLst>
              <a:ext uri="{FF2B5EF4-FFF2-40B4-BE49-F238E27FC236}">
                <a16:creationId xmlns:a16="http://schemas.microsoft.com/office/drawing/2014/main" id="{66225E52-0E3F-DAB3-ED91-CA0E17B8C1B3}"/>
              </a:ext>
            </a:extLst>
          </p:cNvPr>
          <p:cNvSpPr txBox="1"/>
          <p:nvPr/>
        </p:nvSpPr>
        <p:spPr>
          <a:xfrm>
            <a:off x="224161" y="746229"/>
            <a:ext cx="3801646" cy="5044971"/>
          </a:xfrm>
          <a:prstGeom prst="rect">
            <a:avLst/>
          </a:prstGeom>
          <a:solidFill>
            <a:schemeClr val="tx2">
              <a:lumMod val="40000"/>
              <a:lumOff val="60000"/>
            </a:schemeClr>
          </a:solidFill>
        </p:spPr>
        <p:txBody>
          <a:bodyPr wrap="square" rtlCol="0">
            <a:spAutoFit/>
          </a:bodyPr>
          <a:lstStyle/>
          <a:p>
            <a:r>
              <a:rPr lang="en-US" sz="2400" dirty="0">
                <a:solidFill>
                  <a:srgbClr val="9A0000"/>
                </a:solidFill>
              </a:rPr>
              <a:t>Excerpts from Patrick’s Breastplate Prayer</a:t>
            </a:r>
          </a:p>
          <a:p>
            <a:endParaRPr lang="en-US" sz="2400" dirty="0"/>
          </a:p>
          <a:p>
            <a:pPr marL="0" marR="0" fontAlgn="base">
              <a:spcAft>
                <a:spcPts val="1920"/>
              </a:spcAft>
              <a:buNone/>
            </a:pPr>
            <a:r>
              <a:rPr lang="en-US" sz="1800" dirty="0">
                <a:solidFill>
                  <a:srgbClr val="3A3A3A"/>
                </a:solidFill>
                <a:effectLst/>
                <a:latin typeface="Segoe UI" panose="020B0502040204020203" pitchFamily="34" charset="0"/>
                <a:ea typeface="Times New Roman" panose="02020603050405020304" pitchFamily="18" charset="0"/>
              </a:rPr>
              <a:t>I bind unto myself today</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The strong Name of the Trinity,</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By invocation of the same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The Three in One and One in Three.</a:t>
            </a:r>
            <a:endParaRPr lang="en-US" sz="1800" dirty="0">
              <a:effectLst/>
              <a:latin typeface="Times New Roman" panose="02020603050405020304" pitchFamily="18" charset="0"/>
              <a:ea typeface="Times New Roman" panose="02020603050405020304" pitchFamily="18" charset="0"/>
            </a:endParaRPr>
          </a:p>
          <a:p>
            <a:pPr marL="0" marR="0" algn="l" fontAlgn="base">
              <a:spcAft>
                <a:spcPts val="1920"/>
              </a:spcAft>
            </a:pPr>
            <a:r>
              <a:rPr lang="en-US" sz="1800" dirty="0">
                <a:solidFill>
                  <a:srgbClr val="3A3A3A"/>
                </a:solidFill>
                <a:effectLst/>
                <a:latin typeface="Segoe UI" panose="020B0502040204020203" pitchFamily="34" charset="0"/>
                <a:ea typeface="Times New Roman" panose="02020603050405020304" pitchFamily="18" charset="0"/>
              </a:rPr>
              <a:t>I bind this day to me forever</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By power of faith, Christ’s incarnation;</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His baptism in the Jordan river,</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His death on Cross for my salvation;</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His bursting from the </a:t>
            </a:r>
            <a:r>
              <a:rPr lang="en-US" sz="1800" dirty="0" err="1">
                <a:solidFill>
                  <a:srgbClr val="3A3A3A"/>
                </a:solidFill>
                <a:effectLst/>
                <a:latin typeface="Segoe UI" panose="020B0502040204020203" pitchFamily="34" charset="0"/>
                <a:ea typeface="Times New Roman" panose="02020603050405020304" pitchFamily="18" charset="0"/>
              </a:rPr>
              <a:t>spicèd</a:t>
            </a:r>
            <a:r>
              <a:rPr lang="en-US" sz="1800" dirty="0">
                <a:solidFill>
                  <a:srgbClr val="3A3A3A"/>
                </a:solidFill>
                <a:effectLst/>
                <a:latin typeface="Segoe UI" panose="020B0502040204020203" pitchFamily="34" charset="0"/>
                <a:ea typeface="Times New Roman" panose="02020603050405020304" pitchFamily="18" charset="0"/>
              </a:rPr>
              <a:t> tomb,</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His riding up the </a:t>
            </a:r>
            <a:r>
              <a:rPr lang="en-US" sz="1800" dirty="0" err="1">
                <a:solidFill>
                  <a:srgbClr val="3A3A3A"/>
                </a:solidFill>
                <a:effectLst/>
                <a:latin typeface="Segoe UI" panose="020B0502040204020203" pitchFamily="34" charset="0"/>
                <a:ea typeface="Times New Roman" panose="02020603050405020304" pitchFamily="18" charset="0"/>
              </a:rPr>
              <a:t>heav’nly</a:t>
            </a:r>
            <a:r>
              <a:rPr lang="en-US" sz="1800" dirty="0">
                <a:solidFill>
                  <a:srgbClr val="3A3A3A"/>
                </a:solidFill>
                <a:effectLst/>
                <a:latin typeface="Segoe UI" panose="020B0502040204020203" pitchFamily="34" charset="0"/>
                <a:ea typeface="Times New Roman" panose="02020603050405020304" pitchFamily="18" charset="0"/>
              </a:rPr>
              <a:t> way,</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His coming at the day of doom</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I bind unto myself today.</a:t>
            </a:r>
          </a:p>
        </p:txBody>
      </p:sp>
      <p:sp>
        <p:nvSpPr>
          <p:cNvPr id="8" name="TextBox 7">
            <a:extLst>
              <a:ext uri="{FF2B5EF4-FFF2-40B4-BE49-F238E27FC236}">
                <a16:creationId xmlns:a16="http://schemas.microsoft.com/office/drawing/2014/main" id="{FF964ACF-0694-22A7-02DA-CA5246A38BE3}"/>
              </a:ext>
            </a:extLst>
          </p:cNvPr>
          <p:cNvSpPr txBox="1"/>
          <p:nvPr/>
        </p:nvSpPr>
        <p:spPr>
          <a:xfrm>
            <a:off x="4025807" y="746229"/>
            <a:ext cx="3886200" cy="5044971"/>
          </a:xfrm>
          <a:prstGeom prst="rect">
            <a:avLst/>
          </a:prstGeom>
          <a:solidFill>
            <a:schemeClr val="tx2">
              <a:lumMod val="40000"/>
              <a:lumOff val="60000"/>
            </a:schemeClr>
          </a:solidFill>
        </p:spPr>
        <p:txBody>
          <a:bodyPr wrap="square" rtlCol="0">
            <a:spAutoFit/>
          </a:bodyPr>
          <a:lstStyle/>
          <a:p>
            <a:pPr fontAlgn="base">
              <a:spcAft>
                <a:spcPts val="1920"/>
              </a:spcAft>
            </a:pPr>
            <a:r>
              <a:rPr lang="en-US" sz="1800" dirty="0">
                <a:solidFill>
                  <a:srgbClr val="3A3A3A"/>
                </a:solidFill>
                <a:effectLst/>
                <a:latin typeface="Segoe UI" panose="020B0502040204020203" pitchFamily="34" charset="0"/>
                <a:ea typeface="Times New Roman" panose="02020603050405020304" pitchFamily="18" charset="0"/>
              </a:rPr>
              <a:t>Christ be with me, Christ within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behind me, Christ before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beside me, Christ to win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to comfort and restore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beneath me, Christ above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in quiet, Christ in danger,</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in hearts of all that love 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Christ in mouth of friend and stranger.</a:t>
            </a:r>
            <a:endParaRPr lang="en-US" sz="1800" dirty="0">
              <a:effectLst/>
              <a:latin typeface="Times New Roman" panose="02020603050405020304" pitchFamily="18" charset="0"/>
              <a:ea typeface="Times New Roman" panose="02020603050405020304" pitchFamily="18" charset="0"/>
            </a:endParaRPr>
          </a:p>
          <a:p>
            <a:pPr fontAlgn="base">
              <a:spcAft>
                <a:spcPts val="1920"/>
              </a:spcAft>
            </a:pPr>
            <a:r>
              <a:rPr lang="en-US" sz="1800" dirty="0">
                <a:solidFill>
                  <a:srgbClr val="3A3A3A"/>
                </a:solidFill>
                <a:effectLst/>
                <a:latin typeface="Segoe UI" panose="020B0502040204020203" pitchFamily="34" charset="0"/>
                <a:ea typeface="Times New Roman" panose="02020603050405020304" pitchFamily="18" charset="0"/>
              </a:rPr>
              <a:t>I bind unto myself the Name,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The strong Name of the Trinity,</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By invocation of the same,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The Three in One and One in Three.</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By Whom all nature hath creation,</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Eternal Father, Spirit, Word:</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Praise to the Lord of my salvation,</a:t>
            </a:r>
            <a:br>
              <a:rPr lang="en-US" sz="1800" dirty="0">
                <a:solidFill>
                  <a:srgbClr val="3A3A3A"/>
                </a:solidFill>
                <a:effectLst/>
                <a:latin typeface="Segoe UI" panose="020B0502040204020203" pitchFamily="34" charset="0"/>
                <a:ea typeface="Times New Roman" panose="02020603050405020304" pitchFamily="18" charset="0"/>
              </a:rPr>
            </a:br>
            <a:r>
              <a:rPr lang="en-US" sz="1800" dirty="0">
                <a:solidFill>
                  <a:srgbClr val="3A3A3A"/>
                </a:solidFill>
                <a:effectLst/>
                <a:latin typeface="Segoe UI" panose="020B0502040204020203" pitchFamily="34" charset="0"/>
                <a:ea typeface="Times New Roman" panose="02020603050405020304" pitchFamily="18" charset="0"/>
              </a:rPr>
              <a:t>Salvation is of Christ the Lord.</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98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7E94-81A1-E60C-12B5-F3082C6FD312}"/>
              </a:ext>
            </a:extLst>
          </p:cNvPr>
          <p:cNvSpPr>
            <a:spLocks noGrp="1"/>
          </p:cNvSpPr>
          <p:nvPr>
            <p:ph type="title"/>
          </p:nvPr>
        </p:nvSpPr>
        <p:spPr>
          <a:xfrm>
            <a:off x="1370012" y="6181724"/>
            <a:ext cx="9372600" cy="457201"/>
          </a:xfrm>
        </p:spPr>
        <p:txBody>
          <a:bodyPr>
            <a:normAutofit/>
          </a:bodyPr>
          <a:lstStyle/>
          <a:p>
            <a:pPr algn="ctr">
              <a:defRPr/>
            </a:pPr>
            <a:r>
              <a:rPr sz="2400" dirty="0">
                <a:solidFill>
                  <a:schemeClr val="tx1"/>
                </a:solidFill>
                <a:latin typeface="Agency FB" panose="020B0503020202020204" pitchFamily="34" charset="0"/>
              </a:rPr>
              <a:t>Irish missionaries established a monastery on Holy Island, </a:t>
            </a:r>
            <a:r>
              <a:rPr sz="2400" dirty="0" err="1">
                <a:solidFill>
                  <a:schemeClr val="tx1"/>
                </a:solidFill>
                <a:latin typeface="Agency FB" panose="020B0503020202020204" pitchFamily="34" charset="0"/>
              </a:rPr>
              <a:t>Lindesfarne</a:t>
            </a:r>
            <a:r>
              <a:rPr sz="2400" dirty="0">
                <a:solidFill>
                  <a:schemeClr val="tx1"/>
                </a:solidFill>
                <a:latin typeface="Agency FB" panose="020B0503020202020204" pitchFamily="34" charset="0"/>
              </a:rPr>
              <a:t>, Northumbria, in northern England.</a:t>
            </a:r>
          </a:p>
        </p:txBody>
      </p:sp>
      <p:sp>
        <p:nvSpPr>
          <p:cNvPr id="20483" name="Slide Number Placeholder 2">
            <a:extLst>
              <a:ext uri="{FF2B5EF4-FFF2-40B4-BE49-F238E27FC236}">
                <a16:creationId xmlns:a16="http://schemas.microsoft.com/office/drawing/2014/main" id="{D2C82CBE-97EC-270E-E470-74EFE1BEB9A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6C43D07F-CC92-4E6F-98E1-B540FB2C8D42}" type="slidenum">
              <a:rPr lang="en-US" altLang="en-US" sz="1600">
                <a:solidFill>
                  <a:srgbClr val="FEFAC9"/>
                </a:solidFill>
                <a:latin typeface="Arial" panose="020B0604020202020204" pitchFamily="34" charset="0"/>
              </a:rPr>
              <a:pPr fontAlgn="base">
                <a:spcBef>
                  <a:spcPct val="0"/>
                </a:spcBef>
                <a:spcAft>
                  <a:spcPct val="0"/>
                </a:spcAft>
              </a:pPr>
              <a:t>61</a:t>
            </a:fld>
            <a:endParaRPr lang="en-US" altLang="en-US" sz="1600">
              <a:solidFill>
                <a:srgbClr val="FEFAC9"/>
              </a:solidFill>
              <a:latin typeface="Arial" panose="020B0604020202020204" pitchFamily="34" charset="0"/>
            </a:endParaRPr>
          </a:p>
        </p:txBody>
      </p:sp>
      <p:pic>
        <p:nvPicPr>
          <p:cNvPr id="20484" name="Picture 4">
            <a:extLst>
              <a:ext uri="{FF2B5EF4-FFF2-40B4-BE49-F238E27FC236}">
                <a16:creationId xmlns:a16="http://schemas.microsoft.com/office/drawing/2014/main" id="{96EC0B40-9BB4-23AF-042F-FEEB072F0A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2412" y="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7F11-0149-84B4-0B06-9A48D77C535F}"/>
              </a:ext>
            </a:extLst>
          </p:cNvPr>
          <p:cNvSpPr>
            <a:spLocks noGrp="1"/>
          </p:cNvSpPr>
          <p:nvPr>
            <p:ph type="title"/>
          </p:nvPr>
        </p:nvSpPr>
        <p:spPr>
          <a:xfrm>
            <a:off x="1979612" y="40066"/>
            <a:ext cx="8229600" cy="645735"/>
          </a:xfrm>
        </p:spPr>
        <p:txBody>
          <a:bodyPr/>
          <a:lstStyle/>
          <a:p>
            <a:pPr algn="ctr">
              <a:defRPr/>
            </a:pPr>
            <a:r>
              <a:rPr sz="3600" dirty="0">
                <a:solidFill>
                  <a:schemeClr val="tx2">
                    <a:lumMod val="90000"/>
                  </a:schemeClr>
                </a:solidFill>
              </a:rPr>
              <a:t>The </a:t>
            </a:r>
            <a:r>
              <a:rPr sz="3600" dirty="0" err="1">
                <a:solidFill>
                  <a:schemeClr val="tx2">
                    <a:lumMod val="90000"/>
                  </a:schemeClr>
                </a:solidFill>
              </a:rPr>
              <a:t>Lindesfarne</a:t>
            </a:r>
            <a:r>
              <a:rPr sz="3600" dirty="0">
                <a:solidFill>
                  <a:schemeClr val="tx2">
                    <a:lumMod val="90000"/>
                  </a:schemeClr>
                </a:solidFill>
              </a:rPr>
              <a:t> Gospels</a:t>
            </a:r>
          </a:p>
        </p:txBody>
      </p:sp>
      <p:pic>
        <p:nvPicPr>
          <p:cNvPr id="21507" name="Content Placeholder 6">
            <a:extLst>
              <a:ext uri="{FF2B5EF4-FFF2-40B4-BE49-F238E27FC236}">
                <a16:creationId xmlns:a16="http://schemas.microsoft.com/office/drawing/2014/main" id="{F4F11210-B65C-1672-8608-260C20A52439}"/>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2368551" y="685800"/>
            <a:ext cx="3273425" cy="4572000"/>
          </a:xfrm>
        </p:spPr>
      </p:pic>
      <p:pic>
        <p:nvPicPr>
          <p:cNvPr id="21508" name="Content Placeholder 8">
            <a:extLst>
              <a:ext uri="{FF2B5EF4-FFF2-40B4-BE49-F238E27FC236}">
                <a16:creationId xmlns:a16="http://schemas.microsoft.com/office/drawing/2014/main" id="{337DE5D8-E05B-B9B0-A93F-DE836E22AB0E}"/>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542087" y="685800"/>
            <a:ext cx="3309938" cy="4572000"/>
          </a:xfrm>
        </p:spPr>
      </p:pic>
      <p:sp>
        <p:nvSpPr>
          <p:cNvPr id="10" name="TextBox 9">
            <a:extLst>
              <a:ext uri="{FF2B5EF4-FFF2-40B4-BE49-F238E27FC236}">
                <a16:creationId xmlns:a16="http://schemas.microsoft.com/office/drawing/2014/main" id="{DA254C45-7C85-0B38-78E8-AE20875CE977}"/>
              </a:ext>
            </a:extLst>
          </p:cNvPr>
          <p:cNvSpPr txBox="1"/>
          <p:nvPr/>
        </p:nvSpPr>
        <p:spPr>
          <a:xfrm>
            <a:off x="379412" y="5276850"/>
            <a:ext cx="11353799" cy="1200329"/>
          </a:xfrm>
          <a:prstGeom prst="rect">
            <a:avLst/>
          </a:prstGeom>
          <a:noFill/>
        </p:spPr>
        <p:txBody>
          <a:bodyPr wrap="square">
            <a:spAutoFit/>
          </a:bodyPr>
          <a:lstStyle/>
          <a:p>
            <a:pPr algn="ctr" eaLnBrk="0" fontAlgn="base" hangingPunct="0">
              <a:spcBef>
                <a:spcPct val="0"/>
              </a:spcBef>
              <a:spcAft>
                <a:spcPct val="0"/>
              </a:spcAft>
              <a:defRPr/>
            </a:pPr>
            <a:r>
              <a:rPr lang="en-US" sz="2400"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Produced in honor of Cuthbert, the Bishop of </a:t>
            </a:r>
            <a:r>
              <a:rPr lang="en-US" sz="2400" dirty="0" err="1">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Lindesfarne</a:t>
            </a:r>
            <a:r>
              <a:rPr lang="en-US" sz="2400"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the manuscript of the </a:t>
            </a:r>
            <a:r>
              <a:rPr lang="en-US" sz="2400" dirty="0" err="1">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Lindesfarne</a:t>
            </a:r>
            <a:r>
              <a:rPr lang="en-US" sz="2400"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Gospels took approximately 10 years to produce, a masterpiece of medieval book painting. In it, an Anglo-Saxon interlinear translation was offered between the lines of the Latin Vulgate. </a:t>
            </a:r>
          </a:p>
        </p:txBody>
      </p:sp>
      <p:sp>
        <p:nvSpPr>
          <p:cNvPr id="11" name="TextBox 10">
            <a:extLst>
              <a:ext uri="{FF2B5EF4-FFF2-40B4-BE49-F238E27FC236}">
                <a16:creationId xmlns:a16="http://schemas.microsoft.com/office/drawing/2014/main" id="{6AF429C0-554E-268A-F8F1-DB2B8E8583A9}"/>
              </a:ext>
            </a:extLst>
          </p:cNvPr>
          <p:cNvSpPr txBox="1"/>
          <p:nvPr/>
        </p:nvSpPr>
        <p:spPr>
          <a:xfrm rot="16200000">
            <a:off x="4433887" y="2673350"/>
            <a:ext cx="3733800" cy="368300"/>
          </a:xfrm>
          <a:prstGeom prst="rect">
            <a:avLst/>
          </a:prstGeom>
          <a:noFill/>
        </p:spPr>
        <p:txBody>
          <a:bodyPr>
            <a:spAutoFit/>
          </a:bodyPr>
          <a:lstStyle/>
          <a:p>
            <a:pPr algn="ctr" eaLnBrk="0" fontAlgn="base" hangingPunct="0">
              <a:spcBef>
                <a:spcPct val="0"/>
              </a:spcBef>
              <a:spcAft>
                <a:spcPct val="0"/>
              </a:spcAft>
              <a:defRPr/>
            </a:pPr>
            <a:r>
              <a:rPr lang="en-US"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Beginning of the Gospel of Luke</a:t>
            </a:r>
          </a:p>
        </p:txBody>
      </p:sp>
      <p:sp>
        <p:nvSpPr>
          <p:cNvPr id="12" name="TextBox 11">
            <a:extLst>
              <a:ext uri="{FF2B5EF4-FFF2-40B4-BE49-F238E27FC236}">
                <a16:creationId xmlns:a16="http://schemas.microsoft.com/office/drawing/2014/main" id="{95929150-EE19-4F6E-5B4D-84FFAEC91BAB}"/>
              </a:ext>
            </a:extLst>
          </p:cNvPr>
          <p:cNvSpPr txBox="1"/>
          <p:nvPr/>
        </p:nvSpPr>
        <p:spPr>
          <a:xfrm rot="16200000">
            <a:off x="-473869" y="2529681"/>
            <a:ext cx="5124450" cy="369888"/>
          </a:xfrm>
          <a:prstGeom prst="rect">
            <a:avLst/>
          </a:prstGeom>
          <a:noFill/>
        </p:spPr>
        <p:txBody>
          <a:bodyPr>
            <a:spAutoFit/>
          </a:bodyPr>
          <a:lstStyle/>
          <a:p>
            <a:pPr eaLnBrk="0" fontAlgn="base" hangingPunct="0">
              <a:spcBef>
                <a:spcPct val="0"/>
              </a:spcBef>
              <a:spcAft>
                <a:spcPct val="0"/>
              </a:spcAft>
              <a:defRPr/>
            </a:pPr>
            <a:r>
              <a:rPr lang="en-US"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Beginning of the Gospel of Matthew with a stylized Chi Rho</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32A55DDD-3536-51C0-E37A-662785D6D223}"/>
              </a:ext>
            </a:extLst>
          </p:cNvPr>
          <p:cNvSpPr>
            <a:spLocks noGrp="1" noChangeArrowheads="1"/>
          </p:cNvSpPr>
          <p:nvPr>
            <p:ph type="title"/>
          </p:nvPr>
        </p:nvSpPr>
        <p:spPr>
          <a:xfrm>
            <a:off x="684213" y="228600"/>
            <a:ext cx="11049000" cy="1246186"/>
          </a:xfrm>
        </p:spPr>
        <p:txBody>
          <a:bodyPr/>
          <a:lstStyle/>
          <a:p>
            <a:r>
              <a:rPr lang="en-US" altLang="en-US" sz="4000" i="1" dirty="0">
                <a:latin typeface="Haettenschweiler" panose="020B0706040902060204" pitchFamily="34" charset="0"/>
              </a:rPr>
              <a:t>Why Gregory I  is to be considered a watershed between the Ancient Church and the Medieval Church in Western Christendom</a:t>
            </a:r>
          </a:p>
        </p:txBody>
      </p:sp>
      <p:sp>
        <p:nvSpPr>
          <p:cNvPr id="148483" name="Rectangle 3">
            <a:extLst>
              <a:ext uri="{FF2B5EF4-FFF2-40B4-BE49-F238E27FC236}">
                <a16:creationId xmlns:a16="http://schemas.microsoft.com/office/drawing/2014/main" id="{CE1CA10D-E990-381A-B74D-5D559031F6B0}"/>
              </a:ext>
            </a:extLst>
          </p:cNvPr>
          <p:cNvSpPr>
            <a:spLocks noGrp="1" noChangeArrowheads="1"/>
          </p:cNvSpPr>
          <p:nvPr>
            <p:ph type="body" idx="1"/>
          </p:nvPr>
        </p:nvSpPr>
        <p:spPr>
          <a:xfrm>
            <a:off x="658560" y="1600200"/>
            <a:ext cx="11048999" cy="4800600"/>
          </a:xfrm>
        </p:spPr>
        <p:txBody>
          <a:bodyPr/>
          <a:lstStyle/>
          <a:p>
            <a:pPr>
              <a:buFont typeface="Wingdings" panose="05000000000000000000" pitchFamily="2" charset="2"/>
              <a:buNone/>
            </a:pPr>
            <a:r>
              <a:rPr lang="en-US" altLang="en-US" b="1" dirty="0">
                <a:solidFill>
                  <a:srgbClr val="FF9933"/>
                </a:solidFill>
              </a:rPr>
              <a:t>Some Emphases of Gregory I (6</a:t>
            </a:r>
            <a:r>
              <a:rPr lang="en-US" altLang="en-US" b="1" baseline="30000" dirty="0">
                <a:solidFill>
                  <a:srgbClr val="FF9933"/>
                </a:solidFill>
              </a:rPr>
              <a:t>th</a:t>
            </a:r>
            <a:r>
              <a:rPr lang="en-US" altLang="en-US" b="1" dirty="0">
                <a:solidFill>
                  <a:srgbClr val="FF9933"/>
                </a:solidFill>
              </a:rPr>
              <a:t> century):</a:t>
            </a:r>
          </a:p>
          <a:p>
            <a:r>
              <a:rPr lang="en-US" altLang="en-US" sz="2400" b="1" i="1" dirty="0">
                <a:solidFill>
                  <a:schemeClr val="accent2">
                    <a:lumMod val="20000"/>
                    <a:lumOff val="80000"/>
                  </a:schemeClr>
                </a:solidFill>
                <a:latin typeface="Comic Sans MS" panose="030F0702030302020204" pitchFamily="66" charset="0"/>
              </a:rPr>
              <a:t>Elevation of saints </a:t>
            </a:r>
            <a:r>
              <a:rPr lang="en-US" altLang="en-US" sz="2400" i="1" dirty="0">
                <a:latin typeface="Comic Sans MS" panose="030F0702030302020204" pitchFamily="66" charset="0"/>
              </a:rPr>
              <a:t>(beginning initially as a way of honoring those who endured during persecution, it evolved into a central feature of Western Christianity. The saints served as intercessors and models of piety.)	</a:t>
            </a:r>
          </a:p>
          <a:p>
            <a:r>
              <a:rPr lang="en-US" altLang="en-US" sz="2400" b="1" i="1" dirty="0">
                <a:solidFill>
                  <a:schemeClr val="accent2">
                    <a:lumMod val="20000"/>
                    <a:lumOff val="80000"/>
                  </a:schemeClr>
                </a:solidFill>
                <a:latin typeface="Comic Sans MS" panose="030F0702030302020204" pitchFamily="66" charset="0"/>
              </a:rPr>
              <a:t>Importance of relics </a:t>
            </a:r>
            <a:r>
              <a:rPr lang="en-US" altLang="en-US" sz="2400" i="1" dirty="0">
                <a:latin typeface="Comic Sans MS" panose="030F0702030302020204" pitchFamily="66" charset="0"/>
              </a:rPr>
              <a:t>(either parts of the bodies of saints or clothing they wore or objects they used were venerated and believed to be mediums of divine power)</a:t>
            </a:r>
          </a:p>
          <a:p>
            <a:r>
              <a:rPr lang="en-US" altLang="en-US" sz="2400" b="1" i="1" dirty="0">
                <a:solidFill>
                  <a:schemeClr val="accent2">
                    <a:lumMod val="20000"/>
                    <a:lumOff val="80000"/>
                  </a:schemeClr>
                </a:solidFill>
                <a:latin typeface="Comic Sans MS" panose="030F0702030302020204" pitchFamily="66" charset="0"/>
              </a:rPr>
              <a:t>Value of asceticism </a:t>
            </a:r>
            <a:r>
              <a:rPr lang="en-US" altLang="en-US" sz="2400" i="1" dirty="0">
                <a:latin typeface="Comic Sans MS" panose="030F0702030302020204" pitchFamily="66" charset="0"/>
              </a:rPr>
              <a:t>(he was the first monastic to become the Bishop of Rome, and he urged this practice in his sermons, equating ascetism with martyrdom)</a:t>
            </a:r>
          </a:p>
          <a:p>
            <a:r>
              <a:rPr lang="en-US" altLang="en-US" sz="2400" b="1" i="1" dirty="0">
                <a:solidFill>
                  <a:schemeClr val="accent2">
                    <a:lumMod val="20000"/>
                    <a:lumOff val="80000"/>
                  </a:schemeClr>
                </a:solidFill>
                <a:latin typeface="Comic Sans MS" panose="030F0702030302020204" pitchFamily="66" charset="0"/>
              </a:rPr>
              <a:t>Purgatory</a:t>
            </a:r>
            <a:r>
              <a:rPr lang="en-US" altLang="en-US" sz="2400" i="1" dirty="0">
                <a:latin typeface="Comic Sans MS" panose="030F0702030302020204" pitchFamily="66" charset="0"/>
              </a:rPr>
              <a:t> (he advocated that there must be a cleansing fire after death to purify the Christian from minor faults that might remain)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p:cTn id="7" dur="500" fill="hold"/>
                                        <p:tgtEl>
                                          <p:spTgt spid="148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8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84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8483">
                                            <p:txEl>
                                              <p:pRg st="1" end="1"/>
                                            </p:txEl>
                                          </p:spTgt>
                                        </p:tgtEl>
                                        <p:attrNameLst>
                                          <p:attrName>style.visibility</p:attrName>
                                        </p:attrNameLst>
                                      </p:cBhvr>
                                      <p:to>
                                        <p:strVal val="visible"/>
                                      </p:to>
                                    </p:set>
                                    <p:anim calcmode="lin" valueType="num">
                                      <p:cBhvr additive="base">
                                        <p:cTn id="14" dur="500" fill="hold"/>
                                        <p:tgtEl>
                                          <p:spTgt spid="14848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8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8483">
                                            <p:txEl>
                                              <p:pRg st="2" end="2"/>
                                            </p:txEl>
                                          </p:spTgt>
                                        </p:tgtEl>
                                        <p:attrNameLst>
                                          <p:attrName>style.visibility</p:attrName>
                                        </p:attrNameLst>
                                      </p:cBhvr>
                                      <p:to>
                                        <p:strVal val="visible"/>
                                      </p:to>
                                    </p:set>
                                    <p:anim calcmode="lin" valueType="num">
                                      <p:cBhvr additive="base">
                                        <p:cTn id="20" dur="500" fill="hold"/>
                                        <p:tgtEl>
                                          <p:spTgt spid="14848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8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8483">
                                            <p:txEl>
                                              <p:pRg st="3" end="3"/>
                                            </p:txEl>
                                          </p:spTgt>
                                        </p:tgtEl>
                                        <p:attrNameLst>
                                          <p:attrName>style.visibility</p:attrName>
                                        </p:attrNameLst>
                                      </p:cBhvr>
                                      <p:to>
                                        <p:strVal val="visible"/>
                                      </p:to>
                                    </p:set>
                                    <p:anim calcmode="lin" valueType="num">
                                      <p:cBhvr additive="base">
                                        <p:cTn id="26" dur="500" fill="hold"/>
                                        <p:tgtEl>
                                          <p:spTgt spid="14848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8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8483">
                                            <p:txEl>
                                              <p:pRg st="4" end="4"/>
                                            </p:txEl>
                                          </p:spTgt>
                                        </p:tgtEl>
                                        <p:attrNameLst>
                                          <p:attrName>style.visibility</p:attrName>
                                        </p:attrNameLst>
                                      </p:cBhvr>
                                      <p:to>
                                        <p:strVal val="visible"/>
                                      </p:to>
                                    </p:set>
                                    <p:anim calcmode="lin" valueType="num">
                                      <p:cBhvr additive="base">
                                        <p:cTn id="32" dur="500" fill="hold"/>
                                        <p:tgtEl>
                                          <p:spTgt spid="14848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8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6D88A0-8068-0731-2B47-98A3B2CB3C8E}"/>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64</a:t>
            </a:fld>
            <a:endParaRPr lang="en-US" dirty="0"/>
          </a:p>
        </p:txBody>
      </p:sp>
      <p:sp>
        <p:nvSpPr>
          <p:cNvPr id="4" name="Content Placeholder 3">
            <a:extLst>
              <a:ext uri="{FF2B5EF4-FFF2-40B4-BE49-F238E27FC236}">
                <a16:creationId xmlns:a16="http://schemas.microsoft.com/office/drawing/2014/main" id="{3BC01279-E077-C864-16A7-45F3DCD64C3F}"/>
              </a:ext>
            </a:extLst>
          </p:cNvPr>
          <p:cNvSpPr>
            <a:spLocks noGrp="1"/>
          </p:cNvSpPr>
          <p:nvPr>
            <p:ph sz="quarter" idx="14"/>
          </p:nvPr>
        </p:nvSpPr>
        <p:spPr>
          <a:xfrm>
            <a:off x="531812" y="1219200"/>
            <a:ext cx="10972800" cy="5181600"/>
          </a:xfrm>
        </p:spPr>
        <p:txBody>
          <a:bodyPr>
            <a:normAutofit lnSpcReduction="10000"/>
          </a:bodyPr>
          <a:lstStyle/>
          <a:p>
            <a:pPr marL="0" indent="0">
              <a:buNone/>
            </a:pPr>
            <a:r>
              <a:rPr lang="en-US" sz="2800" b="1" dirty="0">
                <a:solidFill>
                  <a:schemeClr val="accent5">
                    <a:lumMod val="75000"/>
                  </a:schemeClr>
                </a:solidFill>
              </a:rPr>
              <a:t>While monastic communities began in the late 3</a:t>
            </a:r>
            <a:r>
              <a:rPr lang="en-US" sz="2800" b="1" baseline="30000" dirty="0">
                <a:solidFill>
                  <a:schemeClr val="accent5">
                    <a:lumMod val="75000"/>
                  </a:schemeClr>
                </a:solidFill>
              </a:rPr>
              <a:t>rd</a:t>
            </a:r>
            <a:r>
              <a:rPr lang="en-US" sz="2800" b="1" dirty="0">
                <a:solidFill>
                  <a:schemeClr val="accent5">
                    <a:lumMod val="75000"/>
                  </a:schemeClr>
                </a:solidFill>
              </a:rPr>
              <a:t> century and had become an established institution by the 4</a:t>
            </a:r>
            <a:r>
              <a:rPr lang="en-US" sz="2800" b="1" baseline="30000" dirty="0">
                <a:solidFill>
                  <a:schemeClr val="accent5">
                    <a:lumMod val="75000"/>
                  </a:schemeClr>
                </a:solidFill>
              </a:rPr>
              <a:t>th</a:t>
            </a:r>
            <a:r>
              <a:rPr lang="en-US" sz="2800" b="1" dirty="0">
                <a:solidFill>
                  <a:schemeClr val="accent5">
                    <a:lumMod val="75000"/>
                  </a:schemeClr>
                </a:solidFill>
              </a:rPr>
              <a:t> century, rules were developed to align all the monastic groups into more consistent expressions of Christianity.</a:t>
            </a:r>
          </a:p>
          <a:p>
            <a:r>
              <a:rPr lang="en-US" sz="2400" i="1" dirty="0"/>
              <a:t>Those choosing the monastic life were not part-time Christians; they had an “all or nothing” mindset leading them to renounce all creature comforts in order to devote themselves unreservedly to prayer, social service to the community, teaching, and spreading the Christian faith.</a:t>
            </a:r>
          </a:p>
          <a:p>
            <a:r>
              <a:rPr lang="en-US" sz="2400" i="1" dirty="0"/>
              <a:t>Monastic life was not restricted to males; many female Christians also chose this ascetic life.</a:t>
            </a:r>
          </a:p>
          <a:p>
            <a:r>
              <a:rPr lang="en-US" sz="2400" i="1" dirty="0"/>
              <a:t>John Cassian (ca. 360-430) set out the rules for monastic life that would last for centuries.</a:t>
            </a:r>
          </a:p>
          <a:p>
            <a:r>
              <a:rPr lang="en-US" sz="2400" i="1" dirty="0"/>
              <a:t>One of the most famous monastics was St. Benedict (ca. 480-543), who created a monastic rule of order as the standard for all monastics with vows of life-long commitment, obedience, poverty, and chastity.</a:t>
            </a:r>
          </a:p>
        </p:txBody>
      </p:sp>
      <p:sp>
        <p:nvSpPr>
          <p:cNvPr id="5" name="Title 4">
            <a:extLst>
              <a:ext uri="{FF2B5EF4-FFF2-40B4-BE49-F238E27FC236}">
                <a16:creationId xmlns:a16="http://schemas.microsoft.com/office/drawing/2014/main" id="{63117E94-68CB-F55A-3B6E-8526F31FC8CA}"/>
              </a:ext>
            </a:extLst>
          </p:cNvPr>
          <p:cNvSpPr>
            <a:spLocks noGrp="1"/>
          </p:cNvSpPr>
          <p:nvPr>
            <p:ph type="title"/>
          </p:nvPr>
        </p:nvSpPr>
        <p:spPr>
          <a:xfrm>
            <a:off x="1220660" y="304800"/>
            <a:ext cx="9747504" cy="731520"/>
          </a:xfrm>
        </p:spPr>
        <p:txBody>
          <a:bodyPr/>
          <a:lstStyle/>
          <a:p>
            <a:r>
              <a:rPr lang="en-US" dirty="0">
                <a:solidFill>
                  <a:srgbClr val="C00000"/>
                </a:solidFill>
              </a:rPr>
              <a:t>MONKS AND MONASTERIES</a:t>
            </a:r>
          </a:p>
        </p:txBody>
      </p:sp>
    </p:spTree>
    <p:extLst>
      <p:ext uri="{BB962C8B-B14F-4D97-AF65-F5344CB8AC3E}">
        <p14:creationId xmlns:p14="http://schemas.microsoft.com/office/powerpoint/2010/main" val="15132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AE0CA7-B491-9F05-F085-9F21BFBEF455}"/>
              </a:ext>
            </a:extLst>
          </p:cNvPr>
          <p:cNvSpPr>
            <a:spLocks noGrp="1"/>
          </p:cNvSpPr>
          <p:nvPr>
            <p:ph type="sldNum" sz="quarter" idx="12"/>
          </p:nvPr>
        </p:nvSpPr>
        <p:spPr>
          <a:xfrm>
            <a:off x="11428412" y="6248400"/>
            <a:ext cx="685800" cy="454152"/>
          </a:xfrm>
        </p:spPr>
        <p:txBody>
          <a:bodyPr/>
          <a:lstStyle/>
          <a:p>
            <a:fld id="{DF28FB93-0A08-4E7D-8E63-9EFA29F1E093}" type="slidenum">
              <a:rPr lang="en-US" smtClean="0"/>
              <a:pPr/>
              <a:t>65</a:t>
            </a:fld>
            <a:endParaRPr lang="en-US" dirty="0"/>
          </a:p>
        </p:txBody>
      </p:sp>
      <p:sp>
        <p:nvSpPr>
          <p:cNvPr id="4" name="Content Placeholder 3">
            <a:extLst>
              <a:ext uri="{FF2B5EF4-FFF2-40B4-BE49-F238E27FC236}">
                <a16:creationId xmlns:a16="http://schemas.microsoft.com/office/drawing/2014/main" id="{68DEF690-5A65-1634-D85E-017C5E94CD50}"/>
              </a:ext>
            </a:extLst>
          </p:cNvPr>
          <p:cNvSpPr>
            <a:spLocks noGrp="1"/>
          </p:cNvSpPr>
          <p:nvPr>
            <p:ph sz="quarter" idx="14"/>
          </p:nvPr>
        </p:nvSpPr>
        <p:spPr>
          <a:xfrm>
            <a:off x="4741460" y="1143000"/>
            <a:ext cx="7372751" cy="5462592"/>
          </a:xfrm>
        </p:spPr>
        <p:txBody>
          <a:bodyPr>
            <a:normAutofit/>
          </a:bodyPr>
          <a:lstStyle/>
          <a:p>
            <a:pPr marL="0" indent="0">
              <a:spcBef>
                <a:spcPts val="0"/>
              </a:spcBef>
              <a:buNone/>
            </a:pPr>
            <a:r>
              <a:rPr lang="en-US" sz="2400" dirty="0"/>
              <a:t>Gracious and holy Father,</a:t>
            </a:r>
          </a:p>
          <a:p>
            <a:pPr marL="0" indent="0">
              <a:spcBef>
                <a:spcPts val="0"/>
              </a:spcBef>
              <a:buNone/>
            </a:pPr>
            <a:r>
              <a:rPr lang="en-US" sz="2400" dirty="0"/>
              <a:t>	grant us the intellect to understand you,</a:t>
            </a:r>
          </a:p>
          <a:p>
            <a:pPr marL="0" indent="0">
              <a:spcBef>
                <a:spcPts val="0"/>
              </a:spcBef>
              <a:buNone/>
            </a:pPr>
            <a:r>
              <a:rPr lang="en-US" sz="2400" dirty="0"/>
              <a:t>	reason to discern you, diligence to seek you,</a:t>
            </a:r>
          </a:p>
          <a:p>
            <a:pPr marL="0" indent="0">
              <a:spcBef>
                <a:spcPts val="0"/>
              </a:spcBef>
              <a:buNone/>
            </a:pPr>
            <a:r>
              <a:rPr lang="en-US" sz="2400" dirty="0"/>
              <a:t>	wisdom to find you, a spirit to know you,</a:t>
            </a:r>
          </a:p>
          <a:p>
            <a:pPr marL="0" indent="0">
              <a:spcBef>
                <a:spcPts val="0"/>
              </a:spcBef>
              <a:buNone/>
            </a:pPr>
            <a:r>
              <a:rPr lang="en-US" sz="2400" dirty="0"/>
              <a:t>	a heart to meditate upon you.</a:t>
            </a:r>
          </a:p>
          <a:p>
            <a:pPr marL="0" indent="0">
              <a:spcBef>
                <a:spcPts val="0"/>
              </a:spcBef>
              <a:buNone/>
            </a:pPr>
            <a:r>
              <a:rPr lang="en-US" sz="2400" dirty="0"/>
              <a:t>May our ears hear you, may our eyes behold you,</a:t>
            </a:r>
          </a:p>
          <a:p>
            <a:pPr marL="0" indent="0">
              <a:spcBef>
                <a:spcPts val="0"/>
              </a:spcBef>
              <a:buNone/>
            </a:pPr>
            <a:r>
              <a:rPr lang="en-US" sz="2400" dirty="0"/>
              <a:t>	and may our tongues proclaim you.</a:t>
            </a:r>
          </a:p>
          <a:p>
            <a:pPr marL="0" indent="0">
              <a:spcBef>
                <a:spcPts val="0"/>
              </a:spcBef>
              <a:buNone/>
            </a:pPr>
            <a:r>
              <a:rPr lang="en-US" sz="2400" dirty="0"/>
              <a:t>Give us grace that our way of life may be pleasing to you,</a:t>
            </a:r>
          </a:p>
          <a:p>
            <a:pPr marL="0" indent="0">
              <a:spcBef>
                <a:spcPts val="0"/>
              </a:spcBef>
              <a:buNone/>
            </a:pPr>
            <a:r>
              <a:rPr lang="en-US" sz="2400" dirty="0"/>
              <a:t>	that we may have the patience to wait for you</a:t>
            </a:r>
          </a:p>
          <a:p>
            <a:pPr marL="0" indent="0">
              <a:spcBef>
                <a:spcPts val="0"/>
              </a:spcBef>
              <a:buNone/>
            </a:pPr>
            <a:r>
              <a:rPr lang="en-US" sz="2400" dirty="0"/>
              <a:t>	and the perseverance to look for you.</a:t>
            </a:r>
          </a:p>
          <a:p>
            <a:pPr marL="0" indent="0">
              <a:spcBef>
                <a:spcPts val="0"/>
              </a:spcBef>
              <a:buNone/>
            </a:pPr>
            <a:r>
              <a:rPr lang="en-US" sz="2400" dirty="0"/>
              <a:t>Grant us a perfect end—your holy presence,</a:t>
            </a:r>
          </a:p>
          <a:p>
            <a:pPr marL="0" indent="0">
              <a:spcBef>
                <a:spcPts val="0"/>
              </a:spcBef>
              <a:buNone/>
            </a:pPr>
            <a:r>
              <a:rPr lang="en-US" sz="2400" dirty="0"/>
              <a:t>	a blessed resurrection and life everlasting.</a:t>
            </a:r>
          </a:p>
          <a:p>
            <a:pPr marL="0" indent="0">
              <a:spcBef>
                <a:spcPts val="0"/>
              </a:spcBef>
              <a:buNone/>
            </a:pPr>
            <a:r>
              <a:rPr lang="en-US" sz="2400" dirty="0"/>
              <a:t>We ask this though Jesus Christ our Lord.</a:t>
            </a:r>
          </a:p>
          <a:p>
            <a:pPr marL="0" indent="0">
              <a:spcBef>
                <a:spcPts val="0"/>
              </a:spcBef>
              <a:buNone/>
            </a:pPr>
            <a:endParaRPr lang="en-US" sz="2400" dirty="0"/>
          </a:p>
          <a:p>
            <a:pPr marL="0" indent="0">
              <a:spcBef>
                <a:spcPts val="0"/>
              </a:spcBef>
              <a:buNone/>
            </a:pPr>
            <a:r>
              <a:rPr lang="en-US" sz="2400" dirty="0"/>
              <a:t>Amen</a:t>
            </a:r>
          </a:p>
        </p:txBody>
      </p:sp>
      <p:sp>
        <p:nvSpPr>
          <p:cNvPr id="5" name="Title 4">
            <a:extLst>
              <a:ext uri="{FF2B5EF4-FFF2-40B4-BE49-F238E27FC236}">
                <a16:creationId xmlns:a16="http://schemas.microsoft.com/office/drawing/2014/main" id="{426FD561-7B6A-83A4-4037-009F32E3B6E5}"/>
              </a:ext>
            </a:extLst>
          </p:cNvPr>
          <p:cNvSpPr>
            <a:spLocks noGrp="1"/>
          </p:cNvSpPr>
          <p:nvPr>
            <p:ph type="title"/>
          </p:nvPr>
        </p:nvSpPr>
        <p:spPr>
          <a:xfrm>
            <a:off x="4741460" y="250709"/>
            <a:ext cx="7220353" cy="677080"/>
          </a:xfrm>
        </p:spPr>
        <p:txBody>
          <a:bodyPr/>
          <a:lstStyle/>
          <a:p>
            <a:r>
              <a:rPr lang="en-US" sz="3600" b="1" dirty="0">
                <a:solidFill>
                  <a:srgbClr val="9A0000"/>
                </a:solidFill>
              </a:rPr>
              <a:t>Prayer of St. Benedict</a:t>
            </a:r>
          </a:p>
        </p:txBody>
      </p:sp>
      <p:pic>
        <p:nvPicPr>
          <p:cNvPr id="6" name="Picture 5">
            <a:extLst>
              <a:ext uri="{FF2B5EF4-FFF2-40B4-BE49-F238E27FC236}">
                <a16:creationId xmlns:a16="http://schemas.microsoft.com/office/drawing/2014/main" id="{D70E8C45-60CF-DFB7-386E-876CA5FC8E2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27012" y="252984"/>
            <a:ext cx="4419600" cy="6352608"/>
          </a:xfrm>
          <a:prstGeom prst="rect">
            <a:avLst/>
          </a:prstGeom>
        </p:spPr>
      </p:pic>
    </p:spTree>
    <p:extLst>
      <p:ext uri="{BB962C8B-B14F-4D97-AF65-F5344CB8AC3E}">
        <p14:creationId xmlns:p14="http://schemas.microsoft.com/office/powerpoint/2010/main" val="178540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E5159-E76A-4327-1EE6-79EBA5BD892E}"/>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66</a:t>
            </a:fld>
            <a:endParaRPr lang="en-US" dirty="0"/>
          </a:p>
        </p:txBody>
      </p:sp>
      <p:sp>
        <p:nvSpPr>
          <p:cNvPr id="4" name="Content Placeholder 3">
            <a:extLst>
              <a:ext uri="{FF2B5EF4-FFF2-40B4-BE49-F238E27FC236}">
                <a16:creationId xmlns:a16="http://schemas.microsoft.com/office/drawing/2014/main" id="{E507BF22-3924-E0AF-B5AA-90F4CBC6FD48}"/>
              </a:ext>
            </a:extLst>
          </p:cNvPr>
          <p:cNvSpPr>
            <a:spLocks noGrp="1"/>
          </p:cNvSpPr>
          <p:nvPr>
            <p:ph sz="quarter" idx="14"/>
          </p:nvPr>
        </p:nvSpPr>
        <p:spPr>
          <a:xfrm>
            <a:off x="460914" y="1408538"/>
            <a:ext cx="11266996" cy="5257800"/>
          </a:xfrm>
        </p:spPr>
        <p:txBody>
          <a:bodyPr>
            <a:normAutofit lnSpcReduction="10000"/>
          </a:bodyPr>
          <a:lstStyle/>
          <a:p>
            <a:pPr algn="l">
              <a:buFont typeface="Arial" panose="020B0604020202020204" pitchFamily="34" charset="0"/>
              <a:buChar char="•"/>
            </a:pPr>
            <a:r>
              <a:rPr lang="en-US" b="0" i="0" dirty="0">
                <a:solidFill>
                  <a:srgbClr val="202122"/>
                </a:solidFill>
                <a:effectLst/>
                <a:latin typeface="Arial" panose="020B0604020202020204" pitchFamily="34" charset="0"/>
              </a:rPr>
              <a:t>"A hermit said, 'Take care to be silent. Empty your mind. Attend to your meditation in the fear of God, whether you are resting or at work. If you do this, you will not fear the attacks of the demons.'"</a:t>
            </a:r>
          </a:p>
          <a:p>
            <a:pPr algn="l">
              <a:buFont typeface="Arial" panose="020B0604020202020204" pitchFamily="34" charset="0"/>
              <a:buChar char="•"/>
            </a:pPr>
            <a:r>
              <a:rPr lang="en-US" b="0" i="0" dirty="0">
                <a:solidFill>
                  <a:srgbClr val="202122"/>
                </a:solidFill>
                <a:effectLst/>
                <a:latin typeface="Arial" panose="020B0604020202020204" pitchFamily="34" charset="0"/>
              </a:rPr>
              <a:t>Abba Moses, "Sit in thy cell and thy cell will teach thee all."</a:t>
            </a:r>
          </a:p>
          <a:p>
            <a:pPr algn="l">
              <a:buFont typeface="Arial" panose="020B0604020202020204" pitchFamily="34" charset="0"/>
              <a:buChar char="•"/>
            </a:pPr>
            <a:r>
              <a:rPr lang="en-US" b="0" i="0" dirty="0">
                <a:solidFill>
                  <a:srgbClr val="202122"/>
                </a:solidFill>
                <a:effectLst/>
                <a:latin typeface="Arial" panose="020B0604020202020204" pitchFamily="34" charset="0"/>
              </a:rPr>
              <a:t>"Somebody asked Anthony, 'What shall I do in order to please God?' He replied, 'Do what I tell you, which is this: wherever you go, keep God in mind; whatever you do, follow the example of Holy Scripture; wherever you are, stay there and do not move away in a hurry. If you keep to these guide-lines, you will be saved.'"</a:t>
            </a:r>
          </a:p>
          <a:p>
            <a:pPr algn="l">
              <a:buFont typeface="Arial" panose="020B0604020202020204" pitchFamily="34" charset="0"/>
              <a:buChar char="•"/>
            </a:pPr>
            <a:r>
              <a:rPr lang="en-US" b="0" i="0" dirty="0">
                <a:solidFill>
                  <a:srgbClr val="202122"/>
                </a:solidFill>
                <a:effectLst/>
                <a:latin typeface="Arial" panose="020B0604020202020204" pitchFamily="34" charset="0"/>
              </a:rPr>
              <a:t>Abbot Pastor, "If someone does evil to you, you should do good to him, so that by your good work you may drive out his malice."</a:t>
            </a:r>
          </a:p>
          <a:p>
            <a:pPr algn="l">
              <a:buFont typeface="Arial" panose="020B0604020202020204" pitchFamily="34" charset="0"/>
              <a:buChar char="•"/>
            </a:pPr>
            <a:r>
              <a:rPr lang="en-US" b="0" i="0" dirty="0">
                <a:solidFill>
                  <a:srgbClr val="202122"/>
                </a:solidFill>
                <a:effectLst/>
                <a:latin typeface="Arial" panose="020B0604020202020204" pitchFamily="34" charset="0"/>
              </a:rPr>
              <a:t>An Elder, "A man who keeps death before his eyes will at all times overcome his cowardliness."</a:t>
            </a:r>
          </a:p>
          <a:p>
            <a:pPr algn="l">
              <a:buFont typeface="Arial" panose="020B0604020202020204" pitchFamily="34" charset="0"/>
              <a:buChar char="•"/>
            </a:pPr>
            <a:r>
              <a:rPr lang="en-US" b="0" i="0" dirty="0">
                <a:solidFill>
                  <a:srgbClr val="202122"/>
                </a:solidFill>
                <a:effectLst/>
                <a:latin typeface="Arial" panose="020B0604020202020204" pitchFamily="34" charset="0"/>
              </a:rPr>
              <a:t>Macarius said, "This is the truth, if a monk regards contempt as praise, poverty as riches, and hunger as a feast, he will never die."</a:t>
            </a:r>
          </a:p>
          <a:p>
            <a:pPr algn="l">
              <a:buFont typeface="Arial" panose="020B0604020202020204" pitchFamily="34" charset="0"/>
              <a:buChar char="•"/>
            </a:pPr>
            <a:r>
              <a:rPr lang="en-US" b="0" i="0" dirty="0">
                <a:solidFill>
                  <a:srgbClr val="202122"/>
                </a:solidFill>
                <a:effectLst/>
                <a:latin typeface="Arial" panose="020B0604020202020204" pitchFamily="34" charset="0"/>
              </a:rPr>
              <a:t>"It happened that as Abba Arsenius was sitting in his cell that he was harassed by demons. His servants, on their return, stood outside his cell and heard him praying to God in these words, 'O God, do not leave me. I have done nothing good in your sight, but according to your goodness, let me now make a beginning of good.'"</a:t>
            </a:r>
          </a:p>
          <a:p>
            <a:pPr algn="l">
              <a:buFont typeface="Arial" panose="020B0604020202020204" pitchFamily="34" charset="0"/>
              <a:buChar char="•"/>
            </a:pPr>
            <a:r>
              <a:rPr lang="en-US" b="0" i="0" dirty="0">
                <a:solidFill>
                  <a:srgbClr val="202122"/>
                </a:solidFill>
                <a:effectLst/>
                <a:latin typeface="Arial" panose="020B0604020202020204" pitchFamily="34" charset="0"/>
              </a:rPr>
              <a:t>Abba Anthony said, 'Whoever hammers a lump of iron, first decides what he is going to make of it, a scythe, a sword, or an axe. Even so we ought to make up our minds what kind of virtue we want to forge or we labor in vain.'"</a:t>
            </a:r>
          </a:p>
          <a:p>
            <a:pPr algn="l">
              <a:buFont typeface="Arial" panose="020B0604020202020204" pitchFamily="34" charset="0"/>
              <a:buChar char="•"/>
            </a:pPr>
            <a:r>
              <a:rPr lang="en-US" b="0" i="0" dirty="0">
                <a:solidFill>
                  <a:srgbClr val="202122"/>
                </a:solidFill>
                <a:effectLst/>
                <a:latin typeface="Arial" panose="020B0604020202020204" pitchFamily="34" charset="0"/>
              </a:rPr>
              <a:t>He also said, "Obedience with abstinence gives men power over wild beasts."</a:t>
            </a:r>
          </a:p>
        </p:txBody>
      </p:sp>
      <p:sp>
        <p:nvSpPr>
          <p:cNvPr id="5" name="Title 4">
            <a:extLst>
              <a:ext uri="{FF2B5EF4-FFF2-40B4-BE49-F238E27FC236}">
                <a16:creationId xmlns:a16="http://schemas.microsoft.com/office/drawing/2014/main" id="{E82DD799-C85B-7AB1-84D5-E326FDEA9EE8}"/>
              </a:ext>
            </a:extLst>
          </p:cNvPr>
          <p:cNvSpPr>
            <a:spLocks noGrp="1"/>
          </p:cNvSpPr>
          <p:nvPr>
            <p:ph type="title"/>
          </p:nvPr>
        </p:nvSpPr>
        <p:spPr>
          <a:xfrm>
            <a:off x="531812" y="155448"/>
            <a:ext cx="11410252" cy="1063752"/>
          </a:xfrm>
        </p:spPr>
        <p:txBody>
          <a:bodyPr/>
          <a:lstStyle/>
          <a:p>
            <a:r>
              <a:rPr lang="en-US" sz="3200" dirty="0">
                <a:solidFill>
                  <a:srgbClr val="C00000"/>
                </a:solidFill>
              </a:rPr>
              <a:t>Excerpts of the sayings of the desert fathers</a:t>
            </a:r>
          </a:p>
        </p:txBody>
      </p:sp>
    </p:spTree>
    <p:extLst>
      <p:ext uri="{BB962C8B-B14F-4D97-AF65-F5344CB8AC3E}">
        <p14:creationId xmlns:p14="http://schemas.microsoft.com/office/powerpoint/2010/main" val="96008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A0F019F7-B256-D71C-1933-F8683F672BD8}"/>
              </a:ext>
            </a:extLst>
          </p:cNvPr>
          <p:cNvSpPr>
            <a:spLocks noGrp="1" noChangeArrowheads="1"/>
          </p:cNvSpPr>
          <p:nvPr>
            <p:ph type="title"/>
          </p:nvPr>
        </p:nvSpPr>
        <p:spPr>
          <a:xfrm>
            <a:off x="-1588" y="152400"/>
            <a:ext cx="3962400" cy="6477000"/>
          </a:xfrm>
        </p:spPr>
        <p:txBody>
          <a:bodyPr/>
          <a:lstStyle/>
          <a:p>
            <a:pPr algn="r" eaLnBrk="1" hangingPunct="1"/>
            <a:r>
              <a:rPr lang="en-US" altLang="en-US" sz="2400" dirty="0"/>
              <a:t>One of the oldest monasteries was St. Catherine’s, built between AD 548 and 565 at the foot of Jebel Musa in the Sinai Peninsula (believed to be Mt. Sinai).</a:t>
            </a:r>
            <a:br>
              <a:rPr lang="en-US" altLang="en-US" sz="2400" dirty="0"/>
            </a:br>
            <a:r>
              <a:rPr lang="en-US" altLang="en-US" sz="2400" dirty="0"/>
              <a:t>This monastery still survives, and in 2002 it became a UNESCO World Heritage Site.</a:t>
            </a:r>
            <a:br>
              <a:rPr lang="en-US" altLang="en-US" sz="2400" dirty="0"/>
            </a:br>
            <a:r>
              <a:rPr lang="en-US" altLang="en-US" sz="2400" dirty="0"/>
              <a:t>Its library held (and holds) many rare and unique works, the most famous being Codex Sinaiticus, the oldest complete Bible in the world (now in the British Library).</a:t>
            </a:r>
          </a:p>
        </p:txBody>
      </p:sp>
      <p:pic>
        <p:nvPicPr>
          <p:cNvPr id="4" name="Content Placeholder 3">
            <a:extLst>
              <a:ext uri="{FF2B5EF4-FFF2-40B4-BE49-F238E27FC236}">
                <a16:creationId xmlns:a16="http://schemas.microsoft.com/office/drawing/2014/main" id="{6BB02EE4-9916-4DF3-4A73-DF890C06294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04745" y="413940"/>
            <a:ext cx="8084080" cy="606306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2C5E65-7200-B21A-1062-8C01FBD0CD3C}"/>
              </a:ext>
            </a:extLst>
          </p:cNvPr>
          <p:cNvSpPr>
            <a:spLocks noGrp="1"/>
          </p:cNvSpPr>
          <p:nvPr>
            <p:ph type="sldNum" sz="quarter" idx="12"/>
          </p:nvPr>
        </p:nvSpPr>
        <p:spPr>
          <a:xfrm>
            <a:off x="11276012" y="6245352"/>
            <a:ext cx="8382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997537D4-697E-A0FA-1DFB-E54E2C059C75}"/>
              </a:ext>
            </a:extLst>
          </p:cNvPr>
          <p:cNvSpPr>
            <a:spLocks noGrp="1"/>
          </p:cNvSpPr>
          <p:nvPr>
            <p:ph sz="quarter" idx="14"/>
          </p:nvPr>
        </p:nvSpPr>
        <p:spPr>
          <a:xfrm>
            <a:off x="640810" y="1775865"/>
            <a:ext cx="10972800" cy="4221480"/>
          </a:xfrm>
        </p:spPr>
        <p:txBody>
          <a:bodyPr>
            <a:normAutofit/>
          </a:bodyPr>
          <a:lstStyle/>
          <a:p>
            <a:pPr marL="0" indent="0">
              <a:buNone/>
            </a:pPr>
            <a:r>
              <a:rPr lang="en-US" sz="2800" b="1" dirty="0">
                <a:solidFill>
                  <a:schemeClr val="accent5">
                    <a:lumMod val="75000"/>
                  </a:schemeClr>
                </a:solidFill>
              </a:rPr>
              <a:t>In the 7</a:t>
            </a:r>
            <a:r>
              <a:rPr lang="en-US" sz="2800" b="1" baseline="30000" dirty="0">
                <a:solidFill>
                  <a:schemeClr val="accent5">
                    <a:lumMod val="75000"/>
                  </a:schemeClr>
                </a:solidFill>
              </a:rPr>
              <a:t>th</a:t>
            </a:r>
            <a:r>
              <a:rPr lang="en-US" sz="2800" b="1" dirty="0">
                <a:solidFill>
                  <a:schemeClr val="accent5">
                    <a:lumMod val="75000"/>
                  </a:schemeClr>
                </a:solidFill>
              </a:rPr>
              <a:t> century, a new religion arose from the teachings of an Arabian leader named Muhammad (AD 570-632).</a:t>
            </a:r>
          </a:p>
          <a:p>
            <a:r>
              <a:rPr lang="en-US" sz="2400" i="1" dirty="0"/>
              <a:t>He married, and until he was about age 40, he lived as a prosperous trader.</a:t>
            </a:r>
          </a:p>
          <a:p>
            <a:r>
              <a:rPr lang="en-US" sz="2400" i="1" dirty="0"/>
              <a:t>Profoundly dissatisfied with the polytheism and superstition in his native Mecca, he became convinced that there was only one God,  Allah.</a:t>
            </a:r>
          </a:p>
          <a:p>
            <a:r>
              <a:rPr lang="en-US" sz="2400" i="1" dirty="0"/>
              <a:t>In AD 610 he claimed to have had divine revelations.</a:t>
            </a:r>
          </a:p>
          <a:p>
            <a:r>
              <a:rPr lang="en-US" sz="2400" i="1" dirty="0"/>
              <a:t>He called his new faith </a:t>
            </a:r>
            <a:r>
              <a:rPr lang="en-US" sz="2400" b="1" i="1" dirty="0"/>
              <a:t>Islam</a:t>
            </a:r>
            <a:r>
              <a:rPr lang="en-US" sz="2400" i="1" dirty="0"/>
              <a:t> (</a:t>
            </a:r>
            <a:r>
              <a:rPr lang="en-US" sz="2000" i="1" dirty="0"/>
              <a:t>=</a:t>
            </a:r>
            <a:r>
              <a:rPr lang="en-US" sz="2400" i="1" dirty="0"/>
              <a:t> submission) and claimed prophethood, urging that his fellow Meccans believe in one sovereign god only, resurrection, and final judgment, and that they must live in charity to the poor and orphans among them.</a:t>
            </a:r>
          </a:p>
        </p:txBody>
      </p:sp>
      <p:sp>
        <p:nvSpPr>
          <p:cNvPr id="5" name="Title 4">
            <a:extLst>
              <a:ext uri="{FF2B5EF4-FFF2-40B4-BE49-F238E27FC236}">
                <a16:creationId xmlns:a16="http://schemas.microsoft.com/office/drawing/2014/main" id="{38C749AA-2C8E-B441-EC4E-37A926811F56}"/>
              </a:ext>
            </a:extLst>
          </p:cNvPr>
          <p:cNvSpPr>
            <a:spLocks noGrp="1"/>
          </p:cNvSpPr>
          <p:nvPr>
            <p:ph type="title"/>
          </p:nvPr>
        </p:nvSpPr>
        <p:spPr>
          <a:xfrm>
            <a:off x="531812" y="640080"/>
            <a:ext cx="11190796" cy="883920"/>
          </a:xfrm>
        </p:spPr>
        <p:txBody>
          <a:bodyPr/>
          <a:lstStyle/>
          <a:p>
            <a:r>
              <a:rPr lang="en-US" dirty="0">
                <a:solidFill>
                  <a:srgbClr val="C00000"/>
                </a:solidFill>
              </a:rPr>
              <a:t>The rise of </a:t>
            </a:r>
            <a:r>
              <a:rPr lang="en-US" dirty="0" err="1">
                <a:solidFill>
                  <a:srgbClr val="C00000"/>
                </a:solidFill>
              </a:rPr>
              <a:t>islam</a:t>
            </a:r>
            <a:endParaRPr lang="en-US" dirty="0">
              <a:solidFill>
                <a:srgbClr val="C00000"/>
              </a:solidFill>
            </a:endParaRPr>
          </a:p>
        </p:txBody>
      </p:sp>
    </p:spTree>
    <p:extLst>
      <p:ext uri="{BB962C8B-B14F-4D97-AF65-F5344CB8AC3E}">
        <p14:creationId xmlns:p14="http://schemas.microsoft.com/office/powerpoint/2010/main" val="98879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08046A-4BED-5B82-DD89-7C3D0B48DF22}"/>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A2B36A73-7D21-23C4-7049-613D6894FF6E}"/>
              </a:ext>
            </a:extLst>
          </p:cNvPr>
          <p:cNvSpPr>
            <a:spLocks noGrp="1"/>
          </p:cNvSpPr>
          <p:nvPr>
            <p:ph sz="quarter" idx="14"/>
          </p:nvPr>
        </p:nvSpPr>
        <p:spPr>
          <a:xfrm>
            <a:off x="531812" y="1188720"/>
            <a:ext cx="10972800" cy="5513832"/>
          </a:xfrm>
        </p:spPr>
        <p:txBody>
          <a:bodyPr>
            <a:normAutofit/>
          </a:bodyPr>
          <a:lstStyle/>
          <a:p>
            <a:pPr marL="0" indent="0">
              <a:buNone/>
            </a:pPr>
            <a:r>
              <a:rPr lang="en-US" sz="2800" b="1" dirty="0">
                <a:solidFill>
                  <a:schemeClr val="accent5">
                    <a:lumMod val="75000"/>
                  </a:schemeClr>
                </a:solidFill>
              </a:rPr>
              <a:t>The expansion of Muhammad’s religion began in a series of desert battles in which by AD 630 the cities of Medina and Mecca came under his control.</a:t>
            </a:r>
          </a:p>
          <a:p>
            <a:r>
              <a:rPr lang="en-US" sz="2400" i="1" dirty="0"/>
              <a:t>Though he died in AD 632, his followers continued the Muslim expansion through war, eventually spreading beyond the borders of Arabia and encroaching into Christian territory.</a:t>
            </a:r>
          </a:p>
          <a:p>
            <a:pPr lvl="1"/>
            <a:r>
              <a:rPr lang="en-US" sz="2000" b="1" dirty="0"/>
              <a:t>AD 636 – Muslims conquered the Byzantine army and occupied Antioch, Damascus, and Jerusalem.</a:t>
            </a:r>
          </a:p>
          <a:p>
            <a:pPr lvl="1"/>
            <a:r>
              <a:rPr lang="en-US" sz="2000" b="1" dirty="0"/>
              <a:t>AD 637 – They routed the Persian army and marched into the Persian capital.</a:t>
            </a:r>
          </a:p>
          <a:p>
            <a:pPr lvl="1"/>
            <a:r>
              <a:rPr lang="en-US" sz="2000" b="1" dirty="0"/>
              <a:t>AD 646 – They conquered Egypt and began to sweep across North Africa.</a:t>
            </a:r>
          </a:p>
          <a:p>
            <a:pPr lvl="1"/>
            <a:r>
              <a:rPr lang="en-US" sz="2000" b="1" dirty="0"/>
              <a:t>AD 651 – The entire Persian Empire was brought under Islamic rule.</a:t>
            </a:r>
          </a:p>
          <a:p>
            <a:pPr lvl="1"/>
            <a:r>
              <a:rPr lang="en-US" sz="2000" b="1" dirty="0"/>
              <a:t>AD 711 – They crossed from north Africa into Europe at Gibraltar, took over most of Spain, and were not turned back until AD 732, when Charles Martel of the Franks defeated them at Tours about 150 miles from Paris.</a:t>
            </a:r>
          </a:p>
          <a:p>
            <a:pPr lvl="1"/>
            <a:r>
              <a:rPr lang="en-US" sz="2000" b="1" dirty="0"/>
              <a:t>Hence, within a century, the Islamic Empire now stretched over Arabia, Mesopotamia, Persia, North Africa, the Anatolian Plateau, and Spain.</a:t>
            </a:r>
          </a:p>
        </p:txBody>
      </p:sp>
      <p:sp>
        <p:nvSpPr>
          <p:cNvPr id="5" name="Title 4">
            <a:extLst>
              <a:ext uri="{FF2B5EF4-FFF2-40B4-BE49-F238E27FC236}">
                <a16:creationId xmlns:a16="http://schemas.microsoft.com/office/drawing/2014/main" id="{12F5FDDC-8BBF-8558-74AA-93EA29D434C4}"/>
              </a:ext>
            </a:extLst>
          </p:cNvPr>
          <p:cNvSpPr>
            <a:spLocks noGrp="1"/>
          </p:cNvSpPr>
          <p:nvPr>
            <p:ph type="title"/>
          </p:nvPr>
        </p:nvSpPr>
        <p:spPr>
          <a:xfrm>
            <a:off x="1220660" y="152240"/>
            <a:ext cx="9747504" cy="883920"/>
          </a:xfrm>
        </p:spPr>
        <p:txBody>
          <a:bodyPr/>
          <a:lstStyle/>
          <a:p>
            <a:r>
              <a:rPr lang="en-US" dirty="0">
                <a:solidFill>
                  <a:srgbClr val="C00000"/>
                </a:solidFill>
              </a:rPr>
              <a:t>The new religion expands</a:t>
            </a:r>
          </a:p>
        </p:txBody>
      </p:sp>
    </p:spTree>
    <p:extLst>
      <p:ext uri="{BB962C8B-B14F-4D97-AF65-F5344CB8AC3E}">
        <p14:creationId xmlns:p14="http://schemas.microsoft.com/office/powerpoint/2010/main" val="114902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9A0000"/>
        </a:solidFill>
        <a:effectLst/>
      </p:bgPr>
    </p:bg>
    <p:spTree>
      <p:nvGrpSpPr>
        <p:cNvPr id="1" name="">
          <a:extLst>
            <a:ext uri="{FF2B5EF4-FFF2-40B4-BE49-F238E27FC236}">
              <a16:creationId xmlns:a16="http://schemas.microsoft.com/office/drawing/2014/main" id="{6C1F99E8-0515-2250-36CD-796AC0107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B02C1-55A4-9BF5-F1D6-151416EF1144}"/>
              </a:ext>
            </a:extLst>
          </p:cNvPr>
          <p:cNvSpPr>
            <a:spLocks noGrp="1"/>
          </p:cNvSpPr>
          <p:nvPr>
            <p:ph type="title"/>
          </p:nvPr>
        </p:nvSpPr>
        <p:spPr>
          <a:xfrm>
            <a:off x="188912" y="569120"/>
            <a:ext cx="11810999" cy="941387"/>
          </a:xfrm>
        </p:spPr>
        <p:txBody>
          <a:bodyPr/>
          <a:lstStyle/>
          <a:p>
            <a:r>
              <a:rPr lang="en-US" sz="4800" dirty="0">
                <a:latin typeface="Impact" panose="020B0806030902050204" pitchFamily="34" charset="0"/>
              </a:rPr>
              <a:t>Augustine’s Three Enduring Conclusions</a:t>
            </a:r>
          </a:p>
        </p:txBody>
      </p:sp>
      <p:sp>
        <p:nvSpPr>
          <p:cNvPr id="5" name="Content Placeholder 4">
            <a:extLst>
              <a:ext uri="{FF2B5EF4-FFF2-40B4-BE49-F238E27FC236}">
                <a16:creationId xmlns:a16="http://schemas.microsoft.com/office/drawing/2014/main" id="{1F595E8A-16D3-A25B-7802-0ABB6252B2C8}"/>
              </a:ext>
            </a:extLst>
          </p:cNvPr>
          <p:cNvSpPr>
            <a:spLocks noGrp="1"/>
          </p:cNvSpPr>
          <p:nvPr>
            <p:ph sz="half" idx="1"/>
          </p:nvPr>
        </p:nvSpPr>
        <p:spPr>
          <a:xfrm>
            <a:off x="303213" y="1981200"/>
            <a:ext cx="3733800" cy="3836986"/>
          </a:xfrm>
          <a:solidFill>
            <a:schemeClr val="accent5">
              <a:lumMod val="25000"/>
            </a:schemeClr>
          </a:solidFill>
        </p:spPr>
        <p:txBody>
          <a:bodyPr/>
          <a:lstStyle/>
          <a:p>
            <a:pPr marL="0" indent="0">
              <a:buNone/>
            </a:pPr>
            <a:r>
              <a:rPr lang="en-US" sz="4800" dirty="0">
                <a:solidFill>
                  <a:schemeClr val="accent6">
                    <a:lumMod val="20000"/>
                    <a:lumOff val="80000"/>
                  </a:schemeClr>
                </a:solidFill>
                <a:latin typeface="Agency FB" panose="020B0503020202020204" pitchFamily="34" charset="0"/>
              </a:rPr>
              <a:t>TOWARD DONATISM</a:t>
            </a:r>
          </a:p>
          <a:p>
            <a:r>
              <a:rPr lang="en-US" i="1" dirty="0">
                <a:latin typeface="Arial Narrow" panose="020B0606020202030204" pitchFamily="34" charset="0"/>
              </a:rPr>
              <a:t>The church is a hospital for sinners, not a haven for saints.</a:t>
            </a:r>
          </a:p>
        </p:txBody>
      </p:sp>
      <p:sp>
        <p:nvSpPr>
          <p:cNvPr id="6" name="Content Placeholder 5">
            <a:extLst>
              <a:ext uri="{FF2B5EF4-FFF2-40B4-BE49-F238E27FC236}">
                <a16:creationId xmlns:a16="http://schemas.microsoft.com/office/drawing/2014/main" id="{21478BFD-D405-C569-184D-CDA40EEC1347}"/>
              </a:ext>
            </a:extLst>
          </p:cNvPr>
          <p:cNvSpPr>
            <a:spLocks noGrp="1"/>
          </p:cNvSpPr>
          <p:nvPr>
            <p:ph sz="half" idx="2"/>
          </p:nvPr>
        </p:nvSpPr>
        <p:spPr>
          <a:xfrm>
            <a:off x="4265613" y="1981199"/>
            <a:ext cx="3581399" cy="3836987"/>
          </a:xfrm>
          <a:solidFill>
            <a:schemeClr val="accent6">
              <a:lumMod val="50000"/>
            </a:schemeClr>
          </a:solidFill>
        </p:spPr>
        <p:txBody>
          <a:bodyPr/>
          <a:lstStyle/>
          <a:p>
            <a:pPr marL="0" indent="0">
              <a:buNone/>
            </a:pPr>
            <a:r>
              <a:rPr lang="en-US" sz="4800" dirty="0">
                <a:solidFill>
                  <a:srgbClr val="FFFFCC"/>
                </a:solidFill>
                <a:latin typeface="Agency FB" panose="020B0503020202020204" pitchFamily="34" charset="0"/>
              </a:rPr>
              <a:t>TOWARD PELAGIANISM</a:t>
            </a:r>
          </a:p>
          <a:p>
            <a:r>
              <a:rPr lang="en-US" i="1" dirty="0">
                <a:effectLst/>
                <a:latin typeface="Arial Narrow" panose="020B0606020202030204" pitchFamily="34" charset="0"/>
              </a:rPr>
              <a:t>God is sovereign, and grace is central.</a:t>
            </a:r>
          </a:p>
        </p:txBody>
      </p:sp>
      <p:sp>
        <p:nvSpPr>
          <p:cNvPr id="7" name="Content Placeholder 5">
            <a:extLst>
              <a:ext uri="{FF2B5EF4-FFF2-40B4-BE49-F238E27FC236}">
                <a16:creationId xmlns:a16="http://schemas.microsoft.com/office/drawing/2014/main" id="{F1E3A01C-DE7D-49A0-EB30-17354C1BA083}"/>
              </a:ext>
            </a:extLst>
          </p:cNvPr>
          <p:cNvSpPr txBox="1">
            <a:spLocks/>
          </p:cNvSpPr>
          <p:nvPr/>
        </p:nvSpPr>
        <p:spPr bwMode="auto">
          <a:xfrm>
            <a:off x="8075612" y="1981198"/>
            <a:ext cx="3810000" cy="3836987"/>
          </a:xfrm>
          <a:prstGeom prst="rect">
            <a:avLst/>
          </a:prstGeom>
          <a:solidFill>
            <a:schemeClr val="accent5">
              <a:lumMod val="1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lang="en-US" sz="4800" dirty="0">
                <a:solidFill>
                  <a:srgbClr val="FFFFCC"/>
                </a:solidFill>
                <a:latin typeface="Agency FB" panose="020B0503020202020204" pitchFamily="34" charset="0"/>
                <a:cs typeface="Arial"/>
              </a:rPr>
              <a:t>TOWARD THE FALL OF ROME</a:t>
            </a:r>
            <a:endParaRPr kumimoji="0" lang="en-US" sz="48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Agency FB" panose="020B0503020202020204"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lang="en-US" i="1" dirty="0">
                <a:solidFill>
                  <a:srgbClr val="FFFFFF"/>
                </a:solidFill>
                <a:effectLst/>
                <a:latin typeface="Arial Narrow" panose="020B0606020202030204" pitchFamily="34" charset="0"/>
                <a:cs typeface="Arial"/>
              </a:rPr>
              <a:t>Earthly cities rise and fall, but the City of God will endure forever.</a:t>
            </a:r>
            <a:endParaRPr kumimoji="0" lang="en-US"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endParaRPr>
          </a:p>
        </p:txBody>
      </p:sp>
    </p:spTree>
    <p:extLst>
      <p:ext uri="{BB962C8B-B14F-4D97-AF65-F5344CB8AC3E}">
        <p14:creationId xmlns:p14="http://schemas.microsoft.com/office/powerpoint/2010/main" val="31221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randombar(horizontal)">
                                      <p:cBhvr>
                                        <p:cTn id="18" dur="500"/>
                                        <p:tgtEl>
                                          <p:spTgt spid="6">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C0821AB-70E8-A1F0-5E69-BAFDA66E5D1B}"/>
              </a:ext>
            </a:extLst>
          </p:cNvPr>
          <p:cNvSpPr>
            <a:spLocks noGrp="1" noChangeArrowheads="1"/>
          </p:cNvSpPr>
          <p:nvPr>
            <p:ph type="title"/>
          </p:nvPr>
        </p:nvSpPr>
        <p:spPr>
          <a:xfrm>
            <a:off x="1979612" y="182563"/>
            <a:ext cx="8229600" cy="884237"/>
          </a:xfrm>
        </p:spPr>
        <p:txBody>
          <a:bodyPr/>
          <a:lstStyle/>
          <a:p>
            <a:r>
              <a:rPr lang="en-US" altLang="en-US" dirty="0"/>
              <a:t>The Spread of Islam</a:t>
            </a:r>
            <a:br>
              <a:rPr lang="en-US" altLang="en-US" dirty="0"/>
            </a:br>
            <a:r>
              <a:rPr lang="en-US" altLang="en-US" sz="2400" dirty="0"/>
              <a:t>7</a:t>
            </a:r>
            <a:r>
              <a:rPr lang="en-US" altLang="en-US" sz="2400" baseline="30000" dirty="0"/>
              <a:t>th</a:t>
            </a:r>
            <a:r>
              <a:rPr lang="en-US" altLang="en-US" sz="2400" dirty="0"/>
              <a:t> and 8</a:t>
            </a:r>
            <a:r>
              <a:rPr lang="en-US" altLang="en-US" sz="2400" baseline="30000" dirty="0"/>
              <a:t>th</a:t>
            </a:r>
            <a:r>
              <a:rPr lang="en-US" altLang="en-US" sz="2400" dirty="0"/>
              <a:t> centuries</a:t>
            </a:r>
            <a:endParaRPr lang="en-US" altLang="en-US" dirty="0"/>
          </a:p>
        </p:txBody>
      </p:sp>
      <p:pic>
        <p:nvPicPr>
          <p:cNvPr id="1026" name="Picture 2" descr="undefined">
            <a:extLst>
              <a:ext uri="{FF2B5EF4-FFF2-40B4-BE49-F238E27FC236}">
                <a16:creationId xmlns:a16="http://schemas.microsoft.com/office/drawing/2014/main" id="{A49D6F3A-F818-A1ED-9C19-505399C4A4E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1812" y="1312416"/>
            <a:ext cx="11086182" cy="5088384"/>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6AAB0-9A9A-C7F0-097D-E64CAD1DDD76}"/>
              </a:ext>
            </a:extLst>
          </p:cNvPr>
          <p:cNvSpPr txBox="1"/>
          <p:nvPr/>
        </p:nvSpPr>
        <p:spPr>
          <a:xfrm>
            <a:off x="7085012" y="4343400"/>
            <a:ext cx="2667000" cy="92333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DURING MUHAMMAD’S LIFETIME</a:t>
            </a:r>
          </a:p>
        </p:txBody>
      </p:sp>
      <p:sp>
        <p:nvSpPr>
          <p:cNvPr id="3" name="TextBox 2">
            <a:extLst>
              <a:ext uri="{FF2B5EF4-FFF2-40B4-BE49-F238E27FC236}">
                <a16:creationId xmlns:a16="http://schemas.microsoft.com/office/drawing/2014/main" id="{4933BEC4-442A-114E-36D1-2A6D1CCD8D0A}"/>
              </a:ext>
            </a:extLst>
          </p:cNvPr>
          <p:cNvSpPr txBox="1"/>
          <p:nvPr/>
        </p:nvSpPr>
        <p:spPr>
          <a:xfrm>
            <a:off x="6551612" y="3105834"/>
            <a:ext cx="3429000"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DURING MUHAMMAD’S IMMEDIATE SUCCESSORS</a:t>
            </a:r>
          </a:p>
        </p:txBody>
      </p:sp>
      <p:sp>
        <p:nvSpPr>
          <p:cNvPr id="4" name="TextBox 3">
            <a:extLst>
              <a:ext uri="{FF2B5EF4-FFF2-40B4-BE49-F238E27FC236}">
                <a16:creationId xmlns:a16="http://schemas.microsoft.com/office/drawing/2014/main" id="{897E1847-1A6B-235C-F7D9-7625EC5DCA99}"/>
              </a:ext>
            </a:extLst>
          </p:cNvPr>
          <p:cNvSpPr txBox="1"/>
          <p:nvPr/>
        </p:nvSpPr>
        <p:spPr>
          <a:xfrm>
            <a:off x="1522412" y="3428999"/>
            <a:ext cx="3124200"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A CENTURY AFTER MUHAMMAD’S VISIONS</a:t>
            </a:r>
          </a:p>
        </p:txBody>
      </p:sp>
    </p:spTree>
    <p:extLst>
      <p:ext uri="{BB962C8B-B14F-4D97-AF65-F5344CB8AC3E}">
        <p14:creationId xmlns:p14="http://schemas.microsoft.com/office/powerpoint/2010/main" val="2317355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CDD015-4900-5BC8-3CC7-47BFDC7B1166}"/>
              </a:ext>
            </a:extLst>
          </p:cNvPr>
          <p:cNvSpPr>
            <a:spLocks noGrp="1"/>
          </p:cNvSpPr>
          <p:nvPr>
            <p:ph type="sldNum" sz="quarter" idx="12"/>
          </p:nvPr>
        </p:nvSpPr>
        <p:spPr>
          <a:xfrm>
            <a:off x="11123612" y="6245352"/>
            <a:ext cx="990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E0C2D4CD-A4BA-D014-A929-40CC8011DAE8}"/>
              </a:ext>
            </a:extLst>
          </p:cNvPr>
          <p:cNvSpPr>
            <a:spLocks noGrp="1"/>
          </p:cNvSpPr>
          <p:nvPr>
            <p:ph sz="quarter" idx="14"/>
          </p:nvPr>
        </p:nvSpPr>
        <p:spPr>
          <a:xfrm>
            <a:off x="608012" y="2386584"/>
            <a:ext cx="11049000" cy="4014216"/>
          </a:xfrm>
        </p:spPr>
        <p:txBody>
          <a:bodyPr>
            <a:normAutofit/>
          </a:bodyPr>
          <a:lstStyle/>
          <a:p>
            <a:pPr marL="0" indent="0">
              <a:buNone/>
            </a:pPr>
            <a:r>
              <a:rPr lang="en-US" sz="2800" b="1" dirty="0">
                <a:solidFill>
                  <a:schemeClr val="accent5">
                    <a:lumMod val="75000"/>
                  </a:schemeClr>
                </a:solidFill>
              </a:rPr>
              <a:t>Christians lost most of the eastern Roman/Byzantine Empire.</a:t>
            </a:r>
          </a:p>
          <a:p>
            <a:r>
              <a:rPr lang="en-US" sz="2400" i="1" dirty="0"/>
              <a:t>Both sides engaged in religious war, though with a difference:</a:t>
            </a:r>
          </a:p>
          <a:p>
            <a:pPr lvl="1"/>
            <a:r>
              <a:rPr lang="en-US" sz="2000" b="1" dirty="0"/>
              <a:t>For Muslims, </a:t>
            </a:r>
            <a:r>
              <a:rPr lang="en-US" sz="2000" b="1" i="1" dirty="0"/>
              <a:t>jihad</a:t>
            </a:r>
            <a:r>
              <a:rPr lang="en-US" sz="2000" b="1" dirty="0"/>
              <a:t> is directly advocated in the Quran and had been practiced by Muhammad and his followers from Islam’s inception.</a:t>
            </a:r>
          </a:p>
          <a:p>
            <a:pPr lvl="1"/>
            <a:r>
              <a:rPr lang="en-US" sz="2000" b="1" dirty="0"/>
              <a:t>For Christians, </a:t>
            </a:r>
            <a:r>
              <a:rPr lang="en-US" sz="2000" b="1" i="1" dirty="0"/>
              <a:t>crusade</a:t>
            </a:r>
            <a:r>
              <a:rPr lang="en-US" sz="2000" b="1" dirty="0"/>
              <a:t> came into Christian thought only after a thousand years of its existence and was resisted by many clergy when first proposed.</a:t>
            </a:r>
          </a:p>
          <a:p>
            <a:r>
              <a:rPr lang="en-US" sz="2400" i="1" dirty="0"/>
              <a:t>The Crusades were military expeditions with the objective of retaking Jerusalem and rescuing it from Muslim rule.</a:t>
            </a:r>
          </a:p>
        </p:txBody>
      </p:sp>
      <p:sp>
        <p:nvSpPr>
          <p:cNvPr id="5" name="Title 4">
            <a:extLst>
              <a:ext uri="{FF2B5EF4-FFF2-40B4-BE49-F238E27FC236}">
                <a16:creationId xmlns:a16="http://schemas.microsoft.com/office/drawing/2014/main" id="{ABBF89EE-312B-5D01-E128-C73BE24A22B3}"/>
              </a:ext>
            </a:extLst>
          </p:cNvPr>
          <p:cNvSpPr>
            <a:spLocks noGrp="1"/>
          </p:cNvSpPr>
          <p:nvPr>
            <p:ph type="title"/>
          </p:nvPr>
        </p:nvSpPr>
        <p:spPr>
          <a:xfrm>
            <a:off x="1220660" y="640080"/>
            <a:ext cx="9747504" cy="1493520"/>
          </a:xfrm>
        </p:spPr>
        <p:txBody>
          <a:bodyPr/>
          <a:lstStyle/>
          <a:p>
            <a:r>
              <a:rPr lang="en-US" dirty="0">
                <a:solidFill>
                  <a:srgbClr val="C00000"/>
                </a:solidFill>
              </a:rPr>
              <a:t>Christianity’s struggle with </a:t>
            </a:r>
            <a:r>
              <a:rPr lang="en-US" dirty="0" err="1">
                <a:solidFill>
                  <a:srgbClr val="C00000"/>
                </a:solidFill>
              </a:rPr>
              <a:t>islam</a:t>
            </a:r>
            <a:endParaRPr lang="en-US" dirty="0">
              <a:solidFill>
                <a:srgbClr val="C00000"/>
              </a:solidFill>
            </a:endParaRPr>
          </a:p>
        </p:txBody>
      </p:sp>
    </p:spTree>
    <p:extLst>
      <p:ext uri="{BB962C8B-B14F-4D97-AF65-F5344CB8AC3E}">
        <p14:creationId xmlns:p14="http://schemas.microsoft.com/office/powerpoint/2010/main" val="28470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20C7AA-9985-8A0E-086A-13DE07ADE0F9}"/>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84A32C65-8E27-02CD-9669-324C53D8A619}"/>
              </a:ext>
            </a:extLst>
          </p:cNvPr>
          <p:cNvSpPr>
            <a:spLocks noGrp="1"/>
          </p:cNvSpPr>
          <p:nvPr>
            <p:ph sz="quarter" idx="14"/>
          </p:nvPr>
        </p:nvSpPr>
        <p:spPr>
          <a:xfrm>
            <a:off x="3960811" y="1919732"/>
            <a:ext cx="7848601" cy="4644136"/>
          </a:xfrm>
        </p:spPr>
        <p:txBody>
          <a:bodyPr>
            <a:normAutofit/>
          </a:bodyPr>
          <a:lstStyle/>
          <a:p>
            <a:pPr marL="0" indent="0">
              <a:buNone/>
            </a:pPr>
            <a:r>
              <a:rPr lang="en-US" sz="2800" b="1" dirty="0">
                <a:solidFill>
                  <a:schemeClr val="accent5">
                    <a:lumMod val="75000"/>
                  </a:schemeClr>
                </a:solidFill>
              </a:rPr>
              <a:t>On Christmas Day,  AD 800, Charlemagne was crowned Emperor of the Romans by Pope Leo III.</a:t>
            </a:r>
          </a:p>
          <a:p>
            <a:r>
              <a:rPr lang="en-US" sz="2400" i="1" dirty="0"/>
              <a:t>As the first emperor in the West for more than three centuries, he had been king of the Franks since AD 768.</a:t>
            </a:r>
          </a:p>
          <a:p>
            <a:r>
              <a:rPr lang="en-US" sz="2400" i="1" dirty="0"/>
              <a:t>He expanded his rule over the larger portion of Europe, spreading Christianity in those areas he annexed (sometimes by force). His wars with the Saxons lasted nearly 30 years.</a:t>
            </a:r>
          </a:p>
          <a:p>
            <a:r>
              <a:rPr lang="en-US" sz="2400" i="1" dirty="0"/>
              <a:t>Following him, there would be a series of emperors that would last into the early 19</a:t>
            </a:r>
            <a:r>
              <a:rPr lang="en-US" sz="2400" i="1" baseline="30000" dirty="0"/>
              <a:t>th</a:t>
            </a:r>
            <a:r>
              <a:rPr lang="en-US" sz="2400" i="1" dirty="0"/>
              <a:t> century.</a:t>
            </a:r>
          </a:p>
        </p:txBody>
      </p:sp>
      <p:sp>
        <p:nvSpPr>
          <p:cNvPr id="5" name="Title 4">
            <a:extLst>
              <a:ext uri="{FF2B5EF4-FFF2-40B4-BE49-F238E27FC236}">
                <a16:creationId xmlns:a16="http://schemas.microsoft.com/office/drawing/2014/main" id="{9E68A9BC-2E27-C41F-3E95-8563849878A8}"/>
              </a:ext>
            </a:extLst>
          </p:cNvPr>
          <p:cNvSpPr>
            <a:spLocks noGrp="1"/>
          </p:cNvSpPr>
          <p:nvPr>
            <p:ph type="title"/>
          </p:nvPr>
        </p:nvSpPr>
        <p:spPr>
          <a:xfrm>
            <a:off x="3656012" y="294132"/>
            <a:ext cx="8507162" cy="1625600"/>
          </a:xfrm>
        </p:spPr>
        <p:txBody>
          <a:bodyPr/>
          <a:lstStyle/>
          <a:p>
            <a:r>
              <a:rPr lang="en-US" dirty="0">
                <a:solidFill>
                  <a:srgbClr val="C00000"/>
                </a:solidFill>
              </a:rPr>
              <a:t>Charlemagne and the holy roman empire</a:t>
            </a:r>
          </a:p>
        </p:txBody>
      </p:sp>
      <p:pic>
        <p:nvPicPr>
          <p:cNvPr id="1026" name="Picture 2">
            <a:extLst>
              <a:ext uri="{FF2B5EF4-FFF2-40B4-BE49-F238E27FC236}">
                <a16:creationId xmlns:a16="http://schemas.microsoft.com/office/drawing/2014/main" id="{D1E1BC2C-1EC2-9606-CA3A-4BEA36C69A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975" y="457200"/>
            <a:ext cx="3227637" cy="3395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094CCF-C00A-2DDD-90A8-492384F07E47}"/>
              </a:ext>
            </a:extLst>
          </p:cNvPr>
          <p:cNvSpPr txBox="1"/>
          <p:nvPr/>
        </p:nvSpPr>
        <p:spPr>
          <a:xfrm>
            <a:off x="290429" y="3849469"/>
            <a:ext cx="3227637" cy="646331"/>
          </a:xfrm>
          <a:prstGeom prst="rect">
            <a:avLst/>
          </a:prstGeom>
          <a:noFill/>
          <a:ln>
            <a:noFill/>
          </a:ln>
        </p:spPr>
        <p:txBody>
          <a:bodyPr wrap="square" rtlCol="0">
            <a:spAutoFit/>
          </a:bodyPr>
          <a:lstStyle/>
          <a:p>
            <a:pPr algn="ctr"/>
            <a:r>
              <a:rPr lang="en-US" dirty="0"/>
              <a:t>Denarius of Charlemagne, minted ca. 812-814.</a:t>
            </a:r>
          </a:p>
        </p:txBody>
      </p:sp>
    </p:spTree>
    <p:extLst>
      <p:ext uri="{BB962C8B-B14F-4D97-AF65-F5344CB8AC3E}">
        <p14:creationId xmlns:p14="http://schemas.microsoft.com/office/powerpoint/2010/main" val="44106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B7CF99-E70F-9D95-8DEE-C3EF2F4B0C12}"/>
              </a:ext>
            </a:extLst>
          </p:cNvPr>
          <p:cNvSpPr>
            <a:spLocks noGrp="1"/>
          </p:cNvSpPr>
          <p:nvPr>
            <p:ph type="title"/>
          </p:nvPr>
        </p:nvSpPr>
        <p:spPr>
          <a:xfrm>
            <a:off x="149227" y="228600"/>
            <a:ext cx="3430585" cy="6473952"/>
          </a:xfrm>
        </p:spPr>
        <p:txBody>
          <a:bodyPr/>
          <a:lstStyle/>
          <a:p>
            <a:pPr algn="r"/>
            <a:r>
              <a:rPr lang="en-US" sz="4000" b="1" cap="none" dirty="0">
                <a:latin typeface="Agency FB" panose="020B0503020202020204" pitchFamily="34" charset="0"/>
              </a:rPr>
              <a:t>Charlemagne’s Empire</a:t>
            </a:r>
            <a:br>
              <a:rPr lang="en-US" sz="4000" b="1" cap="none" dirty="0">
                <a:latin typeface="Agency FB" panose="020B0503020202020204" pitchFamily="34" charset="0"/>
              </a:rPr>
            </a:br>
            <a:r>
              <a:rPr lang="en-US" sz="2400" i="1" cap="none" dirty="0">
                <a:latin typeface="Aptos" panose="020B0004020202020204" pitchFamily="34" charset="0"/>
              </a:rPr>
              <a:t>His position as emperor in the West immediately brought him into conflict with the Eastern Roman Empire in Constantinople.</a:t>
            </a:r>
            <a:br>
              <a:rPr lang="en-US" sz="2400" i="1" cap="none" dirty="0">
                <a:latin typeface="Aptos" panose="020B0004020202020204" pitchFamily="34" charset="0"/>
              </a:rPr>
            </a:br>
            <a:r>
              <a:rPr lang="en-US" sz="2400" i="1" cap="none" dirty="0">
                <a:latin typeface="Aptos" panose="020B0004020202020204" pitchFamily="34" charset="0"/>
              </a:rPr>
              <a:t>He became ill in AD 813 and spent his final months praying, fasting, and studying the Gospels before his death in January AD 814.</a:t>
            </a:r>
            <a:endParaRPr lang="en-US" sz="4000" b="1" cap="none" dirty="0">
              <a:latin typeface="Agency FB" panose="020B0503020202020204" pitchFamily="34" charset="0"/>
            </a:endParaRPr>
          </a:p>
        </p:txBody>
      </p:sp>
      <p:pic>
        <p:nvPicPr>
          <p:cNvPr id="2050" name="Picture 2" descr="Colour-coded map">
            <a:extLst>
              <a:ext uri="{FF2B5EF4-FFF2-40B4-BE49-F238E27FC236}">
                <a16:creationId xmlns:a16="http://schemas.microsoft.com/office/drawing/2014/main" id="{2DE0EE6F-4560-33DB-7993-4D95AF61EDB5}"/>
              </a:ext>
            </a:extLst>
          </p:cNvPr>
          <p:cNvPicPr>
            <a:picLocks noGrp="1" noChangeAspect="1" noChangeArrowheads="1"/>
          </p:cNvPicPr>
          <p:nvPr>
            <p:ph sz="quarter" idx="14"/>
          </p:nvPr>
        </p:nvPicPr>
        <p:blipFill rotWithShape="1">
          <a:blip r:embed="rId2" cstate="email">
            <a:extLst>
              <a:ext uri="{28A0092B-C50C-407E-A947-70E740481C1C}">
                <a14:useLocalDpi xmlns:a14="http://schemas.microsoft.com/office/drawing/2010/main"/>
              </a:ext>
            </a:extLst>
          </a:blip>
          <a:srcRect/>
          <a:stretch/>
        </p:blipFill>
        <p:spPr bwMode="auto">
          <a:xfrm>
            <a:off x="3763934" y="0"/>
            <a:ext cx="84264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13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87203-B865-A930-7F81-2DD94E2D8C0D}"/>
              </a:ext>
            </a:extLst>
          </p:cNvPr>
          <p:cNvSpPr>
            <a:spLocks noGrp="1"/>
          </p:cNvSpPr>
          <p:nvPr>
            <p:ph type="sldNum" sz="quarter" idx="12"/>
          </p:nvPr>
        </p:nvSpPr>
        <p:spPr>
          <a:xfrm>
            <a:off x="11428411" y="6400799"/>
            <a:ext cx="760413" cy="374073"/>
          </a:xfrm>
        </p:spPr>
        <p:txBody>
          <a:bodyPr/>
          <a:lstStyle/>
          <a:p>
            <a:fld id="{DF28FB93-0A08-4E7D-8E63-9EFA29F1E093}" type="slidenum">
              <a:rPr lang="en-US" smtClean="0"/>
              <a:pPr/>
              <a:t>74</a:t>
            </a:fld>
            <a:endParaRPr lang="en-US" dirty="0"/>
          </a:p>
        </p:txBody>
      </p:sp>
      <p:sp>
        <p:nvSpPr>
          <p:cNvPr id="4" name="Content Placeholder 3">
            <a:extLst>
              <a:ext uri="{FF2B5EF4-FFF2-40B4-BE49-F238E27FC236}">
                <a16:creationId xmlns:a16="http://schemas.microsoft.com/office/drawing/2014/main" id="{CC4D7D51-87E0-ED23-1959-5F47A1DD4135}"/>
              </a:ext>
            </a:extLst>
          </p:cNvPr>
          <p:cNvSpPr>
            <a:spLocks noGrp="1"/>
          </p:cNvSpPr>
          <p:nvPr>
            <p:ph sz="quarter" idx="14"/>
          </p:nvPr>
        </p:nvSpPr>
        <p:spPr>
          <a:xfrm>
            <a:off x="531812" y="1854200"/>
            <a:ext cx="11201400" cy="4546600"/>
          </a:xfrm>
        </p:spPr>
        <p:txBody>
          <a:bodyPr>
            <a:normAutofit/>
          </a:bodyPr>
          <a:lstStyle/>
          <a:p>
            <a:pPr marL="0" indent="0">
              <a:buNone/>
            </a:pPr>
            <a:r>
              <a:rPr lang="en-US" sz="2800" b="1" dirty="0">
                <a:solidFill>
                  <a:schemeClr val="accent5">
                    <a:lumMod val="75000"/>
                  </a:schemeClr>
                </a:solidFill>
              </a:rPr>
              <a:t>Charlemagne was active in church affairs, holding 23 synods to address church administration, education of the clergy, and the proper forms for liturgy.</a:t>
            </a:r>
          </a:p>
          <a:p>
            <a:r>
              <a:rPr lang="en-US" sz="2400" i="1" dirty="0"/>
              <a:t>Christianity was a central unifying factor in his realm, and in turn, he worked to produce unity in the church.</a:t>
            </a:r>
          </a:p>
          <a:p>
            <a:r>
              <a:rPr lang="en-US" sz="2400" i="1" dirty="0"/>
              <a:t>He required monasteries to follow the Rule of St. Benedict.</a:t>
            </a:r>
          </a:p>
          <a:p>
            <a:r>
              <a:rPr lang="en-US" sz="2400" i="1" dirty="0"/>
              <a:t>He believed it essential for his subjects to recite the Lord’s Prayer and the Apostles’ Creed.</a:t>
            </a:r>
          </a:p>
          <a:p>
            <a:r>
              <a:rPr lang="en-US" sz="2400" i="1" dirty="0"/>
              <a:t>He condemned the worship of images and relics (for which John Calvin later would view him as a forerunner of the Reformation).</a:t>
            </a:r>
          </a:p>
        </p:txBody>
      </p:sp>
      <p:sp>
        <p:nvSpPr>
          <p:cNvPr id="5" name="Title 4">
            <a:extLst>
              <a:ext uri="{FF2B5EF4-FFF2-40B4-BE49-F238E27FC236}">
                <a16:creationId xmlns:a16="http://schemas.microsoft.com/office/drawing/2014/main" id="{24538773-BBB7-E89E-141F-A0C8F7FEF1F7}"/>
              </a:ext>
            </a:extLst>
          </p:cNvPr>
          <p:cNvSpPr>
            <a:spLocks noGrp="1"/>
          </p:cNvSpPr>
          <p:nvPr>
            <p:ph type="title"/>
          </p:nvPr>
        </p:nvSpPr>
        <p:spPr>
          <a:xfrm>
            <a:off x="1220660" y="228600"/>
            <a:ext cx="9747504" cy="1625600"/>
          </a:xfrm>
        </p:spPr>
        <p:txBody>
          <a:bodyPr/>
          <a:lstStyle/>
          <a:p>
            <a:r>
              <a:rPr lang="en-US" dirty="0">
                <a:solidFill>
                  <a:srgbClr val="C00000"/>
                </a:solidFill>
              </a:rPr>
              <a:t>Charlemagne and </a:t>
            </a:r>
            <a:r>
              <a:rPr lang="en-US" dirty="0" err="1">
                <a:solidFill>
                  <a:srgbClr val="C00000"/>
                </a:solidFill>
              </a:rPr>
              <a:t>christianity</a:t>
            </a:r>
            <a:endParaRPr lang="en-US" dirty="0">
              <a:solidFill>
                <a:srgbClr val="C00000"/>
              </a:solidFill>
            </a:endParaRPr>
          </a:p>
        </p:txBody>
      </p:sp>
    </p:spTree>
    <p:extLst>
      <p:ext uri="{BB962C8B-B14F-4D97-AF65-F5344CB8AC3E}">
        <p14:creationId xmlns:p14="http://schemas.microsoft.com/office/powerpoint/2010/main" val="10382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5011D3-7111-B282-72AE-79F8990D4782}"/>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75</a:t>
            </a:fld>
            <a:endParaRPr lang="en-US" dirty="0"/>
          </a:p>
        </p:txBody>
      </p:sp>
      <p:sp>
        <p:nvSpPr>
          <p:cNvPr id="4" name="Content Placeholder 3">
            <a:extLst>
              <a:ext uri="{FF2B5EF4-FFF2-40B4-BE49-F238E27FC236}">
                <a16:creationId xmlns:a16="http://schemas.microsoft.com/office/drawing/2014/main" id="{2F392191-CCB4-6BE1-6231-520695B5B23F}"/>
              </a:ext>
            </a:extLst>
          </p:cNvPr>
          <p:cNvSpPr>
            <a:spLocks noGrp="1"/>
          </p:cNvSpPr>
          <p:nvPr>
            <p:ph sz="quarter" idx="14"/>
          </p:nvPr>
        </p:nvSpPr>
        <p:spPr>
          <a:xfrm>
            <a:off x="379412" y="914400"/>
            <a:ext cx="5638800" cy="5788152"/>
          </a:xfrm>
        </p:spPr>
        <p:txBody>
          <a:bodyPr>
            <a:normAutofit/>
          </a:bodyPr>
          <a:lstStyle/>
          <a:p>
            <a:pPr marL="0" indent="0">
              <a:buNone/>
            </a:pPr>
            <a:r>
              <a:rPr lang="en-US" sz="2800" b="1" dirty="0">
                <a:solidFill>
                  <a:schemeClr val="accent5">
                    <a:lumMod val="75000"/>
                  </a:schemeClr>
                </a:solidFill>
              </a:rPr>
              <a:t>In AD 1095, despite the schism between East and West, the Byzantines requested aid in stemming the Muslim invasion.</a:t>
            </a:r>
          </a:p>
          <a:p>
            <a:r>
              <a:rPr lang="en-US" sz="2400" i="1" dirty="0"/>
              <a:t>Pope Urban II announced the first armed pilgrimage to Jerusalem in support of Alexios 1 </a:t>
            </a:r>
            <a:r>
              <a:rPr lang="en-US" sz="2400" i="1" dirty="0" err="1"/>
              <a:t>Komnenos</a:t>
            </a:r>
            <a:r>
              <a:rPr lang="en-US" sz="2400" i="1" dirty="0"/>
              <a:t>, the Byzantine Emperor.</a:t>
            </a:r>
          </a:p>
          <a:p>
            <a:r>
              <a:rPr lang="en-US" sz="2400" i="1" dirty="0"/>
              <a:t>Volunteers came from all over Europe.</a:t>
            </a:r>
          </a:p>
          <a:p>
            <a:r>
              <a:rPr lang="en-US" sz="2400" i="1" dirty="0"/>
              <a:t>Many crusades occurred between 1095 and 1291, some official, some unofficial, but in all there were eight major Crusader expeditions.</a:t>
            </a:r>
          </a:p>
          <a:p>
            <a:r>
              <a:rPr lang="en-US" sz="2400" i="1" dirty="0"/>
              <a:t>Theologically, the crusades were justified on the basis of Augustine’s just war theory.</a:t>
            </a:r>
          </a:p>
        </p:txBody>
      </p:sp>
      <p:sp>
        <p:nvSpPr>
          <p:cNvPr id="5" name="Title 4">
            <a:extLst>
              <a:ext uri="{FF2B5EF4-FFF2-40B4-BE49-F238E27FC236}">
                <a16:creationId xmlns:a16="http://schemas.microsoft.com/office/drawing/2014/main" id="{33DA7A81-A1B7-3F55-513F-ED5950680615}"/>
              </a:ext>
            </a:extLst>
          </p:cNvPr>
          <p:cNvSpPr>
            <a:spLocks noGrp="1"/>
          </p:cNvSpPr>
          <p:nvPr>
            <p:ph type="title"/>
          </p:nvPr>
        </p:nvSpPr>
        <p:spPr>
          <a:xfrm>
            <a:off x="150812" y="54610"/>
            <a:ext cx="5181600" cy="783590"/>
          </a:xfrm>
        </p:spPr>
        <p:txBody>
          <a:bodyPr/>
          <a:lstStyle/>
          <a:p>
            <a:r>
              <a:rPr lang="en-US" dirty="0">
                <a:solidFill>
                  <a:srgbClr val="C00000"/>
                </a:solidFill>
              </a:rPr>
              <a:t>The crusades</a:t>
            </a:r>
          </a:p>
        </p:txBody>
      </p:sp>
      <p:sp>
        <p:nvSpPr>
          <p:cNvPr id="2" name="TextBox 1">
            <a:extLst>
              <a:ext uri="{FF2B5EF4-FFF2-40B4-BE49-F238E27FC236}">
                <a16:creationId xmlns:a16="http://schemas.microsoft.com/office/drawing/2014/main" id="{1FAACD07-BBB8-FAD5-4E0D-846E044556FD}"/>
              </a:ext>
            </a:extLst>
          </p:cNvPr>
          <p:cNvSpPr txBox="1"/>
          <p:nvPr/>
        </p:nvSpPr>
        <p:spPr>
          <a:xfrm>
            <a:off x="6018212" y="4572000"/>
            <a:ext cx="6038266" cy="1569660"/>
          </a:xfrm>
          <a:prstGeom prst="rect">
            <a:avLst/>
          </a:prstGeom>
          <a:solidFill>
            <a:schemeClr val="accent3">
              <a:lumMod val="75000"/>
            </a:schemeClr>
          </a:solidFill>
        </p:spPr>
        <p:txBody>
          <a:bodyPr wrap="square" rtlCol="0">
            <a:spAutoFit/>
          </a:bodyPr>
          <a:lstStyle/>
          <a:p>
            <a:r>
              <a:rPr lang="en-US" sz="2400" dirty="0">
                <a:solidFill>
                  <a:srgbClr val="FFFFCC"/>
                </a:solidFill>
                <a:latin typeface="+mj-lt"/>
              </a:rPr>
              <a:t>To a significant degree, the crusades became an excuse for Christian warlords to kill Muslims and Jews in the name of Christ. The aftermath is still with us!</a:t>
            </a:r>
          </a:p>
        </p:txBody>
      </p:sp>
      <p:pic>
        <p:nvPicPr>
          <p:cNvPr id="10" name="Picture 9">
            <a:extLst>
              <a:ext uri="{FF2B5EF4-FFF2-40B4-BE49-F238E27FC236}">
                <a16:creationId xmlns:a16="http://schemas.microsoft.com/office/drawing/2014/main" id="{50F75481-95DD-BB01-141B-F815517EDA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6777" y="243840"/>
            <a:ext cx="6041136" cy="4084320"/>
          </a:xfrm>
          <a:prstGeom prst="rect">
            <a:avLst/>
          </a:prstGeom>
        </p:spPr>
      </p:pic>
    </p:spTree>
    <p:extLst>
      <p:ext uri="{BB962C8B-B14F-4D97-AF65-F5344CB8AC3E}">
        <p14:creationId xmlns:p14="http://schemas.microsoft.com/office/powerpoint/2010/main" val="177808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2BC44F-2DA7-8060-B4A4-AA1C4D03C412}"/>
              </a:ext>
            </a:extLst>
          </p:cNvPr>
          <p:cNvSpPr>
            <a:spLocks noGrp="1"/>
          </p:cNvSpPr>
          <p:nvPr>
            <p:ph sz="quarter" idx="14"/>
          </p:nvPr>
        </p:nvSpPr>
        <p:spPr>
          <a:xfrm>
            <a:off x="-1588" y="1778000"/>
            <a:ext cx="2438400" cy="4851400"/>
          </a:xfrm>
          <a:solidFill>
            <a:schemeClr val="tx2">
              <a:lumMod val="20000"/>
              <a:lumOff val="80000"/>
            </a:schemeClr>
          </a:solidFill>
          <a:ln>
            <a:solidFill>
              <a:schemeClr val="tx1"/>
            </a:solidFill>
          </a:ln>
        </p:spPr>
        <p:txBody>
          <a:bodyPr>
            <a:normAutofit/>
          </a:bodyPr>
          <a:lstStyle/>
          <a:p>
            <a:pPr marL="0" indent="0">
              <a:buNone/>
            </a:pPr>
            <a:r>
              <a:rPr lang="en-US" sz="2800" b="1" dirty="0">
                <a:ln>
                  <a:solidFill>
                    <a:schemeClr val="tx1"/>
                  </a:solidFill>
                </a:ln>
                <a:solidFill>
                  <a:srgbClr val="9A0000"/>
                </a:solidFill>
                <a:latin typeface="Agency FB" panose="020B0503020202020204" pitchFamily="34" charset="0"/>
              </a:rPr>
              <a:t>ANSELM </a:t>
            </a:r>
          </a:p>
          <a:p>
            <a:pPr marL="0" indent="0">
              <a:spcBef>
                <a:spcPts val="0"/>
              </a:spcBef>
              <a:buNone/>
            </a:pPr>
            <a:r>
              <a:rPr lang="en-US" sz="2800" b="1" dirty="0">
                <a:ln>
                  <a:solidFill>
                    <a:schemeClr val="tx1"/>
                  </a:solidFill>
                </a:ln>
                <a:solidFill>
                  <a:srgbClr val="9A0000"/>
                </a:solidFill>
                <a:latin typeface="Agency FB" panose="020B0503020202020204" pitchFamily="34" charset="0"/>
              </a:rPr>
              <a:t>(1033-1109)</a:t>
            </a:r>
          </a:p>
          <a:p>
            <a:pPr marL="0" indent="0">
              <a:buNone/>
            </a:pPr>
            <a:r>
              <a:rPr lang="en-US" sz="2400" dirty="0">
                <a:ln>
                  <a:solidFill>
                    <a:schemeClr val="tx1"/>
                  </a:solidFill>
                </a:ln>
                <a:solidFill>
                  <a:schemeClr val="accent3">
                    <a:lumMod val="60000"/>
                    <a:lumOff val="40000"/>
                  </a:schemeClr>
                </a:solidFill>
              </a:rPr>
              <a:t>“I believe so that I may understand”</a:t>
            </a:r>
          </a:p>
          <a:p>
            <a:r>
              <a:rPr lang="en-US" sz="2000" i="1" dirty="0">
                <a:ln>
                  <a:solidFill>
                    <a:schemeClr val="tx1"/>
                  </a:solidFill>
                </a:ln>
              </a:rPr>
              <a:t>Became the Archbishop of Canterbury in England</a:t>
            </a:r>
          </a:p>
          <a:p>
            <a:r>
              <a:rPr lang="en-US" sz="2000" i="1" dirty="0">
                <a:ln>
                  <a:solidFill>
                    <a:schemeClr val="tx1"/>
                  </a:solidFill>
                </a:ln>
              </a:rPr>
              <a:t>Set out the satisfaction model for substitutionary atonement</a:t>
            </a:r>
          </a:p>
        </p:txBody>
      </p:sp>
      <p:sp>
        <p:nvSpPr>
          <p:cNvPr id="5" name="Title 4">
            <a:extLst>
              <a:ext uri="{FF2B5EF4-FFF2-40B4-BE49-F238E27FC236}">
                <a16:creationId xmlns:a16="http://schemas.microsoft.com/office/drawing/2014/main" id="{6FC8FF69-008C-9C46-C81C-793D50BA53A5}"/>
              </a:ext>
            </a:extLst>
          </p:cNvPr>
          <p:cNvSpPr>
            <a:spLocks noGrp="1"/>
          </p:cNvSpPr>
          <p:nvPr>
            <p:ph type="title"/>
          </p:nvPr>
        </p:nvSpPr>
        <p:spPr>
          <a:xfrm>
            <a:off x="379412" y="152400"/>
            <a:ext cx="11506200" cy="1625600"/>
          </a:xfrm>
        </p:spPr>
        <p:txBody>
          <a:bodyPr/>
          <a:lstStyle/>
          <a:p>
            <a:r>
              <a:rPr lang="en-US" sz="4400" dirty="0">
                <a:solidFill>
                  <a:srgbClr val="C00000"/>
                </a:solidFill>
              </a:rPr>
              <a:t>FIVE IMPORTANT medieval theologians</a:t>
            </a:r>
          </a:p>
        </p:txBody>
      </p:sp>
      <p:sp>
        <p:nvSpPr>
          <p:cNvPr id="2" name="Content Placeholder 3">
            <a:extLst>
              <a:ext uri="{FF2B5EF4-FFF2-40B4-BE49-F238E27FC236}">
                <a16:creationId xmlns:a16="http://schemas.microsoft.com/office/drawing/2014/main" id="{262F0C8B-5CAC-6AEA-ADB0-053A900F28EE}"/>
              </a:ext>
            </a:extLst>
          </p:cNvPr>
          <p:cNvSpPr txBox="1">
            <a:spLocks/>
          </p:cNvSpPr>
          <p:nvPr/>
        </p:nvSpPr>
        <p:spPr>
          <a:xfrm>
            <a:off x="4875212" y="1778000"/>
            <a:ext cx="2438400" cy="4851400"/>
          </a:xfrm>
          <a:prstGeom prst="rect">
            <a:avLst/>
          </a:prstGeom>
          <a:solidFill>
            <a:schemeClr val="accent1">
              <a:lumMod val="20000"/>
              <a:lumOff val="80000"/>
            </a:schemeClr>
          </a:solidFill>
          <a:ln>
            <a:solidFill>
              <a:schemeClr val="tx1"/>
            </a:solidFill>
          </a:ln>
        </p:spPr>
        <p:txBody>
          <a:bodyPr vert="horz" lIns="91440" tIns="45720" rIns="91440" bIns="45720" rtlCol="0">
            <a:normAutofit fontScale="925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00000"/>
              </a:lnSpc>
              <a:buFont typeface="Arial" pitchFamily="34" charset="0"/>
              <a:buNone/>
            </a:pPr>
            <a:r>
              <a:rPr lang="en-US" sz="2800" b="1" dirty="0">
                <a:ln>
                  <a:solidFill>
                    <a:schemeClr val="tx1"/>
                  </a:solidFill>
                </a:ln>
                <a:solidFill>
                  <a:srgbClr val="9A0000"/>
                </a:solidFill>
                <a:latin typeface="Agency FB" panose="020B0503020202020204" pitchFamily="34" charset="0"/>
              </a:rPr>
              <a:t>BERNARD</a:t>
            </a:r>
          </a:p>
          <a:p>
            <a:pPr marL="0" indent="0">
              <a:lnSpc>
                <a:spcPct val="100000"/>
              </a:lnSpc>
              <a:spcBef>
                <a:spcPts val="0"/>
              </a:spcBef>
              <a:buFont typeface="Arial" pitchFamily="34" charset="0"/>
              <a:buNone/>
            </a:pPr>
            <a:r>
              <a:rPr lang="en-US" sz="2800" b="1" dirty="0">
                <a:ln>
                  <a:solidFill>
                    <a:schemeClr val="tx1"/>
                  </a:solidFill>
                </a:ln>
                <a:solidFill>
                  <a:srgbClr val="9A0000"/>
                </a:solidFill>
                <a:latin typeface="Agency FB" panose="020B0503020202020204" pitchFamily="34" charset="0"/>
              </a:rPr>
              <a:t>(1090-1153)</a:t>
            </a:r>
          </a:p>
          <a:p>
            <a:pPr marL="0" indent="0">
              <a:buNone/>
            </a:pPr>
            <a:r>
              <a:rPr lang="en-US" sz="2400" dirty="0">
                <a:ln>
                  <a:solidFill>
                    <a:schemeClr val="tx1"/>
                  </a:solidFill>
                </a:ln>
                <a:solidFill>
                  <a:srgbClr val="C00000"/>
                </a:solidFill>
              </a:rPr>
              <a:t>“Why and How God is to be Loved”</a:t>
            </a:r>
          </a:p>
          <a:p>
            <a:r>
              <a:rPr lang="en-US" sz="2000" i="1" dirty="0">
                <a:ln>
                  <a:solidFill>
                    <a:schemeClr val="tx1"/>
                  </a:solidFill>
                </a:ln>
              </a:rPr>
              <a:t>Rather than the rational approach to God, Bernard preferred a personal, experiential friendship with Christ.</a:t>
            </a:r>
          </a:p>
          <a:p>
            <a:r>
              <a:rPr lang="en-US" sz="2000" i="1" dirty="0">
                <a:ln>
                  <a:solidFill>
                    <a:schemeClr val="tx1"/>
                  </a:solidFill>
                </a:ln>
              </a:rPr>
              <a:t>Set out the concept of imputed righteousness.</a:t>
            </a:r>
          </a:p>
        </p:txBody>
      </p:sp>
      <p:sp>
        <p:nvSpPr>
          <p:cNvPr id="6" name="Content Placeholder 3">
            <a:extLst>
              <a:ext uri="{FF2B5EF4-FFF2-40B4-BE49-F238E27FC236}">
                <a16:creationId xmlns:a16="http://schemas.microsoft.com/office/drawing/2014/main" id="{32BB8DBD-10EF-A4AC-B0E6-F08F3CEF09A1}"/>
              </a:ext>
            </a:extLst>
          </p:cNvPr>
          <p:cNvSpPr txBox="1">
            <a:spLocks/>
          </p:cNvSpPr>
          <p:nvPr/>
        </p:nvSpPr>
        <p:spPr>
          <a:xfrm>
            <a:off x="2436812" y="1778000"/>
            <a:ext cx="2438400" cy="4851400"/>
          </a:xfrm>
          <a:prstGeom prst="rect">
            <a:avLst/>
          </a:prstGeom>
          <a:solidFill>
            <a:schemeClr val="bg2">
              <a:lumMod val="90000"/>
            </a:schemeClr>
          </a:solidFill>
          <a:ln>
            <a:solidFill>
              <a:schemeClr val="tx1"/>
            </a:solidFill>
          </a:ln>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b="1" dirty="0">
                <a:ln>
                  <a:solidFill>
                    <a:schemeClr val="tx1"/>
                  </a:solidFill>
                </a:ln>
                <a:solidFill>
                  <a:srgbClr val="9A0000"/>
                </a:solidFill>
                <a:latin typeface="Agency FB" panose="020B0503020202020204" pitchFamily="34" charset="0"/>
              </a:rPr>
              <a:t>ABELARD</a:t>
            </a:r>
          </a:p>
          <a:p>
            <a:pPr marL="0" indent="0">
              <a:spcBef>
                <a:spcPts val="0"/>
              </a:spcBef>
              <a:buFont typeface="Arial" pitchFamily="34" charset="0"/>
              <a:buNone/>
            </a:pPr>
            <a:r>
              <a:rPr lang="en-US" sz="2800" b="1" dirty="0">
                <a:ln>
                  <a:solidFill>
                    <a:schemeClr val="tx1"/>
                  </a:solidFill>
                </a:ln>
                <a:solidFill>
                  <a:srgbClr val="9A0000"/>
                </a:solidFill>
                <a:latin typeface="Agency FB" panose="020B0503020202020204" pitchFamily="34" charset="0"/>
              </a:rPr>
              <a:t>(1070-1142)</a:t>
            </a:r>
          </a:p>
          <a:p>
            <a:pPr marL="0" indent="0">
              <a:buNone/>
            </a:pPr>
            <a:r>
              <a:rPr lang="en-US" sz="2400" dirty="0">
                <a:ln>
                  <a:solidFill>
                    <a:schemeClr val="tx1"/>
                  </a:solidFill>
                </a:ln>
                <a:solidFill>
                  <a:srgbClr val="C00000"/>
                </a:solidFill>
              </a:rPr>
              <a:t>“Jesus died as a demonstration of God’s love”</a:t>
            </a:r>
          </a:p>
          <a:p>
            <a:r>
              <a:rPr lang="en-US" sz="2000" i="1" dirty="0">
                <a:ln>
                  <a:solidFill>
                    <a:schemeClr val="tx1"/>
                  </a:solidFill>
                </a:ln>
              </a:rPr>
              <a:t>He is best known for developing the moral concept of atonement, i.e., the cross was a demonstration of divine love (as opposed to Anselm’s satisfaction model).</a:t>
            </a:r>
          </a:p>
        </p:txBody>
      </p:sp>
      <p:sp>
        <p:nvSpPr>
          <p:cNvPr id="7" name="Content Placeholder 3">
            <a:extLst>
              <a:ext uri="{FF2B5EF4-FFF2-40B4-BE49-F238E27FC236}">
                <a16:creationId xmlns:a16="http://schemas.microsoft.com/office/drawing/2014/main" id="{E2B1EB69-D794-88A3-C89D-BF04BE1375F5}"/>
              </a:ext>
            </a:extLst>
          </p:cNvPr>
          <p:cNvSpPr txBox="1">
            <a:spLocks/>
          </p:cNvSpPr>
          <p:nvPr/>
        </p:nvSpPr>
        <p:spPr>
          <a:xfrm>
            <a:off x="7313612" y="1778000"/>
            <a:ext cx="2438400" cy="4851400"/>
          </a:xfrm>
          <a:prstGeom prst="rect">
            <a:avLst/>
          </a:prstGeom>
          <a:solidFill>
            <a:schemeClr val="accent4"/>
          </a:solidFill>
          <a:ln>
            <a:solidFill>
              <a:schemeClr val="tx1"/>
            </a:solidFill>
          </a:ln>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None/>
            </a:pPr>
            <a:r>
              <a:rPr lang="en-US" sz="2800" b="1" dirty="0">
                <a:ln>
                  <a:solidFill>
                    <a:schemeClr val="tx1"/>
                  </a:solidFill>
                </a:ln>
                <a:solidFill>
                  <a:srgbClr val="9A0000"/>
                </a:solidFill>
                <a:latin typeface="Agency FB" panose="020B0503020202020204" pitchFamily="34" charset="0"/>
              </a:rPr>
              <a:t>FRANCIS</a:t>
            </a:r>
          </a:p>
          <a:p>
            <a:pPr marL="0" indent="0">
              <a:spcBef>
                <a:spcPts val="0"/>
              </a:spcBef>
              <a:buNone/>
            </a:pPr>
            <a:r>
              <a:rPr lang="en-US" sz="2800" b="1" dirty="0">
                <a:ln>
                  <a:solidFill>
                    <a:schemeClr val="tx1"/>
                  </a:solidFill>
                </a:ln>
                <a:solidFill>
                  <a:srgbClr val="9A0000"/>
                </a:solidFill>
                <a:latin typeface="Agency FB" panose="020B0503020202020204" pitchFamily="34" charset="0"/>
              </a:rPr>
              <a:t>(1182-1226)</a:t>
            </a:r>
          </a:p>
          <a:p>
            <a:pPr marL="0" indent="0">
              <a:buNone/>
            </a:pPr>
            <a:r>
              <a:rPr lang="en-US" sz="2400" dirty="0">
                <a:ln>
                  <a:solidFill>
                    <a:schemeClr val="tx1"/>
                  </a:solidFill>
                </a:ln>
                <a:solidFill>
                  <a:srgbClr val="C00000"/>
                </a:solidFill>
              </a:rPr>
              <a:t>Franciscan Movement</a:t>
            </a:r>
          </a:p>
          <a:p>
            <a:r>
              <a:rPr lang="en-US" sz="2000" i="1" dirty="0">
                <a:ln>
                  <a:solidFill>
                    <a:schemeClr val="tx1"/>
                  </a:solidFill>
                </a:ln>
              </a:rPr>
              <a:t>Founded the Franciscan order emphasizing a life of poverty.</a:t>
            </a:r>
          </a:p>
          <a:p>
            <a:r>
              <a:rPr lang="en-US" sz="2000" i="1" dirty="0">
                <a:ln>
                  <a:solidFill>
                    <a:schemeClr val="tx1"/>
                  </a:solidFill>
                </a:ln>
              </a:rPr>
              <a:t>By degrees, he took to assisting lepers and leper colonies.</a:t>
            </a:r>
          </a:p>
          <a:p>
            <a:endParaRPr lang="en-US" sz="2400" i="1" dirty="0"/>
          </a:p>
        </p:txBody>
      </p:sp>
      <p:sp>
        <p:nvSpPr>
          <p:cNvPr id="8" name="Content Placeholder 3">
            <a:extLst>
              <a:ext uri="{FF2B5EF4-FFF2-40B4-BE49-F238E27FC236}">
                <a16:creationId xmlns:a16="http://schemas.microsoft.com/office/drawing/2014/main" id="{E02860B1-52B9-5100-35F3-2FEE5976CD1D}"/>
              </a:ext>
            </a:extLst>
          </p:cNvPr>
          <p:cNvSpPr txBox="1">
            <a:spLocks/>
          </p:cNvSpPr>
          <p:nvPr/>
        </p:nvSpPr>
        <p:spPr>
          <a:xfrm>
            <a:off x="9752136" y="1778000"/>
            <a:ext cx="2438400" cy="4851400"/>
          </a:xfrm>
          <a:prstGeom prst="rect">
            <a:avLst/>
          </a:prstGeom>
          <a:solidFill>
            <a:schemeClr val="accent3">
              <a:lumMod val="20000"/>
              <a:lumOff val="80000"/>
            </a:schemeClr>
          </a:solidFill>
          <a:ln>
            <a:solidFill>
              <a:schemeClr val="tx1"/>
            </a:solidFill>
          </a:ln>
        </p:spPr>
        <p:txBody>
          <a:bodyPr vert="horz" lIns="91440" tIns="45720" rIns="91440" bIns="45720" rtlCol="0">
            <a:normAutofit fontScale="92500"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00000"/>
              </a:lnSpc>
              <a:buNone/>
            </a:pPr>
            <a:r>
              <a:rPr lang="en-US" sz="2800" b="1" dirty="0">
                <a:ln>
                  <a:solidFill>
                    <a:schemeClr val="tx1"/>
                  </a:solidFill>
                </a:ln>
                <a:solidFill>
                  <a:srgbClr val="9A0000"/>
                </a:solidFill>
                <a:latin typeface="Agency FB" panose="020B0503020202020204" pitchFamily="34" charset="0"/>
              </a:rPr>
              <a:t>AQUINAS</a:t>
            </a:r>
          </a:p>
          <a:p>
            <a:pPr marL="0" indent="0">
              <a:lnSpc>
                <a:spcPct val="100000"/>
              </a:lnSpc>
              <a:spcBef>
                <a:spcPts val="0"/>
              </a:spcBef>
              <a:buNone/>
            </a:pPr>
            <a:r>
              <a:rPr lang="en-US" sz="2800" b="1" dirty="0">
                <a:ln>
                  <a:solidFill>
                    <a:schemeClr val="tx1"/>
                  </a:solidFill>
                </a:ln>
                <a:solidFill>
                  <a:srgbClr val="9A0000"/>
                </a:solidFill>
                <a:latin typeface="Agency FB" panose="020B0503020202020204" pitchFamily="34" charset="0"/>
              </a:rPr>
              <a:t>(1225-1274)</a:t>
            </a:r>
          </a:p>
          <a:p>
            <a:pPr marL="0" indent="0">
              <a:lnSpc>
                <a:spcPct val="100000"/>
              </a:lnSpc>
              <a:spcBef>
                <a:spcPts val="2400"/>
              </a:spcBef>
              <a:buNone/>
            </a:pPr>
            <a:r>
              <a:rPr lang="en-US" sz="2400" dirty="0">
                <a:ln>
                  <a:solidFill>
                    <a:schemeClr val="tx1"/>
                  </a:solidFill>
                </a:ln>
                <a:solidFill>
                  <a:srgbClr val="C00000"/>
                </a:solidFill>
              </a:rPr>
              <a:t>“Summa Theologica”</a:t>
            </a:r>
          </a:p>
          <a:p>
            <a:r>
              <a:rPr lang="en-US" sz="2000" i="1" dirty="0">
                <a:ln>
                  <a:solidFill>
                    <a:schemeClr val="tx1"/>
                  </a:solidFill>
                </a:ln>
              </a:rPr>
              <a:t>Perhaps the greatest theologian of the Medieval Church, he emphasized the doctrine of natural law and human reason.</a:t>
            </a:r>
          </a:p>
          <a:p>
            <a:r>
              <a:rPr lang="en-US" sz="2000" i="1" dirty="0">
                <a:ln>
                  <a:solidFill>
                    <a:schemeClr val="tx1"/>
                  </a:solidFill>
                </a:ln>
              </a:rPr>
              <a:t>He attempted to synthesize Aristotle and Christian theology.</a:t>
            </a:r>
          </a:p>
          <a:p>
            <a:endParaRPr lang="en-US" sz="2400" i="1" dirty="0"/>
          </a:p>
        </p:txBody>
      </p:sp>
    </p:spTree>
    <p:extLst>
      <p:ext uri="{BB962C8B-B14F-4D97-AF65-F5344CB8AC3E}">
        <p14:creationId xmlns:p14="http://schemas.microsoft.com/office/powerpoint/2010/main" val="12349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p:cTn id="1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0" dur="500"/>
                                        <p:tgtEl>
                                          <p:spTgt spid="6">
                                            <p:txEl>
                                              <p:pRg st="0" end="0"/>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p:cTn id="4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randombar(horizontal)">
                                      <p:cBhvr>
                                        <p:cTn id="61" dur="500"/>
                                        <p:tgtEl>
                                          <p:spTgt spid="2"/>
                                        </p:tgtEl>
                                      </p:cBhvr>
                                    </p:animEffect>
                                  </p:childTnLst>
                                </p:cTn>
                              </p:par>
                              <p:par>
                                <p:cTn id="62" presetID="14" presetClass="entr" presetSubtype="10" fill="hold" nodeType="with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64" dur="500"/>
                                        <p:tgtEl>
                                          <p:spTgt spid="2">
                                            <p:txEl>
                                              <p:pRg st="0" end="0"/>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67" dur="500"/>
                                        <p:tgtEl>
                                          <p:spTgt spid="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 calcmode="lin" valueType="num">
                                      <p:cBhvr>
                                        <p:cTn id="7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7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74" dur="500"/>
                                        <p:tgtEl>
                                          <p:spTgt spid="2">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 calcmode="lin" valueType="num">
                                      <p:cBhvr additive="base">
                                        <p:cTn id="7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 calcmode="lin" valueType="num">
                                      <p:cBhvr additive="base">
                                        <p:cTn id="8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randombar(horizontal)">
                                      <p:cBhvr>
                                        <p:cTn id="91" dur="500"/>
                                        <p:tgtEl>
                                          <p:spTgt spid="7"/>
                                        </p:tgtEl>
                                      </p:cBhvr>
                                    </p:animEffect>
                                  </p:childTnLst>
                                </p:cTn>
                              </p:par>
                              <p:par>
                                <p:cTn id="92" presetID="14" presetClass="entr" presetSubtype="10" fill="hold" nodeType="withEffect">
                                  <p:stCondLst>
                                    <p:cond delay="0"/>
                                  </p:stCondLst>
                                  <p:childTnLst>
                                    <p:set>
                                      <p:cBhvr>
                                        <p:cTn id="9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94" dur="500"/>
                                        <p:tgtEl>
                                          <p:spTgt spid="7">
                                            <p:txEl>
                                              <p:pRg st="0" end="0"/>
                                            </p:txEl>
                                          </p:spTgt>
                                        </p:tgtEl>
                                      </p:cBhvr>
                                    </p:animEffect>
                                  </p:childTnLst>
                                </p:cTn>
                              </p:par>
                              <p:par>
                                <p:cTn id="95" presetID="14" presetClass="entr" presetSubtype="10" fill="hold" nodeType="withEffect">
                                  <p:stCondLst>
                                    <p:cond delay="0"/>
                                  </p:stCondLst>
                                  <p:childTnLst>
                                    <p:set>
                                      <p:cBhvr>
                                        <p:cTn id="9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97" dur="500"/>
                                        <p:tgtEl>
                                          <p:spTgt spid="7">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7">
                                            <p:txEl>
                                              <p:pRg st="2" end="2"/>
                                            </p:txEl>
                                          </p:spTgt>
                                        </p:tgtEl>
                                        <p:attrNameLst>
                                          <p:attrName>style.visibility</p:attrName>
                                        </p:attrNameLst>
                                      </p:cBhvr>
                                      <p:to>
                                        <p:strVal val="visible"/>
                                      </p:to>
                                    </p:set>
                                    <p:anim calcmode="lin" valueType="num">
                                      <p:cBhvr>
                                        <p:cTn id="10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0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04" dur="500"/>
                                        <p:tgtEl>
                                          <p:spTgt spid="7">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xEl>
                                              <p:pRg st="3" end="3"/>
                                            </p:txEl>
                                          </p:spTgt>
                                        </p:tgtEl>
                                        <p:attrNameLst>
                                          <p:attrName>style.visibility</p:attrName>
                                        </p:attrNameLst>
                                      </p:cBhvr>
                                      <p:to>
                                        <p:strVal val="visible"/>
                                      </p:to>
                                    </p:set>
                                    <p:anim calcmode="lin" valueType="num">
                                      <p:cBhvr additive="base">
                                        <p:cTn id="10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7">
                                            <p:txEl>
                                              <p:pRg st="4" end="4"/>
                                            </p:txEl>
                                          </p:spTgt>
                                        </p:tgtEl>
                                        <p:attrNameLst>
                                          <p:attrName>style.visibility</p:attrName>
                                        </p:attrNameLst>
                                      </p:cBhvr>
                                      <p:to>
                                        <p:strVal val="visible"/>
                                      </p:to>
                                    </p:set>
                                    <p:anim calcmode="lin" valueType="num">
                                      <p:cBhvr additive="base">
                                        <p:cTn id="1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randombar(horizontal)">
                                      <p:cBhvr>
                                        <p:cTn id="121" dur="500"/>
                                        <p:tgtEl>
                                          <p:spTgt spid="8"/>
                                        </p:tgtEl>
                                      </p:cBhvr>
                                    </p:animEffect>
                                  </p:childTnLst>
                                </p:cTn>
                              </p:par>
                              <p:par>
                                <p:cTn id="122" presetID="14" presetClass="entr" presetSubtype="10" fill="hold" nodeType="withEffect">
                                  <p:stCondLst>
                                    <p:cond delay="0"/>
                                  </p:stCondLst>
                                  <p:childTnLst>
                                    <p:set>
                                      <p:cBhvr>
                                        <p:cTn id="12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4" dur="500"/>
                                        <p:tgtEl>
                                          <p:spTgt spid="8">
                                            <p:txEl>
                                              <p:pRg st="0" end="0"/>
                                            </p:txEl>
                                          </p:spTgt>
                                        </p:tgtEl>
                                      </p:cBhvr>
                                    </p:animEffect>
                                  </p:childTnLst>
                                </p:cTn>
                              </p:par>
                              <p:par>
                                <p:cTn id="125" presetID="14" presetClass="entr" presetSubtype="10" fill="hold" nodeType="withEffect">
                                  <p:stCondLst>
                                    <p:cond delay="0"/>
                                  </p:stCondLst>
                                  <p:childTnLst>
                                    <p:set>
                                      <p:cBhvr>
                                        <p:cTn id="1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7" dur="500"/>
                                        <p:tgtEl>
                                          <p:spTgt spid="8">
                                            <p:txEl>
                                              <p:pRg st="1" end="1"/>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8">
                                            <p:txEl>
                                              <p:pRg st="2" end="2"/>
                                            </p:txEl>
                                          </p:spTgt>
                                        </p:tgtEl>
                                        <p:attrNameLst>
                                          <p:attrName>style.visibility</p:attrName>
                                        </p:attrNameLst>
                                      </p:cBhvr>
                                      <p:to>
                                        <p:strVal val="visible"/>
                                      </p:to>
                                    </p:set>
                                    <p:anim calcmode="lin" valueType="num">
                                      <p:cBhvr>
                                        <p:cTn id="13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3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34" dur="500"/>
                                        <p:tgtEl>
                                          <p:spTgt spid="8">
                                            <p:txEl>
                                              <p:pRg st="2" end="2"/>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8">
                                            <p:txEl>
                                              <p:pRg st="3" end="3"/>
                                            </p:txEl>
                                          </p:spTgt>
                                        </p:tgtEl>
                                        <p:attrNameLst>
                                          <p:attrName>style.visibility</p:attrName>
                                        </p:attrNameLst>
                                      </p:cBhvr>
                                      <p:to>
                                        <p:strVal val="visible"/>
                                      </p:to>
                                    </p:set>
                                    <p:anim calcmode="lin" valueType="num">
                                      <p:cBhvr additive="base">
                                        <p:cTn id="13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8">
                                            <p:txEl>
                                              <p:pRg st="4" end="4"/>
                                            </p:txEl>
                                          </p:spTgt>
                                        </p:tgtEl>
                                        <p:attrNameLst>
                                          <p:attrName>style.visibility</p:attrName>
                                        </p:attrNameLst>
                                      </p:cBhvr>
                                      <p:to>
                                        <p:strVal val="visible"/>
                                      </p:to>
                                    </p:set>
                                    <p:anim calcmode="lin" valueType="num">
                                      <p:cBhvr additive="base">
                                        <p:cTn id="14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animBg="1"/>
      <p:bldP spid="6"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AE82-CACC-0060-A7A9-E75CC4C4B4FF}"/>
              </a:ext>
            </a:extLst>
          </p:cNvPr>
          <p:cNvSpPr>
            <a:spLocks noGrp="1"/>
          </p:cNvSpPr>
          <p:nvPr>
            <p:ph type="title"/>
          </p:nvPr>
        </p:nvSpPr>
        <p:spPr>
          <a:xfrm>
            <a:off x="914336" y="990600"/>
            <a:ext cx="10360152" cy="5638800"/>
          </a:xfrm>
        </p:spPr>
        <p:txBody>
          <a:bodyPr/>
          <a:lstStyle/>
          <a:p>
            <a:r>
              <a:rPr lang="en-US" sz="2400" dirty="0">
                <a:solidFill>
                  <a:schemeClr val="bg1"/>
                </a:solidFill>
              </a:rPr>
              <a:t>Lord, make me an instrument of your peace:</a:t>
            </a:r>
            <a:br>
              <a:rPr lang="en-US" sz="2400" dirty="0">
                <a:solidFill>
                  <a:schemeClr val="bg1"/>
                </a:solidFill>
              </a:rPr>
            </a:br>
            <a:r>
              <a:rPr lang="en-US" sz="2400" dirty="0">
                <a:solidFill>
                  <a:schemeClr val="bg1"/>
                </a:solidFill>
              </a:rPr>
              <a:t>where there is hatred, let me sow love;</a:t>
            </a:r>
            <a:br>
              <a:rPr lang="en-US" sz="2400" dirty="0">
                <a:solidFill>
                  <a:schemeClr val="bg1"/>
                </a:solidFill>
              </a:rPr>
            </a:br>
            <a:r>
              <a:rPr lang="en-US" sz="2400" dirty="0">
                <a:solidFill>
                  <a:schemeClr val="bg1"/>
                </a:solidFill>
              </a:rPr>
              <a:t>where there is injury, pardon;</a:t>
            </a:r>
            <a:br>
              <a:rPr lang="en-US" sz="2400" dirty="0">
                <a:solidFill>
                  <a:schemeClr val="bg1"/>
                </a:solidFill>
              </a:rPr>
            </a:br>
            <a:r>
              <a:rPr lang="en-US" sz="2400" dirty="0">
                <a:solidFill>
                  <a:schemeClr val="bg1"/>
                </a:solidFill>
              </a:rPr>
              <a:t>where there is doubt, faith;</a:t>
            </a:r>
            <a:br>
              <a:rPr lang="en-US" sz="2400" dirty="0">
                <a:solidFill>
                  <a:schemeClr val="bg1"/>
                </a:solidFill>
              </a:rPr>
            </a:br>
            <a:r>
              <a:rPr lang="en-US" sz="2400" dirty="0">
                <a:solidFill>
                  <a:schemeClr val="bg1"/>
                </a:solidFill>
              </a:rPr>
              <a:t>where there is despair, hope;</a:t>
            </a:r>
            <a:br>
              <a:rPr lang="en-US" sz="2400" dirty="0">
                <a:solidFill>
                  <a:schemeClr val="bg1"/>
                </a:solidFill>
              </a:rPr>
            </a:br>
            <a:r>
              <a:rPr lang="en-US" sz="2400" dirty="0">
                <a:solidFill>
                  <a:schemeClr val="bg1"/>
                </a:solidFill>
              </a:rPr>
              <a:t>where there is darkness, light;</a:t>
            </a:r>
            <a:br>
              <a:rPr lang="en-US" sz="2400" dirty="0">
                <a:solidFill>
                  <a:schemeClr val="bg1"/>
                </a:solidFill>
              </a:rPr>
            </a:br>
            <a:r>
              <a:rPr lang="en-US" sz="2400" dirty="0">
                <a:solidFill>
                  <a:schemeClr val="bg1"/>
                </a:solidFill>
              </a:rPr>
              <a:t>where there is sadness, joy.</a:t>
            </a:r>
            <a:br>
              <a:rPr lang="en-US" sz="2400" dirty="0">
                <a:solidFill>
                  <a:schemeClr val="bg1"/>
                </a:solidFill>
              </a:rPr>
            </a:br>
            <a:r>
              <a:rPr lang="en-US" sz="2400" dirty="0">
                <a:solidFill>
                  <a:schemeClr val="bg1"/>
                </a:solidFill>
              </a:rPr>
              <a:t>O divine Master, grant that I may not so much seek</a:t>
            </a:r>
            <a:br>
              <a:rPr lang="en-US" sz="2400" dirty="0">
                <a:solidFill>
                  <a:schemeClr val="bg1"/>
                </a:solidFill>
              </a:rPr>
            </a:br>
            <a:r>
              <a:rPr lang="en-US" sz="2400" dirty="0">
                <a:solidFill>
                  <a:schemeClr val="bg1"/>
                </a:solidFill>
              </a:rPr>
              <a:t>to be consoled as to console,</a:t>
            </a:r>
            <a:br>
              <a:rPr lang="en-US" sz="2400" dirty="0">
                <a:solidFill>
                  <a:schemeClr val="bg1"/>
                </a:solidFill>
              </a:rPr>
            </a:br>
            <a:r>
              <a:rPr lang="en-US" sz="2400" dirty="0">
                <a:solidFill>
                  <a:schemeClr val="bg1"/>
                </a:solidFill>
              </a:rPr>
              <a:t>to be understood as to understand,</a:t>
            </a:r>
            <a:br>
              <a:rPr lang="en-US" sz="2400" dirty="0">
                <a:solidFill>
                  <a:schemeClr val="bg1"/>
                </a:solidFill>
              </a:rPr>
            </a:br>
            <a:r>
              <a:rPr lang="en-US" sz="2400" dirty="0">
                <a:solidFill>
                  <a:schemeClr val="bg1"/>
                </a:solidFill>
              </a:rPr>
              <a:t>to be loved as to love.</a:t>
            </a:r>
            <a:br>
              <a:rPr lang="en-US" sz="2400" dirty="0">
                <a:solidFill>
                  <a:schemeClr val="bg1"/>
                </a:solidFill>
              </a:rPr>
            </a:br>
            <a:r>
              <a:rPr lang="en-US" sz="2400" dirty="0">
                <a:solidFill>
                  <a:schemeClr val="bg1"/>
                </a:solidFill>
              </a:rPr>
              <a:t>For it is in giving that we receive,</a:t>
            </a:r>
            <a:br>
              <a:rPr lang="en-US" sz="2400" dirty="0">
                <a:solidFill>
                  <a:schemeClr val="bg1"/>
                </a:solidFill>
              </a:rPr>
            </a:br>
            <a:r>
              <a:rPr lang="en-US" sz="2400" dirty="0">
                <a:solidFill>
                  <a:schemeClr val="bg1"/>
                </a:solidFill>
              </a:rPr>
              <a:t>it is in pardoning that we are pardoned,</a:t>
            </a:r>
            <a:br>
              <a:rPr lang="en-US" sz="2400" dirty="0">
                <a:solidFill>
                  <a:schemeClr val="bg1"/>
                </a:solidFill>
              </a:rPr>
            </a:br>
            <a:r>
              <a:rPr lang="en-US" sz="2400" dirty="0">
                <a:solidFill>
                  <a:schemeClr val="bg1"/>
                </a:solidFill>
              </a:rPr>
              <a:t>and it is in dying that we are born to eternal life.</a:t>
            </a:r>
          </a:p>
        </p:txBody>
      </p:sp>
      <p:sp>
        <p:nvSpPr>
          <p:cNvPr id="3" name="Text Placeholder 2">
            <a:extLst>
              <a:ext uri="{FF2B5EF4-FFF2-40B4-BE49-F238E27FC236}">
                <a16:creationId xmlns:a16="http://schemas.microsoft.com/office/drawing/2014/main" id="{1745F10B-3E69-0883-2B2A-F780651640E3}"/>
              </a:ext>
            </a:extLst>
          </p:cNvPr>
          <p:cNvSpPr>
            <a:spLocks noGrp="1"/>
          </p:cNvSpPr>
          <p:nvPr>
            <p:ph type="body" idx="1"/>
          </p:nvPr>
        </p:nvSpPr>
        <p:spPr>
          <a:xfrm>
            <a:off x="8990012" y="6239354"/>
            <a:ext cx="2894012" cy="359224"/>
          </a:xfrm>
        </p:spPr>
        <p:txBody>
          <a:bodyPr/>
          <a:lstStyle/>
          <a:p>
            <a:r>
              <a:rPr lang="en-US" sz="1600" dirty="0"/>
              <a:t>Attributed to St.  Francis</a:t>
            </a:r>
          </a:p>
        </p:txBody>
      </p:sp>
      <p:sp>
        <p:nvSpPr>
          <p:cNvPr id="4" name="TextBox 3">
            <a:extLst>
              <a:ext uri="{FF2B5EF4-FFF2-40B4-BE49-F238E27FC236}">
                <a16:creationId xmlns:a16="http://schemas.microsoft.com/office/drawing/2014/main" id="{40DD60EB-3745-546A-5415-7F95791C835E}"/>
              </a:ext>
            </a:extLst>
          </p:cNvPr>
          <p:cNvSpPr txBox="1"/>
          <p:nvPr/>
        </p:nvSpPr>
        <p:spPr>
          <a:xfrm>
            <a:off x="989012" y="228600"/>
            <a:ext cx="7620000" cy="646331"/>
          </a:xfrm>
          <a:prstGeom prst="rect">
            <a:avLst/>
          </a:prstGeom>
          <a:noFill/>
        </p:spPr>
        <p:txBody>
          <a:bodyPr wrap="square" rtlCol="0">
            <a:spAutoFit/>
          </a:bodyPr>
          <a:lstStyle/>
          <a:p>
            <a:r>
              <a:rPr lang="en-US" sz="3600" b="1" dirty="0">
                <a:solidFill>
                  <a:schemeClr val="accent4">
                    <a:lumMod val="90000"/>
                  </a:schemeClr>
                </a:solidFill>
                <a:latin typeface="Agency FB" panose="020B0503020202020204" pitchFamily="34" charset="0"/>
              </a:rPr>
              <a:t>THE PRAYER OF ST. FRANCIS</a:t>
            </a:r>
          </a:p>
        </p:txBody>
      </p:sp>
    </p:spTree>
    <p:extLst>
      <p:ext uri="{BB962C8B-B14F-4D97-AF65-F5344CB8AC3E}">
        <p14:creationId xmlns:p14="http://schemas.microsoft.com/office/powerpoint/2010/main" val="177962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4EEAF-CF25-CEB1-3059-AA9759A235B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60DC4A-28A4-56F2-E0D1-4E0650808858}"/>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3DD80E37-89E9-8B54-162E-D9B77AE35AB2}"/>
              </a:ext>
            </a:extLst>
          </p:cNvPr>
          <p:cNvSpPr>
            <a:spLocks noGrp="1"/>
          </p:cNvSpPr>
          <p:nvPr>
            <p:ph sz="quarter" idx="14"/>
          </p:nvPr>
        </p:nvSpPr>
        <p:spPr>
          <a:xfrm>
            <a:off x="493712" y="1143000"/>
            <a:ext cx="11201400" cy="5486400"/>
          </a:xfrm>
        </p:spPr>
        <p:txBody>
          <a:bodyPr>
            <a:normAutofit/>
          </a:bodyPr>
          <a:lstStyle/>
          <a:p>
            <a:pPr marL="0" indent="0">
              <a:buNone/>
            </a:pPr>
            <a:r>
              <a:rPr lang="en-US" sz="2800" b="1" i="0" dirty="0">
                <a:solidFill>
                  <a:schemeClr val="accent5">
                    <a:lumMod val="75000"/>
                  </a:schemeClr>
                </a:solidFill>
                <a:effectLst/>
              </a:rPr>
              <a:t>The liturgy of the medieval Christian West (ca. 600–1500) provided the </a:t>
            </a:r>
            <a:r>
              <a:rPr lang="en-US" sz="2800" b="1" dirty="0">
                <a:solidFill>
                  <a:schemeClr val="accent5">
                    <a:lumMod val="75000"/>
                  </a:schemeClr>
                </a:solidFill>
              </a:rPr>
              <a:t>means</a:t>
            </a:r>
            <a:r>
              <a:rPr lang="en-US" sz="2800" b="1" i="0" dirty="0">
                <a:solidFill>
                  <a:schemeClr val="accent5">
                    <a:lumMod val="75000"/>
                  </a:schemeClr>
                </a:solidFill>
                <a:effectLst/>
              </a:rPr>
              <a:t> around which life in Western Europe was structured for </a:t>
            </a:r>
            <a:r>
              <a:rPr lang="en-US" sz="2800" b="1" dirty="0">
                <a:solidFill>
                  <a:schemeClr val="accent5">
                    <a:lumMod val="75000"/>
                  </a:schemeClr>
                </a:solidFill>
              </a:rPr>
              <a:t>nearly</a:t>
            </a:r>
            <a:r>
              <a:rPr lang="en-US" sz="2800" b="1" i="0" dirty="0">
                <a:solidFill>
                  <a:schemeClr val="accent5">
                    <a:lumMod val="75000"/>
                  </a:schemeClr>
                </a:solidFill>
                <a:effectLst/>
              </a:rPr>
              <a:t> a thousand years. </a:t>
            </a:r>
            <a:endParaRPr lang="en-US" sz="2800" b="1" dirty="0">
              <a:solidFill>
                <a:schemeClr val="accent5">
                  <a:lumMod val="75000"/>
                </a:schemeClr>
              </a:solidFill>
            </a:endParaRPr>
          </a:p>
          <a:p>
            <a:r>
              <a:rPr lang="en-US" sz="2400" b="0" i="1" dirty="0">
                <a:solidFill>
                  <a:schemeClr val="tx1"/>
                </a:solidFill>
                <a:effectLst/>
              </a:rPr>
              <a:t>It was rooted in Christian antiquity: in the early central liturgical structures of </a:t>
            </a:r>
            <a:r>
              <a:rPr lang="en-US" sz="2400" i="1" dirty="0">
                <a:solidFill>
                  <a:schemeClr val="tx1"/>
                </a:solidFill>
              </a:rPr>
              <a:t>baptism, confirmation,</a:t>
            </a:r>
            <a:r>
              <a:rPr lang="en-US" sz="2400" b="0" i="1" dirty="0">
                <a:solidFill>
                  <a:schemeClr val="tx1"/>
                </a:solidFill>
                <a:effectLst/>
              </a:rPr>
              <a:t> and Eucharist, the private and public observance of daily prayer, and the development of a liturgical year.</a:t>
            </a:r>
            <a:endParaRPr lang="en-US" sz="2400" i="1" dirty="0">
              <a:solidFill>
                <a:schemeClr val="tx1"/>
              </a:solidFill>
            </a:endParaRPr>
          </a:p>
          <a:p>
            <a:r>
              <a:rPr lang="en-US" sz="2400" i="1" dirty="0">
                <a:solidFill>
                  <a:schemeClr val="tx1"/>
                </a:solidFill>
              </a:rPr>
              <a:t>T</a:t>
            </a:r>
            <a:r>
              <a:rPr lang="en-US" sz="2400" b="0" i="1" dirty="0">
                <a:solidFill>
                  <a:schemeClr val="tx1"/>
                </a:solidFill>
                <a:effectLst/>
              </a:rPr>
              <a:t>he long medieval period that followed saw a broadening elaboration and expansion of the liturgical life of Christians in many different directions.</a:t>
            </a:r>
          </a:p>
          <a:p>
            <a:pPr lvl="1"/>
            <a:r>
              <a:rPr lang="en-US" sz="2000" b="1" i="0" dirty="0">
                <a:solidFill>
                  <a:schemeClr val="tx1"/>
                </a:solidFill>
                <a:effectLst/>
              </a:rPr>
              <a:t>By the year 1200, theologians had defined seven of the Church’s liturgical rites as primary sacraments: baptism, confirmation,  Eucharist, penance, ordination, extreme unction, and matrimony.</a:t>
            </a:r>
          </a:p>
          <a:p>
            <a:pPr lvl="1"/>
            <a:r>
              <a:rPr lang="en-US" sz="2000" b="1" dirty="0">
                <a:solidFill>
                  <a:schemeClr val="tx1"/>
                </a:solidFill>
              </a:rPr>
              <a:t>The Christian year centered around the festivals of Easter,</a:t>
            </a:r>
            <a:r>
              <a:rPr lang="en-US" sz="2000" b="1" i="0" dirty="0">
                <a:solidFill>
                  <a:schemeClr val="tx1"/>
                </a:solidFill>
                <a:effectLst/>
              </a:rPr>
              <a:t> Pentecost, Christmas, and Epiphany, augmented by an elaborate calendar of commemorations and feasts of saints.</a:t>
            </a:r>
          </a:p>
          <a:p>
            <a:pPr lvl="1"/>
            <a:r>
              <a:rPr lang="en-US" sz="2000" b="1" i="0" dirty="0">
                <a:solidFill>
                  <a:schemeClr val="tx1"/>
                </a:solidFill>
                <a:effectLst/>
              </a:rPr>
              <a:t>Gregorian chant became the dominant form of Christian music. </a:t>
            </a:r>
            <a:endParaRPr lang="en-US" sz="2000" b="1" dirty="0">
              <a:solidFill>
                <a:schemeClr val="tx1"/>
              </a:solidFill>
            </a:endParaRPr>
          </a:p>
        </p:txBody>
      </p:sp>
      <p:sp>
        <p:nvSpPr>
          <p:cNvPr id="5" name="Title 4">
            <a:extLst>
              <a:ext uri="{FF2B5EF4-FFF2-40B4-BE49-F238E27FC236}">
                <a16:creationId xmlns:a16="http://schemas.microsoft.com/office/drawing/2014/main" id="{AD04D924-16B4-3F8B-D34B-8CB4B794D29B}"/>
              </a:ext>
            </a:extLst>
          </p:cNvPr>
          <p:cNvSpPr>
            <a:spLocks noGrp="1"/>
          </p:cNvSpPr>
          <p:nvPr>
            <p:ph type="title"/>
          </p:nvPr>
        </p:nvSpPr>
        <p:spPr>
          <a:xfrm>
            <a:off x="1220661" y="228600"/>
            <a:ext cx="9747504" cy="762000"/>
          </a:xfrm>
        </p:spPr>
        <p:txBody>
          <a:bodyPr/>
          <a:lstStyle/>
          <a:p>
            <a:r>
              <a:rPr lang="en-US" dirty="0">
                <a:solidFill>
                  <a:srgbClr val="C00000"/>
                </a:solidFill>
              </a:rPr>
              <a:t>Medieval life</a:t>
            </a:r>
          </a:p>
        </p:txBody>
      </p:sp>
    </p:spTree>
    <p:extLst>
      <p:ext uri="{BB962C8B-B14F-4D97-AF65-F5344CB8AC3E}">
        <p14:creationId xmlns:p14="http://schemas.microsoft.com/office/powerpoint/2010/main" val="330881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5BC125-D33D-73A0-3D10-26559287BDAC}"/>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17E873E-6758-6B27-9CD9-A6C40186B560}"/>
              </a:ext>
            </a:extLst>
          </p:cNvPr>
          <p:cNvSpPr>
            <a:spLocks noGrp="1"/>
          </p:cNvSpPr>
          <p:nvPr>
            <p:ph sz="quarter" idx="14"/>
          </p:nvPr>
        </p:nvSpPr>
        <p:spPr>
          <a:xfrm>
            <a:off x="1220660" y="1219200"/>
            <a:ext cx="9747504" cy="4014216"/>
          </a:xfrm>
        </p:spPr>
        <p:txBody>
          <a:bodyPr>
            <a:normAutofit/>
          </a:bodyPr>
          <a:lstStyle/>
          <a:p>
            <a:pPr marL="0" indent="0">
              <a:buNone/>
            </a:pPr>
            <a:r>
              <a:rPr lang="en-US" sz="3600" dirty="0">
                <a:solidFill>
                  <a:srgbClr val="9A0000"/>
                </a:solidFill>
                <a:latin typeface="Eras Demi ITC" panose="020B0805030504020804" pitchFamily="34" charset="0"/>
              </a:rPr>
              <a:t>The Christian liturgy was</a:t>
            </a:r>
            <a:r>
              <a:rPr lang="en-US" sz="3600" b="0" i="0" dirty="0">
                <a:solidFill>
                  <a:srgbClr val="9A0000"/>
                </a:solidFill>
                <a:effectLst/>
                <a:latin typeface="Eras Demi ITC" panose="020B0805030504020804" pitchFamily="34" charset="0"/>
              </a:rPr>
              <a:t> intertwined with the development of art and architecture, law and commerce, and political/socio-economic developments that would take Christian society and religion from the twilight of late antiquity to the dawn of early modernity.</a:t>
            </a:r>
            <a:endParaRPr lang="en-US" sz="3600" dirty="0">
              <a:solidFill>
                <a:srgbClr val="9A0000"/>
              </a:solidFill>
              <a:latin typeface="Eras Demi ITC" panose="020B0805030504020804" pitchFamily="34" charset="0"/>
            </a:endParaRPr>
          </a:p>
        </p:txBody>
      </p:sp>
    </p:spTree>
    <p:extLst>
      <p:ext uri="{BB962C8B-B14F-4D97-AF65-F5344CB8AC3E}">
        <p14:creationId xmlns:p14="http://schemas.microsoft.com/office/powerpoint/2010/main" val="295652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9A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D907-59B8-47DF-5907-4FFCD6B48B71}"/>
              </a:ext>
            </a:extLst>
          </p:cNvPr>
          <p:cNvSpPr>
            <a:spLocks noGrp="1"/>
          </p:cNvSpPr>
          <p:nvPr>
            <p:ph type="title"/>
          </p:nvPr>
        </p:nvSpPr>
        <p:spPr>
          <a:xfrm>
            <a:off x="609441" y="122237"/>
            <a:ext cx="10969943" cy="941387"/>
          </a:xfrm>
        </p:spPr>
        <p:txBody>
          <a:bodyPr/>
          <a:lstStyle/>
          <a:p>
            <a:r>
              <a:rPr lang="en-US" sz="5400" dirty="0">
                <a:latin typeface="Impact" panose="020B0806030902050204" pitchFamily="34" charset="0"/>
              </a:rPr>
              <a:t>Augustine’s Long-Range Influence</a:t>
            </a:r>
          </a:p>
        </p:txBody>
      </p:sp>
      <p:sp>
        <p:nvSpPr>
          <p:cNvPr id="5" name="Content Placeholder 4">
            <a:extLst>
              <a:ext uri="{FF2B5EF4-FFF2-40B4-BE49-F238E27FC236}">
                <a16:creationId xmlns:a16="http://schemas.microsoft.com/office/drawing/2014/main" id="{BAB723D3-2EDD-04BF-A56D-BCC8309232FC}"/>
              </a:ext>
            </a:extLst>
          </p:cNvPr>
          <p:cNvSpPr>
            <a:spLocks noGrp="1"/>
          </p:cNvSpPr>
          <p:nvPr>
            <p:ph sz="half" idx="1"/>
          </p:nvPr>
        </p:nvSpPr>
        <p:spPr>
          <a:xfrm>
            <a:off x="303212" y="1192214"/>
            <a:ext cx="3733800" cy="5387974"/>
          </a:xfrm>
          <a:solidFill>
            <a:schemeClr val="accent5">
              <a:lumMod val="25000"/>
            </a:schemeClr>
          </a:solidFill>
        </p:spPr>
        <p:txBody>
          <a:bodyPr/>
          <a:lstStyle/>
          <a:p>
            <a:pPr marL="0" indent="0">
              <a:buNone/>
            </a:pPr>
            <a:r>
              <a:rPr lang="en-US" sz="3600" dirty="0">
                <a:solidFill>
                  <a:schemeClr val="accent6">
                    <a:lumMod val="20000"/>
                    <a:lumOff val="80000"/>
                  </a:schemeClr>
                </a:solidFill>
                <a:latin typeface="Agency FB" panose="020B0503020202020204" pitchFamily="34" charset="0"/>
              </a:rPr>
              <a:t>THE STATE RESPONSE</a:t>
            </a:r>
          </a:p>
          <a:p>
            <a:r>
              <a:rPr lang="en-US" sz="2400" i="1" dirty="0">
                <a:latin typeface="Arial Narrow" panose="020B0606020202030204" pitchFamily="34" charset="0"/>
              </a:rPr>
              <a:t>The state can legitimately use force in a “just war.”</a:t>
            </a:r>
          </a:p>
          <a:p>
            <a:r>
              <a:rPr lang="en-US" sz="2400" i="1" dirty="0">
                <a:latin typeface="Arial Narrow" panose="020B0606020202030204" pitchFamily="34" charset="0"/>
              </a:rPr>
              <a:t>However, war is a last resort, and it still is required that one must love one’s enemies.</a:t>
            </a:r>
          </a:p>
          <a:p>
            <a:r>
              <a:rPr lang="en-US" sz="2400" i="1" dirty="0">
                <a:latin typeface="Arial Narrow" panose="020B0606020202030204" pitchFamily="34" charset="0"/>
              </a:rPr>
              <a:t>In dividing the church, the Donatists had disturbed the internal peace of the empire in North Africa, so it was appropriate for Constantine to interfere.</a:t>
            </a:r>
          </a:p>
        </p:txBody>
      </p:sp>
      <p:sp>
        <p:nvSpPr>
          <p:cNvPr id="6" name="Content Placeholder 5">
            <a:extLst>
              <a:ext uri="{FF2B5EF4-FFF2-40B4-BE49-F238E27FC236}">
                <a16:creationId xmlns:a16="http://schemas.microsoft.com/office/drawing/2014/main" id="{A3F71737-A5CF-2E8B-8421-F1479CC0E072}"/>
              </a:ext>
            </a:extLst>
          </p:cNvPr>
          <p:cNvSpPr>
            <a:spLocks noGrp="1"/>
          </p:cNvSpPr>
          <p:nvPr>
            <p:ph sz="half" idx="2"/>
          </p:nvPr>
        </p:nvSpPr>
        <p:spPr>
          <a:xfrm>
            <a:off x="4265612" y="1192213"/>
            <a:ext cx="3581399" cy="5360987"/>
          </a:xfrm>
          <a:solidFill>
            <a:schemeClr val="accent6">
              <a:lumMod val="50000"/>
            </a:schemeClr>
          </a:solidFill>
        </p:spPr>
        <p:txBody>
          <a:bodyPr/>
          <a:lstStyle/>
          <a:p>
            <a:pPr marL="0" indent="0">
              <a:buNone/>
            </a:pPr>
            <a:r>
              <a:rPr lang="en-US" sz="3600" dirty="0">
                <a:solidFill>
                  <a:srgbClr val="FFFFCC"/>
                </a:solidFill>
                <a:latin typeface="Agency FB" panose="020B0503020202020204" pitchFamily="34" charset="0"/>
              </a:rPr>
              <a:t>OFFICIAL ACTIONS</a:t>
            </a:r>
          </a:p>
          <a:p>
            <a:r>
              <a:rPr lang="en-US" sz="2400" i="1" dirty="0">
                <a:effectLst/>
                <a:latin typeface="Arial Narrow" panose="020B0606020202030204" pitchFamily="34" charset="0"/>
              </a:rPr>
              <a:t>Does the validity of a church action (i.e., ordination, baptism, Eucharist, etc.) depend upon the holiness of the person performing it?</a:t>
            </a:r>
          </a:p>
          <a:p>
            <a:r>
              <a:rPr lang="en-US" sz="2400" i="1" dirty="0">
                <a:effectLst/>
                <a:latin typeface="Arial Narrow" panose="020B0606020202030204" pitchFamily="34" charset="0"/>
              </a:rPr>
              <a:t>Since the true celebrant is Christ Jesus, not the clergy, official church actions are valid regardless of whether the human minister is without flaw.</a:t>
            </a:r>
          </a:p>
        </p:txBody>
      </p:sp>
      <p:sp>
        <p:nvSpPr>
          <p:cNvPr id="7" name="Content Placeholder 5">
            <a:extLst>
              <a:ext uri="{FF2B5EF4-FFF2-40B4-BE49-F238E27FC236}">
                <a16:creationId xmlns:a16="http://schemas.microsoft.com/office/drawing/2014/main" id="{63E19841-63E2-5923-64CB-93CAE0A2DCDC}"/>
              </a:ext>
            </a:extLst>
          </p:cNvPr>
          <p:cNvSpPr txBox="1">
            <a:spLocks/>
          </p:cNvSpPr>
          <p:nvPr/>
        </p:nvSpPr>
        <p:spPr bwMode="auto">
          <a:xfrm>
            <a:off x="8075612" y="1192213"/>
            <a:ext cx="3810000" cy="5360987"/>
          </a:xfrm>
          <a:prstGeom prst="rect">
            <a:avLst/>
          </a:prstGeom>
          <a:solidFill>
            <a:schemeClr val="accent5">
              <a:lumMod val="1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sz="36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Agency FB" panose="020B0503020202020204" pitchFamily="34" charset="0"/>
                <a:ea typeface="+mn-ea"/>
                <a:cs typeface="Arial"/>
              </a:rPr>
              <a:t>CONCERNING REBAPTISM</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When those baptized by the Donatists wanted to reenter the larger church, did they need rebaptism?</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There is both a visible and an invisible church, but only God can discern who belongs to the invisible church.</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Rebaptism is not necessary, regardless of the theological purity of the one conducting the baptism.</a:t>
            </a:r>
          </a:p>
        </p:txBody>
      </p:sp>
    </p:spTree>
    <p:extLst>
      <p:ext uri="{BB962C8B-B14F-4D97-AF65-F5344CB8AC3E}">
        <p14:creationId xmlns:p14="http://schemas.microsoft.com/office/powerpoint/2010/main" val="38736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bg/>
                                          </p:spTgt>
                                        </p:tgtEl>
                                        <p:attrNameLst>
                                          <p:attrName>style.visibility</p:attrName>
                                        </p:attrNameLst>
                                      </p:cBhvr>
                                      <p:to>
                                        <p:strVal val="visible"/>
                                      </p:to>
                                    </p:set>
                                    <p:animEffect transition="in" filter="randombar(horizontal)">
                                      <p:cBhvr>
                                        <p:cTn id="33" dur="500"/>
                                        <p:tgtEl>
                                          <p:spTgt spid="6">
                                            <p:bg/>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par>
                                <p:cTn id="54" presetID="14" presetClass="entr" presetSubtype="10" fill="hold" nodeType="with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additive="base">
                                        <p:cTn id="6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additive="base">
                                        <p:cTn id="6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 calcmode="lin" valueType="num">
                                      <p:cBhvr additive="base">
                                        <p:cTn id="7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49F6-169A-C64C-A007-4FB0583B6E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67DDC7-B1D8-A3AD-F701-43E5F5452AA8}"/>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36C46D3E-8D6F-20C9-653E-65368F702A59}"/>
              </a:ext>
            </a:extLst>
          </p:cNvPr>
          <p:cNvSpPr>
            <a:spLocks noGrp="1"/>
          </p:cNvSpPr>
          <p:nvPr>
            <p:ph sz="quarter" idx="14"/>
          </p:nvPr>
        </p:nvSpPr>
        <p:spPr>
          <a:xfrm>
            <a:off x="493712" y="1143000"/>
            <a:ext cx="11315700" cy="5486400"/>
          </a:xfrm>
        </p:spPr>
        <p:txBody>
          <a:bodyPr>
            <a:normAutofit lnSpcReduction="10000"/>
          </a:bodyPr>
          <a:lstStyle/>
          <a:p>
            <a:pPr marL="0" indent="0">
              <a:buNone/>
            </a:pPr>
            <a:r>
              <a:rPr lang="en-US" sz="2800" b="1" dirty="0">
                <a:solidFill>
                  <a:schemeClr val="accent5">
                    <a:lumMod val="75000"/>
                  </a:schemeClr>
                </a:solidFill>
              </a:rPr>
              <a:t>In Judaism, there is a long history of the use of symbols, like the </a:t>
            </a:r>
            <a:r>
              <a:rPr lang="en-US" sz="2800" b="1" i="1" dirty="0">
                <a:solidFill>
                  <a:schemeClr val="accent5">
                    <a:lumMod val="75000"/>
                  </a:schemeClr>
                </a:solidFill>
              </a:rPr>
              <a:t>lulav</a:t>
            </a:r>
            <a:r>
              <a:rPr lang="en-US" sz="2800" b="1" dirty="0">
                <a:solidFill>
                  <a:schemeClr val="accent5">
                    <a:lumMod val="75000"/>
                  </a:schemeClr>
                </a:solidFill>
              </a:rPr>
              <a:t>, the </a:t>
            </a:r>
            <a:r>
              <a:rPr lang="en-US" sz="2800" b="1" i="1" dirty="0">
                <a:solidFill>
                  <a:schemeClr val="accent5">
                    <a:lumMod val="75000"/>
                  </a:schemeClr>
                </a:solidFill>
              </a:rPr>
              <a:t>menorah</a:t>
            </a:r>
            <a:r>
              <a:rPr lang="en-US" sz="2800" b="1" dirty="0">
                <a:solidFill>
                  <a:schemeClr val="accent5">
                    <a:lumMod val="75000"/>
                  </a:schemeClr>
                </a:solidFill>
              </a:rPr>
              <a:t>, and the </a:t>
            </a:r>
            <a:r>
              <a:rPr lang="en-US" sz="2800" b="1" i="1" dirty="0">
                <a:solidFill>
                  <a:schemeClr val="accent5">
                    <a:lumMod val="75000"/>
                  </a:schemeClr>
                </a:solidFill>
              </a:rPr>
              <a:t>ark of the covenant</a:t>
            </a:r>
            <a:r>
              <a:rPr lang="en-US" sz="2800" b="1" dirty="0">
                <a:solidFill>
                  <a:schemeClr val="accent5">
                    <a:lumMod val="75000"/>
                  </a:schemeClr>
                </a:solidFill>
              </a:rPr>
              <a:t>. Christians followed in kind.</a:t>
            </a:r>
          </a:p>
          <a:p>
            <a:r>
              <a:rPr lang="en-US" sz="2400" i="1" dirty="0"/>
              <a:t>As early as Irenaeus (2</a:t>
            </a:r>
            <a:r>
              <a:rPr lang="en-US" sz="2400" i="1" baseline="30000" dirty="0"/>
              <a:t>nd</a:t>
            </a:r>
            <a:r>
              <a:rPr lang="en-US" sz="2400" i="1" dirty="0"/>
              <a:t> century) Christians were employing art imagery in both two-dimensional and three-dimensional forms.</a:t>
            </a:r>
          </a:p>
          <a:p>
            <a:r>
              <a:rPr lang="en-US" sz="2400" i="1" dirty="0"/>
              <a:t>The veneration of this art (i.e., showing honor and respect) was widely practiced (though Clement of Alexandria says that this was “educational” and would be indecipherable to outsiders).</a:t>
            </a:r>
          </a:p>
          <a:p>
            <a:r>
              <a:rPr lang="en-US" sz="2400" i="1" dirty="0"/>
              <a:t>The eastern church held at least two councils in order to determine the proper use of icons in 754 and 787.</a:t>
            </a:r>
          </a:p>
          <a:p>
            <a:pPr lvl="1"/>
            <a:r>
              <a:rPr lang="en-US" sz="2000" b="1" dirty="0">
                <a:solidFill>
                  <a:srgbClr val="9A0000"/>
                </a:solidFill>
              </a:rPr>
              <a:t>The Iconoclasts, who opposed the veneration of icons, argued that it violated the prohibition against images in the 10 Commandments.</a:t>
            </a:r>
          </a:p>
          <a:p>
            <a:pPr lvl="1"/>
            <a:r>
              <a:rPr lang="en-US" sz="2000" b="1" dirty="0">
                <a:solidFill>
                  <a:srgbClr val="9A0000"/>
                </a:solidFill>
              </a:rPr>
              <a:t>The defenders insisted on their importance for expression and worship.</a:t>
            </a:r>
          </a:p>
          <a:p>
            <a:r>
              <a:rPr lang="en-US" sz="2400" i="1" dirty="0"/>
              <a:t>The Byzantine Emperor, Leo III, banned religious images; the Bishop in Rome supported them.</a:t>
            </a:r>
          </a:p>
        </p:txBody>
      </p:sp>
      <p:sp>
        <p:nvSpPr>
          <p:cNvPr id="5" name="Title 4">
            <a:extLst>
              <a:ext uri="{FF2B5EF4-FFF2-40B4-BE49-F238E27FC236}">
                <a16:creationId xmlns:a16="http://schemas.microsoft.com/office/drawing/2014/main" id="{229482B9-7D62-86DC-CCA8-29B378012848}"/>
              </a:ext>
            </a:extLst>
          </p:cNvPr>
          <p:cNvSpPr>
            <a:spLocks noGrp="1"/>
          </p:cNvSpPr>
          <p:nvPr>
            <p:ph type="title"/>
          </p:nvPr>
        </p:nvSpPr>
        <p:spPr>
          <a:xfrm>
            <a:off x="1220661" y="228600"/>
            <a:ext cx="9747504" cy="762000"/>
          </a:xfrm>
        </p:spPr>
        <p:txBody>
          <a:bodyPr/>
          <a:lstStyle/>
          <a:p>
            <a:r>
              <a:rPr lang="en-US" dirty="0">
                <a:solidFill>
                  <a:srgbClr val="C00000"/>
                </a:solidFill>
              </a:rPr>
              <a:t>VENERATION OF ICONS</a:t>
            </a:r>
          </a:p>
        </p:txBody>
      </p:sp>
    </p:spTree>
    <p:extLst>
      <p:ext uri="{BB962C8B-B14F-4D97-AF65-F5344CB8AC3E}">
        <p14:creationId xmlns:p14="http://schemas.microsoft.com/office/powerpoint/2010/main" val="312331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FBF9B6-ADD0-7B75-ED8E-B1CAEDE28016}"/>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81</a:t>
            </a:fld>
            <a:endParaRPr lang="en-US" dirty="0"/>
          </a:p>
        </p:txBody>
      </p:sp>
      <p:sp>
        <p:nvSpPr>
          <p:cNvPr id="4" name="Content Placeholder 3">
            <a:extLst>
              <a:ext uri="{FF2B5EF4-FFF2-40B4-BE49-F238E27FC236}">
                <a16:creationId xmlns:a16="http://schemas.microsoft.com/office/drawing/2014/main" id="{F523343B-94D0-7B7E-DD2A-28D2BB4B9712}"/>
              </a:ext>
            </a:extLst>
          </p:cNvPr>
          <p:cNvSpPr>
            <a:spLocks noGrp="1"/>
          </p:cNvSpPr>
          <p:nvPr>
            <p:ph sz="quarter" idx="14"/>
          </p:nvPr>
        </p:nvSpPr>
        <p:spPr>
          <a:xfrm>
            <a:off x="684212" y="1828800"/>
            <a:ext cx="10972800" cy="4572000"/>
          </a:xfrm>
        </p:spPr>
        <p:txBody>
          <a:bodyPr>
            <a:normAutofit lnSpcReduction="10000"/>
          </a:bodyPr>
          <a:lstStyle/>
          <a:p>
            <a:pPr marL="0" indent="0">
              <a:buNone/>
            </a:pPr>
            <a:r>
              <a:rPr lang="en-US" sz="2800" b="1" dirty="0">
                <a:solidFill>
                  <a:schemeClr val="accent5">
                    <a:lumMod val="75000"/>
                  </a:schemeClr>
                </a:solidFill>
              </a:rPr>
              <a:t>Cultural, political, and linguistic differences fueled the increasing distance between the East and the West.</a:t>
            </a:r>
          </a:p>
          <a:p>
            <a:r>
              <a:rPr lang="en-US" sz="2400" i="1" dirty="0"/>
              <a:t>Two fundamental issues were involved:</a:t>
            </a:r>
          </a:p>
          <a:p>
            <a:pPr lvl="1"/>
            <a:r>
              <a:rPr lang="en-US" sz="2000" b="1" dirty="0">
                <a:solidFill>
                  <a:srgbClr val="9A0000"/>
                </a:solidFill>
              </a:rPr>
              <a:t>The claim of the Bishop of Rome to be the spiritual sovereign over all Christendom. For the East, all the bishops are the successors of Peter, not just the Bishop of Rome. The Roman bishop might be the first among equals, but he is not infallible and does not have absolute authority.</a:t>
            </a:r>
          </a:p>
          <a:p>
            <a:pPr lvl="1"/>
            <a:r>
              <a:rPr lang="en-US" sz="2000" b="1" dirty="0">
                <a:solidFill>
                  <a:srgbClr val="9A0000"/>
                </a:solidFill>
              </a:rPr>
              <a:t>The theological implications of adding a clause to the Nicene Creed, the famous </a:t>
            </a:r>
            <a:r>
              <a:rPr lang="en-US" sz="2000" b="1" i="1" dirty="0">
                <a:solidFill>
                  <a:srgbClr val="9A0000"/>
                </a:solidFill>
              </a:rPr>
              <a:t>filioque</a:t>
            </a:r>
            <a:r>
              <a:rPr lang="en-US" sz="2000" b="1" dirty="0">
                <a:solidFill>
                  <a:srgbClr val="9A0000"/>
                </a:solidFill>
              </a:rPr>
              <a:t> clause (“…and from the Son”), the idea that the Holy Spirit proceeds from both the Father and the Son. Originally, it simply read “from the Father.”</a:t>
            </a:r>
          </a:p>
          <a:p>
            <a:r>
              <a:rPr lang="en-US" sz="2400" i="1" dirty="0"/>
              <a:t>While a final break between the two would not occur formally until AD 1054, the schism between the Greek East and the Latin West occurred gradually over an extended period that was intensified by cultural and linguistic differences.</a:t>
            </a:r>
          </a:p>
        </p:txBody>
      </p:sp>
      <p:sp>
        <p:nvSpPr>
          <p:cNvPr id="5" name="Title 4">
            <a:extLst>
              <a:ext uri="{FF2B5EF4-FFF2-40B4-BE49-F238E27FC236}">
                <a16:creationId xmlns:a16="http://schemas.microsoft.com/office/drawing/2014/main" id="{1A0E93D7-CBEB-04AB-0EF8-1AADF155BCBA}"/>
              </a:ext>
            </a:extLst>
          </p:cNvPr>
          <p:cNvSpPr>
            <a:spLocks noGrp="1"/>
          </p:cNvSpPr>
          <p:nvPr>
            <p:ph type="title"/>
          </p:nvPr>
        </p:nvSpPr>
        <p:spPr>
          <a:xfrm>
            <a:off x="1220660" y="640080"/>
            <a:ext cx="9747504" cy="883920"/>
          </a:xfrm>
        </p:spPr>
        <p:txBody>
          <a:bodyPr/>
          <a:lstStyle/>
          <a:p>
            <a:r>
              <a:rPr lang="en-US" dirty="0">
                <a:solidFill>
                  <a:srgbClr val="C00000"/>
                </a:solidFill>
              </a:rPr>
              <a:t>The east-west divide</a:t>
            </a:r>
          </a:p>
        </p:txBody>
      </p:sp>
    </p:spTree>
    <p:extLst>
      <p:ext uri="{BB962C8B-B14F-4D97-AF65-F5344CB8AC3E}">
        <p14:creationId xmlns:p14="http://schemas.microsoft.com/office/powerpoint/2010/main" val="253978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2451CB9-DDF7-26F6-8736-7A8EC2658856}"/>
              </a:ext>
            </a:extLst>
          </p:cNvPr>
          <p:cNvSpPr>
            <a:spLocks noGrp="1" noChangeArrowheads="1"/>
          </p:cNvSpPr>
          <p:nvPr>
            <p:ph type="title"/>
          </p:nvPr>
        </p:nvSpPr>
        <p:spPr>
          <a:xfrm>
            <a:off x="4189412" y="277813"/>
            <a:ext cx="7389972" cy="1143000"/>
          </a:xfrm>
        </p:spPr>
        <p:txBody>
          <a:bodyPr/>
          <a:lstStyle/>
          <a:p>
            <a:r>
              <a:rPr lang="en-US" altLang="en-US" sz="5400" dirty="0">
                <a:solidFill>
                  <a:srgbClr val="FFFF00"/>
                </a:solidFill>
                <a:latin typeface="Matura MT Script Capitals" panose="03020802060602070202" pitchFamily="66" charset="0"/>
              </a:rPr>
              <a:t>The Great Schism</a:t>
            </a:r>
          </a:p>
        </p:txBody>
      </p:sp>
      <p:sp>
        <p:nvSpPr>
          <p:cNvPr id="151557" name="AutoShape 5">
            <a:extLst>
              <a:ext uri="{FF2B5EF4-FFF2-40B4-BE49-F238E27FC236}">
                <a16:creationId xmlns:a16="http://schemas.microsoft.com/office/drawing/2014/main" id="{8F000A19-510B-8BC8-AAE4-BA2CFCB8FE4B}"/>
              </a:ext>
            </a:extLst>
          </p:cNvPr>
          <p:cNvSpPr>
            <a:spLocks noChangeArrowheads="1"/>
          </p:cNvSpPr>
          <p:nvPr/>
        </p:nvSpPr>
        <p:spPr bwMode="auto">
          <a:xfrm rot="5400000">
            <a:off x="7656512" y="3543300"/>
            <a:ext cx="6858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151558" name="AutoShape 6">
            <a:extLst>
              <a:ext uri="{FF2B5EF4-FFF2-40B4-BE49-F238E27FC236}">
                <a16:creationId xmlns:a16="http://schemas.microsoft.com/office/drawing/2014/main" id="{EA8A6DBD-5F36-DEAC-8D22-1CCD4EEC4655}"/>
              </a:ext>
            </a:extLst>
          </p:cNvPr>
          <p:cNvSpPr>
            <a:spLocks noChangeArrowheads="1"/>
          </p:cNvSpPr>
          <p:nvPr/>
        </p:nvSpPr>
        <p:spPr bwMode="auto">
          <a:xfrm rot="5400000">
            <a:off x="7656512" y="2095500"/>
            <a:ext cx="6858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151559" name="Text Box 7">
            <a:extLst>
              <a:ext uri="{FF2B5EF4-FFF2-40B4-BE49-F238E27FC236}">
                <a16:creationId xmlns:a16="http://schemas.microsoft.com/office/drawing/2014/main" id="{D1C2D8C9-7E76-811C-679A-2B82877B8F3F}"/>
              </a:ext>
            </a:extLst>
          </p:cNvPr>
          <p:cNvSpPr txBox="1">
            <a:spLocks noChangeArrowheads="1"/>
          </p:cNvSpPr>
          <p:nvPr/>
        </p:nvSpPr>
        <p:spPr bwMode="auto">
          <a:xfrm>
            <a:off x="6170612" y="13716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600" dirty="0">
                <a:solidFill>
                  <a:srgbClr val="FFFFFF"/>
                </a:solidFill>
                <a:latin typeface="Papyrus" panose="03070502060502030205" pitchFamily="66" charset="0"/>
                <a:cs typeface="Arial" panose="020B0604020202020204" pitchFamily="34" charset="0"/>
              </a:rPr>
              <a:t>Ancient Church</a:t>
            </a:r>
          </a:p>
        </p:txBody>
      </p:sp>
      <p:sp>
        <p:nvSpPr>
          <p:cNvPr id="151560" name="Text Box 8">
            <a:extLst>
              <a:ext uri="{FF2B5EF4-FFF2-40B4-BE49-F238E27FC236}">
                <a16:creationId xmlns:a16="http://schemas.microsoft.com/office/drawing/2014/main" id="{CCE81922-2FE1-8321-326C-9DFC0D38BC2A}"/>
              </a:ext>
            </a:extLst>
          </p:cNvPr>
          <p:cNvSpPr txBox="1">
            <a:spLocks noChangeArrowheads="1"/>
          </p:cNvSpPr>
          <p:nvPr/>
        </p:nvSpPr>
        <p:spPr bwMode="auto">
          <a:xfrm>
            <a:off x="6170612" y="28194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latin typeface="Papyrus" panose="03070502060502030205" pitchFamily="66" charset="0"/>
                <a:cs typeface="Arial" panose="020B0604020202020204" pitchFamily="34" charset="0"/>
              </a:rPr>
              <a:t>Medieval Church</a:t>
            </a:r>
          </a:p>
        </p:txBody>
      </p:sp>
      <p:sp>
        <p:nvSpPr>
          <p:cNvPr id="151561" name="Text Box 9">
            <a:extLst>
              <a:ext uri="{FF2B5EF4-FFF2-40B4-BE49-F238E27FC236}">
                <a16:creationId xmlns:a16="http://schemas.microsoft.com/office/drawing/2014/main" id="{4748C49D-30A6-4E04-63EE-401E243E313E}"/>
              </a:ext>
            </a:extLst>
          </p:cNvPr>
          <p:cNvSpPr txBox="1">
            <a:spLocks noChangeArrowheads="1"/>
          </p:cNvSpPr>
          <p:nvPr/>
        </p:nvSpPr>
        <p:spPr bwMode="auto">
          <a:xfrm>
            <a:off x="6932612" y="43434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latin typeface="Arial Rounded MT Bold" panose="020F0704030504030204" pitchFamily="34" charset="0"/>
                <a:cs typeface="Arial" panose="020B0604020202020204" pitchFamily="34" charset="0"/>
              </a:rPr>
              <a:t>AD 1054</a:t>
            </a:r>
          </a:p>
        </p:txBody>
      </p:sp>
      <p:sp>
        <p:nvSpPr>
          <p:cNvPr id="151562" name="AutoShape 10">
            <a:extLst>
              <a:ext uri="{FF2B5EF4-FFF2-40B4-BE49-F238E27FC236}">
                <a16:creationId xmlns:a16="http://schemas.microsoft.com/office/drawing/2014/main" id="{C599D75D-127B-924A-3462-FFBAE46CC9B8}"/>
              </a:ext>
            </a:extLst>
          </p:cNvPr>
          <p:cNvSpPr>
            <a:spLocks noChangeArrowheads="1"/>
          </p:cNvSpPr>
          <p:nvPr/>
        </p:nvSpPr>
        <p:spPr bwMode="auto">
          <a:xfrm rot="1857222">
            <a:off x="8948892" y="4724401"/>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151563" name="AutoShape 11">
            <a:extLst>
              <a:ext uri="{FF2B5EF4-FFF2-40B4-BE49-F238E27FC236}">
                <a16:creationId xmlns:a16="http://schemas.microsoft.com/office/drawing/2014/main" id="{E02449D1-A8C9-7772-2E24-F91C1538CD16}"/>
              </a:ext>
            </a:extLst>
          </p:cNvPr>
          <p:cNvSpPr>
            <a:spLocks noChangeArrowheads="1"/>
          </p:cNvSpPr>
          <p:nvPr/>
        </p:nvSpPr>
        <p:spPr bwMode="auto">
          <a:xfrm rot="8893757">
            <a:off x="5901557" y="4724401"/>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151565" name="Text Box 13">
            <a:extLst>
              <a:ext uri="{FF2B5EF4-FFF2-40B4-BE49-F238E27FC236}">
                <a16:creationId xmlns:a16="http://schemas.microsoft.com/office/drawing/2014/main" id="{C6E146FB-8B8C-AE69-9357-1A9742760440}"/>
              </a:ext>
            </a:extLst>
          </p:cNvPr>
          <p:cNvSpPr txBox="1">
            <a:spLocks noChangeArrowheads="1"/>
          </p:cNvSpPr>
          <p:nvPr/>
        </p:nvSpPr>
        <p:spPr bwMode="auto">
          <a:xfrm>
            <a:off x="3351212" y="5334000"/>
            <a:ext cx="86868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10000"/>
              </a:spcBef>
              <a:spcAft>
                <a:spcPct val="0"/>
              </a:spcAft>
            </a:pPr>
            <a:r>
              <a:rPr lang="en-US" altLang="en-US" sz="3600" dirty="0">
                <a:solidFill>
                  <a:srgbClr val="FFFFFF"/>
                </a:solidFill>
                <a:latin typeface="Papyrus" panose="03070502060502030205" pitchFamily="66" charset="0"/>
                <a:cs typeface="Arial" panose="020B0604020202020204" pitchFamily="34" charset="0"/>
              </a:rPr>
              <a:t>		  Roman 	 		  Eastern</a:t>
            </a:r>
          </a:p>
          <a:p>
            <a:pPr fontAlgn="base">
              <a:spcBef>
                <a:spcPct val="10000"/>
              </a:spcBef>
              <a:spcAft>
                <a:spcPct val="0"/>
              </a:spcAft>
            </a:pPr>
            <a:r>
              <a:rPr lang="en-US" altLang="en-US" sz="3600" dirty="0">
                <a:solidFill>
                  <a:srgbClr val="FFFFFF"/>
                </a:solidFill>
                <a:latin typeface="Papyrus" panose="03070502060502030205" pitchFamily="66" charset="0"/>
                <a:cs typeface="Arial" panose="020B0604020202020204" pitchFamily="34" charset="0"/>
              </a:rPr>
              <a:t>	      Catholicism	         Orthodoxy</a:t>
            </a:r>
          </a:p>
        </p:txBody>
      </p:sp>
      <p:sp>
        <p:nvSpPr>
          <p:cNvPr id="2" name="TextBox 1">
            <a:extLst>
              <a:ext uri="{FF2B5EF4-FFF2-40B4-BE49-F238E27FC236}">
                <a16:creationId xmlns:a16="http://schemas.microsoft.com/office/drawing/2014/main" id="{5620DB00-CBE0-E971-611B-1FC23D365469}"/>
              </a:ext>
            </a:extLst>
          </p:cNvPr>
          <p:cNvSpPr txBox="1"/>
          <p:nvPr/>
        </p:nvSpPr>
        <p:spPr>
          <a:xfrm>
            <a:off x="0" y="352246"/>
            <a:ext cx="4513210" cy="6124754"/>
          </a:xfrm>
          <a:prstGeom prst="rect">
            <a:avLst/>
          </a:prstGeom>
          <a:solidFill>
            <a:schemeClr val="accent5">
              <a:lumMod val="25000"/>
            </a:schemeClr>
          </a:solidFill>
        </p:spPr>
        <p:txBody>
          <a:bodyPr wrap="square" rtlCol="0">
            <a:spAutoFit/>
          </a:bodyPr>
          <a:lstStyle/>
          <a:p>
            <a:pPr algn="r"/>
            <a:r>
              <a:rPr lang="en-US" sz="2800" dirty="0"/>
              <a:t>The formal division of the Christian church came in 1054 when the Bishop in Rome (West) and the Patriarch in Constantinople (East) each mutually excommunicated the other.</a:t>
            </a:r>
          </a:p>
          <a:p>
            <a:pPr algn="r"/>
            <a:endParaRPr lang="en-US" sz="2800" dirty="0"/>
          </a:p>
          <a:p>
            <a:pPr algn="r"/>
            <a:r>
              <a:rPr lang="en-US" sz="2800" dirty="0"/>
              <a:t>The mutual excommunications were not rescinded until 1965, though the schism between east and west remains.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757EF7-8CE7-2783-0883-7D7C760ADB46}"/>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83</a:t>
            </a:fld>
            <a:endParaRPr lang="en-US" dirty="0"/>
          </a:p>
        </p:txBody>
      </p:sp>
      <p:sp>
        <p:nvSpPr>
          <p:cNvPr id="4" name="Content Placeholder 3">
            <a:extLst>
              <a:ext uri="{FF2B5EF4-FFF2-40B4-BE49-F238E27FC236}">
                <a16:creationId xmlns:a16="http://schemas.microsoft.com/office/drawing/2014/main" id="{0B1BE947-2907-C862-2623-E7D15FB9CC41}"/>
              </a:ext>
            </a:extLst>
          </p:cNvPr>
          <p:cNvSpPr>
            <a:spLocks noGrp="1"/>
          </p:cNvSpPr>
          <p:nvPr>
            <p:ph sz="quarter" idx="14"/>
          </p:nvPr>
        </p:nvSpPr>
        <p:spPr>
          <a:xfrm>
            <a:off x="379412" y="1222248"/>
            <a:ext cx="7010400" cy="5178552"/>
          </a:xfrm>
        </p:spPr>
        <p:txBody>
          <a:bodyPr>
            <a:normAutofit lnSpcReduction="10000"/>
          </a:bodyPr>
          <a:lstStyle/>
          <a:p>
            <a:pPr marL="0" indent="0">
              <a:buNone/>
            </a:pPr>
            <a:r>
              <a:rPr lang="en-US" sz="2800" b="1" dirty="0">
                <a:solidFill>
                  <a:schemeClr val="accent5">
                    <a:lumMod val="75000"/>
                  </a:schemeClr>
                </a:solidFill>
              </a:rPr>
              <a:t>In the 11th century, England was invaded and occupied by an army from Europe composed of thousands of Norman, Breton, Flemish, and French troops led by the Duke of Normandy (a.k.a., William the Conqueror).</a:t>
            </a:r>
          </a:p>
          <a:p>
            <a:r>
              <a:rPr lang="en-US" sz="2400" i="1" dirty="0"/>
              <a:t>With the defeat of Harold at the decisive Battle of Hastings, October 14, 1066, rulership in England now passed to William.</a:t>
            </a:r>
          </a:p>
          <a:p>
            <a:r>
              <a:rPr lang="en-US" sz="2400" i="1" dirty="0"/>
              <a:t>The old English aristocracy ended, their properties seized by the new conqueror and dealt out to his supporters as earldoms.</a:t>
            </a:r>
          </a:p>
          <a:p>
            <a:r>
              <a:rPr lang="en-US" sz="2400" i="1" dirty="0"/>
              <a:t>English control over the church now passed to the new regime.</a:t>
            </a:r>
          </a:p>
        </p:txBody>
      </p:sp>
      <p:sp>
        <p:nvSpPr>
          <p:cNvPr id="5" name="Title 4">
            <a:extLst>
              <a:ext uri="{FF2B5EF4-FFF2-40B4-BE49-F238E27FC236}">
                <a16:creationId xmlns:a16="http://schemas.microsoft.com/office/drawing/2014/main" id="{EC0130B6-9D11-BC76-B370-696B054A5D04}"/>
              </a:ext>
            </a:extLst>
          </p:cNvPr>
          <p:cNvSpPr>
            <a:spLocks noGrp="1"/>
          </p:cNvSpPr>
          <p:nvPr>
            <p:ph type="title"/>
          </p:nvPr>
        </p:nvSpPr>
        <p:spPr>
          <a:xfrm>
            <a:off x="227012" y="338328"/>
            <a:ext cx="8534400" cy="883920"/>
          </a:xfrm>
        </p:spPr>
        <p:txBody>
          <a:bodyPr/>
          <a:lstStyle/>
          <a:p>
            <a:r>
              <a:rPr lang="en-US" dirty="0">
                <a:solidFill>
                  <a:srgbClr val="C00000"/>
                </a:solidFill>
              </a:rPr>
              <a:t>The Norman conquest</a:t>
            </a:r>
          </a:p>
        </p:txBody>
      </p:sp>
      <p:pic>
        <p:nvPicPr>
          <p:cNvPr id="7" name="Picture 6">
            <a:extLst>
              <a:ext uri="{FF2B5EF4-FFF2-40B4-BE49-F238E27FC236}">
                <a16:creationId xmlns:a16="http://schemas.microsoft.com/office/drawing/2014/main" id="{15CA053B-562C-6339-A4C8-7A239A1F1B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2212" y="1251742"/>
            <a:ext cx="4649035" cy="4977567"/>
          </a:xfrm>
          <a:prstGeom prst="rect">
            <a:avLst/>
          </a:prstGeom>
        </p:spPr>
      </p:pic>
      <p:sp>
        <p:nvSpPr>
          <p:cNvPr id="8" name="TextBox 7">
            <a:extLst>
              <a:ext uri="{FF2B5EF4-FFF2-40B4-BE49-F238E27FC236}">
                <a16:creationId xmlns:a16="http://schemas.microsoft.com/office/drawing/2014/main" id="{AE12092B-28D4-E38F-97D3-377BEC51BB7A}"/>
              </a:ext>
            </a:extLst>
          </p:cNvPr>
          <p:cNvSpPr txBox="1"/>
          <p:nvPr/>
        </p:nvSpPr>
        <p:spPr>
          <a:xfrm>
            <a:off x="7542212" y="6289286"/>
            <a:ext cx="3352800" cy="369332"/>
          </a:xfrm>
          <a:prstGeom prst="rect">
            <a:avLst/>
          </a:prstGeom>
          <a:noFill/>
        </p:spPr>
        <p:txBody>
          <a:bodyPr wrap="square" rtlCol="0">
            <a:spAutoFit/>
          </a:bodyPr>
          <a:lstStyle/>
          <a:p>
            <a:r>
              <a:rPr lang="en-US" dirty="0"/>
              <a:t>Harold’s death (Bayeux Tapestry)</a:t>
            </a:r>
          </a:p>
        </p:txBody>
      </p:sp>
    </p:spTree>
    <p:extLst>
      <p:ext uri="{BB962C8B-B14F-4D97-AF65-F5344CB8AC3E}">
        <p14:creationId xmlns:p14="http://schemas.microsoft.com/office/powerpoint/2010/main" val="142264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85A53D-45DB-0CDB-CC40-6CDF6D5137C6}"/>
              </a:ext>
            </a:extLst>
          </p:cNvPr>
          <p:cNvSpPr>
            <a:spLocks noGrp="1"/>
          </p:cNvSpPr>
          <p:nvPr>
            <p:ph type="sldNum" sz="quarter" idx="12"/>
          </p:nvPr>
        </p:nvSpPr>
        <p:spPr>
          <a:xfrm>
            <a:off x="11352212" y="6172200"/>
            <a:ext cx="762000" cy="530352"/>
          </a:xfrm>
        </p:spPr>
        <p:txBody>
          <a:bodyPr/>
          <a:lstStyle/>
          <a:p>
            <a:fld id="{DF28FB93-0A08-4E7D-8E63-9EFA29F1E093}" type="slidenum">
              <a:rPr lang="en-US" smtClean="0"/>
              <a:pPr/>
              <a:t>84</a:t>
            </a:fld>
            <a:endParaRPr lang="en-US" dirty="0"/>
          </a:p>
        </p:txBody>
      </p:sp>
      <p:sp>
        <p:nvSpPr>
          <p:cNvPr id="4" name="Content Placeholder 3">
            <a:extLst>
              <a:ext uri="{FF2B5EF4-FFF2-40B4-BE49-F238E27FC236}">
                <a16:creationId xmlns:a16="http://schemas.microsoft.com/office/drawing/2014/main" id="{532B0A22-6820-C256-C2D7-6C4B764FF848}"/>
              </a:ext>
            </a:extLst>
          </p:cNvPr>
          <p:cNvSpPr>
            <a:spLocks noGrp="1"/>
          </p:cNvSpPr>
          <p:nvPr>
            <p:ph sz="quarter" idx="14"/>
          </p:nvPr>
        </p:nvSpPr>
        <p:spPr>
          <a:xfrm>
            <a:off x="608012" y="1039368"/>
            <a:ext cx="11049000" cy="5818632"/>
          </a:xfrm>
        </p:spPr>
        <p:txBody>
          <a:bodyPr>
            <a:normAutofit/>
          </a:bodyPr>
          <a:lstStyle/>
          <a:p>
            <a:pPr marL="0" indent="0">
              <a:buNone/>
            </a:pPr>
            <a:r>
              <a:rPr lang="en-US" sz="2800" b="1" dirty="0">
                <a:solidFill>
                  <a:schemeClr val="accent5">
                    <a:lumMod val="75000"/>
                  </a:schemeClr>
                </a:solidFill>
              </a:rPr>
              <a:t>Education:</a:t>
            </a:r>
            <a:r>
              <a:rPr lang="en-US" sz="2400" dirty="0">
                <a:solidFill>
                  <a:schemeClr val="accent5">
                    <a:lumMod val="75000"/>
                  </a:schemeClr>
                </a:solidFill>
              </a:rPr>
              <a:t>  </a:t>
            </a:r>
            <a:r>
              <a:rPr lang="en-US" sz="2400" i="1" dirty="0">
                <a:solidFill>
                  <a:schemeClr val="tx1"/>
                </a:solidFill>
              </a:rPr>
              <a:t>Generally consisted of memorization of authorities, i.e., the Bible, the church fathers, the traditions, etc.</a:t>
            </a:r>
            <a:endParaRPr lang="en-US" sz="2800" b="1" i="1" dirty="0">
              <a:solidFill>
                <a:schemeClr val="accent5">
                  <a:lumMod val="75000"/>
                </a:schemeClr>
              </a:solidFill>
            </a:endParaRPr>
          </a:p>
          <a:p>
            <a:pPr marL="0" indent="0">
              <a:buNone/>
            </a:pPr>
            <a:r>
              <a:rPr lang="en-US" sz="2800" b="1" dirty="0">
                <a:solidFill>
                  <a:schemeClr val="accent5">
                    <a:lumMod val="75000"/>
                  </a:schemeClr>
                </a:solidFill>
              </a:rPr>
              <a:t>Rise of Universities:  </a:t>
            </a:r>
            <a:r>
              <a:rPr lang="en-US" sz="2400" i="1" dirty="0">
                <a:solidFill>
                  <a:schemeClr val="tx1"/>
                </a:solidFill>
              </a:rPr>
              <a:t>An emphasis on Artes </a:t>
            </a:r>
            <a:r>
              <a:rPr lang="en-US" sz="2400" i="1" dirty="0" err="1">
                <a:solidFill>
                  <a:schemeClr val="tx1"/>
                </a:solidFill>
              </a:rPr>
              <a:t>Liberales</a:t>
            </a:r>
            <a:r>
              <a:rPr lang="en-US" sz="2400" i="1" dirty="0">
                <a:solidFill>
                  <a:schemeClr val="tx1"/>
                </a:solidFill>
              </a:rPr>
              <a:t> (liberal arts, i.e., the arts that liberate). The earliest include Bologna (c. AD 1088), Paris (c. AD 1150), Oxford (c. AD 1167), and all had close ties with the church. The curriculum </a:t>
            </a:r>
            <a:r>
              <a:rPr lang="en-US" sz="2400" i="1">
                <a:solidFill>
                  <a:schemeClr val="tx1"/>
                </a:solidFill>
              </a:rPr>
              <a:t>was primarily:</a:t>
            </a:r>
            <a:endParaRPr lang="en-US" sz="2400" i="1" dirty="0">
              <a:solidFill>
                <a:schemeClr val="tx1"/>
              </a:solidFill>
            </a:endParaRPr>
          </a:p>
          <a:p>
            <a:pPr>
              <a:spcBef>
                <a:spcPts val="0"/>
              </a:spcBef>
            </a:pPr>
            <a:r>
              <a:rPr lang="en-US" sz="2400" b="1" i="1" dirty="0">
                <a:solidFill>
                  <a:schemeClr val="tx1"/>
                </a:solidFill>
              </a:rPr>
              <a:t>Trivium: </a:t>
            </a:r>
            <a:r>
              <a:rPr lang="en-US" sz="2400" i="1" dirty="0">
                <a:solidFill>
                  <a:schemeClr val="tx1"/>
                </a:solidFill>
              </a:rPr>
              <a:t>grammar, rhetoric, logic</a:t>
            </a:r>
          </a:p>
          <a:p>
            <a:pPr>
              <a:spcBef>
                <a:spcPts val="0"/>
              </a:spcBef>
            </a:pPr>
            <a:r>
              <a:rPr lang="en-US" sz="2400" b="1" i="1" dirty="0">
                <a:solidFill>
                  <a:schemeClr val="tx1"/>
                </a:solidFill>
              </a:rPr>
              <a:t>Quadrivium: </a:t>
            </a:r>
            <a:r>
              <a:rPr lang="en-US" sz="2400" i="1" dirty="0">
                <a:solidFill>
                  <a:schemeClr val="tx1"/>
                </a:solidFill>
              </a:rPr>
              <a:t>arithmetic, astronomy, music, geometry</a:t>
            </a:r>
          </a:p>
          <a:p>
            <a:pPr>
              <a:spcBef>
                <a:spcPts val="0"/>
              </a:spcBef>
            </a:pPr>
            <a:r>
              <a:rPr lang="en-US" sz="2400" b="1" i="1" dirty="0">
                <a:solidFill>
                  <a:schemeClr val="tx1"/>
                </a:solidFill>
              </a:rPr>
              <a:t>Studia </a:t>
            </a:r>
            <a:r>
              <a:rPr lang="en-US" sz="2400" b="1" i="1" dirty="0" err="1">
                <a:solidFill>
                  <a:schemeClr val="tx1"/>
                </a:solidFill>
              </a:rPr>
              <a:t>Humanitatis</a:t>
            </a:r>
            <a:r>
              <a:rPr lang="en-US" sz="2400" b="1" i="1" dirty="0">
                <a:solidFill>
                  <a:schemeClr val="tx1"/>
                </a:solidFill>
              </a:rPr>
              <a:t>: </a:t>
            </a:r>
            <a:r>
              <a:rPr lang="en-US" sz="2400" i="1" dirty="0">
                <a:solidFill>
                  <a:schemeClr val="tx1"/>
                </a:solidFill>
              </a:rPr>
              <a:t>poetry, history, moral philosophy</a:t>
            </a:r>
            <a:endParaRPr lang="en-US" sz="2800" dirty="0">
              <a:solidFill>
                <a:schemeClr val="accent5">
                  <a:lumMod val="75000"/>
                </a:schemeClr>
              </a:solidFill>
            </a:endParaRPr>
          </a:p>
          <a:p>
            <a:pPr marL="0" indent="0">
              <a:buNone/>
            </a:pPr>
            <a:r>
              <a:rPr lang="en-US" sz="2800" b="1" dirty="0">
                <a:solidFill>
                  <a:schemeClr val="accent5">
                    <a:lumMod val="75000"/>
                  </a:schemeClr>
                </a:solidFill>
              </a:rPr>
              <a:t>Rise of Scholasticism:  </a:t>
            </a:r>
            <a:r>
              <a:rPr lang="en-US" sz="2400" i="1" dirty="0">
                <a:solidFill>
                  <a:schemeClr val="tx1"/>
                </a:solidFill>
              </a:rPr>
              <a:t>Intellectual movement using rigorous logic and the attempt to reconcile Christian faith with reason. Key aspects include:</a:t>
            </a:r>
          </a:p>
          <a:p>
            <a:pPr>
              <a:spcBef>
                <a:spcPts val="0"/>
              </a:spcBef>
            </a:pPr>
            <a:r>
              <a:rPr lang="en-US" sz="2400" i="1" dirty="0">
                <a:solidFill>
                  <a:schemeClr val="tx1"/>
                </a:solidFill>
              </a:rPr>
              <a:t>Emphasizing methodology over doctrine, examining authoritative texts, looking as opposing views, and resolving them.</a:t>
            </a:r>
          </a:p>
          <a:p>
            <a:pPr>
              <a:spcBef>
                <a:spcPts val="0"/>
              </a:spcBef>
            </a:pPr>
            <a:r>
              <a:rPr lang="en-US" sz="2400" i="1" dirty="0">
                <a:solidFill>
                  <a:schemeClr val="tx1"/>
                </a:solidFill>
              </a:rPr>
              <a:t>Attempting to “think God’s thoughts after him” by making theology rational.</a:t>
            </a:r>
          </a:p>
          <a:p>
            <a:pPr>
              <a:spcBef>
                <a:spcPts val="0"/>
              </a:spcBef>
            </a:pPr>
            <a:r>
              <a:rPr lang="en-US" sz="2400" b="1" i="1" dirty="0">
                <a:solidFill>
                  <a:schemeClr val="tx1"/>
                </a:solidFill>
              </a:rPr>
              <a:t>Major Figures: </a:t>
            </a:r>
            <a:r>
              <a:rPr lang="en-US" sz="2400" i="1" dirty="0">
                <a:solidFill>
                  <a:schemeClr val="tx1"/>
                </a:solidFill>
              </a:rPr>
              <a:t>Peter Abelard, Peter Lombard, Thomas Aquinas (whose </a:t>
            </a:r>
            <a:r>
              <a:rPr lang="en-US" sz="2400" i="1" u="sng" dirty="0">
                <a:solidFill>
                  <a:schemeClr val="tx1"/>
                </a:solidFill>
              </a:rPr>
              <a:t>Summa Theologica</a:t>
            </a:r>
            <a:r>
              <a:rPr lang="en-US" sz="2400" i="1" dirty="0">
                <a:solidFill>
                  <a:schemeClr val="tx1"/>
                </a:solidFill>
              </a:rPr>
              <a:t> is considered the pinnacle of the movement.</a:t>
            </a:r>
          </a:p>
        </p:txBody>
      </p:sp>
      <p:sp>
        <p:nvSpPr>
          <p:cNvPr id="5" name="Title 4">
            <a:extLst>
              <a:ext uri="{FF2B5EF4-FFF2-40B4-BE49-F238E27FC236}">
                <a16:creationId xmlns:a16="http://schemas.microsoft.com/office/drawing/2014/main" id="{A1440BF1-B2E7-7335-6218-E23CBCA0052E}"/>
              </a:ext>
            </a:extLst>
          </p:cNvPr>
          <p:cNvSpPr>
            <a:spLocks noGrp="1"/>
          </p:cNvSpPr>
          <p:nvPr>
            <p:ph type="title"/>
          </p:nvPr>
        </p:nvSpPr>
        <p:spPr>
          <a:xfrm>
            <a:off x="1220660" y="304800"/>
            <a:ext cx="9747504" cy="734568"/>
          </a:xfrm>
        </p:spPr>
        <p:txBody>
          <a:bodyPr/>
          <a:lstStyle/>
          <a:p>
            <a:r>
              <a:rPr lang="en-US" dirty="0">
                <a:solidFill>
                  <a:srgbClr val="C00000"/>
                </a:solidFill>
              </a:rPr>
              <a:t>THE HIGH MIDDLE AGES</a:t>
            </a:r>
          </a:p>
        </p:txBody>
      </p:sp>
    </p:spTree>
    <p:extLst>
      <p:ext uri="{BB962C8B-B14F-4D97-AF65-F5344CB8AC3E}">
        <p14:creationId xmlns:p14="http://schemas.microsoft.com/office/powerpoint/2010/main" val="29137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4172F-B0B4-26F6-7FA8-A67DC506AF7F}"/>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85</a:t>
            </a:fld>
            <a:endParaRPr lang="en-US" dirty="0"/>
          </a:p>
        </p:txBody>
      </p:sp>
      <p:sp>
        <p:nvSpPr>
          <p:cNvPr id="4" name="Content Placeholder 3">
            <a:extLst>
              <a:ext uri="{FF2B5EF4-FFF2-40B4-BE49-F238E27FC236}">
                <a16:creationId xmlns:a16="http://schemas.microsoft.com/office/drawing/2014/main" id="{5B7E2936-A2AB-8E74-FFA0-47C66B94B04F}"/>
              </a:ext>
            </a:extLst>
          </p:cNvPr>
          <p:cNvSpPr>
            <a:spLocks noGrp="1"/>
          </p:cNvSpPr>
          <p:nvPr>
            <p:ph sz="quarter" idx="14"/>
          </p:nvPr>
        </p:nvSpPr>
        <p:spPr>
          <a:xfrm>
            <a:off x="1220660" y="1676400"/>
            <a:ext cx="9747504" cy="4724400"/>
          </a:xfrm>
        </p:spPr>
        <p:txBody>
          <a:bodyPr>
            <a:normAutofit/>
          </a:bodyPr>
          <a:lstStyle/>
          <a:p>
            <a:pPr marL="0" indent="0">
              <a:buNone/>
            </a:pPr>
            <a:r>
              <a:rPr lang="en-US" sz="2800" b="1" dirty="0">
                <a:solidFill>
                  <a:schemeClr val="accent5">
                    <a:lumMod val="75000"/>
                  </a:schemeClr>
                </a:solidFill>
              </a:rPr>
              <a:t>Cathedral churches were an important feature of Medieval life., and they developed out of the French style in the 12</a:t>
            </a:r>
            <a:r>
              <a:rPr lang="en-US" sz="2800" b="1" baseline="30000" dirty="0">
                <a:solidFill>
                  <a:schemeClr val="accent5">
                    <a:lumMod val="75000"/>
                  </a:schemeClr>
                </a:solidFill>
              </a:rPr>
              <a:t>th</a:t>
            </a:r>
            <a:r>
              <a:rPr lang="en-US" sz="2800" b="1" dirty="0">
                <a:solidFill>
                  <a:schemeClr val="accent5">
                    <a:lumMod val="75000"/>
                  </a:schemeClr>
                </a:solidFill>
              </a:rPr>
              <a:t> century.</a:t>
            </a:r>
          </a:p>
          <a:p>
            <a:r>
              <a:rPr lang="en-US" sz="2400" i="1" dirty="0">
                <a:solidFill>
                  <a:schemeClr val="tx1"/>
                </a:solidFill>
              </a:rPr>
              <a:t>This Gothic architecture spread to all of Western Europe, continuing to evolve until well into the 16</a:t>
            </a:r>
            <a:r>
              <a:rPr lang="en-US" sz="2400" i="1" baseline="30000" dirty="0">
                <a:solidFill>
                  <a:schemeClr val="tx1"/>
                </a:solidFill>
              </a:rPr>
              <a:t>th</a:t>
            </a:r>
            <a:r>
              <a:rPr lang="en-US" sz="2400" i="1" dirty="0">
                <a:solidFill>
                  <a:schemeClr val="tx1"/>
                </a:solidFill>
              </a:rPr>
              <a:t> century.</a:t>
            </a:r>
          </a:p>
          <a:p>
            <a:r>
              <a:rPr lang="en-US" sz="2400" i="1" dirty="0">
                <a:solidFill>
                  <a:schemeClr val="tx1"/>
                </a:solidFill>
              </a:rPr>
              <a:t>Such cathedrals emphasized high, vertical walls and huge windows for light.  Their high walls were supported by external braces called flying buttresses.</a:t>
            </a:r>
          </a:p>
          <a:p>
            <a:r>
              <a:rPr lang="en-US" sz="2400" i="1" dirty="0">
                <a:solidFill>
                  <a:schemeClr val="tx1"/>
                </a:solidFill>
              </a:rPr>
              <a:t>Prominent among these huge churches were the cathedrals at: Chartres (near Paris), Cologne (Germany), Notre Dame (Paris), York Minster (England), Seville (Spain), Milan (Italy), Westminster Abbey (England), and Reims (France).</a:t>
            </a:r>
          </a:p>
        </p:txBody>
      </p:sp>
      <p:sp>
        <p:nvSpPr>
          <p:cNvPr id="5" name="Title 4">
            <a:extLst>
              <a:ext uri="{FF2B5EF4-FFF2-40B4-BE49-F238E27FC236}">
                <a16:creationId xmlns:a16="http://schemas.microsoft.com/office/drawing/2014/main" id="{B17A826A-487B-F3D4-C0A1-41ADECD75569}"/>
              </a:ext>
            </a:extLst>
          </p:cNvPr>
          <p:cNvSpPr>
            <a:spLocks noGrp="1"/>
          </p:cNvSpPr>
          <p:nvPr>
            <p:ph type="title"/>
          </p:nvPr>
        </p:nvSpPr>
        <p:spPr>
          <a:xfrm>
            <a:off x="989012" y="609600"/>
            <a:ext cx="9747504" cy="807720"/>
          </a:xfrm>
        </p:spPr>
        <p:txBody>
          <a:bodyPr/>
          <a:lstStyle/>
          <a:p>
            <a:r>
              <a:rPr lang="en-US" dirty="0">
                <a:solidFill>
                  <a:srgbClr val="C00000"/>
                </a:solidFill>
              </a:rPr>
              <a:t>The cathedral churches</a:t>
            </a:r>
          </a:p>
        </p:txBody>
      </p:sp>
    </p:spTree>
    <p:extLst>
      <p:ext uri="{BB962C8B-B14F-4D97-AF65-F5344CB8AC3E}">
        <p14:creationId xmlns:p14="http://schemas.microsoft.com/office/powerpoint/2010/main" val="7033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94E4100-B57A-454D-AF7D-A676B27DC51B}"/>
              </a:ext>
            </a:extLst>
          </p:cNvPr>
          <p:cNvSpPr>
            <a:spLocks noGrp="1" noChangeArrowheads="1"/>
          </p:cNvSpPr>
          <p:nvPr>
            <p:ph type="title"/>
          </p:nvPr>
        </p:nvSpPr>
        <p:spPr>
          <a:xfrm>
            <a:off x="2970212" y="0"/>
            <a:ext cx="2971800" cy="2819400"/>
          </a:xfrm>
        </p:spPr>
        <p:txBody>
          <a:bodyPr/>
          <a:lstStyle/>
          <a:p>
            <a:r>
              <a:rPr lang="en-US" altLang="en-US" dirty="0"/>
              <a:t>Cathedral Style Church</a:t>
            </a:r>
            <a:br>
              <a:rPr lang="en-US" altLang="en-US" dirty="0"/>
            </a:br>
            <a:r>
              <a:rPr lang="en-US" altLang="en-US" sz="2400" i="1" dirty="0">
                <a:latin typeface="Arial Narrow" panose="020B0606020202030204" pitchFamily="34" charset="0"/>
              </a:rPr>
              <a:t>(cruciform)</a:t>
            </a:r>
            <a:endParaRPr lang="en-US" altLang="en-US" dirty="0"/>
          </a:p>
        </p:txBody>
      </p:sp>
      <p:pic>
        <p:nvPicPr>
          <p:cNvPr id="157701" name="Picture 5">
            <a:extLst>
              <a:ext uri="{FF2B5EF4-FFF2-40B4-BE49-F238E27FC236}">
                <a16:creationId xmlns:a16="http://schemas.microsoft.com/office/drawing/2014/main" id="{3B5FDDFC-B882-D474-A8DA-2BCC73B11FB5}"/>
              </a:ext>
            </a:extLst>
          </p:cNvPr>
          <p:cNvPicPr>
            <a:picLocks noGrp="1" noChangeAspect="1" noChangeArrowheads="1"/>
          </p:cNvPicPr>
          <p:nvPr>
            <p:ph sz="half" idx="1"/>
          </p:nvPr>
        </p:nvPicPr>
        <p:blipFill>
          <a:blip r:embed="rId2" cstate="email">
            <a:lum bright="24000" contrast="18000"/>
            <a:extLst>
              <a:ext uri="{28A0092B-C50C-407E-A947-70E740481C1C}">
                <a14:useLocalDpi xmlns:a14="http://schemas.microsoft.com/office/drawing/2010/main"/>
              </a:ext>
            </a:extLst>
          </a:blip>
          <a:srcRect/>
          <a:stretch>
            <a:fillRect/>
          </a:stretch>
        </p:blipFill>
        <p:spPr>
          <a:xfrm>
            <a:off x="-1588" y="4011"/>
            <a:ext cx="286861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3" name="Picture 7">
            <a:extLst>
              <a:ext uri="{FF2B5EF4-FFF2-40B4-BE49-F238E27FC236}">
                <a16:creationId xmlns:a16="http://schemas.microsoft.com/office/drawing/2014/main" id="{2F9E9EF7-4E93-9874-72FB-9E151DC951BF}"/>
              </a:ext>
            </a:extLst>
          </p:cNvPr>
          <p:cNvPicPr>
            <a:picLocks noGrp="1" noChangeAspect="1" noChangeArrowheads="1"/>
          </p:cNvPicPr>
          <p:nvPr>
            <p:ph sz="half" idx="2"/>
          </p:nvPr>
        </p:nvPicPr>
        <p:blipFill>
          <a:blip r:embed="rId3" cstate="email">
            <a:lum bright="24000" contrast="18000"/>
            <a:extLst>
              <a:ext uri="{28A0092B-C50C-407E-A947-70E740481C1C}">
                <a14:useLocalDpi xmlns:a14="http://schemas.microsoft.com/office/drawing/2010/main"/>
              </a:ext>
            </a:extLst>
          </a:blip>
          <a:srcRect/>
          <a:stretch>
            <a:fillRect/>
          </a:stretch>
        </p:blipFill>
        <p:spPr>
          <a:xfrm>
            <a:off x="3808412" y="2819400"/>
            <a:ext cx="1518708"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1DB56FF3-05BE-15F7-7AAB-B29AAF0DCE3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46812" y="20053"/>
            <a:ext cx="5555414" cy="6854926"/>
          </a:xfrm>
          <a:prstGeom prst="rect">
            <a:avLst/>
          </a:prstGeom>
        </p:spPr>
      </p:pic>
      <p:sp>
        <p:nvSpPr>
          <p:cNvPr id="3" name="TextBox 2">
            <a:extLst>
              <a:ext uri="{FF2B5EF4-FFF2-40B4-BE49-F238E27FC236}">
                <a16:creationId xmlns:a16="http://schemas.microsoft.com/office/drawing/2014/main" id="{D96E8257-F7B0-5FFA-B98F-87476E46CE99}"/>
              </a:ext>
            </a:extLst>
          </p:cNvPr>
          <p:cNvSpPr txBox="1"/>
          <p:nvPr/>
        </p:nvSpPr>
        <p:spPr>
          <a:xfrm>
            <a:off x="6449788" y="5638800"/>
            <a:ext cx="5149461" cy="461665"/>
          </a:xfrm>
          <a:prstGeom prst="rect">
            <a:avLst/>
          </a:prstGeom>
          <a:noFill/>
        </p:spPr>
        <p:txBody>
          <a:bodyPr wrap="square" rtlCol="0">
            <a:spAutoFit/>
          </a:bodyPr>
          <a:lstStyle/>
          <a:p>
            <a:pPr algn="ctr"/>
            <a:r>
              <a:rPr lang="en-US" sz="2400" dirty="0"/>
              <a:t>Chartres Cathedral (1194-1220)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39303-B037-E890-0C83-1A73B5F49593}"/>
              </a:ext>
            </a:extLst>
          </p:cNvPr>
          <p:cNvSpPr>
            <a:spLocks noGrp="1"/>
          </p:cNvSpPr>
          <p:nvPr>
            <p:ph type="sldNum" sz="quarter" idx="12"/>
          </p:nvPr>
        </p:nvSpPr>
        <p:spPr>
          <a:xfrm>
            <a:off x="11326422" y="6245352"/>
            <a:ext cx="787790" cy="457200"/>
          </a:xfrm>
        </p:spPr>
        <p:txBody>
          <a:bodyPr/>
          <a:lstStyle/>
          <a:p>
            <a:fld id="{DF28FB93-0A08-4E7D-8E63-9EFA29F1E093}" type="slidenum">
              <a:rPr lang="en-US" smtClean="0"/>
              <a:pPr/>
              <a:t>87</a:t>
            </a:fld>
            <a:endParaRPr lang="en-US" dirty="0"/>
          </a:p>
        </p:txBody>
      </p:sp>
      <p:sp>
        <p:nvSpPr>
          <p:cNvPr id="5" name="Title 4">
            <a:extLst>
              <a:ext uri="{FF2B5EF4-FFF2-40B4-BE49-F238E27FC236}">
                <a16:creationId xmlns:a16="http://schemas.microsoft.com/office/drawing/2014/main" id="{52AB8E85-AE30-84CD-BE91-766EA6E2B746}"/>
              </a:ext>
            </a:extLst>
          </p:cNvPr>
          <p:cNvSpPr>
            <a:spLocks noGrp="1"/>
          </p:cNvSpPr>
          <p:nvPr>
            <p:ph type="title"/>
          </p:nvPr>
        </p:nvSpPr>
        <p:spPr/>
        <p:txBody>
          <a:bodyPr/>
          <a:lstStyle/>
          <a:p>
            <a:endParaRPr lang="en-US"/>
          </a:p>
        </p:txBody>
      </p:sp>
      <p:pic>
        <p:nvPicPr>
          <p:cNvPr id="1026" name="Picture 2" descr="Seville Cathedral">
            <a:extLst>
              <a:ext uri="{FF2B5EF4-FFF2-40B4-BE49-F238E27FC236}">
                <a16:creationId xmlns:a16="http://schemas.microsoft.com/office/drawing/2014/main" id="{56FD6A25-B590-D13A-07B2-A5AD307F0109}"/>
              </a:ext>
            </a:extLst>
          </p:cNvPr>
          <p:cNvPicPr>
            <a:picLocks noGrp="1" noChangeAspect="1" noChangeArrowheads="1"/>
          </p:cNvPicPr>
          <p:nvPr>
            <p:ph sz="quarter" idx="14"/>
          </p:nvPr>
        </p:nvPicPr>
        <p:blipFill>
          <a:blip r:embed="rId2">
            <a:extLst>
              <a:ext uri="{28A0092B-C50C-407E-A947-70E740481C1C}">
                <a14:useLocalDpi xmlns:a14="http://schemas.microsoft.com/office/drawing/2010/main"/>
              </a:ext>
            </a:extLst>
          </a:blip>
          <a:srcRect/>
          <a:stretch>
            <a:fillRect/>
          </a:stretch>
        </p:blipFill>
        <p:spPr bwMode="auto">
          <a:xfrm>
            <a:off x="888192" y="-1747"/>
            <a:ext cx="10464020" cy="6859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168253-3A69-EB71-F4FF-572104468490}"/>
              </a:ext>
            </a:extLst>
          </p:cNvPr>
          <p:cNvSpPr txBox="1"/>
          <p:nvPr/>
        </p:nvSpPr>
        <p:spPr>
          <a:xfrm>
            <a:off x="4570412" y="6245352"/>
            <a:ext cx="3733800" cy="461665"/>
          </a:xfrm>
          <a:prstGeom prst="rect">
            <a:avLst/>
          </a:prstGeom>
          <a:noFill/>
        </p:spPr>
        <p:txBody>
          <a:bodyPr wrap="square" rtlCol="0">
            <a:spAutoFit/>
          </a:bodyPr>
          <a:lstStyle/>
          <a:p>
            <a:pPr algn="ctr"/>
            <a:r>
              <a:rPr lang="en-US" sz="2400" dirty="0">
                <a:solidFill>
                  <a:schemeClr val="bg1"/>
                </a:solidFill>
              </a:rPr>
              <a:t>Seville Cathedral</a:t>
            </a:r>
          </a:p>
        </p:txBody>
      </p:sp>
    </p:spTree>
    <p:extLst>
      <p:ext uri="{BB962C8B-B14F-4D97-AF65-F5344CB8AC3E}">
        <p14:creationId xmlns:p14="http://schemas.microsoft.com/office/powerpoint/2010/main" val="4245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EE8DA4-8584-37DA-919E-C13074EECFAF}"/>
              </a:ext>
            </a:extLst>
          </p:cNvPr>
          <p:cNvSpPr>
            <a:spLocks noGrp="1"/>
          </p:cNvSpPr>
          <p:nvPr>
            <p:ph type="sldNum" sz="quarter" idx="12"/>
          </p:nvPr>
        </p:nvSpPr>
        <p:spPr>
          <a:xfrm>
            <a:off x="11428412" y="6248400"/>
            <a:ext cx="685800" cy="454152"/>
          </a:xfrm>
        </p:spPr>
        <p:txBody>
          <a:bodyPr/>
          <a:lstStyle/>
          <a:p>
            <a:fld id="{DF28FB93-0A08-4E7D-8E63-9EFA29F1E093}" type="slidenum">
              <a:rPr lang="en-US" smtClean="0"/>
              <a:pPr/>
              <a:t>88</a:t>
            </a:fld>
            <a:endParaRPr lang="en-US" dirty="0"/>
          </a:p>
        </p:txBody>
      </p:sp>
      <p:sp>
        <p:nvSpPr>
          <p:cNvPr id="5" name="Title 4">
            <a:extLst>
              <a:ext uri="{FF2B5EF4-FFF2-40B4-BE49-F238E27FC236}">
                <a16:creationId xmlns:a16="http://schemas.microsoft.com/office/drawing/2014/main" id="{03653D25-8D9F-DCAD-3DD3-9BFB82E699E3}"/>
              </a:ext>
            </a:extLst>
          </p:cNvPr>
          <p:cNvSpPr>
            <a:spLocks noGrp="1"/>
          </p:cNvSpPr>
          <p:nvPr>
            <p:ph type="title"/>
          </p:nvPr>
        </p:nvSpPr>
        <p:spPr>
          <a:xfrm>
            <a:off x="9523412" y="669959"/>
            <a:ext cx="2438400" cy="5303520"/>
          </a:xfrm>
        </p:spPr>
        <p:txBody>
          <a:bodyPr/>
          <a:lstStyle/>
          <a:p>
            <a:pPr algn="l"/>
            <a:r>
              <a:rPr lang="en-US" sz="2400" cap="none" dirty="0"/>
              <a:t>Exeter Cathedral in southwest England, completed in ca. 1400, has the longest uninterrupted medieval stone vaulted ceiling in the world.</a:t>
            </a:r>
          </a:p>
        </p:txBody>
      </p:sp>
      <p:pic>
        <p:nvPicPr>
          <p:cNvPr id="2050" name="Picture 2" descr="Medieval Churches In England - GENGLANDER">
            <a:extLst>
              <a:ext uri="{FF2B5EF4-FFF2-40B4-BE49-F238E27FC236}">
                <a16:creationId xmlns:a16="http://schemas.microsoft.com/office/drawing/2014/main" id="{AB05F3DF-64D7-956C-46C7-5E0E67B3379A}"/>
              </a:ext>
            </a:extLst>
          </p:cNvPr>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13652" y="-22860"/>
            <a:ext cx="9357508" cy="668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51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5F38C3-253D-A149-4891-9C794CBD116C}"/>
              </a:ext>
            </a:extLst>
          </p:cNvPr>
          <p:cNvSpPr>
            <a:spLocks noGrp="1"/>
          </p:cNvSpPr>
          <p:nvPr>
            <p:ph sz="quarter" idx="14"/>
          </p:nvPr>
        </p:nvSpPr>
        <p:spPr>
          <a:xfrm>
            <a:off x="227012" y="1066800"/>
            <a:ext cx="4419600" cy="5661259"/>
          </a:xfrm>
        </p:spPr>
        <p:txBody>
          <a:bodyPr>
            <a:normAutofit/>
          </a:bodyPr>
          <a:lstStyle/>
          <a:p>
            <a:pPr marL="0" indent="0">
              <a:buNone/>
            </a:pPr>
            <a:r>
              <a:rPr lang="en-US" sz="2800" b="1" dirty="0">
                <a:solidFill>
                  <a:schemeClr val="accent5">
                    <a:lumMod val="75000"/>
                  </a:schemeClr>
                </a:solidFill>
              </a:rPr>
              <a:t>The pandemic known as “The Black Death” was a devastating plague that ravaged Europe between 1347 and 1351.</a:t>
            </a:r>
          </a:p>
          <a:p>
            <a:r>
              <a:rPr lang="en-US" sz="2400" i="1" dirty="0"/>
              <a:t>An estimated 25-30 million people died.</a:t>
            </a:r>
          </a:p>
          <a:p>
            <a:r>
              <a:rPr lang="en-US" sz="2400" i="1" dirty="0"/>
              <a:t>Originating in China and Inner Asia, it entered Europe through the trade routes and spread by infected rodents and fleas.</a:t>
            </a:r>
          </a:p>
          <a:p>
            <a:r>
              <a:rPr lang="en-US" sz="2400" i="1" dirty="0"/>
              <a:t>Hardest hit were the towns and monastic communities, where people lived in close proximity.</a:t>
            </a:r>
          </a:p>
        </p:txBody>
      </p:sp>
      <p:sp>
        <p:nvSpPr>
          <p:cNvPr id="5" name="Title 4">
            <a:extLst>
              <a:ext uri="{FF2B5EF4-FFF2-40B4-BE49-F238E27FC236}">
                <a16:creationId xmlns:a16="http://schemas.microsoft.com/office/drawing/2014/main" id="{71BE9DDB-53D6-EA14-CC1F-8D763B65E3ED}"/>
              </a:ext>
            </a:extLst>
          </p:cNvPr>
          <p:cNvSpPr>
            <a:spLocks noGrp="1"/>
          </p:cNvSpPr>
          <p:nvPr>
            <p:ph type="title"/>
          </p:nvPr>
        </p:nvSpPr>
        <p:spPr>
          <a:xfrm>
            <a:off x="2857436" y="129941"/>
            <a:ext cx="6473952" cy="883920"/>
          </a:xfrm>
        </p:spPr>
        <p:txBody>
          <a:bodyPr/>
          <a:lstStyle/>
          <a:p>
            <a:r>
              <a:rPr lang="en-US" dirty="0">
                <a:solidFill>
                  <a:srgbClr val="C00000"/>
                </a:solidFill>
              </a:rPr>
              <a:t>The black death</a:t>
            </a:r>
          </a:p>
        </p:txBody>
      </p:sp>
      <p:pic>
        <p:nvPicPr>
          <p:cNvPr id="6" name="Picture 5">
            <a:extLst>
              <a:ext uri="{FF2B5EF4-FFF2-40B4-BE49-F238E27FC236}">
                <a16:creationId xmlns:a16="http://schemas.microsoft.com/office/drawing/2014/main" id="{2B8CA553-0AA6-2730-A070-21DEEC67FA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3229" y="1196741"/>
            <a:ext cx="7098083" cy="5181600"/>
          </a:xfrm>
          <a:prstGeom prst="rect">
            <a:avLst/>
          </a:prstGeom>
        </p:spPr>
      </p:pic>
      <p:sp>
        <p:nvSpPr>
          <p:cNvPr id="7" name="Rectangle 6">
            <a:extLst>
              <a:ext uri="{FF2B5EF4-FFF2-40B4-BE49-F238E27FC236}">
                <a16:creationId xmlns:a16="http://schemas.microsoft.com/office/drawing/2014/main" id="{10049DEB-8CDB-409B-B0A5-1297D3CECD75}"/>
              </a:ext>
            </a:extLst>
          </p:cNvPr>
          <p:cNvSpPr/>
          <p:nvPr/>
        </p:nvSpPr>
        <p:spPr>
          <a:xfrm>
            <a:off x="5408612" y="1295400"/>
            <a:ext cx="8382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85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B5BEC3-E547-49A9-51CF-B3F6E7DBD678}"/>
              </a:ext>
            </a:extLst>
          </p:cNvPr>
          <p:cNvSpPr>
            <a:spLocks noGrp="1"/>
          </p:cNvSpPr>
          <p:nvPr>
            <p:ph type="sldNum" sz="quarter" idx="12"/>
          </p:nvPr>
        </p:nvSpPr>
        <p:spPr>
          <a:xfrm>
            <a:off x="11199812" y="6245352"/>
            <a:ext cx="914400" cy="457200"/>
          </a:xfrm>
        </p:spPr>
        <p:txBody>
          <a:bodyPr/>
          <a:lstStyle/>
          <a:p>
            <a:fld id="{DF28FB93-0A08-4E7D-8E63-9EFA29F1E093}" type="slidenum">
              <a:rPr lang="en-US" smtClean="0"/>
              <a:pPr/>
              <a:t>9</a:t>
            </a:fld>
            <a:endParaRPr lang="en-US" dirty="0"/>
          </a:p>
        </p:txBody>
      </p:sp>
      <p:sp>
        <p:nvSpPr>
          <p:cNvPr id="4" name="Content Placeholder 3">
            <a:extLst>
              <a:ext uri="{FF2B5EF4-FFF2-40B4-BE49-F238E27FC236}">
                <a16:creationId xmlns:a16="http://schemas.microsoft.com/office/drawing/2014/main" id="{C3826970-B746-314F-575E-60526DBF8E37}"/>
              </a:ext>
            </a:extLst>
          </p:cNvPr>
          <p:cNvSpPr>
            <a:spLocks noGrp="1"/>
          </p:cNvSpPr>
          <p:nvPr>
            <p:ph sz="quarter" idx="14"/>
          </p:nvPr>
        </p:nvSpPr>
        <p:spPr>
          <a:xfrm>
            <a:off x="577531" y="752034"/>
            <a:ext cx="11353463" cy="6105965"/>
          </a:xfrm>
        </p:spPr>
        <p:txBody>
          <a:bodyPr>
            <a:noAutofit/>
          </a:bodyPr>
          <a:lstStyle/>
          <a:p>
            <a:r>
              <a:rPr lang="en-US" sz="2000" b="1" dirty="0"/>
              <a:t>"If you believe what you like in the gospels, and reject what you don't like, it is not the gospel you believe, but yourself."</a:t>
            </a:r>
          </a:p>
          <a:p>
            <a:r>
              <a:rPr lang="en-US" sz="2000" b="1" dirty="0"/>
              <a:t>"Faith is to believe what you do not see; the reward of this faith is to see what you believe."</a:t>
            </a:r>
          </a:p>
          <a:p>
            <a:r>
              <a:rPr lang="en-US" sz="2000" b="1" dirty="0"/>
              <a:t>"Hope has two beautiful daughters; their names are Anger and Courage.  Anger at the way things are, and Courage to see that they do not remain as they are."</a:t>
            </a:r>
          </a:p>
          <a:p>
            <a:r>
              <a:rPr lang="en-US" sz="2000" b="1" dirty="0"/>
              <a:t>"If God seems slow in responding, it is because He is preparing a better gift. He will not deny us.  God withholds what you are not yet ready for.  He wants you to have a lively desire for His greatest gifts.  All of which is to say, pray always and do not lose heart."</a:t>
            </a:r>
          </a:p>
          <a:p>
            <a:r>
              <a:rPr lang="en-US" sz="2000" b="1" dirty="0"/>
              <a:t>"A Christian is: a mind through which Christ thinks, a heart through which Christ loves, a voice through which Christ speaks, and a hand through which Christ helps."</a:t>
            </a:r>
          </a:p>
          <a:p>
            <a:r>
              <a:rPr lang="en-US" sz="2000" b="1" dirty="0"/>
              <a:t>"To fall in love with God is the greatest romance; to seek him the greatest adventure; to find him, the greatest human achievement."</a:t>
            </a:r>
          </a:p>
          <a:p>
            <a:r>
              <a:rPr lang="en-US" sz="2000" b="1" dirty="0"/>
              <a:t>"There is no saint without a past, no sinner without a future."</a:t>
            </a:r>
          </a:p>
          <a:p>
            <a:r>
              <a:rPr lang="en-US" sz="2000" b="1" dirty="0"/>
              <a:t>"Because God has made us for Himself, our hearts are restless until they rest in Him."</a:t>
            </a:r>
          </a:p>
          <a:p>
            <a:r>
              <a:rPr lang="en-US" sz="2000" b="1" dirty="0"/>
              <a:t>"Learn to dance, so when you get to heaven the angels know what to do with you."</a:t>
            </a:r>
          </a:p>
        </p:txBody>
      </p:sp>
      <p:sp>
        <p:nvSpPr>
          <p:cNvPr id="5" name="Title 4">
            <a:extLst>
              <a:ext uri="{FF2B5EF4-FFF2-40B4-BE49-F238E27FC236}">
                <a16:creationId xmlns:a16="http://schemas.microsoft.com/office/drawing/2014/main" id="{1F17E8F6-F1AE-7BFA-81C2-7C5B76E1E2F1}"/>
              </a:ext>
            </a:extLst>
          </p:cNvPr>
          <p:cNvSpPr>
            <a:spLocks noGrp="1"/>
          </p:cNvSpPr>
          <p:nvPr>
            <p:ph type="title"/>
          </p:nvPr>
        </p:nvSpPr>
        <p:spPr>
          <a:xfrm>
            <a:off x="166389" y="0"/>
            <a:ext cx="11764606" cy="731520"/>
          </a:xfrm>
        </p:spPr>
        <p:txBody>
          <a:bodyPr/>
          <a:lstStyle/>
          <a:p>
            <a:r>
              <a:rPr lang="en-US" sz="4400" dirty="0">
                <a:solidFill>
                  <a:srgbClr val="C00000"/>
                </a:solidFill>
              </a:rPr>
              <a:t>Quotable quotes by </a:t>
            </a:r>
            <a:r>
              <a:rPr lang="en-US" sz="4400" dirty="0" err="1">
                <a:solidFill>
                  <a:srgbClr val="C00000"/>
                </a:solidFill>
              </a:rPr>
              <a:t>st.</a:t>
            </a:r>
            <a:r>
              <a:rPr lang="en-US" sz="4400" dirty="0">
                <a:solidFill>
                  <a:srgbClr val="C00000"/>
                </a:solidFill>
              </a:rPr>
              <a:t> </a:t>
            </a:r>
            <a:r>
              <a:rPr lang="en-US" sz="4400" dirty="0" err="1">
                <a:solidFill>
                  <a:srgbClr val="C00000"/>
                </a:solidFill>
              </a:rPr>
              <a:t>augustine</a:t>
            </a:r>
            <a:endParaRPr lang="en-US" sz="4400" dirty="0">
              <a:solidFill>
                <a:srgbClr val="C00000"/>
              </a:solidFill>
            </a:endParaRPr>
          </a:p>
        </p:txBody>
      </p:sp>
    </p:spTree>
    <p:extLst>
      <p:ext uri="{BB962C8B-B14F-4D97-AF65-F5344CB8AC3E}">
        <p14:creationId xmlns:p14="http://schemas.microsoft.com/office/powerpoint/2010/main" val="39174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17E3B7-73A1-B056-EB13-64149DC4A094}"/>
              </a:ext>
            </a:extLst>
          </p:cNvPr>
          <p:cNvSpPr>
            <a:spLocks noGrp="1"/>
          </p:cNvSpPr>
          <p:nvPr>
            <p:ph type="sldNum" sz="quarter" idx="12"/>
          </p:nvPr>
        </p:nvSpPr>
        <p:spPr>
          <a:xfrm>
            <a:off x="11242484" y="6217920"/>
            <a:ext cx="871728" cy="457200"/>
          </a:xfrm>
        </p:spPr>
        <p:txBody>
          <a:bodyPr/>
          <a:lstStyle/>
          <a:p>
            <a:fld id="{DF28FB93-0A08-4E7D-8E63-9EFA29F1E093}" type="slidenum">
              <a:rPr lang="en-US" smtClean="0"/>
              <a:pPr/>
              <a:t>90</a:t>
            </a:fld>
            <a:endParaRPr lang="en-US" dirty="0"/>
          </a:p>
        </p:txBody>
      </p:sp>
      <p:sp>
        <p:nvSpPr>
          <p:cNvPr id="4" name="Content Placeholder 3">
            <a:extLst>
              <a:ext uri="{FF2B5EF4-FFF2-40B4-BE49-F238E27FC236}">
                <a16:creationId xmlns:a16="http://schemas.microsoft.com/office/drawing/2014/main" id="{C2918F22-9CD3-C3F8-6442-CF3ECC6A6BF1}"/>
              </a:ext>
            </a:extLst>
          </p:cNvPr>
          <p:cNvSpPr>
            <a:spLocks noGrp="1"/>
          </p:cNvSpPr>
          <p:nvPr>
            <p:ph sz="quarter" idx="14"/>
          </p:nvPr>
        </p:nvSpPr>
        <p:spPr>
          <a:xfrm>
            <a:off x="684211" y="1676400"/>
            <a:ext cx="10881359" cy="4724400"/>
          </a:xfrm>
        </p:spPr>
        <p:txBody>
          <a:bodyPr>
            <a:normAutofit/>
          </a:bodyPr>
          <a:lstStyle/>
          <a:p>
            <a:pPr marL="0" indent="0">
              <a:buNone/>
            </a:pPr>
            <a:r>
              <a:rPr lang="en-US" sz="2800" b="1" dirty="0">
                <a:solidFill>
                  <a:schemeClr val="accent5">
                    <a:lumMod val="75000"/>
                  </a:schemeClr>
                </a:solidFill>
              </a:rPr>
              <a:t>The late-medieval church was the single largest and most diverse institution in Europe, the largest landholder.</a:t>
            </a:r>
          </a:p>
          <a:p>
            <a:r>
              <a:rPr lang="en-US" sz="2400" i="1" dirty="0">
                <a:solidFill>
                  <a:schemeClr val="tx1"/>
                </a:solidFill>
              </a:rPr>
              <a:t>At the top was the papacy, supervising archbishops and bishops throughout Europe.</a:t>
            </a:r>
          </a:p>
          <a:p>
            <a:r>
              <a:rPr lang="en-US" sz="2400" i="1" dirty="0">
                <a:solidFill>
                  <a:schemeClr val="tx1"/>
                </a:solidFill>
              </a:rPr>
              <a:t>These, in turn, supervised thousands of priest and parishes, along with numerous orders of monks, nuns, and friars.</a:t>
            </a:r>
          </a:p>
          <a:p>
            <a:r>
              <a:rPr lang="en-US" sz="2400" i="1" dirty="0">
                <a:solidFill>
                  <a:schemeClr val="tx1"/>
                </a:solidFill>
              </a:rPr>
              <a:t>Over the centuries, the church had amassed significant wealth along with political power.</a:t>
            </a:r>
          </a:p>
          <a:p>
            <a:r>
              <a:rPr lang="en-US" sz="2400" i="1" dirty="0">
                <a:solidFill>
                  <a:schemeClr val="tx1"/>
                </a:solidFill>
              </a:rPr>
              <a:t>For the layperson, there was no salvation outside the church; hence, its sacraments and rituals were the necessary link between God and humans.</a:t>
            </a:r>
          </a:p>
          <a:p>
            <a:r>
              <a:rPr lang="en-US" sz="2400" i="1" dirty="0">
                <a:solidFill>
                  <a:schemeClr val="tx1"/>
                </a:solidFill>
              </a:rPr>
              <a:t>The very worst event in a person’s life was to be excommunicated—separated from the sacraments.</a:t>
            </a:r>
          </a:p>
        </p:txBody>
      </p:sp>
      <p:sp>
        <p:nvSpPr>
          <p:cNvPr id="5" name="Title 4">
            <a:extLst>
              <a:ext uri="{FF2B5EF4-FFF2-40B4-BE49-F238E27FC236}">
                <a16:creationId xmlns:a16="http://schemas.microsoft.com/office/drawing/2014/main" id="{25D52D85-979D-2FFA-CAE8-33E90793E171}"/>
              </a:ext>
            </a:extLst>
          </p:cNvPr>
          <p:cNvSpPr>
            <a:spLocks noGrp="1"/>
          </p:cNvSpPr>
          <p:nvPr>
            <p:ph type="title"/>
          </p:nvPr>
        </p:nvSpPr>
        <p:spPr>
          <a:xfrm>
            <a:off x="684212" y="640080"/>
            <a:ext cx="10881360" cy="1036320"/>
          </a:xfrm>
        </p:spPr>
        <p:txBody>
          <a:bodyPr/>
          <a:lstStyle/>
          <a:p>
            <a:r>
              <a:rPr lang="en-US" dirty="0">
                <a:solidFill>
                  <a:srgbClr val="C00000"/>
                </a:solidFill>
              </a:rPr>
              <a:t>The late medieval church</a:t>
            </a:r>
          </a:p>
        </p:txBody>
      </p:sp>
    </p:spTree>
    <p:extLst>
      <p:ext uri="{BB962C8B-B14F-4D97-AF65-F5344CB8AC3E}">
        <p14:creationId xmlns:p14="http://schemas.microsoft.com/office/powerpoint/2010/main" val="278543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AF9C-B105-73BD-80B9-EF6F91F3DEC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A49C0D-3F77-9B19-AFEE-83F568599173}"/>
              </a:ext>
            </a:extLst>
          </p:cNvPr>
          <p:cNvSpPr>
            <a:spLocks noGrp="1"/>
          </p:cNvSpPr>
          <p:nvPr>
            <p:ph type="sldNum" sz="quarter" idx="12"/>
          </p:nvPr>
        </p:nvSpPr>
        <p:spPr>
          <a:xfrm>
            <a:off x="11242484" y="6217920"/>
            <a:ext cx="87172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0942991E-3EEF-EB55-5C0A-D16EE54BB897}"/>
              </a:ext>
            </a:extLst>
          </p:cNvPr>
          <p:cNvSpPr>
            <a:spLocks noGrp="1"/>
          </p:cNvSpPr>
          <p:nvPr>
            <p:ph sz="quarter" idx="14"/>
          </p:nvPr>
        </p:nvSpPr>
        <p:spPr>
          <a:xfrm>
            <a:off x="694540" y="1339191"/>
            <a:ext cx="10881359" cy="5105400"/>
          </a:xfrm>
        </p:spPr>
        <p:txBody>
          <a:bodyPr>
            <a:normAutofit fontScale="92500" lnSpcReduction="10000"/>
          </a:bodyPr>
          <a:lstStyle/>
          <a:p>
            <a:pPr marL="0" indent="0">
              <a:buNone/>
            </a:pPr>
            <a:r>
              <a:rPr lang="en-US" sz="2800" b="1" dirty="0">
                <a:solidFill>
                  <a:schemeClr val="accent5">
                    <a:lumMod val="75000"/>
                  </a:schemeClr>
                </a:solidFill>
              </a:rPr>
              <a:t>The Great Schism (1378) was triggered by a contentious papal election.</a:t>
            </a:r>
          </a:p>
          <a:p>
            <a:r>
              <a:rPr lang="en-US" sz="2400" i="1" dirty="0">
                <a:solidFill>
                  <a:schemeClr val="tx1"/>
                </a:solidFill>
              </a:rPr>
              <a:t>Due to political factionalism and unsafe conditions, for nearly 70 years, the papacy had been resident in Avignon, France, but Gregory XI succeeded in bringing it back to Rome.</a:t>
            </a:r>
          </a:p>
          <a:p>
            <a:r>
              <a:rPr lang="en-US" sz="2400" i="1" dirty="0">
                <a:solidFill>
                  <a:schemeClr val="tx1"/>
                </a:solidFill>
              </a:rPr>
              <a:t>After his death in 1378, six of the twenty-two cardinals were still in Avignon; against them, the Romans feared the election of a French pope and the removal of the papacy back to Avignon.</a:t>
            </a:r>
          </a:p>
          <a:p>
            <a:r>
              <a:rPr lang="en-US" sz="2400" i="1" dirty="0">
                <a:solidFill>
                  <a:schemeClr val="tx1"/>
                </a:solidFill>
              </a:rPr>
              <a:t>In the turmoil, Urban VI, an Italian who had served in Avignon, was elected as the new pope, but abusive resistance to the cardinals gave doubts to the legitimacy of this election, and they subsequently rejected Urban and then selected Clement VII.</a:t>
            </a:r>
          </a:p>
          <a:p>
            <a:r>
              <a:rPr lang="en-US" sz="2400" i="1" dirty="0">
                <a:solidFill>
                  <a:schemeClr val="tx1"/>
                </a:solidFill>
              </a:rPr>
              <a:t>The result was two rival popes, one in Rome and one in Avignon. France and Scotland backed Clement, while England and Germany backed Urban. Neither was able to dislodge the other, and neither was willing to relinquish the papal claim.</a:t>
            </a:r>
          </a:p>
          <a:p>
            <a:r>
              <a:rPr lang="en-US" sz="2400" i="1" dirty="0">
                <a:solidFill>
                  <a:schemeClr val="tx1"/>
                </a:solidFill>
              </a:rPr>
              <a:t>The Papal Schism did not end until resolved by the Council of Constance in 1417.</a:t>
            </a:r>
          </a:p>
        </p:txBody>
      </p:sp>
      <p:sp>
        <p:nvSpPr>
          <p:cNvPr id="5" name="Title 4">
            <a:extLst>
              <a:ext uri="{FF2B5EF4-FFF2-40B4-BE49-F238E27FC236}">
                <a16:creationId xmlns:a16="http://schemas.microsoft.com/office/drawing/2014/main" id="{B3AD04A3-1EDE-2793-8C4C-396265455889}"/>
              </a:ext>
            </a:extLst>
          </p:cNvPr>
          <p:cNvSpPr>
            <a:spLocks noGrp="1"/>
          </p:cNvSpPr>
          <p:nvPr>
            <p:ph type="title"/>
          </p:nvPr>
        </p:nvSpPr>
        <p:spPr>
          <a:xfrm>
            <a:off x="694198" y="182880"/>
            <a:ext cx="10881360" cy="1036320"/>
          </a:xfrm>
        </p:spPr>
        <p:txBody>
          <a:bodyPr/>
          <a:lstStyle/>
          <a:p>
            <a:r>
              <a:rPr lang="en-US" dirty="0">
                <a:solidFill>
                  <a:srgbClr val="C00000"/>
                </a:solidFill>
              </a:rPr>
              <a:t>The great papal schism</a:t>
            </a:r>
          </a:p>
        </p:txBody>
      </p:sp>
    </p:spTree>
    <p:extLst>
      <p:ext uri="{BB962C8B-B14F-4D97-AF65-F5344CB8AC3E}">
        <p14:creationId xmlns:p14="http://schemas.microsoft.com/office/powerpoint/2010/main" val="42186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6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328458A3-99B8-4914-89E6-B86ADB0D7DF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5077</TotalTime>
  <Words>9959</Words>
  <Application>Microsoft Office PowerPoint</Application>
  <PresentationFormat>Custom</PresentationFormat>
  <Paragraphs>605</Paragraphs>
  <Slides>91</Slides>
  <Notes>5</Notes>
  <HiddenSlides>0</HiddenSlides>
  <MMClips>0</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91</vt:i4>
      </vt:variant>
    </vt:vector>
  </HeadingPairs>
  <TitlesOfParts>
    <vt:vector size="125" baseType="lpstr">
      <vt:lpstr>Monotype Corsiva</vt:lpstr>
      <vt:lpstr>Book Antiqua</vt:lpstr>
      <vt:lpstr>Impact</vt:lpstr>
      <vt:lpstr>Wingdings</vt:lpstr>
      <vt:lpstr>Lucida Sans Unicode</vt:lpstr>
      <vt:lpstr>Haettenschweiler</vt:lpstr>
      <vt:lpstr>Constantia</vt:lpstr>
      <vt:lpstr>Bernard MT Condensed</vt:lpstr>
      <vt:lpstr>Wingdings 2</vt:lpstr>
      <vt:lpstr>Papyrus</vt:lpstr>
      <vt:lpstr>Arial Narrow</vt:lpstr>
      <vt:lpstr>Arial Rounded MT Bold</vt:lpstr>
      <vt:lpstr>Segoe UI</vt:lpstr>
      <vt:lpstr>Comic Sans MS</vt:lpstr>
      <vt:lpstr>Arial</vt:lpstr>
      <vt:lpstr>Tahoma</vt:lpstr>
      <vt:lpstr>Agency FB</vt:lpstr>
      <vt:lpstr>Greekth</vt:lpstr>
      <vt:lpstr>Eras Demi ITC</vt:lpstr>
      <vt:lpstr>Matura MT Script Capitals</vt:lpstr>
      <vt:lpstr>Old English Text MT</vt:lpstr>
      <vt:lpstr>Gill Sans MT</vt:lpstr>
      <vt:lpstr>Times New Roman</vt:lpstr>
      <vt:lpstr>Narkisim</vt:lpstr>
      <vt:lpstr>Aptos</vt:lpstr>
      <vt:lpstr>Books Classic 16x9</vt:lpstr>
      <vt:lpstr>Balance</vt:lpstr>
      <vt:lpstr>2_Balance</vt:lpstr>
      <vt:lpstr>Ocean</vt:lpstr>
      <vt:lpstr>3_Balance</vt:lpstr>
      <vt:lpstr>6_Balance</vt:lpstr>
      <vt:lpstr>Default Design</vt:lpstr>
      <vt:lpstr>1_Default Design</vt:lpstr>
      <vt:lpstr>1_Paper</vt:lpstr>
      <vt:lpstr>THE CHRISTIAN CHURCH 3</vt:lpstr>
      <vt:lpstr>The LATER HERESIES The later heresies primarily concerned two issues, what does it mean to be human, and what does it mean that Christ was both human and divine?</vt:lpstr>
      <vt:lpstr>Pelagius and augustine</vt:lpstr>
      <vt:lpstr>Augustine’s response</vt:lpstr>
      <vt:lpstr>Augustine’s four points</vt:lpstr>
      <vt:lpstr>The aftermath</vt:lpstr>
      <vt:lpstr>Augustine’s Three Enduring Conclusions</vt:lpstr>
      <vt:lpstr>Augustine’s Long-Range Influence</vt:lpstr>
      <vt:lpstr>Quotable quotes by st. augustine</vt:lpstr>
      <vt:lpstr>Christological controversies </vt:lpstr>
      <vt:lpstr>Attempted solutions</vt:lpstr>
      <vt:lpstr>Council of chalcedon</vt:lpstr>
      <vt:lpstr>one will or two?</vt:lpstr>
      <vt:lpstr>EARLY DEVELOPMENT OF HIERARCHY</vt:lpstr>
      <vt:lpstr>METROPOLITAN BISHOPS</vt:lpstr>
      <vt:lpstr>FIRST AMONG EQUALS</vt:lpstr>
      <vt:lpstr>PowerPoint Presentation</vt:lpstr>
      <vt:lpstr>THE SUPREME PONTIFF</vt:lpstr>
      <vt:lpstr>Early Christian art</vt:lpstr>
      <vt:lpstr>Staurograms</vt:lpstr>
      <vt:lpstr>Early text of Luke 14:27 p75 Bodmer Papyri XIV (ca. AD 200-225) </vt:lpstr>
      <vt:lpstr>Early Text of John 19:13ff.  p66 Bodmer Papyri II (ca. AD 200)  Staurograms appears in John 19:6, 15, 16, 18, 19, 25, 31.  The superimposed letters look like a human figure hanging on a cross.</vt:lpstr>
      <vt:lpstr>Christograms</vt:lpstr>
      <vt:lpstr>Lamps with Christian Reliefs</vt:lpstr>
      <vt:lpstr>THREE SYMBOLS</vt:lpstr>
      <vt:lpstr>Early circular fish symbol created from Greek Letters IXQUS/ICHTHUS discovered at Ephesus</vt:lpstr>
      <vt:lpstr>Early Christian chi-rho Symbols with alpha and Omega</vt:lpstr>
      <vt:lpstr>PowerPoint Presentation</vt:lpstr>
      <vt:lpstr>Christ, the Good Shepherd, carries a lamb on his shoulders.  Painted frescoe on the walls of the St. Callisto catacomb in Rome (mid-3rd century). </vt:lpstr>
      <vt:lpstr>Floor mosaic in the 6th century church at Horvat Beit Loya in central Israel.   Although the figures have been defaced (by Muslim edict), they probably depicted Jesus and his disciples.</vt:lpstr>
      <vt:lpstr>PowerPoint Presentation</vt:lpstr>
      <vt:lpstr>Sign of the Cross</vt:lpstr>
      <vt:lpstr>Early Christian architecture</vt:lpstr>
      <vt:lpstr>PowerPoint Presentation</vt:lpstr>
      <vt:lpstr>In layers beneath a current structure in Jerusalem, archaeologists have discovered what seems to have been a 1st century Jewish-Christian synagogue. According to Eusebius, not long after the fall of Jerusalem, Christians returned from Pella to Jerusalem to construct a church. A coin dating to AD 67 was discovered under a deep layer of destruction debris. That this structure was a Judeo-Christian synagogue is evidenced by the Christian graffiti, such as, “O Jesus, that I may live.” A ritual bath (mikveh) suitable for baptisms was also discovered.</vt:lpstr>
      <vt:lpstr>PowerPoint Presentation</vt:lpstr>
      <vt:lpstr>PowerPoint Presentation</vt:lpstr>
      <vt:lpstr>PowerPoint Presentation</vt:lpstr>
      <vt:lpstr>PowerPoint Presentation</vt:lpstr>
      <vt:lpstr>PowerPoint Presentation</vt:lpstr>
      <vt:lpstr>Continuing development of Christian worship</vt:lpstr>
      <vt:lpstr>The Christian year</vt:lpstr>
      <vt:lpstr>The Sunday service</vt:lpstr>
      <vt:lpstr>Development of Roman Christianity</vt:lpstr>
      <vt:lpstr>TRANSITION OF ROME</vt:lpstr>
      <vt:lpstr>The various invasions of the empire by barbarians from the outside.</vt:lpstr>
      <vt:lpstr>THE CITY OF GOD</vt:lpstr>
      <vt:lpstr>THE MEDIEVAL CHURCH</vt:lpstr>
      <vt:lpstr>THE MEDIEVAL PERIOD</vt:lpstr>
      <vt:lpstr>Asceticism</vt:lpstr>
      <vt:lpstr>St. George’s monastery, located between Jerusalem and Jericho along the Wadi Qelt, was one of more than 60 monasteries built in the Judean desert east of Jerusalem (4th – 7th centuries).</vt:lpstr>
      <vt:lpstr>PowerPoint Presentation</vt:lpstr>
      <vt:lpstr>Mar Saba hermitage, where St. Johannes Hesychastes lived from AD 491-559. The hermitage consisted of a one-room cell 13 feet long and less than 9 feet wide.   The cell was reached by a path cut along the natural ledge of the cliff face.  The roof of the cell, reached by a ladder, was where St. Johannes went to pray at the seven times of the daily office.</vt:lpstr>
      <vt:lpstr>Asceticism raises the question of how forms of deprivation affect spiritual life.</vt:lpstr>
      <vt:lpstr>In AD 330, Constantine had moved the capital of the empire from Rome to “New Rome” (Constantinople/ Byzantium).  Western Christianity became increasingly centralized under the Roman Bishop.  Eastern Christianity developed autonomously. </vt:lpstr>
      <vt:lpstr>THE ELEVATION OF THE POPE</vt:lpstr>
      <vt:lpstr>Eastern Orthodoxy</vt:lpstr>
      <vt:lpstr>GREGORY I (ca. 540-604)</vt:lpstr>
      <vt:lpstr>The contrast between Gregory and some contemporary expectations for pastors could hardly be greater. He cared deeply about planting churches, training pastors, and spreading the gospel.</vt:lpstr>
      <vt:lpstr>St. Patrick</vt:lpstr>
      <vt:lpstr>Irish missionaries established a monastery on Holy Island, Lindesfarne, Northumbria, in northern England.</vt:lpstr>
      <vt:lpstr>The Lindesfarne Gospels</vt:lpstr>
      <vt:lpstr>Why Gregory I  is to be considered a watershed between the Ancient Church and the Medieval Church in Western Christendom</vt:lpstr>
      <vt:lpstr>MONKS AND MONASTERIES</vt:lpstr>
      <vt:lpstr>Prayer of St. Benedict</vt:lpstr>
      <vt:lpstr>Excerpts of the sayings of the desert fathers</vt:lpstr>
      <vt:lpstr>One of the oldest monasteries was St. Catherine’s, built between AD 548 and 565 at the foot of Jebel Musa in the Sinai Peninsula (believed to be Mt. Sinai). This monastery still survives, and in 2002 it became a UNESCO World Heritage Site. Its library held (and holds) many rare and unique works, the most famous being Codex Sinaiticus, the oldest complete Bible in the world (now in the British Library).</vt:lpstr>
      <vt:lpstr>The rise of islam</vt:lpstr>
      <vt:lpstr>The new religion expands</vt:lpstr>
      <vt:lpstr>The Spread of Islam 7th and 8th centuries</vt:lpstr>
      <vt:lpstr>Christianity’s struggle with islam</vt:lpstr>
      <vt:lpstr>Charlemagne and the holy roman empire</vt:lpstr>
      <vt:lpstr>Charlemagne’s Empire His position as emperor in the West immediately brought him into conflict with the Eastern Roman Empire in Constantinople. He became ill in AD 813 and spent his final months praying, fasting, and studying the Gospels before his death in January AD 814.</vt:lpstr>
      <vt:lpstr>Charlemagne and christianity</vt:lpstr>
      <vt:lpstr>The crusades</vt:lpstr>
      <vt:lpstr>FIVE IMPORTANT medieval theologians</vt:lpstr>
      <vt:lpstr>Lord, make me an instrument of your peace: where there is hatred, let me sow love; where there is injury, pardon; where there is doubt, faith; where there is despair, hope; where there is darkness, light; where there is sadness, joy. O divine Master, grant that I may not so much seek to be consoled as to console, to be understood as to understand, to be loved as to love. For it is in giving that we receive, it is in pardoning that we are pardoned, and it is in dying that we are born to eternal life.</vt:lpstr>
      <vt:lpstr>Medieval life</vt:lpstr>
      <vt:lpstr>PowerPoint Presentation</vt:lpstr>
      <vt:lpstr>VENERATION OF ICONS</vt:lpstr>
      <vt:lpstr>The east-west divide</vt:lpstr>
      <vt:lpstr>The Great Schism</vt:lpstr>
      <vt:lpstr>The Norman conquest</vt:lpstr>
      <vt:lpstr>THE HIGH MIDDLE AGES</vt:lpstr>
      <vt:lpstr>The cathedral churches</vt:lpstr>
      <vt:lpstr>Cathedral Style Church (cruciform)</vt:lpstr>
      <vt:lpstr>PowerPoint Presentation</vt:lpstr>
      <vt:lpstr>Exeter Cathedral in southwest England, completed in ca. 1400, has the longest uninterrupted medieval stone vaulted ceiling in the world.</vt:lpstr>
      <vt:lpstr>The black death</vt:lpstr>
      <vt:lpstr>The late medieval church</vt:lpstr>
      <vt:lpstr>The great papal schism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282</cp:revision>
  <cp:lastPrinted>2025-03-12T12:32:06Z</cp:lastPrinted>
  <dcterms:created xsi:type="dcterms:W3CDTF">2025-02-18T20:01:58Z</dcterms:created>
  <dcterms:modified xsi:type="dcterms:W3CDTF">2026-04-01T13:52:33Z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