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sldIdLst>
    <p:sldId id="586" r:id="rId2"/>
    <p:sldId id="587" r:id="rId3"/>
    <p:sldId id="590" r:id="rId4"/>
    <p:sldId id="588" r:id="rId5"/>
    <p:sldId id="589" r:id="rId6"/>
    <p:sldId id="591" r:id="rId7"/>
    <p:sldId id="592" r:id="rId8"/>
    <p:sldId id="593" r:id="rId9"/>
    <p:sldId id="594" r:id="rId10"/>
    <p:sldId id="595" r:id="rId11"/>
    <p:sldId id="596" r:id="rId12"/>
    <p:sldId id="607" r:id="rId13"/>
  </p:sldIdLst>
  <p:sldSz cx="12192000" cy="6858000"/>
  <p:notesSz cx="6858000" cy="9144000"/>
  <p:embeddedFontLst>
    <p:embeddedFont>
      <p:font typeface="Agency FB" panose="020B0503020202020204" pitchFamily="34" charset="0"/>
      <p:regular r:id="rId15"/>
      <p:bold r:id="rId16"/>
    </p:embeddedFont>
    <p:embeddedFont>
      <p:font typeface="Arial Narrow" panose="020B0606020202030204" pitchFamily="34" charset="0"/>
      <p:regular r:id="rId17"/>
      <p:bold r:id="rId18"/>
      <p:italic r:id="rId19"/>
      <p:boldItalic r:id="rId20"/>
    </p:embeddedFont>
    <p:embeddedFont>
      <p:font typeface="Corbel" panose="020B0503020204020204" pitchFamily="34" charset="0"/>
      <p:regular r:id="rId21"/>
      <p:bold r:id="rId22"/>
      <p:italic r:id="rId23"/>
      <p:boldItalic r:id="rId24"/>
    </p:embeddedFont>
    <p:embeddedFont>
      <p:font typeface="HebrewTh" pitchFamily="2" charset="0"/>
      <p:regular r:id="rId25"/>
    </p:embeddedFont>
    <p:embeddedFont>
      <p:font typeface="Impact" panose="020B0806030902050204" pitchFamily="34" charset="0"/>
      <p:regular r:id="rId26"/>
    </p:embeddedFont>
    <p:embeddedFont>
      <p:font typeface="Lucida Sans Unicode" panose="020B0602030504020204" pitchFamily="3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snapToGrid="0">
      <p:cViewPr varScale="1">
        <p:scale>
          <a:sx n="94" d="100"/>
          <a:sy n="94" d="100"/>
        </p:scale>
        <p:origin x="12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14553-24CA-4EA2-8E55-A8E02EA88BE4}" type="datetimeFigureOut">
              <a:rPr lang="en-US" smtClean="0"/>
              <a:t>2/16/2025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DA509-97F2-42A2-A29A-0D3A6ADCF2DE}" type="slidenum">
              <a:rPr lang="en-US" smtClean="0"/>
              <a:t>‹#›</a:t>
            </a:fld>
            <a:endParaRPr lang="en-US"/>
          </a:p>
        </p:txBody>
      </p:sp>
    </p:spTree>
    <p:extLst>
      <p:ext uri="{BB962C8B-B14F-4D97-AF65-F5344CB8AC3E}">
        <p14:creationId xmlns:p14="http://schemas.microsoft.com/office/powerpoint/2010/main" val="1948343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FE1A887-81BC-4307-A39D-0EE3EDDFD486}"/>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CF5DB05B-0C9E-4796-AF8A-E0320D9CD40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98088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a:ext>
            </a:extLst>
          </a:blip>
          <a:stretch>
            <a:fillRect/>
          </a:stretch>
        </p:blipFill>
        <p:spPr bwMode="hidden">
          <a:xfrm>
            <a:off x="1" y="0"/>
            <a:ext cx="12192000" cy="6858000"/>
          </a:xfrm>
          <a:prstGeom prst="rect">
            <a:avLst/>
          </a:prstGeom>
        </p:spPr>
      </p:pic>
      <p:sp>
        <p:nvSpPr>
          <p:cNvPr id="13" name="Rectangle 12"/>
          <p:cNvSpPr/>
          <p:nvPr/>
        </p:nvSpPr>
        <p:spPr bwMode="hidden">
          <a:xfrm>
            <a:off x="1" y="1"/>
            <a:ext cx="12192000"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Rectangle 14"/>
          <p:cNvSpPr/>
          <p:nvPr/>
        </p:nvSpPr>
        <p:spPr bwMode="hidden">
          <a:xfrm>
            <a:off x="1" y="4810563"/>
            <a:ext cx="12192000"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ctrTitle"/>
          </p:nvPr>
        </p:nvSpPr>
        <p:spPr>
          <a:xfrm>
            <a:off x="1522810" y="1905000"/>
            <a:ext cx="9146382"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809" y="5029200"/>
            <a:ext cx="8231744"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2/16/2025</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3"/>
            <a:ext cx="12189884"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sz="1800"/>
          </a:p>
        </p:txBody>
      </p:sp>
    </p:spTree>
    <p:extLst>
      <p:ext uri="{BB962C8B-B14F-4D97-AF65-F5344CB8AC3E}">
        <p14:creationId xmlns:p14="http://schemas.microsoft.com/office/powerpoint/2010/main" val="182253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2/16/2025</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199604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hidden">
          <a:xfrm>
            <a:off x="2" y="0"/>
            <a:ext cx="9316965" cy="6858000"/>
          </a:xfrm>
          <a:prstGeom prst="rect">
            <a:avLst/>
          </a:prstGeom>
        </p:spPr>
      </p:pic>
      <p:sp>
        <p:nvSpPr>
          <p:cNvPr id="8" name="Rectangle 7"/>
          <p:cNvSpPr/>
          <p:nvPr/>
        </p:nvSpPr>
        <p:spPr bwMode="hidden">
          <a:xfrm>
            <a:off x="2" y="1"/>
            <a:ext cx="9221012"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Freeform 9"/>
          <p:cNvSpPr>
            <a:spLocks/>
          </p:cNvSpPr>
          <p:nvPr/>
        </p:nvSpPr>
        <p:spPr bwMode="hidden">
          <a:xfrm rot="5400000">
            <a:off x="5887966" y="3333050"/>
            <a:ext cx="6858000" cy="19190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2" name="Vertical Title 1"/>
          <p:cNvSpPr>
            <a:spLocks noGrp="1"/>
          </p:cNvSpPr>
          <p:nvPr>
            <p:ph type="title" orient="vert"/>
          </p:nvPr>
        </p:nvSpPr>
        <p:spPr>
          <a:xfrm>
            <a:off x="9561158" y="685800"/>
            <a:ext cx="1295738"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10" y="685800"/>
            <a:ext cx="7462785"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2/16/2025</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401538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1"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384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59F150F7-1373-41E5-82F7-DA852B6D8F66}" type="slidenum">
              <a:rPr lang="en-US" altLang="en-US"/>
              <a:pPr>
                <a:defRPr/>
              </a:pPr>
              <a:t>‹#›</a:t>
            </a:fld>
            <a:endParaRPr lang="en-US" altLang="en-US"/>
          </a:p>
        </p:txBody>
      </p:sp>
    </p:spTree>
    <p:extLst>
      <p:ext uri="{BB962C8B-B14F-4D97-AF65-F5344CB8AC3E}">
        <p14:creationId xmlns:p14="http://schemas.microsoft.com/office/powerpoint/2010/main" val="276955745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1"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3"/>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a:defRPr/>
            </a:lvl1pPr>
          </a:lstStyle>
          <a:p>
            <a:pPr>
              <a:defRPr/>
            </a:pPr>
            <a:endParaRPr lang="en-US" altLang="en-US"/>
          </a:p>
        </p:txBody>
      </p:sp>
      <p:sp>
        <p:nvSpPr>
          <p:cNvPr id="6" name="Rectangle 40"/>
          <p:cNvSpPr>
            <a:spLocks noGrp="1" noChangeArrowheads="1"/>
          </p:cNvSpPr>
          <p:nvPr>
            <p:ph type="ftr" sz="quarter" idx="11"/>
          </p:nvPr>
        </p:nvSpPr>
        <p:spPr/>
        <p:txBody>
          <a:bodyPr/>
          <a:lstStyle>
            <a:lvl1pPr>
              <a:defRPr/>
            </a:lvl1pPr>
          </a:lstStyle>
          <a:p>
            <a:pPr>
              <a:defRPr/>
            </a:pPr>
            <a:endParaRPr lang="en-US" altLang="en-US"/>
          </a:p>
        </p:txBody>
      </p:sp>
      <p:sp>
        <p:nvSpPr>
          <p:cNvPr id="7" name="Rectangle 41"/>
          <p:cNvSpPr>
            <a:spLocks noGrp="1" noChangeArrowheads="1"/>
          </p:cNvSpPr>
          <p:nvPr>
            <p:ph type="sldNum" sz="quarter" idx="12"/>
          </p:nvPr>
        </p:nvSpPr>
        <p:spPr/>
        <p:txBody>
          <a:bodyPr/>
          <a:lstStyle>
            <a:lvl1pPr>
              <a:defRPr/>
            </a:lvl1pPr>
          </a:lstStyle>
          <a:p>
            <a:pPr>
              <a:defRPr/>
            </a:pPr>
            <a:fld id="{C888F834-2F5E-4992-879D-916267313D62}" type="slidenum">
              <a:rPr lang="en-US" altLang="en-US"/>
              <a:pPr>
                <a:defRPr/>
              </a:pPr>
              <a:t>‹#›</a:t>
            </a:fld>
            <a:endParaRPr lang="en-US" altLang="en-US"/>
          </a:p>
        </p:txBody>
      </p:sp>
    </p:spTree>
    <p:extLst>
      <p:ext uri="{BB962C8B-B14F-4D97-AF65-F5344CB8AC3E}">
        <p14:creationId xmlns:p14="http://schemas.microsoft.com/office/powerpoint/2010/main" val="183611370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5585" y="452438"/>
            <a:ext cx="9408583" cy="579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604FEC71-95D8-40AC-8007-5C3709A4C2EB}"/>
              </a:ext>
            </a:extLst>
          </p:cNvPr>
          <p:cNvSpPr>
            <a:spLocks noGrp="1"/>
          </p:cNvSpPr>
          <p:nvPr>
            <p:ph type="dt" sz="half" idx="10"/>
          </p:nvPr>
        </p:nvSpPr>
        <p:spPr/>
        <p:txBody>
          <a:bodyPr/>
          <a:lstStyle>
            <a:lvl1pPr>
              <a:defRPr/>
            </a:lvl1pPr>
          </a:lstStyle>
          <a:p>
            <a:pPr>
              <a:defRPr/>
            </a:pPr>
            <a:fld id="{33191B68-EC0B-4E9C-8996-C7179FFD2F88}" type="datetimeFigureOut">
              <a:rPr lang="en-US"/>
              <a:pPr>
                <a:defRPr/>
              </a:pPr>
              <a:t>2/16/2025</a:t>
            </a:fld>
            <a:endParaRPr lang="en-US"/>
          </a:p>
        </p:txBody>
      </p:sp>
      <p:sp>
        <p:nvSpPr>
          <p:cNvPr id="4" name="Footer Placeholder 4">
            <a:extLst>
              <a:ext uri="{FF2B5EF4-FFF2-40B4-BE49-F238E27FC236}">
                <a16:creationId xmlns:a16="http://schemas.microsoft.com/office/drawing/2014/main" id="{4B592021-00E1-434C-8924-636F1BFCA3D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A8AB922-ED60-42EE-A694-978BE50A1382}"/>
              </a:ext>
            </a:extLst>
          </p:cNvPr>
          <p:cNvSpPr>
            <a:spLocks noGrp="1"/>
          </p:cNvSpPr>
          <p:nvPr>
            <p:ph type="sldNum" sz="quarter" idx="12"/>
          </p:nvPr>
        </p:nvSpPr>
        <p:spPr/>
        <p:txBody>
          <a:bodyPr/>
          <a:lstStyle>
            <a:lvl1pPr>
              <a:defRPr/>
            </a:lvl1pPr>
          </a:lstStyle>
          <a:p>
            <a:pPr>
              <a:defRPr/>
            </a:pPr>
            <a:fld id="{3AE141A8-EBA5-44F0-BE62-56D55F2C4F4D}" type="slidenum">
              <a:rPr lang="en-US"/>
              <a:pPr>
                <a:defRPr/>
              </a:pPr>
              <a:t>‹#›</a:t>
            </a:fld>
            <a:endParaRPr lang="en-US"/>
          </a:p>
        </p:txBody>
      </p:sp>
    </p:spTree>
    <p:extLst>
      <p:ext uri="{BB962C8B-B14F-4D97-AF65-F5344CB8AC3E}">
        <p14:creationId xmlns:p14="http://schemas.microsoft.com/office/powerpoint/2010/main" val="123137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45585" y="452440"/>
            <a:ext cx="9408583" cy="1400175"/>
          </a:xfrm>
        </p:spPr>
        <p:txBody>
          <a:bodyPr/>
          <a:lstStyle/>
          <a:p>
            <a:r>
              <a:rPr lang="en-US"/>
              <a:t>Click to edit Master title style</a:t>
            </a:r>
          </a:p>
        </p:txBody>
      </p:sp>
      <p:sp>
        <p:nvSpPr>
          <p:cNvPr id="3" name="Content Placeholder 2"/>
          <p:cNvSpPr>
            <a:spLocks noGrp="1"/>
          </p:cNvSpPr>
          <p:nvPr>
            <p:ph sz="half" idx="1"/>
          </p:nvPr>
        </p:nvSpPr>
        <p:spPr>
          <a:xfrm>
            <a:off x="1102785" y="2052638"/>
            <a:ext cx="4373034" cy="41957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679018" y="2052640"/>
            <a:ext cx="4373034" cy="2020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679018" y="4225927"/>
            <a:ext cx="4373034" cy="2022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FC672DDF-484A-4018-9708-51AA9655C5F0}"/>
              </a:ext>
            </a:extLst>
          </p:cNvPr>
          <p:cNvSpPr>
            <a:spLocks noGrp="1"/>
          </p:cNvSpPr>
          <p:nvPr>
            <p:ph type="dt" sz="half" idx="10"/>
          </p:nvPr>
        </p:nvSpPr>
        <p:spPr/>
        <p:txBody>
          <a:bodyPr/>
          <a:lstStyle>
            <a:lvl1pPr>
              <a:defRPr/>
            </a:lvl1pPr>
          </a:lstStyle>
          <a:p>
            <a:pPr>
              <a:defRPr/>
            </a:pPr>
            <a:fld id="{30A88632-8D11-42BD-82F8-4E89B599B4B5}" type="datetimeFigureOut">
              <a:rPr lang="en-US"/>
              <a:pPr>
                <a:defRPr/>
              </a:pPr>
              <a:t>2/16/2025</a:t>
            </a:fld>
            <a:endParaRPr lang="en-US"/>
          </a:p>
        </p:txBody>
      </p:sp>
      <p:sp>
        <p:nvSpPr>
          <p:cNvPr id="7" name="Footer Placeholder 4">
            <a:extLst>
              <a:ext uri="{FF2B5EF4-FFF2-40B4-BE49-F238E27FC236}">
                <a16:creationId xmlns:a16="http://schemas.microsoft.com/office/drawing/2014/main" id="{CA510E4D-17A6-4A64-8E31-1E1F21D7627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BE3DE8FA-AA3B-40F1-8CFA-7234FBF02349}"/>
              </a:ext>
            </a:extLst>
          </p:cNvPr>
          <p:cNvSpPr>
            <a:spLocks noGrp="1"/>
          </p:cNvSpPr>
          <p:nvPr>
            <p:ph type="sldNum" sz="quarter" idx="12"/>
          </p:nvPr>
        </p:nvSpPr>
        <p:spPr/>
        <p:txBody>
          <a:bodyPr/>
          <a:lstStyle>
            <a:lvl1pPr>
              <a:defRPr/>
            </a:lvl1pPr>
          </a:lstStyle>
          <a:p>
            <a:pPr>
              <a:defRPr/>
            </a:pPr>
            <a:fld id="{47B3701E-AAB7-4032-8C73-5C2A008DFA40}" type="slidenum">
              <a:rPr lang="en-US"/>
              <a:pPr>
                <a:defRPr/>
              </a:pPr>
              <a:t>‹#›</a:t>
            </a:fld>
            <a:endParaRPr lang="en-US"/>
          </a:p>
        </p:txBody>
      </p:sp>
    </p:spTree>
    <p:extLst>
      <p:ext uri="{BB962C8B-B14F-4D97-AF65-F5344CB8AC3E}">
        <p14:creationId xmlns:p14="http://schemas.microsoft.com/office/powerpoint/2010/main" val="4238202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1" y="512763"/>
            <a:ext cx="10363200" cy="914400"/>
          </a:xfrm>
        </p:spPr>
        <p:txBody>
          <a:bodyPr/>
          <a:lstStyle/>
          <a:p>
            <a:r>
              <a:rPr lang="en-US"/>
              <a:t>Click to edit Master title style</a:t>
            </a:r>
          </a:p>
        </p:txBody>
      </p:sp>
      <p:sp>
        <p:nvSpPr>
          <p:cNvPr id="3" name="Content Placeholder 2"/>
          <p:cNvSpPr>
            <a:spLocks noGrp="1"/>
          </p:cNvSpPr>
          <p:nvPr>
            <p:ph sz="quarter" idx="1"/>
          </p:nvPr>
        </p:nvSpPr>
        <p:spPr>
          <a:xfrm>
            <a:off x="1219201" y="1784350"/>
            <a:ext cx="5080000"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219201" y="4146550"/>
            <a:ext cx="5080000"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502401" y="1784350"/>
            <a:ext cx="50800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a:extLst>
              <a:ext uri="{FF2B5EF4-FFF2-40B4-BE49-F238E27FC236}">
                <a16:creationId xmlns:a16="http://schemas.microsoft.com/office/drawing/2014/main" id="{18443467-FE88-44F6-B755-883759C0F7F8}"/>
              </a:ext>
            </a:extLst>
          </p:cNvPr>
          <p:cNvSpPr>
            <a:spLocks noGrp="1"/>
          </p:cNvSpPr>
          <p:nvPr>
            <p:ph type="dt" sz="half" idx="10"/>
          </p:nvPr>
        </p:nvSpPr>
        <p:spPr/>
        <p:txBody>
          <a:bodyPr/>
          <a:lstStyle>
            <a:lvl1pPr>
              <a:defRPr/>
            </a:lvl1pPr>
          </a:lstStyle>
          <a:p>
            <a:pPr>
              <a:defRPr/>
            </a:pPr>
            <a:fld id="{23595C03-7344-495A-8DB8-573BE973141F}" type="datetime1">
              <a:rPr lang="en-US"/>
              <a:pPr>
                <a:defRPr/>
              </a:pPr>
              <a:t>2/16/2025</a:t>
            </a:fld>
            <a:endParaRPr lang="en-US"/>
          </a:p>
        </p:txBody>
      </p:sp>
      <p:sp>
        <p:nvSpPr>
          <p:cNvPr id="7" name="Footer Placeholder 2">
            <a:extLst>
              <a:ext uri="{FF2B5EF4-FFF2-40B4-BE49-F238E27FC236}">
                <a16:creationId xmlns:a16="http://schemas.microsoft.com/office/drawing/2014/main" id="{AE4B36A4-AB85-41B4-8709-D7A1FBABBDEB}"/>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22">
            <a:extLst>
              <a:ext uri="{FF2B5EF4-FFF2-40B4-BE49-F238E27FC236}">
                <a16:creationId xmlns:a16="http://schemas.microsoft.com/office/drawing/2014/main" id="{3CCC73C3-10A9-4A46-802B-81FA884464E0}"/>
              </a:ext>
            </a:extLst>
          </p:cNvPr>
          <p:cNvSpPr>
            <a:spLocks noGrp="1"/>
          </p:cNvSpPr>
          <p:nvPr>
            <p:ph type="sldNum" sz="quarter" idx="12"/>
          </p:nvPr>
        </p:nvSpPr>
        <p:spPr/>
        <p:txBody>
          <a:bodyPr/>
          <a:lstStyle>
            <a:lvl1pPr>
              <a:defRPr/>
            </a:lvl1pPr>
          </a:lstStyle>
          <a:p>
            <a:pPr>
              <a:defRPr/>
            </a:pPr>
            <a:fld id="{2E5DD27B-7975-437A-8832-5955420DD784}" type="slidenum">
              <a:rPr lang="en-US" altLang="en-US"/>
              <a:pPr>
                <a:defRPr/>
              </a:pPr>
              <a:t>‹#›</a:t>
            </a:fld>
            <a:endParaRPr lang="en-US" altLang="en-US"/>
          </a:p>
        </p:txBody>
      </p:sp>
    </p:spTree>
    <p:extLst>
      <p:ext uri="{BB962C8B-B14F-4D97-AF65-F5344CB8AC3E}">
        <p14:creationId xmlns:p14="http://schemas.microsoft.com/office/powerpoint/2010/main" val="3213559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2/16/2025</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50521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hidden">
          <a:xfrm>
            <a:off x="1" y="1"/>
            <a:ext cx="12192000" cy="4810561"/>
          </a:xfrm>
          <a:prstGeom prst="rect">
            <a:avLst/>
          </a:prstGeom>
        </p:spPr>
      </p:pic>
      <p:sp>
        <p:nvSpPr>
          <p:cNvPr id="18" name="Rectangle 17"/>
          <p:cNvSpPr/>
          <p:nvPr/>
        </p:nvSpPr>
        <p:spPr bwMode="hidden">
          <a:xfrm>
            <a:off x="1" y="1"/>
            <a:ext cx="12192000"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a:xfrm>
            <a:off x="1522757" y="1905000"/>
            <a:ext cx="9145381"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809" y="5029200"/>
            <a:ext cx="8231745"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2/16/2025</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3"/>
            <a:ext cx="12189884"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Tree>
    <p:extLst>
      <p:ext uri="{BB962C8B-B14F-4D97-AF65-F5344CB8AC3E}">
        <p14:creationId xmlns:p14="http://schemas.microsoft.com/office/powerpoint/2010/main" val="173370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905000"/>
            <a:ext cx="441770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39" y="1905000"/>
            <a:ext cx="441770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2/16/2025</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413451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10" y="1905000"/>
            <a:ext cx="441770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810" y="2743201"/>
            <a:ext cx="441770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8439" y="1905000"/>
            <a:ext cx="441770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8439" y="2743201"/>
            <a:ext cx="441770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2/16/2025</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242689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2/16/2025</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296903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bwMode="hidden">
          <a:xfrm>
            <a:off x="1" y="0"/>
            <a:ext cx="12192000" cy="6858000"/>
          </a:xfrm>
          <a:prstGeom prst="rect">
            <a:avLst/>
          </a:prstGeom>
        </p:spPr>
      </p:pic>
      <p:sp>
        <p:nvSpPr>
          <p:cNvPr id="5" name="Rectangle 4"/>
          <p:cNvSpPr/>
          <p:nvPr/>
        </p:nvSpPr>
        <p:spPr bwMode="hidden">
          <a:xfrm>
            <a:off x="1" y="1"/>
            <a:ext cx="12192000"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2/16/2025</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57647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5383" y="1905000"/>
            <a:ext cx="6155515"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6786" y="2087880"/>
            <a:ext cx="5792709"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809" y="3429000"/>
            <a:ext cx="2743915"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2/16/2025</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106483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810" y="1905000"/>
            <a:ext cx="6155515"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7325" y="2087880"/>
            <a:ext cx="5786485"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5275" y="3429000"/>
            <a:ext cx="2743915"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2/16/2025</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extLst>
      <p:ext uri="{BB962C8B-B14F-4D97-AF65-F5344CB8AC3E}">
        <p14:creationId xmlns:p14="http://schemas.microsoft.com/office/powerpoint/2010/main" val="393731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189723"/>
            <a:ext cx="9146382"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8">
            <a:extLst>
              <a:ext uri="{28A0092B-C50C-407E-A947-70E740481C1C}">
                <a14:useLocalDpi xmlns:a14="http://schemas.microsoft.com/office/drawing/2010/main"/>
              </a:ext>
            </a:extLst>
          </a:blip>
          <a:srcRect/>
          <a:stretch/>
        </p:blipFill>
        <p:spPr bwMode="hidden">
          <a:xfrm>
            <a:off x="1" y="1628777"/>
            <a:ext cx="12192000" cy="5229225"/>
          </a:xfrm>
          <a:prstGeom prst="rect">
            <a:avLst/>
          </a:prstGeom>
          <a:noFill/>
          <a:ln>
            <a:noFill/>
          </a:ln>
        </p:spPr>
      </p:pic>
      <p:sp>
        <p:nvSpPr>
          <p:cNvPr id="17" name="Rectangle 16"/>
          <p:cNvSpPr/>
          <p:nvPr/>
        </p:nvSpPr>
        <p:spPr bwMode="hidden">
          <a:xfrm>
            <a:off x="1" y="1535909"/>
            <a:ext cx="12192000"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3" name="Text Placeholder 2"/>
          <p:cNvSpPr>
            <a:spLocks noGrp="1"/>
          </p:cNvSpPr>
          <p:nvPr>
            <p:ph type="body" idx="1"/>
          </p:nvPr>
        </p:nvSpPr>
        <p:spPr>
          <a:xfrm>
            <a:off x="1522810" y="1905000"/>
            <a:ext cx="9146382"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20898"/>
            <a:ext cx="7012225"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11016" y="6420898"/>
            <a:ext cx="964287"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2/16/2025</a:t>
            </a:fld>
            <a:endParaRPr lang="en-US"/>
          </a:p>
        </p:txBody>
      </p:sp>
      <p:sp>
        <p:nvSpPr>
          <p:cNvPr id="6" name="Slide Number Placeholder 5"/>
          <p:cNvSpPr>
            <a:spLocks noGrp="1"/>
          </p:cNvSpPr>
          <p:nvPr>
            <p:ph type="sldNum" sz="quarter" idx="4"/>
          </p:nvPr>
        </p:nvSpPr>
        <p:spPr>
          <a:xfrm>
            <a:off x="10030533" y="6420898"/>
            <a:ext cx="638659"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7"/>
            <a:ext cx="12189884"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p>
        </p:txBody>
      </p:sp>
    </p:spTree>
    <p:extLst>
      <p:ext uri="{BB962C8B-B14F-4D97-AF65-F5344CB8AC3E}">
        <p14:creationId xmlns:p14="http://schemas.microsoft.com/office/powerpoint/2010/main" val="1431370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4F2F-566C-4278-AC59-EABD2D8429FF}"/>
              </a:ext>
            </a:extLst>
          </p:cNvPr>
          <p:cNvSpPr>
            <a:spLocks noGrp="1"/>
          </p:cNvSpPr>
          <p:nvPr>
            <p:ph type="ctrTitle" idx="4294967295"/>
          </p:nvPr>
        </p:nvSpPr>
        <p:spPr>
          <a:xfrm>
            <a:off x="2438400" y="4343400"/>
            <a:ext cx="7772400" cy="1975104"/>
          </a:xfrm>
        </p:spPr>
        <p:txBody>
          <a:bodyPr/>
          <a:lstStyle/>
          <a:p>
            <a:pPr marR="9144">
              <a:defRPr/>
            </a:pPr>
            <a:r>
              <a:rPr lang="en-US" sz="9600" b="1" cap="all" dirty="0">
                <a:solidFill>
                  <a:schemeClr val="tx2">
                    <a:satMod val="200000"/>
                  </a:schemeClr>
                </a:solidFill>
                <a:effectLst>
                  <a:reflection blurRad="12700" stA="34000" endA="740" endPos="53000" dir="5400000" sy="-100000" algn="bl" rotWithShape="0"/>
                </a:effectLst>
              </a:rPr>
              <a:t>Nahum</a:t>
            </a:r>
          </a:p>
        </p:txBody>
      </p:sp>
    </p:spTree>
    <p:extLst>
      <p:ext uri="{BB962C8B-B14F-4D97-AF65-F5344CB8AC3E}">
        <p14:creationId xmlns:p14="http://schemas.microsoft.com/office/powerpoint/2010/main" val="28886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CC70-9DFA-457E-908A-8B3D96981263}"/>
              </a:ext>
            </a:extLst>
          </p:cNvPr>
          <p:cNvSpPr>
            <a:spLocks noGrp="1"/>
          </p:cNvSpPr>
          <p:nvPr>
            <p:ph type="title"/>
          </p:nvPr>
        </p:nvSpPr>
        <p:spPr/>
        <p:txBody>
          <a:bodyPr/>
          <a:lstStyle/>
          <a:p>
            <a:r>
              <a:rPr lang="en-US" b="1" dirty="0"/>
              <a:t>Nineveh, the City of Blood (3)</a:t>
            </a:r>
          </a:p>
        </p:txBody>
      </p:sp>
      <p:sp>
        <p:nvSpPr>
          <p:cNvPr id="3" name="Content Placeholder 2">
            <a:extLst>
              <a:ext uri="{FF2B5EF4-FFF2-40B4-BE49-F238E27FC236}">
                <a16:creationId xmlns:a16="http://schemas.microsoft.com/office/drawing/2014/main" id="{32C8FE1A-FBDC-4B91-8184-18CA545C7389}"/>
              </a:ext>
            </a:extLst>
          </p:cNvPr>
          <p:cNvSpPr>
            <a:spLocks noGrp="1"/>
          </p:cNvSpPr>
          <p:nvPr>
            <p:ph sz="half" idx="1"/>
          </p:nvPr>
        </p:nvSpPr>
        <p:spPr>
          <a:xfrm>
            <a:off x="191938" y="1901284"/>
            <a:ext cx="3505200" cy="4298795"/>
          </a:xfrm>
        </p:spPr>
        <p:txBody>
          <a:bodyPr>
            <a:normAutofit/>
          </a:bodyPr>
          <a:lstStyle/>
          <a:p>
            <a:pPr marL="0" indent="0">
              <a:buNone/>
            </a:pPr>
            <a:r>
              <a:rPr lang="en-US" sz="2800" b="1" dirty="0">
                <a:solidFill>
                  <a:srgbClr val="FF0000"/>
                </a:solidFill>
                <a:latin typeface="Agency FB" panose="020B0503020202020204" pitchFamily="34" charset="0"/>
              </a:rPr>
              <a:t>ASSYRIAN TERRORS (3:1-7)</a:t>
            </a:r>
          </a:p>
          <a:p>
            <a:r>
              <a:rPr lang="en-US" i="1" dirty="0">
                <a:latin typeface="Arial Narrow" panose="020B0606020202030204" pitchFamily="34" charset="0"/>
              </a:rPr>
              <a:t>Nineveh’s wealth had been built upon the blood of its victims.</a:t>
            </a:r>
          </a:p>
          <a:p>
            <a:r>
              <a:rPr lang="en-US" i="1" dirty="0">
                <a:latin typeface="Arial Narrow" panose="020B0606020202030204" pitchFamily="34" charset="0"/>
              </a:rPr>
              <a:t>Like the metaphor of the great whore in the Book of Revelation, Assyria was an international whore destined to be exposed in public disgrace and reduced to ruins.</a:t>
            </a:r>
          </a:p>
        </p:txBody>
      </p:sp>
      <p:sp>
        <p:nvSpPr>
          <p:cNvPr id="16" name="TextBox 15">
            <a:extLst>
              <a:ext uri="{FF2B5EF4-FFF2-40B4-BE49-F238E27FC236}">
                <a16:creationId xmlns:a16="http://schemas.microsoft.com/office/drawing/2014/main" id="{53691CF4-FADB-4BDE-84AB-CACCAA730E36}"/>
              </a:ext>
            </a:extLst>
          </p:cNvPr>
          <p:cNvSpPr txBox="1"/>
          <p:nvPr/>
        </p:nvSpPr>
        <p:spPr>
          <a:xfrm>
            <a:off x="1693985" y="6335774"/>
            <a:ext cx="2741613" cy="369332"/>
          </a:xfrm>
          <a:prstGeom prst="rect">
            <a:avLst/>
          </a:prstGeom>
          <a:noFill/>
        </p:spPr>
        <p:txBody>
          <a:bodyPr wrap="square" rtlCol="0">
            <a:spAutoFit/>
          </a:bodyPr>
          <a:lstStyle/>
          <a:p>
            <a:r>
              <a:rPr lang="en-US" dirty="0">
                <a:solidFill>
                  <a:srgbClr val="652825"/>
                </a:solidFill>
                <a:latin typeface="Corbel"/>
              </a:rPr>
              <a:t>British Museum, London</a:t>
            </a:r>
          </a:p>
        </p:txBody>
      </p:sp>
      <p:pic>
        <p:nvPicPr>
          <p:cNvPr id="7" name="Picture 10" descr="Assyrian Slide # AI-25d">
            <a:extLst>
              <a:ext uri="{FF2B5EF4-FFF2-40B4-BE49-F238E27FC236}">
                <a16:creationId xmlns:a16="http://schemas.microsoft.com/office/drawing/2014/main" id="{BD700EEC-B324-4BA6-BA5A-42000BB3260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4419601" y="1901284"/>
            <a:ext cx="7580463" cy="4803823"/>
          </a:xfrm>
          <a:prstGeom prst="rect">
            <a:avLst/>
          </a:prstGeom>
          <a:ln>
            <a:solidFill>
              <a:srgbClr val="001326"/>
            </a:solidFill>
            <a:miter lim="800000"/>
            <a:headEnd/>
            <a:tailEnd/>
          </a:ln>
        </p:spPr>
      </p:pic>
    </p:spTree>
    <p:extLst>
      <p:ext uri="{BB962C8B-B14F-4D97-AF65-F5344CB8AC3E}">
        <p14:creationId xmlns:p14="http://schemas.microsoft.com/office/powerpoint/2010/main" val="358682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E0AF4F-F1BB-4843-AC9F-9225C66F6776}"/>
              </a:ext>
            </a:extLst>
          </p:cNvPr>
          <p:cNvSpPr>
            <a:spLocks noGrp="1"/>
          </p:cNvSpPr>
          <p:nvPr>
            <p:ph sz="half" idx="1"/>
          </p:nvPr>
        </p:nvSpPr>
        <p:spPr>
          <a:xfrm>
            <a:off x="7543800" y="1905000"/>
            <a:ext cx="4416552" cy="4763277"/>
          </a:xfrm>
        </p:spPr>
        <p:txBody>
          <a:bodyPr>
            <a:normAutofit/>
          </a:bodyPr>
          <a:lstStyle/>
          <a:p>
            <a:pPr marL="0" indent="0">
              <a:buNone/>
            </a:pPr>
            <a:r>
              <a:rPr lang="en-US" sz="2800" b="1" dirty="0">
                <a:solidFill>
                  <a:srgbClr val="FF0000"/>
                </a:solidFill>
                <a:latin typeface="Agency FB" panose="020B0503020202020204" pitchFamily="34" charset="0"/>
              </a:rPr>
              <a:t>THE FALL OF THEBES (3:8-19)</a:t>
            </a:r>
          </a:p>
          <a:p>
            <a:r>
              <a:rPr lang="en-US" i="1" dirty="0">
                <a:solidFill>
                  <a:schemeClr val="accent6">
                    <a:lumMod val="75000"/>
                  </a:schemeClr>
                </a:solidFill>
                <a:latin typeface="Arial Narrow" panose="020B0606020202030204" pitchFamily="34" charset="0"/>
              </a:rPr>
              <a:t>Nineveh’s fall is compared to Ashurbanipal’s destruction of Thebes in 663 BC.</a:t>
            </a:r>
          </a:p>
          <a:p>
            <a:r>
              <a:rPr lang="en-US" i="1" dirty="0">
                <a:solidFill>
                  <a:schemeClr val="accent6">
                    <a:lumMod val="75000"/>
                  </a:schemeClr>
                </a:solidFill>
                <a:latin typeface="Arial Narrow" panose="020B0606020202030204" pitchFamily="34" charset="0"/>
              </a:rPr>
              <a:t>As the Assyrians did to Thebes, so Babylon would do to Assyria.</a:t>
            </a:r>
          </a:p>
          <a:p>
            <a:r>
              <a:rPr lang="en-US" i="1" dirty="0">
                <a:solidFill>
                  <a:schemeClr val="accent6">
                    <a:lumMod val="75000"/>
                  </a:schemeClr>
                </a:solidFill>
                <a:latin typeface="Arial Narrow" panose="020B0606020202030204" pitchFamily="34" charset="0"/>
              </a:rPr>
              <a:t>The Assyrian armies might be multiplied like locusts, but before the Babylonians, they would be like cold-blooded creatures clinging to the walls on a cold day.</a:t>
            </a:r>
          </a:p>
        </p:txBody>
      </p:sp>
      <p:pic>
        <p:nvPicPr>
          <p:cNvPr id="6" name="Content Placeholder 5">
            <a:extLst>
              <a:ext uri="{FF2B5EF4-FFF2-40B4-BE49-F238E27FC236}">
                <a16:creationId xmlns:a16="http://schemas.microsoft.com/office/drawing/2014/main" id="{52DBF91A-F840-4A8B-A604-1F9A01006E3F}"/>
              </a:ext>
            </a:extLst>
          </p:cNvPr>
          <p:cNvPicPr>
            <a:picLocks noGrp="1" noChangeAspect="1"/>
          </p:cNvPicPr>
          <p:nvPr>
            <p:ph sz="half" idx="2"/>
          </p:nvPr>
        </p:nvPicPr>
        <p:blipFill>
          <a:blip r:embed="rId2"/>
          <a:stretch>
            <a:fillRect/>
          </a:stretch>
        </p:blipFill>
        <p:spPr>
          <a:xfrm>
            <a:off x="381001" y="228600"/>
            <a:ext cx="6705600" cy="6442634"/>
          </a:xfrm>
        </p:spPr>
      </p:pic>
      <p:sp>
        <p:nvSpPr>
          <p:cNvPr id="7" name="TextBox 6">
            <a:extLst>
              <a:ext uri="{FF2B5EF4-FFF2-40B4-BE49-F238E27FC236}">
                <a16:creationId xmlns:a16="http://schemas.microsoft.com/office/drawing/2014/main" id="{A8805684-8F8D-4CBE-AFC7-D3B3D171105F}"/>
              </a:ext>
            </a:extLst>
          </p:cNvPr>
          <p:cNvSpPr txBox="1"/>
          <p:nvPr/>
        </p:nvSpPr>
        <p:spPr>
          <a:xfrm>
            <a:off x="7315200" y="496670"/>
            <a:ext cx="4114800" cy="646331"/>
          </a:xfrm>
          <a:prstGeom prst="rect">
            <a:avLst/>
          </a:prstGeom>
          <a:noFill/>
        </p:spPr>
        <p:txBody>
          <a:bodyPr wrap="square" rtlCol="0">
            <a:spAutoFit/>
          </a:bodyPr>
          <a:lstStyle/>
          <a:p>
            <a:r>
              <a:rPr lang="en-US" dirty="0">
                <a:solidFill>
                  <a:srgbClr val="652825"/>
                </a:solidFill>
                <a:latin typeface="Corbel"/>
              </a:rPr>
              <a:t>Bas-relief of the attack on Thebes from the palace of Ashurbanipal in Nineveh</a:t>
            </a:r>
          </a:p>
        </p:txBody>
      </p:sp>
    </p:spTree>
    <p:extLst>
      <p:ext uri="{BB962C8B-B14F-4D97-AF65-F5344CB8AC3E}">
        <p14:creationId xmlns:p14="http://schemas.microsoft.com/office/powerpoint/2010/main" val="334693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4063-622C-4801-954C-AC5FD58B3E7A}"/>
              </a:ext>
            </a:extLst>
          </p:cNvPr>
          <p:cNvSpPr>
            <a:spLocks noGrp="1"/>
          </p:cNvSpPr>
          <p:nvPr>
            <p:ph type="title"/>
          </p:nvPr>
        </p:nvSpPr>
        <p:spPr>
          <a:xfrm>
            <a:off x="152402" y="1871932"/>
            <a:ext cx="3505199" cy="4909868"/>
          </a:xfrm>
        </p:spPr>
        <p:txBody>
          <a:bodyPr>
            <a:noAutofit/>
          </a:bodyPr>
          <a:lstStyle/>
          <a:p>
            <a:pPr algn="r"/>
            <a:r>
              <a:rPr lang="en-US" sz="2400" b="1" dirty="0">
                <a:solidFill>
                  <a:schemeClr val="tx2">
                    <a:lumMod val="95000"/>
                    <a:lumOff val="5000"/>
                  </a:schemeClr>
                </a:solidFill>
                <a:latin typeface="+mn-lt"/>
              </a:rPr>
              <a:t>Located in al-</a:t>
            </a:r>
            <a:r>
              <a:rPr lang="en-US" sz="2400" b="1" dirty="0" err="1">
                <a:solidFill>
                  <a:schemeClr val="tx2">
                    <a:lumMod val="95000"/>
                    <a:lumOff val="5000"/>
                  </a:schemeClr>
                </a:solidFill>
                <a:latin typeface="+mn-lt"/>
              </a:rPr>
              <a:t>Qosh</a:t>
            </a:r>
            <a:r>
              <a:rPr lang="en-US" sz="2400" b="1" dirty="0">
                <a:solidFill>
                  <a:schemeClr val="tx2">
                    <a:lumMod val="95000"/>
                    <a:lumOff val="5000"/>
                  </a:schemeClr>
                </a:solidFill>
                <a:latin typeface="+mn-lt"/>
              </a:rPr>
              <a:t>, some 30 miles northeast of Mosul, Iraq, this synagogue, now damaged by war, is believed to house the tomb of Nahum. The </a:t>
            </a:r>
            <a:r>
              <a:rPr lang="en-US" sz="2400" b="1">
                <a:solidFill>
                  <a:schemeClr val="tx2">
                    <a:lumMod val="95000"/>
                    <a:lumOff val="5000"/>
                  </a:schemeClr>
                </a:solidFill>
                <a:latin typeface="+mn-lt"/>
              </a:rPr>
              <a:t>shrine was once </a:t>
            </a:r>
            <a:r>
              <a:rPr lang="en-US" sz="2400" b="1" dirty="0">
                <a:solidFill>
                  <a:schemeClr val="tx2">
                    <a:lumMod val="95000"/>
                    <a:lumOff val="5000"/>
                  </a:schemeClr>
                </a:solidFill>
                <a:latin typeface="+mn-lt"/>
              </a:rPr>
              <a:t>a site for pilgrimage, but in a war-torn area it now is slowly being reduced to rubble, though recent steps have been taken to stop the deterioration (as of 2017).</a:t>
            </a:r>
            <a:endParaRPr lang="en-US" sz="2400" b="1" dirty="0">
              <a:solidFill>
                <a:srgbClr val="FF0000"/>
              </a:solidFill>
              <a:latin typeface="Agency FB" panose="020B0503020202020204" pitchFamily="34" charset="0"/>
            </a:endParaRPr>
          </a:p>
        </p:txBody>
      </p:sp>
      <p:pic>
        <p:nvPicPr>
          <p:cNvPr id="5" name="Content Placeholder 4">
            <a:extLst>
              <a:ext uri="{FF2B5EF4-FFF2-40B4-BE49-F238E27FC236}">
                <a16:creationId xmlns:a16="http://schemas.microsoft.com/office/drawing/2014/main" id="{E40E3A4F-2582-4F84-8B3A-C4A5BB26709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871612" y="189724"/>
            <a:ext cx="8167988" cy="6472745"/>
          </a:xfrm>
        </p:spPr>
      </p:pic>
      <p:sp>
        <p:nvSpPr>
          <p:cNvPr id="6" name="TextBox 5">
            <a:extLst>
              <a:ext uri="{FF2B5EF4-FFF2-40B4-BE49-F238E27FC236}">
                <a16:creationId xmlns:a16="http://schemas.microsoft.com/office/drawing/2014/main" id="{E131CAEF-9B3E-4B9F-9B04-05F5B2DC2F2A}"/>
              </a:ext>
            </a:extLst>
          </p:cNvPr>
          <p:cNvSpPr txBox="1"/>
          <p:nvPr/>
        </p:nvSpPr>
        <p:spPr>
          <a:xfrm>
            <a:off x="388743" y="381001"/>
            <a:ext cx="3276600" cy="954107"/>
          </a:xfrm>
          <a:prstGeom prst="rect">
            <a:avLst/>
          </a:prstGeom>
          <a:noFill/>
        </p:spPr>
        <p:txBody>
          <a:bodyPr wrap="square" rtlCol="0">
            <a:spAutoFit/>
          </a:bodyPr>
          <a:lstStyle/>
          <a:p>
            <a:pPr algn="r"/>
            <a:r>
              <a:rPr lang="en-US" sz="2800" b="1" dirty="0">
                <a:solidFill>
                  <a:srgbClr val="FF0000"/>
                </a:solidFill>
                <a:latin typeface="Agency FB" panose="020B0503020202020204" pitchFamily="34" charset="0"/>
              </a:rPr>
              <a:t>POSSIBLE BURIAL SITE OF NAHUM</a:t>
            </a:r>
          </a:p>
        </p:txBody>
      </p:sp>
    </p:spTree>
    <p:extLst>
      <p:ext uri="{BB962C8B-B14F-4D97-AF65-F5344CB8AC3E}">
        <p14:creationId xmlns:p14="http://schemas.microsoft.com/office/powerpoint/2010/main" val="73770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0781-CC8A-4E71-B9F2-F05F50739E5F}"/>
              </a:ext>
            </a:extLst>
          </p:cNvPr>
          <p:cNvSpPr>
            <a:spLocks noGrp="1"/>
          </p:cNvSpPr>
          <p:nvPr>
            <p:ph type="title"/>
          </p:nvPr>
        </p:nvSpPr>
        <p:spPr/>
        <p:txBody>
          <a:bodyPr/>
          <a:lstStyle/>
          <a:p>
            <a:r>
              <a:rPr lang="en-US" b="1" dirty="0"/>
              <a:t>Historical Background</a:t>
            </a:r>
          </a:p>
        </p:txBody>
      </p:sp>
      <p:sp>
        <p:nvSpPr>
          <p:cNvPr id="3" name="Content Placeholder 2">
            <a:extLst>
              <a:ext uri="{FF2B5EF4-FFF2-40B4-BE49-F238E27FC236}">
                <a16:creationId xmlns:a16="http://schemas.microsoft.com/office/drawing/2014/main" id="{8AD96525-272B-4D6F-9A69-0E5E75E1D5C7}"/>
              </a:ext>
            </a:extLst>
          </p:cNvPr>
          <p:cNvSpPr>
            <a:spLocks noGrp="1"/>
          </p:cNvSpPr>
          <p:nvPr>
            <p:ph idx="1"/>
          </p:nvPr>
        </p:nvSpPr>
        <p:spPr>
          <a:xfrm>
            <a:off x="1524001" y="1905000"/>
            <a:ext cx="10134599" cy="4763277"/>
          </a:xfrm>
        </p:spPr>
        <p:txBody>
          <a:bodyPr>
            <a:normAutofit/>
          </a:bodyPr>
          <a:lstStyle/>
          <a:p>
            <a:pPr marL="0" indent="0">
              <a:buNone/>
            </a:pPr>
            <a:r>
              <a:rPr lang="en-US" sz="2800" b="1" dirty="0">
                <a:solidFill>
                  <a:srgbClr val="FF0000"/>
                </a:solidFill>
              </a:rPr>
              <a:t>The history of Assyrian decline lies behind the little work of Nahum.</a:t>
            </a:r>
          </a:p>
          <a:p>
            <a:r>
              <a:rPr lang="en-US" i="1" dirty="0"/>
              <a:t>Assyria reached the height of its imperial power under Ashurbanipal (668-631 BC), but his reign was followed by a series of weak leaders who suffered crippling defeats from the Babylonians.</a:t>
            </a:r>
          </a:p>
          <a:p>
            <a:r>
              <a:rPr lang="en-US" i="1" dirty="0"/>
              <a:t>When the Assyrian refugee government was backed up in northwest Mesopotamia, and the Egyptians, Assyrian’s allies, were marching northward for support, Josiah, the king of Judah, interposed his army, confronting Pharaoh-</a:t>
            </a:r>
            <a:r>
              <a:rPr lang="en-US" i="1" dirty="0" err="1"/>
              <a:t>Neco</a:t>
            </a:r>
            <a:r>
              <a:rPr lang="en-US" i="1" dirty="0"/>
              <a:t> II at Megiddo in 609 BC.</a:t>
            </a:r>
          </a:p>
          <a:p>
            <a:r>
              <a:rPr lang="en-US" i="1" dirty="0"/>
              <a:t>Though Josiah died in this confrontation, he stalled the Egyptian advance just long enough to leave the Assyrians unaided. </a:t>
            </a:r>
          </a:p>
        </p:txBody>
      </p:sp>
    </p:spTree>
    <p:extLst>
      <p:ext uri="{BB962C8B-B14F-4D97-AF65-F5344CB8AC3E}">
        <p14:creationId xmlns:p14="http://schemas.microsoft.com/office/powerpoint/2010/main" val="8955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39619" name="Picture 3" descr="Map%20-%20The%20Assyrian%20Empire[1]">
            <a:extLst>
              <a:ext uri="{FF2B5EF4-FFF2-40B4-BE49-F238E27FC236}">
                <a16:creationId xmlns:a16="http://schemas.microsoft.com/office/drawing/2014/main" id="{64046CCD-6A5E-4425-AACE-1EF9B0410A0E}"/>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t="9276" b="5165"/>
          <a:stretch>
            <a:fillRect/>
          </a:stretch>
        </p:blipFill>
        <p:spPr>
          <a:xfrm>
            <a:off x="152400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9620" name="Text Box 5">
            <a:extLst>
              <a:ext uri="{FF2B5EF4-FFF2-40B4-BE49-F238E27FC236}">
                <a16:creationId xmlns:a16="http://schemas.microsoft.com/office/drawing/2014/main" id="{05C739BF-DB4E-4052-9847-23E33E1AD8C0}"/>
              </a:ext>
            </a:extLst>
          </p:cNvPr>
          <p:cNvSpPr txBox="1">
            <a:spLocks noChangeArrowheads="1"/>
          </p:cNvSpPr>
          <p:nvPr/>
        </p:nvSpPr>
        <p:spPr bwMode="auto">
          <a:xfrm>
            <a:off x="7696200" y="3352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solidFill>
                  <a:srgbClr val="652825"/>
                </a:solidFill>
                <a:latin typeface="Arial" panose="020B0604020202020204" pitchFamily="34" charset="0"/>
              </a:rPr>
              <a:t>Babylon</a:t>
            </a:r>
          </a:p>
        </p:txBody>
      </p:sp>
      <p:sp>
        <p:nvSpPr>
          <p:cNvPr id="239621" name="Text Box 6">
            <a:extLst>
              <a:ext uri="{FF2B5EF4-FFF2-40B4-BE49-F238E27FC236}">
                <a16:creationId xmlns:a16="http://schemas.microsoft.com/office/drawing/2014/main" id="{AA8EC983-162C-47B3-8CD5-1D762BC9613D}"/>
              </a:ext>
            </a:extLst>
          </p:cNvPr>
          <p:cNvSpPr txBox="1">
            <a:spLocks noChangeArrowheads="1"/>
          </p:cNvSpPr>
          <p:nvPr/>
        </p:nvSpPr>
        <p:spPr bwMode="auto">
          <a:xfrm>
            <a:off x="4114800" y="3505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solidFill>
                  <a:srgbClr val="652825"/>
                </a:solidFill>
                <a:latin typeface="Arial" panose="020B0604020202020204" pitchFamily="34" charset="0"/>
              </a:rPr>
              <a:t>Judah</a:t>
            </a:r>
          </a:p>
        </p:txBody>
      </p:sp>
      <p:sp>
        <p:nvSpPr>
          <p:cNvPr id="239622" name="Text Box 11">
            <a:extLst>
              <a:ext uri="{FF2B5EF4-FFF2-40B4-BE49-F238E27FC236}">
                <a16:creationId xmlns:a16="http://schemas.microsoft.com/office/drawing/2014/main" id="{1CD867D7-9CEF-41A4-B4E4-DE4B3AEE0E47}"/>
              </a:ext>
            </a:extLst>
          </p:cNvPr>
          <p:cNvSpPr txBox="1">
            <a:spLocks noChangeArrowheads="1"/>
          </p:cNvSpPr>
          <p:nvPr/>
        </p:nvSpPr>
        <p:spPr bwMode="auto">
          <a:xfrm>
            <a:off x="7086600" y="19050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solidFill>
                  <a:srgbClr val="652825"/>
                </a:solidFill>
                <a:latin typeface="Arial" panose="020B0604020202020204" pitchFamily="34" charset="0"/>
              </a:rPr>
              <a:t>Asshur</a:t>
            </a:r>
          </a:p>
        </p:txBody>
      </p:sp>
      <p:sp>
        <p:nvSpPr>
          <p:cNvPr id="239623" name="Text Box 12">
            <a:extLst>
              <a:ext uri="{FF2B5EF4-FFF2-40B4-BE49-F238E27FC236}">
                <a16:creationId xmlns:a16="http://schemas.microsoft.com/office/drawing/2014/main" id="{3F83525C-0D18-4C1A-B676-F5FEDA571BC7}"/>
              </a:ext>
            </a:extLst>
          </p:cNvPr>
          <p:cNvSpPr txBox="1">
            <a:spLocks noChangeArrowheads="1"/>
          </p:cNvSpPr>
          <p:nvPr/>
        </p:nvSpPr>
        <p:spPr bwMode="auto">
          <a:xfrm>
            <a:off x="6629400" y="14478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solidFill>
                  <a:srgbClr val="652825"/>
                </a:solidFill>
                <a:latin typeface="Arial" panose="020B0604020202020204" pitchFamily="34" charset="0"/>
              </a:rPr>
              <a:t>Nineveh</a:t>
            </a:r>
          </a:p>
        </p:txBody>
      </p:sp>
      <p:sp>
        <p:nvSpPr>
          <p:cNvPr id="239624" name="Text Box 13">
            <a:extLst>
              <a:ext uri="{FF2B5EF4-FFF2-40B4-BE49-F238E27FC236}">
                <a16:creationId xmlns:a16="http://schemas.microsoft.com/office/drawing/2014/main" id="{C48A189F-F329-4286-B27E-79201BA55C96}"/>
              </a:ext>
            </a:extLst>
          </p:cNvPr>
          <p:cNvSpPr txBox="1">
            <a:spLocks noChangeArrowheads="1"/>
          </p:cNvSpPr>
          <p:nvPr/>
        </p:nvSpPr>
        <p:spPr bwMode="auto">
          <a:xfrm>
            <a:off x="4800600" y="1371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solidFill>
                  <a:srgbClr val="652825"/>
                </a:solidFill>
                <a:latin typeface="Arial" panose="020B0604020202020204" pitchFamily="34" charset="0"/>
              </a:rPr>
              <a:t>Carchemish</a:t>
            </a:r>
          </a:p>
        </p:txBody>
      </p:sp>
      <p:sp>
        <p:nvSpPr>
          <p:cNvPr id="239625" name="Text Box 14">
            <a:extLst>
              <a:ext uri="{FF2B5EF4-FFF2-40B4-BE49-F238E27FC236}">
                <a16:creationId xmlns:a16="http://schemas.microsoft.com/office/drawing/2014/main" id="{043F8868-09E5-4C11-9F52-4EF55C946C7D}"/>
              </a:ext>
            </a:extLst>
          </p:cNvPr>
          <p:cNvSpPr txBox="1">
            <a:spLocks noChangeArrowheads="1"/>
          </p:cNvSpPr>
          <p:nvPr/>
        </p:nvSpPr>
        <p:spPr bwMode="auto">
          <a:xfrm>
            <a:off x="5334000" y="1752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solidFill>
                  <a:srgbClr val="652825"/>
                </a:solidFill>
                <a:latin typeface="Arial" panose="020B0604020202020204" pitchFamily="34" charset="0"/>
              </a:rPr>
              <a:t>Haran</a:t>
            </a:r>
          </a:p>
        </p:txBody>
      </p:sp>
      <p:sp>
        <p:nvSpPr>
          <p:cNvPr id="239626" name="Text Box 15">
            <a:extLst>
              <a:ext uri="{FF2B5EF4-FFF2-40B4-BE49-F238E27FC236}">
                <a16:creationId xmlns:a16="http://schemas.microsoft.com/office/drawing/2014/main" id="{0CFF6E0F-F148-425E-9DF3-C7AED00F5115}"/>
              </a:ext>
            </a:extLst>
          </p:cNvPr>
          <p:cNvSpPr txBox="1">
            <a:spLocks noChangeArrowheads="1"/>
          </p:cNvSpPr>
          <p:nvPr/>
        </p:nvSpPr>
        <p:spPr bwMode="auto">
          <a:xfrm>
            <a:off x="2514600" y="45720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solidFill>
                  <a:srgbClr val="652825"/>
                </a:solidFill>
                <a:latin typeface="Arial" panose="020B0604020202020204" pitchFamily="34" charset="0"/>
              </a:rPr>
              <a:t>Egypt</a:t>
            </a:r>
          </a:p>
        </p:txBody>
      </p:sp>
    </p:spTree>
    <p:extLst>
      <p:ext uri="{BB962C8B-B14F-4D97-AF65-F5344CB8AC3E}">
        <p14:creationId xmlns:p14="http://schemas.microsoft.com/office/powerpoint/2010/main" val="324417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88672BBE-EFB6-4059-86B7-829D81E114FB}"/>
              </a:ext>
            </a:extLst>
          </p:cNvPr>
          <p:cNvSpPr>
            <a:spLocks noGrp="1" noChangeArrowheads="1"/>
          </p:cNvSpPr>
          <p:nvPr>
            <p:ph type="title"/>
          </p:nvPr>
        </p:nvSpPr>
        <p:spPr>
          <a:xfrm>
            <a:off x="1752600" y="533400"/>
            <a:ext cx="8610600" cy="762000"/>
          </a:xfrm>
        </p:spPr>
        <p:txBody>
          <a:bodyPr/>
          <a:lstStyle/>
          <a:p>
            <a:pPr eaLnBrk="1" hangingPunct="1"/>
            <a:r>
              <a:rPr lang="en-US" altLang="en-US">
                <a:solidFill>
                  <a:srgbClr val="990033"/>
                </a:solidFill>
                <a:latin typeface="Impact" panose="020B0806030902050204" pitchFamily="34" charset="0"/>
              </a:rPr>
              <a:t>DECLINE OF ASSYRIA/RISE OF BABYLON</a:t>
            </a:r>
          </a:p>
        </p:txBody>
      </p:sp>
      <p:sp>
        <p:nvSpPr>
          <p:cNvPr id="489475" name="Rectangle 3">
            <a:extLst>
              <a:ext uri="{FF2B5EF4-FFF2-40B4-BE49-F238E27FC236}">
                <a16:creationId xmlns:a16="http://schemas.microsoft.com/office/drawing/2014/main" id="{0A28334B-27A5-490E-B22B-B12553B45257}"/>
              </a:ext>
            </a:extLst>
          </p:cNvPr>
          <p:cNvSpPr>
            <a:spLocks noGrp="1" noChangeArrowheads="1"/>
          </p:cNvSpPr>
          <p:nvPr>
            <p:ph type="body" idx="1"/>
          </p:nvPr>
        </p:nvSpPr>
        <p:spPr>
          <a:xfrm>
            <a:off x="1752600" y="1828800"/>
            <a:ext cx="8763000" cy="4800600"/>
          </a:xfrm>
        </p:spPr>
        <p:txBody>
          <a:bodyPr>
            <a:normAutofit fontScale="85000" lnSpcReduction="20000"/>
          </a:bodyPr>
          <a:lstStyle/>
          <a:p>
            <a:pPr eaLnBrk="1" hangingPunct="1">
              <a:lnSpc>
                <a:spcPct val="90000"/>
              </a:lnSpc>
              <a:buFont typeface="Wingdings" panose="05000000000000000000" pitchFamily="2" charset="2"/>
              <a:buNone/>
              <a:defRPr/>
            </a:pPr>
            <a:r>
              <a:rPr lang="en-US" altLang="en-US" sz="2800" b="1" dirty="0">
                <a:solidFill>
                  <a:srgbClr val="990033"/>
                </a:solidFill>
                <a:effectLst>
                  <a:outerShdw blurRad="38100" dist="38100" dir="2700000" algn="tl">
                    <a:srgbClr val="000000"/>
                  </a:outerShdw>
                </a:effectLst>
                <a:latin typeface="Lucida Sans Unicode" panose="020B0602030504020204" pitchFamily="34" charset="0"/>
              </a:rPr>
              <a:t>626-620 BC</a:t>
            </a:r>
            <a:r>
              <a:rPr lang="en-US" altLang="en-US" sz="2800" dirty="0">
                <a:solidFill>
                  <a:schemeClr val="folHlink"/>
                </a:solidFill>
                <a:latin typeface="Lucida Sans Unicode" panose="020B0602030504020204" pitchFamily="34" charset="0"/>
              </a:rPr>
              <a:t>		</a:t>
            </a:r>
            <a:r>
              <a:rPr lang="en-US" altLang="en-US" sz="2800" b="1" dirty="0">
                <a:solidFill>
                  <a:srgbClr val="000066"/>
                </a:solidFill>
                <a:effectLst>
                  <a:outerShdw blurRad="38100" dist="38100" dir="2700000" algn="tl">
                    <a:srgbClr val="000000"/>
                  </a:outerShdw>
                </a:effectLst>
                <a:latin typeface="Lucida Sans Unicode" panose="020B0602030504020204" pitchFamily="34" charset="0"/>
              </a:rPr>
              <a:t>Defeat at Babylon</a:t>
            </a:r>
            <a:r>
              <a:rPr lang="en-US" altLang="en-US" sz="2800" i="1" dirty="0">
                <a:latin typeface="Lucida Sans Unicode" panose="020B0602030504020204" pitchFamily="34" charset="0"/>
              </a:rPr>
              <a:t> (Assyrians</a:t>
            </a:r>
          </a:p>
          <a:p>
            <a:pPr eaLnBrk="1" hangingPunct="1">
              <a:lnSpc>
                <a:spcPct val="90000"/>
              </a:lnSpc>
              <a:buFont typeface="Wingdings" panose="05000000000000000000" pitchFamily="2" charset="2"/>
              <a:buNone/>
              <a:defRPr/>
            </a:pPr>
            <a:r>
              <a:rPr lang="en-US" altLang="en-US" sz="2800" i="1" dirty="0">
                <a:latin typeface="Lucida Sans Unicode" panose="020B0602030504020204" pitchFamily="34" charset="0"/>
              </a:rPr>
              <a:t>				driven from Babylon)</a:t>
            </a:r>
          </a:p>
          <a:p>
            <a:pPr eaLnBrk="1" hangingPunct="1">
              <a:lnSpc>
                <a:spcPct val="90000"/>
              </a:lnSpc>
              <a:buFont typeface="Wingdings" panose="05000000000000000000" pitchFamily="2" charset="2"/>
              <a:buNone/>
              <a:defRPr/>
            </a:pPr>
            <a:r>
              <a:rPr lang="en-US" altLang="en-US" sz="2800" b="1" dirty="0">
                <a:solidFill>
                  <a:srgbClr val="990033"/>
                </a:solidFill>
                <a:effectLst>
                  <a:outerShdw blurRad="38100" dist="38100" dir="2700000" algn="tl">
                    <a:srgbClr val="000000"/>
                  </a:outerShdw>
                </a:effectLst>
                <a:latin typeface="Lucida Sans Unicode" panose="020B0602030504020204" pitchFamily="34" charset="0"/>
              </a:rPr>
              <a:t>614 BC</a:t>
            </a:r>
            <a:r>
              <a:rPr lang="en-US" altLang="en-US" sz="2800" i="1" dirty="0">
                <a:solidFill>
                  <a:schemeClr val="folHlink"/>
                </a:solidFill>
                <a:latin typeface="Lucida Sans Unicode" panose="020B0602030504020204" pitchFamily="34" charset="0"/>
              </a:rPr>
              <a:t>		</a:t>
            </a:r>
            <a:r>
              <a:rPr lang="en-US" altLang="en-US" sz="2800" b="1" dirty="0">
                <a:solidFill>
                  <a:srgbClr val="000066"/>
                </a:solidFill>
                <a:effectLst>
                  <a:outerShdw blurRad="38100" dist="38100" dir="2700000" algn="tl">
                    <a:srgbClr val="000000"/>
                  </a:outerShdw>
                </a:effectLst>
                <a:latin typeface="Lucida Sans Unicode" panose="020B0602030504020204" pitchFamily="34" charset="0"/>
              </a:rPr>
              <a:t>Fall of Ashur</a:t>
            </a:r>
            <a:r>
              <a:rPr lang="en-US" altLang="en-US" sz="2800" i="1" dirty="0">
                <a:latin typeface="Lucida Sans Unicode" panose="020B0602030504020204" pitchFamily="34" charset="0"/>
              </a:rPr>
              <a:t> (loss of </a:t>
            </a:r>
          </a:p>
          <a:p>
            <a:pPr eaLnBrk="1" hangingPunct="1">
              <a:lnSpc>
                <a:spcPct val="90000"/>
              </a:lnSpc>
              <a:buFont typeface="Wingdings" panose="05000000000000000000" pitchFamily="2" charset="2"/>
              <a:buNone/>
              <a:defRPr/>
            </a:pPr>
            <a:r>
              <a:rPr lang="en-US" altLang="en-US" sz="2800" i="1" dirty="0">
                <a:latin typeface="Lucida Sans Unicode" panose="020B0602030504020204" pitchFamily="34" charset="0"/>
              </a:rPr>
              <a:t>				southern capital)</a:t>
            </a:r>
          </a:p>
          <a:p>
            <a:pPr eaLnBrk="1" hangingPunct="1">
              <a:lnSpc>
                <a:spcPct val="90000"/>
              </a:lnSpc>
              <a:buFont typeface="Wingdings" panose="05000000000000000000" pitchFamily="2" charset="2"/>
              <a:buNone/>
              <a:defRPr/>
            </a:pPr>
            <a:r>
              <a:rPr lang="en-US" altLang="en-US" sz="2800" b="1" dirty="0">
                <a:solidFill>
                  <a:srgbClr val="990033"/>
                </a:solidFill>
                <a:effectLst>
                  <a:outerShdw blurRad="38100" dist="38100" dir="2700000" algn="tl">
                    <a:srgbClr val="000000"/>
                  </a:outerShdw>
                </a:effectLst>
                <a:latin typeface="Lucida Sans Unicode" panose="020B0602030504020204" pitchFamily="34" charset="0"/>
              </a:rPr>
              <a:t>612 BC</a:t>
            </a:r>
            <a:r>
              <a:rPr lang="en-US" altLang="en-US" sz="2800" i="1" dirty="0">
                <a:solidFill>
                  <a:schemeClr val="folHlink"/>
                </a:solidFill>
                <a:latin typeface="Lucida Sans Unicode" panose="020B0602030504020204" pitchFamily="34" charset="0"/>
              </a:rPr>
              <a:t>		</a:t>
            </a:r>
            <a:r>
              <a:rPr lang="en-US" altLang="en-US" sz="2800" b="1" dirty="0">
                <a:solidFill>
                  <a:srgbClr val="000066"/>
                </a:solidFill>
                <a:effectLst>
                  <a:outerShdw blurRad="38100" dist="38100" dir="2700000" algn="tl">
                    <a:srgbClr val="000000"/>
                  </a:outerShdw>
                </a:effectLst>
                <a:latin typeface="Lucida Sans Unicode" panose="020B0602030504020204" pitchFamily="34" charset="0"/>
              </a:rPr>
              <a:t>Fall of Nineveh</a:t>
            </a:r>
            <a:r>
              <a:rPr lang="en-US" altLang="en-US" sz="2800" i="1" dirty="0">
                <a:latin typeface="Lucida Sans Unicode" panose="020B0602030504020204" pitchFamily="34" charset="0"/>
              </a:rPr>
              <a:t> (loss of</a:t>
            </a:r>
          </a:p>
          <a:p>
            <a:pPr eaLnBrk="1" hangingPunct="1">
              <a:lnSpc>
                <a:spcPct val="90000"/>
              </a:lnSpc>
              <a:buFont typeface="Wingdings" panose="05000000000000000000" pitchFamily="2" charset="2"/>
              <a:buNone/>
              <a:defRPr/>
            </a:pPr>
            <a:r>
              <a:rPr lang="en-US" altLang="en-US" sz="2800" i="1" dirty="0">
                <a:latin typeface="Lucida Sans Unicode" panose="020B0602030504020204" pitchFamily="34" charset="0"/>
              </a:rPr>
              <a:t>				northern capital)</a:t>
            </a:r>
          </a:p>
          <a:p>
            <a:pPr eaLnBrk="1" hangingPunct="1">
              <a:lnSpc>
                <a:spcPct val="90000"/>
              </a:lnSpc>
              <a:buFont typeface="Wingdings" panose="05000000000000000000" pitchFamily="2" charset="2"/>
              <a:buNone/>
              <a:defRPr/>
            </a:pPr>
            <a:r>
              <a:rPr lang="en-US" altLang="en-US" sz="2800" b="1" dirty="0">
                <a:solidFill>
                  <a:srgbClr val="990033"/>
                </a:solidFill>
                <a:effectLst>
                  <a:outerShdw blurRad="38100" dist="38100" dir="2700000" algn="tl">
                    <a:srgbClr val="000000"/>
                  </a:outerShdw>
                </a:effectLst>
                <a:latin typeface="Lucida Sans Unicode" panose="020B0602030504020204" pitchFamily="34" charset="0"/>
              </a:rPr>
              <a:t>609 BC</a:t>
            </a:r>
            <a:r>
              <a:rPr lang="en-US" altLang="en-US" sz="2800" i="1" dirty="0">
                <a:solidFill>
                  <a:schemeClr val="folHlink"/>
                </a:solidFill>
                <a:latin typeface="Lucida Sans Unicode" panose="020B0602030504020204" pitchFamily="34" charset="0"/>
              </a:rPr>
              <a:t>		</a:t>
            </a:r>
            <a:r>
              <a:rPr lang="en-US" altLang="en-US" sz="2800" b="1" dirty="0">
                <a:solidFill>
                  <a:srgbClr val="000066"/>
                </a:solidFill>
                <a:effectLst>
                  <a:outerShdw blurRad="38100" dist="38100" dir="2700000" algn="tl">
                    <a:srgbClr val="000000"/>
                  </a:outerShdw>
                </a:effectLst>
                <a:latin typeface="Lucida Sans Unicode" panose="020B0602030504020204" pitchFamily="34" charset="0"/>
              </a:rPr>
              <a:t>Defeat at Haran</a:t>
            </a:r>
            <a:r>
              <a:rPr lang="en-US" altLang="en-US" sz="2800" i="1" dirty="0">
                <a:latin typeface="Lucida Sans Unicode" panose="020B0602030504020204" pitchFamily="34" charset="0"/>
              </a:rPr>
              <a:t> (loss of</a:t>
            </a:r>
          </a:p>
          <a:p>
            <a:pPr eaLnBrk="1" hangingPunct="1">
              <a:lnSpc>
                <a:spcPct val="90000"/>
              </a:lnSpc>
              <a:buFont typeface="Wingdings" panose="05000000000000000000" pitchFamily="2" charset="2"/>
              <a:buNone/>
              <a:defRPr/>
            </a:pPr>
            <a:r>
              <a:rPr lang="en-US" altLang="en-US" sz="2800" i="1" dirty="0">
                <a:latin typeface="Lucida Sans Unicode" panose="020B0602030504020204" pitchFamily="34" charset="0"/>
              </a:rPr>
              <a:t>				government in exile)</a:t>
            </a:r>
          </a:p>
          <a:p>
            <a:pPr eaLnBrk="1" hangingPunct="1">
              <a:lnSpc>
                <a:spcPct val="90000"/>
              </a:lnSpc>
              <a:buFont typeface="Wingdings" panose="05000000000000000000" pitchFamily="2" charset="2"/>
              <a:buNone/>
              <a:defRPr/>
            </a:pPr>
            <a:r>
              <a:rPr lang="en-US" altLang="en-US" sz="2800" b="1" dirty="0">
                <a:solidFill>
                  <a:srgbClr val="990033"/>
                </a:solidFill>
                <a:effectLst>
                  <a:outerShdw blurRad="38100" dist="38100" dir="2700000" algn="tl">
                    <a:srgbClr val="000000"/>
                  </a:outerShdw>
                </a:effectLst>
                <a:latin typeface="Lucida Sans Unicode" panose="020B0602030504020204" pitchFamily="34" charset="0"/>
              </a:rPr>
              <a:t>605 BC</a:t>
            </a:r>
            <a:r>
              <a:rPr lang="en-US" altLang="en-US" sz="2800" dirty="0">
                <a:solidFill>
                  <a:schemeClr val="folHlink"/>
                </a:solidFill>
                <a:latin typeface="Lucida Sans Unicode" panose="020B0602030504020204" pitchFamily="34" charset="0"/>
              </a:rPr>
              <a:t>		</a:t>
            </a:r>
            <a:r>
              <a:rPr lang="en-US" altLang="en-US" sz="2800" b="1" dirty="0">
                <a:solidFill>
                  <a:srgbClr val="000066"/>
                </a:solidFill>
                <a:effectLst>
                  <a:outerShdw blurRad="38100" dist="38100" dir="2700000" algn="tl">
                    <a:srgbClr val="000000"/>
                  </a:outerShdw>
                </a:effectLst>
                <a:latin typeface="Lucida Sans Unicode" panose="020B0602030504020204" pitchFamily="34" charset="0"/>
              </a:rPr>
              <a:t>Battle of Carchemish</a:t>
            </a:r>
            <a:r>
              <a:rPr lang="en-US" altLang="en-US" sz="2800" i="1" dirty="0">
                <a:latin typeface="Lucida Sans Unicode" panose="020B0602030504020204" pitchFamily="34" charset="0"/>
              </a:rPr>
              <a:t> (loss of last</a:t>
            </a:r>
          </a:p>
          <a:p>
            <a:pPr eaLnBrk="1" hangingPunct="1">
              <a:lnSpc>
                <a:spcPct val="90000"/>
              </a:lnSpc>
              <a:buFont typeface="Wingdings" panose="05000000000000000000" pitchFamily="2" charset="2"/>
              <a:buNone/>
              <a:defRPr/>
            </a:pPr>
            <a:r>
              <a:rPr lang="en-US" altLang="en-US" sz="2800" i="1" dirty="0">
                <a:latin typeface="Lucida Sans Unicode" panose="020B0602030504020204" pitchFamily="34" charset="0"/>
              </a:rPr>
              <a:t>				significant ally, Egypt)</a:t>
            </a:r>
          </a:p>
        </p:txBody>
      </p:sp>
    </p:spTree>
    <p:extLst>
      <p:ext uri="{BB962C8B-B14F-4D97-AF65-F5344CB8AC3E}">
        <p14:creationId xmlns:p14="http://schemas.microsoft.com/office/powerpoint/2010/main" val="306260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89475">
                                            <p:txEl>
                                              <p:pRg st="0" end="0"/>
                                            </p:txEl>
                                          </p:spTgt>
                                        </p:tgtEl>
                                        <p:attrNameLst>
                                          <p:attrName>style.visibility</p:attrName>
                                        </p:attrNameLst>
                                      </p:cBhvr>
                                      <p:to>
                                        <p:strVal val="visible"/>
                                      </p:to>
                                    </p:set>
                                    <p:anim calcmode="lin" valueType="num">
                                      <p:cBhvr>
                                        <p:cTn id="7" dur="500" fill="hold"/>
                                        <p:tgtEl>
                                          <p:spTgt spid="48947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8947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8947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89475">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489475">
                                            <p:txEl>
                                              <p:pRg st="1" end="1"/>
                                            </p:txEl>
                                          </p:spTgt>
                                        </p:tgtEl>
                                        <p:attrNameLst>
                                          <p:attrName>style.visibility</p:attrName>
                                        </p:attrNameLst>
                                      </p:cBhvr>
                                      <p:to>
                                        <p:strVal val="visible"/>
                                      </p:to>
                                    </p:set>
                                    <p:anim calcmode="lin" valueType="num">
                                      <p:cBhvr>
                                        <p:cTn id="13" dur="500" fill="hold"/>
                                        <p:tgtEl>
                                          <p:spTgt spid="48947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8947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8947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89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489475">
                                            <p:txEl>
                                              <p:pRg st="2" end="2"/>
                                            </p:txEl>
                                          </p:spTgt>
                                        </p:tgtEl>
                                        <p:attrNameLst>
                                          <p:attrName>style.visibility</p:attrName>
                                        </p:attrNameLst>
                                      </p:cBhvr>
                                      <p:to>
                                        <p:strVal val="visible"/>
                                      </p:to>
                                    </p:set>
                                    <p:anim calcmode="lin" valueType="num">
                                      <p:cBhvr>
                                        <p:cTn id="21" dur="500" fill="hold"/>
                                        <p:tgtEl>
                                          <p:spTgt spid="48947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48947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48947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489475">
                                            <p:txEl>
                                              <p:pRg st="2" end="2"/>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489475">
                                            <p:txEl>
                                              <p:pRg st="3" end="3"/>
                                            </p:txEl>
                                          </p:spTgt>
                                        </p:tgtEl>
                                        <p:attrNameLst>
                                          <p:attrName>style.visibility</p:attrName>
                                        </p:attrNameLst>
                                      </p:cBhvr>
                                      <p:to>
                                        <p:strVal val="visible"/>
                                      </p:to>
                                    </p:set>
                                    <p:anim calcmode="lin" valueType="num">
                                      <p:cBhvr>
                                        <p:cTn id="27" dur="500" fill="hold"/>
                                        <p:tgtEl>
                                          <p:spTgt spid="48947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48947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48947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4894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9" presetClass="entr" presetSubtype="0" accel="100000" fill="hold" nodeType="clickEffect">
                                  <p:stCondLst>
                                    <p:cond delay="0"/>
                                  </p:stCondLst>
                                  <p:childTnLst>
                                    <p:set>
                                      <p:cBhvr>
                                        <p:cTn id="34" dur="1" fill="hold">
                                          <p:stCondLst>
                                            <p:cond delay="0"/>
                                          </p:stCondLst>
                                        </p:cTn>
                                        <p:tgtEl>
                                          <p:spTgt spid="489475">
                                            <p:txEl>
                                              <p:pRg st="4" end="4"/>
                                            </p:txEl>
                                          </p:spTgt>
                                        </p:tgtEl>
                                        <p:attrNameLst>
                                          <p:attrName>style.visibility</p:attrName>
                                        </p:attrNameLst>
                                      </p:cBhvr>
                                      <p:to>
                                        <p:strVal val="visible"/>
                                      </p:to>
                                    </p:set>
                                    <p:anim calcmode="lin" valueType="num">
                                      <p:cBhvr>
                                        <p:cTn id="35" dur="500" fill="hold"/>
                                        <p:tgtEl>
                                          <p:spTgt spid="48947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48947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48947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489475">
                                            <p:txEl>
                                              <p:pRg st="4" end="4"/>
                                            </p:txEl>
                                          </p:spTgt>
                                        </p:tgtEl>
                                        <p:attrNameLst>
                                          <p:attrName>ppt_y</p:attrName>
                                        </p:attrNameLst>
                                      </p:cBhvr>
                                      <p:tavLst>
                                        <p:tav tm="0">
                                          <p:val>
                                            <p:strVal val="#ppt_y"/>
                                          </p:val>
                                        </p:tav>
                                        <p:tav tm="100000">
                                          <p:val>
                                            <p:strVal val="#ppt_y"/>
                                          </p:val>
                                        </p:tav>
                                      </p:tavLst>
                                    </p:anim>
                                  </p:childTnLst>
                                </p:cTn>
                              </p:par>
                              <p:par>
                                <p:cTn id="39" presetID="39" presetClass="entr" presetSubtype="0" accel="100000" fill="hold" nodeType="withEffect">
                                  <p:stCondLst>
                                    <p:cond delay="0"/>
                                  </p:stCondLst>
                                  <p:childTnLst>
                                    <p:set>
                                      <p:cBhvr>
                                        <p:cTn id="40" dur="1" fill="hold">
                                          <p:stCondLst>
                                            <p:cond delay="0"/>
                                          </p:stCondLst>
                                        </p:cTn>
                                        <p:tgtEl>
                                          <p:spTgt spid="489475">
                                            <p:txEl>
                                              <p:pRg st="5" end="5"/>
                                            </p:txEl>
                                          </p:spTgt>
                                        </p:tgtEl>
                                        <p:attrNameLst>
                                          <p:attrName>style.visibility</p:attrName>
                                        </p:attrNameLst>
                                      </p:cBhvr>
                                      <p:to>
                                        <p:strVal val="visible"/>
                                      </p:to>
                                    </p:set>
                                    <p:anim calcmode="lin" valueType="num">
                                      <p:cBhvr>
                                        <p:cTn id="41" dur="500" fill="hold"/>
                                        <p:tgtEl>
                                          <p:spTgt spid="48947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48947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48947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4894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9" presetClass="entr" presetSubtype="0" accel="100000" fill="hold" nodeType="clickEffect">
                                  <p:stCondLst>
                                    <p:cond delay="0"/>
                                  </p:stCondLst>
                                  <p:childTnLst>
                                    <p:set>
                                      <p:cBhvr>
                                        <p:cTn id="48" dur="1" fill="hold">
                                          <p:stCondLst>
                                            <p:cond delay="0"/>
                                          </p:stCondLst>
                                        </p:cTn>
                                        <p:tgtEl>
                                          <p:spTgt spid="489475">
                                            <p:txEl>
                                              <p:pRg st="6" end="6"/>
                                            </p:txEl>
                                          </p:spTgt>
                                        </p:tgtEl>
                                        <p:attrNameLst>
                                          <p:attrName>style.visibility</p:attrName>
                                        </p:attrNameLst>
                                      </p:cBhvr>
                                      <p:to>
                                        <p:strVal val="visible"/>
                                      </p:to>
                                    </p:set>
                                    <p:anim calcmode="lin" valueType="num">
                                      <p:cBhvr>
                                        <p:cTn id="49" dur="500" fill="hold"/>
                                        <p:tgtEl>
                                          <p:spTgt spid="48947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48947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48947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489475">
                                            <p:txEl>
                                              <p:pRg st="6" end="6"/>
                                            </p:txEl>
                                          </p:spTgt>
                                        </p:tgtEl>
                                        <p:attrNameLst>
                                          <p:attrName>ppt_y</p:attrName>
                                        </p:attrNameLst>
                                      </p:cBhvr>
                                      <p:tavLst>
                                        <p:tav tm="0">
                                          <p:val>
                                            <p:strVal val="#ppt_y"/>
                                          </p:val>
                                        </p:tav>
                                        <p:tav tm="100000">
                                          <p:val>
                                            <p:strVal val="#ppt_y"/>
                                          </p:val>
                                        </p:tav>
                                      </p:tavLst>
                                    </p:anim>
                                  </p:childTnLst>
                                </p:cTn>
                              </p:par>
                              <p:par>
                                <p:cTn id="53" presetID="39" presetClass="entr" presetSubtype="0" accel="100000" fill="hold" nodeType="withEffect">
                                  <p:stCondLst>
                                    <p:cond delay="0"/>
                                  </p:stCondLst>
                                  <p:childTnLst>
                                    <p:set>
                                      <p:cBhvr>
                                        <p:cTn id="54" dur="1" fill="hold">
                                          <p:stCondLst>
                                            <p:cond delay="0"/>
                                          </p:stCondLst>
                                        </p:cTn>
                                        <p:tgtEl>
                                          <p:spTgt spid="489475">
                                            <p:txEl>
                                              <p:pRg st="7" end="7"/>
                                            </p:txEl>
                                          </p:spTgt>
                                        </p:tgtEl>
                                        <p:attrNameLst>
                                          <p:attrName>style.visibility</p:attrName>
                                        </p:attrNameLst>
                                      </p:cBhvr>
                                      <p:to>
                                        <p:strVal val="visible"/>
                                      </p:to>
                                    </p:set>
                                    <p:anim calcmode="lin" valueType="num">
                                      <p:cBhvr>
                                        <p:cTn id="55" dur="500" fill="hold"/>
                                        <p:tgtEl>
                                          <p:spTgt spid="489475">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489475">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489475">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4894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489475">
                                            <p:txEl>
                                              <p:pRg st="8" end="8"/>
                                            </p:txEl>
                                          </p:spTgt>
                                        </p:tgtEl>
                                        <p:attrNameLst>
                                          <p:attrName>style.visibility</p:attrName>
                                        </p:attrNameLst>
                                      </p:cBhvr>
                                      <p:to>
                                        <p:strVal val="visible"/>
                                      </p:to>
                                    </p:set>
                                    <p:anim calcmode="lin" valueType="num">
                                      <p:cBhvr>
                                        <p:cTn id="63" dur="500" fill="hold"/>
                                        <p:tgtEl>
                                          <p:spTgt spid="489475">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489475">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489475">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489475">
                                            <p:txEl>
                                              <p:pRg st="8" end="8"/>
                                            </p:txEl>
                                          </p:spTgt>
                                        </p:tgtEl>
                                        <p:attrNameLst>
                                          <p:attrName>ppt_y</p:attrName>
                                        </p:attrNameLst>
                                      </p:cBhvr>
                                      <p:tavLst>
                                        <p:tav tm="0">
                                          <p:val>
                                            <p:strVal val="#ppt_y"/>
                                          </p:val>
                                        </p:tav>
                                        <p:tav tm="100000">
                                          <p:val>
                                            <p:strVal val="#ppt_y"/>
                                          </p:val>
                                        </p:tav>
                                      </p:tavLst>
                                    </p:anim>
                                  </p:childTnLst>
                                </p:cTn>
                              </p:par>
                              <p:par>
                                <p:cTn id="67" presetID="39" presetClass="entr" presetSubtype="0" accel="100000" fill="hold" nodeType="withEffect">
                                  <p:stCondLst>
                                    <p:cond delay="0"/>
                                  </p:stCondLst>
                                  <p:childTnLst>
                                    <p:set>
                                      <p:cBhvr>
                                        <p:cTn id="68" dur="1" fill="hold">
                                          <p:stCondLst>
                                            <p:cond delay="0"/>
                                          </p:stCondLst>
                                        </p:cTn>
                                        <p:tgtEl>
                                          <p:spTgt spid="489475">
                                            <p:txEl>
                                              <p:pRg st="9" end="9"/>
                                            </p:txEl>
                                          </p:spTgt>
                                        </p:tgtEl>
                                        <p:attrNameLst>
                                          <p:attrName>style.visibility</p:attrName>
                                        </p:attrNameLst>
                                      </p:cBhvr>
                                      <p:to>
                                        <p:strVal val="visible"/>
                                      </p:to>
                                    </p:set>
                                    <p:anim calcmode="lin" valueType="num">
                                      <p:cBhvr>
                                        <p:cTn id="69" dur="500" fill="hold"/>
                                        <p:tgtEl>
                                          <p:spTgt spid="489475">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489475">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489475">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48947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40642" name="Picture 3" descr="ps342940_l">
            <a:extLst>
              <a:ext uri="{FF2B5EF4-FFF2-40B4-BE49-F238E27FC236}">
                <a16:creationId xmlns:a16="http://schemas.microsoft.com/office/drawing/2014/main" id="{03641E7C-5DB7-4D86-B33A-39B4C96B52D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0"/>
            <a:ext cx="365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Text Box 4">
            <a:extLst>
              <a:ext uri="{FF2B5EF4-FFF2-40B4-BE49-F238E27FC236}">
                <a16:creationId xmlns:a16="http://schemas.microsoft.com/office/drawing/2014/main" id="{8B9D5E2E-A781-470D-AEC9-E9983BD184D4}"/>
              </a:ext>
            </a:extLst>
          </p:cNvPr>
          <p:cNvSpPr txBox="1">
            <a:spLocks noChangeArrowheads="1"/>
          </p:cNvSpPr>
          <p:nvPr/>
        </p:nvSpPr>
        <p:spPr bwMode="auto">
          <a:xfrm>
            <a:off x="5486400" y="1317625"/>
            <a:ext cx="48768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sz="2400" b="1">
                <a:solidFill>
                  <a:srgbClr val="FFFF00"/>
                </a:solidFill>
                <a:latin typeface="Arial" panose="020B0604020202020204" pitchFamily="34" charset="0"/>
              </a:rPr>
              <a:t>The fall of Assyria was predicted by the prophet Nahum.</a:t>
            </a:r>
          </a:p>
          <a:p>
            <a:pPr>
              <a:spcBef>
                <a:spcPct val="50000"/>
              </a:spcBef>
              <a:buFontTx/>
              <a:buChar char="•"/>
            </a:pPr>
            <a:r>
              <a:rPr lang="en-US" altLang="en-US" sz="2400" i="1">
                <a:solidFill>
                  <a:prstClr val="white"/>
                </a:solidFill>
                <a:latin typeface="Arial Narrow" panose="020B0606020202030204" pitchFamily="34" charset="0"/>
              </a:rPr>
              <a:t> The attack upon Nineveh by the Medes and Babylonians, which was successfully conducted in 614 BC, left Assyria’s northern capital in shambles (Na. 2:3-13). </a:t>
            </a:r>
          </a:p>
          <a:p>
            <a:pPr>
              <a:spcBef>
                <a:spcPct val="50000"/>
              </a:spcBef>
              <a:buFontTx/>
              <a:buChar char="•"/>
            </a:pPr>
            <a:r>
              <a:rPr lang="en-US" altLang="en-US" sz="2400" i="1">
                <a:solidFill>
                  <a:prstClr val="white"/>
                </a:solidFill>
                <a:latin typeface="Arial Narrow" panose="020B0606020202030204" pitchFamily="34" charset="0"/>
              </a:rPr>
              <a:t> This tablet from the Babylonian Chronicle describes the fall of Nineveh and the collapse of the Assyrian Empire.</a:t>
            </a:r>
          </a:p>
        </p:txBody>
      </p:sp>
      <p:sp>
        <p:nvSpPr>
          <p:cNvPr id="240644" name="Text Box 7">
            <a:extLst>
              <a:ext uri="{FF2B5EF4-FFF2-40B4-BE49-F238E27FC236}">
                <a16:creationId xmlns:a16="http://schemas.microsoft.com/office/drawing/2014/main" id="{8610A37C-CF39-4837-90BE-8B032C73425A}"/>
              </a:ext>
            </a:extLst>
          </p:cNvPr>
          <p:cNvSpPr txBox="1">
            <a:spLocks noChangeArrowheads="1"/>
          </p:cNvSpPr>
          <p:nvPr/>
        </p:nvSpPr>
        <p:spPr bwMode="auto">
          <a:xfrm>
            <a:off x="5562600" y="6172202"/>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spcBef>
                <a:spcPct val="50000"/>
              </a:spcBef>
            </a:pPr>
            <a:r>
              <a:rPr lang="en-US" altLang="en-US">
                <a:solidFill>
                  <a:prstClr val="white"/>
                </a:solidFill>
                <a:latin typeface="Arial Narrow" panose="020B0606020202030204" pitchFamily="34" charset="0"/>
              </a:rPr>
              <a:t>British Museum, London</a:t>
            </a:r>
          </a:p>
        </p:txBody>
      </p:sp>
    </p:spTree>
    <p:extLst>
      <p:ext uri="{BB962C8B-B14F-4D97-AF65-F5344CB8AC3E}">
        <p14:creationId xmlns:p14="http://schemas.microsoft.com/office/powerpoint/2010/main" val="275252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AB3BC-1865-4D59-AB3E-311F298B8517}"/>
              </a:ext>
            </a:extLst>
          </p:cNvPr>
          <p:cNvSpPr>
            <a:spLocks noGrp="1"/>
          </p:cNvSpPr>
          <p:nvPr>
            <p:ph type="title"/>
          </p:nvPr>
        </p:nvSpPr>
        <p:spPr/>
        <p:txBody>
          <a:bodyPr/>
          <a:lstStyle/>
          <a:p>
            <a:r>
              <a:rPr lang="en-US" b="1" dirty="0"/>
              <a:t>Structure</a:t>
            </a:r>
          </a:p>
        </p:txBody>
      </p:sp>
      <p:sp>
        <p:nvSpPr>
          <p:cNvPr id="3" name="Content Placeholder 2">
            <a:extLst>
              <a:ext uri="{FF2B5EF4-FFF2-40B4-BE49-F238E27FC236}">
                <a16:creationId xmlns:a16="http://schemas.microsoft.com/office/drawing/2014/main" id="{6543D59D-EE9E-4E95-AD65-F3CB53089887}"/>
              </a:ext>
            </a:extLst>
          </p:cNvPr>
          <p:cNvSpPr>
            <a:spLocks noGrp="1"/>
          </p:cNvSpPr>
          <p:nvPr>
            <p:ph idx="1"/>
          </p:nvPr>
        </p:nvSpPr>
        <p:spPr>
          <a:xfrm>
            <a:off x="1524001" y="1905000"/>
            <a:ext cx="9905999" cy="4343400"/>
          </a:xfrm>
        </p:spPr>
        <p:txBody>
          <a:bodyPr/>
          <a:lstStyle/>
          <a:p>
            <a:pPr marL="0" indent="0">
              <a:buNone/>
            </a:pPr>
            <a:r>
              <a:rPr lang="en-US" sz="2800" b="1" dirty="0">
                <a:solidFill>
                  <a:srgbClr val="FF0000"/>
                </a:solidFill>
              </a:rPr>
              <a:t>The structure of the book falls into three sections roughly corresponding to the chapter divisions.</a:t>
            </a:r>
          </a:p>
          <a:p>
            <a:pPr marL="0" indent="0">
              <a:buNone/>
            </a:pPr>
            <a:r>
              <a:rPr lang="en-US" i="1" dirty="0"/>
              <a:t>	1 - Opening psalm extolls the warlike Yahweh who comes to 				judge his enemies. (Verses 1:2-9 follow a partial acrostic 			pattern for the letters </a:t>
            </a:r>
            <a:r>
              <a:rPr lang="en-US" dirty="0">
                <a:latin typeface="HebrewTh" pitchFamily="2" charset="0"/>
              </a:rPr>
              <a:t>x</a:t>
            </a:r>
            <a:r>
              <a:rPr lang="en-US" i="1" dirty="0"/>
              <a:t> through </a:t>
            </a:r>
            <a:r>
              <a:rPr lang="en-US" dirty="0">
                <a:latin typeface="HebrewTh" pitchFamily="2" charset="0"/>
              </a:rPr>
              <a:t>n</a:t>
            </a:r>
            <a:r>
              <a:rPr lang="en-US" dirty="0"/>
              <a:t>, though 1:2b is 				misplaced.)</a:t>
            </a:r>
            <a:endParaRPr lang="en-US" i="1" dirty="0"/>
          </a:p>
          <a:p>
            <a:pPr marL="0" indent="0">
              <a:buNone/>
            </a:pPr>
            <a:r>
              <a:rPr lang="en-US" i="1" dirty="0"/>
              <a:t>	2 – The siege and sack of Nineveh</a:t>
            </a:r>
          </a:p>
          <a:p>
            <a:pPr marL="0" indent="0">
              <a:buNone/>
            </a:pPr>
            <a:r>
              <a:rPr lang="en-US" i="1" dirty="0"/>
              <a:t>	3 – Woe oracle on Nineveh, comparing it to the earlier fall of 				Thebes (since Thebes was sacked by Ashurbanipal in 663 BC, 		Nahum must be dated after this known historical event)</a:t>
            </a:r>
          </a:p>
        </p:txBody>
      </p:sp>
    </p:spTree>
    <p:extLst>
      <p:ext uri="{BB962C8B-B14F-4D97-AF65-F5344CB8AC3E}">
        <p14:creationId xmlns:p14="http://schemas.microsoft.com/office/powerpoint/2010/main" val="376135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D377-18DD-4871-9BB4-62D6C4CA325A}"/>
              </a:ext>
            </a:extLst>
          </p:cNvPr>
          <p:cNvSpPr>
            <a:spLocks noGrp="1"/>
          </p:cNvSpPr>
          <p:nvPr>
            <p:ph type="title"/>
          </p:nvPr>
        </p:nvSpPr>
        <p:spPr/>
        <p:txBody>
          <a:bodyPr/>
          <a:lstStyle/>
          <a:p>
            <a:r>
              <a:rPr lang="en-US" b="1" dirty="0"/>
              <a:t>Yahweh, the Man of War (1:2—2:2)</a:t>
            </a:r>
          </a:p>
        </p:txBody>
      </p:sp>
      <p:sp>
        <p:nvSpPr>
          <p:cNvPr id="3" name="Content Placeholder 2">
            <a:extLst>
              <a:ext uri="{FF2B5EF4-FFF2-40B4-BE49-F238E27FC236}">
                <a16:creationId xmlns:a16="http://schemas.microsoft.com/office/drawing/2014/main" id="{E0D59143-B849-4EF7-9BFE-19304A7740BF}"/>
              </a:ext>
            </a:extLst>
          </p:cNvPr>
          <p:cNvSpPr>
            <a:spLocks noGrp="1"/>
          </p:cNvSpPr>
          <p:nvPr>
            <p:ph idx="1"/>
          </p:nvPr>
        </p:nvSpPr>
        <p:spPr>
          <a:xfrm>
            <a:off x="1524001" y="1905000"/>
            <a:ext cx="10210799" cy="4763277"/>
          </a:xfrm>
        </p:spPr>
        <p:txBody>
          <a:bodyPr>
            <a:normAutofit lnSpcReduction="10000"/>
          </a:bodyPr>
          <a:lstStyle/>
          <a:p>
            <a:pPr marL="0" indent="0">
              <a:buNone/>
            </a:pPr>
            <a:r>
              <a:rPr lang="en-US" sz="2800" b="1" dirty="0">
                <a:solidFill>
                  <a:srgbClr val="FF0000"/>
                </a:solidFill>
              </a:rPr>
              <a:t>Nahum depicts God descending on the world in the awe-inspiring form of theophany—a warrior who executes judgment on his enemies.</a:t>
            </a:r>
          </a:p>
          <a:p>
            <a:r>
              <a:rPr lang="en-US" i="1" dirty="0"/>
              <a:t>As  in the theophany at Mt. Sinai, Yahweh is “slow to anger…but not leaving the guilty unpunished” (1:3; cf. Ex. 34:6-7).</a:t>
            </a:r>
          </a:p>
          <a:p>
            <a:r>
              <a:rPr lang="en-US" i="1" dirty="0"/>
              <a:t>The language of theophany shows the world in recoil before the wrath of God, who comes like a desert sirocco, drying up water courses, withering the plateaus and sweeping away the mountains.</a:t>
            </a:r>
          </a:p>
          <a:p>
            <a:r>
              <a:rPr lang="en-US" i="1" dirty="0"/>
              <a:t>Still, his basic relationship toward those who trust him is to provide refuge (1:7).</a:t>
            </a:r>
          </a:p>
          <a:p>
            <a:r>
              <a:rPr lang="en-US" i="1" dirty="0"/>
              <a:t>Judgment is reserved for unbelievers, but for the faithful, there is “good news on the mountains” (1:15; cf. Is. 52:7).</a:t>
            </a:r>
          </a:p>
        </p:txBody>
      </p:sp>
    </p:spTree>
    <p:extLst>
      <p:ext uri="{BB962C8B-B14F-4D97-AF65-F5344CB8AC3E}">
        <p14:creationId xmlns:p14="http://schemas.microsoft.com/office/powerpoint/2010/main" val="391270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B589-6DFA-4760-AEFF-3900C235233F}"/>
              </a:ext>
            </a:extLst>
          </p:cNvPr>
          <p:cNvSpPr>
            <a:spLocks noGrp="1"/>
          </p:cNvSpPr>
          <p:nvPr>
            <p:ph type="title"/>
          </p:nvPr>
        </p:nvSpPr>
        <p:spPr/>
        <p:txBody>
          <a:bodyPr/>
          <a:lstStyle/>
          <a:p>
            <a:r>
              <a:rPr lang="en-US" b="1" dirty="0"/>
              <a:t>The Fall of Nineveh (2:2-13)</a:t>
            </a:r>
          </a:p>
        </p:txBody>
      </p:sp>
      <p:sp>
        <p:nvSpPr>
          <p:cNvPr id="3" name="Content Placeholder 2">
            <a:extLst>
              <a:ext uri="{FF2B5EF4-FFF2-40B4-BE49-F238E27FC236}">
                <a16:creationId xmlns:a16="http://schemas.microsoft.com/office/drawing/2014/main" id="{B425FA87-28FC-4D92-A336-58AD41F1D0B5}"/>
              </a:ext>
            </a:extLst>
          </p:cNvPr>
          <p:cNvSpPr>
            <a:spLocks noGrp="1"/>
          </p:cNvSpPr>
          <p:nvPr>
            <p:ph idx="1"/>
          </p:nvPr>
        </p:nvSpPr>
        <p:spPr>
          <a:xfrm>
            <a:off x="1524001" y="1905000"/>
            <a:ext cx="10134599" cy="4572000"/>
          </a:xfrm>
        </p:spPr>
        <p:txBody>
          <a:bodyPr/>
          <a:lstStyle/>
          <a:p>
            <a:pPr marL="0" indent="0">
              <a:buNone/>
            </a:pPr>
            <a:r>
              <a:rPr lang="en-US" sz="2800" b="1" dirty="0">
                <a:solidFill>
                  <a:srgbClr val="FF0000"/>
                </a:solidFill>
              </a:rPr>
              <a:t>Nahum’s vivid description of the storming and capture of Nineveh contains powerful poetic lines.</a:t>
            </a:r>
          </a:p>
          <a:p>
            <a:r>
              <a:rPr lang="en-US" i="1" dirty="0"/>
              <a:t>The Assyrian chariots would race through the streets to shore up the city’s defenses, but it would be too little, too late.</a:t>
            </a:r>
          </a:p>
          <a:p>
            <a:r>
              <a:rPr lang="en-US" i="1" dirty="0"/>
              <a:t>The Babylonian attackers would dam the river in order to send a hurtling flood of water toward the city, and Nineveh would be left in a pool of receding water, while the enemy looted the town.</a:t>
            </a:r>
          </a:p>
          <a:p>
            <a:r>
              <a:rPr lang="en-US" i="1" dirty="0"/>
              <a:t>Once the home of royal game preserves, where lions were kept for the royal hunts, Nineveh and her royal sport would now be devastated. The empire that once was itself a preying lion would become the victim of the hunt.</a:t>
            </a:r>
          </a:p>
        </p:txBody>
      </p:sp>
    </p:spTree>
    <p:extLst>
      <p:ext uri="{BB962C8B-B14F-4D97-AF65-F5344CB8AC3E}">
        <p14:creationId xmlns:p14="http://schemas.microsoft.com/office/powerpoint/2010/main" val="36732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8C1B-F9E1-4795-8ACE-746D73CA38AD}"/>
              </a:ext>
            </a:extLst>
          </p:cNvPr>
          <p:cNvSpPr>
            <a:spLocks noGrp="1"/>
          </p:cNvSpPr>
          <p:nvPr>
            <p:ph type="title"/>
          </p:nvPr>
        </p:nvSpPr>
        <p:spPr/>
        <p:txBody>
          <a:bodyPr/>
          <a:lstStyle/>
          <a:p>
            <a:r>
              <a:rPr lang="en-US" b="1" dirty="0">
                <a:solidFill>
                  <a:srgbClr val="FFC000"/>
                </a:solidFill>
              </a:rPr>
              <a:t>The Royal Assyrian Lion Hunt</a:t>
            </a:r>
            <a:br>
              <a:rPr lang="en-US" b="1" dirty="0">
                <a:solidFill>
                  <a:srgbClr val="FFC000"/>
                </a:solidFill>
              </a:rPr>
            </a:br>
            <a:r>
              <a:rPr lang="en-US" sz="2400" b="1" dirty="0">
                <a:solidFill>
                  <a:srgbClr val="FFC000"/>
                </a:solidFill>
              </a:rPr>
              <a:t>the symbol of Assyrian dominance over the Mesopotamian world</a:t>
            </a:r>
            <a:endParaRPr lang="en-US" b="1" dirty="0">
              <a:solidFill>
                <a:srgbClr val="FFC000"/>
              </a:solidFill>
            </a:endParaRPr>
          </a:p>
        </p:txBody>
      </p:sp>
      <p:pic>
        <p:nvPicPr>
          <p:cNvPr id="16" name="Content Placeholder 15">
            <a:extLst>
              <a:ext uri="{FF2B5EF4-FFF2-40B4-BE49-F238E27FC236}">
                <a16:creationId xmlns:a16="http://schemas.microsoft.com/office/drawing/2014/main" id="{3B47C389-81F9-42B6-9F3C-FCA04B286673}"/>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08204" y="1439816"/>
            <a:ext cx="5787797" cy="3193461"/>
          </a:xfrm>
        </p:spPr>
      </p:pic>
      <p:pic>
        <p:nvPicPr>
          <p:cNvPr id="18" name="Content Placeholder 7">
            <a:extLst>
              <a:ext uri="{FF2B5EF4-FFF2-40B4-BE49-F238E27FC236}">
                <a16:creationId xmlns:a16="http://schemas.microsoft.com/office/drawing/2014/main" id="{55F2519B-3B4E-458A-87E0-E3F8C1EF4462}"/>
              </a:ext>
            </a:extLst>
          </p:cNvPr>
          <p:cNvPicPr>
            <a:picLocks noChangeAspect="1"/>
          </p:cNvPicPr>
          <p:nvPr/>
        </p:nvPicPr>
        <p:blipFill>
          <a:blip r:embed="rId3"/>
          <a:stretch>
            <a:fillRect/>
          </a:stretch>
        </p:blipFill>
        <p:spPr>
          <a:xfrm>
            <a:off x="5562600" y="2367145"/>
            <a:ext cx="6477000" cy="4301133"/>
          </a:xfrm>
          <a:prstGeom prst="rect">
            <a:avLst/>
          </a:prstGeom>
        </p:spPr>
      </p:pic>
      <p:sp>
        <p:nvSpPr>
          <p:cNvPr id="19" name="TextBox 18">
            <a:extLst>
              <a:ext uri="{FF2B5EF4-FFF2-40B4-BE49-F238E27FC236}">
                <a16:creationId xmlns:a16="http://schemas.microsoft.com/office/drawing/2014/main" id="{766CB55A-F7A9-45D1-8917-F45A87E15C97}"/>
              </a:ext>
            </a:extLst>
          </p:cNvPr>
          <p:cNvSpPr txBox="1"/>
          <p:nvPr/>
        </p:nvSpPr>
        <p:spPr>
          <a:xfrm>
            <a:off x="1714502" y="4912755"/>
            <a:ext cx="3657599" cy="369332"/>
          </a:xfrm>
          <a:prstGeom prst="rect">
            <a:avLst/>
          </a:prstGeom>
          <a:noFill/>
        </p:spPr>
        <p:txBody>
          <a:bodyPr wrap="square" rtlCol="0">
            <a:spAutoFit/>
          </a:bodyPr>
          <a:lstStyle/>
          <a:p>
            <a:pPr algn="r"/>
            <a:r>
              <a:rPr lang="en-US" dirty="0">
                <a:solidFill>
                  <a:prstClr val="white"/>
                </a:solidFill>
                <a:latin typeface="Corbel"/>
              </a:rPr>
              <a:t>British Museum, London</a:t>
            </a:r>
          </a:p>
        </p:txBody>
      </p:sp>
    </p:spTree>
    <p:extLst>
      <p:ext uri="{BB962C8B-B14F-4D97-AF65-F5344CB8AC3E}">
        <p14:creationId xmlns:p14="http://schemas.microsoft.com/office/powerpoint/2010/main" val="258934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903</Words>
  <Application>Microsoft Office PowerPoint</Application>
  <PresentationFormat>Widescreen</PresentationFormat>
  <Paragraphs>58</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Impact</vt:lpstr>
      <vt:lpstr>Calibri</vt:lpstr>
      <vt:lpstr>HebrewTh</vt:lpstr>
      <vt:lpstr>Agency FB</vt:lpstr>
      <vt:lpstr>Corbel</vt:lpstr>
      <vt:lpstr>Lucida Sans Unicode</vt:lpstr>
      <vt:lpstr>Arial Narrow</vt:lpstr>
      <vt:lpstr>Wingdings</vt:lpstr>
      <vt:lpstr>Earthtones 16x9</vt:lpstr>
      <vt:lpstr>Nahum</vt:lpstr>
      <vt:lpstr>Historical Background</vt:lpstr>
      <vt:lpstr>PowerPoint Presentation</vt:lpstr>
      <vt:lpstr>DECLINE OF ASSYRIA/RISE OF BABYLON</vt:lpstr>
      <vt:lpstr>PowerPoint Presentation</vt:lpstr>
      <vt:lpstr>Structure</vt:lpstr>
      <vt:lpstr>Yahweh, the Man of War (1:2—2:2)</vt:lpstr>
      <vt:lpstr>The Fall of Nineveh (2:2-13)</vt:lpstr>
      <vt:lpstr>The Royal Assyrian Lion Hunt the symbol of Assyrian dominance over the Mesopotamian world</vt:lpstr>
      <vt:lpstr>Nineveh, the City of Blood (3)</vt:lpstr>
      <vt:lpstr>PowerPoint Presentation</vt:lpstr>
      <vt:lpstr>Located in al-Qosh, some 30 miles northeast of Mosul, Iraq, this synagogue, now damaged by war, is believed to house the tomb of Nahum. The shrine was once a site for pilgrimage, but in a war-torn area it now is slowly being reduced to rubble, though recent steps have been taken to stop the deterioration (as of 2017).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Lewis</dc:creator>
  <cp:lastModifiedBy>Daniel Lewis</cp:lastModifiedBy>
  <cp:revision>2</cp:revision>
  <dcterms:created xsi:type="dcterms:W3CDTF">2025-02-16T16:29:03Z</dcterms:created>
  <dcterms:modified xsi:type="dcterms:W3CDTF">2025-02-16T18:50:13Z</dcterms:modified>
</cp:coreProperties>
</file>