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sldIdLst>
    <p:sldId id="584" r:id="rId2"/>
    <p:sldId id="585" r:id="rId3"/>
    <p:sldId id="601" r:id="rId4"/>
    <p:sldId id="602" r:id="rId5"/>
    <p:sldId id="603" r:id="rId6"/>
    <p:sldId id="604" r:id="rId7"/>
    <p:sldId id="606" r:id="rId8"/>
    <p:sldId id="605" r:id="rId9"/>
  </p:sldIdLst>
  <p:sldSz cx="12192000" cy="6858000"/>
  <p:notesSz cx="6858000" cy="9144000"/>
  <p:embeddedFontLst>
    <p:embeddedFont>
      <p:font typeface="Arial Narrow" panose="020B0606020202030204" pitchFamily="34" charset="0"/>
      <p:regular r:id="rId11"/>
      <p:bold r:id="rId12"/>
      <p:italic r:id="rId13"/>
      <p:boldItalic r:id="rId14"/>
    </p:embeddedFont>
    <p:embeddedFont>
      <p:font typeface="Arial Rounded MT Bold" panose="020F0704030504030204" pitchFamily="34" charset="0"/>
      <p:regular r:id="rId15"/>
    </p:embeddedFont>
    <p:embeddedFont>
      <p:font typeface="Corbel" panose="020B0503020204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snapToGrid="0">
      <p:cViewPr varScale="1">
        <p:scale>
          <a:sx n="94" d="100"/>
          <a:sy n="94" d="100"/>
        </p:scale>
        <p:origin x="12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F4064E-60E1-4F76-8965-6A05BEBF3D91}" type="datetimeFigureOut">
              <a:rPr lang="en-US" smtClean="0"/>
              <a:t>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5EB00-56AC-43DD-8907-25A19BFA277E}" type="slidenum">
              <a:rPr lang="en-US" smtClean="0"/>
              <a:t>‹#›</a:t>
            </a:fld>
            <a:endParaRPr lang="en-US"/>
          </a:p>
        </p:txBody>
      </p:sp>
    </p:spTree>
    <p:extLst>
      <p:ext uri="{BB962C8B-B14F-4D97-AF65-F5344CB8AC3E}">
        <p14:creationId xmlns:p14="http://schemas.microsoft.com/office/powerpoint/2010/main" val="212172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FE1A887-81BC-4307-A39D-0EE3EDDFD486}"/>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CF5DB05B-0C9E-4796-AF8A-E0320D9CD40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97280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a:ext>
            </a:extLst>
          </a:blip>
          <a:stretch>
            <a:fillRect/>
          </a:stretch>
        </p:blipFill>
        <p:spPr bwMode="hidden">
          <a:xfrm>
            <a:off x="1" y="0"/>
            <a:ext cx="12192000" cy="6858000"/>
          </a:xfrm>
          <a:prstGeom prst="rect">
            <a:avLst/>
          </a:prstGeom>
        </p:spPr>
      </p:pic>
      <p:sp>
        <p:nvSpPr>
          <p:cNvPr id="13" name="Rectangle 12"/>
          <p:cNvSpPr/>
          <p:nvPr/>
        </p:nvSpPr>
        <p:spPr bwMode="hidden">
          <a:xfrm>
            <a:off x="1" y="1"/>
            <a:ext cx="12192000"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bwMode="hidden">
          <a:xfrm>
            <a:off x="1" y="4810563"/>
            <a:ext cx="12192000"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ctrTitle"/>
          </p:nvPr>
        </p:nvSpPr>
        <p:spPr>
          <a:xfrm>
            <a:off x="1522810" y="1905000"/>
            <a:ext cx="9146382"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809" y="5029200"/>
            <a:ext cx="8231744"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2/16/2025</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3"/>
            <a:ext cx="12189884"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sz="1800"/>
          </a:p>
        </p:txBody>
      </p:sp>
    </p:spTree>
    <p:extLst>
      <p:ext uri="{BB962C8B-B14F-4D97-AF65-F5344CB8AC3E}">
        <p14:creationId xmlns:p14="http://schemas.microsoft.com/office/powerpoint/2010/main" val="185175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2/16/2025</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155172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hidden">
          <a:xfrm>
            <a:off x="2" y="0"/>
            <a:ext cx="9316965" cy="6858000"/>
          </a:xfrm>
          <a:prstGeom prst="rect">
            <a:avLst/>
          </a:prstGeom>
        </p:spPr>
      </p:pic>
      <p:sp>
        <p:nvSpPr>
          <p:cNvPr id="8" name="Rectangle 7"/>
          <p:cNvSpPr/>
          <p:nvPr/>
        </p:nvSpPr>
        <p:spPr bwMode="hidden">
          <a:xfrm>
            <a:off x="2" y="1"/>
            <a:ext cx="9221012"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Freeform 9"/>
          <p:cNvSpPr>
            <a:spLocks/>
          </p:cNvSpPr>
          <p:nvPr/>
        </p:nvSpPr>
        <p:spPr bwMode="hidden">
          <a:xfrm rot="5400000">
            <a:off x="5887966" y="3333050"/>
            <a:ext cx="6858000" cy="19190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2" name="Vertical Title 1"/>
          <p:cNvSpPr>
            <a:spLocks noGrp="1"/>
          </p:cNvSpPr>
          <p:nvPr>
            <p:ph type="title" orient="vert"/>
          </p:nvPr>
        </p:nvSpPr>
        <p:spPr>
          <a:xfrm>
            <a:off x="9561158" y="685800"/>
            <a:ext cx="1295738"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10" y="685800"/>
            <a:ext cx="7462785"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2/16/2025</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12887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1"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59F150F7-1373-41E5-82F7-DA852B6D8F66}" type="slidenum">
              <a:rPr lang="en-US" altLang="en-US"/>
              <a:pPr>
                <a:defRPr/>
              </a:pPr>
              <a:t>‹#›</a:t>
            </a:fld>
            <a:endParaRPr lang="en-US" altLang="en-US"/>
          </a:p>
        </p:txBody>
      </p:sp>
    </p:spTree>
    <p:extLst>
      <p:ext uri="{BB962C8B-B14F-4D97-AF65-F5344CB8AC3E}">
        <p14:creationId xmlns:p14="http://schemas.microsoft.com/office/powerpoint/2010/main" val="192632250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1"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ltLang="en-US"/>
          </a:p>
        </p:txBody>
      </p:sp>
      <p:sp>
        <p:nvSpPr>
          <p:cNvPr id="6" name="Rectangle 40"/>
          <p:cNvSpPr>
            <a:spLocks noGrp="1" noChangeArrowheads="1"/>
          </p:cNvSpPr>
          <p:nvPr>
            <p:ph type="ftr" sz="quarter" idx="11"/>
          </p:nvPr>
        </p:nvSpPr>
        <p:spPr/>
        <p:txBody>
          <a:bodyPr/>
          <a:lstStyle>
            <a:lvl1pPr>
              <a:defRPr/>
            </a:lvl1pPr>
          </a:lstStyle>
          <a:p>
            <a:pPr>
              <a:defRPr/>
            </a:pPr>
            <a:endParaRPr lang="en-US" altLang="en-US"/>
          </a:p>
        </p:txBody>
      </p:sp>
      <p:sp>
        <p:nvSpPr>
          <p:cNvPr id="7" name="Rectangle 41"/>
          <p:cNvSpPr>
            <a:spLocks noGrp="1" noChangeArrowheads="1"/>
          </p:cNvSpPr>
          <p:nvPr>
            <p:ph type="sldNum" sz="quarter" idx="12"/>
          </p:nvPr>
        </p:nvSpPr>
        <p:spPr/>
        <p:txBody>
          <a:bodyPr/>
          <a:lstStyle>
            <a:lvl1pPr>
              <a:defRPr/>
            </a:lvl1pPr>
          </a:lstStyle>
          <a:p>
            <a:pPr>
              <a:defRPr/>
            </a:pPr>
            <a:fld id="{C888F834-2F5E-4992-879D-916267313D62}" type="slidenum">
              <a:rPr lang="en-US" altLang="en-US"/>
              <a:pPr>
                <a:defRPr/>
              </a:pPr>
              <a:t>‹#›</a:t>
            </a:fld>
            <a:endParaRPr lang="en-US" altLang="en-US"/>
          </a:p>
        </p:txBody>
      </p:sp>
    </p:spTree>
    <p:extLst>
      <p:ext uri="{BB962C8B-B14F-4D97-AF65-F5344CB8AC3E}">
        <p14:creationId xmlns:p14="http://schemas.microsoft.com/office/powerpoint/2010/main" val="18951166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5585" y="452438"/>
            <a:ext cx="9408583" cy="579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604FEC71-95D8-40AC-8007-5C3709A4C2EB}"/>
              </a:ext>
            </a:extLst>
          </p:cNvPr>
          <p:cNvSpPr>
            <a:spLocks noGrp="1"/>
          </p:cNvSpPr>
          <p:nvPr>
            <p:ph type="dt" sz="half" idx="10"/>
          </p:nvPr>
        </p:nvSpPr>
        <p:spPr/>
        <p:txBody>
          <a:bodyPr/>
          <a:lstStyle>
            <a:lvl1pPr>
              <a:defRPr/>
            </a:lvl1pPr>
          </a:lstStyle>
          <a:p>
            <a:pPr>
              <a:defRPr/>
            </a:pPr>
            <a:fld id="{33191B68-EC0B-4E9C-8996-C7179FFD2F88}" type="datetimeFigureOut">
              <a:rPr lang="en-US"/>
              <a:pPr>
                <a:defRPr/>
              </a:pPr>
              <a:t>2/16/2025</a:t>
            </a:fld>
            <a:endParaRPr lang="en-US"/>
          </a:p>
        </p:txBody>
      </p:sp>
      <p:sp>
        <p:nvSpPr>
          <p:cNvPr id="4" name="Footer Placeholder 4">
            <a:extLst>
              <a:ext uri="{FF2B5EF4-FFF2-40B4-BE49-F238E27FC236}">
                <a16:creationId xmlns:a16="http://schemas.microsoft.com/office/drawing/2014/main" id="{4B592021-00E1-434C-8924-636F1BFCA3D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A8AB922-ED60-42EE-A694-978BE50A1382}"/>
              </a:ext>
            </a:extLst>
          </p:cNvPr>
          <p:cNvSpPr>
            <a:spLocks noGrp="1"/>
          </p:cNvSpPr>
          <p:nvPr>
            <p:ph type="sldNum" sz="quarter" idx="12"/>
          </p:nvPr>
        </p:nvSpPr>
        <p:spPr/>
        <p:txBody>
          <a:bodyPr/>
          <a:lstStyle>
            <a:lvl1pPr>
              <a:defRPr/>
            </a:lvl1pPr>
          </a:lstStyle>
          <a:p>
            <a:pPr>
              <a:defRPr/>
            </a:pPr>
            <a:fld id="{3AE141A8-EBA5-44F0-BE62-56D55F2C4F4D}" type="slidenum">
              <a:rPr lang="en-US"/>
              <a:pPr>
                <a:defRPr/>
              </a:pPr>
              <a:t>‹#›</a:t>
            </a:fld>
            <a:endParaRPr lang="en-US"/>
          </a:p>
        </p:txBody>
      </p:sp>
    </p:spTree>
    <p:extLst>
      <p:ext uri="{BB962C8B-B14F-4D97-AF65-F5344CB8AC3E}">
        <p14:creationId xmlns:p14="http://schemas.microsoft.com/office/powerpoint/2010/main" val="208310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45585" y="452440"/>
            <a:ext cx="9408583" cy="1400175"/>
          </a:xfrm>
        </p:spPr>
        <p:txBody>
          <a:bodyPr/>
          <a:lstStyle/>
          <a:p>
            <a:r>
              <a:rPr lang="en-US"/>
              <a:t>Click to edit Master title style</a:t>
            </a:r>
          </a:p>
        </p:txBody>
      </p:sp>
      <p:sp>
        <p:nvSpPr>
          <p:cNvPr id="3" name="Content Placeholder 2"/>
          <p:cNvSpPr>
            <a:spLocks noGrp="1"/>
          </p:cNvSpPr>
          <p:nvPr>
            <p:ph sz="half" idx="1"/>
          </p:nvPr>
        </p:nvSpPr>
        <p:spPr>
          <a:xfrm>
            <a:off x="1102785" y="2052638"/>
            <a:ext cx="4373034" cy="4195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679018" y="2052640"/>
            <a:ext cx="4373034" cy="2020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679018" y="4225927"/>
            <a:ext cx="4373034" cy="202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FC672DDF-484A-4018-9708-51AA9655C5F0}"/>
              </a:ext>
            </a:extLst>
          </p:cNvPr>
          <p:cNvSpPr>
            <a:spLocks noGrp="1"/>
          </p:cNvSpPr>
          <p:nvPr>
            <p:ph type="dt" sz="half" idx="10"/>
          </p:nvPr>
        </p:nvSpPr>
        <p:spPr/>
        <p:txBody>
          <a:bodyPr/>
          <a:lstStyle>
            <a:lvl1pPr>
              <a:defRPr/>
            </a:lvl1pPr>
          </a:lstStyle>
          <a:p>
            <a:pPr>
              <a:defRPr/>
            </a:pPr>
            <a:fld id="{30A88632-8D11-42BD-82F8-4E89B599B4B5}" type="datetimeFigureOut">
              <a:rPr lang="en-US"/>
              <a:pPr>
                <a:defRPr/>
              </a:pPr>
              <a:t>2/16/2025</a:t>
            </a:fld>
            <a:endParaRPr lang="en-US"/>
          </a:p>
        </p:txBody>
      </p:sp>
      <p:sp>
        <p:nvSpPr>
          <p:cNvPr id="7" name="Footer Placeholder 4">
            <a:extLst>
              <a:ext uri="{FF2B5EF4-FFF2-40B4-BE49-F238E27FC236}">
                <a16:creationId xmlns:a16="http://schemas.microsoft.com/office/drawing/2014/main" id="{CA510E4D-17A6-4A64-8E31-1E1F21D7627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BE3DE8FA-AA3B-40F1-8CFA-7234FBF02349}"/>
              </a:ext>
            </a:extLst>
          </p:cNvPr>
          <p:cNvSpPr>
            <a:spLocks noGrp="1"/>
          </p:cNvSpPr>
          <p:nvPr>
            <p:ph type="sldNum" sz="quarter" idx="12"/>
          </p:nvPr>
        </p:nvSpPr>
        <p:spPr/>
        <p:txBody>
          <a:bodyPr/>
          <a:lstStyle>
            <a:lvl1pPr>
              <a:defRPr/>
            </a:lvl1pPr>
          </a:lstStyle>
          <a:p>
            <a:pPr>
              <a:defRPr/>
            </a:pPr>
            <a:fld id="{47B3701E-AAB7-4032-8C73-5C2A008DFA40}" type="slidenum">
              <a:rPr lang="en-US"/>
              <a:pPr>
                <a:defRPr/>
              </a:pPr>
              <a:t>‹#›</a:t>
            </a:fld>
            <a:endParaRPr lang="en-US"/>
          </a:p>
        </p:txBody>
      </p:sp>
    </p:spTree>
    <p:extLst>
      <p:ext uri="{BB962C8B-B14F-4D97-AF65-F5344CB8AC3E}">
        <p14:creationId xmlns:p14="http://schemas.microsoft.com/office/powerpoint/2010/main" val="4239565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1" y="512763"/>
            <a:ext cx="10363200" cy="914400"/>
          </a:xfrm>
        </p:spPr>
        <p:txBody>
          <a:bodyPr/>
          <a:lstStyle/>
          <a:p>
            <a:r>
              <a:rPr lang="en-US"/>
              <a:t>Click to edit Master title style</a:t>
            </a:r>
          </a:p>
        </p:txBody>
      </p:sp>
      <p:sp>
        <p:nvSpPr>
          <p:cNvPr id="3" name="Content Placeholder 2"/>
          <p:cNvSpPr>
            <a:spLocks noGrp="1"/>
          </p:cNvSpPr>
          <p:nvPr>
            <p:ph sz="quarter" idx="1"/>
          </p:nvPr>
        </p:nvSpPr>
        <p:spPr>
          <a:xfrm>
            <a:off x="1219201" y="1784350"/>
            <a:ext cx="5080000"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219201" y="4146550"/>
            <a:ext cx="5080000"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502401" y="1784350"/>
            <a:ext cx="5080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a:extLst>
              <a:ext uri="{FF2B5EF4-FFF2-40B4-BE49-F238E27FC236}">
                <a16:creationId xmlns:a16="http://schemas.microsoft.com/office/drawing/2014/main" id="{18443467-FE88-44F6-B755-883759C0F7F8}"/>
              </a:ext>
            </a:extLst>
          </p:cNvPr>
          <p:cNvSpPr>
            <a:spLocks noGrp="1"/>
          </p:cNvSpPr>
          <p:nvPr>
            <p:ph type="dt" sz="half" idx="10"/>
          </p:nvPr>
        </p:nvSpPr>
        <p:spPr/>
        <p:txBody>
          <a:bodyPr/>
          <a:lstStyle>
            <a:lvl1pPr>
              <a:defRPr/>
            </a:lvl1pPr>
          </a:lstStyle>
          <a:p>
            <a:pPr>
              <a:defRPr/>
            </a:pPr>
            <a:fld id="{23595C03-7344-495A-8DB8-573BE973141F}" type="datetime1">
              <a:rPr lang="en-US"/>
              <a:pPr>
                <a:defRPr/>
              </a:pPr>
              <a:t>2/16/2025</a:t>
            </a:fld>
            <a:endParaRPr lang="en-US"/>
          </a:p>
        </p:txBody>
      </p:sp>
      <p:sp>
        <p:nvSpPr>
          <p:cNvPr id="7" name="Footer Placeholder 2">
            <a:extLst>
              <a:ext uri="{FF2B5EF4-FFF2-40B4-BE49-F238E27FC236}">
                <a16:creationId xmlns:a16="http://schemas.microsoft.com/office/drawing/2014/main" id="{AE4B36A4-AB85-41B4-8709-D7A1FBABBDEB}"/>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22">
            <a:extLst>
              <a:ext uri="{FF2B5EF4-FFF2-40B4-BE49-F238E27FC236}">
                <a16:creationId xmlns:a16="http://schemas.microsoft.com/office/drawing/2014/main" id="{3CCC73C3-10A9-4A46-802B-81FA884464E0}"/>
              </a:ext>
            </a:extLst>
          </p:cNvPr>
          <p:cNvSpPr>
            <a:spLocks noGrp="1"/>
          </p:cNvSpPr>
          <p:nvPr>
            <p:ph type="sldNum" sz="quarter" idx="12"/>
          </p:nvPr>
        </p:nvSpPr>
        <p:spPr/>
        <p:txBody>
          <a:bodyPr/>
          <a:lstStyle>
            <a:lvl1pPr>
              <a:defRPr/>
            </a:lvl1pPr>
          </a:lstStyle>
          <a:p>
            <a:pPr>
              <a:defRPr/>
            </a:pPr>
            <a:fld id="{2E5DD27B-7975-437A-8832-5955420DD784}" type="slidenum">
              <a:rPr lang="en-US" altLang="en-US"/>
              <a:pPr>
                <a:defRPr/>
              </a:pPr>
              <a:t>‹#›</a:t>
            </a:fld>
            <a:endParaRPr lang="en-US" altLang="en-US"/>
          </a:p>
        </p:txBody>
      </p:sp>
    </p:spTree>
    <p:extLst>
      <p:ext uri="{BB962C8B-B14F-4D97-AF65-F5344CB8AC3E}">
        <p14:creationId xmlns:p14="http://schemas.microsoft.com/office/powerpoint/2010/main" val="197988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2/16/2025</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264413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hidden">
          <a:xfrm>
            <a:off x="1" y="1"/>
            <a:ext cx="12192000" cy="4810561"/>
          </a:xfrm>
          <a:prstGeom prst="rect">
            <a:avLst/>
          </a:prstGeom>
        </p:spPr>
      </p:pic>
      <p:sp>
        <p:nvSpPr>
          <p:cNvPr id="18" name="Rectangle 17"/>
          <p:cNvSpPr/>
          <p:nvPr/>
        </p:nvSpPr>
        <p:spPr bwMode="hidden">
          <a:xfrm>
            <a:off x="1" y="1"/>
            <a:ext cx="12192000"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1522757" y="1905000"/>
            <a:ext cx="9145381"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809" y="5029200"/>
            <a:ext cx="8231745"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2/16/2025</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3"/>
            <a:ext cx="12189884"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Tree>
    <p:extLst>
      <p:ext uri="{BB962C8B-B14F-4D97-AF65-F5344CB8AC3E}">
        <p14:creationId xmlns:p14="http://schemas.microsoft.com/office/powerpoint/2010/main" val="182187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905000"/>
            <a:ext cx="441770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39" y="1905000"/>
            <a:ext cx="441770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2/16/2025</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240397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10" y="1905000"/>
            <a:ext cx="441770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810" y="2743201"/>
            <a:ext cx="441770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8439" y="1905000"/>
            <a:ext cx="441770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8439" y="2743201"/>
            <a:ext cx="441770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2/16/2025</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212758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2/16/2025</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107946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bwMode="hidden">
          <a:xfrm>
            <a:off x="1" y="0"/>
            <a:ext cx="12192000" cy="6858000"/>
          </a:xfrm>
          <a:prstGeom prst="rect">
            <a:avLst/>
          </a:prstGeom>
        </p:spPr>
      </p:pic>
      <p:sp>
        <p:nvSpPr>
          <p:cNvPr id="5" name="Rectangle 4"/>
          <p:cNvSpPr/>
          <p:nvPr/>
        </p:nvSpPr>
        <p:spPr bwMode="hidden">
          <a:xfrm>
            <a:off x="1" y="1"/>
            <a:ext cx="12192000"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2/16/2025</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218380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5383" y="1905000"/>
            <a:ext cx="6155515"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6786" y="2087880"/>
            <a:ext cx="5792709"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809" y="3429000"/>
            <a:ext cx="2743915"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2/16/2025</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51557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810" y="1905000"/>
            <a:ext cx="6155515"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7325" y="2087880"/>
            <a:ext cx="5786485"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5275" y="3429000"/>
            <a:ext cx="2743915"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2/16/2025</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177140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189723"/>
            <a:ext cx="9146382"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8">
            <a:extLst>
              <a:ext uri="{28A0092B-C50C-407E-A947-70E740481C1C}">
                <a14:useLocalDpi xmlns:a14="http://schemas.microsoft.com/office/drawing/2010/main"/>
              </a:ext>
            </a:extLst>
          </a:blip>
          <a:srcRect/>
          <a:stretch/>
        </p:blipFill>
        <p:spPr bwMode="hidden">
          <a:xfrm>
            <a:off x="1" y="1628777"/>
            <a:ext cx="12192000" cy="5229225"/>
          </a:xfrm>
          <a:prstGeom prst="rect">
            <a:avLst/>
          </a:prstGeom>
          <a:noFill/>
          <a:ln>
            <a:noFill/>
          </a:ln>
        </p:spPr>
      </p:pic>
      <p:sp>
        <p:nvSpPr>
          <p:cNvPr id="17" name="Rectangle 16"/>
          <p:cNvSpPr/>
          <p:nvPr/>
        </p:nvSpPr>
        <p:spPr bwMode="hidden">
          <a:xfrm>
            <a:off x="1" y="1535909"/>
            <a:ext cx="12192000"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3" name="Text Placeholder 2"/>
          <p:cNvSpPr>
            <a:spLocks noGrp="1"/>
          </p:cNvSpPr>
          <p:nvPr>
            <p:ph type="body" idx="1"/>
          </p:nvPr>
        </p:nvSpPr>
        <p:spPr>
          <a:xfrm>
            <a:off x="1522810" y="1905000"/>
            <a:ext cx="9146382"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20898"/>
            <a:ext cx="7012225"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11016" y="6420898"/>
            <a:ext cx="964287"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2/16/2025</a:t>
            </a:fld>
            <a:endParaRPr lang="en-US"/>
          </a:p>
        </p:txBody>
      </p:sp>
      <p:sp>
        <p:nvSpPr>
          <p:cNvPr id="6" name="Slide Number Placeholder 5"/>
          <p:cNvSpPr>
            <a:spLocks noGrp="1"/>
          </p:cNvSpPr>
          <p:nvPr>
            <p:ph type="sldNum" sz="quarter" idx="4"/>
          </p:nvPr>
        </p:nvSpPr>
        <p:spPr>
          <a:xfrm>
            <a:off x="10030533" y="6420898"/>
            <a:ext cx="638659"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7"/>
            <a:ext cx="12189884"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Tree>
    <p:extLst>
      <p:ext uri="{BB962C8B-B14F-4D97-AF65-F5344CB8AC3E}">
        <p14:creationId xmlns:p14="http://schemas.microsoft.com/office/powerpoint/2010/main" val="1708969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4F2F-566C-4278-AC59-EABD2D8429FF}"/>
              </a:ext>
            </a:extLst>
          </p:cNvPr>
          <p:cNvSpPr>
            <a:spLocks noGrp="1"/>
          </p:cNvSpPr>
          <p:nvPr>
            <p:ph type="ctrTitle" idx="4294967295"/>
          </p:nvPr>
        </p:nvSpPr>
        <p:spPr>
          <a:xfrm>
            <a:off x="2438400" y="4343400"/>
            <a:ext cx="7772400" cy="1975104"/>
          </a:xfrm>
        </p:spPr>
        <p:txBody>
          <a:bodyPr/>
          <a:lstStyle/>
          <a:p>
            <a:pPr marR="9144">
              <a:defRPr/>
            </a:pPr>
            <a:r>
              <a:rPr lang="en-US" sz="9600" b="1" cap="all" dirty="0" err="1">
                <a:solidFill>
                  <a:schemeClr val="tx2">
                    <a:satMod val="200000"/>
                  </a:schemeClr>
                </a:solidFill>
                <a:effectLst>
                  <a:reflection blurRad="12700" stA="34000" endA="740" endPos="53000" dir="5400000" sy="-100000" algn="bl" rotWithShape="0"/>
                </a:effectLst>
              </a:rPr>
              <a:t>jonah</a:t>
            </a:r>
            <a:endParaRPr lang="en-US" sz="9600" b="1" cap="all" dirty="0">
              <a:solidFill>
                <a:schemeClr val="tx2">
                  <a:satMod val="200000"/>
                </a:schemeClr>
              </a:solidFill>
              <a:effectLst>
                <a:reflection blurRad="12700" stA="34000" endA="740" endPos="53000" dir="5400000" sy="-100000" algn="bl" rotWithShape="0"/>
              </a:effectLst>
            </a:endParaRPr>
          </a:p>
        </p:txBody>
      </p:sp>
    </p:spTree>
    <p:extLst>
      <p:ext uri="{BB962C8B-B14F-4D97-AF65-F5344CB8AC3E}">
        <p14:creationId xmlns:p14="http://schemas.microsoft.com/office/powerpoint/2010/main" val="301968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3062-EABE-45E0-9554-FD8FB4EAD309}"/>
              </a:ext>
            </a:extLst>
          </p:cNvPr>
          <p:cNvSpPr>
            <a:spLocks noGrp="1"/>
          </p:cNvSpPr>
          <p:nvPr>
            <p:ph type="title"/>
          </p:nvPr>
        </p:nvSpPr>
        <p:spPr/>
        <p:txBody>
          <a:bodyPr/>
          <a:lstStyle/>
          <a:p>
            <a:r>
              <a:rPr lang="en-US" b="1" dirty="0"/>
              <a:t>Background</a:t>
            </a:r>
          </a:p>
        </p:txBody>
      </p:sp>
      <p:sp>
        <p:nvSpPr>
          <p:cNvPr id="3" name="Content Placeholder 2">
            <a:extLst>
              <a:ext uri="{FF2B5EF4-FFF2-40B4-BE49-F238E27FC236}">
                <a16:creationId xmlns:a16="http://schemas.microsoft.com/office/drawing/2014/main" id="{D21A0880-CA2F-4D02-8C2A-1DD2EFEF1F17}"/>
              </a:ext>
            </a:extLst>
          </p:cNvPr>
          <p:cNvSpPr>
            <a:spLocks noGrp="1"/>
          </p:cNvSpPr>
          <p:nvPr>
            <p:ph idx="1"/>
          </p:nvPr>
        </p:nvSpPr>
        <p:spPr>
          <a:xfrm>
            <a:off x="1524001" y="1828800"/>
            <a:ext cx="9905999" cy="5029200"/>
          </a:xfrm>
        </p:spPr>
        <p:txBody>
          <a:bodyPr/>
          <a:lstStyle/>
          <a:p>
            <a:pPr marL="0" indent="0">
              <a:buNone/>
            </a:pPr>
            <a:r>
              <a:rPr lang="en-US" sz="2800" b="1" dirty="0">
                <a:solidFill>
                  <a:srgbClr val="FF0000"/>
                </a:solidFill>
              </a:rPr>
              <a:t>Outside the book that bears his name, the only mention of Jonah ben </a:t>
            </a:r>
            <a:r>
              <a:rPr lang="en-US" sz="2800" b="1" dirty="0" err="1">
                <a:solidFill>
                  <a:srgbClr val="FF0000"/>
                </a:solidFill>
              </a:rPr>
              <a:t>Amittay</a:t>
            </a:r>
            <a:r>
              <a:rPr lang="en-US" sz="2800" b="1" dirty="0">
                <a:solidFill>
                  <a:srgbClr val="FF0000"/>
                </a:solidFill>
              </a:rPr>
              <a:t> (or John, meaning “dove”) is 2 Kings 14:25, which puts him in the reign of Jeroboam II (c. 793-753 BC).</a:t>
            </a:r>
          </a:p>
          <a:p>
            <a:r>
              <a:rPr lang="en-US" i="1" dirty="0"/>
              <a:t>He came from a border town in Zebulun (cf. Jos. 19:13) about three miles north of Nazareth.  (This, in turn, means the Pharisees were wrong when they said no prophet ever came from Galilee, cf. Jn. 7:52.)</a:t>
            </a:r>
          </a:p>
          <a:p>
            <a:r>
              <a:rPr lang="en-US" i="1" dirty="0"/>
              <a:t>Unlike the other 8</a:t>
            </a:r>
            <a:r>
              <a:rPr lang="en-US" i="1" baseline="30000" dirty="0"/>
              <a:t>th</a:t>
            </a:r>
            <a:r>
              <a:rPr lang="en-US" i="1" dirty="0"/>
              <a:t> century prophets, Jonah’s oracles do not address the sins of either Israel or Judah. Rather, the book describes a missionary trip to Nineveh, one of the principle cities of the Assyrian Empire.</a:t>
            </a:r>
          </a:p>
          <a:p>
            <a:r>
              <a:rPr lang="en-US" i="1" dirty="0"/>
              <a:t>Further, unlike any other prophetic book, this one is not a collection of oracles, but rather, a narrative.</a:t>
            </a:r>
          </a:p>
        </p:txBody>
      </p:sp>
    </p:spTree>
    <p:extLst>
      <p:ext uri="{BB962C8B-B14F-4D97-AF65-F5344CB8AC3E}">
        <p14:creationId xmlns:p14="http://schemas.microsoft.com/office/powerpoint/2010/main" val="233219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500CA-CB09-46B4-B583-952A33B92AAA}"/>
              </a:ext>
            </a:extLst>
          </p:cNvPr>
          <p:cNvSpPr>
            <a:spLocks noGrp="1"/>
          </p:cNvSpPr>
          <p:nvPr>
            <p:ph type="title"/>
          </p:nvPr>
        </p:nvSpPr>
        <p:spPr/>
        <p:txBody>
          <a:bodyPr/>
          <a:lstStyle/>
          <a:p>
            <a:pPr algn="ctr"/>
            <a:r>
              <a:rPr lang="en-US" b="1" dirty="0"/>
              <a:t>Two Critical Questions</a:t>
            </a:r>
          </a:p>
        </p:txBody>
      </p:sp>
      <p:sp>
        <p:nvSpPr>
          <p:cNvPr id="4" name="Content Placeholder 3">
            <a:extLst>
              <a:ext uri="{FF2B5EF4-FFF2-40B4-BE49-F238E27FC236}">
                <a16:creationId xmlns:a16="http://schemas.microsoft.com/office/drawing/2014/main" id="{E4A430DF-4FC3-4C8C-8BC1-27AF01E6DABF}"/>
              </a:ext>
            </a:extLst>
          </p:cNvPr>
          <p:cNvSpPr>
            <a:spLocks noGrp="1"/>
          </p:cNvSpPr>
          <p:nvPr>
            <p:ph sz="half" idx="1"/>
          </p:nvPr>
        </p:nvSpPr>
        <p:spPr>
          <a:xfrm>
            <a:off x="152400" y="1905000"/>
            <a:ext cx="5638800" cy="3276600"/>
          </a:xfrm>
          <a:solidFill>
            <a:schemeClr val="accent5">
              <a:lumMod val="60000"/>
              <a:lumOff val="40000"/>
            </a:schemeClr>
          </a:solidFill>
          <a:ln>
            <a:solidFill>
              <a:schemeClr val="accent1">
                <a:lumMod val="50000"/>
              </a:schemeClr>
            </a:solidFill>
          </a:ln>
        </p:spPr>
        <p:txBody>
          <a:bodyPr/>
          <a:lstStyle/>
          <a:p>
            <a:pPr marL="0" indent="0">
              <a:buNone/>
            </a:pPr>
            <a:r>
              <a:rPr lang="en-US" sz="2800" b="1" dirty="0">
                <a:solidFill>
                  <a:srgbClr val="C00000"/>
                </a:solidFill>
                <a:effectLst>
                  <a:outerShdw blurRad="38100" dist="38100" dir="2700000" algn="tl">
                    <a:srgbClr val="000000">
                      <a:alpha val="43137"/>
                    </a:srgbClr>
                  </a:outerShdw>
                </a:effectLst>
              </a:rPr>
              <a:t>Was Jonah a Real Person?</a:t>
            </a:r>
          </a:p>
          <a:p>
            <a:r>
              <a:rPr lang="en-US" i="1" dirty="0"/>
              <a:t>Given the uniqueness of this book, the question is raised as to whether the story is parabolic or historical.</a:t>
            </a:r>
          </a:p>
          <a:p>
            <a:r>
              <a:rPr lang="en-US" i="1" dirty="0"/>
              <a:t>There is no external account of Nineveh’s conversion to Hebrew monotheism.</a:t>
            </a:r>
          </a:p>
        </p:txBody>
      </p:sp>
      <p:sp>
        <p:nvSpPr>
          <p:cNvPr id="5" name="Content Placeholder 4">
            <a:extLst>
              <a:ext uri="{FF2B5EF4-FFF2-40B4-BE49-F238E27FC236}">
                <a16:creationId xmlns:a16="http://schemas.microsoft.com/office/drawing/2014/main" id="{90AA3B68-7788-43E8-98E8-CEA96D830A90}"/>
              </a:ext>
            </a:extLst>
          </p:cNvPr>
          <p:cNvSpPr>
            <a:spLocks noGrp="1"/>
          </p:cNvSpPr>
          <p:nvPr>
            <p:ph sz="half" idx="2"/>
          </p:nvPr>
        </p:nvSpPr>
        <p:spPr>
          <a:xfrm>
            <a:off x="6096001" y="1905000"/>
            <a:ext cx="5942013" cy="3276600"/>
          </a:xfrm>
          <a:solidFill>
            <a:schemeClr val="accent2">
              <a:lumMod val="60000"/>
              <a:lumOff val="40000"/>
            </a:schemeClr>
          </a:solidFill>
          <a:ln>
            <a:solidFill>
              <a:schemeClr val="accent1">
                <a:lumMod val="50000"/>
              </a:schemeClr>
            </a:solidFill>
          </a:ln>
        </p:spPr>
        <p:txBody>
          <a:bodyPr/>
          <a:lstStyle/>
          <a:p>
            <a:pPr marL="0" indent="0">
              <a:buNone/>
            </a:pPr>
            <a:r>
              <a:rPr lang="en-US" sz="2800" b="1" dirty="0">
                <a:solidFill>
                  <a:srgbClr val="C00000"/>
                </a:solidFill>
                <a:effectLst>
                  <a:outerShdw blurRad="38100" dist="38100" dir="2700000" algn="tl">
                    <a:srgbClr val="000000">
                      <a:alpha val="43137"/>
                    </a:srgbClr>
                  </a:outerShdw>
                </a:effectLst>
              </a:rPr>
              <a:t>Is the Story Credible?</a:t>
            </a:r>
          </a:p>
          <a:p>
            <a:r>
              <a:rPr lang="en-US" i="1" dirty="0"/>
              <a:t>Here, one question concerns the probability of a man being swallowed by a fish and surviving.</a:t>
            </a:r>
          </a:p>
          <a:p>
            <a:r>
              <a:rPr lang="en-US" i="1" dirty="0"/>
              <a:t>A second question concerns the size of Nineveh as described in the book—120,00 citizens taking a 3-day journey to traverse it (4:11; 3:3).</a:t>
            </a:r>
          </a:p>
        </p:txBody>
      </p:sp>
      <p:sp>
        <p:nvSpPr>
          <p:cNvPr id="6" name="TextBox 5">
            <a:extLst>
              <a:ext uri="{FF2B5EF4-FFF2-40B4-BE49-F238E27FC236}">
                <a16:creationId xmlns:a16="http://schemas.microsoft.com/office/drawing/2014/main" id="{17A6C01B-BC12-4104-95CB-A1409C414428}"/>
              </a:ext>
            </a:extLst>
          </p:cNvPr>
          <p:cNvSpPr txBox="1"/>
          <p:nvPr/>
        </p:nvSpPr>
        <p:spPr>
          <a:xfrm>
            <a:off x="152401" y="5334001"/>
            <a:ext cx="11885613" cy="1384995"/>
          </a:xfrm>
          <a:prstGeom prst="rect">
            <a:avLst/>
          </a:prstGeom>
          <a:noFill/>
        </p:spPr>
        <p:txBody>
          <a:bodyPr wrap="square" rtlCol="0">
            <a:spAutoFit/>
          </a:bodyPr>
          <a:lstStyle/>
          <a:p>
            <a:pPr algn="ctr"/>
            <a:r>
              <a:rPr lang="en-US" sz="2800" dirty="0">
                <a:solidFill>
                  <a:srgbClr val="002060"/>
                </a:solidFill>
                <a:latin typeface="Arial Rounded MT Bold" panose="020F0704030504030204" pitchFamily="34" charset="0"/>
              </a:rPr>
              <a:t>Some interpreters have opted for a parabolic approach, saying the book intended to emphasize the point that God was not confined to the Israelites, but his mercy extended even to Israel’s enemies.</a:t>
            </a:r>
          </a:p>
        </p:txBody>
      </p:sp>
    </p:spTree>
    <p:extLst>
      <p:ext uri="{BB962C8B-B14F-4D97-AF65-F5344CB8AC3E}">
        <p14:creationId xmlns:p14="http://schemas.microsoft.com/office/powerpoint/2010/main" val="410230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randombar(vertical)">
                                      <p:cBhvr>
                                        <p:cTn id="7" dur="500"/>
                                        <p:tgtEl>
                                          <p:spTgt spid="4">
                                            <p:bg/>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randombar(vertical)">
                                      <p:cBhvr>
                                        <p:cTn id="27" dur="500"/>
                                        <p:tgtEl>
                                          <p:spTgt spid="5">
                                            <p:bg/>
                                          </p:spTgt>
                                        </p:tgtEl>
                                      </p:cBhvr>
                                    </p:animEffect>
                                  </p:childTnLst>
                                </p:cTn>
                              </p:par>
                              <p:par>
                                <p:cTn id="28" presetID="14" presetClass="entr" presetSubtype="5" fill="hold" grpId="0" nodeType="with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randombar(vertical)">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additive="base">
                                        <p:cTn id="4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p:cTn id="4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53B8-1A3C-458D-AFFA-0C585A2B4E61}"/>
              </a:ext>
            </a:extLst>
          </p:cNvPr>
          <p:cNvSpPr>
            <a:spLocks noGrp="1"/>
          </p:cNvSpPr>
          <p:nvPr>
            <p:ph type="title"/>
          </p:nvPr>
        </p:nvSpPr>
        <p:spPr/>
        <p:txBody>
          <a:bodyPr/>
          <a:lstStyle/>
          <a:p>
            <a:r>
              <a:rPr lang="en-US" b="1" dirty="0"/>
              <a:t>How plausible is the parabolic approach?</a:t>
            </a:r>
          </a:p>
        </p:txBody>
      </p:sp>
      <p:sp>
        <p:nvSpPr>
          <p:cNvPr id="5" name="Content Placeholder 4">
            <a:extLst>
              <a:ext uri="{FF2B5EF4-FFF2-40B4-BE49-F238E27FC236}">
                <a16:creationId xmlns:a16="http://schemas.microsoft.com/office/drawing/2014/main" id="{FAF6B910-B77B-43CF-A5F7-99009298A6AE}"/>
              </a:ext>
            </a:extLst>
          </p:cNvPr>
          <p:cNvSpPr>
            <a:spLocks noGrp="1"/>
          </p:cNvSpPr>
          <p:nvPr>
            <p:ph idx="1"/>
          </p:nvPr>
        </p:nvSpPr>
        <p:spPr>
          <a:xfrm>
            <a:off x="1524000" y="1828801"/>
            <a:ext cx="9906000" cy="4763277"/>
          </a:xfrm>
        </p:spPr>
        <p:txBody>
          <a:bodyPr>
            <a:normAutofit/>
          </a:bodyPr>
          <a:lstStyle/>
          <a:p>
            <a:pPr marL="0" indent="0">
              <a:buNone/>
            </a:pPr>
            <a:r>
              <a:rPr lang="en-US" sz="2800" b="1" dirty="0">
                <a:solidFill>
                  <a:srgbClr val="FF0000"/>
                </a:solidFill>
              </a:rPr>
              <a:t>While the main point of the parabolic approach is surely true enough, there are some difficulties with it.</a:t>
            </a:r>
          </a:p>
          <a:p>
            <a:r>
              <a:rPr lang="en-US" i="1" dirty="0"/>
              <a:t>It seems unlikely that a Jewish writer from Judah would choose such an obscure figure as Jonah as a </a:t>
            </a:r>
            <a:r>
              <a:rPr lang="en-US" i="1" u="sng" dirty="0"/>
              <a:t>nom de plume</a:t>
            </a:r>
            <a:r>
              <a:rPr lang="en-US" i="1" dirty="0"/>
              <a:t> for his fiction.</a:t>
            </a:r>
          </a:p>
          <a:p>
            <a:r>
              <a:rPr lang="en-US" i="1" dirty="0"/>
              <a:t>Jesus seems to have considered the story of Jonah to have been a real occurrence (Mt. 12:39-41//Lk. 11:29-30, 32).</a:t>
            </a:r>
          </a:p>
          <a:p>
            <a:r>
              <a:rPr lang="en-US" i="1" dirty="0"/>
              <a:t>If the parabolic approach is adopted merely to avoid the supernatural (which in some interpretations seems to be the case), then this approach says more about the interpreter than it does about the story itself.</a:t>
            </a:r>
          </a:p>
          <a:p>
            <a:r>
              <a:rPr lang="en-US" i="1" dirty="0"/>
              <a:t>Hence, it seems better to allow the story to stand within the historical framework of the 8</a:t>
            </a:r>
            <a:r>
              <a:rPr lang="en-US" i="1" baseline="30000" dirty="0"/>
              <a:t>th</a:t>
            </a:r>
            <a:r>
              <a:rPr lang="en-US" i="1" dirty="0"/>
              <a:t> century BC.</a:t>
            </a:r>
          </a:p>
        </p:txBody>
      </p:sp>
    </p:spTree>
    <p:extLst>
      <p:ext uri="{BB962C8B-B14F-4D97-AF65-F5344CB8AC3E}">
        <p14:creationId xmlns:p14="http://schemas.microsoft.com/office/powerpoint/2010/main" val="191168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04E29-5298-4260-9CFE-168A81F08A03}"/>
              </a:ext>
            </a:extLst>
          </p:cNvPr>
          <p:cNvSpPr>
            <a:spLocks noGrp="1"/>
          </p:cNvSpPr>
          <p:nvPr>
            <p:ph type="title"/>
          </p:nvPr>
        </p:nvSpPr>
        <p:spPr/>
        <p:txBody>
          <a:bodyPr/>
          <a:lstStyle/>
          <a:p>
            <a:r>
              <a:rPr lang="en-US" b="1" dirty="0"/>
              <a:t>The Reluctant Prophet (1-2)</a:t>
            </a:r>
          </a:p>
        </p:txBody>
      </p:sp>
      <p:sp>
        <p:nvSpPr>
          <p:cNvPr id="3" name="Content Placeholder 2">
            <a:extLst>
              <a:ext uri="{FF2B5EF4-FFF2-40B4-BE49-F238E27FC236}">
                <a16:creationId xmlns:a16="http://schemas.microsoft.com/office/drawing/2014/main" id="{4D67B14A-E5D2-439E-AEA4-A743434CA3E9}"/>
              </a:ext>
            </a:extLst>
          </p:cNvPr>
          <p:cNvSpPr>
            <a:spLocks noGrp="1"/>
          </p:cNvSpPr>
          <p:nvPr>
            <p:ph idx="1"/>
          </p:nvPr>
        </p:nvSpPr>
        <p:spPr>
          <a:xfrm>
            <a:off x="1524000" y="1905000"/>
            <a:ext cx="10210800" cy="4763277"/>
          </a:xfrm>
        </p:spPr>
        <p:txBody>
          <a:bodyPr>
            <a:normAutofit lnSpcReduction="10000"/>
          </a:bodyPr>
          <a:lstStyle/>
          <a:p>
            <a:pPr marL="0" indent="0">
              <a:buNone/>
            </a:pPr>
            <a:r>
              <a:rPr lang="en-US" sz="2800" b="1" dirty="0">
                <a:solidFill>
                  <a:srgbClr val="FF0000"/>
                </a:solidFill>
              </a:rPr>
              <a:t>Jonah’s decision to run from God’s calling resulted in a downward spiral</a:t>
            </a:r>
            <a:r>
              <a:rPr lang="en-US" dirty="0"/>
              <a:t>.</a:t>
            </a:r>
          </a:p>
          <a:p>
            <a:r>
              <a:rPr lang="en-US" i="1" dirty="0"/>
              <a:t>He went </a:t>
            </a:r>
            <a:r>
              <a:rPr lang="en-US" i="1" u="sng" dirty="0"/>
              <a:t>down</a:t>
            </a:r>
            <a:r>
              <a:rPr lang="en-US" i="1" dirty="0"/>
              <a:t> to Joppa (1:3), </a:t>
            </a:r>
            <a:r>
              <a:rPr lang="en-US" i="1" u="sng" dirty="0"/>
              <a:t>down</a:t>
            </a:r>
            <a:r>
              <a:rPr lang="en-US" i="1" dirty="0"/>
              <a:t> below the deck (1:5), </a:t>
            </a:r>
            <a:r>
              <a:rPr lang="en-US" i="1" u="sng" dirty="0"/>
              <a:t>down</a:t>
            </a:r>
            <a:r>
              <a:rPr lang="en-US" i="1" dirty="0"/>
              <a:t> into the water, </a:t>
            </a:r>
            <a:r>
              <a:rPr lang="en-US" i="1" u="sng" dirty="0"/>
              <a:t>down</a:t>
            </a:r>
            <a:r>
              <a:rPr lang="en-US" i="1" dirty="0"/>
              <a:t> into the fish, and </a:t>
            </a:r>
            <a:r>
              <a:rPr lang="en-US" i="1" u="sng" dirty="0"/>
              <a:t>down</a:t>
            </a:r>
            <a:r>
              <a:rPr lang="en-US" i="1" dirty="0"/>
              <a:t> to the bottom of the sea (2:6).</a:t>
            </a:r>
          </a:p>
          <a:p>
            <a:r>
              <a:rPr lang="en-US" i="1" dirty="0"/>
              <a:t>There is pronounced irony in that the pagan sailors prayed while Jonah, a true prophet, slept.</a:t>
            </a:r>
          </a:p>
          <a:p>
            <a:r>
              <a:rPr lang="en-US" i="1" dirty="0"/>
              <a:t>A double irony is that Jonah, who would have preferred to drown rather than preach to the hated Ninevites, was prevented from downing by the great fish. (Incidentally, the Hebrew expression “great fish” was not necessarily a whale, as translated in the KJV.)</a:t>
            </a:r>
          </a:p>
          <a:p>
            <a:r>
              <a:rPr lang="en-US" i="1" dirty="0"/>
              <a:t>Jonah’s prayer in the belly of the fish takes the form of a poem in which he experienced a living death described as the depths of </a:t>
            </a:r>
            <a:r>
              <a:rPr lang="en-US" i="1" dirty="0" err="1"/>
              <a:t>Sheol</a:t>
            </a:r>
            <a:r>
              <a:rPr lang="en-US" i="1" dirty="0"/>
              <a:t> (2:2b).</a:t>
            </a:r>
          </a:p>
        </p:txBody>
      </p:sp>
    </p:spTree>
    <p:extLst>
      <p:ext uri="{BB962C8B-B14F-4D97-AF65-F5344CB8AC3E}">
        <p14:creationId xmlns:p14="http://schemas.microsoft.com/office/powerpoint/2010/main" val="178061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B0A1-4BB7-437F-8622-CA3AB9C0D2B4}"/>
              </a:ext>
            </a:extLst>
          </p:cNvPr>
          <p:cNvSpPr>
            <a:spLocks noGrp="1"/>
          </p:cNvSpPr>
          <p:nvPr>
            <p:ph type="title"/>
          </p:nvPr>
        </p:nvSpPr>
        <p:spPr>
          <a:xfrm>
            <a:off x="9448801" y="856862"/>
            <a:ext cx="2438401" cy="5543939"/>
          </a:xfrm>
        </p:spPr>
        <p:txBody>
          <a:bodyPr>
            <a:normAutofit fontScale="90000"/>
          </a:bodyPr>
          <a:lstStyle/>
          <a:p>
            <a:pPr>
              <a:lnSpc>
                <a:spcPct val="107000"/>
              </a:lnSpc>
              <a:spcBef>
                <a:spcPts val="0"/>
              </a:spcBef>
            </a:pPr>
            <a:r>
              <a:rPr lang="en-US" sz="2800" dirty="0">
                <a:latin typeface="Arial Narrow" panose="020B0606020202030204" pitchFamily="34" charset="0"/>
                <a:ea typeface="Calibri" panose="020F0502020204030204" pitchFamily="34" charset="0"/>
                <a:cs typeface="Times New Roman" panose="02020603050405020304" pitchFamily="18" charset="0"/>
              </a:rPr>
              <a:t>Phoenician vessel depicted on an Assyrian bas-relief from about 700 BC. The ship which carried Jonah was likely similar.</a:t>
            </a:r>
            <a:br>
              <a:rPr lang="en-US" sz="2800" dirty="0">
                <a:latin typeface="Arial Narrow" panose="020B0606020202030204" pitchFamily="34" charset="0"/>
                <a:ea typeface="Calibri" panose="020F0502020204030204" pitchFamily="34" charset="0"/>
                <a:cs typeface="Times New Roman" panose="02020603050405020304" pitchFamily="18" charset="0"/>
              </a:rPr>
            </a:br>
            <a:br>
              <a:rPr lang="en-US"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Arial Narrow" panose="020B0606020202030204" pitchFamily="34" charset="0"/>
                <a:ea typeface="Calibri" panose="020F0502020204030204" pitchFamily="34" charset="0"/>
                <a:cs typeface="Times New Roman" panose="02020603050405020304" pitchFamily="18" charset="0"/>
              </a:rPr>
              <a:t>(British Museum, London</a:t>
            </a:r>
            <a:r>
              <a:rPr lang="en-US" sz="2400" dirty="0">
                <a:latin typeface="Arial Narrow" panose="020B0606020202030204" pitchFamily="34" charset="0"/>
                <a:ea typeface="Calibri" panose="020F0502020204030204" pitchFamily="34" charset="0"/>
                <a:cs typeface="Times New Roman" panose="02020603050405020304" pitchFamily="18" charset="0"/>
              </a:rPr>
              <a:t>)</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7" name="Picture 6" descr="HBS133">
            <a:extLst>
              <a:ext uri="{FF2B5EF4-FFF2-40B4-BE49-F238E27FC236}">
                <a16:creationId xmlns:a16="http://schemas.microsoft.com/office/drawing/2014/main" id="{17171428-AA2A-4F86-A23C-561836089C74}"/>
              </a:ext>
            </a:extLst>
          </p:cNvPr>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bwMode="auto">
          <a:xfrm>
            <a:off x="304801" y="304801"/>
            <a:ext cx="8915399" cy="636347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521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64FA37-0D80-4BFE-9A03-AE79FC1829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586" y="1"/>
            <a:ext cx="8688737" cy="6865981"/>
          </a:xfrm>
          <a:prstGeom prst="rect">
            <a:avLst/>
          </a:prstGeom>
        </p:spPr>
      </p:pic>
      <p:sp>
        <p:nvSpPr>
          <p:cNvPr id="4" name="TextBox 3">
            <a:extLst>
              <a:ext uri="{FF2B5EF4-FFF2-40B4-BE49-F238E27FC236}">
                <a16:creationId xmlns:a16="http://schemas.microsoft.com/office/drawing/2014/main" id="{72E3DC21-94EB-4515-BE58-2C5381CC90A1}"/>
              </a:ext>
            </a:extLst>
          </p:cNvPr>
          <p:cNvSpPr txBox="1"/>
          <p:nvPr/>
        </p:nvSpPr>
        <p:spPr>
          <a:xfrm>
            <a:off x="8933984" y="120040"/>
            <a:ext cx="3258016" cy="6661760"/>
          </a:xfrm>
          <a:prstGeom prst="rect">
            <a:avLst/>
          </a:prstGeom>
          <a:noFill/>
        </p:spPr>
        <p:txBody>
          <a:bodyPr wrap="square" rtlCol="0">
            <a:spAutoFit/>
          </a:bodyPr>
          <a:lstStyle/>
          <a:p>
            <a:pPr>
              <a:lnSpc>
                <a:spcPct val="107000"/>
              </a:lnSpc>
              <a:spcAft>
                <a:spcPts val="800"/>
              </a:spcAft>
            </a:pPr>
            <a:r>
              <a:rPr lang="en-US" sz="2000" b="1" dirty="0">
                <a:solidFill>
                  <a:srgbClr val="652825"/>
                </a:solidFill>
                <a:latin typeface="Arial Narrow" panose="020B0606020202030204" pitchFamily="34" charset="0"/>
                <a:ea typeface="Calibri" panose="020F0502020204030204" pitchFamily="34" charset="0"/>
                <a:cs typeface="Times New Roman" panose="02020603050405020304" pitchFamily="18" charset="0"/>
              </a:rPr>
              <a:t>The excavated ruins of Nineveh, one of the oldest cities in antiquity and populated from about 6000 BC, are located near the modern city of Mosul, Iraq on the east bank of the Tigris River. With an estimated population in excess of about 100,000, it served as the capital for the Neo-Assyrian Empire. This </a:t>
            </a:r>
            <a:r>
              <a:rPr lang="en-US" sz="2000" b="1" dirty="0" err="1">
                <a:solidFill>
                  <a:srgbClr val="652825"/>
                </a:solidFill>
                <a:latin typeface="Arial Narrow" panose="020B0606020202030204" pitchFamily="34" charset="0"/>
                <a:ea typeface="Calibri" panose="020F0502020204030204" pitchFamily="34" charset="0"/>
                <a:cs typeface="Times New Roman" panose="02020603050405020304" pitchFamily="18" charset="0"/>
              </a:rPr>
              <a:t>Mashki</a:t>
            </a:r>
            <a:r>
              <a:rPr lang="en-US" sz="2000" b="1" dirty="0">
                <a:solidFill>
                  <a:srgbClr val="652825"/>
                </a:solidFill>
                <a:latin typeface="Arial Narrow" panose="020B0606020202030204" pitchFamily="34" charset="0"/>
                <a:ea typeface="Calibri" panose="020F0502020204030204" pitchFamily="34" charset="0"/>
                <a:cs typeface="Times New Roman" panose="02020603050405020304" pitchFamily="18" charset="0"/>
              </a:rPr>
              <a:t> Gate, which was reconstructed by archaeologists in the late 20</a:t>
            </a:r>
            <a:r>
              <a:rPr lang="en-US" sz="2000" b="1" baseline="30000" dirty="0">
                <a:solidFill>
                  <a:srgbClr val="652825"/>
                </a:solidFill>
                <a:latin typeface="Arial Narrow" panose="020B0606020202030204" pitchFamily="34" charset="0"/>
                <a:ea typeface="Calibri" panose="020F0502020204030204" pitchFamily="34" charset="0"/>
                <a:cs typeface="Times New Roman" panose="02020603050405020304" pitchFamily="18" charset="0"/>
              </a:rPr>
              <a:t>th</a:t>
            </a:r>
            <a:r>
              <a:rPr lang="en-US" sz="2000" b="1" dirty="0">
                <a:solidFill>
                  <a:srgbClr val="652825"/>
                </a:solidFill>
                <a:latin typeface="Arial Narrow" panose="020B0606020202030204" pitchFamily="34" charset="0"/>
                <a:ea typeface="Calibri" panose="020F0502020204030204" pitchFamily="34" charset="0"/>
                <a:cs typeface="Times New Roman" panose="02020603050405020304" pitchFamily="18" charset="0"/>
              </a:rPr>
              <a:t> century, was significantly damaged by ISIS in 2010, and the ruins of Nineveh remain one of the most endangered archaeological sites in the world. </a:t>
            </a:r>
            <a:endParaRPr lang="en-US" sz="2000" b="1" dirty="0">
              <a:solidFill>
                <a:srgbClr val="652825"/>
              </a:solidFill>
              <a:latin typeface="Corbel"/>
            </a:endParaRPr>
          </a:p>
        </p:txBody>
      </p:sp>
    </p:spTree>
    <p:extLst>
      <p:ext uri="{BB962C8B-B14F-4D97-AF65-F5344CB8AC3E}">
        <p14:creationId xmlns:p14="http://schemas.microsoft.com/office/powerpoint/2010/main" val="161739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E858-CCFF-422A-9DAD-EB0799E3D510}"/>
              </a:ext>
            </a:extLst>
          </p:cNvPr>
          <p:cNvSpPr>
            <a:spLocks noGrp="1"/>
          </p:cNvSpPr>
          <p:nvPr>
            <p:ph type="title"/>
          </p:nvPr>
        </p:nvSpPr>
        <p:spPr/>
        <p:txBody>
          <a:bodyPr/>
          <a:lstStyle/>
          <a:p>
            <a:r>
              <a:rPr lang="en-US" b="1" dirty="0"/>
              <a:t>Jonah’s Second Commission (3-4)</a:t>
            </a:r>
          </a:p>
        </p:txBody>
      </p:sp>
      <p:sp>
        <p:nvSpPr>
          <p:cNvPr id="3" name="Content Placeholder 2">
            <a:extLst>
              <a:ext uri="{FF2B5EF4-FFF2-40B4-BE49-F238E27FC236}">
                <a16:creationId xmlns:a16="http://schemas.microsoft.com/office/drawing/2014/main" id="{0768EC50-591D-4DFF-8477-7E66F1D6EE85}"/>
              </a:ext>
            </a:extLst>
          </p:cNvPr>
          <p:cNvSpPr>
            <a:spLocks noGrp="1"/>
          </p:cNvSpPr>
          <p:nvPr>
            <p:ph idx="1"/>
          </p:nvPr>
        </p:nvSpPr>
        <p:spPr>
          <a:xfrm>
            <a:off x="1524000" y="1752600"/>
            <a:ext cx="10134600" cy="5105401"/>
          </a:xfrm>
        </p:spPr>
        <p:txBody>
          <a:bodyPr>
            <a:normAutofit lnSpcReduction="10000"/>
          </a:bodyPr>
          <a:lstStyle/>
          <a:p>
            <a:pPr marL="0" indent="0">
              <a:buNone/>
            </a:pPr>
            <a:r>
              <a:rPr lang="en-US" sz="2800" b="1" dirty="0">
                <a:solidFill>
                  <a:srgbClr val="FF0000"/>
                </a:solidFill>
              </a:rPr>
              <a:t>God’s commission to Jonah did not change. After the great fish vomited him up, God again instructed Jonah to go to Nineveh.</a:t>
            </a:r>
          </a:p>
          <a:p>
            <a:r>
              <a:rPr lang="en-US" i="1" dirty="0"/>
              <a:t>His misplaced patriotism did not allow him to escape the long reach of God.</a:t>
            </a:r>
          </a:p>
          <a:p>
            <a:r>
              <a:rPr lang="en-US" i="1" dirty="0"/>
              <a:t>Jonah then preached a message that destruction would come in 40 days, and the Ninevites repented so that God spared them.</a:t>
            </a:r>
          </a:p>
          <a:p>
            <a:r>
              <a:rPr lang="en-US" i="1" dirty="0"/>
              <a:t>Jonah, however, was chagrined at God’s mercy, and there were yet lessons for him to learn:</a:t>
            </a:r>
          </a:p>
          <a:p>
            <a:pPr lvl="1"/>
            <a:r>
              <a:rPr lang="en-US" b="1" dirty="0"/>
              <a:t>He was petulant about God being merciful to those whom the Israelites hated.</a:t>
            </a:r>
          </a:p>
          <a:p>
            <a:pPr lvl="1"/>
            <a:r>
              <a:rPr lang="en-US" b="1" dirty="0"/>
              <a:t>So God, who had prepared the great fish, now prepared a castor-oil plant to shade Jonah’s bald head from the blazing sun.</a:t>
            </a:r>
          </a:p>
          <a:p>
            <a:pPr lvl="1"/>
            <a:r>
              <a:rPr lang="en-US" b="1" dirty="0"/>
              <a:t>Then, God prepared a worm to kill the plant and a scorching wind to blow hot air at Jonah.</a:t>
            </a:r>
          </a:p>
          <a:p>
            <a:pPr lvl="1"/>
            <a:r>
              <a:rPr lang="en-US" b="1" dirty="0"/>
              <a:t>God’s final question to Jonah concerned his divine right to care for what </a:t>
            </a:r>
            <a:r>
              <a:rPr lang="en-US" b="1"/>
              <a:t>he had created</a:t>
            </a:r>
            <a:r>
              <a:rPr lang="en-US" b="1" dirty="0"/>
              <a:t>, both human and even animal.</a:t>
            </a:r>
          </a:p>
        </p:txBody>
      </p:sp>
    </p:spTree>
    <p:extLst>
      <p:ext uri="{BB962C8B-B14F-4D97-AF65-F5344CB8AC3E}">
        <p14:creationId xmlns:p14="http://schemas.microsoft.com/office/powerpoint/2010/main" val="275009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881</Words>
  <Application>Microsoft Office PowerPoint</Application>
  <PresentationFormat>Widescreen</PresentationFormat>
  <Paragraphs>37</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 Rounded MT Bold</vt:lpstr>
      <vt:lpstr>Arial</vt:lpstr>
      <vt:lpstr>Calibri</vt:lpstr>
      <vt:lpstr>Corbel</vt:lpstr>
      <vt:lpstr>Arial Narrow</vt:lpstr>
      <vt:lpstr>Earthtones 16x9</vt:lpstr>
      <vt:lpstr>jonah</vt:lpstr>
      <vt:lpstr>Background</vt:lpstr>
      <vt:lpstr>Two Critical Questions</vt:lpstr>
      <vt:lpstr>How plausible is the parabolic approach?</vt:lpstr>
      <vt:lpstr>The Reluctant Prophet (1-2)</vt:lpstr>
      <vt:lpstr>Phoenician vessel depicted on an Assyrian bas-relief from about 700 BC. The ship which carried Jonah was likely similar.  (British Museum, London) </vt:lpstr>
      <vt:lpstr>PowerPoint Presentation</vt:lpstr>
      <vt:lpstr>Jonah’s Second Commission (3-4)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Lewis</dc:creator>
  <cp:lastModifiedBy>Daniel Lewis</cp:lastModifiedBy>
  <cp:revision>3</cp:revision>
  <dcterms:created xsi:type="dcterms:W3CDTF">2025-02-16T16:23:01Z</dcterms:created>
  <dcterms:modified xsi:type="dcterms:W3CDTF">2025-02-16T18:49:13Z</dcterms:modified>
</cp:coreProperties>
</file>