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60" r:id="rId2"/>
    <p:sldMasterId id="2147483675" r:id="rId3"/>
  </p:sldMasterIdLst>
  <p:notesMasterIdLst>
    <p:notesMasterId r:id="rId62"/>
  </p:notesMasterIdLst>
  <p:sldIdLst>
    <p:sldId id="256" r:id="rId4"/>
    <p:sldId id="257" r:id="rId5"/>
    <p:sldId id="258" r:id="rId6"/>
    <p:sldId id="278" r:id="rId7"/>
    <p:sldId id="279" r:id="rId8"/>
    <p:sldId id="280" r:id="rId9"/>
    <p:sldId id="281" r:id="rId10"/>
    <p:sldId id="282" r:id="rId11"/>
    <p:sldId id="283" r:id="rId12"/>
    <p:sldId id="380" r:id="rId13"/>
    <p:sldId id="406" r:id="rId14"/>
    <p:sldId id="284" r:id="rId15"/>
    <p:sldId id="285" r:id="rId16"/>
    <p:sldId id="286" r:id="rId17"/>
    <p:sldId id="287" r:id="rId18"/>
    <p:sldId id="396" r:id="rId19"/>
    <p:sldId id="288" r:id="rId20"/>
    <p:sldId id="289" r:id="rId21"/>
    <p:sldId id="291" r:id="rId22"/>
    <p:sldId id="296" r:id="rId23"/>
    <p:sldId id="389" r:id="rId24"/>
    <p:sldId id="391" r:id="rId25"/>
    <p:sldId id="382" r:id="rId26"/>
    <p:sldId id="381" r:id="rId27"/>
    <p:sldId id="292" r:id="rId28"/>
    <p:sldId id="293" r:id="rId29"/>
    <p:sldId id="295" r:id="rId30"/>
    <p:sldId id="326" r:id="rId31"/>
    <p:sldId id="327" r:id="rId32"/>
    <p:sldId id="294" r:id="rId33"/>
    <p:sldId id="398" r:id="rId34"/>
    <p:sldId id="299" r:id="rId35"/>
    <p:sldId id="411" r:id="rId36"/>
    <p:sldId id="277" r:id="rId37"/>
    <p:sldId id="276" r:id="rId38"/>
    <p:sldId id="388" r:id="rId39"/>
    <p:sldId id="393" r:id="rId40"/>
    <p:sldId id="394" r:id="rId41"/>
    <p:sldId id="395" r:id="rId42"/>
    <p:sldId id="390" r:id="rId43"/>
    <p:sldId id="404" r:id="rId44"/>
    <p:sldId id="399" r:id="rId45"/>
    <p:sldId id="329" r:id="rId46"/>
    <p:sldId id="330" r:id="rId47"/>
    <p:sldId id="297" r:id="rId48"/>
    <p:sldId id="298" r:id="rId49"/>
    <p:sldId id="305" r:id="rId50"/>
    <p:sldId id="402" r:id="rId51"/>
    <p:sldId id="336" r:id="rId52"/>
    <p:sldId id="400" r:id="rId53"/>
    <p:sldId id="378" r:id="rId54"/>
    <p:sldId id="401" r:id="rId55"/>
    <p:sldId id="403" r:id="rId56"/>
    <p:sldId id="405" r:id="rId57"/>
    <p:sldId id="407" r:id="rId58"/>
    <p:sldId id="409" r:id="rId59"/>
    <p:sldId id="408" r:id="rId60"/>
    <p:sldId id="410" r:id="rId61"/>
  </p:sldIdLst>
  <p:sldSz cx="12192000" cy="6858000"/>
  <p:notesSz cx="6858000" cy="9144000"/>
  <p:embeddedFontLst>
    <p:embeddedFont>
      <p:font typeface="Kozuka Gothic Pro B" panose="020B0800000000000000" charset="-128"/>
      <p:bold r:id="rId63"/>
    </p:embeddedFont>
    <p:embeddedFont>
      <p:font typeface="Adobe Garamond Pro" panose="02020502060506020403" charset="0"/>
      <p:regular r:id="rId64"/>
      <p:italic r:id="rId65"/>
    </p:embeddedFont>
    <p:embeddedFont>
      <p:font typeface="Arial Narrow" panose="020B0606020202030204" pitchFamily="34" charset="0"/>
      <p:regular r:id="rId66"/>
      <p:bold r:id="rId67"/>
      <p:italic r:id="rId68"/>
      <p:boldItalic r:id="rId69"/>
    </p:embeddedFont>
    <p:embeddedFont>
      <p:font typeface="Berlin Sans FB Demi" panose="020E0802020502020306" pitchFamily="34" charset="0"/>
      <p:bold r:id="rId70"/>
    </p:embeddedFont>
    <p:embeddedFont>
      <p:font typeface="Comic Sans MS" panose="030F0702030302020204" pitchFamily="66" charset="0"/>
      <p:regular r:id="rId71"/>
      <p:bold r:id="rId72"/>
      <p:italic r:id="rId73"/>
      <p:boldItalic r:id="rId74"/>
    </p:embeddedFont>
    <p:embeddedFont>
      <p:font typeface="Greekth" panose="02020803070505020304" pitchFamily="18" charset="0"/>
      <p:bold r:id="rId75"/>
    </p:embeddedFont>
    <p:embeddedFont>
      <p:font typeface="HebrewTh" pitchFamily="2" charset="0"/>
      <p:regular r:id="rId76"/>
    </p:embeddedFont>
    <p:embeddedFont>
      <p:font typeface="Impact" panose="020B0806030902050204" pitchFamily="34" charset="0"/>
      <p:regular r:id="rId77"/>
    </p:embeddedFont>
    <p:embeddedFont>
      <p:font typeface="MS Shell Dlg 2" panose="020B0604030504040204" pitchFamily="34" charset="0"/>
      <p:regular r:id="rId78"/>
      <p:bold r:id="rId79"/>
    </p:embeddedFont>
    <p:embeddedFont>
      <p:font typeface="Rockwell" panose="02060603020205020403" pitchFamily="18" charset="0"/>
      <p:regular r:id="rId80"/>
      <p:bold r:id="rId81"/>
      <p:italic r:id="rId82"/>
      <p:boldItalic r:id="rId83"/>
    </p:embeddedFont>
    <p:embeddedFont>
      <p:font typeface="Wingdings 2" panose="05020102010507070707" pitchFamily="18" charset="2"/>
      <p:regular r:id="rId84"/>
    </p:embeddedFont>
    <p:embeddedFont>
      <p:font typeface="Wingdings 3" panose="05040102010807070707" pitchFamily="18" charset="2"/>
      <p:regular r:id="rId8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687"/>
    <a:srgbClr val="2B4E4F"/>
    <a:srgbClr val="FFFF99"/>
    <a:srgbClr val="000000"/>
    <a:srgbClr val="C7E7BB"/>
    <a:srgbClr val="7EC761"/>
    <a:srgbClr val="A9D993"/>
    <a:srgbClr val="0033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99" d="100"/>
          <a:sy n="99" d="100"/>
        </p:scale>
        <p:origin x="1026" y="90"/>
      </p:cViewPr>
      <p:guideLst/>
    </p:cSldViewPr>
  </p:slideViewPr>
  <p:notesTextViewPr>
    <p:cViewPr>
      <p:scale>
        <a:sx n="1" d="1"/>
        <a:sy n="1" d="1"/>
      </p:scale>
      <p:origin x="0" y="0"/>
    </p:cViewPr>
  </p:notesTextViewPr>
  <p:sorterViewPr>
    <p:cViewPr>
      <p:scale>
        <a:sx n="100" d="100"/>
        <a:sy n="100" d="100"/>
      </p:scale>
      <p:origin x="0" y="-312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4.fntdata"/><Relationship Id="rId7" Type="http://schemas.openxmlformats.org/officeDocument/2006/relationships/slide" Target="slides/slide4.xml"/><Relationship Id="rId71"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4.fntdata"/><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font" Target="fonts/font20.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F2F5B-D24D-43D5-AE93-28BD3AD97A24}"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D9F66-92EF-47C8-BA97-8F01E57E9457}" type="slidenum">
              <a:rPr lang="en-US" smtClean="0"/>
              <a:t>‹#›</a:t>
            </a:fld>
            <a:endParaRPr lang="en-US"/>
          </a:p>
        </p:txBody>
      </p:sp>
    </p:spTree>
    <p:extLst>
      <p:ext uri="{BB962C8B-B14F-4D97-AF65-F5344CB8AC3E}">
        <p14:creationId xmlns:p14="http://schemas.microsoft.com/office/powerpoint/2010/main" val="64931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658CE0-3FA1-4D38-BFFD-FB6282D3E069}"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A5C47-7338-46D3-B189-A2C790B7B2DF}"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3D1D3-7DEF-4861-8341-3FD8F71D091F}"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0775050-7B25-43FA-BC04-79947EB8AB6D}"/>
              </a:ext>
            </a:extLst>
          </p:cNvPr>
          <p:cNvGrpSpPr>
            <a:grpSpLocks/>
          </p:cNvGrpSpPr>
          <p:nvPr/>
        </p:nvGrpSpPr>
        <p:grpSpPr bwMode="auto">
          <a:xfrm>
            <a:off x="0" y="0"/>
            <a:ext cx="7823200" cy="6858000"/>
            <a:chOff x="0" y="0"/>
            <a:chExt cx="3696" cy="4320"/>
          </a:xfrm>
        </p:grpSpPr>
        <p:sp>
          <p:nvSpPr>
            <p:cNvPr id="5" name="Rectangle 3">
              <a:extLst>
                <a:ext uri="{FF2B5EF4-FFF2-40B4-BE49-F238E27FC236}">
                  <a16:creationId xmlns:a16="http://schemas.microsoft.com/office/drawing/2014/main" id="{C83D118E-E765-4C2F-BDE9-D83935109B1A}"/>
                </a:ext>
              </a:extLst>
            </p:cNvPr>
            <p:cNvSpPr>
              <a:spLocks noChangeArrowheads="1"/>
            </p:cNvSpPr>
            <p:nvPr/>
          </p:nvSpPr>
          <p:spPr bwMode="auto">
            <a:xfrm>
              <a:off x="0" y="0"/>
              <a:ext cx="28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altLang="en-US" sz="2400">
                <a:latin typeface="Times New Roman" panose="02020603050405020304" pitchFamily="18" charset="0"/>
              </a:endParaRPr>
            </a:p>
          </p:txBody>
        </p:sp>
        <p:sp>
          <p:nvSpPr>
            <p:cNvPr id="6" name="AutoShape 4">
              <a:extLst>
                <a:ext uri="{FF2B5EF4-FFF2-40B4-BE49-F238E27FC236}">
                  <a16:creationId xmlns:a16="http://schemas.microsoft.com/office/drawing/2014/main" id="{E4DD1411-AB17-40BA-A292-2CCF5C5A141C}"/>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altLang="en-US" sz="2400">
                <a:latin typeface="Times New Roman" panose="02020603050405020304" pitchFamily="18" charset="0"/>
              </a:endParaRPr>
            </a:p>
          </p:txBody>
        </p:sp>
      </p:grpSp>
      <p:grpSp>
        <p:nvGrpSpPr>
          <p:cNvPr id="7" name="Group 5">
            <a:extLst>
              <a:ext uri="{FF2B5EF4-FFF2-40B4-BE49-F238E27FC236}">
                <a16:creationId xmlns:a16="http://schemas.microsoft.com/office/drawing/2014/main" id="{AE5421B3-CB49-4930-9888-5A585BFE5602}"/>
              </a:ext>
            </a:extLst>
          </p:cNvPr>
          <p:cNvGrpSpPr>
            <a:grpSpLocks/>
          </p:cNvGrpSpPr>
          <p:nvPr/>
        </p:nvGrpSpPr>
        <p:grpSpPr bwMode="auto">
          <a:xfrm>
            <a:off x="4842933" y="4889500"/>
            <a:ext cx="6502400" cy="319088"/>
            <a:chOff x="2288" y="3080"/>
            <a:chExt cx="3072" cy="201"/>
          </a:xfrm>
        </p:grpSpPr>
        <p:sp>
          <p:nvSpPr>
            <p:cNvPr id="8" name="AutoShape 6">
              <a:extLst>
                <a:ext uri="{FF2B5EF4-FFF2-40B4-BE49-F238E27FC236}">
                  <a16:creationId xmlns:a16="http://schemas.microsoft.com/office/drawing/2014/main" id="{184CE5F9-E4AE-4220-A040-91D309DC623F}"/>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9" name="AutoShape 7">
              <a:extLst>
                <a:ext uri="{FF2B5EF4-FFF2-40B4-BE49-F238E27FC236}">
                  <a16:creationId xmlns:a16="http://schemas.microsoft.com/office/drawing/2014/main" id="{C6BAEEBD-4FD8-4FFB-8495-541F4D3A45EB}"/>
                </a:ext>
              </a:extLst>
            </p:cNvPr>
            <p:cNvSpPr>
              <a:spLocks noChangeArrowheads="1"/>
            </p:cNvSpPr>
            <p:nvPr/>
          </p:nvSpPr>
          <p:spPr bwMode="auto">
            <a:xfrm>
              <a:off x="5196" y="3080"/>
              <a:ext cx="164"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55304" name="Rectangle 8"/>
          <p:cNvSpPr>
            <a:spLocks noGrp="1" noChangeArrowheads="1"/>
          </p:cNvSpPr>
          <p:nvPr>
            <p:ph type="subTitle" idx="1"/>
          </p:nvPr>
        </p:nvSpPr>
        <p:spPr>
          <a:xfrm>
            <a:off x="6231467" y="2927350"/>
            <a:ext cx="5350933"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a:t>Click to edit Master subtitle style</a:t>
            </a:r>
          </a:p>
        </p:txBody>
      </p:sp>
      <p:sp>
        <p:nvSpPr>
          <p:cNvPr id="55308"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Date Placeholder 9">
            <a:extLst>
              <a:ext uri="{FF2B5EF4-FFF2-40B4-BE49-F238E27FC236}">
                <a16:creationId xmlns:a16="http://schemas.microsoft.com/office/drawing/2014/main" id="{BECB3B5F-CBF9-4FE4-933C-21AEA464E309}"/>
              </a:ext>
            </a:extLst>
          </p:cNvPr>
          <p:cNvSpPr>
            <a:spLocks noGrp="1" noChangeArrowheads="1"/>
          </p:cNvSpPr>
          <p:nvPr>
            <p:ph type="dt" sz="quarter" idx="10"/>
          </p:nvPr>
        </p:nvSpPr>
        <p:spPr/>
        <p:txBody>
          <a:bodyPr/>
          <a:lstStyle>
            <a:lvl1pPr>
              <a:defRPr>
                <a:solidFill>
                  <a:schemeClr val="bg1"/>
                </a:solidFill>
              </a:defRPr>
            </a:lvl1pPr>
          </a:lstStyle>
          <a:p>
            <a:pPr>
              <a:defRPr/>
            </a:pPr>
            <a:fld id="{E8B449F6-462C-4F0E-8D6A-E9569879B3C9}" type="datetime1">
              <a:rPr lang="en-US" altLang="en-US" smtClean="0"/>
              <a:t>2/17/2025</a:t>
            </a:fld>
            <a:endParaRPr lang="en-US" altLang="en-US"/>
          </a:p>
        </p:txBody>
      </p:sp>
      <p:sp>
        <p:nvSpPr>
          <p:cNvPr id="11" name="Footer Placeholder 10">
            <a:extLst>
              <a:ext uri="{FF2B5EF4-FFF2-40B4-BE49-F238E27FC236}">
                <a16:creationId xmlns:a16="http://schemas.microsoft.com/office/drawing/2014/main" id="{B0133623-5AB4-4B62-8981-E941EBF3F8E9}"/>
              </a:ext>
            </a:extLst>
          </p:cNvPr>
          <p:cNvSpPr>
            <a:spLocks noGrp="1" noChangeArrowheads="1"/>
          </p:cNvSpPr>
          <p:nvPr>
            <p:ph type="ftr" sz="quarter" idx="11"/>
          </p:nvPr>
        </p:nvSpPr>
        <p:spPr/>
        <p:txBody>
          <a:bodyPr/>
          <a:lstStyle>
            <a:lvl1pPr algn="r">
              <a:defRPr/>
            </a:lvl1pPr>
          </a:lstStyle>
          <a:p>
            <a:pPr>
              <a:defRPr/>
            </a:pPr>
            <a:r>
              <a:rPr lang="en-US" altLang="en-US"/>
              <a:t>
              </a:t>
            </a:r>
          </a:p>
        </p:txBody>
      </p:sp>
      <p:sp>
        <p:nvSpPr>
          <p:cNvPr id="12" name="Slide Number Placeholder 11">
            <a:extLst>
              <a:ext uri="{FF2B5EF4-FFF2-40B4-BE49-F238E27FC236}">
                <a16:creationId xmlns:a16="http://schemas.microsoft.com/office/drawing/2014/main" id="{663E28A3-F42E-4AA0-9975-B4D3D20C0EBC}"/>
              </a:ext>
            </a:extLst>
          </p:cNvPr>
          <p:cNvSpPr>
            <a:spLocks noGrp="1" noChangeArrowheads="1"/>
          </p:cNvSpPr>
          <p:nvPr>
            <p:ph type="sldNum" sz="quarter" idx="12"/>
          </p:nvPr>
        </p:nvSpPr>
        <p:spPr>
          <a:xfrm>
            <a:off x="101601" y="6248400"/>
            <a:ext cx="783167" cy="488950"/>
          </a:xfrm>
        </p:spPr>
        <p:txBody>
          <a:bodyPr anchorCtr="0"/>
          <a:lstStyle>
            <a:lvl1pPr>
              <a:defRPr/>
            </a:lvl1pPr>
          </a:lstStyle>
          <a:p>
            <a:pPr>
              <a:defRPr/>
            </a:pPr>
            <a:fld id="{3E9C2868-1E63-44EB-8979-A64163B6EE6A}" type="slidenum">
              <a:rPr lang="en-US" altLang="en-US"/>
              <a:pPr>
                <a:defRPr/>
              </a:pPr>
              <a:t>‹#›</a:t>
            </a:fld>
            <a:endParaRPr lang="en-US" altLang="en-US"/>
          </a:p>
        </p:txBody>
      </p:sp>
    </p:spTree>
    <p:extLst>
      <p:ext uri="{BB962C8B-B14F-4D97-AF65-F5344CB8AC3E}">
        <p14:creationId xmlns:p14="http://schemas.microsoft.com/office/powerpoint/2010/main" val="33347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78B266F-44E4-4E24-B1F5-F1AD4CF81FBD}"/>
              </a:ext>
            </a:extLst>
          </p:cNvPr>
          <p:cNvSpPr>
            <a:spLocks noGrp="1" noChangeArrowheads="1"/>
          </p:cNvSpPr>
          <p:nvPr>
            <p:ph type="dt" sz="half" idx="10"/>
          </p:nvPr>
        </p:nvSpPr>
        <p:spPr>
          <a:ln/>
        </p:spPr>
        <p:txBody>
          <a:bodyPr/>
          <a:lstStyle>
            <a:lvl1pPr>
              <a:defRPr/>
            </a:lvl1pPr>
          </a:lstStyle>
          <a:p>
            <a:pPr>
              <a:defRPr/>
            </a:pPr>
            <a:fld id="{EABBF1B0-9413-4C2F-AF97-E09E56720C54}" type="datetime1">
              <a:rPr lang="en-US" altLang="en-US" smtClean="0"/>
              <a:t>2/17/2025</a:t>
            </a:fld>
            <a:endParaRPr lang="en-US" altLang="en-US"/>
          </a:p>
        </p:txBody>
      </p:sp>
      <p:sp>
        <p:nvSpPr>
          <p:cNvPr id="5" name="Rectangle 12">
            <a:extLst>
              <a:ext uri="{FF2B5EF4-FFF2-40B4-BE49-F238E27FC236}">
                <a16:creationId xmlns:a16="http://schemas.microsoft.com/office/drawing/2014/main" id="{A103E722-B4AA-462B-ADF4-E2B2D8AF54C3}"/>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13">
            <a:extLst>
              <a:ext uri="{FF2B5EF4-FFF2-40B4-BE49-F238E27FC236}">
                <a16:creationId xmlns:a16="http://schemas.microsoft.com/office/drawing/2014/main" id="{E87BE61B-930F-4587-984B-C34E3C925F42}"/>
              </a:ext>
            </a:extLst>
          </p:cNvPr>
          <p:cNvSpPr>
            <a:spLocks noGrp="1" noChangeArrowheads="1"/>
          </p:cNvSpPr>
          <p:nvPr>
            <p:ph type="sldNum" sz="quarter" idx="12"/>
          </p:nvPr>
        </p:nvSpPr>
        <p:spPr>
          <a:ln/>
        </p:spPr>
        <p:txBody>
          <a:bodyPr/>
          <a:lstStyle>
            <a:lvl1pPr>
              <a:defRPr/>
            </a:lvl1pPr>
          </a:lstStyle>
          <a:p>
            <a:pPr>
              <a:defRPr/>
            </a:pPr>
            <a:fld id="{1D27FEC9-FA04-4CE7-A114-FD4FE83B7EAD}" type="slidenum">
              <a:rPr lang="en-US" altLang="en-US"/>
              <a:pPr>
                <a:defRPr/>
              </a:pPr>
              <a:t>‹#›</a:t>
            </a:fld>
            <a:endParaRPr lang="en-US" altLang="en-US"/>
          </a:p>
        </p:txBody>
      </p:sp>
    </p:spTree>
    <p:extLst>
      <p:ext uri="{BB962C8B-B14F-4D97-AF65-F5344CB8AC3E}">
        <p14:creationId xmlns:p14="http://schemas.microsoft.com/office/powerpoint/2010/main" val="2234067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a16="http://schemas.microsoft.com/office/drawing/2014/main" id="{4DE5813E-9604-4DAB-9D71-58DDF8FB9B23}"/>
              </a:ext>
            </a:extLst>
          </p:cNvPr>
          <p:cNvSpPr>
            <a:spLocks noGrp="1" noChangeArrowheads="1"/>
          </p:cNvSpPr>
          <p:nvPr>
            <p:ph type="dt" sz="half" idx="10"/>
          </p:nvPr>
        </p:nvSpPr>
        <p:spPr>
          <a:ln/>
        </p:spPr>
        <p:txBody>
          <a:bodyPr/>
          <a:lstStyle>
            <a:lvl1pPr>
              <a:defRPr/>
            </a:lvl1pPr>
          </a:lstStyle>
          <a:p>
            <a:pPr>
              <a:defRPr/>
            </a:pPr>
            <a:fld id="{A0ACFDA8-3010-4B7B-B93F-09F1E1F101D8}" type="datetime1">
              <a:rPr lang="en-US" altLang="en-US" smtClean="0"/>
              <a:t>2/17/2025</a:t>
            </a:fld>
            <a:endParaRPr lang="en-US" altLang="en-US"/>
          </a:p>
        </p:txBody>
      </p:sp>
      <p:sp>
        <p:nvSpPr>
          <p:cNvPr id="5" name="Rectangle 12">
            <a:extLst>
              <a:ext uri="{FF2B5EF4-FFF2-40B4-BE49-F238E27FC236}">
                <a16:creationId xmlns:a16="http://schemas.microsoft.com/office/drawing/2014/main" id="{A5B5B8B1-98CF-40C4-9DAF-CB66CAA22C2C}"/>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13">
            <a:extLst>
              <a:ext uri="{FF2B5EF4-FFF2-40B4-BE49-F238E27FC236}">
                <a16:creationId xmlns:a16="http://schemas.microsoft.com/office/drawing/2014/main" id="{5B32DB00-EA86-46F5-A44C-8B14E675F9CC}"/>
              </a:ext>
            </a:extLst>
          </p:cNvPr>
          <p:cNvSpPr>
            <a:spLocks noGrp="1" noChangeArrowheads="1"/>
          </p:cNvSpPr>
          <p:nvPr>
            <p:ph type="sldNum" sz="quarter" idx="12"/>
          </p:nvPr>
        </p:nvSpPr>
        <p:spPr>
          <a:ln/>
        </p:spPr>
        <p:txBody>
          <a:bodyPr/>
          <a:lstStyle>
            <a:lvl1pPr>
              <a:defRPr/>
            </a:lvl1pPr>
          </a:lstStyle>
          <a:p>
            <a:pPr>
              <a:defRPr/>
            </a:pPr>
            <a:fld id="{339B0076-ABCF-44B7-B20C-85762E4E515E}" type="slidenum">
              <a:rPr lang="en-US" altLang="en-US"/>
              <a:pPr>
                <a:defRPr/>
              </a:pPr>
              <a:t>‹#›</a:t>
            </a:fld>
            <a:endParaRPr lang="en-US" altLang="en-US"/>
          </a:p>
        </p:txBody>
      </p:sp>
    </p:spTree>
    <p:extLst>
      <p:ext uri="{BB962C8B-B14F-4D97-AF65-F5344CB8AC3E}">
        <p14:creationId xmlns:p14="http://schemas.microsoft.com/office/powerpoint/2010/main" val="212010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2362201"/>
            <a:ext cx="5027084"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E8DD40A-A9C0-487D-BE97-B1CE6D381DC1}"/>
              </a:ext>
            </a:extLst>
          </p:cNvPr>
          <p:cNvSpPr>
            <a:spLocks noGrp="1" noChangeArrowheads="1"/>
          </p:cNvSpPr>
          <p:nvPr>
            <p:ph type="dt" sz="half" idx="10"/>
          </p:nvPr>
        </p:nvSpPr>
        <p:spPr>
          <a:ln/>
        </p:spPr>
        <p:txBody>
          <a:bodyPr/>
          <a:lstStyle>
            <a:lvl1pPr>
              <a:defRPr/>
            </a:lvl1pPr>
          </a:lstStyle>
          <a:p>
            <a:pPr>
              <a:defRPr/>
            </a:pPr>
            <a:fld id="{921ED3F4-AA18-47C8-A5A3-F117094184E9}" type="datetime1">
              <a:rPr lang="en-US" altLang="en-US" smtClean="0"/>
              <a:t>2/17/2025</a:t>
            </a:fld>
            <a:endParaRPr lang="en-US" altLang="en-US"/>
          </a:p>
        </p:txBody>
      </p:sp>
      <p:sp>
        <p:nvSpPr>
          <p:cNvPr id="6" name="Rectangle 12">
            <a:extLst>
              <a:ext uri="{FF2B5EF4-FFF2-40B4-BE49-F238E27FC236}">
                <a16:creationId xmlns:a16="http://schemas.microsoft.com/office/drawing/2014/main" id="{562C6CFE-2B72-4D86-8D1B-6810203F34FD}"/>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13">
            <a:extLst>
              <a:ext uri="{FF2B5EF4-FFF2-40B4-BE49-F238E27FC236}">
                <a16:creationId xmlns:a16="http://schemas.microsoft.com/office/drawing/2014/main" id="{04931938-703B-4263-953F-836CC8322B36}"/>
              </a:ext>
            </a:extLst>
          </p:cNvPr>
          <p:cNvSpPr>
            <a:spLocks noGrp="1" noChangeArrowheads="1"/>
          </p:cNvSpPr>
          <p:nvPr>
            <p:ph type="sldNum" sz="quarter" idx="12"/>
          </p:nvPr>
        </p:nvSpPr>
        <p:spPr>
          <a:ln/>
        </p:spPr>
        <p:txBody>
          <a:bodyPr/>
          <a:lstStyle>
            <a:lvl1pPr>
              <a:defRPr/>
            </a:lvl1pPr>
          </a:lstStyle>
          <a:p>
            <a:pPr>
              <a:defRPr/>
            </a:pPr>
            <a:fld id="{7810BC7E-7479-449A-BF26-33B0AEBF88A2}" type="slidenum">
              <a:rPr lang="en-US" altLang="en-US"/>
              <a:pPr>
                <a:defRPr/>
              </a:pPr>
              <a:t>‹#›</a:t>
            </a:fld>
            <a:endParaRPr lang="en-US" altLang="en-US"/>
          </a:p>
        </p:txBody>
      </p:sp>
    </p:spTree>
    <p:extLst>
      <p:ext uri="{BB962C8B-B14F-4D97-AF65-F5344CB8AC3E}">
        <p14:creationId xmlns:p14="http://schemas.microsoft.com/office/powerpoint/2010/main" val="369330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01C0DFE4-1B30-4480-8885-A6335B384856}"/>
              </a:ext>
            </a:extLst>
          </p:cNvPr>
          <p:cNvSpPr>
            <a:spLocks noGrp="1" noChangeArrowheads="1"/>
          </p:cNvSpPr>
          <p:nvPr>
            <p:ph type="dt" sz="half" idx="10"/>
          </p:nvPr>
        </p:nvSpPr>
        <p:spPr>
          <a:ln/>
        </p:spPr>
        <p:txBody>
          <a:bodyPr/>
          <a:lstStyle>
            <a:lvl1pPr>
              <a:defRPr/>
            </a:lvl1pPr>
          </a:lstStyle>
          <a:p>
            <a:pPr>
              <a:defRPr/>
            </a:pPr>
            <a:fld id="{91FC4969-05C4-4445-83BE-C0BFA554D582}" type="datetime1">
              <a:rPr lang="en-US" altLang="en-US" smtClean="0"/>
              <a:t>2/17/2025</a:t>
            </a:fld>
            <a:endParaRPr lang="en-US" altLang="en-US"/>
          </a:p>
        </p:txBody>
      </p:sp>
      <p:sp>
        <p:nvSpPr>
          <p:cNvPr id="8" name="Rectangle 12">
            <a:extLst>
              <a:ext uri="{FF2B5EF4-FFF2-40B4-BE49-F238E27FC236}">
                <a16:creationId xmlns:a16="http://schemas.microsoft.com/office/drawing/2014/main" id="{2B43DCBC-ED1C-4CB4-B9EA-653672FB62BF}"/>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9" name="Rectangle 13">
            <a:extLst>
              <a:ext uri="{FF2B5EF4-FFF2-40B4-BE49-F238E27FC236}">
                <a16:creationId xmlns:a16="http://schemas.microsoft.com/office/drawing/2014/main" id="{9738FFF1-1C84-4939-8BFA-5ECDB3F50FC8}"/>
              </a:ext>
            </a:extLst>
          </p:cNvPr>
          <p:cNvSpPr>
            <a:spLocks noGrp="1" noChangeArrowheads="1"/>
          </p:cNvSpPr>
          <p:nvPr>
            <p:ph type="sldNum" sz="quarter" idx="12"/>
          </p:nvPr>
        </p:nvSpPr>
        <p:spPr>
          <a:ln/>
        </p:spPr>
        <p:txBody>
          <a:bodyPr/>
          <a:lstStyle>
            <a:lvl1pPr>
              <a:defRPr/>
            </a:lvl1pPr>
          </a:lstStyle>
          <a:p>
            <a:pPr>
              <a:defRPr/>
            </a:pPr>
            <a:fld id="{B4F5ABDB-B24B-4309-8A6C-576E680D75B9}" type="slidenum">
              <a:rPr lang="en-US" altLang="en-US"/>
              <a:pPr>
                <a:defRPr/>
              </a:pPr>
              <a:t>‹#›</a:t>
            </a:fld>
            <a:endParaRPr lang="en-US" altLang="en-US"/>
          </a:p>
        </p:txBody>
      </p:sp>
    </p:spTree>
    <p:extLst>
      <p:ext uri="{BB962C8B-B14F-4D97-AF65-F5344CB8AC3E}">
        <p14:creationId xmlns:p14="http://schemas.microsoft.com/office/powerpoint/2010/main" val="411184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836D6EFC-DFDE-41A2-BB08-850D961C7CCC}"/>
              </a:ext>
            </a:extLst>
          </p:cNvPr>
          <p:cNvSpPr>
            <a:spLocks noGrp="1" noChangeArrowheads="1"/>
          </p:cNvSpPr>
          <p:nvPr>
            <p:ph type="dt" sz="half" idx="10"/>
          </p:nvPr>
        </p:nvSpPr>
        <p:spPr>
          <a:ln/>
        </p:spPr>
        <p:txBody>
          <a:bodyPr/>
          <a:lstStyle>
            <a:lvl1pPr>
              <a:defRPr/>
            </a:lvl1pPr>
          </a:lstStyle>
          <a:p>
            <a:pPr>
              <a:defRPr/>
            </a:pPr>
            <a:fld id="{89270517-517C-49FC-AAFB-E2576041FC17}" type="datetime1">
              <a:rPr lang="en-US" altLang="en-US" smtClean="0"/>
              <a:t>2/17/2025</a:t>
            </a:fld>
            <a:endParaRPr lang="en-US" altLang="en-US"/>
          </a:p>
        </p:txBody>
      </p:sp>
      <p:sp>
        <p:nvSpPr>
          <p:cNvPr id="4" name="Rectangle 12">
            <a:extLst>
              <a:ext uri="{FF2B5EF4-FFF2-40B4-BE49-F238E27FC236}">
                <a16:creationId xmlns:a16="http://schemas.microsoft.com/office/drawing/2014/main" id="{EBEF74B2-08C6-4B85-87C8-8F6CA886955D}"/>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5" name="Rectangle 13">
            <a:extLst>
              <a:ext uri="{FF2B5EF4-FFF2-40B4-BE49-F238E27FC236}">
                <a16:creationId xmlns:a16="http://schemas.microsoft.com/office/drawing/2014/main" id="{F98EE994-39CF-4CBD-8216-DF9B7A2074E3}"/>
              </a:ext>
            </a:extLst>
          </p:cNvPr>
          <p:cNvSpPr>
            <a:spLocks noGrp="1" noChangeArrowheads="1"/>
          </p:cNvSpPr>
          <p:nvPr>
            <p:ph type="sldNum" sz="quarter" idx="12"/>
          </p:nvPr>
        </p:nvSpPr>
        <p:spPr>
          <a:ln/>
        </p:spPr>
        <p:txBody>
          <a:bodyPr/>
          <a:lstStyle>
            <a:lvl1pPr>
              <a:defRPr/>
            </a:lvl1pPr>
          </a:lstStyle>
          <a:p>
            <a:pPr>
              <a:defRPr/>
            </a:pPr>
            <a:fld id="{3C138C1B-2FBA-4DDD-A4EC-6838D8C8068A}" type="slidenum">
              <a:rPr lang="en-US" altLang="en-US"/>
              <a:pPr>
                <a:defRPr/>
              </a:pPr>
              <a:t>‹#›</a:t>
            </a:fld>
            <a:endParaRPr lang="en-US" altLang="en-US"/>
          </a:p>
        </p:txBody>
      </p:sp>
    </p:spTree>
    <p:extLst>
      <p:ext uri="{BB962C8B-B14F-4D97-AF65-F5344CB8AC3E}">
        <p14:creationId xmlns:p14="http://schemas.microsoft.com/office/powerpoint/2010/main" val="129942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9AC047E-C6EC-4DB5-8B1F-167EDC5121CE}"/>
              </a:ext>
            </a:extLst>
          </p:cNvPr>
          <p:cNvSpPr>
            <a:spLocks noGrp="1" noChangeArrowheads="1"/>
          </p:cNvSpPr>
          <p:nvPr>
            <p:ph type="dt" sz="half" idx="10"/>
          </p:nvPr>
        </p:nvSpPr>
        <p:spPr>
          <a:ln/>
        </p:spPr>
        <p:txBody>
          <a:bodyPr/>
          <a:lstStyle>
            <a:lvl1pPr>
              <a:defRPr/>
            </a:lvl1pPr>
          </a:lstStyle>
          <a:p>
            <a:pPr>
              <a:defRPr/>
            </a:pPr>
            <a:fld id="{3E3CC249-885B-4574-8657-FCB4E56BFF49}" type="datetime1">
              <a:rPr lang="en-US" altLang="en-US" smtClean="0"/>
              <a:t>2/17/2025</a:t>
            </a:fld>
            <a:endParaRPr lang="en-US" altLang="en-US"/>
          </a:p>
        </p:txBody>
      </p:sp>
      <p:sp>
        <p:nvSpPr>
          <p:cNvPr id="3" name="Rectangle 12">
            <a:extLst>
              <a:ext uri="{FF2B5EF4-FFF2-40B4-BE49-F238E27FC236}">
                <a16:creationId xmlns:a16="http://schemas.microsoft.com/office/drawing/2014/main" id="{59E34A53-0C0D-43E8-8D79-FDB402C27AF3}"/>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4" name="Rectangle 13">
            <a:extLst>
              <a:ext uri="{FF2B5EF4-FFF2-40B4-BE49-F238E27FC236}">
                <a16:creationId xmlns:a16="http://schemas.microsoft.com/office/drawing/2014/main" id="{2A15BA77-562F-413B-9000-A371938221D8}"/>
              </a:ext>
            </a:extLst>
          </p:cNvPr>
          <p:cNvSpPr>
            <a:spLocks noGrp="1" noChangeArrowheads="1"/>
          </p:cNvSpPr>
          <p:nvPr>
            <p:ph type="sldNum" sz="quarter" idx="12"/>
          </p:nvPr>
        </p:nvSpPr>
        <p:spPr>
          <a:ln/>
        </p:spPr>
        <p:txBody>
          <a:bodyPr/>
          <a:lstStyle>
            <a:lvl1pPr>
              <a:defRPr/>
            </a:lvl1pPr>
          </a:lstStyle>
          <a:p>
            <a:pPr>
              <a:defRPr/>
            </a:pPr>
            <a:fld id="{92F90711-93B9-4026-8899-34AD1178EF7A}" type="slidenum">
              <a:rPr lang="en-US" altLang="en-US"/>
              <a:pPr>
                <a:defRPr/>
              </a:pPr>
              <a:t>‹#›</a:t>
            </a:fld>
            <a:endParaRPr lang="en-US" altLang="en-US"/>
          </a:p>
        </p:txBody>
      </p:sp>
    </p:spTree>
    <p:extLst>
      <p:ext uri="{BB962C8B-B14F-4D97-AF65-F5344CB8AC3E}">
        <p14:creationId xmlns:p14="http://schemas.microsoft.com/office/powerpoint/2010/main" val="1472465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D55BA1AC-5C1B-48B1-B5EB-E3021195C83E}"/>
              </a:ext>
            </a:extLst>
          </p:cNvPr>
          <p:cNvSpPr>
            <a:spLocks noGrp="1" noChangeArrowheads="1"/>
          </p:cNvSpPr>
          <p:nvPr>
            <p:ph type="dt" sz="half" idx="10"/>
          </p:nvPr>
        </p:nvSpPr>
        <p:spPr>
          <a:ln/>
        </p:spPr>
        <p:txBody>
          <a:bodyPr/>
          <a:lstStyle>
            <a:lvl1pPr>
              <a:defRPr/>
            </a:lvl1pPr>
          </a:lstStyle>
          <a:p>
            <a:pPr>
              <a:defRPr/>
            </a:pPr>
            <a:fld id="{F2B2B5E0-A53B-40AF-8A05-3D4E0EC31EB1}" type="datetime1">
              <a:rPr lang="en-US" altLang="en-US" smtClean="0"/>
              <a:t>2/17/2025</a:t>
            </a:fld>
            <a:endParaRPr lang="en-US" altLang="en-US"/>
          </a:p>
        </p:txBody>
      </p:sp>
      <p:sp>
        <p:nvSpPr>
          <p:cNvPr id="6" name="Rectangle 12">
            <a:extLst>
              <a:ext uri="{FF2B5EF4-FFF2-40B4-BE49-F238E27FC236}">
                <a16:creationId xmlns:a16="http://schemas.microsoft.com/office/drawing/2014/main" id="{F2387CD2-155C-4787-B001-A824111C1F0C}"/>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13">
            <a:extLst>
              <a:ext uri="{FF2B5EF4-FFF2-40B4-BE49-F238E27FC236}">
                <a16:creationId xmlns:a16="http://schemas.microsoft.com/office/drawing/2014/main" id="{CA10F613-CB76-4BFB-812F-D3D14A84E150}"/>
              </a:ext>
            </a:extLst>
          </p:cNvPr>
          <p:cNvSpPr>
            <a:spLocks noGrp="1" noChangeArrowheads="1"/>
          </p:cNvSpPr>
          <p:nvPr>
            <p:ph type="sldNum" sz="quarter" idx="12"/>
          </p:nvPr>
        </p:nvSpPr>
        <p:spPr>
          <a:ln/>
        </p:spPr>
        <p:txBody>
          <a:bodyPr/>
          <a:lstStyle>
            <a:lvl1pPr>
              <a:defRPr/>
            </a:lvl1pPr>
          </a:lstStyle>
          <a:p>
            <a:pPr>
              <a:defRPr/>
            </a:pPr>
            <a:fld id="{ACEB611A-114F-40C6-94EB-080DAD4F32DB}" type="slidenum">
              <a:rPr lang="en-US" altLang="en-US"/>
              <a:pPr>
                <a:defRPr/>
              </a:pPr>
              <a:t>‹#›</a:t>
            </a:fld>
            <a:endParaRPr lang="en-US" altLang="en-US"/>
          </a:p>
        </p:txBody>
      </p:sp>
    </p:spTree>
    <p:extLst>
      <p:ext uri="{BB962C8B-B14F-4D97-AF65-F5344CB8AC3E}">
        <p14:creationId xmlns:p14="http://schemas.microsoft.com/office/powerpoint/2010/main" val="356718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73016-2664-4786-BCF6-53917B6360D7}"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8CB8664A-8299-46A1-8FB0-2007D0CFC4FB}"/>
              </a:ext>
            </a:extLst>
          </p:cNvPr>
          <p:cNvSpPr>
            <a:spLocks noGrp="1" noChangeArrowheads="1"/>
          </p:cNvSpPr>
          <p:nvPr>
            <p:ph type="dt" sz="half" idx="10"/>
          </p:nvPr>
        </p:nvSpPr>
        <p:spPr>
          <a:ln/>
        </p:spPr>
        <p:txBody>
          <a:bodyPr/>
          <a:lstStyle>
            <a:lvl1pPr>
              <a:defRPr/>
            </a:lvl1pPr>
          </a:lstStyle>
          <a:p>
            <a:pPr>
              <a:defRPr/>
            </a:pPr>
            <a:fld id="{B1256915-3213-41DB-B283-5401CC863A04}" type="datetime1">
              <a:rPr lang="en-US" altLang="en-US" smtClean="0"/>
              <a:t>2/17/2025</a:t>
            </a:fld>
            <a:endParaRPr lang="en-US" altLang="en-US"/>
          </a:p>
        </p:txBody>
      </p:sp>
      <p:sp>
        <p:nvSpPr>
          <p:cNvPr id="6" name="Rectangle 12">
            <a:extLst>
              <a:ext uri="{FF2B5EF4-FFF2-40B4-BE49-F238E27FC236}">
                <a16:creationId xmlns:a16="http://schemas.microsoft.com/office/drawing/2014/main" id="{4AAF6F4D-577F-4437-A9E7-06CA0EB6DFA6}"/>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13">
            <a:extLst>
              <a:ext uri="{FF2B5EF4-FFF2-40B4-BE49-F238E27FC236}">
                <a16:creationId xmlns:a16="http://schemas.microsoft.com/office/drawing/2014/main" id="{F185A708-53D7-4C4E-98AF-2799768026A9}"/>
              </a:ext>
            </a:extLst>
          </p:cNvPr>
          <p:cNvSpPr>
            <a:spLocks noGrp="1" noChangeArrowheads="1"/>
          </p:cNvSpPr>
          <p:nvPr>
            <p:ph type="sldNum" sz="quarter" idx="12"/>
          </p:nvPr>
        </p:nvSpPr>
        <p:spPr>
          <a:ln/>
        </p:spPr>
        <p:txBody>
          <a:bodyPr/>
          <a:lstStyle>
            <a:lvl1pPr>
              <a:defRPr/>
            </a:lvl1pPr>
          </a:lstStyle>
          <a:p>
            <a:pPr>
              <a:defRPr/>
            </a:pPr>
            <a:fld id="{5D3077C5-E528-47F5-8164-CDF586FC0DE2}" type="slidenum">
              <a:rPr lang="en-US" altLang="en-US"/>
              <a:pPr>
                <a:defRPr/>
              </a:pPr>
              <a:t>‹#›</a:t>
            </a:fld>
            <a:endParaRPr lang="en-US" altLang="en-US"/>
          </a:p>
        </p:txBody>
      </p:sp>
    </p:spTree>
    <p:extLst>
      <p:ext uri="{BB962C8B-B14F-4D97-AF65-F5344CB8AC3E}">
        <p14:creationId xmlns:p14="http://schemas.microsoft.com/office/powerpoint/2010/main" val="107362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C5ED1F87-9D5F-434F-8A73-F9F165DFBBD0}"/>
              </a:ext>
            </a:extLst>
          </p:cNvPr>
          <p:cNvSpPr>
            <a:spLocks noGrp="1" noChangeArrowheads="1"/>
          </p:cNvSpPr>
          <p:nvPr>
            <p:ph type="dt" sz="half" idx="10"/>
          </p:nvPr>
        </p:nvSpPr>
        <p:spPr>
          <a:ln/>
        </p:spPr>
        <p:txBody>
          <a:bodyPr/>
          <a:lstStyle>
            <a:lvl1pPr>
              <a:defRPr/>
            </a:lvl1pPr>
          </a:lstStyle>
          <a:p>
            <a:pPr>
              <a:defRPr/>
            </a:pPr>
            <a:fld id="{BF93180F-153D-4B6A-BC53-76A17528608E}" type="datetime1">
              <a:rPr lang="en-US" altLang="en-US" smtClean="0"/>
              <a:t>2/17/2025</a:t>
            </a:fld>
            <a:endParaRPr lang="en-US" altLang="en-US"/>
          </a:p>
        </p:txBody>
      </p:sp>
      <p:sp>
        <p:nvSpPr>
          <p:cNvPr id="5" name="Rectangle 12">
            <a:extLst>
              <a:ext uri="{FF2B5EF4-FFF2-40B4-BE49-F238E27FC236}">
                <a16:creationId xmlns:a16="http://schemas.microsoft.com/office/drawing/2014/main" id="{AB4AF098-2369-47DD-BB3F-67A61791B7C3}"/>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13">
            <a:extLst>
              <a:ext uri="{FF2B5EF4-FFF2-40B4-BE49-F238E27FC236}">
                <a16:creationId xmlns:a16="http://schemas.microsoft.com/office/drawing/2014/main" id="{848E6710-F5BA-4E50-AC82-D5362A548BC8}"/>
              </a:ext>
            </a:extLst>
          </p:cNvPr>
          <p:cNvSpPr>
            <a:spLocks noGrp="1" noChangeArrowheads="1"/>
          </p:cNvSpPr>
          <p:nvPr>
            <p:ph type="sldNum" sz="quarter" idx="12"/>
          </p:nvPr>
        </p:nvSpPr>
        <p:spPr>
          <a:ln/>
        </p:spPr>
        <p:txBody>
          <a:bodyPr/>
          <a:lstStyle>
            <a:lvl1pPr>
              <a:defRPr/>
            </a:lvl1pPr>
          </a:lstStyle>
          <a:p>
            <a:pPr>
              <a:defRPr/>
            </a:pPr>
            <a:fld id="{5F007968-EF6D-410E-BF26-2CDCEFBD86F1}" type="slidenum">
              <a:rPr lang="en-US" altLang="en-US"/>
              <a:pPr>
                <a:defRPr/>
              </a:pPr>
              <a:t>‹#›</a:t>
            </a:fld>
            <a:endParaRPr lang="en-US" altLang="en-US"/>
          </a:p>
        </p:txBody>
      </p:sp>
    </p:spTree>
    <p:extLst>
      <p:ext uri="{BB962C8B-B14F-4D97-AF65-F5344CB8AC3E}">
        <p14:creationId xmlns:p14="http://schemas.microsoft.com/office/powerpoint/2010/main" val="906619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049394A-2C41-4BCE-88E8-6C721DC590BD}"/>
              </a:ext>
            </a:extLst>
          </p:cNvPr>
          <p:cNvSpPr>
            <a:spLocks noGrp="1" noChangeArrowheads="1"/>
          </p:cNvSpPr>
          <p:nvPr>
            <p:ph type="dt" sz="half" idx="10"/>
          </p:nvPr>
        </p:nvSpPr>
        <p:spPr>
          <a:ln/>
        </p:spPr>
        <p:txBody>
          <a:bodyPr/>
          <a:lstStyle>
            <a:lvl1pPr>
              <a:defRPr/>
            </a:lvl1pPr>
          </a:lstStyle>
          <a:p>
            <a:pPr>
              <a:defRPr/>
            </a:pPr>
            <a:fld id="{4E13FDF9-2B85-4ACA-958B-90D2E80672CC}" type="datetime1">
              <a:rPr lang="en-US" altLang="en-US" smtClean="0"/>
              <a:t>2/17/2025</a:t>
            </a:fld>
            <a:endParaRPr lang="en-US" altLang="en-US"/>
          </a:p>
        </p:txBody>
      </p:sp>
      <p:sp>
        <p:nvSpPr>
          <p:cNvPr id="5" name="Rectangle 12">
            <a:extLst>
              <a:ext uri="{FF2B5EF4-FFF2-40B4-BE49-F238E27FC236}">
                <a16:creationId xmlns:a16="http://schemas.microsoft.com/office/drawing/2014/main" id="{11475B1E-E104-494F-AA51-8A9C6E6257B0}"/>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13">
            <a:extLst>
              <a:ext uri="{FF2B5EF4-FFF2-40B4-BE49-F238E27FC236}">
                <a16:creationId xmlns:a16="http://schemas.microsoft.com/office/drawing/2014/main" id="{CCCC0769-F6B4-4F95-B438-2D0CDB7E198A}"/>
              </a:ext>
            </a:extLst>
          </p:cNvPr>
          <p:cNvSpPr>
            <a:spLocks noGrp="1" noChangeArrowheads="1"/>
          </p:cNvSpPr>
          <p:nvPr>
            <p:ph type="sldNum" sz="quarter" idx="12"/>
          </p:nvPr>
        </p:nvSpPr>
        <p:spPr>
          <a:ln/>
        </p:spPr>
        <p:txBody>
          <a:bodyPr/>
          <a:lstStyle>
            <a:lvl1pPr>
              <a:defRPr/>
            </a:lvl1pPr>
          </a:lstStyle>
          <a:p>
            <a:pPr>
              <a:defRPr/>
            </a:pPr>
            <a:fld id="{5F69A274-1869-4AA3-AECB-3D1A2DA5B4A7}" type="slidenum">
              <a:rPr lang="en-US" altLang="en-US"/>
              <a:pPr>
                <a:defRPr/>
              </a:pPr>
              <a:t>‹#›</a:t>
            </a:fld>
            <a:endParaRPr lang="en-US" altLang="en-US"/>
          </a:p>
        </p:txBody>
      </p:sp>
    </p:spTree>
    <p:extLst>
      <p:ext uri="{BB962C8B-B14F-4D97-AF65-F5344CB8AC3E}">
        <p14:creationId xmlns:p14="http://schemas.microsoft.com/office/powerpoint/2010/main" val="1039201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C1990EF4-2701-44BE-9C0E-27A46F5B1408}"/>
              </a:ext>
            </a:extLst>
          </p:cNvPr>
          <p:cNvSpPr>
            <a:spLocks noGrp="1" noChangeArrowheads="1"/>
          </p:cNvSpPr>
          <p:nvPr>
            <p:ph type="dt" sz="half" idx="10"/>
          </p:nvPr>
        </p:nvSpPr>
        <p:spPr>
          <a:ln/>
        </p:spPr>
        <p:txBody>
          <a:bodyPr/>
          <a:lstStyle>
            <a:lvl1pPr>
              <a:defRPr/>
            </a:lvl1pPr>
          </a:lstStyle>
          <a:p>
            <a:pPr>
              <a:defRPr/>
            </a:pPr>
            <a:fld id="{3FDE810C-7A5A-4EEC-B47E-90AED72EF8FE}" type="datetime1">
              <a:rPr lang="en-US" altLang="en-US" smtClean="0"/>
              <a:t>2/17/2025</a:t>
            </a:fld>
            <a:endParaRPr lang="en-US" altLang="en-US"/>
          </a:p>
        </p:txBody>
      </p:sp>
      <p:sp>
        <p:nvSpPr>
          <p:cNvPr id="6" name="Rectangle 12">
            <a:extLst>
              <a:ext uri="{FF2B5EF4-FFF2-40B4-BE49-F238E27FC236}">
                <a16:creationId xmlns:a16="http://schemas.microsoft.com/office/drawing/2014/main" id="{B604C8B1-C97F-4233-92FC-A5B200CEA45E}"/>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13">
            <a:extLst>
              <a:ext uri="{FF2B5EF4-FFF2-40B4-BE49-F238E27FC236}">
                <a16:creationId xmlns:a16="http://schemas.microsoft.com/office/drawing/2014/main" id="{ABBF6125-EDE0-4A2C-84A7-D5D3B0264047}"/>
              </a:ext>
            </a:extLst>
          </p:cNvPr>
          <p:cNvSpPr>
            <a:spLocks noGrp="1" noChangeArrowheads="1"/>
          </p:cNvSpPr>
          <p:nvPr>
            <p:ph type="sldNum" sz="quarter" idx="12"/>
          </p:nvPr>
        </p:nvSpPr>
        <p:spPr>
          <a:ln/>
        </p:spPr>
        <p:txBody>
          <a:bodyPr/>
          <a:lstStyle>
            <a:lvl1pPr>
              <a:defRPr/>
            </a:lvl1pPr>
          </a:lstStyle>
          <a:p>
            <a:pPr>
              <a:defRPr/>
            </a:pPr>
            <a:fld id="{B02811B4-1FF9-4A2A-B502-99A8E225575A}" type="slidenum">
              <a:rPr lang="en-US" altLang="en-US"/>
              <a:pPr>
                <a:defRPr/>
              </a:pPr>
              <a:t>‹#›</a:t>
            </a:fld>
            <a:endParaRPr lang="en-US" altLang="en-US"/>
          </a:p>
        </p:txBody>
      </p:sp>
    </p:spTree>
    <p:extLst>
      <p:ext uri="{BB962C8B-B14F-4D97-AF65-F5344CB8AC3E}">
        <p14:creationId xmlns:p14="http://schemas.microsoft.com/office/powerpoint/2010/main" val="567696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half" idx="1"/>
          </p:nvPr>
        </p:nvSpPr>
        <p:spPr>
          <a:xfrm>
            <a:off x="1117601" y="2362201"/>
            <a:ext cx="5027084"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47884" y="2362201"/>
            <a:ext cx="5027083" cy="3724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B3CE3691-B8E4-4956-9627-B99126063321}"/>
              </a:ext>
            </a:extLst>
          </p:cNvPr>
          <p:cNvSpPr>
            <a:spLocks noGrp="1" noChangeArrowheads="1"/>
          </p:cNvSpPr>
          <p:nvPr>
            <p:ph type="dt" sz="half" idx="10"/>
          </p:nvPr>
        </p:nvSpPr>
        <p:spPr>
          <a:ln/>
        </p:spPr>
        <p:txBody>
          <a:bodyPr/>
          <a:lstStyle>
            <a:lvl1pPr>
              <a:defRPr/>
            </a:lvl1pPr>
          </a:lstStyle>
          <a:p>
            <a:pPr>
              <a:defRPr/>
            </a:pPr>
            <a:fld id="{74C06BA0-163E-4C44-8DE4-58632E113CCF}" type="datetime1">
              <a:rPr lang="en-US" altLang="en-US" smtClean="0"/>
              <a:t>2/17/2025</a:t>
            </a:fld>
            <a:endParaRPr lang="en-US" altLang="en-US"/>
          </a:p>
        </p:txBody>
      </p:sp>
      <p:sp>
        <p:nvSpPr>
          <p:cNvPr id="6" name="Rectangle 12">
            <a:extLst>
              <a:ext uri="{FF2B5EF4-FFF2-40B4-BE49-F238E27FC236}">
                <a16:creationId xmlns:a16="http://schemas.microsoft.com/office/drawing/2014/main" id="{AED0A8CE-7716-4430-AF55-3E00A211E2B4}"/>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13">
            <a:extLst>
              <a:ext uri="{FF2B5EF4-FFF2-40B4-BE49-F238E27FC236}">
                <a16:creationId xmlns:a16="http://schemas.microsoft.com/office/drawing/2014/main" id="{B6C6706E-BFB5-4203-9C15-0AD98D37F925}"/>
              </a:ext>
            </a:extLst>
          </p:cNvPr>
          <p:cNvSpPr>
            <a:spLocks noGrp="1" noChangeArrowheads="1"/>
          </p:cNvSpPr>
          <p:nvPr>
            <p:ph type="sldNum" sz="quarter" idx="12"/>
          </p:nvPr>
        </p:nvSpPr>
        <p:spPr>
          <a:ln/>
        </p:spPr>
        <p:txBody>
          <a:bodyPr/>
          <a:lstStyle>
            <a:lvl1pPr>
              <a:defRPr/>
            </a:lvl1pPr>
          </a:lstStyle>
          <a:p>
            <a:pPr>
              <a:defRPr/>
            </a:pPr>
            <a:fld id="{9F684267-D22D-4D15-A33D-35DF13ED26F2}" type="slidenum">
              <a:rPr lang="en-US" altLang="en-US"/>
              <a:pPr>
                <a:defRPr/>
              </a:pPr>
              <a:t>‹#›</a:t>
            </a:fld>
            <a:endParaRPr lang="en-US" altLang="en-US"/>
          </a:p>
        </p:txBody>
      </p:sp>
    </p:spTree>
    <p:extLst>
      <p:ext uri="{BB962C8B-B14F-4D97-AF65-F5344CB8AC3E}">
        <p14:creationId xmlns:p14="http://schemas.microsoft.com/office/powerpoint/2010/main" val="3764102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16000" y="762001"/>
            <a:ext cx="10566400" cy="532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a:extLst>
              <a:ext uri="{FF2B5EF4-FFF2-40B4-BE49-F238E27FC236}">
                <a16:creationId xmlns:a16="http://schemas.microsoft.com/office/drawing/2014/main" id="{F2F31767-76B2-4FD5-AE01-E2FD0CC73D7E}"/>
              </a:ext>
            </a:extLst>
          </p:cNvPr>
          <p:cNvSpPr>
            <a:spLocks noGrp="1" noChangeArrowheads="1"/>
          </p:cNvSpPr>
          <p:nvPr>
            <p:ph type="dt" sz="half" idx="10"/>
          </p:nvPr>
        </p:nvSpPr>
        <p:spPr>
          <a:ln/>
        </p:spPr>
        <p:txBody>
          <a:bodyPr/>
          <a:lstStyle>
            <a:lvl1pPr>
              <a:defRPr/>
            </a:lvl1pPr>
          </a:lstStyle>
          <a:p>
            <a:pPr>
              <a:defRPr/>
            </a:pPr>
            <a:fld id="{027986AA-9131-4561-9823-57970F8AD064}" type="datetime1">
              <a:rPr lang="en-US" altLang="en-US" smtClean="0"/>
              <a:t>2/17/2025</a:t>
            </a:fld>
            <a:endParaRPr lang="en-US" altLang="en-US"/>
          </a:p>
        </p:txBody>
      </p:sp>
      <p:sp>
        <p:nvSpPr>
          <p:cNvPr id="4" name="Rectangle 12">
            <a:extLst>
              <a:ext uri="{FF2B5EF4-FFF2-40B4-BE49-F238E27FC236}">
                <a16:creationId xmlns:a16="http://schemas.microsoft.com/office/drawing/2014/main" id="{A2F24EDD-CD12-4D9F-9561-1A364C9E2FD6}"/>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5" name="Rectangle 13">
            <a:extLst>
              <a:ext uri="{FF2B5EF4-FFF2-40B4-BE49-F238E27FC236}">
                <a16:creationId xmlns:a16="http://schemas.microsoft.com/office/drawing/2014/main" id="{FBC86F7C-DE29-425B-9389-BA52F658C3C8}"/>
              </a:ext>
            </a:extLst>
          </p:cNvPr>
          <p:cNvSpPr>
            <a:spLocks noGrp="1" noChangeArrowheads="1"/>
          </p:cNvSpPr>
          <p:nvPr>
            <p:ph type="sldNum" sz="quarter" idx="12"/>
          </p:nvPr>
        </p:nvSpPr>
        <p:spPr>
          <a:ln/>
        </p:spPr>
        <p:txBody>
          <a:bodyPr/>
          <a:lstStyle>
            <a:lvl1pPr>
              <a:defRPr/>
            </a:lvl1pPr>
          </a:lstStyle>
          <a:p>
            <a:pPr>
              <a:defRPr/>
            </a:pPr>
            <a:fld id="{DE20DA24-1D6A-449F-9A25-84F7AFE40B80}" type="slidenum">
              <a:rPr lang="en-US" altLang="en-US"/>
              <a:pPr>
                <a:defRPr/>
              </a:pPr>
              <a:t>‹#›</a:t>
            </a:fld>
            <a:endParaRPr lang="en-US" altLang="en-US"/>
          </a:p>
        </p:txBody>
      </p:sp>
    </p:spTree>
    <p:extLst>
      <p:ext uri="{BB962C8B-B14F-4D97-AF65-F5344CB8AC3E}">
        <p14:creationId xmlns:p14="http://schemas.microsoft.com/office/powerpoint/2010/main" val="2050044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DC0FE606-D2C9-4DA4-BE22-1A747B39AFA1}"/>
              </a:ext>
            </a:extLst>
          </p:cNvPr>
          <p:cNvGrpSpPr>
            <a:grpSpLocks/>
          </p:cNvGrpSpPr>
          <p:nvPr/>
        </p:nvGrpSpPr>
        <p:grpSpPr bwMode="auto">
          <a:xfrm>
            <a:off x="508001" y="457200"/>
            <a:ext cx="11197167" cy="5562600"/>
            <a:chOff x="240" y="288"/>
            <a:chExt cx="5290" cy="3504"/>
          </a:xfrm>
        </p:grpSpPr>
        <p:sp>
          <p:nvSpPr>
            <p:cNvPr id="5" name="Rectangle 2">
              <a:extLst>
                <a:ext uri="{FF2B5EF4-FFF2-40B4-BE49-F238E27FC236}">
                  <a16:creationId xmlns:a16="http://schemas.microsoft.com/office/drawing/2014/main" id="{5A590767-E8FF-4255-8368-E1F1A633A136}"/>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6" name="Rectangle 8">
              <a:extLst>
                <a:ext uri="{FF2B5EF4-FFF2-40B4-BE49-F238E27FC236}">
                  <a16:creationId xmlns:a16="http://schemas.microsoft.com/office/drawing/2014/main" id="{3B88CAC7-956F-44CB-93EA-6FEE74406E76}"/>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7" name="Line 9">
              <a:extLst>
                <a:ext uri="{FF2B5EF4-FFF2-40B4-BE49-F238E27FC236}">
                  <a16:creationId xmlns:a16="http://schemas.microsoft.com/office/drawing/2014/main" id="{23B09ED5-105B-4492-B1C0-E1AC7F8B48D7}"/>
                </a:ext>
              </a:extLst>
            </p:cNvPr>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25603" name="Rectangle 3"/>
          <p:cNvSpPr>
            <a:spLocks noGrp="1" noChangeArrowheads="1"/>
          </p:cNvSpPr>
          <p:nvPr>
            <p:ph type="ctrTitle"/>
          </p:nvPr>
        </p:nvSpPr>
        <p:spPr>
          <a:xfrm>
            <a:off x="1625600" y="838200"/>
            <a:ext cx="9042400" cy="2559050"/>
          </a:xfrm>
        </p:spPr>
        <p:txBody>
          <a:bodyPr anchorCtr="1"/>
          <a:lstStyle>
            <a:lvl1pPr algn="ctr">
              <a:defRPr sz="6200"/>
            </a:lvl1pPr>
          </a:lstStyle>
          <a:p>
            <a:pPr lvl="0"/>
            <a:r>
              <a:rPr lang="en-US" altLang="en-US" noProof="0"/>
              <a:t>Click to edit Master title style</a:t>
            </a:r>
          </a:p>
        </p:txBody>
      </p:sp>
      <p:sp>
        <p:nvSpPr>
          <p:cNvPr id="25604" name="Rectangle 4"/>
          <p:cNvSpPr>
            <a:spLocks noGrp="1" noChangeArrowheads="1"/>
          </p:cNvSpPr>
          <p:nvPr>
            <p:ph type="subTitle" idx="1"/>
          </p:nvPr>
        </p:nvSpPr>
        <p:spPr>
          <a:xfrm>
            <a:off x="1828800" y="3733800"/>
            <a:ext cx="8534400" cy="1873250"/>
          </a:xfrm>
        </p:spPr>
        <p:txBody>
          <a:bodyPr/>
          <a:lstStyle>
            <a:lvl1pPr marL="0" indent="0" algn="ctr">
              <a:buFont typeface="Wingdings" panose="05000000000000000000" pitchFamily="2" charset="2"/>
              <a:buNone/>
              <a:defRPr sz="3000"/>
            </a:lvl1pPr>
          </a:lstStyle>
          <a:p>
            <a:pPr lvl="0"/>
            <a:r>
              <a:rPr lang="en-US" altLang="en-US" noProof="0"/>
              <a:t>Click to edit Master subtitle style</a:t>
            </a:r>
          </a:p>
        </p:txBody>
      </p:sp>
      <p:sp>
        <p:nvSpPr>
          <p:cNvPr id="8" name="Rectangle 5">
            <a:extLst>
              <a:ext uri="{FF2B5EF4-FFF2-40B4-BE49-F238E27FC236}">
                <a16:creationId xmlns:a16="http://schemas.microsoft.com/office/drawing/2014/main" id="{E952D6A0-364F-4432-ADA2-EDD812CC7535}"/>
              </a:ext>
            </a:extLst>
          </p:cNvPr>
          <p:cNvSpPr>
            <a:spLocks noGrp="1" noChangeArrowheads="1"/>
          </p:cNvSpPr>
          <p:nvPr>
            <p:ph type="dt" sz="half" idx="10"/>
          </p:nvPr>
        </p:nvSpPr>
        <p:spPr>
          <a:xfrm>
            <a:off x="715434" y="6248400"/>
            <a:ext cx="2738967" cy="457200"/>
          </a:xfrm>
        </p:spPr>
        <p:txBody>
          <a:bodyPr/>
          <a:lstStyle>
            <a:lvl1pPr>
              <a:defRPr/>
            </a:lvl1pPr>
          </a:lstStyle>
          <a:p>
            <a:pPr>
              <a:defRPr/>
            </a:pPr>
            <a:fld id="{6BAC47A4-3A57-493C-B726-661FB187F40A}" type="datetime1">
              <a:rPr lang="en-US" altLang="en-US" smtClean="0"/>
              <a:t>2/17/2025</a:t>
            </a:fld>
            <a:endParaRPr lang="en-US" altLang="en-US"/>
          </a:p>
        </p:txBody>
      </p:sp>
      <p:sp>
        <p:nvSpPr>
          <p:cNvPr id="9" name="Rectangle 6">
            <a:extLst>
              <a:ext uri="{FF2B5EF4-FFF2-40B4-BE49-F238E27FC236}">
                <a16:creationId xmlns:a16="http://schemas.microsoft.com/office/drawing/2014/main" id="{8EAA41F7-C544-427E-BA60-04F0328E66C0}"/>
              </a:ext>
            </a:extLst>
          </p:cNvPr>
          <p:cNvSpPr>
            <a:spLocks noGrp="1" noChangeArrowheads="1"/>
          </p:cNvSpPr>
          <p:nvPr>
            <p:ph type="ftr" sz="quarter" idx="11"/>
          </p:nvPr>
        </p:nvSpPr>
        <p:spPr>
          <a:xfrm>
            <a:off x="4334934" y="6248400"/>
            <a:ext cx="3850217" cy="457200"/>
          </a:xfrm>
        </p:spPr>
        <p:txBody>
          <a:bodyPr/>
          <a:lstStyle>
            <a:lvl1pPr>
              <a:defRPr/>
            </a:lvl1pPr>
          </a:lstStyle>
          <a:p>
            <a:pPr>
              <a:defRPr/>
            </a:pPr>
            <a:r>
              <a:rPr lang="en-US" altLang="en-US"/>
              <a:t>
              </a:t>
            </a:r>
          </a:p>
        </p:txBody>
      </p:sp>
      <p:sp>
        <p:nvSpPr>
          <p:cNvPr id="10" name="Rectangle 7">
            <a:extLst>
              <a:ext uri="{FF2B5EF4-FFF2-40B4-BE49-F238E27FC236}">
                <a16:creationId xmlns:a16="http://schemas.microsoft.com/office/drawing/2014/main" id="{7966E04E-E267-48DB-9677-30F1A99E157D}"/>
              </a:ext>
            </a:extLst>
          </p:cNvPr>
          <p:cNvSpPr>
            <a:spLocks noGrp="1" noChangeArrowheads="1"/>
          </p:cNvSpPr>
          <p:nvPr>
            <p:ph type="sldNum" sz="quarter" idx="12"/>
          </p:nvPr>
        </p:nvSpPr>
        <p:spPr>
          <a:xfrm>
            <a:off x="9050867" y="6257925"/>
            <a:ext cx="2540000" cy="457200"/>
          </a:xfrm>
        </p:spPr>
        <p:txBody>
          <a:bodyPr/>
          <a:lstStyle>
            <a:lvl1pPr>
              <a:defRPr smtClean="0"/>
            </a:lvl1pPr>
          </a:lstStyle>
          <a:p>
            <a:pPr>
              <a:defRPr/>
            </a:pPr>
            <a:fld id="{A79DB01C-5C69-444F-AFBC-97A8D7AC883A}" type="slidenum">
              <a:rPr lang="en-US" altLang="en-US"/>
              <a:pPr>
                <a:defRPr/>
              </a:pPr>
              <a:t>‹#›</a:t>
            </a:fld>
            <a:endParaRPr lang="en-US" altLang="en-US"/>
          </a:p>
        </p:txBody>
      </p:sp>
    </p:spTree>
    <p:extLst>
      <p:ext uri="{BB962C8B-B14F-4D97-AF65-F5344CB8AC3E}">
        <p14:creationId xmlns:p14="http://schemas.microsoft.com/office/powerpoint/2010/main" val="1215835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9353C74-8E94-4345-8DE2-14CCE5A260DD}"/>
              </a:ext>
            </a:extLst>
          </p:cNvPr>
          <p:cNvSpPr>
            <a:spLocks noGrp="1" noChangeArrowheads="1"/>
          </p:cNvSpPr>
          <p:nvPr>
            <p:ph type="dt" sz="half" idx="10"/>
          </p:nvPr>
        </p:nvSpPr>
        <p:spPr>
          <a:ln/>
        </p:spPr>
        <p:txBody>
          <a:bodyPr/>
          <a:lstStyle>
            <a:lvl1pPr>
              <a:defRPr/>
            </a:lvl1pPr>
          </a:lstStyle>
          <a:p>
            <a:pPr>
              <a:defRPr/>
            </a:pPr>
            <a:fld id="{8626A764-CE07-4401-97DA-D08507897D73}" type="datetime1">
              <a:rPr lang="en-US" altLang="en-US" smtClean="0"/>
              <a:t>2/17/2025</a:t>
            </a:fld>
            <a:endParaRPr lang="en-US" altLang="en-US"/>
          </a:p>
        </p:txBody>
      </p:sp>
      <p:sp>
        <p:nvSpPr>
          <p:cNvPr id="5" name="Rectangle 7">
            <a:extLst>
              <a:ext uri="{FF2B5EF4-FFF2-40B4-BE49-F238E27FC236}">
                <a16:creationId xmlns:a16="http://schemas.microsoft.com/office/drawing/2014/main" id="{1806D4F4-CB4C-42FF-90F9-1AC5F542C55D}"/>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8">
            <a:extLst>
              <a:ext uri="{FF2B5EF4-FFF2-40B4-BE49-F238E27FC236}">
                <a16:creationId xmlns:a16="http://schemas.microsoft.com/office/drawing/2014/main" id="{759E0F4D-741C-413B-8953-815E75F4CF04}"/>
              </a:ext>
            </a:extLst>
          </p:cNvPr>
          <p:cNvSpPr>
            <a:spLocks noGrp="1" noChangeArrowheads="1"/>
          </p:cNvSpPr>
          <p:nvPr>
            <p:ph type="sldNum" sz="quarter" idx="12"/>
          </p:nvPr>
        </p:nvSpPr>
        <p:spPr>
          <a:ln/>
        </p:spPr>
        <p:txBody>
          <a:bodyPr/>
          <a:lstStyle>
            <a:lvl1pPr>
              <a:defRPr/>
            </a:lvl1pPr>
          </a:lstStyle>
          <a:p>
            <a:pPr>
              <a:defRPr/>
            </a:pPr>
            <a:fld id="{D2865EE8-8789-403D-9153-E1E10B305A2B}" type="slidenum">
              <a:rPr lang="en-US" altLang="en-US"/>
              <a:pPr>
                <a:defRPr/>
              </a:pPr>
              <a:t>‹#›</a:t>
            </a:fld>
            <a:endParaRPr lang="en-US" altLang="en-US"/>
          </a:p>
        </p:txBody>
      </p:sp>
    </p:spTree>
    <p:extLst>
      <p:ext uri="{BB962C8B-B14F-4D97-AF65-F5344CB8AC3E}">
        <p14:creationId xmlns:p14="http://schemas.microsoft.com/office/powerpoint/2010/main" val="2788880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2B4FFED1-FE4E-453C-AB1C-8C2731C1B91E}"/>
              </a:ext>
            </a:extLst>
          </p:cNvPr>
          <p:cNvSpPr>
            <a:spLocks noGrp="1" noChangeArrowheads="1"/>
          </p:cNvSpPr>
          <p:nvPr>
            <p:ph type="dt" sz="half" idx="10"/>
          </p:nvPr>
        </p:nvSpPr>
        <p:spPr>
          <a:ln/>
        </p:spPr>
        <p:txBody>
          <a:bodyPr/>
          <a:lstStyle>
            <a:lvl1pPr>
              <a:defRPr/>
            </a:lvl1pPr>
          </a:lstStyle>
          <a:p>
            <a:pPr>
              <a:defRPr/>
            </a:pPr>
            <a:fld id="{028055E2-15B2-45BA-9A0E-DC6125EC424D}" type="datetime1">
              <a:rPr lang="en-US" altLang="en-US" smtClean="0"/>
              <a:t>2/17/2025</a:t>
            </a:fld>
            <a:endParaRPr lang="en-US" altLang="en-US"/>
          </a:p>
        </p:txBody>
      </p:sp>
      <p:sp>
        <p:nvSpPr>
          <p:cNvPr id="5" name="Rectangle 7">
            <a:extLst>
              <a:ext uri="{FF2B5EF4-FFF2-40B4-BE49-F238E27FC236}">
                <a16:creationId xmlns:a16="http://schemas.microsoft.com/office/drawing/2014/main" id="{2C8AEB3B-1E38-4834-A00C-A7A97D36AD7C}"/>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8">
            <a:extLst>
              <a:ext uri="{FF2B5EF4-FFF2-40B4-BE49-F238E27FC236}">
                <a16:creationId xmlns:a16="http://schemas.microsoft.com/office/drawing/2014/main" id="{666E5D70-99BB-4DA3-A9BC-6D3873591A74}"/>
              </a:ext>
            </a:extLst>
          </p:cNvPr>
          <p:cNvSpPr>
            <a:spLocks noGrp="1" noChangeArrowheads="1"/>
          </p:cNvSpPr>
          <p:nvPr>
            <p:ph type="sldNum" sz="quarter" idx="12"/>
          </p:nvPr>
        </p:nvSpPr>
        <p:spPr>
          <a:ln/>
        </p:spPr>
        <p:txBody>
          <a:bodyPr/>
          <a:lstStyle>
            <a:lvl1pPr>
              <a:defRPr/>
            </a:lvl1pPr>
          </a:lstStyle>
          <a:p>
            <a:pPr>
              <a:defRPr/>
            </a:pPr>
            <a:fld id="{F5EA7420-E8E7-415D-9F52-33901472C574}" type="slidenum">
              <a:rPr lang="en-US" altLang="en-US"/>
              <a:pPr>
                <a:defRPr/>
              </a:pPr>
              <a:t>‹#›</a:t>
            </a:fld>
            <a:endParaRPr lang="en-US" altLang="en-US"/>
          </a:p>
        </p:txBody>
      </p:sp>
    </p:spTree>
    <p:extLst>
      <p:ext uri="{BB962C8B-B14F-4D97-AF65-F5344CB8AC3E}">
        <p14:creationId xmlns:p14="http://schemas.microsoft.com/office/powerpoint/2010/main" val="2600576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657B5D2-B513-438B-88B2-70550E84FD3E}"/>
              </a:ext>
            </a:extLst>
          </p:cNvPr>
          <p:cNvSpPr>
            <a:spLocks noGrp="1" noChangeArrowheads="1"/>
          </p:cNvSpPr>
          <p:nvPr>
            <p:ph type="dt" sz="half" idx="10"/>
          </p:nvPr>
        </p:nvSpPr>
        <p:spPr>
          <a:ln/>
        </p:spPr>
        <p:txBody>
          <a:bodyPr/>
          <a:lstStyle>
            <a:lvl1pPr>
              <a:defRPr/>
            </a:lvl1pPr>
          </a:lstStyle>
          <a:p>
            <a:pPr>
              <a:defRPr/>
            </a:pPr>
            <a:fld id="{639FFE06-D1B7-4FC5-BF83-EB59E06163C7}" type="datetime1">
              <a:rPr lang="en-US" altLang="en-US" smtClean="0"/>
              <a:t>2/17/2025</a:t>
            </a:fld>
            <a:endParaRPr lang="en-US" altLang="en-US"/>
          </a:p>
        </p:txBody>
      </p:sp>
      <p:sp>
        <p:nvSpPr>
          <p:cNvPr id="6" name="Rectangle 7">
            <a:extLst>
              <a:ext uri="{FF2B5EF4-FFF2-40B4-BE49-F238E27FC236}">
                <a16:creationId xmlns:a16="http://schemas.microsoft.com/office/drawing/2014/main" id="{1E75A5FE-8A99-4298-A997-5E9DE6274B3C}"/>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8">
            <a:extLst>
              <a:ext uri="{FF2B5EF4-FFF2-40B4-BE49-F238E27FC236}">
                <a16:creationId xmlns:a16="http://schemas.microsoft.com/office/drawing/2014/main" id="{9C8C1906-8F62-44CE-9602-7C3CBCE39843}"/>
              </a:ext>
            </a:extLst>
          </p:cNvPr>
          <p:cNvSpPr>
            <a:spLocks noGrp="1" noChangeArrowheads="1"/>
          </p:cNvSpPr>
          <p:nvPr>
            <p:ph type="sldNum" sz="quarter" idx="12"/>
          </p:nvPr>
        </p:nvSpPr>
        <p:spPr>
          <a:ln/>
        </p:spPr>
        <p:txBody>
          <a:bodyPr/>
          <a:lstStyle>
            <a:lvl1pPr>
              <a:defRPr/>
            </a:lvl1pPr>
          </a:lstStyle>
          <a:p>
            <a:pPr>
              <a:defRPr/>
            </a:pPr>
            <a:fld id="{2CC9DF2D-9388-4523-941B-273B7CC948E6}" type="slidenum">
              <a:rPr lang="en-US" altLang="en-US"/>
              <a:pPr>
                <a:defRPr/>
              </a:pPr>
              <a:t>‹#›</a:t>
            </a:fld>
            <a:endParaRPr lang="en-US" altLang="en-US"/>
          </a:p>
        </p:txBody>
      </p:sp>
    </p:spTree>
    <p:extLst>
      <p:ext uri="{BB962C8B-B14F-4D97-AF65-F5344CB8AC3E}">
        <p14:creationId xmlns:p14="http://schemas.microsoft.com/office/powerpoint/2010/main" val="21693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3EE63-9FBA-43C5-8E3B-F1D89AD79D3A}" type="datetime1">
              <a:rPr lang="en-US" smtClean="0"/>
              <a:t>2/17/2025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B522BAB-2737-4BF5-802A-3A5D3ED4AAA9}"/>
              </a:ext>
            </a:extLst>
          </p:cNvPr>
          <p:cNvSpPr>
            <a:spLocks noGrp="1" noChangeArrowheads="1"/>
          </p:cNvSpPr>
          <p:nvPr>
            <p:ph type="dt" sz="half" idx="10"/>
          </p:nvPr>
        </p:nvSpPr>
        <p:spPr>
          <a:ln/>
        </p:spPr>
        <p:txBody>
          <a:bodyPr/>
          <a:lstStyle>
            <a:lvl1pPr>
              <a:defRPr/>
            </a:lvl1pPr>
          </a:lstStyle>
          <a:p>
            <a:pPr>
              <a:defRPr/>
            </a:pPr>
            <a:fld id="{3D9BD1F2-764F-4096-AAAD-DEC7ECBB3D2F}" type="datetime1">
              <a:rPr lang="en-US" altLang="en-US" smtClean="0"/>
              <a:t>2/17/2025</a:t>
            </a:fld>
            <a:endParaRPr lang="en-US" altLang="en-US"/>
          </a:p>
        </p:txBody>
      </p:sp>
      <p:sp>
        <p:nvSpPr>
          <p:cNvPr id="8" name="Rectangle 7">
            <a:extLst>
              <a:ext uri="{FF2B5EF4-FFF2-40B4-BE49-F238E27FC236}">
                <a16:creationId xmlns:a16="http://schemas.microsoft.com/office/drawing/2014/main" id="{FEE69BCE-E8EB-4CED-A560-CD8208F6F1B6}"/>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9" name="Rectangle 8">
            <a:extLst>
              <a:ext uri="{FF2B5EF4-FFF2-40B4-BE49-F238E27FC236}">
                <a16:creationId xmlns:a16="http://schemas.microsoft.com/office/drawing/2014/main" id="{2148B52E-6C0A-4192-8916-37D33AAF460B}"/>
              </a:ext>
            </a:extLst>
          </p:cNvPr>
          <p:cNvSpPr>
            <a:spLocks noGrp="1" noChangeArrowheads="1"/>
          </p:cNvSpPr>
          <p:nvPr>
            <p:ph type="sldNum" sz="quarter" idx="12"/>
          </p:nvPr>
        </p:nvSpPr>
        <p:spPr>
          <a:ln/>
        </p:spPr>
        <p:txBody>
          <a:bodyPr/>
          <a:lstStyle>
            <a:lvl1pPr>
              <a:defRPr/>
            </a:lvl1pPr>
          </a:lstStyle>
          <a:p>
            <a:pPr>
              <a:defRPr/>
            </a:pPr>
            <a:fld id="{2FF8137D-B276-46BB-B495-ED08775418F5}" type="slidenum">
              <a:rPr lang="en-US" altLang="en-US"/>
              <a:pPr>
                <a:defRPr/>
              </a:pPr>
              <a:t>‹#›</a:t>
            </a:fld>
            <a:endParaRPr lang="en-US" altLang="en-US"/>
          </a:p>
        </p:txBody>
      </p:sp>
    </p:spTree>
    <p:extLst>
      <p:ext uri="{BB962C8B-B14F-4D97-AF65-F5344CB8AC3E}">
        <p14:creationId xmlns:p14="http://schemas.microsoft.com/office/powerpoint/2010/main" val="1701041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1AD6D129-37CC-4257-B511-73DEF12F9B40}"/>
              </a:ext>
            </a:extLst>
          </p:cNvPr>
          <p:cNvSpPr>
            <a:spLocks noGrp="1" noChangeArrowheads="1"/>
          </p:cNvSpPr>
          <p:nvPr>
            <p:ph type="dt" sz="half" idx="10"/>
          </p:nvPr>
        </p:nvSpPr>
        <p:spPr>
          <a:ln/>
        </p:spPr>
        <p:txBody>
          <a:bodyPr/>
          <a:lstStyle>
            <a:lvl1pPr>
              <a:defRPr/>
            </a:lvl1pPr>
          </a:lstStyle>
          <a:p>
            <a:pPr>
              <a:defRPr/>
            </a:pPr>
            <a:fld id="{6EF58F84-72BF-4578-862F-1E40563F3DFB}" type="datetime1">
              <a:rPr lang="en-US" altLang="en-US" smtClean="0"/>
              <a:t>2/17/2025</a:t>
            </a:fld>
            <a:endParaRPr lang="en-US" altLang="en-US"/>
          </a:p>
        </p:txBody>
      </p:sp>
      <p:sp>
        <p:nvSpPr>
          <p:cNvPr id="4" name="Rectangle 7">
            <a:extLst>
              <a:ext uri="{FF2B5EF4-FFF2-40B4-BE49-F238E27FC236}">
                <a16:creationId xmlns:a16="http://schemas.microsoft.com/office/drawing/2014/main" id="{85CFFB16-0E1D-4863-B4B6-73D46CBE19FF}"/>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5" name="Rectangle 8">
            <a:extLst>
              <a:ext uri="{FF2B5EF4-FFF2-40B4-BE49-F238E27FC236}">
                <a16:creationId xmlns:a16="http://schemas.microsoft.com/office/drawing/2014/main" id="{595DD7B9-0D13-4AC9-BB78-91FE90BB8B7E}"/>
              </a:ext>
            </a:extLst>
          </p:cNvPr>
          <p:cNvSpPr>
            <a:spLocks noGrp="1" noChangeArrowheads="1"/>
          </p:cNvSpPr>
          <p:nvPr>
            <p:ph type="sldNum" sz="quarter" idx="12"/>
          </p:nvPr>
        </p:nvSpPr>
        <p:spPr>
          <a:ln/>
        </p:spPr>
        <p:txBody>
          <a:bodyPr/>
          <a:lstStyle>
            <a:lvl1pPr>
              <a:defRPr/>
            </a:lvl1pPr>
          </a:lstStyle>
          <a:p>
            <a:pPr>
              <a:defRPr/>
            </a:pPr>
            <a:fld id="{532AC990-2F06-4722-905A-8A60F12893A6}" type="slidenum">
              <a:rPr lang="en-US" altLang="en-US"/>
              <a:pPr>
                <a:defRPr/>
              </a:pPr>
              <a:t>‹#›</a:t>
            </a:fld>
            <a:endParaRPr lang="en-US" altLang="en-US"/>
          </a:p>
        </p:txBody>
      </p:sp>
    </p:spTree>
    <p:extLst>
      <p:ext uri="{BB962C8B-B14F-4D97-AF65-F5344CB8AC3E}">
        <p14:creationId xmlns:p14="http://schemas.microsoft.com/office/powerpoint/2010/main" val="2306763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CC7F2E8-AD0F-416A-9379-A7694F8D5059}"/>
              </a:ext>
            </a:extLst>
          </p:cNvPr>
          <p:cNvSpPr>
            <a:spLocks noGrp="1" noChangeArrowheads="1"/>
          </p:cNvSpPr>
          <p:nvPr>
            <p:ph type="dt" sz="half" idx="10"/>
          </p:nvPr>
        </p:nvSpPr>
        <p:spPr>
          <a:ln/>
        </p:spPr>
        <p:txBody>
          <a:bodyPr/>
          <a:lstStyle>
            <a:lvl1pPr>
              <a:defRPr/>
            </a:lvl1pPr>
          </a:lstStyle>
          <a:p>
            <a:pPr>
              <a:defRPr/>
            </a:pPr>
            <a:fld id="{8CF2DF20-8E76-4067-A595-7FEE05C3C8EA}" type="datetime1">
              <a:rPr lang="en-US" altLang="en-US" smtClean="0"/>
              <a:t>2/17/2025</a:t>
            </a:fld>
            <a:endParaRPr lang="en-US" altLang="en-US"/>
          </a:p>
        </p:txBody>
      </p:sp>
      <p:sp>
        <p:nvSpPr>
          <p:cNvPr id="3" name="Rectangle 7">
            <a:extLst>
              <a:ext uri="{FF2B5EF4-FFF2-40B4-BE49-F238E27FC236}">
                <a16:creationId xmlns:a16="http://schemas.microsoft.com/office/drawing/2014/main" id="{F2B61592-2BAF-4706-8337-B631045226EB}"/>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4" name="Rectangle 8">
            <a:extLst>
              <a:ext uri="{FF2B5EF4-FFF2-40B4-BE49-F238E27FC236}">
                <a16:creationId xmlns:a16="http://schemas.microsoft.com/office/drawing/2014/main" id="{A73639FC-EFCB-4FEF-ACB4-FC8A4D4388FD}"/>
              </a:ext>
            </a:extLst>
          </p:cNvPr>
          <p:cNvSpPr>
            <a:spLocks noGrp="1" noChangeArrowheads="1"/>
          </p:cNvSpPr>
          <p:nvPr>
            <p:ph type="sldNum" sz="quarter" idx="12"/>
          </p:nvPr>
        </p:nvSpPr>
        <p:spPr>
          <a:ln/>
        </p:spPr>
        <p:txBody>
          <a:bodyPr/>
          <a:lstStyle>
            <a:lvl1pPr>
              <a:defRPr/>
            </a:lvl1pPr>
          </a:lstStyle>
          <a:p>
            <a:pPr>
              <a:defRPr/>
            </a:pPr>
            <a:fld id="{BEE2F114-83EB-470A-A8E0-CBC6F0804A06}" type="slidenum">
              <a:rPr lang="en-US" altLang="en-US"/>
              <a:pPr>
                <a:defRPr/>
              </a:pPr>
              <a:t>‹#›</a:t>
            </a:fld>
            <a:endParaRPr lang="en-US" altLang="en-US"/>
          </a:p>
        </p:txBody>
      </p:sp>
    </p:spTree>
    <p:extLst>
      <p:ext uri="{BB962C8B-B14F-4D97-AF65-F5344CB8AC3E}">
        <p14:creationId xmlns:p14="http://schemas.microsoft.com/office/powerpoint/2010/main" val="3719866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EB395723-5225-4B96-948D-9C8699EFBD3D}"/>
              </a:ext>
            </a:extLst>
          </p:cNvPr>
          <p:cNvSpPr>
            <a:spLocks noGrp="1" noChangeArrowheads="1"/>
          </p:cNvSpPr>
          <p:nvPr>
            <p:ph type="dt" sz="half" idx="10"/>
          </p:nvPr>
        </p:nvSpPr>
        <p:spPr>
          <a:ln/>
        </p:spPr>
        <p:txBody>
          <a:bodyPr/>
          <a:lstStyle>
            <a:lvl1pPr>
              <a:defRPr/>
            </a:lvl1pPr>
          </a:lstStyle>
          <a:p>
            <a:pPr>
              <a:defRPr/>
            </a:pPr>
            <a:fld id="{39C302B8-2AA1-48EF-85E1-7FF774B36592}" type="datetime1">
              <a:rPr lang="en-US" altLang="en-US" smtClean="0"/>
              <a:t>2/17/2025</a:t>
            </a:fld>
            <a:endParaRPr lang="en-US" altLang="en-US"/>
          </a:p>
        </p:txBody>
      </p:sp>
      <p:sp>
        <p:nvSpPr>
          <p:cNvPr id="6" name="Rectangle 7">
            <a:extLst>
              <a:ext uri="{FF2B5EF4-FFF2-40B4-BE49-F238E27FC236}">
                <a16:creationId xmlns:a16="http://schemas.microsoft.com/office/drawing/2014/main" id="{9EB543F4-4404-4756-A035-AD5917892760}"/>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8">
            <a:extLst>
              <a:ext uri="{FF2B5EF4-FFF2-40B4-BE49-F238E27FC236}">
                <a16:creationId xmlns:a16="http://schemas.microsoft.com/office/drawing/2014/main" id="{53FE8337-01D6-4E24-B3EA-2A559EDD188F}"/>
              </a:ext>
            </a:extLst>
          </p:cNvPr>
          <p:cNvSpPr>
            <a:spLocks noGrp="1" noChangeArrowheads="1"/>
          </p:cNvSpPr>
          <p:nvPr>
            <p:ph type="sldNum" sz="quarter" idx="12"/>
          </p:nvPr>
        </p:nvSpPr>
        <p:spPr>
          <a:ln/>
        </p:spPr>
        <p:txBody>
          <a:bodyPr/>
          <a:lstStyle>
            <a:lvl1pPr>
              <a:defRPr/>
            </a:lvl1pPr>
          </a:lstStyle>
          <a:p>
            <a:pPr>
              <a:defRPr/>
            </a:pPr>
            <a:fld id="{5FC578F2-0052-486C-9E20-3156CC51C051}" type="slidenum">
              <a:rPr lang="en-US" altLang="en-US"/>
              <a:pPr>
                <a:defRPr/>
              </a:pPr>
              <a:t>‹#›</a:t>
            </a:fld>
            <a:endParaRPr lang="en-US" altLang="en-US"/>
          </a:p>
        </p:txBody>
      </p:sp>
    </p:spTree>
    <p:extLst>
      <p:ext uri="{BB962C8B-B14F-4D97-AF65-F5344CB8AC3E}">
        <p14:creationId xmlns:p14="http://schemas.microsoft.com/office/powerpoint/2010/main" val="726845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24373E1E-77CA-48B2-B3A7-8F79DC5AF7E9}"/>
              </a:ext>
            </a:extLst>
          </p:cNvPr>
          <p:cNvSpPr>
            <a:spLocks noGrp="1" noChangeArrowheads="1"/>
          </p:cNvSpPr>
          <p:nvPr>
            <p:ph type="dt" sz="half" idx="10"/>
          </p:nvPr>
        </p:nvSpPr>
        <p:spPr>
          <a:ln/>
        </p:spPr>
        <p:txBody>
          <a:bodyPr/>
          <a:lstStyle>
            <a:lvl1pPr>
              <a:defRPr/>
            </a:lvl1pPr>
          </a:lstStyle>
          <a:p>
            <a:pPr>
              <a:defRPr/>
            </a:pPr>
            <a:fld id="{25BC97FD-F7BB-4761-979F-277B3835B7F6}" type="datetime1">
              <a:rPr lang="en-US" altLang="en-US" smtClean="0"/>
              <a:t>2/17/2025</a:t>
            </a:fld>
            <a:endParaRPr lang="en-US" altLang="en-US"/>
          </a:p>
        </p:txBody>
      </p:sp>
      <p:sp>
        <p:nvSpPr>
          <p:cNvPr id="6" name="Rectangle 7">
            <a:extLst>
              <a:ext uri="{FF2B5EF4-FFF2-40B4-BE49-F238E27FC236}">
                <a16:creationId xmlns:a16="http://schemas.microsoft.com/office/drawing/2014/main" id="{D2ABA6E3-7072-4280-8069-45759FA5A410}"/>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8">
            <a:extLst>
              <a:ext uri="{FF2B5EF4-FFF2-40B4-BE49-F238E27FC236}">
                <a16:creationId xmlns:a16="http://schemas.microsoft.com/office/drawing/2014/main" id="{2A07273A-F3A7-4A1D-AFAC-5415D15CC232}"/>
              </a:ext>
            </a:extLst>
          </p:cNvPr>
          <p:cNvSpPr>
            <a:spLocks noGrp="1" noChangeArrowheads="1"/>
          </p:cNvSpPr>
          <p:nvPr>
            <p:ph type="sldNum" sz="quarter" idx="12"/>
          </p:nvPr>
        </p:nvSpPr>
        <p:spPr>
          <a:ln/>
        </p:spPr>
        <p:txBody>
          <a:bodyPr/>
          <a:lstStyle>
            <a:lvl1pPr>
              <a:defRPr/>
            </a:lvl1pPr>
          </a:lstStyle>
          <a:p>
            <a:pPr>
              <a:defRPr/>
            </a:pPr>
            <a:fld id="{448E1FC5-4E8B-4729-B5FC-8CFF8DE3C4BE}" type="slidenum">
              <a:rPr lang="en-US" altLang="en-US"/>
              <a:pPr>
                <a:defRPr/>
              </a:pPr>
              <a:t>‹#›</a:t>
            </a:fld>
            <a:endParaRPr lang="en-US" altLang="en-US"/>
          </a:p>
        </p:txBody>
      </p:sp>
    </p:spTree>
    <p:extLst>
      <p:ext uri="{BB962C8B-B14F-4D97-AF65-F5344CB8AC3E}">
        <p14:creationId xmlns:p14="http://schemas.microsoft.com/office/powerpoint/2010/main" val="2865357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5BB7DDD-6450-4D07-B05E-20D4570223BB}"/>
              </a:ext>
            </a:extLst>
          </p:cNvPr>
          <p:cNvSpPr>
            <a:spLocks noGrp="1" noChangeArrowheads="1"/>
          </p:cNvSpPr>
          <p:nvPr>
            <p:ph type="dt" sz="half" idx="10"/>
          </p:nvPr>
        </p:nvSpPr>
        <p:spPr>
          <a:ln/>
        </p:spPr>
        <p:txBody>
          <a:bodyPr/>
          <a:lstStyle>
            <a:lvl1pPr>
              <a:defRPr/>
            </a:lvl1pPr>
          </a:lstStyle>
          <a:p>
            <a:pPr>
              <a:defRPr/>
            </a:pPr>
            <a:fld id="{F4DF9564-0F6E-4B5F-ABBD-EC3FB4EE9197}" type="datetime1">
              <a:rPr lang="en-US" altLang="en-US" smtClean="0"/>
              <a:t>2/17/2025</a:t>
            </a:fld>
            <a:endParaRPr lang="en-US" altLang="en-US"/>
          </a:p>
        </p:txBody>
      </p:sp>
      <p:sp>
        <p:nvSpPr>
          <p:cNvPr id="5" name="Rectangle 7">
            <a:extLst>
              <a:ext uri="{FF2B5EF4-FFF2-40B4-BE49-F238E27FC236}">
                <a16:creationId xmlns:a16="http://schemas.microsoft.com/office/drawing/2014/main" id="{9DF5E510-824E-403A-94D6-9ABEA2A0E118}"/>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8">
            <a:extLst>
              <a:ext uri="{FF2B5EF4-FFF2-40B4-BE49-F238E27FC236}">
                <a16:creationId xmlns:a16="http://schemas.microsoft.com/office/drawing/2014/main" id="{F9F1CD97-3402-4B8E-8F5F-1FB73314825C}"/>
              </a:ext>
            </a:extLst>
          </p:cNvPr>
          <p:cNvSpPr>
            <a:spLocks noGrp="1" noChangeArrowheads="1"/>
          </p:cNvSpPr>
          <p:nvPr>
            <p:ph type="sldNum" sz="quarter" idx="12"/>
          </p:nvPr>
        </p:nvSpPr>
        <p:spPr>
          <a:ln/>
        </p:spPr>
        <p:txBody>
          <a:bodyPr/>
          <a:lstStyle>
            <a:lvl1pPr>
              <a:defRPr/>
            </a:lvl1pPr>
          </a:lstStyle>
          <a:p>
            <a:pPr>
              <a:defRPr/>
            </a:pPr>
            <a:fld id="{F22323B5-2264-480A-906E-765E805A678A}" type="slidenum">
              <a:rPr lang="en-US" altLang="en-US"/>
              <a:pPr>
                <a:defRPr/>
              </a:pPr>
              <a:t>‹#›</a:t>
            </a:fld>
            <a:endParaRPr lang="en-US" altLang="en-US"/>
          </a:p>
        </p:txBody>
      </p:sp>
    </p:spTree>
    <p:extLst>
      <p:ext uri="{BB962C8B-B14F-4D97-AF65-F5344CB8AC3E}">
        <p14:creationId xmlns:p14="http://schemas.microsoft.com/office/powerpoint/2010/main" val="2507510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473076"/>
            <a:ext cx="27178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473076"/>
            <a:ext cx="7950200" cy="5394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B79A79A-C323-4567-82F6-C967E5EFC364}"/>
              </a:ext>
            </a:extLst>
          </p:cNvPr>
          <p:cNvSpPr>
            <a:spLocks noGrp="1" noChangeArrowheads="1"/>
          </p:cNvSpPr>
          <p:nvPr>
            <p:ph type="dt" sz="half" idx="10"/>
          </p:nvPr>
        </p:nvSpPr>
        <p:spPr>
          <a:ln/>
        </p:spPr>
        <p:txBody>
          <a:bodyPr/>
          <a:lstStyle>
            <a:lvl1pPr>
              <a:defRPr/>
            </a:lvl1pPr>
          </a:lstStyle>
          <a:p>
            <a:pPr>
              <a:defRPr/>
            </a:pPr>
            <a:fld id="{316476E5-46B9-4050-84C8-354AD24F756F}" type="datetime1">
              <a:rPr lang="en-US" altLang="en-US" smtClean="0"/>
              <a:t>2/17/2025</a:t>
            </a:fld>
            <a:endParaRPr lang="en-US" altLang="en-US"/>
          </a:p>
        </p:txBody>
      </p:sp>
      <p:sp>
        <p:nvSpPr>
          <p:cNvPr id="5" name="Rectangle 7">
            <a:extLst>
              <a:ext uri="{FF2B5EF4-FFF2-40B4-BE49-F238E27FC236}">
                <a16:creationId xmlns:a16="http://schemas.microsoft.com/office/drawing/2014/main" id="{9417285D-4B5E-4DB2-915C-4688650074B5}"/>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6" name="Rectangle 8">
            <a:extLst>
              <a:ext uri="{FF2B5EF4-FFF2-40B4-BE49-F238E27FC236}">
                <a16:creationId xmlns:a16="http://schemas.microsoft.com/office/drawing/2014/main" id="{7D29148C-C3FB-4221-A582-3D00792EF10A}"/>
              </a:ext>
            </a:extLst>
          </p:cNvPr>
          <p:cNvSpPr>
            <a:spLocks noGrp="1" noChangeArrowheads="1"/>
          </p:cNvSpPr>
          <p:nvPr>
            <p:ph type="sldNum" sz="quarter" idx="12"/>
          </p:nvPr>
        </p:nvSpPr>
        <p:spPr>
          <a:ln/>
        </p:spPr>
        <p:txBody>
          <a:bodyPr/>
          <a:lstStyle>
            <a:lvl1pPr>
              <a:defRPr/>
            </a:lvl1pPr>
          </a:lstStyle>
          <a:p>
            <a:pPr>
              <a:defRPr/>
            </a:pPr>
            <a:fld id="{DE3683F5-C695-4674-B541-D340416DAC57}" type="slidenum">
              <a:rPr lang="en-US" altLang="en-US"/>
              <a:pPr>
                <a:defRPr/>
              </a:pPr>
              <a:t>‹#›</a:t>
            </a:fld>
            <a:endParaRPr lang="en-US" altLang="en-US"/>
          </a:p>
        </p:txBody>
      </p:sp>
    </p:spTree>
    <p:extLst>
      <p:ext uri="{BB962C8B-B14F-4D97-AF65-F5344CB8AC3E}">
        <p14:creationId xmlns:p14="http://schemas.microsoft.com/office/powerpoint/2010/main" val="229659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193F8E8-ABB6-4ABA-AF52-1E3B1E5F0F20}"/>
              </a:ext>
            </a:extLst>
          </p:cNvPr>
          <p:cNvSpPr>
            <a:spLocks noGrp="1" noChangeArrowheads="1"/>
          </p:cNvSpPr>
          <p:nvPr>
            <p:ph type="dt" sz="half" idx="10"/>
          </p:nvPr>
        </p:nvSpPr>
        <p:spPr>
          <a:ln/>
        </p:spPr>
        <p:txBody>
          <a:bodyPr/>
          <a:lstStyle>
            <a:lvl1pPr>
              <a:defRPr/>
            </a:lvl1pPr>
          </a:lstStyle>
          <a:p>
            <a:pPr>
              <a:defRPr/>
            </a:pPr>
            <a:fld id="{F7AD5C42-7B80-44BD-8771-DFE85AD805B6}" type="datetime1">
              <a:rPr lang="en-US" altLang="en-US" smtClean="0"/>
              <a:t>2/17/2025</a:t>
            </a:fld>
            <a:endParaRPr lang="en-US" altLang="en-US"/>
          </a:p>
        </p:txBody>
      </p:sp>
      <p:sp>
        <p:nvSpPr>
          <p:cNvPr id="6" name="Rectangle 7">
            <a:extLst>
              <a:ext uri="{FF2B5EF4-FFF2-40B4-BE49-F238E27FC236}">
                <a16:creationId xmlns:a16="http://schemas.microsoft.com/office/drawing/2014/main" id="{CF1A1753-EE5C-4F13-A55B-43AEF066CCE2}"/>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8">
            <a:extLst>
              <a:ext uri="{FF2B5EF4-FFF2-40B4-BE49-F238E27FC236}">
                <a16:creationId xmlns:a16="http://schemas.microsoft.com/office/drawing/2014/main" id="{4F7E9A49-2852-4A88-AB98-B6E9F4B600FD}"/>
              </a:ext>
            </a:extLst>
          </p:cNvPr>
          <p:cNvSpPr>
            <a:spLocks noGrp="1" noChangeArrowheads="1"/>
          </p:cNvSpPr>
          <p:nvPr>
            <p:ph type="sldNum" sz="quarter" idx="12"/>
          </p:nvPr>
        </p:nvSpPr>
        <p:spPr>
          <a:ln/>
        </p:spPr>
        <p:txBody>
          <a:bodyPr/>
          <a:lstStyle>
            <a:lvl1pPr>
              <a:defRPr/>
            </a:lvl1pPr>
          </a:lstStyle>
          <a:p>
            <a:pPr>
              <a:defRPr/>
            </a:pPr>
            <a:fld id="{770AB57D-2B21-4849-8AC7-804B9DBA578A}" type="slidenum">
              <a:rPr lang="en-US" altLang="en-US"/>
              <a:pPr>
                <a:defRPr/>
              </a:pPr>
              <a:t>‹#›</a:t>
            </a:fld>
            <a:endParaRPr lang="en-US" altLang="en-US"/>
          </a:p>
        </p:txBody>
      </p:sp>
    </p:spTree>
    <p:extLst>
      <p:ext uri="{BB962C8B-B14F-4D97-AF65-F5344CB8AC3E}">
        <p14:creationId xmlns:p14="http://schemas.microsoft.com/office/powerpoint/2010/main" val="2609819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A2BD07D-B132-45E3-BC28-2572137406C6}"/>
              </a:ext>
            </a:extLst>
          </p:cNvPr>
          <p:cNvSpPr>
            <a:spLocks noGrp="1" noChangeArrowheads="1"/>
          </p:cNvSpPr>
          <p:nvPr>
            <p:ph type="dt" sz="half" idx="10"/>
          </p:nvPr>
        </p:nvSpPr>
        <p:spPr>
          <a:ln/>
        </p:spPr>
        <p:txBody>
          <a:bodyPr/>
          <a:lstStyle>
            <a:lvl1pPr>
              <a:defRPr/>
            </a:lvl1pPr>
          </a:lstStyle>
          <a:p>
            <a:pPr>
              <a:defRPr/>
            </a:pPr>
            <a:fld id="{EAC66270-CFF5-400E-B684-29BECBD73F29}" type="datetime1">
              <a:rPr lang="en-US" altLang="en-US" smtClean="0"/>
              <a:t>2/17/2025</a:t>
            </a:fld>
            <a:endParaRPr lang="en-US" altLang="en-US"/>
          </a:p>
        </p:txBody>
      </p:sp>
      <p:sp>
        <p:nvSpPr>
          <p:cNvPr id="6" name="Rectangle 7">
            <a:extLst>
              <a:ext uri="{FF2B5EF4-FFF2-40B4-BE49-F238E27FC236}">
                <a16:creationId xmlns:a16="http://schemas.microsoft.com/office/drawing/2014/main" id="{F94C8929-0394-4B8B-8A3F-98B81A89B12B}"/>
              </a:ext>
            </a:extLst>
          </p:cNvPr>
          <p:cNvSpPr>
            <a:spLocks noGrp="1" noChangeArrowheads="1"/>
          </p:cNvSpPr>
          <p:nvPr>
            <p:ph type="ftr" sz="quarter" idx="11"/>
          </p:nvPr>
        </p:nvSpPr>
        <p:spPr>
          <a:ln/>
        </p:spPr>
        <p:txBody>
          <a:bodyPr/>
          <a:lstStyle>
            <a:lvl1pPr>
              <a:defRPr/>
            </a:lvl1pPr>
          </a:lstStyle>
          <a:p>
            <a:pPr>
              <a:defRPr/>
            </a:pPr>
            <a:r>
              <a:rPr lang="en-US" altLang="en-US"/>
              <a:t>
              </a:t>
            </a:r>
          </a:p>
        </p:txBody>
      </p:sp>
      <p:sp>
        <p:nvSpPr>
          <p:cNvPr id="7" name="Rectangle 8">
            <a:extLst>
              <a:ext uri="{FF2B5EF4-FFF2-40B4-BE49-F238E27FC236}">
                <a16:creationId xmlns:a16="http://schemas.microsoft.com/office/drawing/2014/main" id="{F2A4E268-017A-4CC1-A5B8-A79F1DD93C76}"/>
              </a:ext>
            </a:extLst>
          </p:cNvPr>
          <p:cNvSpPr>
            <a:spLocks noGrp="1" noChangeArrowheads="1"/>
          </p:cNvSpPr>
          <p:nvPr>
            <p:ph type="sldNum" sz="quarter" idx="12"/>
          </p:nvPr>
        </p:nvSpPr>
        <p:spPr>
          <a:ln/>
        </p:spPr>
        <p:txBody>
          <a:bodyPr/>
          <a:lstStyle>
            <a:lvl1pPr>
              <a:defRPr/>
            </a:lvl1pPr>
          </a:lstStyle>
          <a:p>
            <a:pPr>
              <a:defRPr/>
            </a:pPr>
            <a:fld id="{3CF6C71D-6DFB-4627-AFD4-5FB193A5D2D7}" type="slidenum">
              <a:rPr lang="en-US" altLang="en-US"/>
              <a:pPr>
                <a:defRPr/>
              </a:pPr>
              <a:t>‹#›</a:t>
            </a:fld>
            <a:endParaRPr lang="en-US" altLang="en-US"/>
          </a:p>
        </p:txBody>
      </p:sp>
    </p:spTree>
    <p:extLst>
      <p:ext uri="{BB962C8B-B14F-4D97-AF65-F5344CB8AC3E}">
        <p14:creationId xmlns:p14="http://schemas.microsoft.com/office/powerpoint/2010/main" val="251746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FC635C-135F-494B-91A1-F53824C6A1D0}"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B3E72-AC0F-4190-9CA6-A9E44A9C1628}" type="datetime1">
              <a:rPr lang="en-US" smtClean="0"/>
              <a:t>2/17/2025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54917-3FF3-4033-9335-9C5A1E61A105}" type="datetime1">
              <a:rPr lang="en-US" smtClean="0"/>
              <a:t>2/17/2025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FCB00DC-F132-4283-B724-494B99BEF4C2}" type="datetime1">
              <a:rPr lang="en-US" smtClean="0"/>
              <a:t>2/17/2025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59CA-5A64-4153-A0FF-8DB1DFEC07BB}"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5B83C3-BA56-44B6-A628-B4B786704123}" type="datetime1">
              <a:rPr lang="en-US" smtClean="0"/>
              <a:t>2/17/2025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F76E8B6-CD92-4561-9634-6D7289D94855}" type="datetime1">
              <a:rPr lang="en-US" smtClean="0"/>
              <a:t>2/17/2025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34B8027-44E1-4F05-89F3-0D8650AED3AA}"/>
              </a:ext>
            </a:extLst>
          </p:cNvPr>
          <p:cNvGrpSpPr>
            <a:grpSpLocks/>
          </p:cNvGrpSpPr>
          <p:nvPr/>
        </p:nvGrpSpPr>
        <p:grpSpPr bwMode="auto">
          <a:xfrm>
            <a:off x="0" y="0"/>
            <a:ext cx="10160000" cy="6858000"/>
            <a:chOff x="0" y="0"/>
            <a:chExt cx="4800" cy="4320"/>
          </a:xfrm>
        </p:grpSpPr>
        <p:grpSp>
          <p:nvGrpSpPr>
            <p:cNvPr id="1032" name="Group 3">
              <a:extLst>
                <a:ext uri="{FF2B5EF4-FFF2-40B4-BE49-F238E27FC236}">
                  <a16:creationId xmlns:a16="http://schemas.microsoft.com/office/drawing/2014/main" id="{5C46F619-A19F-4AD9-A47E-6FB89431948F}"/>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4A2596B8-898A-463C-B1AC-195D5CB20064}"/>
                  </a:ext>
                </a:extLst>
              </p:cNvPr>
              <p:cNvSpPr>
                <a:spLocks noChangeArrowheads="1"/>
              </p:cNvSpPr>
              <p:nvPr userDrawn="1"/>
            </p:nvSpPr>
            <p:spPr bwMode="auto">
              <a:xfrm>
                <a:off x="0" y="0"/>
                <a:ext cx="480" cy="432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Freeform 5">
                <a:extLst>
                  <a:ext uri="{FF2B5EF4-FFF2-40B4-BE49-F238E27FC236}">
                    <a16:creationId xmlns:a16="http://schemas.microsoft.com/office/drawing/2014/main" id="{E66852A8-660B-492B-9095-85727F5E914E}"/>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grpSp>
        <p:grpSp>
          <p:nvGrpSpPr>
            <p:cNvPr id="1033" name="Group 6">
              <a:extLst>
                <a:ext uri="{FF2B5EF4-FFF2-40B4-BE49-F238E27FC236}">
                  <a16:creationId xmlns:a16="http://schemas.microsoft.com/office/drawing/2014/main" id="{4A06AABD-AA11-4D23-9586-6072C836DF94}"/>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8459C509-BD99-4B0C-8B67-B09AA9E51440}"/>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5" name="AutoShape 8">
                <a:extLst>
                  <a:ext uri="{FF2B5EF4-FFF2-40B4-BE49-F238E27FC236}">
                    <a16:creationId xmlns:a16="http://schemas.microsoft.com/office/drawing/2014/main" id="{16E1C582-D5D9-43C1-87D4-7D589817E2FA}"/>
                  </a:ext>
                </a:extLst>
              </p:cNvPr>
              <p:cNvSpPr>
                <a:spLocks noChangeArrowheads="1"/>
              </p:cNvSpPr>
              <p:nvPr/>
            </p:nvSpPr>
            <p:spPr bwMode="auto">
              <a:xfrm flipH="1">
                <a:off x="144" y="1248"/>
                <a:ext cx="248" cy="201"/>
              </a:xfrm>
              <a:prstGeom prst="flowChartDelay">
                <a:avLst/>
              </a:prstGeom>
              <a:solidFill>
                <a:schemeClr val="hlink"/>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grpSp>
      <p:sp>
        <p:nvSpPr>
          <p:cNvPr id="1027" name="AutoShape 9">
            <a:extLst>
              <a:ext uri="{FF2B5EF4-FFF2-40B4-BE49-F238E27FC236}">
                <a16:creationId xmlns:a16="http://schemas.microsoft.com/office/drawing/2014/main" id="{CB03B03D-0BD8-467F-A348-C2723442E883}"/>
              </a:ext>
            </a:extLst>
          </p:cNvPr>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94DC7C7D-99D4-4C1F-ADA8-C3DD043834A8}"/>
              </a:ext>
            </a:extLst>
          </p:cNvPr>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83" name="Rectangle 11">
            <a:extLst>
              <a:ext uri="{FF2B5EF4-FFF2-40B4-BE49-F238E27FC236}">
                <a16:creationId xmlns:a16="http://schemas.microsoft.com/office/drawing/2014/main" id="{D884E107-0882-4DB9-8DCC-BDDBF3BB23F1}"/>
              </a:ext>
            </a:extLst>
          </p:cNvPr>
          <p:cNvSpPr>
            <a:spLocks noGrp="1" noChangeArrowheads="1"/>
          </p:cNvSpPr>
          <p:nvPr>
            <p:ph type="dt" sz="half" idx="2"/>
          </p:nvPr>
        </p:nvSpPr>
        <p:spPr bwMode="auto">
          <a:xfrm>
            <a:off x="3251201" y="6248401"/>
            <a:ext cx="2840567"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789ECB6-B2A1-4576-A47B-0394EB17EEF3}" type="datetime1">
              <a:rPr lang="en-US" altLang="en-US" smtClean="0"/>
              <a:t>2/17/2025</a:t>
            </a:fld>
            <a:endParaRPr lang="en-US" altLang="en-US"/>
          </a:p>
        </p:txBody>
      </p:sp>
      <p:sp>
        <p:nvSpPr>
          <p:cNvPr id="54284" name="Rectangle 12">
            <a:extLst>
              <a:ext uri="{FF2B5EF4-FFF2-40B4-BE49-F238E27FC236}">
                <a16:creationId xmlns:a16="http://schemas.microsoft.com/office/drawing/2014/main" id="{CBE25DA0-4B43-4A07-AFC2-146D68776E83}"/>
              </a:ext>
            </a:extLst>
          </p:cNvPr>
          <p:cNvSpPr>
            <a:spLocks noGrp="1" noChangeArrowheads="1"/>
          </p:cNvSpPr>
          <p:nvPr>
            <p:ph type="ftr" sz="quarter" idx="3"/>
          </p:nvPr>
        </p:nvSpPr>
        <p:spPr bwMode="auto">
          <a:xfrm>
            <a:off x="7721600" y="6248401"/>
            <a:ext cx="3862917"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r>
              <a:rPr lang="en-US" altLang="en-US"/>
              <a:t>
              </a:t>
            </a:r>
          </a:p>
        </p:txBody>
      </p:sp>
      <p:sp>
        <p:nvSpPr>
          <p:cNvPr id="54285" name="Rectangle 13">
            <a:extLst>
              <a:ext uri="{FF2B5EF4-FFF2-40B4-BE49-F238E27FC236}">
                <a16:creationId xmlns:a16="http://schemas.microsoft.com/office/drawing/2014/main" id="{6BF7373E-98F5-4FDC-A740-1D2A768D55FD}"/>
              </a:ext>
            </a:extLst>
          </p:cNvPr>
          <p:cNvSpPr>
            <a:spLocks noGrp="1" noChangeArrowheads="1"/>
          </p:cNvSpPr>
          <p:nvPr>
            <p:ph type="sldNum" sz="quarter" idx="4"/>
          </p:nvPr>
        </p:nvSpPr>
        <p:spPr bwMode="auto">
          <a:xfrm>
            <a:off x="112184" y="6242050"/>
            <a:ext cx="783167" cy="48895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69C819CE-CCAC-4B8D-96B2-2DDCEECE5877}" type="slidenum">
              <a:rPr lang="en-US" altLang="en-US"/>
              <a:pPr>
                <a:defRPr/>
              </a:pPr>
              <a:t>‹#›</a:t>
            </a:fld>
            <a:endParaRPr lang="en-US" altLang="en-US"/>
          </a:p>
        </p:txBody>
      </p:sp>
    </p:spTree>
    <p:extLst>
      <p:ext uri="{BB962C8B-B14F-4D97-AF65-F5344CB8AC3E}">
        <p14:creationId xmlns:p14="http://schemas.microsoft.com/office/powerpoint/2010/main" val="1943103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8">
            <a:extLst>
              <a:ext uri="{FF2B5EF4-FFF2-40B4-BE49-F238E27FC236}">
                <a16:creationId xmlns:a16="http://schemas.microsoft.com/office/drawing/2014/main" id="{0132231D-217B-42DF-A5AE-8636096FBACE}"/>
              </a:ext>
            </a:extLst>
          </p:cNvPr>
          <p:cNvGrpSpPr>
            <a:grpSpLocks/>
          </p:cNvGrpSpPr>
          <p:nvPr/>
        </p:nvGrpSpPr>
        <p:grpSpPr bwMode="auto">
          <a:xfrm>
            <a:off x="304800" y="228600"/>
            <a:ext cx="11582400" cy="5943600"/>
            <a:chOff x="144" y="144"/>
            <a:chExt cx="5472" cy="3744"/>
          </a:xfrm>
        </p:grpSpPr>
        <p:sp>
          <p:nvSpPr>
            <p:cNvPr id="1032" name="Rectangle 2">
              <a:extLst>
                <a:ext uri="{FF2B5EF4-FFF2-40B4-BE49-F238E27FC236}">
                  <a16:creationId xmlns:a16="http://schemas.microsoft.com/office/drawing/2014/main" id="{BA1AB159-C30F-46B6-8D04-EE2975BDB96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1033" name="Rectangle 3">
              <a:extLst>
                <a:ext uri="{FF2B5EF4-FFF2-40B4-BE49-F238E27FC236}">
                  <a16:creationId xmlns:a16="http://schemas.microsoft.com/office/drawing/2014/main" id="{24432ACB-834D-4BD1-A2BB-DBF705E1D8FC}"/>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chemeClr val="tx1"/>
                  </a:solidFill>
                  <a:latin typeface="Arial Narrow" panose="020B0606020202030204" pitchFamily="34" charset="0"/>
                  <a:cs typeface="Arial" panose="020B0604020202020204" pitchFamily="34" charset="0"/>
                </a:defRPr>
              </a:lvl1pPr>
              <a:lvl2pPr marL="742950" indent="-285750">
                <a:defRPr sz="2400" i="1">
                  <a:solidFill>
                    <a:schemeClr val="tx1"/>
                  </a:solidFill>
                  <a:latin typeface="Arial Narrow" panose="020B0606020202030204" pitchFamily="34" charset="0"/>
                  <a:cs typeface="Arial" panose="020B0604020202020204" pitchFamily="34" charset="0"/>
                </a:defRPr>
              </a:lvl2pPr>
              <a:lvl3pPr marL="1143000" indent="-228600">
                <a:defRPr sz="2400" i="1">
                  <a:solidFill>
                    <a:schemeClr val="tx1"/>
                  </a:solidFill>
                  <a:latin typeface="Arial Narrow" panose="020B0606020202030204" pitchFamily="34" charset="0"/>
                  <a:cs typeface="Arial" panose="020B0604020202020204" pitchFamily="34" charset="0"/>
                </a:defRPr>
              </a:lvl3pPr>
              <a:lvl4pPr marL="1600200" indent="-228600">
                <a:defRPr sz="2400" i="1">
                  <a:solidFill>
                    <a:schemeClr val="tx1"/>
                  </a:solidFill>
                  <a:latin typeface="Arial Narrow" panose="020B0606020202030204" pitchFamily="34" charset="0"/>
                  <a:cs typeface="Arial" panose="020B0604020202020204" pitchFamily="34" charset="0"/>
                </a:defRPr>
              </a:lvl4pPr>
              <a:lvl5pPr marL="2057400" indent="-228600">
                <a:defRPr sz="2400" i="1">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cs typeface="Arial" panose="020B0604020202020204" pitchFamily="34" charset="0"/>
                </a:defRPr>
              </a:lvl9pPr>
            </a:lstStyle>
            <a:p>
              <a:pPr algn="ctr" eaLnBrk="1" hangingPunct="1"/>
              <a:endParaRPr lang="en-US" altLang="en-US" sz="2400" i="0">
                <a:latin typeface="Times New Roman" panose="02020603050405020304" pitchFamily="18" charset="0"/>
              </a:endParaRPr>
            </a:p>
          </p:txBody>
        </p:sp>
        <p:sp>
          <p:nvSpPr>
            <p:cNvPr id="1034" name="Line 9">
              <a:extLst>
                <a:ext uri="{FF2B5EF4-FFF2-40B4-BE49-F238E27FC236}">
                  <a16:creationId xmlns:a16="http://schemas.microsoft.com/office/drawing/2014/main" id="{98B77C45-F52E-4438-916A-25C7950FC117}"/>
                </a:ext>
              </a:extLst>
            </p:cNvPr>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027" name="Rectangle 4">
            <a:extLst>
              <a:ext uri="{FF2B5EF4-FFF2-40B4-BE49-F238E27FC236}">
                <a16:creationId xmlns:a16="http://schemas.microsoft.com/office/drawing/2014/main" id="{EA0FF873-A7DD-4D3D-8224-95647870EE77}"/>
              </a:ext>
            </a:extLst>
          </p:cNvPr>
          <p:cNvSpPr>
            <a:spLocks noGrp="1" noChangeArrowheads="1"/>
          </p:cNvSpPr>
          <p:nvPr>
            <p:ph type="title"/>
          </p:nvPr>
        </p:nvSpPr>
        <p:spPr bwMode="auto">
          <a:xfrm>
            <a:off x="711200" y="473075"/>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5">
            <a:extLst>
              <a:ext uri="{FF2B5EF4-FFF2-40B4-BE49-F238E27FC236}">
                <a16:creationId xmlns:a16="http://schemas.microsoft.com/office/drawing/2014/main" id="{55DAB698-97A7-44FC-8B7F-D4654ED93F5C}"/>
              </a:ext>
            </a:extLst>
          </p:cNvPr>
          <p:cNvSpPr>
            <a:spLocks noGrp="1" noChangeArrowheads="1"/>
          </p:cNvSpPr>
          <p:nvPr>
            <p:ph type="body" idx="1"/>
          </p:nvPr>
        </p:nvSpPr>
        <p:spPr bwMode="auto">
          <a:xfrm>
            <a:off x="711200" y="1828800"/>
            <a:ext cx="1087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2" name="Rectangle 6">
            <a:extLst>
              <a:ext uri="{FF2B5EF4-FFF2-40B4-BE49-F238E27FC236}">
                <a16:creationId xmlns:a16="http://schemas.microsoft.com/office/drawing/2014/main" id="{0709A0A9-737E-43B7-9F6C-FB3013C5F3AE}"/>
              </a:ext>
            </a:extLst>
          </p:cNvPr>
          <p:cNvSpPr>
            <a:spLocks noGrp="1" noChangeArrowheads="1"/>
          </p:cNvSpPr>
          <p:nvPr>
            <p:ph type="dt" sz="half" idx="2"/>
          </p:nvPr>
        </p:nvSpPr>
        <p:spPr bwMode="auto">
          <a:xfrm>
            <a:off x="711200" y="624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i="0">
                <a:latin typeface="+mn-lt"/>
              </a:defRPr>
            </a:lvl1pPr>
          </a:lstStyle>
          <a:p>
            <a:pPr>
              <a:defRPr/>
            </a:pPr>
            <a:fld id="{32790014-3AD0-4335-B02A-7290B9928C0D}" type="datetime1">
              <a:rPr lang="en-US" altLang="en-US" smtClean="0"/>
              <a:t>2/17/2025</a:t>
            </a:fld>
            <a:endParaRPr lang="en-US" altLang="en-US"/>
          </a:p>
        </p:txBody>
      </p:sp>
      <p:sp>
        <p:nvSpPr>
          <p:cNvPr id="24583" name="Rectangle 7">
            <a:extLst>
              <a:ext uri="{FF2B5EF4-FFF2-40B4-BE49-F238E27FC236}">
                <a16:creationId xmlns:a16="http://schemas.microsoft.com/office/drawing/2014/main" id="{370B80BF-1F40-4E8B-BA1B-2C1B8BA70694}"/>
              </a:ext>
            </a:extLst>
          </p:cNvPr>
          <p:cNvSpPr>
            <a:spLocks noGrp="1" noChangeArrowheads="1"/>
          </p:cNvSpPr>
          <p:nvPr>
            <p:ph type="ftr" sz="quarter" idx="3"/>
          </p:nvPr>
        </p:nvSpPr>
        <p:spPr bwMode="auto">
          <a:xfrm>
            <a:off x="4318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i="0">
                <a:latin typeface="+mn-lt"/>
              </a:defRPr>
            </a:lvl1pPr>
          </a:lstStyle>
          <a:p>
            <a:pPr>
              <a:defRPr/>
            </a:pPr>
            <a:r>
              <a:rPr lang="en-US" altLang="en-US"/>
              <a:t>
              </a:t>
            </a:r>
          </a:p>
        </p:txBody>
      </p:sp>
      <p:sp>
        <p:nvSpPr>
          <p:cNvPr id="24584" name="Rectangle 8">
            <a:extLst>
              <a:ext uri="{FF2B5EF4-FFF2-40B4-BE49-F238E27FC236}">
                <a16:creationId xmlns:a16="http://schemas.microsoft.com/office/drawing/2014/main" id="{A0E6B55E-5CF3-49B8-A117-7CC56563BA63}"/>
              </a:ext>
            </a:extLst>
          </p:cNvPr>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i="0" smtClean="0">
                <a:latin typeface="+mn-lt"/>
              </a:defRPr>
            </a:lvl1pPr>
          </a:lstStyle>
          <a:p>
            <a:pPr>
              <a:defRPr/>
            </a:pPr>
            <a:fld id="{C13E5409-9536-41C2-8BAB-49A4122C83A5}" type="slidenum">
              <a:rPr lang="en-US" altLang="en-US"/>
              <a:pPr>
                <a:defRPr/>
              </a:pPr>
              <a:t>‹#›</a:t>
            </a:fld>
            <a:endParaRPr lang="en-US" altLang="en-US"/>
          </a:p>
        </p:txBody>
      </p:sp>
    </p:spTree>
    <p:extLst>
      <p:ext uri="{BB962C8B-B14F-4D97-AF65-F5344CB8AC3E}">
        <p14:creationId xmlns:p14="http://schemas.microsoft.com/office/powerpoint/2010/main" val="791425286"/>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lnSpc>
          <a:spcPct val="80000"/>
        </a:lnSpc>
        <a:spcBef>
          <a:spcPct val="0"/>
        </a:spcBef>
        <a:spcAft>
          <a:spcPct val="0"/>
        </a:spcAft>
        <a:defRPr sz="4400" kern="12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l" rtl="0" eaLnBrk="0" fontAlgn="base" hangingPunct="0">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l" rtl="0" fontAlgn="base">
        <a:lnSpc>
          <a:spcPct val="80000"/>
        </a:lnSpc>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98F7-5B63-4083-B750-1108BF33E0F2}"/>
              </a:ext>
            </a:extLst>
          </p:cNvPr>
          <p:cNvSpPr>
            <a:spLocks noGrp="1"/>
          </p:cNvSpPr>
          <p:nvPr>
            <p:ph type="ctrTitle"/>
          </p:nvPr>
        </p:nvSpPr>
        <p:spPr/>
        <p:txBody>
          <a:bodyPr>
            <a:normAutofit fontScale="90000"/>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The New Pauline Perspective</a:t>
            </a:r>
            <a:b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br>
            <a:r>
              <a:rPr lang="en-US" sz="2400" b="1" dirty="0">
                <a:latin typeface="+mn-lt"/>
                <a:ea typeface="Kozuka Gothic Pro B" panose="020B0800000000000000" pitchFamily="34" charset="-128"/>
              </a:rPr>
              <a:t>Dan Lewis</a:t>
            </a:r>
            <a:endParaRPr lang="en-US" b="1" dirty="0">
              <a:latin typeface="Kozuka Gothic Pro B" panose="020B0800000000000000" pitchFamily="34" charset="-128"/>
              <a:ea typeface="Kozuka Gothic Pro B" panose="020B0800000000000000" pitchFamily="34" charset="-128"/>
            </a:endParaRPr>
          </a:p>
        </p:txBody>
      </p:sp>
      <p:sp>
        <p:nvSpPr>
          <p:cNvPr id="3" name="Subtitle 2">
            <a:extLst>
              <a:ext uri="{FF2B5EF4-FFF2-40B4-BE49-F238E27FC236}">
                <a16:creationId xmlns:a16="http://schemas.microsoft.com/office/drawing/2014/main" id="{792EA036-83D6-4535-9858-28AF7DBBB5E3}"/>
              </a:ext>
            </a:extLst>
          </p:cNvPr>
          <p:cNvSpPr>
            <a:spLocks noGrp="1"/>
          </p:cNvSpPr>
          <p:nvPr>
            <p:ph type="subTitle" idx="1"/>
          </p:nvPr>
        </p:nvSpPr>
        <p:spPr>
          <a:xfrm>
            <a:off x="2772274" y="2286371"/>
            <a:ext cx="5357600" cy="1160213"/>
          </a:xfrm>
        </p:spPr>
        <p:txBody>
          <a:bodyPr>
            <a:normAutofit/>
          </a:bodyPr>
          <a:lstStyle/>
          <a:p>
            <a:r>
              <a:rPr lang="en-US" sz="2400" dirty="0"/>
              <a:t>some perspective on</a:t>
            </a:r>
          </a:p>
        </p:txBody>
      </p:sp>
    </p:spTree>
    <p:extLst>
      <p:ext uri="{BB962C8B-B14F-4D97-AF65-F5344CB8AC3E}">
        <p14:creationId xmlns:p14="http://schemas.microsoft.com/office/powerpoint/2010/main" val="337151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7DACAB8-9772-4B32-AEE3-4E7BA4E24925}"/>
              </a:ext>
            </a:extLst>
          </p:cNvPr>
          <p:cNvSpPr>
            <a:spLocks noGrp="1"/>
          </p:cNvSpPr>
          <p:nvPr>
            <p:ph type="sldNum" sz="quarter" idx="12"/>
          </p:nvPr>
        </p:nvSpPr>
        <p:spPr/>
        <p:txBody>
          <a:bodyPr/>
          <a:lstStyle/>
          <a:p>
            <a:pPr defTabSz="914400" fontAlgn="base">
              <a:spcBef>
                <a:spcPct val="0"/>
              </a:spcBef>
              <a:spcAft>
                <a:spcPct val="0"/>
              </a:spcAft>
              <a:defRPr/>
            </a:pPr>
            <a:fld id="{59A4584A-D7EC-445C-AFE8-A4571DD91FE3}" type="slidenum">
              <a:rPr lang="en-US" altLang="en-US">
                <a:solidFill>
                  <a:srgbClr val="FFFFFF"/>
                </a:solidFill>
                <a:latin typeface="Arial"/>
                <a:cs typeface="Arial" panose="020B0604020202020204" pitchFamily="34" charset="0"/>
              </a:rPr>
              <a:pPr defTabSz="914400" fontAlgn="base">
                <a:spcBef>
                  <a:spcPct val="0"/>
                </a:spcBef>
                <a:spcAft>
                  <a:spcPct val="0"/>
                </a:spcAft>
                <a:defRPr/>
              </a:pPr>
              <a:t>10</a:t>
            </a:fld>
            <a:endParaRPr lang="en-US" altLang="en-US">
              <a:solidFill>
                <a:srgbClr val="FFFFFF"/>
              </a:solidFill>
              <a:latin typeface="Arial"/>
              <a:cs typeface="Arial" panose="020B0604020202020204" pitchFamily="34" charset="0"/>
            </a:endParaRPr>
          </a:p>
        </p:txBody>
      </p:sp>
      <p:sp>
        <p:nvSpPr>
          <p:cNvPr id="95234" name="Rectangle 2">
            <a:extLst>
              <a:ext uri="{FF2B5EF4-FFF2-40B4-BE49-F238E27FC236}">
                <a16:creationId xmlns:a16="http://schemas.microsoft.com/office/drawing/2014/main" id="{1C82C41E-6CEC-4CB7-9388-A00A11ABE4D4}"/>
              </a:ext>
            </a:extLst>
          </p:cNvPr>
          <p:cNvSpPr>
            <a:spLocks noGrp="1" noChangeArrowheads="1"/>
          </p:cNvSpPr>
          <p:nvPr>
            <p:ph type="title"/>
          </p:nvPr>
        </p:nvSpPr>
        <p:spPr>
          <a:xfrm>
            <a:off x="2674620" y="326017"/>
            <a:ext cx="8229600" cy="1115567"/>
          </a:xfrm>
        </p:spPr>
        <p:txBody>
          <a:bodyPr>
            <a:normAutofit fontScale="90000"/>
          </a:bodyPr>
          <a:lstStyle/>
          <a:p>
            <a:pPr eaLnBrk="1" hangingPunct="1"/>
            <a:r>
              <a:rPr lang="en-US" altLang="en-US" sz="4000" dirty="0">
                <a:solidFill>
                  <a:schemeClr val="accent5">
                    <a:lumMod val="60000"/>
                    <a:lumOff val="40000"/>
                  </a:schemeClr>
                </a:solidFill>
                <a:latin typeface="Kozuka Gothic Pro B" panose="020B0800000000000000" pitchFamily="34" charset="-128"/>
                <a:ea typeface="Kozuka Gothic Pro B" panose="020B0800000000000000" pitchFamily="34" charset="-128"/>
              </a:rPr>
              <a:t>REEXAMINING 1</a:t>
            </a:r>
            <a:r>
              <a:rPr lang="en-US" altLang="en-US" sz="4000" baseline="30000" dirty="0">
                <a:solidFill>
                  <a:schemeClr val="accent5">
                    <a:lumMod val="60000"/>
                    <a:lumOff val="40000"/>
                  </a:schemeClr>
                </a:solidFill>
                <a:latin typeface="Kozuka Gothic Pro B" panose="020B0800000000000000" pitchFamily="34" charset="-128"/>
                <a:ea typeface="Kozuka Gothic Pro B" panose="020B0800000000000000" pitchFamily="34" charset="-128"/>
              </a:rPr>
              <a:t>ST</a:t>
            </a:r>
            <a:r>
              <a:rPr lang="en-US" altLang="en-US" sz="4000" dirty="0">
                <a:solidFill>
                  <a:schemeClr val="accent5">
                    <a:lumMod val="60000"/>
                    <a:lumOff val="40000"/>
                  </a:schemeClr>
                </a:solidFill>
                <a:latin typeface="Kozuka Gothic Pro B" panose="020B0800000000000000" pitchFamily="34" charset="-128"/>
                <a:ea typeface="Kozuka Gothic Pro B" panose="020B0800000000000000" pitchFamily="34" charset="-128"/>
              </a:rPr>
              <a:t> CENTURY JUDAISM</a:t>
            </a:r>
          </a:p>
        </p:txBody>
      </p:sp>
      <p:sp>
        <p:nvSpPr>
          <p:cNvPr id="95235" name="Rectangle 3">
            <a:extLst>
              <a:ext uri="{FF2B5EF4-FFF2-40B4-BE49-F238E27FC236}">
                <a16:creationId xmlns:a16="http://schemas.microsoft.com/office/drawing/2014/main" id="{62DE913B-A413-4A52-923E-96091EB611E4}"/>
              </a:ext>
            </a:extLst>
          </p:cNvPr>
          <p:cNvSpPr>
            <a:spLocks noGrp="1" noChangeArrowheads="1"/>
          </p:cNvSpPr>
          <p:nvPr>
            <p:ph type="body" idx="1"/>
          </p:nvPr>
        </p:nvSpPr>
        <p:spPr>
          <a:xfrm>
            <a:off x="1287780" y="1028700"/>
            <a:ext cx="9890760" cy="5829300"/>
          </a:xfrm>
        </p:spPr>
        <p:txBody>
          <a:bodyPr>
            <a:normAutofit/>
          </a:bodyPr>
          <a:lstStyle/>
          <a:p>
            <a:pPr marL="0" indent="0">
              <a:lnSpc>
                <a:spcPct val="90000"/>
              </a:lnSpc>
              <a:buNone/>
            </a:pPr>
            <a:r>
              <a:rPr lang="en-US" altLang="en-US" sz="2800" b="1" dirty="0">
                <a:solidFill>
                  <a:schemeClr val="tx2">
                    <a:lumMod val="75000"/>
                  </a:schemeClr>
                </a:solidFill>
              </a:rPr>
              <a:t>The New Pauline Perspective reexamines Judaism and arrives at a different understanding.</a:t>
            </a:r>
            <a:endParaRPr lang="en-US" altLang="en-US" sz="2800" b="1" i="1" dirty="0">
              <a:solidFill>
                <a:schemeClr val="tx2">
                  <a:lumMod val="75000"/>
                </a:schemeClr>
              </a:solidFill>
              <a:latin typeface="Arial Narrow" panose="020B0606020202030204" pitchFamily="34" charset="0"/>
            </a:endParaRPr>
          </a:p>
          <a:p>
            <a:pPr eaLnBrk="1" hangingPunct="1">
              <a:lnSpc>
                <a:spcPct val="90000"/>
              </a:lnSpc>
            </a:pPr>
            <a:r>
              <a:rPr lang="en-US" altLang="en-US" sz="2400" i="1" dirty="0"/>
              <a:t>“New perspective” scholars operate out of a sensitivity to anti-Semitic tendencies in traditional Reformation theology, a tradition that often espouses “replacement” (i.e., the Jewish covenant was replaced by the new covenant).</a:t>
            </a:r>
          </a:p>
          <a:p>
            <a:pPr eaLnBrk="1" hangingPunct="1">
              <a:lnSpc>
                <a:spcPct val="90000"/>
              </a:lnSpc>
            </a:pPr>
            <a:r>
              <a:rPr lang="en-US" altLang="en-US" sz="2400" i="1" dirty="0"/>
              <a:t>Hence, a sharp discontinuity between Judaism and Christianity has been upheld, especially since Reformation theology tended to portray Judaism as inferior.</a:t>
            </a:r>
          </a:p>
          <a:p>
            <a:pPr eaLnBrk="1" hangingPunct="1">
              <a:lnSpc>
                <a:spcPct val="90000"/>
              </a:lnSpc>
            </a:pPr>
            <a:r>
              <a:rPr lang="en-US" altLang="en-US" sz="2400" i="1" dirty="0"/>
              <a:t>“New perspective” scholars argue that this supposed inferiority is a caricature prompted by Christian prejudice.</a:t>
            </a:r>
          </a:p>
          <a:p>
            <a:pPr eaLnBrk="1" hangingPunct="1">
              <a:lnSpc>
                <a:spcPct val="90000"/>
              </a:lnSpc>
            </a:pPr>
            <a:r>
              <a:rPr lang="en-US" altLang="en-US" sz="2400" i="1" dirty="0"/>
              <a:t>Instead, pre-Christian Judaism and post-Christian rabbinic Judaism had just as strong an emphasis on grace as did Pauline Christianity.</a:t>
            </a:r>
          </a:p>
        </p:txBody>
      </p:sp>
    </p:spTree>
    <p:extLst>
      <p:ext uri="{BB962C8B-B14F-4D97-AF65-F5344CB8AC3E}">
        <p14:creationId xmlns:p14="http://schemas.microsoft.com/office/powerpoint/2010/main" val="25735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additive="base">
                                        <p:cTn id="14"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5235">
                                            <p:txEl>
                                              <p:pRg st="2" end="2"/>
                                            </p:txEl>
                                          </p:spTgt>
                                        </p:tgtEl>
                                        <p:attrNameLst>
                                          <p:attrName>style.visibility</p:attrName>
                                        </p:attrNameLst>
                                      </p:cBhvr>
                                      <p:to>
                                        <p:strVal val="visible"/>
                                      </p:to>
                                    </p:set>
                                    <p:anim calcmode="lin" valueType="num">
                                      <p:cBhvr additive="base">
                                        <p:cTn id="20"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5235">
                                            <p:txEl>
                                              <p:pRg st="3" end="3"/>
                                            </p:txEl>
                                          </p:spTgt>
                                        </p:tgtEl>
                                        <p:attrNameLst>
                                          <p:attrName>style.visibility</p:attrName>
                                        </p:attrNameLst>
                                      </p:cBhvr>
                                      <p:to>
                                        <p:strVal val="visible"/>
                                      </p:to>
                                    </p:set>
                                    <p:anim calcmode="lin" valueType="num">
                                      <p:cBhvr additive="base">
                                        <p:cTn id="26"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5235">
                                            <p:txEl>
                                              <p:pRg st="4" end="4"/>
                                            </p:txEl>
                                          </p:spTgt>
                                        </p:tgtEl>
                                        <p:attrNameLst>
                                          <p:attrName>style.visibility</p:attrName>
                                        </p:attrNameLst>
                                      </p:cBhvr>
                                      <p:to>
                                        <p:strVal val="visible"/>
                                      </p:to>
                                    </p:set>
                                    <p:anim calcmode="lin" valueType="num">
                                      <p:cBhvr additive="base">
                                        <p:cTn id="32"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52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13A8-C372-4342-9C4A-6ACC16BB6C43}"/>
              </a:ext>
            </a:extLst>
          </p:cNvPr>
          <p:cNvSpPr>
            <a:spLocks noGrp="1"/>
          </p:cNvSpPr>
          <p:nvPr>
            <p:ph type="title"/>
          </p:nvPr>
        </p:nvSpPr>
        <p:spPr>
          <a:xfrm>
            <a:off x="266700" y="620263"/>
            <a:ext cx="11658600" cy="1267691"/>
          </a:xfrm>
        </p:spPr>
        <p:txBody>
          <a:bodyPr>
            <a:normAutofit fontScale="90000"/>
          </a:bodyPr>
          <a:lstStyle/>
          <a:p>
            <a:r>
              <a:rPr lang="en-US" b="1" dirty="0">
                <a:solidFill>
                  <a:schemeClr val="tx2">
                    <a:lumMod val="10000"/>
                  </a:schemeClr>
                </a:solidFill>
              </a:rPr>
              <a:t>Examples of a more “gracious” Judaism from the Dead Sea Scrolls (4QS 11:12, 14)</a:t>
            </a:r>
            <a:br>
              <a:rPr lang="en-US" dirty="0">
                <a:solidFill>
                  <a:schemeClr val="tx2">
                    <a:lumMod val="10000"/>
                  </a:schemeClr>
                </a:solidFill>
              </a:rPr>
            </a:br>
            <a:endParaRPr lang="en-US" dirty="0">
              <a:solidFill>
                <a:schemeClr val="tx2">
                  <a:lumMod val="10000"/>
                </a:schemeClr>
              </a:solidFill>
            </a:endParaRPr>
          </a:p>
        </p:txBody>
      </p:sp>
      <p:sp>
        <p:nvSpPr>
          <p:cNvPr id="4" name="Content Placeholder 3">
            <a:extLst>
              <a:ext uri="{FF2B5EF4-FFF2-40B4-BE49-F238E27FC236}">
                <a16:creationId xmlns:a16="http://schemas.microsoft.com/office/drawing/2014/main" id="{B44E76F0-5C2A-41F6-82BB-C3EA17D152C7}"/>
              </a:ext>
            </a:extLst>
          </p:cNvPr>
          <p:cNvSpPr>
            <a:spLocks noGrp="1"/>
          </p:cNvSpPr>
          <p:nvPr>
            <p:ph sz="half" idx="1"/>
          </p:nvPr>
        </p:nvSpPr>
        <p:spPr>
          <a:xfrm>
            <a:off x="353288" y="2052114"/>
            <a:ext cx="5790752" cy="3997830"/>
          </a:xfrm>
          <a:solidFill>
            <a:schemeClr val="accent1">
              <a:lumMod val="60000"/>
              <a:lumOff val="40000"/>
            </a:schemeClr>
          </a:solidFill>
        </p:spPr>
        <p:txBody>
          <a:bodyPr>
            <a:normAutofit/>
          </a:bodyPr>
          <a:lstStyle/>
          <a:p>
            <a:pPr marL="0" indent="0">
              <a:buNone/>
            </a:pPr>
            <a:r>
              <a:rPr lang="en-US" sz="2400" i="1" dirty="0">
                <a:solidFill>
                  <a:schemeClr val="bg1"/>
                </a:solidFill>
              </a:rPr>
              <a:t>“…as for me, if I stumble, the mercies of God shall be my salvation always; and if I fall in the sin of the flesh, in the justice of God, which endures eternally, shall my judgment be […]”</a:t>
            </a:r>
          </a:p>
          <a:p>
            <a:pPr marL="0" indent="0" algn="r">
              <a:buNone/>
            </a:pPr>
            <a:r>
              <a:rPr lang="en-US" sz="2400" dirty="0">
                <a:solidFill>
                  <a:schemeClr val="bg1"/>
                </a:solidFill>
              </a:rPr>
              <a:t>4QS 11:12</a:t>
            </a:r>
          </a:p>
        </p:txBody>
      </p:sp>
      <p:sp>
        <p:nvSpPr>
          <p:cNvPr id="5" name="Content Placeholder 4">
            <a:extLst>
              <a:ext uri="{FF2B5EF4-FFF2-40B4-BE49-F238E27FC236}">
                <a16:creationId xmlns:a16="http://schemas.microsoft.com/office/drawing/2014/main" id="{CDB2DB9E-4249-4B85-811A-206A983D03DD}"/>
              </a:ext>
            </a:extLst>
          </p:cNvPr>
          <p:cNvSpPr>
            <a:spLocks noGrp="1"/>
          </p:cNvSpPr>
          <p:nvPr>
            <p:ph sz="half" idx="2"/>
          </p:nvPr>
        </p:nvSpPr>
        <p:spPr>
          <a:xfrm>
            <a:off x="6562726" y="2052114"/>
            <a:ext cx="5258664" cy="3997829"/>
          </a:xfrm>
          <a:solidFill>
            <a:srgbClr val="C7E7BB"/>
          </a:solidFill>
        </p:spPr>
        <p:txBody>
          <a:bodyPr>
            <a:normAutofit/>
          </a:bodyPr>
          <a:lstStyle/>
          <a:p>
            <a:pPr marL="0" indent="0">
              <a:buNone/>
            </a:pPr>
            <a:r>
              <a:rPr lang="en-US" sz="2400" i="1" dirty="0">
                <a:solidFill>
                  <a:schemeClr val="bg1"/>
                </a:solidFill>
              </a:rPr>
              <a:t>“…he will judge me in the justice of his truth, and in his plentiful goodness always atone for all my sins; in his justice he will cleanse me from the uncleanness of the human being and from the sin of the sons of man.”</a:t>
            </a:r>
          </a:p>
          <a:p>
            <a:pPr marL="0" indent="0" algn="r">
              <a:buNone/>
            </a:pPr>
            <a:r>
              <a:rPr lang="en-US" sz="2400" dirty="0">
                <a:solidFill>
                  <a:schemeClr val="bg1"/>
                </a:solidFill>
              </a:rPr>
              <a:t>4QS 11:14</a:t>
            </a:r>
          </a:p>
        </p:txBody>
      </p:sp>
      <p:sp>
        <p:nvSpPr>
          <p:cNvPr id="3" name="Slide Number Placeholder 2">
            <a:extLst>
              <a:ext uri="{FF2B5EF4-FFF2-40B4-BE49-F238E27FC236}">
                <a16:creationId xmlns:a16="http://schemas.microsoft.com/office/drawing/2014/main" id="{AE56C5D7-1C61-48FD-9560-DBEA122CFB64}"/>
              </a:ext>
            </a:extLst>
          </p:cNvPr>
          <p:cNvSpPr>
            <a:spLocks noGrp="1"/>
          </p:cNvSpPr>
          <p:nvPr>
            <p:ph type="sldNum" sz="quarter" idx="12"/>
          </p:nvPr>
        </p:nvSpPr>
        <p:spPr/>
        <p:txBody>
          <a:bodyPr/>
          <a:lstStyle/>
          <a:p>
            <a:fld id="{6D22F896-40B5-4ADD-8801-0D06FADFA095}"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220335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B425-653F-4871-AA5D-5A9CD90875CC}"/>
              </a:ext>
            </a:extLst>
          </p:cNvPr>
          <p:cNvSpPr>
            <a:spLocks noGrp="1"/>
          </p:cNvSpPr>
          <p:nvPr>
            <p:ph type="title"/>
          </p:nvPr>
        </p:nvSpPr>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E. P.  SANDERS</a:t>
            </a:r>
          </a:p>
        </p:txBody>
      </p:sp>
      <p:sp>
        <p:nvSpPr>
          <p:cNvPr id="3" name="Content Placeholder 2">
            <a:extLst>
              <a:ext uri="{FF2B5EF4-FFF2-40B4-BE49-F238E27FC236}">
                <a16:creationId xmlns:a16="http://schemas.microsoft.com/office/drawing/2014/main" id="{7F2033E7-A881-4B03-A668-32A56826D9A1}"/>
              </a:ext>
            </a:extLst>
          </p:cNvPr>
          <p:cNvSpPr>
            <a:spLocks noGrp="1"/>
          </p:cNvSpPr>
          <p:nvPr>
            <p:ph idx="1"/>
          </p:nvPr>
        </p:nvSpPr>
        <p:spPr>
          <a:xfrm>
            <a:off x="1793631" y="1441938"/>
            <a:ext cx="9267092" cy="5081954"/>
          </a:xfrm>
        </p:spPr>
        <p:txBody>
          <a:bodyPr>
            <a:normAutofit fontScale="92500" lnSpcReduction="10000"/>
          </a:bodyPr>
          <a:lstStyle/>
          <a:p>
            <a:pPr marL="0" indent="0">
              <a:buNone/>
            </a:pPr>
            <a:r>
              <a:rPr lang="en-US" sz="3000" b="1" dirty="0">
                <a:solidFill>
                  <a:schemeClr val="tx2">
                    <a:lumMod val="75000"/>
                  </a:schemeClr>
                </a:solidFill>
              </a:rPr>
              <a:t>In 1977, E. P. Sanders (Duke University) published </a:t>
            </a:r>
            <a:r>
              <a:rPr lang="en-US" sz="3000" b="1" i="1" dirty="0">
                <a:solidFill>
                  <a:schemeClr val="tx2">
                    <a:lumMod val="75000"/>
                  </a:schemeClr>
                </a:solidFill>
              </a:rPr>
              <a:t>Paul and Palestinian Judaism</a:t>
            </a:r>
            <a:r>
              <a:rPr lang="en-US" sz="3000" b="1" dirty="0">
                <a:solidFill>
                  <a:schemeClr val="tx2">
                    <a:lumMod val="75000"/>
                  </a:schemeClr>
                </a:solidFill>
              </a:rPr>
              <a:t>, a new assessment of 2</a:t>
            </a:r>
            <a:r>
              <a:rPr lang="en-US" sz="3000" b="1" baseline="30000" dirty="0">
                <a:solidFill>
                  <a:schemeClr val="tx2">
                    <a:lumMod val="75000"/>
                  </a:schemeClr>
                </a:solidFill>
              </a:rPr>
              <a:t>nd</a:t>
            </a:r>
            <a:r>
              <a:rPr lang="en-US" sz="3000" b="1" dirty="0">
                <a:solidFill>
                  <a:schemeClr val="tx2">
                    <a:lumMod val="75000"/>
                  </a:schemeClr>
                </a:solidFill>
              </a:rPr>
              <a:t> Temple Judaism that was much more generous to Judaism than the reigning paradigm.</a:t>
            </a:r>
          </a:p>
          <a:p>
            <a:r>
              <a:rPr lang="en-US" sz="2400" i="1" dirty="0"/>
              <a:t>Rather than strict legalism, he sought to demonstrate that the ancient texts of 1</a:t>
            </a:r>
            <a:r>
              <a:rPr lang="en-US" sz="2400" i="1" baseline="30000" dirty="0"/>
              <a:t>st</a:t>
            </a:r>
            <a:r>
              <a:rPr lang="en-US" sz="2400" i="1" dirty="0"/>
              <a:t> century Judaism emphasized God’s free election of Israel by divine grace.</a:t>
            </a:r>
          </a:p>
          <a:p>
            <a:r>
              <a:rPr lang="en-US" sz="2400" i="1" dirty="0"/>
              <a:t>Salvation, for Jews, was a gift, not something they had to earn first.</a:t>
            </a:r>
          </a:p>
          <a:p>
            <a:r>
              <a:rPr lang="en-US" sz="2400" i="1" dirty="0"/>
              <a:t>Obedience to the commandments was expected, of course, but this was a response to divine grace, not a means to achieve it.</a:t>
            </a:r>
            <a:endParaRPr lang="en-US" sz="2800" dirty="0"/>
          </a:p>
        </p:txBody>
      </p:sp>
      <p:pic>
        <p:nvPicPr>
          <p:cNvPr id="6" name="Picture 5">
            <a:extLst>
              <a:ext uri="{FF2B5EF4-FFF2-40B4-BE49-F238E27FC236}">
                <a16:creationId xmlns:a16="http://schemas.microsoft.com/office/drawing/2014/main" id="{C1310247-5771-468E-80D1-A785E6C570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706" y="158262"/>
            <a:ext cx="1266093" cy="1951891"/>
          </a:xfrm>
          <a:prstGeom prst="rect">
            <a:avLst/>
          </a:prstGeom>
        </p:spPr>
      </p:pic>
    </p:spTree>
    <p:extLst>
      <p:ext uri="{BB962C8B-B14F-4D97-AF65-F5344CB8AC3E}">
        <p14:creationId xmlns:p14="http://schemas.microsoft.com/office/powerpoint/2010/main" val="31899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8594-94FF-4A44-8184-2B78CD6C1F5C}"/>
              </a:ext>
            </a:extLst>
          </p:cNvPr>
          <p:cNvSpPr>
            <a:spLocks noGrp="1"/>
          </p:cNvSpPr>
          <p:nvPr>
            <p:ph type="title"/>
          </p:nvPr>
        </p:nvSpPr>
        <p:spPr>
          <a:xfrm>
            <a:off x="2664562" y="262933"/>
            <a:ext cx="7958331" cy="1077229"/>
          </a:xfrm>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SANDERS’ COVENANTAL NOMISM</a:t>
            </a:r>
          </a:p>
        </p:txBody>
      </p:sp>
      <p:sp>
        <p:nvSpPr>
          <p:cNvPr id="3" name="Content Placeholder 2">
            <a:extLst>
              <a:ext uri="{FF2B5EF4-FFF2-40B4-BE49-F238E27FC236}">
                <a16:creationId xmlns:a16="http://schemas.microsoft.com/office/drawing/2014/main" id="{7BFAA9C7-9569-41D4-9D2C-7C5EBE436666}"/>
              </a:ext>
            </a:extLst>
          </p:cNvPr>
          <p:cNvSpPr>
            <a:spLocks noGrp="1"/>
          </p:cNvSpPr>
          <p:nvPr>
            <p:ph idx="1"/>
          </p:nvPr>
        </p:nvSpPr>
        <p:spPr>
          <a:xfrm>
            <a:off x="1488830" y="879232"/>
            <a:ext cx="9777046" cy="3376246"/>
          </a:xfrm>
        </p:spPr>
        <p:txBody>
          <a:bodyPr>
            <a:normAutofit fontScale="92500" lnSpcReduction="10000"/>
          </a:bodyPr>
          <a:lstStyle/>
          <a:p>
            <a:pPr marL="0" indent="0">
              <a:buNone/>
            </a:pPr>
            <a:r>
              <a:rPr lang="en-US" sz="2800" b="1" dirty="0">
                <a:solidFill>
                  <a:schemeClr val="tx2">
                    <a:lumMod val="75000"/>
                  </a:schemeClr>
                </a:solidFill>
              </a:rPr>
              <a:t>The default portrayal of Judaism as a legalistic religion, Sanders argued, was largely a fiction, a caricature drawn from the Medieval Church, not from the texts of Judaism itself. Instead, Judaism was characterized by:</a:t>
            </a:r>
          </a:p>
          <a:p>
            <a:r>
              <a:rPr lang="en-US" sz="2400" i="1" dirty="0"/>
              <a:t>The primacy of the covenant and God’s gracious election of Israel.</a:t>
            </a:r>
          </a:p>
          <a:p>
            <a:r>
              <a:rPr lang="en-US" sz="2400" i="1" dirty="0"/>
              <a:t>A gracious provision for atonement in the event of human weakness and sin.</a:t>
            </a:r>
          </a:p>
        </p:txBody>
      </p:sp>
      <p:sp>
        <p:nvSpPr>
          <p:cNvPr id="4" name="TextBox 3">
            <a:extLst>
              <a:ext uri="{FF2B5EF4-FFF2-40B4-BE49-F238E27FC236}">
                <a16:creationId xmlns:a16="http://schemas.microsoft.com/office/drawing/2014/main" id="{BB5ED993-3F87-4A7A-B0C4-0668D0BB6D0A}"/>
              </a:ext>
            </a:extLst>
          </p:cNvPr>
          <p:cNvSpPr txBox="1"/>
          <p:nvPr/>
        </p:nvSpPr>
        <p:spPr>
          <a:xfrm>
            <a:off x="1342291" y="4532964"/>
            <a:ext cx="9923585" cy="2062103"/>
          </a:xfrm>
          <a:prstGeom prst="rect">
            <a:avLst/>
          </a:prstGeom>
          <a:solidFill>
            <a:schemeClr val="bg1">
              <a:lumMod val="95000"/>
              <a:lumOff val="5000"/>
            </a:schemeClr>
          </a:solidFill>
        </p:spPr>
        <p:txBody>
          <a:bodyPr wrap="square" rtlCol="0">
            <a:spAutoFit/>
          </a:bodyPr>
          <a:lstStyle/>
          <a:p>
            <a:r>
              <a:rPr lang="en-US" sz="2400" dirty="0">
                <a:solidFill>
                  <a:srgbClr val="FFFF99"/>
                </a:solidFill>
                <a:latin typeface="Impact" panose="020B0806030902050204" pitchFamily="34" charset="0"/>
              </a:rPr>
              <a:t>Torah observance might maintain one’s position in the covenant, but it did not earn God’s grace in order to “get in.”</a:t>
            </a:r>
          </a:p>
          <a:p>
            <a:endParaRPr lang="en-US" sz="800" dirty="0">
              <a:solidFill>
                <a:srgbClr val="FFFF99"/>
              </a:solidFill>
              <a:latin typeface="Impact" panose="020B0806030902050204" pitchFamily="34" charset="0"/>
            </a:endParaRPr>
          </a:p>
          <a:p>
            <a:r>
              <a:rPr lang="en-US" sz="2400" dirty="0">
                <a:solidFill>
                  <a:srgbClr val="FFFF99"/>
                </a:solidFill>
                <a:latin typeface="Impact" panose="020B0806030902050204" pitchFamily="34" charset="0"/>
              </a:rPr>
              <a:t>Sanders used the term “covenantal </a:t>
            </a:r>
            <a:r>
              <a:rPr lang="en-US" sz="2400" dirty="0" err="1">
                <a:solidFill>
                  <a:srgbClr val="FFFF99"/>
                </a:solidFill>
                <a:latin typeface="Impact" panose="020B0806030902050204" pitchFamily="34" charset="0"/>
              </a:rPr>
              <a:t>nomism</a:t>
            </a:r>
            <a:r>
              <a:rPr lang="en-US" sz="2400" dirty="0">
                <a:solidFill>
                  <a:srgbClr val="FFFF99"/>
                </a:solidFill>
                <a:latin typeface="Impact" panose="020B0806030902050204" pitchFamily="34" charset="0"/>
              </a:rPr>
              <a:t>” to describe this kinder, gentler Judaism in which Jewish faith made a frank confession of human weakness and in turn depended upon the mercy of God for forgiveness.</a:t>
            </a:r>
          </a:p>
        </p:txBody>
      </p:sp>
      <p:sp>
        <p:nvSpPr>
          <p:cNvPr id="5" name="Slide Number Placeholder 4">
            <a:extLst>
              <a:ext uri="{FF2B5EF4-FFF2-40B4-BE49-F238E27FC236}">
                <a16:creationId xmlns:a16="http://schemas.microsoft.com/office/drawing/2014/main" id="{A2377B7F-A80B-4351-8F46-EAD48A50B6A9}"/>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02512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par>
                                <p:cTn id="27" presetID="14" presetClass="entr" presetSubtype="5"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randombar(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vertical)">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B689-43B8-432F-B3CF-6189B7157090}"/>
              </a:ext>
            </a:extLst>
          </p:cNvPr>
          <p:cNvSpPr>
            <a:spLocks noGrp="1"/>
          </p:cNvSpPr>
          <p:nvPr>
            <p:ph type="title"/>
          </p:nvPr>
        </p:nvSpPr>
        <p:spPr/>
        <p:txBody>
          <a:bodyPr>
            <a:normAutofit/>
          </a:bodyPr>
          <a:lstStyle/>
          <a:p>
            <a: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t>So what?</a:t>
            </a:r>
          </a:p>
        </p:txBody>
      </p:sp>
      <p:sp>
        <p:nvSpPr>
          <p:cNvPr id="3" name="Slide Number Placeholder 2">
            <a:extLst>
              <a:ext uri="{FF2B5EF4-FFF2-40B4-BE49-F238E27FC236}">
                <a16:creationId xmlns:a16="http://schemas.microsoft.com/office/drawing/2014/main" id="{5FE9453C-C56C-407D-9C2C-AF08BA2A90BE}"/>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4030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9717-D8E8-40AA-8831-FAE5061DF09C}"/>
              </a:ext>
            </a:extLst>
          </p:cNvPr>
          <p:cNvSpPr>
            <a:spLocks noGrp="1"/>
          </p:cNvSpPr>
          <p:nvPr>
            <p:ph type="title"/>
          </p:nvPr>
        </p:nvSpPr>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DOES THIS MAKE A DIFFERENCE?</a:t>
            </a:r>
          </a:p>
        </p:txBody>
      </p:sp>
      <p:sp>
        <p:nvSpPr>
          <p:cNvPr id="3" name="Content Placeholder 2">
            <a:extLst>
              <a:ext uri="{FF2B5EF4-FFF2-40B4-BE49-F238E27FC236}">
                <a16:creationId xmlns:a16="http://schemas.microsoft.com/office/drawing/2014/main" id="{12E20D9F-AE8F-4A7E-8C8B-DB927F5B4E01}"/>
              </a:ext>
            </a:extLst>
          </p:cNvPr>
          <p:cNvSpPr>
            <a:spLocks noGrp="1"/>
          </p:cNvSpPr>
          <p:nvPr>
            <p:ph idx="1"/>
          </p:nvPr>
        </p:nvSpPr>
        <p:spPr>
          <a:xfrm>
            <a:off x="1621861" y="1562779"/>
            <a:ext cx="9280601" cy="4497930"/>
          </a:xfrm>
        </p:spPr>
        <p:txBody>
          <a:bodyPr>
            <a:normAutofit lnSpcReduction="10000"/>
          </a:bodyPr>
          <a:lstStyle/>
          <a:p>
            <a:pPr marL="0" indent="0">
              <a:buNone/>
            </a:pPr>
            <a:r>
              <a:rPr lang="en-US" sz="2800" b="1" dirty="0">
                <a:solidFill>
                  <a:schemeClr val="tx2">
                    <a:lumMod val="75000"/>
                  </a:schemeClr>
                </a:solidFill>
              </a:rPr>
              <a:t>It is fair to say that Sanders convinced many if not most within the scholarly community that 1</a:t>
            </a:r>
            <a:r>
              <a:rPr lang="en-US" sz="2800" b="1" baseline="30000" dirty="0">
                <a:solidFill>
                  <a:schemeClr val="tx2">
                    <a:lumMod val="75000"/>
                  </a:schemeClr>
                </a:solidFill>
              </a:rPr>
              <a:t>st</a:t>
            </a:r>
            <a:r>
              <a:rPr lang="en-US" sz="2800" b="1" dirty="0">
                <a:solidFill>
                  <a:schemeClr val="tx2">
                    <a:lumMod val="75000"/>
                  </a:schemeClr>
                </a:solidFill>
              </a:rPr>
              <a:t> century Judaism has been unfairly caricatured.</a:t>
            </a:r>
          </a:p>
          <a:p>
            <a:r>
              <a:rPr lang="en-US" sz="2400" i="1" dirty="0"/>
              <a:t>If Judaism, in fact, was a religion of grace, this in turn forces a reassessment of Paul, and beyond that, of Reformation theology and even the teachings of Jesus himself.</a:t>
            </a:r>
          </a:p>
          <a:p>
            <a:r>
              <a:rPr lang="en-US" sz="2400" i="1" dirty="0"/>
              <a:t>It means that the gospel is not fundamentally about salvation by grace as opposed to works, and if so, then the new perspective is decidedly a “big deal.”</a:t>
            </a:r>
          </a:p>
        </p:txBody>
      </p:sp>
      <p:sp>
        <p:nvSpPr>
          <p:cNvPr id="4" name="Slide Number Placeholder 3">
            <a:extLst>
              <a:ext uri="{FF2B5EF4-FFF2-40B4-BE49-F238E27FC236}">
                <a16:creationId xmlns:a16="http://schemas.microsoft.com/office/drawing/2014/main" id="{8A54E253-EF9D-4C3F-ABD4-DAF99B2531FF}"/>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8933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1D8D-ED5E-4EBA-BFF7-80D9A07F1652}"/>
              </a:ext>
            </a:extLst>
          </p:cNvPr>
          <p:cNvSpPr>
            <a:spLocks noGrp="1"/>
          </p:cNvSpPr>
          <p:nvPr>
            <p:ph type="title"/>
          </p:nvPr>
        </p:nvSpPr>
        <p:spPr/>
        <p:txBody>
          <a:bodyPr>
            <a:normAutofit/>
          </a:bodyPr>
          <a:lstStyle/>
          <a:p>
            <a:r>
              <a:rPr lang="en-US" sz="4800" dirty="0">
                <a:solidFill>
                  <a:srgbClr val="FFC000"/>
                </a:solidFill>
              </a:rPr>
              <a:t>A question begged…</a:t>
            </a:r>
          </a:p>
        </p:txBody>
      </p:sp>
      <p:sp>
        <p:nvSpPr>
          <p:cNvPr id="3" name="Content Placeholder 2">
            <a:extLst>
              <a:ext uri="{FF2B5EF4-FFF2-40B4-BE49-F238E27FC236}">
                <a16:creationId xmlns:a16="http://schemas.microsoft.com/office/drawing/2014/main" id="{4AB560D7-1DC6-47CF-B16A-6789170FEBC8}"/>
              </a:ext>
            </a:extLst>
          </p:cNvPr>
          <p:cNvSpPr>
            <a:spLocks noGrp="1"/>
          </p:cNvSpPr>
          <p:nvPr>
            <p:ph idx="1"/>
          </p:nvPr>
        </p:nvSpPr>
        <p:spPr>
          <a:xfrm>
            <a:off x="1863969" y="2052116"/>
            <a:ext cx="8706170" cy="3873899"/>
          </a:xfrm>
        </p:spPr>
        <p:txBody>
          <a:bodyPr>
            <a:noAutofit/>
          </a:bodyPr>
          <a:lstStyle/>
          <a:p>
            <a:pPr marL="0" indent="0">
              <a:buNone/>
            </a:pPr>
            <a:r>
              <a:rPr lang="en-US" sz="4000" i="1" dirty="0">
                <a:solidFill>
                  <a:srgbClr val="FFFF99"/>
                </a:solidFill>
                <a:latin typeface="Adobe Garamond Pro" panose="02020502060506020403" pitchFamily="18" charset="0"/>
              </a:rPr>
              <a:t>If Judaism was a religion of grace and faith, what then was Paul debating in his very emphatic language in Galatians and Romans about being justified by grace through faith and not by works?</a:t>
            </a:r>
          </a:p>
        </p:txBody>
      </p:sp>
      <p:sp>
        <p:nvSpPr>
          <p:cNvPr id="4" name="Slide Number Placeholder 3">
            <a:extLst>
              <a:ext uri="{FF2B5EF4-FFF2-40B4-BE49-F238E27FC236}">
                <a16:creationId xmlns:a16="http://schemas.microsoft.com/office/drawing/2014/main" id="{EF5AF4F3-8154-467A-AB93-E39F490C65F0}"/>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69693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D498-CBE5-4966-B0E8-A2D71101A43D}"/>
              </a:ext>
            </a:extLst>
          </p:cNvPr>
          <p:cNvSpPr>
            <a:spLocks noGrp="1"/>
          </p:cNvSpPr>
          <p:nvPr>
            <p:ph type="title"/>
          </p:nvPr>
        </p:nvSpPr>
        <p:spPr>
          <a:xfrm>
            <a:off x="2611808" y="597036"/>
            <a:ext cx="7958331" cy="1077229"/>
          </a:xfrm>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JIMMY DUNN</a:t>
            </a:r>
          </a:p>
        </p:txBody>
      </p:sp>
      <p:sp>
        <p:nvSpPr>
          <p:cNvPr id="3" name="Content Placeholder 2">
            <a:extLst>
              <a:ext uri="{FF2B5EF4-FFF2-40B4-BE49-F238E27FC236}">
                <a16:creationId xmlns:a16="http://schemas.microsoft.com/office/drawing/2014/main" id="{E4964142-6726-43B5-B612-B8117E43C9DC}"/>
              </a:ext>
            </a:extLst>
          </p:cNvPr>
          <p:cNvSpPr>
            <a:spLocks noGrp="1"/>
          </p:cNvSpPr>
          <p:nvPr>
            <p:ph idx="1"/>
          </p:nvPr>
        </p:nvSpPr>
        <p:spPr>
          <a:xfrm>
            <a:off x="1987062" y="1160166"/>
            <a:ext cx="8915400" cy="5398896"/>
          </a:xfrm>
        </p:spPr>
        <p:txBody>
          <a:bodyPr>
            <a:normAutofit/>
          </a:bodyPr>
          <a:lstStyle/>
          <a:p>
            <a:pPr marL="0" indent="0">
              <a:buNone/>
            </a:pPr>
            <a:r>
              <a:rPr lang="en-US" sz="2800" b="1" dirty="0">
                <a:solidFill>
                  <a:schemeClr val="tx2">
                    <a:lumMod val="75000"/>
                  </a:schemeClr>
                </a:solidFill>
              </a:rPr>
              <a:t>The advent of the New Pauline Perspective can be fixed with a 1982 lecture by James Dunn (University of Durham, England).</a:t>
            </a:r>
          </a:p>
          <a:p>
            <a:r>
              <a:rPr lang="en-US" sz="2400" i="1" dirty="0"/>
              <a:t>In interaction with E. P. Sanders, Dunn titled his lecture, “The New Perspective on Paul,” and suggested that Paul could no longer be read as the antithesis of legalistic Judaism. </a:t>
            </a:r>
          </a:p>
          <a:p>
            <a:r>
              <a:rPr lang="en-US" sz="2400" i="1" dirty="0"/>
              <a:t>Paul was (and remained) a thoroughly Jewish theologian throughout his entire Christian career.</a:t>
            </a:r>
          </a:p>
        </p:txBody>
      </p:sp>
      <p:pic>
        <p:nvPicPr>
          <p:cNvPr id="5" name="Picture 4">
            <a:extLst>
              <a:ext uri="{FF2B5EF4-FFF2-40B4-BE49-F238E27FC236}">
                <a16:creationId xmlns:a16="http://schemas.microsoft.com/office/drawing/2014/main" id="{0FE4C1F2-C2E8-4AFC-8CF4-91DC7B73F2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498" y="117946"/>
            <a:ext cx="1335779" cy="1767339"/>
          </a:xfrm>
          <a:prstGeom prst="rect">
            <a:avLst/>
          </a:prstGeom>
        </p:spPr>
      </p:pic>
    </p:spTree>
    <p:extLst>
      <p:ext uri="{BB962C8B-B14F-4D97-AF65-F5344CB8AC3E}">
        <p14:creationId xmlns:p14="http://schemas.microsoft.com/office/powerpoint/2010/main" val="1933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C07A-A0AA-42AA-9C09-9EF18E09E5E0}"/>
              </a:ext>
            </a:extLst>
          </p:cNvPr>
          <p:cNvSpPr>
            <a:spLocks noGrp="1"/>
          </p:cNvSpPr>
          <p:nvPr>
            <p:ph type="title"/>
          </p:nvPr>
        </p:nvSpPr>
        <p:spPr>
          <a:xfrm>
            <a:off x="2594224" y="492370"/>
            <a:ext cx="7958331" cy="1077229"/>
          </a:xfrm>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DUNN AND THE WORKS OF THE LAW</a:t>
            </a:r>
          </a:p>
        </p:txBody>
      </p:sp>
      <p:sp>
        <p:nvSpPr>
          <p:cNvPr id="3" name="Content Placeholder 2">
            <a:extLst>
              <a:ext uri="{FF2B5EF4-FFF2-40B4-BE49-F238E27FC236}">
                <a16:creationId xmlns:a16="http://schemas.microsoft.com/office/drawing/2014/main" id="{21FA99AF-B92B-4B3D-B2D2-9FE958654AA4}"/>
              </a:ext>
            </a:extLst>
          </p:cNvPr>
          <p:cNvSpPr>
            <a:spLocks noGrp="1"/>
          </p:cNvSpPr>
          <p:nvPr>
            <p:ph idx="1"/>
          </p:nvPr>
        </p:nvSpPr>
        <p:spPr>
          <a:xfrm>
            <a:off x="1639444" y="1120141"/>
            <a:ext cx="9333355" cy="5440680"/>
          </a:xfrm>
        </p:spPr>
        <p:txBody>
          <a:bodyPr>
            <a:normAutofit fontScale="92500" lnSpcReduction="10000"/>
          </a:bodyPr>
          <a:lstStyle/>
          <a:p>
            <a:pPr marL="0" indent="0">
              <a:buNone/>
            </a:pPr>
            <a:r>
              <a:rPr lang="en-US" sz="3000" b="1" dirty="0">
                <a:solidFill>
                  <a:schemeClr val="tx2">
                    <a:lumMod val="75000"/>
                  </a:schemeClr>
                </a:solidFill>
              </a:rPr>
              <a:t>When Paul urged that one is justified by faith—not by the works of the law—he was NOT expressing a conflicting view with Judaism, but rather, </a:t>
            </a:r>
            <a:r>
              <a:rPr lang="en-US" sz="3000" b="1" u="sng" dirty="0">
                <a:solidFill>
                  <a:schemeClr val="tx2">
                    <a:lumMod val="75000"/>
                  </a:schemeClr>
                </a:solidFill>
              </a:rPr>
              <a:t>a view that both he and Judaism held in common</a:t>
            </a:r>
            <a:r>
              <a:rPr lang="en-US" sz="3000" b="1" dirty="0">
                <a:solidFill>
                  <a:schemeClr val="tx2">
                    <a:lumMod val="75000"/>
                  </a:schemeClr>
                </a:solidFill>
              </a:rPr>
              <a:t>.</a:t>
            </a:r>
          </a:p>
          <a:p>
            <a:r>
              <a:rPr lang="en-US" sz="2600" i="1" dirty="0"/>
              <a:t>Dunn argued that the “works of the law” referred not to a means of being saved, but rather, to those Torah observances that served as badges of Jewish identity.</a:t>
            </a:r>
          </a:p>
          <a:p>
            <a:r>
              <a:rPr lang="en-US" sz="2600" i="1" dirty="0"/>
              <a:t>As such, </a:t>
            </a:r>
            <a:r>
              <a:rPr lang="en-US" sz="2600" i="1" u="sng" dirty="0"/>
              <a:t>Paul was not addressing the issue of salvation so much as the issue of how to identify God’s people</a:t>
            </a:r>
            <a:r>
              <a:rPr lang="en-US" sz="2600" i="1" dirty="0"/>
              <a:t>, or more specifically, how the Gentiles might be included within the boundaries of Israel.</a:t>
            </a:r>
          </a:p>
        </p:txBody>
      </p:sp>
      <p:sp>
        <p:nvSpPr>
          <p:cNvPr id="4" name="Slide Number Placeholder 3">
            <a:extLst>
              <a:ext uri="{FF2B5EF4-FFF2-40B4-BE49-F238E27FC236}">
                <a16:creationId xmlns:a16="http://schemas.microsoft.com/office/drawing/2014/main" id="{D5286907-38A4-40E8-AAEC-BAB48030B726}"/>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0138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9E6D-DDA1-4BFD-93B0-9577A1F1AE9A}"/>
              </a:ext>
            </a:extLst>
          </p:cNvPr>
          <p:cNvSpPr>
            <a:spLocks noGrp="1"/>
          </p:cNvSpPr>
          <p:nvPr>
            <p:ph type="title"/>
          </p:nvPr>
        </p:nvSpPr>
        <p:spPr>
          <a:xfrm>
            <a:off x="2611808" y="298095"/>
            <a:ext cx="7958331" cy="1077229"/>
          </a:xfrm>
        </p:spPr>
        <p:txBody>
          <a:bodyPr/>
          <a:lstStyle/>
          <a:p>
            <a:r>
              <a:rPr lang="en-US" dirty="0">
                <a:solidFill>
                  <a:srgbClr val="E29C36">
                    <a:lumMod val="60000"/>
                    <a:lumOff val="40000"/>
                  </a:srgbClr>
                </a:solidFill>
                <a:latin typeface="Kozuka Gothic Pro B" panose="020B0800000000000000" pitchFamily="34" charset="-128"/>
                <a:ea typeface="Kozuka Gothic Pro B" panose="020B0800000000000000" pitchFamily="34" charset="-128"/>
              </a:rPr>
              <a:t>TOM WRIGHT</a:t>
            </a:r>
            <a:endParaRPr lang="en-US" dirty="0"/>
          </a:p>
        </p:txBody>
      </p:sp>
      <p:sp>
        <p:nvSpPr>
          <p:cNvPr id="3" name="Content Placeholder 2">
            <a:extLst>
              <a:ext uri="{FF2B5EF4-FFF2-40B4-BE49-F238E27FC236}">
                <a16:creationId xmlns:a16="http://schemas.microsoft.com/office/drawing/2014/main" id="{232EC5FA-63CA-4335-BDBA-3DB936FF2789}"/>
              </a:ext>
            </a:extLst>
          </p:cNvPr>
          <p:cNvSpPr>
            <a:spLocks noGrp="1"/>
          </p:cNvSpPr>
          <p:nvPr>
            <p:ph idx="1"/>
          </p:nvPr>
        </p:nvSpPr>
        <p:spPr>
          <a:xfrm>
            <a:off x="1621861" y="206252"/>
            <a:ext cx="9597124" cy="6581408"/>
          </a:xfrm>
        </p:spPr>
        <p:txBody>
          <a:bodyPr>
            <a:normAutofit lnSpcReduction="10000"/>
          </a:bodyPr>
          <a:lstStyle/>
          <a:p>
            <a:pPr marL="0" indent="0">
              <a:buNone/>
            </a:pPr>
            <a:r>
              <a:rPr lang="en-US" sz="3000" b="1" dirty="0">
                <a:solidFill>
                  <a:schemeClr val="tx2">
                    <a:lumMod val="75000"/>
                  </a:schemeClr>
                </a:solidFill>
              </a:rPr>
              <a:t>The Climax of the Covenant</a:t>
            </a:r>
          </a:p>
          <a:p>
            <a:pPr marL="0" indent="0">
              <a:buNone/>
            </a:pPr>
            <a:endParaRPr lang="en-US" sz="900" dirty="0">
              <a:solidFill>
                <a:schemeClr val="tx2">
                  <a:lumMod val="75000"/>
                </a:schemeClr>
              </a:solidFill>
            </a:endParaRPr>
          </a:p>
          <a:p>
            <a:r>
              <a:rPr lang="en-US" sz="2400" i="1" dirty="0"/>
              <a:t>N. T. Wright (Universities of Oxford, St. Andrews</a:t>
            </a:r>
            <a:r>
              <a:rPr lang="en-US" sz="2400" i="1"/>
              <a:t>, Durham) </a:t>
            </a:r>
            <a:r>
              <a:rPr lang="en-US" sz="2400" i="1" dirty="0"/>
              <a:t>works out Paul’s theology against the background of Israel’s covenant.</a:t>
            </a:r>
          </a:p>
          <a:p>
            <a:r>
              <a:rPr lang="en-US" sz="2400" i="1" dirty="0"/>
              <a:t>The problem of Israel with which Paul struggled, in Wright’s view, was not salvation by works-righteousness (as Luther had thought), but rather, a national exclusiveness that guaranteed Israel’s salvation while leaving the non-Jewish nations on the outside.</a:t>
            </a:r>
          </a:p>
          <a:p>
            <a:r>
              <a:rPr lang="en-US" sz="2400" i="1" dirty="0"/>
              <a:t>Like Dunn, Wright reads Paul as addressing the question of social identity: who belongs to the people of God and how are they marked?</a:t>
            </a:r>
          </a:p>
          <a:p>
            <a:r>
              <a:rPr lang="en-US" sz="2400" i="1" u="sng" dirty="0"/>
              <a:t>Paul did not disagree with Judaism regarding grace, faith and righteous works; where he differed was regarding Jesus as the Messiah and the Lord.</a:t>
            </a:r>
          </a:p>
        </p:txBody>
      </p:sp>
      <p:pic>
        <p:nvPicPr>
          <p:cNvPr id="4" name="Content Placeholder 4">
            <a:extLst>
              <a:ext uri="{FF2B5EF4-FFF2-40B4-BE49-F238E27FC236}">
                <a16:creationId xmlns:a16="http://schemas.microsoft.com/office/drawing/2014/main" id="{100B30F2-77EE-40CE-B74B-652FDA2373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015" y="153500"/>
            <a:ext cx="1263339" cy="1731785"/>
          </a:xfrm>
          <a:prstGeom prst="rect">
            <a:avLst/>
          </a:prstGeom>
        </p:spPr>
      </p:pic>
    </p:spTree>
    <p:extLst>
      <p:ext uri="{BB962C8B-B14F-4D97-AF65-F5344CB8AC3E}">
        <p14:creationId xmlns:p14="http://schemas.microsoft.com/office/powerpoint/2010/main" val="25961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367E-2091-4B66-9185-0E40B84AF741}"/>
              </a:ext>
            </a:extLst>
          </p:cNvPr>
          <p:cNvSpPr>
            <a:spLocks noGrp="1"/>
          </p:cNvSpPr>
          <p:nvPr>
            <p:ph type="title"/>
          </p:nvPr>
        </p:nvSpPr>
        <p:spPr/>
        <p:txBody>
          <a:bodyPr/>
          <a:lstStyle/>
          <a:p>
            <a:r>
              <a:rPr lang="en-US" b="1" dirty="0">
                <a:solidFill>
                  <a:schemeClr val="accent5">
                    <a:lumMod val="60000"/>
                    <a:lumOff val="40000"/>
                  </a:schemeClr>
                </a:solidFill>
                <a:latin typeface="Kozuka Gothic Pro B" panose="020B0800000000000000" pitchFamily="34" charset="-128"/>
                <a:ea typeface="Kozuka Gothic Pro B" panose="020B0800000000000000" pitchFamily="34" charset="-128"/>
              </a:rPr>
              <a:t>THE NEW PAULINE PERSPECTIVE</a:t>
            </a:r>
          </a:p>
        </p:txBody>
      </p:sp>
      <p:sp>
        <p:nvSpPr>
          <p:cNvPr id="3" name="Content Placeholder 2">
            <a:extLst>
              <a:ext uri="{FF2B5EF4-FFF2-40B4-BE49-F238E27FC236}">
                <a16:creationId xmlns:a16="http://schemas.microsoft.com/office/drawing/2014/main" id="{967937DF-EEE8-4D28-9C58-5498284FB28B}"/>
              </a:ext>
            </a:extLst>
          </p:cNvPr>
          <p:cNvSpPr>
            <a:spLocks noGrp="1"/>
          </p:cNvSpPr>
          <p:nvPr>
            <p:ph idx="1"/>
          </p:nvPr>
        </p:nvSpPr>
        <p:spPr>
          <a:xfrm>
            <a:off x="1621860" y="1758462"/>
            <a:ext cx="9298185" cy="4536830"/>
          </a:xfrm>
        </p:spPr>
        <p:txBody>
          <a:bodyPr>
            <a:normAutofit lnSpcReduction="10000"/>
          </a:bodyPr>
          <a:lstStyle/>
          <a:p>
            <a:pPr marL="0" indent="0">
              <a:buNone/>
            </a:pPr>
            <a:r>
              <a:rPr lang="en-US" sz="2800" b="1" dirty="0">
                <a:solidFill>
                  <a:schemeClr val="tx2">
                    <a:lumMod val="75000"/>
                  </a:schemeClr>
                </a:solidFill>
              </a:rPr>
              <a:t>Over the past four decades, a new way of understanding St. Paul has developed that has reshaped Pauline studies.</a:t>
            </a:r>
          </a:p>
          <a:p>
            <a:r>
              <a:rPr lang="en-US" sz="2400" i="1" dirty="0"/>
              <a:t>Not since the Protestant Reformation has there been such a reexamination of Pauline thought that has equally affected both conservative and historical-critical scholarship.</a:t>
            </a:r>
          </a:p>
          <a:p>
            <a:r>
              <a:rPr lang="en-US" sz="2400" i="1" dirty="0"/>
              <a:t>Here, we shall attempt to “get a handle” on this new approach, its origins, basic ideas, and the pros and cons from both its supporters and detractors.</a:t>
            </a:r>
          </a:p>
        </p:txBody>
      </p:sp>
      <p:sp>
        <p:nvSpPr>
          <p:cNvPr id="4" name="Slide Number Placeholder 3">
            <a:extLst>
              <a:ext uri="{FF2B5EF4-FFF2-40B4-BE49-F238E27FC236}">
                <a16:creationId xmlns:a16="http://schemas.microsoft.com/office/drawing/2014/main" id="{87C2C8B9-57C4-42AF-AE09-B8E575202D3D}"/>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606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C2D78E9E-A1C2-4253-8C2D-5FEF76220E83}"/>
              </a:ext>
            </a:extLst>
          </p:cNvPr>
          <p:cNvSpPr>
            <a:spLocks noGrp="1" noChangeArrowheads="1"/>
          </p:cNvSpPr>
          <p:nvPr>
            <p:ph type="title"/>
          </p:nvPr>
        </p:nvSpPr>
        <p:spPr>
          <a:xfrm>
            <a:off x="1485901" y="1051561"/>
            <a:ext cx="8503920" cy="914400"/>
          </a:xfrm>
          <a:noFill/>
          <a:ln w="12700">
            <a:noFill/>
            <a:round/>
            <a:headEnd/>
            <a:tailEnd/>
          </a:ln>
        </p:spPr>
        <p:txBody>
          <a:bodyPr/>
          <a:lstStyle/>
          <a:p>
            <a:pPr eaLnBrk="1" hangingPunct="1"/>
            <a:r>
              <a:rPr lang="en-US" altLang="en-US" sz="4400" dirty="0">
                <a:solidFill>
                  <a:schemeClr val="tx2">
                    <a:lumMod val="75000"/>
                  </a:schemeClr>
                </a:solidFill>
                <a:latin typeface="Impact" panose="020B0806030902050204" pitchFamily="34" charset="0"/>
              </a:rPr>
              <a:t>The Gospel According to N. T. Wright</a:t>
            </a:r>
          </a:p>
        </p:txBody>
      </p:sp>
      <p:sp>
        <p:nvSpPr>
          <p:cNvPr id="37891" name="Rectangle 3">
            <a:extLst>
              <a:ext uri="{FF2B5EF4-FFF2-40B4-BE49-F238E27FC236}">
                <a16:creationId xmlns:a16="http://schemas.microsoft.com/office/drawing/2014/main" id="{4CAA8176-9832-4F2A-9C24-222A47CF2FE8}"/>
              </a:ext>
            </a:extLst>
          </p:cNvPr>
          <p:cNvSpPr>
            <a:spLocks noGrp="1" noChangeArrowheads="1"/>
          </p:cNvSpPr>
          <p:nvPr>
            <p:ph type="body" idx="1"/>
          </p:nvPr>
        </p:nvSpPr>
        <p:spPr>
          <a:xfrm>
            <a:off x="1485901" y="1965961"/>
            <a:ext cx="9464040" cy="4663440"/>
          </a:xfrm>
        </p:spPr>
        <p:txBody>
          <a:bodyPr>
            <a:normAutofit/>
          </a:bodyPr>
          <a:lstStyle/>
          <a:p>
            <a:pPr eaLnBrk="1" hangingPunct="1">
              <a:lnSpc>
                <a:spcPct val="90000"/>
              </a:lnSpc>
              <a:buFont typeface="Wingdings" panose="05000000000000000000" pitchFamily="2" charset="2"/>
              <a:buNone/>
            </a:pPr>
            <a:r>
              <a:rPr lang="en-US" altLang="en-US" sz="2800" i="1" dirty="0">
                <a:solidFill>
                  <a:srgbClr val="FFFF99"/>
                </a:solidFill>
                <a:latin typeface="Comic Sans MS" panose="030F0702030302020204" pitchFamily="66" charset="0"/>
              </a:rPr>
              <a:t>“When Paul refers to ‘the gospel,’ he is not referring to a system of salvation…nor even to the good news that there is a way of salvation open to all, but rather to the proclamation that the crucified Jesus of Nazareth has been raised from the dead and thereby demonstrated to be both Israel’s messiah and the world’s true Lord. ‘The gospel’ is not ‘you can be saved, and here’s how’; the gospel, for Paul, is ‘Jesus Christ is Lord’.”</a:t>
            </a:r>
          </a:p>
          <a:p>
            <a:pPr algn="r" eaLnBrk="1" hangingPunct="1">
              <a:lnSpc>
                <a:spcPct val="90000"/>
              </a:lnSpc>
              <a:spcBef>
                <a:spcPts val="0"/>
              </a:spcBef>
              <a:spcAft>
                <a:spcPts val="0"/>
              </a:spcAft>
              <a:buFont typeface="Wingdings" panose="05000000000000000000" pitchFamily="2" charset="2"/>
              <a:buNone/>
            </a:pPr>
            <a:r>
              <a:rPr lang="en-US" altLang="en-US" sz="2000" b="1" dirty="0">
                <a:latin typeface="Arial Narrow" panose="020B0606020202030204" pitchFamily="34" charset="0"/>
              </a:rPr>
              <a:t>10th Edinburgh </a:t>
            </a:r>
            <a:r>
              <a:rPr lang="en-US" altLang="en-US" sz="2000" b="1" dirty="0" err="1">
                <a:latin typeface="Arial Narrow" panose="020B0606020202030204" pitchFamily="34" charset="0"/>
              </a:rPr>
              <a:t>Dogmatics</a:t>
            </a:r>
            <a:r>
              <a:rPr lang="en-US" altLang="en-US" sz="2000" b="1" dirty="0">
                <a:latin typeface="Arial Narrow" panose="020B0606020202030204" pitchFamily="34" charset="0"/>
              </a:rPr>
              <a:t> Conference</a:t>
            </a:r>
          </a:p>
          <a:p>
            <a:pPr algn="r" eaLnBrk="1" hangingPunct="1">
              <a:lnSpc>
                <a:spcPct val="90000"/>
              </a:lnSpc>
              <a:spcBef>
                <a:spcPts val="0"/>
              </a:spcBef>
              <a:spcAft>
                <a:spcPts val="0"/>
              </a:spcAft>
              <a:buFont typeface="Wingdings" panose="05000000000000000000" pitchFamily="2" charset="2"/>
              <a:buNone/>
            </a:pPr>
            <a:r>
              <a:rPr lang="en-US" altLang="en-US" sz="2000" b="1" dirty="0">
                <a:latin typeface="Arial Narrow" panose="020B0606020202030204" pitchFamily="34" charset="0"/>
              </a:rPr>
              <a:t>“New Perspectives on Paul”</a:t>
            </a:r>
          </a:p>
          <a:p>
            <a:pPr algn="r" eaLnBrk="1" hangingPunct="1">
              <a:lnSpc>
                <a:spcPct val="90000"/>
              </a:lnSpc>
              <a:spcBef>
                <a:spcPts val="0"/>
              </a:spcBef>
              <a:spcAft>
                <a:spcPts val="0"/>
              </a:spcAft>
              <a:buFont typeface="Wingdings" panose="05000000000000000000" pitchFamily="2" charset="2"/>
              <a:buNone/>
            </a:pPr>
            <a:r>
              <a:rPr lang="en-US" altLang="en-US" sz="2000" b="1" dirty="0">
                <a:latin typeface="Arial Narrow" panose="020B0606020202030204" pitchFamily="34" charset="0"/>
              </a:rPr>
              <a:t>25-28 August 2003</a:t>
            </a:r>
          </a:p>
        </p:txBody>
      </p:sp>
      <p:sp>
        <p:nvSpPr>
          <p:cNvPr id="2" name="Slide Number Placeholder 1">
            <a:extLst>
              <a:ext uri="{FF2B5EF4-FFF2-40B4-BE49-F238E27FC236}">
                <a16:creationId xmlns:a16="http://schemas.microsoft.com/office/drawing/2014/main" id="{D7FFA443-DB38-4E11-854D-CA62ED45ECD0}"/>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4825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D0DD737-7122-464B-AD89-1F292AD4AAF2}"/>
              </a:ext>
            </a:extLst>
          </p:cNvPr>
          <p:cNvSpPr>
            <a:spLocks noGrp="1"/>
          </p:cNvSpPr>
          <p:nvPr>
            <p:ph type="sldNum" sz="quarter" idx="12"/>
          </p:nvPr>
        </p:nvSpPr>
        <p:spPr/>
        <p:txBody>
          <a:bodyPr/>
          <a:lstStyle/>
          <a:p>
            <a:pPr defTabSz="914400" fontAlgn="base">
              <a:spcBef>
                <a:spcPct val="0"/>
              </a:spcBef>
              <a:spcAft>
                <a:spcPct val="0"/>
              </a:spcAft>
              <a:defRPr/>
            </a:pPr>
            <a:fld id="{33653737-4C65-449C-AD95-84C95C79F88E}" type="slidenum">
              <a:rPr lang="en-US" altLang="en-US">
                <a:solidFill>
                  <a:srgbClr val="FFFFFF"/>
                </a:solidFill>
                <a:latin typeface="Arial"/>
                <a:cs typeface="Arial" panose="020B0604020202020204" pitchFamily="34" charset="0"/>
              </a:rPr>
              <a:pPr defTabSz="914400" fontAlgn="base">
                <a:spcBef>
                  <a:spcPct val="0"/>
                </a:spcBef>
                <a:spcAft>
                  <a:spcPct val="0"/>
                </a:spcAft>
                <a:defRPr/>
              </a:pPr>
              <a:t>21</a:t>
            </a:fld>
            <a:endParaRPr lang="en-US" altLang="en-US">
              <a:solidFill>
                <a:srgbClr val="FFFFFF"/>
              </a:solidFill>
              <a:latin typeface="Arial"/>
              <a:cs typeface="Arial" panose="020B0604020202020204" pitchFamily="34" charset="0"/>
            </a:endParaRPr>
          </a:p>
        </p:txBody>
      </p:sp>
      <p:sp>
        <p:nvSpPr>
          <p:cNvPr id="108546" name="Rectangle 2">
            <a:extLst>
              <a:ext uri="{FF2B5EF4-FFF2-40B4-BE49-F238E27FC236}">
                <a16:creationId xmlns:a16="http://schemas.microsoft.com/office/drawing/2014/main" id="{FB1FB3CB-E78A-4872-9105-FD89ECE294F9}"/>
              </a:ext>
            </a:extLst>
          </p:cNvPr>
          <p:cNvSpPr>
            <a:spLocks noGrp="1" noChangeArrowheads="1"/>
          </p:cNvSpPr>
          <p:nvPr>
            <p:ph type="title"/>
          </p:nvPr>
        </p:nvSpPr>
        <p:spPr>
          <a:xfrm>
            <a:off x="1910861" y="557781"/>
            <a:ext cx="8370277" cy="1207477"/>
          </a:xfrm>
          <a:solidFill>
            <a:srgbClr val="FF3300"/>
          </a:solidFill>
        </p:spPr>
        <p:txBody>
          <a:bodyPr>
            <a:normAutofit/>
          </a:bodyPr>
          <a:lstStyle/>
          <a:p>
            <a:pPr eaLnBrk="1" hangingPunct="1"/>
            <a:r>
              <a:rPr lang="en-US" altLang="en-US" sz="4000" dirty="0">
                <a:solidFill>
                  <a:srgbClr val="FF6600"/>
                </a:solidFill>
              </a:rPr>
              <a:t>   </a:t>
            </a:r>
            <a:r>
              <a:rPr lang="en-US" altLang="en-US" dirty="0">
                <a:solidFill>
                  <a:srgbClr val="FFFF99"/>
                </a:solidFill>
                <a:latin typeface="Jenkins v2.0" pitchFamily="2" charset="0"/>
              </a:rPr>
              <a:t>“If Wright is right, then Luther was wrong!”</a:t>
            </a:r>
            <a:br>
              <a:rPr lang="en-US" altLang="en-US" dirty="0">
                <a:solidFill>
                  <a:srgbClr val="FFFF99"/>
                </a:solidFill>
                <a:latin typeface="Jenkins v2.0" pitchFamily="2" charset="0"/>
              </a:rPr>
            </a:br>
            <a:r>
              <a:rPr lang="en-US" altLang="en-US" sz="2000" dirty="0">
                <a:latin typeface="Arial Narrow" panose="020B0606020202030204" pitchFamily="34" charset="0"/>
              </a:rPr>
              <a:t>					Alistair McGrath (Oxford University)</a:t>
            </a:r>
          </a:p>
        </p:txBody>
      </p:sp>
      <p:sp>
        <p:nvSpPr>
          <p:cNvPr id="108547" name="Rectangle 3">
            <a:extLst>
              <a:ext uri="{FF2B5EF4-FFF2-40B4-BE49-F238E27FC236}">
                <a16:creationId xmlns:a16="http://schemas.microsoft.com/office/drawing/2014/main" id="{687A237B-F815-46FC-B08D-8873B5AB406A}"/>
              </a:ext>
            </a:extLst>
          </p:cNvPr>
          <p:cNvSpPr>
            <a:spLocks noGrp="1" noChangeArrowheads="1"/>
          </p:cNvSpPr>
          <p:nvPr>
            <p:ph type="body" idx="1"/>
          </p:nvPr>
        </p:nvSpPr>
        <p:spPr>
          <a:xfrm>
            <a:off x="795133" y="1951892"/>
            <a:ext cx="10652451" cy="4098052"/>
          </a:xfrm>
        </p:spPr>
        <p:txBody>
          <a:bodyPr>
            <a:normAutofit lnSpcReduction="10000"/>
          </a:bodyPr>
          <a:lstStyle/>
          <a:p>
            <a:pPr eaLnBrk="1" hangingPunct="1">
              <a:buFont typeface="Wingdings" panose="05000000000000000000" pitchFamily="2" charset="2"/>
              <a:buNone/>
            </a:pPr>
            <a:r>
              <a:rPr lang="en-US" altLang="en-US" sz="3200" i="1" dirty="0">
                <a:solidFill>
                  <a:srgbClr val="CCFF66"/>
                </a:solidFill>
                <a:latin typeface="Times New Roman" panose="02020603050405020304" pitchFamily="18" charset="0"/>
              </a:rPr>
              <a:t>Wright and the New Perspective scholars seem to remove to a significant degree the keystone of Reformation theology (righteousness as a gift) and put in its place a theology of covenant inclusiveness.</a:t>
            </a:r>
          </a:p>
          <a:p>
            <a:pPr eaLnBrk="1" hangingPunct="1">
              <a:buFont typeface="Wingdings" panose="05000000000000000000" pitchFamily="2" charset="2"/>
              <a:buNone/>
            </a:pPr>
            <a:r>
              <a:rPr lang="en-US" altLang="en-US" sz="3200" i="1" dirty="0">
                <a:solidFill>
                  <a:srgbClr val="CCFF66"/>
                </a:solidFill>
                <a:latin typeface="Times New Roman" panose="02020603050405020304" pitchFamily="18" charset="0"/>
              </a:rPr>
              <a:t>Faith in Christ (as opposed to works of the law) marks an individual as belonging to the covenant people rather than imputing to him/her the righteousness of Christ as a gift.</a:t>
            </a:r>
          </a:p>
        </p:txBody>
      </p:sp>
    </p:spTree>
    <p:extLst>
      <p:ext uri="{BB962C8B-B14F-4D97-AF65-F5344CB8AC3E}">
        <p14:creationId xmlns:p14="http://schemas.microsoft.com/office/powerpoint/2010/main" val="49839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linds(vertical)">
                                      <p:cBhvr>
                                        <p:cTn id="7" dur="5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 calcmode="lin" valueType="num">
                                      <p:cBhvr additive="base">
                                        <p:cTn id="12"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8547">
                                            <p:txEl>
                                              <p:pRg st="1" end="1"/>
                                            </p:txEl>
                                          </p:spTgt>
                                        </p:tgtEl>
                                        <p:attrNameLst>
                                          <p:attrName>style.visibility</p:attrName>
                                        </p:attrNameLst>
                                      </p:cBhvr>
                                      <p:to>
                                        <p:strVal val="visible"/>
                                      </p:to>
                                    </p:set>
                                    <p:anim calcmode="lin" valueType="num">
                                      <p:cBhvr additive="base">
                                        <p:cTn id="18"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B689-43B8-432F-B3CF-6189B7157090}"/>
              </a:ext>
            </a:extLst>
          </p:cNvPr>
          <p:cNvSpPr>
            <a:spLocks noGrp="1"/>
          </p:cNvSpPr>
          <p:nvPr>
            <p:ph type="title"/>
          </p:nvPr>
        </p:nvSpPr>
        <p:spPr>
          <a:xfrm>
            <a:off x="1487153" y="3817620"/>
            <a:ext cx="9217693" cy="1668780"/>
          </a:xfrm>
        </p:spPr>
        <p:txBody>
          <a:bodyPr>
            <a:normAutofit/>
          </a:bodyPr>
          <a:lstStyle/>
          <a:p>
            <a: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t>Comparing the Old and the New Perspectives</a:t>
            </a:r>
          </a:p>
        </p:txBody>
      </p:sp>
      <p:sp>
        <p:nvSpPr>
          <p:cNvPr id="3" name="Slide Number Placeholder 2">
            <a:extLst>
              <a:ext uri="{FF2B5EF4-FFF2-40B4-BE49-F238E27FC236}">
                <a16:creationId xmlns:a16="http://schemas.microsoft.com/office/drawing/2014/main" id="{186978B4-7FCE-4001-ABB2-EEE465F81993}"/>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60552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B54443E-463E-4B60-938C-7484C5F3A721}"/>
              </a:ext>
            </a:extLst>
          </p:cNvPr>
          <p:cNvSpPr>
            <a:spLocks noGrp="1"/>
          </p:cNvSpPr>
          <p:nvPr>
            <p:ph type="sldNum" sz="quarter" idx="12"/>
          </p:nvPr>
        </p:nvSpPr>
        <p:spPr/>
        <p:txBody>
          <a:bodyPr/>
          <a:lstStyle/>
          <a:p>
            <a:pPr defTabSz="914400" fontAlgn="base">
              <a:spcBef>
                <a:spcPct val="0"/>
              </a:spcBef>
              <a:spcAft>
                <a:spcPct val="0"/>
              </a:spcAft>
              <a:defRPr/>
            </a:pPr>
            <a:fld id="{6A730C47-753D-4DEE-8416-590F03CA7712}" type="slidenum">
              <a:rPr lang="en-US" altLang="en-US">
                <a:solidFill>
                  <a:srgbClr val="FFFFFF"/>
                </a:solidFill>
                <a:latin typeface="Arial"/>
                <a:cs typeface="Arial" panose="020B0604020202020204" pitchFamily="34" charset="0"/>
              </a:rPr>
              <a:pPr defTabSz="914400" fontAlgn="base">
                <a:spcBef>
                  <a:spcPct val="0"/>
                </a:spcBef>
                <a:spcAft>
                  <a:spcPct val="0"/>
                </a:spcAft>
                <a:defRPr/>
              </a:pPr>
              <a:t>23</a:t>
            </a:fld>
            <a:endParaRPr lang="en-US" altLang="en-US">
              <a:solidFill>
                <a:srgbClr val="FFFFFF"/>
              </a:solidFill>
              <a:latin typeface="Arial"/>
              <a:cs typeface="Arial" panose="020B0604020202020204" pitchFamily="34" charset="0"/>
            </a:endParaRPr>
          </a:p>
        </p:txBody>
      </p:sp>
      <p:sp>
        <p:nvSpPr>
          <p:cNvPr id="93186" name="Rectangle 2">
            <a:extLst>
              <a:ext uri="{FF2B5EF4-FFF2-40B4-BE49-F238E27FC236}">
                <a16:creationId xmlns:a16="http://schemas.microsoft.com/office/drawing/2014/main" id="{70986695-A61D-448C-8050-1F9DF4035F39}"/>
              </a:ext>
            </a:extLst>
          </p:cNvPr>
          <p:cNvSpPr>
            <a:spLocks noGrp="1" noChangeArrowheads="1"/>
          </p:cNvSpPr>
          <p:nvPr>
            <p:ph type="title"/>
          </p:nvPr>
        </p:nvSpPr>
        <p:spPr/>
        <p:txBody>
          <a:bodyPr/>
          <a:lstStyle/>
          <a:p>
            <a:pPr eaLnBrk="1" hangingPunct="1"/>
            <a:r>
              <a:rPr lang="en-US" altLang="en-US" b="1" dirty="0">
                <a:solidFill>
                  <a:schemeClr val="accent5">
                    <a:lumMod val="60000"/>
                    <a:lumOff val="40000"/>
                  </a:schemeClr>
                </a:solidFill>
              </a:rPr>
              <a:t>OF THINGS OLD AND NEW…</a:t>
            </a:r>
          </a:p>
        </p:txBody>
      </p:sp>
      <p:sp>
        <p:nvSpPr>
          <p:cNvPr id="93187" name="Rectangle 3">
            <a:extLst>
              <a:ext uri="{FF2B5EF4-FFF2-40B4-BE49-F238E27FC236}">
                <a16:creationId xmlns:a16="http://schemas.microsoft.com/office/drawing/2014/main" id="{541F8328-C9A0-49CA-A738-4F41E840F496}"/>
              </a:ext>
            </a:extLst>
          </p:cNvPr>
          <p:cNvSpPr>
            <a:spLocks noGrp="1" noChangeArrowheads="1"/>
          </p:cNvSpPr>
          <p:nvPr>
            <p:ph type="body" idx="1"/>
          </p:nvPr>
        </p:nvSpPr>
        <p:spPr>
          <a:xfrm>
            <a:off x="1645920" y="1508760"/>
            <a:ext cx="9464040" cy="4914900"/>
          </a:xfrm>
        </p:spPr>
        <p:txBody>
          <a:bodyPr>
            <a:normAutofit/>
          </a:bodyPr>
          <a:lstStyle/>
          <a:p>
            <a:pPr eaLnBrk="1" hangingPunct="1">
              <a:lnSpc>
                <a:spcPct val="100000"/>
              </a:lnSpc>
              <a:buFont typeface="Wingdings" panose="05000000000000000000" pitchFamily="2" charset="2"/>
              <a:buNone/>
            </a:pPr>
            <a:r>
              <a:rPr lang="en-US" altLang="en-US" sz="2800" b="1" dirty="0">
                <a:solidFill>
                  <a:schemeClr val="tx2">
                    <a:lumMod val="75000"/>
                  </a:schemeClr>
                </a:solidFill>
              </a:rPr>
              <a:t>The Traditional Perspective: </a:t>
            </a:r>
            <a:r>
              <a:rPr lang="en-US" altLang="en-US" sz="2400" i="1" dirty="0">
                <a:latin typeface="Arial Narrow" panose="020B0606020202030204" pitchFamily="34" charset="0"/>
              </a:rPr>
              <a:t>In the Protestant Reformation, the “works of the law” were interpreted against the background of the Medieval Church and its doctrines of the treasury of merits, the sale of indulgences, and a “works-righteousness” theology. Hence, “works of the law” were understood to be any human acts of righteousness performed in order to gain credit with God.</a:t>
            </a:r>
          </a:p>
          <a:p>
            <a:pPr eaLnBrk="1" hangingPunct="1">
              <a:lnSpc>
                <a:spcPct val="100000"/>
              </a:lnSpc>
              <a:buFont typeface="Wingdings" panose="05000000000000000000" pitchFamily="2" charset="2"/>
              <a:buNone/>
            </a:pPr>
            <a:endParaRPr lang="en-US" altLang="en-US" sz="800" dirty="0"/>
          </a:p>
          <a:p>
            <a:pPr eaLnBrk="1" hangingPunct="1">
              <a:lnSpc>
                <a:spcPct val="100000"/>
              </a:lnSpc>
              <a:buFont typeface="Wingdings" panose="05000000000000000000" pitchFamily="2" charset="2"/>
              <a:buNone/>
            </a:pPr>
            <a:r>
              <a:rPr lang="en-US" altLang="en-US" sz="2800" b="1" dirty="0">
                <a:solidFill>
                  <a:schemeClr val="tx2">
                    <a:lumMod val="75000"/>
                  </a:schemeClr>
                </a:solidFill>
              </a:rPr>
              <a:t>The New Perspective:</a:t>
            </a:r>
            <a:r>
              <a:rPr lang="en-US" altLang="en-US" sz="2400" b="1" i="1" dirty="0">
                <a:solidFill>
                  <a:schemeClr val="tx2">
                    <a:lumMod val="75000"/>
                  </a:schemeClr>
                </a:solidFill>
                <a:latin typeface="Arial Narrow" panose="020B0606020202030204" pitchFamily="34" charset="0"/>
              </a:rPr>
              <a:t> </a:t>
            </a:r>
            <a:r>
              <a:rPr lang="en-US" altLang="en-US" sz="2400" i="1" dirty="0">
                <a:latin typeface="Arial Narrow" panose="020B0606020202030204" pitchFamily="34" charset="0"/>
              </a:rPr>
              <a:t>Here, the “works of the law” have a much narrower focus, referring specifically to those elements of Jewish law that accentuate Jewish privilege and mark out Israel from other nations. Hence, the “works of the law” are not a general reference to legalism </a:t>
            </a:r>
            <a:r>
              <a:rPr lang="en-US" altLang="en-US" sz="2400" i="1" u="sng" dirty="0">
                <a:latin typeface="Arial Narrow" panose="020B0606020202030204" pitchFamily="34" charset="0"/>
              </a:rPr>
              <a:t>per se</a:t>
            </a:r>
            <a:r>
              <a:rPr lang="en-US" altLang="en-US" sz="2400" i="1" dirty="0">
                <a:latin typeface="Arial Narrow" panose="020B0606020202030204" pitchFamily="34" charset="0"/>
              </a:rPr>
              <a:t> but should be confined to things like Sabbath observance, circumcision, kosher food laws and the like.</a:t>
            </a:r>
            <a:endParaRPr lang="en-US" altLang="en-US" sz="2800" dirty="0"/>
          </a:p>
        </p:txBody>
      </p:sp>
    </p:spTree>
    <p:extLst>
      <p:ext uri="{BB962C8B-B14F-4D97-AF65-F5344CB8AC3E}">
        <p14:creationId xmlns:p14="http://schemas.microsoft.com/office/powerpoint/2010/main" val="1645736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wipe(up)">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DE18EE0-8853-47EC-A86A-F5F49B493F13}"/>
              </a:ext>
            </a:extLst>
          </p:cNvPr>
          <p:cNvSpPr>
            <a:spLocks noGrp="1"/>
          </p:cNvSpPr>
          <p:nvPr>
            <p:ph type="sldNum" sz="quarter" idx="12"/>
          </p:nvPr>
        </p:nvSpPr>
        <p:spPr/>
        <p:txBody>
          <a:bodyPr/>
          <a:lstStyle/>
          <a:p>
            <a:pPr defTabSz="914400" fontAlgn="base">
              <a:spcBef>
                <a:spcPct val="0"/>
              </a:spcBef>
              <a:spcAft>
                <a:spcPct val="0"/>
              </a:spcAft>
              <a:defRPr/>
            </a:pPr>
            <a:fld id="{FF370821-C5F9-4B41-B050-3FA4EA1034B8}" type="slidenum">
              <a:rPr lang="en-US" altLang="en-US">
                <a:solidFill>
                  <a:srgbClr val="FFFFFF"/>
                </a:solidFill>
                <a:latin typeface="Arial"/>
                <a:cs typeface="Arial" panose="020B0604020202020204" pitchFamily="34" charset="0"/>
              </a:rPr>
              <a:pPr defTabSz="914400" fontAlgn="base">
                <a:spcBef>
                  <a:spcPct val="0"/>
                </a:spcBef>
                <a:spcAft>
                  <a:spcPct val="0"/>
                </a:spcAft>
                <a:defRPr/>
              </a:pPr>
              <a:t>24</a:t>
            </a:fld>
            <a:endParaRPr lang="en-US" altLang="en-US" dirty="0">
              <a:solidFill>
                <a:srgbClr val="FFFFFF"/>
              </a:solidFill>
              <a:latin typeface="Arial"/>
              <a:cs typeface="Arial" panose="020B0604020202020204" pitchFamily="34" charset="0"/>
            </a:endParaRPr>
          </a:p>
        </p:txBody>
      </p:sp>
      <p:sp>
        <p:nvSpPr>
          <p:cNvPr id="92162" name="Rectangle 2">
            <a:extLst>
              <a:ext uri="{FF2B5EF4-FFF2-40B4-BE49-F238E27FC236}">
                <a16:creationId xmlns:a16="http://schemas.microsoft.com/office/drawing/2014/main" id="{39FC817C-DA77-4FAC-B892-B9FE08F4D32E}"/>
              </a:ext>
            </a:extLst>
          </p:cNvPr>
          <p:cNvSpPr>
            <a:spLocks noGrp="1" noChangeArrowheads="1"/>
          </p:cNvSpPr>
          <p:nvPr>
            <p:ph type="title"/>
          </p:nvPr>
        </p:nvSpPr>
        <p:spPr>
          <a:xfrm>
            <a:off x="1588170" y="1105237"/>
            <a:ext cx="9015659" cy="1066464"/>
          </a:xfrm>
        </p:spPr>
        <p:txBody>
          <a:bodyPr>
            <a:normAutofit/>
          </a:bodyPr>
          <a:lstStyle/>
          <a:p>
            <a:pPr eaLnBrk="1" hangingPunct="1"/>
            <a:r>
              <a:rPr lang="en-US" altLang="en-US" sz="2800" b="1" dirty="0">
                <a:solidFill>
                  <a:schemeClr val="tx2">
                    <a:lumMod val="75000"/>
                  </a:schemeClr>
                </a:solidFill>
              </a:rPr>
              <a:t>What is at stake in this discussion…the Reformation doctrine of justification by faith</a:t>
            </a:r>
          </a:p>
        </p:txBody>
      </p:sp>
      <p:sp>
        <p:nvSpPr>
          <p:cNvPr id="92163" name="Rectangle 3">
            <a:extLst>
              <a:ext uri="{FF2B5EF4-FFF2-40B4-BE49-F238E27FC236}">
                <a16:creationId xmlns:a16="http://schemas.microsoft.com/office/drawing/2014/main" id="{C325C890-163B-4E0D-8BDD-59A01A4BBCB1}"/>
              </a:ext>
            </a:extLst>
          </p:cNvPr>
          <p:cNvSpPr>
            <a:spLocks noGrp="1" noChangeArrowheads="1"/>
          </p:cNvSpPr>
          <p:nvPr>
            <p:ph type="body" idx="1"/>
          </p:nvPr>
        </p:nvSpPr>
        <p:spPr>
          <a:xfrm>
            <a:off x="1554480" y="2377440"/>
            <a:ext cx="9349740" cy="3375323"/>
          </a:xfrm>
        </p:spPr>
        <p:txBody>
          <a:bodyPr>
            <a:normAutofit/>
          </a:bodyPr>
          <a:lstStyle/>
          <a:p>
            <a:pPr eaLnBrk="1" hangingPunct="1">
              <a:buClr>
                <a:schemeClr val="tx2">
                  <a:lumMod val="50000"/>
                </a:schemeClr>
              </a:buClr>
            </a:pPr>
            <a:r>
              <a:rPr lang="en-US" altLang="en-US" sz="2400" i="1" dirty="0"/>
              <a:t>“New perspective” scholars argue that many cherished concerns of the Protestant Reformation were either wrong or ill-conceived.</a:t>
            </a:r>
          </a:p>
          <a:p>
            <a:pPr>
              <a:buClr>
                <a:schemeClr val="tx2">
                  <a:lumMod val="50000"/>
                </a:schemeClr>
              </a:buClr>
            </a:pPr>
            <a:r>
              <a:rPr lang="en-US" altLang="en-US" sz="2400" i="1" dirty="0"/>
              <a:t>While advocates of the “new perspective” do not propose to reevaluate Paul’s teachings about the person of Christ, the Holy Spirit or the Christian life, </a:t>
            </a:r>
            <a:r>
              <a:rPr lang="en-US" altLang="en-US" sz="2400" i="1" u="sng" dirty="0"/>
              <a:t>they do reassess what he says about works of the law and justification by faith [alone].</a:t>
            </a:r>
          </a:p>
        </p:txBody>
      </p:sp>
    </p:spTree>
    <p:extLst>
      <p:ext uri="{BB962C8B-B14F-4D97-AF65-F5344CB8AC3E}">
        <p14:creationId xmlns:p14="http://schemas.microsoft.com/office/powerpoint/2010/main" val="3133780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a:extLst>
              <a:ext uri="{FF2B5EF4-FFF2-40B4-BE49-F238E27FC236}">
                <a16:creationId xmlns:a16="http://schemas.microsoft.com/office/drawing/2014/main" id="{8F4566BF-2935-4ECB-A8FF-0AFAD434F0F8}"/>
              </a:ext>
            </a:extLst>
          </p:cNvPr>
          <p:cNvSpPr>
            <a:spLocks noGrp="1" noChangeArrowheads="1"/>
          </p:cNvSpPr>
          <p:nvPr>
            <p:ph type="title"/>
          </p:nvPr>
        </p:nvSpPr>
        <p:spPr/>
        <p:txBody>
          <a:bodyPr/>
          <a:lstStyle/>
          <a:p>
            <a:pPr eaLnBrk="1" hangingPunct="1"/>
            <a:r>
              <a:rPr lang="en-US" altLang="en-US" sz="4400" b="0">
                <a:latin typeface="Impact" panose="020B0806030902050204" pitchFamily="34" charset="0"/>
              </a:rPr>
              <a:t>Two Perspectives</a:t>
            </a:r>
          </a:p>
        </p:txBody>
      </p:sp>
      <p:sp>
        <p:nvSpPr>
          <p:cNvPr id="79877" name="Rectangle 5">
            <a:extLst>
              <a:ext uri="{FF2B5EF4-FFF2-40B4-BE49-F238E27FC236}">
                <a16:creationId xmlns:a16="http://schemas.microsoft.com/office/drawing/2014/main" id="{6AE61966-C9FD-4AD6-803E-E85E471C8301}"/>
              </a:ext>
            </a:extLst>
          </p:cNvPr>
          <p:cNvSpPr>
            <a:spLocks noGrp="1" noChangeArrowheads="1"/>
          </p:cNvSpPr>
          <p:nvPr>
            <p:ph type="body" sz="half" idx="1"/>
          </p:nvPr>
        </p:nvSpPr>
        <p:spPr>
          <a:xfrm>
            <a:off x="2438400" y="2362200"/>
            <a:ext cx="3962400" cy="4343400"/>
          </a:xfrm>
          <a:solidFill>
            <a:srgbClr val="FFFF66"/>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pPr>
            <a:r>
              <a:rPr lang="en-US" altLang="en-US" sz="2400" b="1" dirty="0">
                <a:solidFill>
                  <a:srgbClr val="990000"/>
                </a:solidFill>
              </a:rPr>
              <a:t>Reformation Perspective</a:t>
            </a:r>
          </a:p>
          <a:p>
            <a:pPr eaLnBrk="1" hangingPunct="1">
              <a:lnSpc>
                <a:spcPct val="90000"/>
              </a:lnSpc>
            </a:pPr>
            <a:r>
              <a:rPr lang="en-US" altLang="en-US" sz="2400" i="1" dirty="0">
                <a:latin typeface="Arial Narrow" panose="020B0606020202030204" pitchFamily="34" charset="0"/>
              </a:rPr>
              <a:t>Justification directly concerns how one is set right with God.</a:t>
            </a:r>
          </a:p>
          <a:p>
            <a:pPr eaLnBrk="1" hangingPunct="1">
              <a:lnSpc>
                <a:spcPct val="90000"/>
              </a:lnSpc>
            </a:pPr>
            <a:r>
              <a:rPr lang="en-US" altLang="en-US" sz="2400" i="1" u="sng" dirty="0">
                <a:latin typeface="Arial Narrow" panose="020B0606020202030204" pitchFamily="34" charset="0"/>
              </a:rPr>
              <a:t>It is a forensic metaphor for salvation itself</a:t>
            </a:r>
            <a:r>
              <a:rPr lang="en-US" altLang="en-US" sz="2400" i="1" dirty="0">
                <a:latin typeface="Arial Narrow" panose="020B0606020202030204" pitchFamily="34" charset="0"/>
              </a:rPr>
              <a:t>—God’s declaration of the sinner as righteous in light of faith in Christ’s sacrifice on the cross.</a:t>
            </a:r>
          </a:p>
          <a:p>
            <a:pPr eaLnBrk="1" hangingPunct="1">
              <a:lnSpc>
                <a:spcPct val="90000"/>
              </a:lnSpc>
            </a:pPr>
            <a:r>
              <a:rPr lang="en-US" altLang="en-US" sz="2400" i="1" dirty="0">
                <a:latin typeface="Arial Narrow" panose="020B0606020202030204" pitchFamily="34" charset="0"/>
              </a:rPr>
              <a:t>The “works of the law” are any attempt to be saved by legalism—salvation by keeping the law.</a:t>
            </a:r>
          </a:p>
        </p:txBody>
      </p:sp>
      <p:sp>
        <p:nvSpPr>
          <p:cNvPr id="79878" name="Rectangle 6">
            <a:extLst>
              <a:ext uri="{FF2B5EF4-FFF2-40B4-BE49-F238E27FC236}">
                <a16:creationId xmlns:a16="http://schemas.microsoft.com/office/drawing/2014/main" id="{40CD1066-726C-4BD0-AF9C-35C076B129B9}"/>
              </a:ext>
            </a:extLst>
          </p:cNvPr>
          <p:cNvSpPr>
            <a:spLocks noGrp="1" noChangeArrowheads="1"/>
          </p:cNvSpPr>
          <p:nvPr>
            <p:ph type="body" sz="half" idx="2"/>
          </p:nvPr>
        </p:nvSpPr>
        <p:spPr>
          <a:xfrm>
            <a:off x="6513514" y="2362200"/>
            <a:ext cx="4002087" cy="4343400"/>
          </a:xfrm>
          <a:solidFill>
            <a:srgbClr val="FFFF99"/>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pPr>
            <a:r>
              <a:rPr lang="en-US" altLang="en-US" sz="2400" b="1">
                <a:solidFill>
                  <a:srgbClr val="990000"/>
                </a:solidFill>
              </a:rPr>
              <a:t>New Perspective</a:t>
            </a:r>
          </a:p>
          <a:p>
            <a:pPr eaLnBrk="1" hangingPunct="1">
              <a:lnSpc>
                <a:spcPct val="90000"/>
              </a:lnSpc>
            </a:pPr>
            <a:r>
              <a:rPr lang="en-US" altLang="en-US" sz="2400" i="1">
                <a:latin typeface="Arial Narrow" panose="020B0606020202030204" pitchFamily="34" charset="0"/>
              </a:rPr>
              <a:t>Justification concerns those who have the right to call themselves God’s people.</a:t>
            </a:r>
          </a:p>
          <a:p>
            <a:pPr eaLnBrk="1" hangingPunct="1">
              <a:lnSpc>
                <a:spcPct val="90000"/>
              </a:lnSpc>
            </a:pPr>
            <a:r>
              <a:rPr lang="en-US" altLang="en-US" sz="2400" i="1" u="sng">
                <a:latin typeface="Arial Narrow" panose="020B0606020202030204" pitchFamily="34" charset="0"/>
              </a:rPr>
              <a:t>It does not primarily concern the way to be saved;</a:t>
            </a:r>
            <a:r>
              <a:rPr lang="en-US" altLang="en-US" sz="2400" i="1">
                <a:latin typeface="Arial Narrow" panose="020B0606020202030204" pitchFamily="34" charset="0"/>
              </a:rPr>
              <a:t> rather, it concerns the way one is identified.</a:t>
            </a:r>
          </a:p>
          <a:p>
            <a:pPr eaLnBrk="1" hangingPunct="1">
              <a:lnSpc>
                <a:spcPct val="90000"/>
              </a:lnSpc>
            </a:pPr>
            <a:r>
              <a:rPr lang="en-US" altLang="en-US" sz="2400" i="1">
                <a:latin typeface="Arial Narrow" panose="020B0606020202030204" pitchFamily="34" charset="0"/>
              </a:rPr>
              <a:t>The “works of the law” are the attempt to define God’s people by Sabbath observance, kosher laws, etc.</a:t>
            </a:r>
          </a:p>
        </p:txBody>
      </p:sp>
      <p:sp>
        <p:nvSpPr>
          <p:cNvPr id="2" name="Slide Number Placeholder 1">
            <a:extLst>
              <a:ext uri="{FF2B5EF4-FFF2-40B4-BE49-F238E27FC236}">
                <a16:creationId xmlns:a16="http://schemas.microsoft.com/office/drawing/2014/main" id="{3D4E2740-9486-441E-B0AF-04583F471467}"/>
              </a:ext>
            </a:extLst>
          </p:cNvPr>
          <p:cNvSpPr>
            <a:spLocks noGrp="1"/>
          </p:cNvSpPr>
          <p:nvPr>
            <p:ph type="sldNum" sz="quarter" idx="12"/>
          </p:nvPr>
        </p:nvSpPr>
        <p:spPr>
          <a:xfrm>
            <a:off x="0" y="0"/>
            <a:ext cx="783167" cy="488950"/>
          </a:xfrm>
        </p:spPr>
        <p:txBody>
          <a:bodyPr/>
          <a:lstStyle/>
          <a:p>
            <a:pPr>
              <a:defRPr/>
            </a:pPr>
            <a:fld id="{7810BC7E-7479-449A-BF26-33B0AEBF88A2}" type="slidenum">
              <a:rPr lang="en-US" altLang="en-US" sz="1800" smtClean="0">
                <a:solidFill>
                  <a:srgbClr val="000000"/>
                </a:solidFill>
              </a:rPr>
              <a:pPr>
                <a:defRPr/>
              </a:pPr>
              <a:t>25</a:t>
            </a:fld>
            <a:endParaRPr lang="en-US" alt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7">
                                            <p:bg/>
                                          </p:spTgt>
                                        </p:tgtEl>
                                        <p:attrNameLst>
                                          <p:attrName>style.visibility</p:attrName>
                                        </p:attrNameLst>
                                      </p:cBhvr>
                                      <p:to>
                                        <p:strVal val="visible"/>
                                      </p:to>
                                    </p:set>
                                    <p:animEffect transition="in" filter="dissolve">
                                      <p:cBhvr>
                                        <p:cTn id="7" dur="500"/>
                                        <p:tgtEl>
                                          <p:spTgt spid="7987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9877">
                                            <p:txEl>
                                              <p:pRg st="0" end="0"/>
                                            </p:txEl>
                                          </p:spTgt>
                                        </p:tgtEl>
                                        <p:attrNameLst>
                                          <p:attrName>style.visibility</p:attrName>
                                        </p:attrNameLst>
                                      </p:cBhvr>
                                      <p:to>
                                        <p:strVal val="visible"/>
                                      </p:to>
                                    </p:set>
                                    <p:animEffect transition="in" filter="dissolve">
                                      <p:cBhvr>
                                        <p:cTn id="10" dur="500"/>
                                        <p:tgtEl>
                                          <p:spTgt spid="79877">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79877">
                                            <p:txEl>
                                              <p:pRg st="1" end="1"/>
                                            </p:txEl>
                                          </p:spTgt>
                                        </p:tgtEl>
                                        <p:attrNameLst>
                                          <p:attrName>style.visibility</p:attrName>
                                        </p:attrNameLst>
                                      </p:cBhvr>
                                      <p:to>
                                        <p:strVal val="visible"/>
                                      </p:to>
                                    </p:set>
                                    <p:anim calcmode="lin" valueType="num">
                                      <p:cBhvr additive="base">
                                        <p:cTn id="13" dur="500" fill="hold"/>
                                        <p:tgtEl>
                                          <p:spTgt spid="798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7">
                                            <p:txEl>
                                              <p:pRg st="2" end="2"/>
                                            </p:txEl>
                                          </p:spTgt>
                                        </p:tgtEl>
                                        <p:attrNameLst>
                                          <p:attrName>style.visibility</p:attrName>
                                        </p:attrNameLst>
                                      </p:cBhvr>
                                      <p:to>
                                        <p:strVal val="visible"/>
                                      </p:to>
                                    </p:set>
                                    <p:anim calcmode="lin" valueType="num">
                                      <p:cBhvr additive="base">
                                        <p:cTn id="19" dur="500" fill="hold"/>
                                        <p:tgtEl>
                                          <p:spTgt spid="798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877">
                                            <p:txEl>
                                              <p:pRg st="3" end="3"/>
                                            </p:txEl>
                                          </p:spTgt>
                                        </p:tgtEl>
                                        <p:attrNameLst>
                                          <p:attrName>style.visibility</p:attrName>
                                        </p:attrNameLst>
                                      </p:cBhvr>
                                      <p:to>
                                        <p:strVal val="visible"/>
                                      </p:to>
                                    </p:set>
                                    <p:anim calcmode="lin" valueType="num">
                                      <p:cBhvr additive="base">
                                        <p:cTn id="25" dur="500" fill="hold"/>
                                        <p:tgtEl>
                                          <p:spTgt spid="798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9878">
                                            <p:bg/>
                                          </p:spTgt>
                                        </p:tgtEl>
                                        <p:attrNameLst>
                                          <p:attrName>style.visibility</p:attrName>
                                        </p:attrNameLst>
                                      </p:cBhvr>
                                      <p:to>
                                        <p:strVal val="visible"/>
                                      </p:to>
                                    </p:set>
                                    <p:animEffect transition="in" filter="dissolve">
                                      <p:cBhvr>
                                        <p:cTn id="31" dur="500"/>
                                        <p:tgtEl>
                                          <p:spTgt spid="79878">
                                            <p:bg/>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878">
                                            <p:txEl>
                                              <p:pRg st="0" end="0"/>
                                            </p:txEl>
                                          </p:spTgt>
                                        </p:tgtEl>
                                        <p:attrNameLst>
                                          <p:attrName>style.visibility</p:attrName>
                                        </p:attrNameLst>
                                      </p:cBhvr>
                                      <p:to>
                                        <p:strVal val="visible"/>
                                      </p:to>
                                    </p:set>
                                    <p:animEffect transition="in" filter="dissolve">
                                      <p:cBhvr>
                                        <p:cTn id="34" dur="500"/>
                                        <p:tgtEl>
                                          <p:spTgt spid="79878">
                                            <p:txEl>
                                              <p:pRg st="0" end="0"/>
                                            </p:txEl>
                                          </p:spTgt>
                                        </p:tgtEl>
                                      </p:cBhvr>
                                    </p:animEffect>
                                  </p:childTnLst>
                                </p:cTn>
                              </p:par>
                              <p:par>
                                <p:cTn id="35" presetID="2" presetClass="entr" presetSubtype="4" fill="hold" nodeType="withEffect">
                                  <p:stCondLst>
                                    <p:cond delay="0"/>
                                  </p:stCondLst>
                                  <p:childTnLst>
                                    <p:set>
                                      <p:cBhvr>
                                        <p:cTn id="36" dur="1" fill="hold">
                                          <p:stCondLst>
                                            <p:cond delay="0"/>
                                          </p:stCondLst>
                                        </p:cTn>
                                        <p:tgtEl>
                                          <p:spTgt spid="79878">
                                            <p:txEl>
                                              <p:pRg st="1" end="1"/>
                                            </p:txEl>
                                          </p:spTgt>
                                        </p:tgtEl>
                                        <p:attrNameLst>
                                          <p:attrName>style.visibility</p:attrName>
                                        </p:attrNameLst>
                                      </p:cBhvr>
                                      <p:to>
                                        <p:strVal val="visible"/>
                                      </p:to>
                                    </p:set>
                                    <p:anim calcmode="lin" valueType="num">
                                      <p:cBhvr additive="base">
                                        <p:cTn id="37" dur="500" fill="hold"/>
                                        <p:tgtEl>
                                          <p:spTgt spid="7987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878">
                                            <p:txEl>
                                              <p:pRg st="2" end="2"/>
                                            </p:txEl>
                                          </p:spTgt>
                                        </p:tgtEl>
                                        <p:attrNameLst>
                                          <p:attrName>style.visibility</p:attrName>
                                        </p:attrNameLst>
                                      </p:cBhvr>
                                      <p:to>
                                        <p:strVal val="visible"/>
                                      </p:to>
                                    </p:set>
                                    <p:anim calcmode="lin" valueType="num">
                                      <p:cBhvr additive="base">
                                        <p:cTn id="43" dur="500" fill="hold"/>
                                        <p:tgtEl>
                                          <p:spTgt spid="7987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8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878">
                                            <p:txEl>
                                              <p:pRg st="3" end="3"/>
                                            </p:txEl>
                                          </p:spTgt>
                                        </p:tgtEl>
                                        <p:attrNameLst>
                                          <p:attrName>style.visibility</p:attrName>
                                        </p:attrNameLst>
                                      </p:cBhvr>
                                      <p:to>
                                        <p:strVal val="visible"/>
                                      </p:to>
                                    </p:set>
                                    <p:anim calcmode="lin" valueType="num">
                                      <p:cBhvr additive="base">
                                        <p:cTn id="49" dur="500" fill="hold"/>
                                        <p:tgtEl>
                                          <p:spTgt spid="798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8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uiExpand="1" build="p" animBg="1"/>
      <p:bldP spid="7987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B4C3FE6E-D418-461B-8BD6-8413BF717108}"/>
              </a:ext>
            </a:extLst>
          </p:cNvPr>
          <p:cNvSpPr>
            <a:spLocks noGrp="1" noChangeArrowheads="1"/>
          </p:cNvSpPr>
          <p:nvPr>
            <p:ph type="title"/>
          </p:nvPr>
        </p:nvSpPr>
        <p:spPr/>
        <p:txBody>
          <a:bodyPr/>
          <a:lstStyle/>
          <a:p>
            <a:pPr eaLnBrk="1" hangingPunct="1"/>
            <a:r>
              <a:rPr lang="en-US" altLang="en-US" sz="4400" b="0">
                <a:latin typeface="Impact" panose="020B0806030902050204" pitchFamily="34" charset="0"/>
              </a:rPr>
              <a:t>Two Perspectives cont.--</a:t>
            </a:r>
          </a:p>
        </p:txBody>
      </p:sp>
      <p:sp>
        <p:nvSpPr>
          <p:cNvPr id="81923" name="Rectangle 3">
            <a:extLst>
              <a:ext uri="{FF2B5EF4-FFF2-40B4-BE49-F238E27FC236}">
                <a16:creationId xmlns:a16="http://schemas.microsoft.com/office/drawing/2014/main" id="{5FFB7E46-13B8-4D9F-B54E-ED7B1697CEE7}"/>
              </a:ext>
            </a:extLst>
          </p:cNvPr>
          <p:cNvSpPr>
            <a:spLocks noGrp="1" noChangeArrowheads="1"/>
          </p:cNvSpPr>
          <p:nvPr>
            <p:ph type="body" sz="half" idx="1"/>
          </p:nvPr>
        </p:nvSpPr>
        <p:spPr>
          <a:xfrm>
            <a:off x="2438400" y="2362200"/>
            <a:ext cx="3962400" cy="4343400"/>
          </a:xfrm>
          <a:solidFill>
            <a:srgbClr val="FFFF66"/>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pPr>
            <a:r>
              <a:rPr lang="en-US" altLang="en-US" sz="2400" b="1">
                <a:solidFill>
                  <a:srgbClr val="990000"/>
                </a:solidFill>
              </a:rPr>
              <a:t>Reformation Perspective</a:t>
            </a:r>
          </a:p>
          <a:p>
            <a:pPr eaLnBrk="1" hangingPunct="1">
              <a:lnSpc>
                <a:spcPct val="90000"/>
              </a:lnSpc>
            </a:pPr>
            <a:r>
              <a:rPr lang="en-US" altLang="en-US" sz="2400" i="1">
                <a:latin typeface="Arial Narrow" panose="020B0606020202030204" pitchFamily="34" charset="0"/>
              </a:rPr>
              <a:t>Justification primarily concerns the individual who stands guilty before God.</a:t>
            </a:r>
          </a:p>
          <a:p>
            <a:pPr eaLnBrk="1" hangingPunct="1">
              <a:lnSpc>
                <a:spcPct val="90000"/>
              </a:lnSpc>
            </a:pPr>
            <a:r>
              <a:rPr lang="en-US" altLang="en-US" sz="2400" i="1">
                <a:latin typeface="Arial Narrow" panose="020B0606020202030204" pitchFamily="34" charset="0"/>
              </a:rPr>
              <a:t>Justification acquits the individual sinner, because God’s wrath against sin fell upon the innocent substitute, Jesus Christ.</a:t>
            </a:r>
          </a:p>
          <a:p>
            <a:pPr eaLnBrk="1" hangingPunct="1">
              <a:lnSpc>
                <a:spcPct val="90000"/>
              </a:lnSpc>
            </a:pPr>
            <a:r>
              <a:rPr lang="en-US" altLang="en-US" sz="2400" i="1">
                <a:latin typeface="Arial Narrow" panose="020B0606020202030204" pitchFamily="34" charset="0"/>
              </a:rPr>
              <a:t>The penalty for our sins fell upon Christ; his righteousness is imputed as a gift of grace.</a:t>
            </a:r>
          </a:p>
        </p:txBody>
      </p:sp>
      <p:sp>
        <p:nvSpPr>
          <p:cNvPr id="81924" name="Rectangle 4">
            <a:extLst>
              <a:ext uri="{FF2B5EF4-FFF2-40B4-BE49-F238E27FC236}">
                <a16:creationId xmlns:a16="http://schemas.microsoft.com/office/drawing/2014/main" id="{D699A8F5-7707-43FE-832B-40C375BC82EB}"/>
              </a:ext>
            </a:extLst>
          </p:cNvPr>
          <p:cNvSpPr>
            <a:spLocks noGrp="1" noChangeArrowheads="1"/>
          </p:cNvSpPr>
          <p:nvPr>
            <p:ph type="body" sz="half" idx="2"/>
          </p:nvPr>
        </p:nvSpPr>
        <p:spPr>
          <a:xfrm>
            <a:off x="6513514" y="2362200"/>
            <a:ext cx="4002087" cy="4343400"/>
          </a:xfrm>
          <a:solidFill>
            <a:srgbClr val="FFFF99"/>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pPr>
            <a:r>
              <a:rPr lang="en-US" altLang="en-US" sz="2400" b="1">
                <a:solidFill>
                  <a:srgbClr val="990000"/>
                </a:solidFill>
              </a:rPr>
              <a:t>New Perspective</a:t>
            </a:r>
          </a:p>
          <a:p>
            <a:pPr eaLnBrk="1" hangingPunct="1">
              <a:lnSpc>
                <a:spcPct val="90000"/>
              </a:lnSpc>
            </a:pPr>
            <a:r>
              <a:rPr lang="en-US" altLang="en-US" sz="2400" i="1">
                <a:latin typeface="Arial Narrow" panose="020B0606020202030204" pitchFamily="34" charset="0"/>
              </a:rPr>
              <a:t>Justification concerns the group—those who claim to be God’s people.</a:t>
            </a:r>
          </a:p>
          <a:p>
            <a:pPr eaLnBrk="1" hangingPunct="1">
              <a:lnSpc>
                <a:spcPct val="90000"/>
              </a:lnSpc>
            </a:pPr>
            <a:r>
              <a:rPr lang="en-US" altLang="en-US" sz="2400" i="1">
                <a:latin typeface="Arial Narrow" panose="020B0606020202030204" pitchFamily="34" charset="0"/>
              </a:rPr>
              <a:t>Justification is the announcement that the covenant boundary of God’s people includes Gentiles, not merely Jews.</a:t>
            </a:r>
          </a:p>
          <a:p>
            <a:pPr eaLnBrk="1" hangingPunct="1">
              <a:lnSpc>
                <a:spcPct val="90000"/>
              </a:lnSpc>
            </a:pPr>
            <a:r>
              <a:rPr lang="en-US" altLang="en-US" sz="2400" i="1">
                <a:latin typeface="Arial Narrow" panose="020B0606020202030204" pitchFamily="34" charset="0"/>
              </a:rPr>
              <a:t>The “righteousness of God” is his faithfulness to include Gentiles among his people.</a:t>
            </a:r>
          </a:p>
        </p:txBody>
      </p:sp>
      <p:sp>
        <p:nvSpPr>
          <p:cNvPr id="2" name="Slide Number Placeholder 1">
            <a:extLst>
              <a:ext uri="{FF2B5EF4-FFF2-40B4-BE49-F238E27FC236}">
                <a16:creationId xmlns:a16="http://schemas.microsoft.com/office/drawing/2014/main" id="{D2FB784C-A384-4F50-B8E0-0353D474AF9A}"/>
              </a:ext>
            </a:extLst>
          </p:cNvPr>
          <p:cNvSpPr>
            <a:spLocks noGrp="1"/>
          </p:cNvSpPr>
          <p:nvPr>
            <p:ph type="sldNum" sz="quarter" idx="12"/>
          </p:nvPr>
        </p:nvSpPr>
        <p:spPr>
          <a:xfrm>
            <a:off x="0" y="0"/>
            <a:ext cx="783167" cy="488950"/>
          </a:xfrm>
        </p:spPr>
        <p:txBody>
          <a:bodyPr/>
          <a:lstStyle/>
          <a:p>
            <a:pPr>
              <a:defRPr/>
            </a:pPr>
            <a:fld id="{7810BC7E-7479-449A-BF26-33B0AEBF88A2}" type="slidenum">
              <a:rPr lang="en-US" altLang="en-US" sz="1800" smtClean="0">
                <a:solidFill>
                  <a:srgbClr val="000000"/>
                </a:solidFill>
              </a:rPr>
              <a:pPr>
                <a:defRPr/>
              </a:pPr>
              <a:t>26</a:t>
            </a:fld>
            <a:endParaRPr lang="en-US" alt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3">
                                            <p:bg/>
                                          </p:spTgt>
                                        </p:tgtEl>
                                        <p:attrNameLst>
                                          <p:attrName>style.visibility</p:attrName>
                                        </p:attrNameLst>
                                      </p:cBhvr>
                                      <p:to>
                                        <p:strVal val="visible"/>
                                      </p:to>
                                    </p:set>
                                    <p:animEffect transition="in" filter="dissolve">
                                      <p:cBhvr>
                                        <p:cTn id="7" dur="500"/>
                                        <p:tgtEl>
                                          <p:spTgt spid="8192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23">
                                            <p:txEl>
                                              <p:pRg st="0" end="0"/>
                                            </p:txEl>
                                          </p:spTgt>
                                        </p:tgtEl>
                                        <p:attrNameLst>
                                          <p:attrName>style.visibility</p:attrName>
                                        </p:attrNameLst>
                                      </p:cBhvr>
                                      <p:to>
                                        <p:strVal val="visible"/>
                                      </p:to>
                                    </p:set>
                                    <p:animEffect transition="in" filter="dissolve">
                                      <p:cBhvr>
                                        <p:cTn id="10" dur="500"/>
                                        <p:tgtEl>
                                          <p:spTgt spid="81923">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1924">
                                            <p:bg/>
                                          </p:spTgt>
                                        </p:tgtEl>
                                        <p:attrNameLst>
                                          <p:attrName>style.visibility</p:attrName>
                                        </p:attrNameLst>
                                      </p:cBhvr>
                                      <p:to>
                                        <p:strVal val="visible"/>
                                      </p:to>
                                    </p:set>
                                    <p:animEffect transition="in" filter="dissolve">
                                      <p:cBhvr>
                                        <p:cTn id="31" dur="500"/>
                                        <p:tgtEl>
                                          <p:spTgt spid="81924">
                                            <p:bg/>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1924">
                                            <p:txEl>
                                              <p:pRg st="0" end="0"/>
                                            </p:txEl>
                                          </p:spTgt>
                                        </p:tgtEl>
                                        <p:attrNameLst>
                                          <p:attrName>style.visibility</p:attrName>
                                        </p:attrNameLst>
                                      </p:cBhvr>
                                      <p:to>
                                        <p:strVal val="visible"/>
                                      </p:to>
                                    </p:set>
                                    <p:animEffect transition="in" filter="dissolve">
                                      <p:cBhvr>
                                        <p:cTn id="34" dur="500"/>
                                        <p:tgtEl>
                                          <p:spTgt spid="81924">
                                            <p:txEl>
                                              <p:pRg st="0" end="0"/>
                                            </p:txEl>
                                          </p:spTgt>
                                        </p:tgtEl>
                                      </p:cBhvr>
                                    </p:animEffect>
                                  </p:childTnLst>
                                </p:cTn>
                              </p:par>
                              <p:par>
                                <p:cTn id="35" presetID="2" presetClass="entr" presetSubtype="4" fill="hold" nodeType="withEffect">
                                  <p:stCondLst>
                                    <p:cond delay="0"/>
                                  </p:stCondLst>
                                  <p:childTnLst>
                                    <p:set>
                                      <p:cBhvr>
                                        <p:cTn id="36" dur="1" fill="hold">
                                          <p:stCondLst>
                                            <p:cond delay="0"/>
                                          </p:stCondLst>
                                        </p:cTn>
                                        <p:tgtEl>
                                          <p:spTgt spid="81924">
                                            <p:txEl>
                                              <p:pRg st="1" end="1"/>
                                            </p:txEl>
                                          </p:spTgt>
                                        </p:tgtEl>
                                        <p:attrNameLst>
                                          <p:attrName>style.visibility</p:attrName>
                                        </p:attrNameLst>
                                      </p:cBhvr>
                                      <p:to>
                                        <p:strVal val="visible"/>
                                      </p:to>
                                    </p:set>
                                    <p:anim calcmode="lin" valueType="num">
                                      <p:cBhvr additive="base">
                                        <p:cTn id="37" dur="500" fill="hold"/>
                                        <p:tgtEl>
                                          <p:spTgt spid="8192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1924">
                                            <p:txEl>
                                              <p:pRg st="2" end="2"/>
                                            </p:txEl>
                                          </p:spTgt>
                                        </p:tgtEl>
                                        <p:attrNameLst>
                                          <p:attrName>style.visibility</p:attrName>
                                        </p:attrNameLst>
                                      </p:cBhvr>
                                      <p:to>
                                        <p:strVal val="visible"/>
                                      </p:to>
                                    </p:set>
                                    <p:anim calcmode="lin" valueType="num">
                                      <p:cBhvr additive="base">
                                        <p:cTn id="43" dur="500" fill="hold"/>
                                        <p:tgtEl>
                                          <p:spTgt spid="8192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1924">
                                            <p:txEl>
                                              <p:pRg st="3" end="3"/>
                                            </p:txEl>
                                          </p:spTgt>
                                        </p:tgtEl>
                                        <p:attrNameLst>
                                          <p:attrName>style.visibility</p:attrName>
                                        </p:attrNameLst>
                                      </p:cBhvr>
                                      <p:to>
                                        <p:strVal val="visible"/>
                                      </p:to>
                                    </p:set>
                                    <p:anim calcmode="lin" valueType="num">
                                      <p:cBhvr additive="base">
                                        <p:cTn id="49" dur="500" fill="hold"/>
                                        <p:tgtEl>
                                          <p:spTgt spid="8192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animBg="1"/>
      <p:bldP spid="8192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17A25F74-096A-45B8-A43A-4BB7F2BCDC21}"/>
              </a:ext>
            </a:extLst>
          </p:cNvPr>
          <p:cNvSpPr>
            <a:spLocks noGrp="1" noChangeArrowheads="1"/>
          </p:cNvSpPr>
          <p:nvPr>
            <p:ph type="title"/>
          </p:nvPr>
        </p:nvSpPr>
        <p:spPr/>
        <p:txBody>
          <a:bodyPr/>
          <a:lstStyle/>
          <a:p>
            <a:pPr eaLnBrk="1" hangingPunct="1"/>
            <a:r>
              <a:rPr lang="en-US" altLang="en-US" sz="4400" b="0" dirty="0">
                <a:latin typeface="Impact" panose="020B0806030902050204" pitchFamily="34" charset="0"/>
              </a:rPr>
              <a:t>Two Perspectives cont.--</a:t>
            </a:r>
          </a:p>
        </p:txBody>
      </p:sp>
      <p:sp>
        <p:nvSpPr>
          <p:cNvPr id="96259" name="Rectangle 3">
            <a:extLst>
              <a:ext uri="{FF2B5EF4-FFF2-40B4-BE49-F238E27FC236}">
                <a16:creationId xmlns:a16="http://schemas.microsoft.com/office/drawing/2014/main" id="{4B80B45F-6B65-4E84-801F-F1963F690F83}"/>
              </a:ext>
            </a:extLst>
          </p:cNvPr>
          <p:cNvSpPr>
            <a:spLocks noGrp="1" noChangeArrowheads="1"/>
          </p:cNvSpPr>
          <p:nvPr>
            <p:ph type="body" sz="half" idx="1"/>
          </p:nvPr>
        </p:nvSpPr>
        <p:spPr>
          <a:xfrm>
            <a:off x="2438400" y="2362200"/>
            <a:ext cx="3962400" cy="4343400"/>
          </a:xfrm>
          <a:solidFill>
            <a:srgbClr val="FFFF66"/>
          </a:solidFill>
          <a:ln w="12700">
            <a:solidFill>
              <a:schemeClr val="tx1"/>
            </a:solidFill>
            <a:miter lim="800000"/>
            <a:headEnd/>
            <a:tailEnd/>
          </a:ln>
        </p:spPr>
        <p:txBody>
          <a:bodyPr/>
          <a:lstStyle/>
          <a:p>
            <a:pPr eaLnBrk="1" hangingPunct="1">
              <a:buFont typeface="Wingdings" panose="05000000000000000000" pitchFamily="2" charset="2"/>
              <a:buNone/>
            </a:pPr>
            <a:r>
              <a:rPr lang="en-US" altLang="en-US" sz="2400" b="1" dirty="0">
                <a:solidFill>
                  <a:srgbClr val="990000"/>
                </a:solidFill>
              </a:rPr>
              <a:t>Reformation Perspective</a:t>
            </a:r>
          </a:p>
          <a:p>
            <a:pPr eaLnBrk="1" hangingPunct="1"/>
            <a:r>
              <a:rPr lang="en-US" altLang="en-US" sz="2400" i="1" dirty="0">
                <a:latin typeface="Arial Narrow" panose="020B0606020202030204" pitchFamily="34" charset="0"/>
              </a:rPr>
              <a:t>The gospel directly concerns the way of salvation.</a:t>
            </a:r>
          </a:p>
          <a:p>
            <a:pPr eaLnBrk="1" hangingPunct="1"/>
            <a:r>
              <a:rPr lang="en-US" altLang="en-US" sz="2400" i="1" dirty="0">
                <a:latin typeface="Arial Narrow" panose="020B0606020202030204" pitchFamily="34" charset="0"/>
              </a:rPr>
              <a:t>It is the “good news” that God offers a way to be saved that does not depend upon the human capacity for perfect obedience.</a:t>
            </a:r>
          </a:p>
          <a:p>
            <a:pPr eaLnBrk="1" hangingPunct="1"/>
            <a:r>
              <a:rPr lang="en-US" altLang="en-US" sz="2400" i="1" dirty="0">
                <a:latin typeface="Arial Narrow" panose="020B0606020202030204" pitchFamily="34" charset="0"/>
              </a:rPr>
              <a:t>Salvation depends upon what Christ did, not upon what we can do.</a:t>
            </a:r>
          </a:p>
        </p:txBody>
      </p:sp>
      <p:sp>
        <p:nvSpPr>
          <p:cNvPr id="96260" name="Rectangle 4">
            <a:extLst>
              <a:ext uri="{FF2B5EF4-FFF2-40B4-BE49-F238E27FC236}">
                <a16:creationId xmlns:a16="http://schemas.microsoft.com/office/drawing/2014/main" id="{1BFD7E32-A18B-4A1D-83E4-37B18BB0CD34}"/>
              </a:ext>
            </a:extLst>
          </p:cNvPr>
          <p:cNvSpPr>
            <a:spLocks noGrp="1" noChangeArrowheads="1"/>
          </p:cNvSpPr>
          <p:nvPr>
            <p:ph type="body" sz="half" idx="2"/>
          </p:nvPr>
        </p:nvSpPr>
        <p:spPr>
          <a:xfrm>
            <a:off x="6513514" y="2362200"/>
            <a:ext cx="4002087" cy="4343400"/>
          </a:xfrm>
          <a:solidFill>
            <a:srgbClr val="FFFF99"/>
          </a:solidFill>
          <a:ln w="12700">
            <a:solidFill>
              <a:schemeClr val="tx1"/>
            </a:solidFill>
            <a:miter lim="800000"/>
            <a:headEnd/>
            <a:tailEnd/>
          </a:ln>
        </p:spPr>
        <p:txBody>
          <a:bodyPr/>
          <a:lstStyle/>
          <a:p>
            <a:pPr eaLnBrk="1" hangingPunct="1">
              <a:buFont typeface="Wingdings" panose="05000000000000000000" pitchFamily="2" charset="2"/>
              <a:buNone/>
            </a:pPr>
            <a:r>
              <a:rPr lang="en-US" altLang="en-US" sz="2400" b="1" dirty="0">
                <a:solidFill>
                  <a:srgbClr val="990000"/>
                </a:solidFill>
              </a:rPr>
              <a:t>New Perspective</a:t>
            </a:r>
          </a:p>
          <a:p>
            <a:pPr eaLnBrk="1" hangingPunct="1"/>
            <a:r>
              <a:rPr lang="en-US" altLang="en-US" sz="2400" i="1" dirty="0">
                <a:latin typeface="Arial Narrow" panose="020B0606020202030204" pitchFamily="34" charset="0"/>
              </a:rPr>
              <a:t>The gospel does not concern a system of salvation; rather, it is the proclamation that Jesus is Lord.</a:t>
            </a:r>
          </a:p>
          <a:p>
            <a:pPr eaLnBrk="1" hangingPunct="1"/>
            <a:r>
              <a:rPr lang="en-US" altLang="en-US" sz="2400" i="1" dirty="0">
                <a:latin typeface="Arial Narrow" panose="020B0606020202030204" pitchFamily="34" charset="0"/>
              </a:rPr>
              <a:t>Because Jesus is Lord, the call of the gospel is to accept him as such.</a:t>
            </a:r>
          </a:p>
          <a:p>
            <a:pPr eaLnBrk="1" hangingPunct="1"/>
            <a:r>
              <a:rPr lang="en-US" altLang="en-US" sz="2400" i="1" dirty="0">
                <a:latin typeface="Arial Narrow" panose="020B0606020202030204" pitchFamily="34" charset="0"/>
              </a:rPr>
              <a:t>The point of the gospel is not so much about personal sin as about the victory of God.</a:t>
            </a:r>
          </a:p>
        </p:txBody>
      </p:sp>
      <p:sp>
        <p:nvSpPr>
          <p:cNvPr id="2" name="Slide Number Placeholder 1">
            <a:extLst>
              <a:ext uri="{FF2B5EF4-FFF2-40B4-BE49-F238E27FC236}">
                <a16:creationId xmlns:a16="http://schemas.microsoft.com/office/drawing/2014/main" id="{CE7108DB-600C-4263-AC2F-83E6D79F0094}"/>
              </a:ext>
            </a:extLst>
          </p:cNvPr>
          <p:cNvSpPr>
            <a:spLocks noGrp="1"/>
          </p:cNvSpPr>
          <p:nvPr>
            <p:ph type="sldNum" sz="quarter" idx="12"/>
          </p:nvPr>
        </p:nvSpPr>
        <p:spPr>
          <a:xfrm>
            <a:off x="0" y="0"/>
            <a:ext cx="783167" cy="488950"/>
          </a:xfrm>
        </p:spPr>
        <p:txBody>
          <a:bodyPr/>
          <a:lstStyle/>
          <a:p>
            <a:pPr>
              <a:defRPr/>
            </a:pPr>
            <a:fld id="{7810BC7E-7479-449A-BF26-33B0AEBF88A2}" type="slidenum">
              <a:rPr lang="en-US" altLang="en-US" sz="1800" smtClean="0">
                <a:solidFill>
                  <a:srgbClr val="000000"/>
                </a:solidFill>
              </a:rPr>
              <a:pPr>
                <a:defRPr/>
              </a:pPr>
              <a:t>27</a:t>
            </a:fld>
            <a:endParaRPr lang="en-US" altLang="en-US" sz="1800" dirty="0">
              <a:solidFill>
                <a:srgbClr val="000000"/>
              </a:solidFill>
            </a:endParaRPr>
          </a:p>
        </p:txBody>
      </p:sp>
    </p:spTree>
    <p:extLst>
      <p:ext uri="{BB962C8B-B14F-4D97-AF65-F5344CB8AC3E}">
        <p14:creationId xmlns:p14="http://schemas.microsoft.com/office/powerpoint/2010/main" val="315568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9">
                                            <p:bg/>
                                          </p:spTgt>
                                        </p:tgtEl>
                                        <p:attrNameLst>
                                          <p:attrName>style.visibility</p:attrName>
                                        </p:attrNameLst>
                                      </p:cBhvr>
                                      <p:to>
                                        <p:strVal val="visible"/>
                                      </p:to>
                                    </p:set>
                                    <p:animEffect transition="in" filter="dissolve">
                                      <p:cBhvr>
                                        <p:cTn id="7" dur="500"/>
                                        <p:tgtEl>
                                          <p:spTgt spid="9625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259">
                                            <p:txEl>
                                              <p:pRg st="0" end="0"/>
                                            </p:txEl>
                                          </p:spTgt>
                                        </p:tgtEl>
                                        <p:attrNameLst>
                                          <p:attrName>style.visibility</p:attrName>
                                        </p:attrNameLst>
                                      </p:cBhvr>
                                      <p:to>
                                        <p:strVal val="visible"/>
                                      </p:to>
                                    </p:set>
                                    <p:animEffect transition="in" filter="dissolve">
                                      <p:cBhvr>
                                        <p:cTn id="10" dur="500"/>
                                        <p:tgtEl>
                                          <p:spTgt spid="9625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Effect transition="in" filter="dissolve">
                                      <p:cBhvr>
                                        <p:cTn id="13" dur="500"/>
                                        <p:tgtEl>
                                          <p:spTgt spid="9625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6259">
                                            <p:txEl>
                                              <p:pRg st="2" end="2"/>
                                            </p:txEl>
                                          </p:spTgt>
                                        </p:tgtEl>
                                        <p:attrNameLst>
                                          <p:attrName>style.visibility</p:attrName>
                                        </p:attrNameLst>
                                      </p:cBhvr>
                                      <p:to>
                                        <p:strVal val="visible"/>
                                      </p:to>
                                    </p:set>
                                    <p:animEffect transition="in" filter="dissolve">
                                      <p:cBhvr>
                                        <p:cTn id="18" dur="500"/>
                                        <p:tgtEl>
                                          <p:spTgt spid="9625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animEffect transition="in" filter="dissolve">
                                      <p:cBhvr>
                                        <p:cTn id="23" dur="500"/>
                                        <p:tgtEl>
                                          <p:spTgt spid="9625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6260">
                                            <p:bg/>
                                          </p:spTgt>
                                        </p:tgtEl>
                                        <p:attrNameLst>
                                          <p:attrName>style.visibility</p:attrName>
                                        </p:attrNameLst>
                                      </p:cBhvr>
                                      <p:to>
                                        <p:strVal val="visible"/>
                                      </p:to>
                                    </p:set>
                                    <p:animEffect transition="in" filter="dissolve">
                                      <p:cBhvr>
                                        <p:cTn id="28" dur="500"/>
                                        <p:tgtEl>
                                          <p:spTgt spid="96260">
                                            <p:bg/>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6260">
                                            <p:txEl>
                                              <p:pRg st="0" end="0"/>
                                            </p:txEl>
                                          </p:spTgt>
                                        </p:tgtEl>
                                        <p:attrNameLst>
                                          <p:attrName>style.visibility</p:attrName>
                                        </p:attrNameLst>
                                      </p:cBhvr>
                                      <p:to>
                                        <p:strVal val="visible"/>
                                      </p:to>
                                    </p:set>
                                    <p:animEffect transition="in" filter="dissolve">
                                      <p:cBhvr>
                                        <p:cTn id="31" dur="500"/>
                                        <p:tgtEl>
                                          <p:spTgt spid="96260">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6260">
                                            <p:txEl>
                                              <p:pRg st="1" end="1"/>
                                            </p:txEl>
                                          </p:spTgt>
                                        </p:tgtEl>
                                        <p:attrNameLst>
                                          <p:attrName>style.visibility</p:attrName>
                                        </p:attrNameLst>
                                      </p:cBhvr>
                                      <p:to>
                                        <p:strVal val="visible"/>
                                      </p:to>
                                    </p:set>
                                    <p:animEffect transition="in" filter="dissolve">
                                      <p:cBhvr>
                                        <p:cTn id="34" dur="500"/>
                                        <p:tgtEl>
                                          <p:spTgt spid="96260">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6260">
                                            <p:txEl>
                                              <p:pRg st="2" end="2"/>
                                            </p:txEl>
                                          </p:spTgt>
                                        </p:tgtEl>
                                        <p:attrNameLst>
                                          <p:attrName>style.visibility</p:attrName>
                                        </p:attrNameLst>
                                      </p:cBhvr>
                                      <p:to>
                                        <p:strVal val="visible"/>
                                      </p:to>
                                    </p:set>
                                    <p:animEffect transition="in" filter="dissolve">
                                      <p:cBhvr>
                                        <p:cTn id="39" dur="500"/>
                                        <p:tgtEl>
                                          <p:spTgt spid="96260">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6260">
                                            <p:txEl>
                                              <p:pRg st="3" end="3"/>
                                            </p:txEl>
                                          </p:spTgt>
                                        </p:tgtEl>
                                        <p:attrNameLst>
                                          <p:attrName>style.visibility</p:attrName>
                                        </p:attrNameLst>
                                      </p:cBhvr>
                                      <p:to>
                                        <p:strVal val="visible"/>
                                      </p:to>
                                    </p:set>
                                    <p:animEffect transition="in" filter="dissolve">
                                      <p:cBhvr>
                                        <p:cTn id="44" dur="500"/>
                                        <p:tgtEl>
                                          <p:spTgt spid="962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animBg="1"/>
      <p:bldP spid="96260"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a:extLst>
              <a:ext uri="{FF2B5EF4-FFF2-40B4-BE49-F238E27FC236}">
                <a16:creationId xmlns:a16="http://schemas.microsoft.com/office/drawing/2014/main" id="{D8B751B6-4F3C-467A-B5EC-00EBEA5795A5}"/>
              </a:ext>
            </a:extLst>
          </p:cNvPr>
          <p:cNvSpPr>
            <a:spLocks noGrp="1" noChangeArrowheads="1"/>
          </p:cNvSpPr>
          <p:nvPr>
            <p:ph type="title"/>
          </p:nvPr>
        </p:nvSpPr>
        <p:spPr/>
        <p:txBody>
          <a:bodyPr/>
          <a:lstStyle/>
          <a:p>
            <a:pPr eaLnBrk="1" hangingPunct="1"/>
            <a:r>
              <a:rPr lang="en-US" altLang="en-US" sz="4400" b="0" dirty="0">
                <a:latin typeface="Impact" panose="020B0806030902050204" pitchFamily="34" charset="0"/>
              </a:rPr>
              <a:t>We…Jews by Birth…</a:t>
            </a:r>
            <a:r>
              <a:rPr lang="en-US" altLang="en-US" dirty="0"/>
              <a:t> </a:t>
            </a:r>
            <a:r>
              <a:rPr lang="en-US" altLang="en-US" sz="3200" dirty="0">
                <a:latin typeface="Arial Narrow" panose="020B0606020202030204" pitchFamily="34" charset="0"/>
              </a:rPr>
              <a:t>(Ga. 2:15)</a:t>
            </a:r>
          </a:p>
        </p:txBody>
      </p:sp>
      <p:sp>
        <p:nvSpPr>
          <p:cNvPr id="135172" name="Rectangle 4">
            <a:extLst>
              <a:ext uri="{FF2B5EF4-FFF2-40B4-BE49-F238E27FC236}">
                <a16:creationId xmlns:a16="http://schemas.microsoft.com/office/drawing/2014/main" id="{EDC749B5-B9B5-4545-9722-F813858FC5E4}"/>
              </a:ext>
            </a:extLst>
          </p:cNvPr>
          <p:cNvSpPr>
            <a:spLocks noGrp="1" noChangeArrowheads="1"/>
          </p:cNvSpPr>
          <p:nvPr>
            <p:ph type="body" sz="half" idx="1"/>
          </p:nvPr>
        </p:nvSpPr>
        <p:spPr>
          <a:xfrm>
            <a:off x="2514600" y="2514600"/>
            <a:ext cx="3810000" cy="4114800"/>
          </a:xfrm>
          <a:solidFill>
            <a:srgbClr val="FFFF66"/>
          </a:solidFill>
          <a:ln w="12700">
            <a:solidFill>
              <a:schemeClr val="tx1"/>
            </a:solidFill>
            <a:miter lim="800000"/>
            <a:headEnd/>
            <a:tailEnd/>
          </a:ln>
        </p:spPr>
        <p:txBody>
          <a:bodyPr/>
          <a:lstStyle/>
          <a:p>
            <a:pPr eaLnBrk="1" hangingPunct="1">
              <a:buFont typeface="Wingdings" panose="05000000000000000000" pitchFamily="2" charset="2"/>
              <a:buNone/>
            </a:pPr>
            <a:r>
              <a:rPr lang="en-US" altLang="en-US" sz="2400" b="1" dirty="0">
                <a:solidFill>
                  <a:srgbClr val="990000"/>
                </a:solidFill>
              </a:rPr>
              <a:t>Reformation Perspective</a:t>
            </a:r>
          </a:p>
          <a:p>
            <a:pPr eaLnBrk="1" hangingPunct="1"/>
            <a:r>
              <a:rPr lang="en-US" altLang="en-US" sz="2400" i="1" dirty="0"/>
              <a:t>Here, the assumption is that by “we…Jews” Paul is speaking </a:t>
            </a:r>
            <a:r>
              <a:rPr lang="en-US" altLang="en-US" sz="2400" i="1" u="sng" dirty="0"/>
              <a:t>about</a:t>
            </a:r>
            <a:r>
              <a:rPr lang="en-US" altLang="en-US" sz="2400" i="1" dirty="0"/>
              <a:t> Jewish Christians </a:t>
            </a:r>
            <a:r>
              <a:rPr lang="en-US" altLang="en-US" sz="2400" i="1" u="sng" dirty="0"/>
              <a:t>to</a:t>
            </a:r>
            <a:r>
              <a:rPr lang="en-US" altLang="en-US" sz="2400" i="1" dirty="0"/>
              <a:t> Jewish Christians.</a:t>
            </a:r>
          </a:p>
          <a:p>
            <a:pPr eaLnBrk="1" hangingPunct="1"/>
            <a:r>
              <a:rPr lang="en-US" altLang="en-US" sz="2400" i="1" dirty="0"/>
              <a:t>Judaism, by contrast, urged obedience to the works of the law as the ground for justification.</a:t>
            </a:r>
          </a:p>
        </p:txBody>
      </p:sp>
      <p:sp>
        <p:nvSpPr>
          <p:cNvPr id="135173" name="Rectangle 5">
            <a:extLst>
              <a:ext uri="{FF2B5EF4-FFF2-40B4-BE49-F238E27FC236}">
                <a16:creationId xmlns:a16="http://schemas.microsoft.com/office/drawing/2014/main" id="{4F2A984A-313D-4A75-974F-DED64829D075}"/>
              </a:ext>
            </a:extLst>
          </p:cNvPr>
          <p:cNvSpPr>
            <a:spLocks noGrp="1" noChangeArrowheads="1"/>
          </p:cNvSpPr>
          <p:nvPr>
            <p:ph type="body" sz="half" idx="2"/>
          </p:nvPr>
        </p:nvSpPr>
        <p:spPr>
          <a:xfrm>
            <a:off x="6553200" y="2524126"/>
            <a:ext cx="3810000" cy="4029075"/>
          </a:xfrm>
          <a:solidFill>
            <a:srgbClr val="FFFF99"/>
          </a:solidFill>
          <a:ln w="12700">
            <a:solidFill>
              <a:schemeClr val="tx1"/>
            </a:solidFill>
            <a:miter lim="800000"/>
            <a:headEnd/>
            <a:tailEnd/>
          </a:ln>
        </p:spPr>
        <p:txBody>
          <a:bodyPr/>
          <a:lstStyle/>
          <a:p>
            <a:pPr eaLnBrk="1" hangingPunct="1">
              <a:buFont typeface="Wingdings" panose="05000000000000000000" pitchFamily="2" charset="2"/>
              <a:buNone/>
            </a:pPr>
            <a:r>
              <a:rPr lang="en-US" altLang="en-US" sz="2400" b="1" dirty="0">
                <a:solidFill>
                  <a:srgbClr val="990000"/>
                </a:solidFill>
              </a:rPr>
              <a:t>New Perspective</a:t>
            </a:r>
          </a:p>
          <a:p>
            <a:pPr eaLnBrk="1" hangingPunct="1"/>
            <a:r>
              <a:rPr lang="en-US" altLang="en-US" sz="2400" i="1" dirty="0"/>
              <a:t>Here, the assumption is that by “we…Jews” Paul is speaking of </a:t>
            </a:r>
            <a:r>
              <a:rPr lang="en-US" altLang="en-US" sz="2400" i="1" u="sng" dirty="0"/>
              <a:t>all</a:t>
            </a:r>
            <a:r>
              <a:rPr lang="en-US" altLang="en-US" sz="2400" i="1" dirty="0"/>
              <a:t> Jews within Judaism.</a:t>
            </a:r>
          </a:p>
          <a:p>
            <a:pPr eaLnBrk="1" hangingPunct="1"/>
            <a:r>
              <a:rPr lang="en-US" altLang="en-US" sz="2400" i="1" dirty="0"/>
              <a:t>Judaism championed grace as the means for justification, so Paul was not in tension with Judaism itself.</a:t>
            </a:r>
          </a:p>
        </p:txBody>
      </p:sp>
      <p:sp>
        <p:nvSpPr>
          <p:cNvPr id="2" name="Slide Number Placeholder 1">
            <a:extLst>
              <a:ext uri="{FF2B5EF4-FFF2-40B4-BE49-F238E27FC236}">
                <a16:creationId xmlns:a16="http://schemas.microsoft.com/office/drawing/2014/main" id="{21E00627-9BE2-4114-8990-45890A622B52}"/>
              </a:ext>
            </a:extLst>
          </p:cNvPr>
          <p:cNvSpPr>
            <a:spLocks noGrp="1"/>
          </p:cNvSpPr>
          <p:nvPr>
            <p:ph type="sldNum" sz="quarter" idx="12"/>
          </p:nvPr>
        </p:nvSpPr>
        <p:spPr>
          <a:xfrm>
            <a:off x="0" y="0"/>
            <a:ext cx="783167" cy="488950"/>
          </a:xfrm>
        </p:spPr>
        <p:txBody>
          <a:bodyPr/>
          <a:lstStyle/>
          <a:p>
            <a:pPr>
              <a:defRPr/>
            </a:pPr>
            <a:fld id="{7810BC7E-7479-449A-BF26-33B0AEBF88A2}" type="slidenum">
              <a:rPr lang="en-US" altLang="en-US" sz="1800" smtClean="0">
                <a:solidFill>
                  <a:srgbClr val="000000"/>
                </a:solidFill>
              </a:rPr>
              <a:pPr>
                <a:defRPr/>
              </a:pPr>
              <a:t>28</a:t>
            </a:fld>
            <a:endParaRPr lang="en-US" alt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2">
                                            <p:bg/>
                                          </p:spTgt>
                                        </p:tgtEl>
                                        <p:attrNameLst>
                                          <p:attrName>style.visibility</p:attrName>
                                        </p:attrNameLst>
                                      </p:cBhvr>
                                      <p:to>
                                        <p:strVal val="visible"/>
                                      </p:to>
                                    </p:set>
                                    <p:animEffect transition="in" filter="dissolve">
                                      <p:cBhvr>
                                        <p:cTn id="7" dur="500"/>
                                        <p:tgtEl>
                                          <p:spTgt spid="13517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5172">
                                            <p:txEl>
                                              <p:pRg st="0" end="0"/>
                                            </p:txEl>
                                          </p:spTgt>
                                        </p:tgtEl>
                                        <p:attrNameLst>
                                          <p:attrName>style.visibility</p:attrName>
                                        </p:attrNameLst>
                                      </p:cBhvr>
                                      <p:to>
                                        <p:strVal val="visible"/>
                                      </p:to>
                                    </p:set>
                                    <p:animEffect transition="in" filter="dissolve">
                                      <p:cBhvr>
                                        <p:cTn id="10" dur="500"/>
                                        <p:tgtEl>
                                          <p:spTgt spid="135172">
                                            <p:txEl>
                                              <p:pRg st="0" end="0"/>
                                            </p:txEl>
                                          </p:spTgt>
                                        </p:tgtEl>
                                      </p:cBhvr>
                                    </p:animEffect>
                                  </p:childTnLst>
                                </p:cTn>
                              </p:par>
                              <p:par>
                                <p:cTn id="11" presetID="39" presetClass="entr" presetSubtype="0" accel="100000" fill="hold" nodeType="withEffect">
                                  <p:stCondLst>
                                    <p:cond delay="0"/>
                                  </p:stCondLst>
                                  <p:childTnLst>
                                    <p:set>
                                      <p:cBhvr>
                                        <p:cTn id="12" dur="1" fill="hold">
                                          <p:stCondLst>
                                            <p:cond delay="0"/>
                                          </p:stCondLst>
                                        </p:cTn>
                                        <p:tgtEl>
                                          <p:spTgt spid="135172">
                                            <p:txEl>
                                              <p:pRg st="1" end="1"/>
                                            </p:txEl>
                                          </p:spTgt>
                                        </p:tgtEl>
                                        <p:attrNameLst>
                                          <p:attrName>style.visibility</p:attrName>
                                        </p:attrNameLst>
                                      </p:cBhvr>
                                      <p:to>
                                        <p:strVal val="visible"/>
                                      </p:to>
                                    </p:set>
                                    <p:anim calcmode="lin" valueType="num">
                                      <p:cBhvr>
                                        <p:cTn id="13" dur="500" fill="hold"/>
                                        <p:tgtEl>
                                          <p:spTgt spid="13517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517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517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5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35172">
                                            <p:txEl>
                                              <p:pRg st="2" end="2"/>
                                            </p:txEl>
                                          </p:spTgt>
                                        </p:tgtEl>
                                        <p:attrNameLst>
                                          <p:attrName>style.visibility</p:attrName>
                                        </p:attrNameLst>
                                      </p:cBhvr>
                                      <p:to>
                                        <p:strVal val="visible"/>
                                      </p:to>
                                    </p:set>
                                    <p:anim calcmode="lin" valueType="num">
                                      <p:cBhvr>
                                        <p:cTn id="21" dur="500" fill="hold"/>
                                        <p:tgtEl>
                                          <p:spTgt spid="13517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3517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3517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351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5173">
                                            <p:bg/>
                                          </p:spTgt>
                                        </p:tgtEl>
                                        <p:attrNameLst>
                                          <p:attrName>style.visibility</p:attrName>
                                        </p:attrNameLst>
                                      </p:cBhvr>
                                      <p:to>
                                        <p:strVal val="visible"/>
                                      </p:to>
                                    </p:set>
                                    <p:animEffect transition="in" filter="dissolve">
                                      <p:cBhvr>
                                        <p:cTn id="29" dur="500"/>
                                        <p:tgtEl>
                                          <p:spTgt spid="135173">
                                            <p:bg/>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5173">
                                            <p:txEl>
                                              <p:pRg st="0" end="0"/>
                                            </p:txEl>
                                          </p:spTgt>
                                        </p:tgtEl>
                                        <p:attrNameLst>
                                          <p:attrName>style.visibility</p:attrName>
                                        </p:attrNameLst>
                                      </p:cBhvr>
                                      <p:to>
                                        <p:strVal val="visible"/>
                                      </p:to>
                                    </p:set>
                                    <p:animEffect transition="in" filter="dissolve">
                                      <p:cBhvr>
                                        <p:cTn id="32" dur="500"/>
                                        <p:tgtEl>
                                          <p:spTgt spid="135173">
                                            <p:txEl>
                                              <p:pRg st="0" end="0"/>
                                            </p:txEl>
                                          </p:spTgt>
                                        </p:tgtEl>
                                      </p:cBhvr>
                                    </p:animEffect>
                                  </p:childTnLst>
                                </p:cTn>
                              </p:par>
                              <p:par>
                                <p:cTn id="33" presetID="39" presetClass="entr" presetSubtype="0" accel="100000" fill="hold" nodeType="withEffect">
                                  <p:stCondLst>
                                    <p:cond delay="0"/>
                                  </p:stCondLst>
                                  <p:childTnLst>
                                    <p:set>
                                      <p:cBhvr>
                                        <p:cTn id="34" dur="1" fill="hold">
                                          <p:stCondLst>
                                            <p:cond delay="0"/>
                                          </p:stCondLst>
                                        </p:cTn>
                                        <p:tgtEl>
                                          <p:spTgt spid="135173">
                                            <p:txEl>
                                              <p:pRg st="1" end="1"/>
                                            </p:txEl>
                                          </p:spTgt>
                                        </p:tgtEl>
                                        <p:attrNameLst>
                                          <p:attrName>style.visibility</p:attrName>
                                        </p:attrNameLst>
                                      </p:cBhvr>
                                      <p:to>
                                        <p:strVal val="visible"/>
                                      </p:to>
                                    </p:set>
                                    <p:anim calcmode="lin" valueType="num">
                                      <p:cBhvr>
                                        <p:cTn id="35" dur="500" fill="hold"/>
                                        <p:tgtEl>
                                          <p:spTgt spid="13517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3517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3517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35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135173">
                                            <p:txEl>
                                              <p:pRg st="2" end="2"/>
                                            </p:txEl>
                                          </p:spTgt>
                                        </p:tgtEl>
                                        <p:attrNameLst>
                                          <p:attrName>style.visibility</p:attrName>
                                        </p:attrNameLst>
                                      </p:cBhvr>
                                      <p:to>
                                        <p:strVal val="visible"/>
                                      </p:to>
                                    </p:set>
                                    <p:anim calcmode="lin" valueType="num">
                                      <p:cBhvr>
                                        <p:cTn id="43" dur="500" fill="hold"/>
                                        <p:tgtEl>
                                          <p:spTgt spid="13517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3517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3517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351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uiExpand="1" build="p" animBg="1"/>
      <p:bldP spid="13517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extLst>
              <a:ext uri="{FF2B5EF4-FFF2-40B4-BE49-F238E27FC236}">
                <a16:creationId xmlns:a16="http://schemas.microsoft.com/office/drawing/2014/main" id="{79F98E8A-872C-44A1-8791-C5261B55525E}"/>
              </a:ext>
            </a:extLst>
          </p:cNvPr>
          <p:cNvSpPr>
            <a:spLocks noGrp="1" noChangeArrowheads="1"/>
          </p:cNvSpPr>
          <p:nvPr>
            <p:ph type="title"/>
          </p:nvPr>
        </p:nvSpPr>
        <p:spPr/>
        <p:txBody>
          <a:bodyPr/>
          <a:lstStyle/>
          <a:p>
            <a:pPr eaLnBrk="1" hangingPunct="1"/>
            <a:r>
              <a:rPr lang="en-US" altLang="en-US" sz="4400" b="0" dirty="0">
                <a:latin typeface="Impact" panose="020B0806030902050204" pitchFamily="34" charset="0"/>
              </a:rPr>
              <a:t>…justified…</a:t>
            </a:r>
            <a:endParaRPr lang="en-US" altLang="en-US" sz="3200" dirty="0">
              <a:latin typeface="Arial Narrow" panose="020B0606020202030204" pitchFamily="34" charset="0"/>
            </a:endParaRPr>
          </a:p>
        </p:txBody>
      </p:sp>
      <p:sp>
        <p:nvSpPr>
          <p:cNvPr id="137220" name="Rectangle 4">
            <a:extLst>
              <a:ext uri="{FF2B5EF4-FFF2-40B4-BE49-F238E27FC236}">
                <a16:creationId xmlns:a16="http://schemas.microsoft.com/office/drawing/2014/main" id="{1D660CFE-F919-4CF5-A08F-ACFCE3CCE5AB}"/>
              </a:ext>
            </a:extLst>
          </p:cNvPr>
          <p:cNvSpPr>
            <a:spLocks noGrp="1" noChangeArrowheads="1"/>
          </p:cNvSpPr>
          <p:nvPr>
            <p:ph type="body" sz="half" idx="1"/>
          </p:nvPr>
        </p:nvSpPr>
        <p:spPr>
          <a:xfrm>
            <a:off x="2514600" y="2447926"/>
            <a:ext cx="3810000" cy="4105275"/>
          </a:xfrm>
          <a:solidFill>
            <a:srgbClr val="FFFF66"/>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pPr>
            <a:r>
              <a:rPr lang="en-US" altLang="en-US" sz="2400" b="1">
                <a:solidFill>
                  <a:srgbClr val="990000"/>
                </a:solidFill>
              </a:rPr>
              <a:t>Reformation Perspective</a:t>
            </a:r>
          </a:p>
          <a:p>
            <a:pPr eaLnBrk="1" hangingPunct="1">
              <a:lnSpc>
                <a:spcPct val="90000"/>
              </a:lnSpc>
            </a:pPr>
            <a:r>
              <a:rPr lang="en-US" altLang="en-US" sz="2400" i="1">
                <a:solidFill>
                  <a:schemeClr val="hlink"/>
                </a:solidFill>
              </a:rPr>
              <a:t>The verb “justified” directly refers to justification from sin—the acquittal by God, the Judge, in view of Christ’s sacrificial work.</a:t>
            </a:r>
          </a:p>
          <a:p>
            <a:pPr eaLnBrk="1" hangingPunct="1">
              <a:lnSpc>
                <a:spcPct val="90000"/>
              </a:lnSpc>
            </a:pPr>
            <a:r>
              <a:rPr lang="en-US" altLang="en-US" sz="2400" i="1">
                <a:solidFill>
                  <a:schemeClr val="hlink"/>
                </a:solidFill>
              </a:rPr>
              <a:t>“Works” vs. “faith” concern how one is saved and set right with God.</a:t>
            </a:r>
          </a:p>
        </p:txBody>
      </p:sp>
      <p:sp>
        <p:nvSpPr>
          <p:cNvPr id="137221" name="Rectangle 5">
            <a:extLst>
              <a:ext uri="{FF2B5EF4-FFF2-40B4-BE49-F238E27FC236}">
                <a16:creationId xmlns:a16="http://schemas.microsoft.com/office/drawing/2014/main" id="{F6CB96BA-D733-44B1-A3DA-72B8795FB1B3}"/>
              </a:ext>
            </a:extLst>
          </p:cNvPr>
          <p:cNvSpPr>
            <a:spLocks noGrp="1" noChangeArrowheads="1"/>
          </p:cNvSpPr>
          <p:nvPr>
            <p:ph type="body" sz="half" idx="2"/>
          </p:nvPr>
        </p:nvSpPr>
        <p:spPr>
          <a:xfrm>
            <a:off x="6553200" y="2447926"/>
            <a:ext cx="3810000" cy="4105275"/>
          </a:xfrm>
          <a:solidFill>
            <a:srgbClr val="FFFF99"/>
          </a:solidFill>
          <a:ln w="12700">
            <a:solidFill>
              <a:schemeClr val="tx1"/>
            </a:solidFill>
            <a:miter lim="800000"/>
            <a:headEnd/>
            <a:tailEnd/>
          </a:ln>
        </p:spPr>
        <p:txBody>
          <a:bodyPr/>
          <a:lstStyle/>
          <a:p>
            <a:pPr eaLnBrk="1" hangingPunct="1">
              <a:lnSpc>
                <a:spcPct val="90000"/>
              </a:lnSpc>
              <a:buFont typeface="Wingdings" panose="05000000000000000000" pitchFamily="2" charset="2"/>
              <a:buNone/>
            </a:pPr>
            <a:r>
              <a:rPr lang="en-US" altLang="en-US" sz="2400" b="1">
                <a:solidFill>
                  <a:srgbClr val="990000"/>
                </a:solidFill>
              </a:rPr>
              <a:t>New Perspective</a:t>
            </a:r>
          </a:p>
          <a:p>
            <a:pPr eaLnBrk="1" hangingPunct="1">
              <a:lnSpc>
                <a:spcPct val="90000"/>
              </a:lnSpc>
            </a:pPr>
            <a:r>
              <a:rPr lang="en-US" altLang="en-US" sz="2400" i="1">
                <a:solidFill>
                  <a:schemeClr val="hlink"/>
                </a:solidFill>
              </a:rPr>
              <a:t>The verb “justified” refers to being vindicated as rightfully belonging to God’s people. It is not so much about sin as about who is included.</a:t>
            </a:r>
          </a:p>
          <a:p>
            <a:pPr eaLnBrk="1" hangingPunct="1">
              <a:lnSpc>
                <a:spcPct val="90000"/>
              </a:lnSpc>
            </a:pPr>
            <a:r>
              <a:rPr lang="en-US" altLang="en-US" sz="2400" i="1">
                <a:solidFill>
                  <a:schemeClr val="hlink"/>
                </a:solidFill>
              </a:rPr>
              <a:t>“Works” vs. “faith” concerns how one is identified.</a:t>
            </a:r>
          </a:p>
        </p:txBody>
      </p:sp>
      <p:sp>
        <p:nvSpPr>
          <p:cNvPr id="2" name="Slide Number Placeholder 1">
            <a:extLst>
              <a:ext uri="{FF2B5EF4-FFF2-40B4-BE49-F238E27FC236}">
                <a16:creationId xmlns:a16="http://schemas.microsoft.com/office/drawing/2014/main" id="{1CA57FCE-443B-46A1-965A-9C3E8F6FFE34}"/>
              </a:ext>
            </a:extLst>
          </p:cNvPr>
          <p:cNvSpPr>
            <a:spLocks noGrp="1"/>
          </p:cNvSpPr>
          <p:nvPr>
            <p:ph type="sldNum" sz="quarter" idx="12"/>
          </p:nvPr>
        </p:nvSpPr>
        <p:spPr>
          <a:xfrm>
            <a:off x="0" y="0"/>
            <a:ext cx="783167" cy="488950"/>
          </a:xfrm>
        </p:spPr>
        <p:txBody>
          <a:bodyPr/>
          <a:lstStyle/>
          <a:p>
            <a:pPr>
              <a:defRPr/>
            </a:pPr>
            <a:fld id="{7810BC7E-7479-449A-BF26-33B0AEBF88A2}" type="slidenum">
              <a:rPr lang="en-US" altLang="en-US" sz="1800" smtClean="0">
                <a:solidFill>
                  <a:srgbClr val="000000"/>
                </a:solidFill>
              </a:rPr>
              <a:pPr>
                <a:defRPr/>
              </a:pPr>
              <a:t>29</a:t>
            </a:fld>
            <a:endParaRPr lang="en-US" alt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20">
                                            <p:bg/>
                                          </p:spTgt>
                                        </p:tgtEl>
                                        <p:attrNameLst>
                                          <p:attrName>style.visibility</p:attrName>
                                        </p:attrNameLst>
                                      </p:cBhvr>
                                      <p:to>
                                        <p:strVal val="visible"/>
                                      </p:to>
                                    </p:set>
                                    <p:animEffect transition="in" filter="dissolve">
                                      <p:cBhvr>
                                        <p:cTn id="7" dur="500"/>
                                        <p:tgtEl>
                                          <p:spTgt spid="13722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220">
                                            <p:txEl>
                                              <p:pRg st="0" end="0"/>
                                            </p:txEl>
                                          </p:spTgt>
                                        </p:tgtEl>
                                        <p:attrNameLst>
                                          <p:attrName>style.visibility</p:attrName>
                                        </p:attrNameLst>
                                      </p:cBhvr>
                                      <p:to>
                                        <p:strVal val="visible"/>
                                      </p:to>
                                    </p:set>
                                    <p:animEffect transition="in" filter="dissolve">
                                      <p:cBhvr>
                                        <p:cTn id="10" dur="500"/>
                                        <p:tgtEl>
                                          <p:spTgt spid="137220">
                                            <p:txEl>
                                              <p:pRg st="0" end="0"/>
                                            </p:txEl>
                                          </p:spTgt>
                                        </p:tgtEl>
                                      </p:cBhvr>
                                    </p:animEffect>
                                  </p:childTnLst>
                                </p:cTn>
                              </p:par>
                              <p:par>
                                <p:cTn id="11" presetID="39" presetClass="entr" presetSubtype="0" accel="100000" fill="hold" nodeType="withEffect">
                                  <p:stCondLst>
                                    <p:cond delay="0"/>
                                  </p:stCondLst>
                                  <p:childTnLst>
                                    <p:set>
                                      <p:cBhvr>
                                        <p:cTn id="12" dur="1" fill="hold">
                                          <p:stCondLst>
                                            <p:cond delay="0"/>
                                          </p:stCondLst>
                                        </p:cTn>
                                        <p:tgtEl>
                                          <p:spTgt spid="137220">
                                            <p:txEl>
                                              <p:pRg st="1" end="1"/>
                                            </p:txEl>
                                          </p:spTgt>
                                        </p:tgtEl>
                                        <p:attrNameLst>
                                          <p:attrName>style.visibility</p:attrName>
                                        </p:attrNameLst>
                                      </p:cBhvr>
                                      <p:to>
                                        <p:strVal val="visible"/>
                                      </p:to>
                                    </p:set>
                                    <p:anim calcmode="lin" valueType="num">
                                      <p:cBhvr>
                                        <p:cTn id="13" dur="500" fill="hold"/>
                                        <p:tgtEl>
                                          <p:spTgt spid="13722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722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722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7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37220">
                                            <p:txEl>
                                              <p:pRg st="2" end="2"/>
                                            </p:txEl>
                                          </p:spTgt>
                                        </p:tgtEl>
                                        <p:attrNameLst>
                                          <p:attrName>style.visibility</p:attrName>
                                        </p:attrNameLst>
                                      </p:cBhvr>
                                      <p:to>
                                        <p:strVal val="visible"/>
                                      </p:to>
                                    </p:set>
                                    <p:anim calcmode="lin" valueType="num">
                                      <p:cBhvr>
                                        <p:cTn id="21" dur="500" fill="hold"/>
                                        <p:tgtEl>
                                          <p:spTgt spid="13722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3722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3722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37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7221">
                                            <p:bg/>
                                          </p:spTgt>
                                        </p:tgtEl>
                                        <p:attrNameLst>
                                          <p:attrName>style.visibility</p:attrName>
                                        </p:attrNameLst>
                                      </p:cBhvr>
                                      <p:to>
                                        <p:strVal val="visible"/>
                                      </p:to>
                                    </p:set>
                                    <p:animEffect transition="in" filter="dissolve">
                                      <p:cBhvr>
                                        <p:cTn id="29" dur="500"/>
                                        <p:tgtEl>
                                          <p:spTgt spid="137221">
                                            <p:bg/>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7221">
                                            <p:txEl>
                                              <p:pRg st="0" end="0"/>
                                            </p:txEl>
                                          </p:spTgt>
                                        </p:tgtEl>
                                        <p:attrNameLst>
                                          <p:attrName>style.visibility</p:attrName>
                                        </p:attrNameLst>
                                      </p:cBhvr>
                                      <p:to>
                                        <p:strVal val="visible"/>
                                      </p:to>
                                    </p:set>
                                    <p:animEffect transition="in" filter="dissolve">
                                      <p:cBhvr>
                                        <p:cTn id="32" dur="500"/>
                                        <p:tgtEl>
                                          <p:spTgt spid="137221">
                                            <p:txEl>
                                              <p:pRg st="0" end="0"/>
                                            </p:txEl>
                                          </p:spTgt>
                                        </p:tgtEl>
                                      </p:cBhvr>
                                    </p:animEffect>
                                  </p:childTnLst>
                                </p:cTn>
                              </p:par>
                              <p:par>
                                <p:cTn id="33" presetID="39" presetClass="entr" presetSubtype="0" accel="100000" fill="hold" nodeType="withEffect">
                                  <p:stCondLst>
                                    <p:cond delay="0"/>
                                  </p:stCondLst>
                                  <p:childTnLst>
                                    <p:set>
                                      <p:cBhvr>
                                        <p:cTn id="34" dur="1" fill="hold">
                                          <p:stCondLst>
                                            <p:cond delay="0"/>
                                          </p:stCondLst>
                                        </p:cTn>
                                        <p:tgtEl>
                                          <p:spTgt spid="137221">
                                            <p:txEl>
                                              <p:pRg st="1" end="1"/>
                                            </p:txEl>
                                          </p:spTgt>
                                        </p:tgtEl>
                                        <p:attrNameLst>
                                          <p:attrName>style.visibility</p:attrName>
                                        </p:attrNameLst>
                                      </p:cBhvr>
                                      <p:to>
                                        <p:strVal val="visible"/>
                                      </p:to>
                                    </p:set>
                                    <p:anim calcmode="lin" valueType="num">
                                      <p:cBhvr>
                                        <p:cTn id="35" dur="500" fill="hold"/>
                                        <p:tgtEl>
                                          <p:spTgt spid="13722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3722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3722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372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137221">
                                            <p:txEl>
                                              <p:pRg st="2" end="2"/>
                                            </p:txEl>
                                          </p:spTgt>
                                        </p:tgtEl>
                                        <p:attrNameLst>
                                          <p:attrName>style.visibility</p:attrName>
                                        </p:attrNameLst>
                                      </p:cBhvr>
                                      <p:to>
                                        <p:strVal val="visible"/>
                                      </p:to>
                                    </p:set>
                                    <p:anim calcmode="lin" valueType="num">
                                      <p:cBhvr>
                                        <p:cTn id="43" dur="500" fill="hold"/>
                                        <p:tgtEl>
                                          <p:spTgt spid="13722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3722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3722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3722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uiExpand="1" build="p" animBg="1"/>
      <p:bldP spid="137221"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F08C-759A-426F-ACEF-6844C7174165}"/>
              </a:ext>
            </a:extLst>
          </p:cNvPr>
          <p:cNvSpPr>
            <a:spLocks noGrp="1"/>
          </p:cNvSpPr>
          <p:nvPr>
            <p:ph type="title"/>
          </p:nvPr>
        </p:nvSpPr>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MARTIN LUTHER AND ST. PAUL</a:t>
            </a:r>
          </a:p>
        </p:txBody>
      </p:sp>
      <p:sp>
        <p:nvSpPr>
          <p:cNvPr id="3" name="Content Placeholder 2">
            <a:extLst>
              <a:ext uri="{FF2B5EF4-FFF2-40B4-BE49-F238E27FC236}">
                <a16:creationId xmlns:a16="http://schemas.microsoft.com/office/drawing/2014/main" id="{F6D54D65-03DF-40A7-9DFC-01FFC13948DB}"/>
              </a:ext>
            </a:extLst>
          </p:cNvPr>
          <p:cNvSpPr>
            <a:spLocks noGrp="1"/>
          </p:cNvSpPr>
          <p:nvPr>
            <p:ph idx="1"/>
          </p:nvPr>
        </p:nvSpPr>
        <p:spPr>
          <a:xfrm>
            <a:off x="1881554" y="1885285"/>
            <a:ext cx="8908366" cy="4424075"/>
          </a:xfrm>
        </p:spPr>
        <p:txBody>
          <a:bodyPr>
            <a:normAutofit lnSpcReduction="10000"/>
          </a:bodyPr>
          <a:lstStyle/>
          <a:p>
            <a:pPr marL="0" indent="0">
              <a:buNone/>
            </a:pPr>
            <a:r>
              <a:rPr lang="en-US" sz="2800" b="1" dirty="0">
                <a:solidFill>
                  <a:schemeClr val="tx2">
                    <a:lumMod val="75000"/>
                  </a:schemeClr>
                </a:solidFill>
              </a:rPr>
              <a:t>To fully understand the dynamics of this new perspective, one needs to travel backward to the Protestant Reformation.</a:t>
            </a:r>
          </a:p>
          <a:p>
            <a:r>
              <a:rPr lang="en-US" sz="2400" i="1" dirty="0"/>
              <a:t>Luther broke with the Medieval Church in his understanding of Paul, and it is fair to say that his study of Paul led directly to his Reformation theology of salvation and the church.</a:t>
            </a:r>
          </a:p>
          <a:p>
            <a:r>
              <a:rPr lang="en-US" sz="2400" i="1" dirty="0"/>
              <a:t>The new perspective on Paul, in turn, breaks with Luther’s theology, and if followed, alters significantly one’s understanding both of salvation and the church.</a:t>
            </a:r>
          </a:p>
        </p:txBody>
      </p:sp>
      <p:sp>
        <p:nvSpPr>
          <p:cNvPr id="4" name="Slide Number Placeholder 3">
            <a:extLst>
              <a:ext uri="{FF2B5EF4-FFF2-40B4-BE49-F238E27FC236}">
                <a16:creationId xmlns:a16="http://schemas.microsoft.com/office/drawing/2014/main" id="{A85A3B51-72A0-4AD6-9E5B-778E85E3A98C}"/>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5462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95DE0E37-306A-4BC3-B8AD-A9B35CC821B2}"/>
              </a:ext>
            </a:extLst>
          </p:cNvPr>
          <p:cNvSpPr>
            <a:spLocks noGrp="1" noChangeArrowheads="1"/>
          </p:cNvSpPr>
          <p:nvPr>
            <p:ph type="title"/>
          </p:nvPr>
        </p:nvSpPr>
        <p:spPr>
          <a:xfrm>
            <a:off x="2540000" y="152400"/>
            <a:ext cx="7112000" cy="1143000"/>
          </a:xfrm>
          <a:noFill/>
          <a:ln>
            <a:noFill/>
          </a:ln>
        </p:spPr>
        <p:txBody>
          <a:bodyPr/>
          <a:lstStyle/>
          <a:p>
            <a:pPr algn="ctr" eaLnBrk="1" hangingPunct="1"/>
            <a:r>
              <a:rPr lang="en-US" altLang="en-US" sz="6600" b="0" dirty="0">
                <a:solidFill>
                  <a:schemeClr val="tx2">
                    <a:lumMod val="60000"/>
                    <a:lumOff val="40000"/>
                  </a:schemeClr>
                </a:solidFill>
                <a:latin typeface="Impact" panose="020B0806030902050204" pitchFamily="34" charset="0"/>
              </a:rPr>
              <a:t>The Implications</a:t>
            </a:r>
          </a:p>
        </p:txBody>
      </p:sp>
      <p:sp>
        <p:nvSpPr>
          <p:cNvPr id="83971" name="Rectangle 3">
            <a:extLst>
              <a:ext uri="{FF2B5EF4-FFF2-40B4-BE49-F238E27FC236}">
                <a16:creationId xmlns:a16="http://schemas.microsoft.com/office/drawing/2014/main" id="{49334C16-428F-47D2-AA17-4E24DCF897CB}"/>
              </a:ext>
            </a:extLst>
          </p:cNvPr>
          <p:cNvSpPr>
            <a:spLocks noGrp="1" noChangeArrowheads="1"/>
          </p:cNvSpPr>
          <p:nvPr>
            <p:ph type="body" sz="half" idx="1"/>
          </p:nvPr>
        </p:nvSpPr>
        <p:spPr>
          <a:xfrm>
            <a:off x="182880" y="1470660"/>
            <a:ext cx="6217920" cy="5234940"/>
          </a:xfrm>
          <a:solidFill>
            <a:srgbClr val="FFFF66"/>
          </a:solidFill>
          <a:ln w="12700">
            <a:solidFill>
              <a:schemeClr val="tx1"/>
            </a:solidFill>
            <a:miter lim="800000"/>
            <a:headEnd/>
            <a:tailEnd/>
          </a:ln>
        </p:spPr>
        <p:txBody>
          <a:bodyPr/>
          <a:lstStyle/>
          <a:p>
            <a:pPr eaLnBrk="1" hangingPunct="1">
              <a:buFont typeface="Wingdings" panose="05000000000000000000" pitchFamily="2" charset="2"/>
              <a:buNone/>
            </a:pPr>
            <a:r>
              <a:rPr lang="en-US" altLang="en-US" sz="3200" b="1" dirty="0">
                <a:solidFill>
                  <a:srgbClr val="990000"/>
                </a:solidFill>
              </a:rPr>
              <a:t>Reformation Perspective</a:t>
            </a:r>
          </a:p>
          <a:p>
            <a:pPr eaLnBrk="1" hangingPunct="1"/>
            <a:r>
              <a:rPr lang="en-US" altLang="en-US" sz="3200" i="1" dirty="0">
                <a:latin typeface="Arial Narrow" panose="020B0606020202030204" pitchFamily="34" charset="0"/>
              </a:rPr>
              <a:t>Paul’s arguments in Galatians and Romans were driven by his concern for the standing of sinners before God.</a:t>
            </a:r>
          </a:p>
          <a:p>
            <a:pPr eaLnBrk="1" hangingPunct="1"/>
            <a:r>
              <a:rPr lang="en-US" altLang="en-US" sz="3200" i="1" dirty="0">
                <a:latin typeface="Arial Narrow" panose="020B0606020202030204" pitchFamily="34" charset="0"/>
              </a:rPr>
              <a:t>The gospel is fundamentally about the salvation of sinners in view of Christ’s sacrifice of atonement for all.</a:t>
            </a:r>
          </a:p>
        </p:txBody>
      </p:sp>
      <p:sp>
        <p:nvSpPr>
          <p:cNvPr id="83972" name="Rectangle 4">
            <a:extLst>
              <a:ext uri="{FF2B5EF4-FFF2-40B4-BE49-F238E27FC236}">
                <a16:creationId xmlns:a16="http://schemas.microsoft.com/office/drawing/2014/main" id="{B432CCE8-1F55-4084-80C4-DC3A5FAA0ED7}"/>
              </a:ext>
            </a:extLst>
          </p:cNvPr>
          <p:cNvSpPr>
            <a:spLocks noGrp="1" noChangeArrowheads="1"/>
          </p:cNvSpPr>
          <p:nvPr>
            <p:ph type="body" sz="half" idx="2"/>
          </p:nvPr>
        </p:nvSpPr>
        <p:spPr>
          <a:xfrm>
            <a:off x="6513514" y="1470660"/>
            <a:ext cx="5495606" cy="5234940"/>
          </a:xfrm>
          <a:solidFill>
            <a:srgbClr val="FFFF99"/>
          </a:solidFill>
          <a:ln w="12700">
            <a:solidFill>
              <a:schemeClr val="tx1"/>
            </a:solidFill>
            <a:miter lim="800000"/>
            <a:headEnd/>
            <a:tailEnd/>
          </a:ln>
        </p:spPr>
        <p:txBody>
          <a:bodyPr/>
          <a:lstStyle/>
          <a:p>
            <a:pPr eaLnBrk="1" hangingPunct="1">
              <a:buFont typeface="Wingdings" panose="05000000000000000000" pitchFamily="2" charset="2"/>
              <a:buNone/>
            </a:pPr>
            <a:r>
              <a:rPr lang="en-US" altLang="en-US" sz="3200" b="1" dirty="0">
                <a:solidFill>
                  <a:srgbClr val="990000"/>
                </a:solidFill>
              </a:rPr>
              <a:t>New Perspective</a:t>
            </a:r>
          </a:p>
          <a:p>
            <a:pPr eaLnBrk="1" hangingPunct="1"/>
            <a:r>
              <a:rPr lang="en-US" altLang="en-US" sz="3200" i="1" dirty="0">
                <a:latin typeface="Arial Narrow" panose="020B0606020202030204" pitchFamily="34" charset="0"/>
              </a:rPr>
              <a:t>Paul’s arguments in Galatians and Romans were driven by his concern for social inclusivism and ecumenical unity.</a:t>
            </a:r>
          </a:p>
          <a:p>
            <a:pPr eaLnBrk="1" hangingPunct="1"/>
            <a:r>
              <a:rPr lang="en-US" altLang="en-US" sz="3200" i="1" dirty="0">
                <a:latin typeface="Arial Narrow" panose="020B0606020202030204" pitchFamily="34" charset="0"/>
              </a:rPr>
              <a:t>The gospel is fundamentally about the triumph of Christ over sectarianism and Jewish exclusivism.</a:t>
            </a:r>
          </a:p>
        </p:txBody>
      </p:sp>
      <p:sp>
        <p:nvSpPr>
          <p:cNvPr id="2" name="Slide Number Placeholder 1">
            <a:extLst>
              <a:ext uri="{FF2B5EF4-FFF2-40B4-BE49-F238E27FC236}">
                <a16:creationId xmlns:a16="http://schemas.microsoft.com/office/drawing/2014/main" id="{50572A21-1364-48CB-918F-69CCD37F7700}"/>
              </a:ext>
            </a:extLst>
          </p:cNvPr>
          <p:cNvSpPr>
            <a:spLocks noGrp="1"/>
          </p:cNvSpPr>
          <p:nvPr>
            <p:ph type="sldNum" sz="quarter" idx="12"/>
          </p:nvPr>
        </p:nvSpPr>
        <p:spPr/>
        <p:txBody>
          <a:bodyPr/>
          <a:lstStyle/>
          <a:p>
            <a:pPr>
              <a:defRPr/>
            </a:pPr>
            <a:fld id="{7810BC7E-7479-449A-BF26-33B0AEBF88A2}" type="slidenum">
              <a:rPr lang="en-US" altLang="en-US" smtClean="0"/>
              <a:pPr>
                <a:defRPr/>
              </a:pPr>
              <a:t>30</a:t>
            </a:fld>
            <a:endParaRPr lang="en-US" altLang="en-US"/>
          </a:p>
        </p:txBody>
      </p:sp>
    </p:spTree>
    <p:extLst>
      <p:ext uri="{BB962C8B-B14F-4D97-AF65-F5344CB8AC3E}">
        <p14:creationId xmlns:p14="http://schemas.microsoft.com/office/powerpoint/2010/main" val="4021163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bg/>
                                          </p:spTgt>
                                        </p:tgtEl>
                                        <p:attrNameLst>
                                          <p:attrName>style.visibility</p:attrName>
                                        </p:attrNameLst>
                                      </p:cBhvr>
                                      <p:to>
                                        <p:strVal val="visible"/>
                                      </p:to>
                                    </p:set>
                                    <p:animEffect transition="in" filter="dissolve">
                                      <p:cBhvr>
                                        <p:cTn id="7" dur="500"/>
                                        <p:tgtEl>
                                          <p:spTgt spid="83971">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1">
                                            <p:txEl>
                                              <p:pRg st="0" end="0"/>
                                            </p:txEl>
                                          </p:spTgt>
                                        </p:tgtEl>
                                        <p:attrNameLst>
                                          <p:attrName>style.visibility</p:attrName>
                                        </p:attrNameLst>
                                      </p:cBhvr>
                                      <p:to>
                                        <p:strVal val="visible"/>
                                      </p:to>
                                    </p:set>
                                    <p:animEffect transition="in" filter="dissolve">
                                      <p:cBhvr>
                                        <p:cTn id="10" dur="500"/>
                                        <p:tgtEl>
                                          <p:spTgt spid="83971">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3972">
                                            <p:bg/>
                                          </p:spTgt>
                                        </p:tgtEl>
                                        <p:attrNameLst>
                                          <p:attrName>style.visibility</p:attrName>
                                        </p:attrNameLst>
                                      </p:cBhvr>
                                      <p:to>
                                        <p:strVal val="visible"/>
                                      </p:to>
                                    </p:set>
                                    <p:animEffect transition="in" filter="dissolve">
                                      <p:cBhvr>
                                        <p:cTn id="25" dur="500"/>
                                        <p:tgtEl>
                                          <p:spTgt spid="83972">
                                            <p:bg/>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3972">
                                            <p:txEl>
                                              <p:pRg st="0" end="0"/>
                                            </p:txEl>
                                          </p:spTgt>
                                        </p:tgtEl>
                                        <p:attrNameLst>
                                          <p:attrName>style.visibility</p:attrName>
                                        </p:attrNameLst>
                                      </p:cBhvr>
                                      <p:to>
                                        <p:strVal val="visible"/>
                                      </p:to>
                                    </p:set>
                                    <p:animEffect transition="in" filter="dissolve">
                                      <p:cBhvr>
                                        <p:cTn id="28" dur="500"/>
                                        <p:tgtEl>
                                          <p:spTgt spid="83972">
                                            <p:txEl>
                                              <p:pRg st="0" end="0"/>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83972">
                                            <p:txEl>
                                              <p:pRg st="1" end="1"/>
                                            </p:txEl>
                                          </p:spTgt>
                                        </p:tgtEl>
                                        <p:attrNameLst>
                                          <p:attrName>style.visibility</p:attrName>
                                        </p:attrNameLst>
                                      </p:cBhvr>
                                      <p:to>
                                        <p:strVal val="visible"/>
                                      </p:to>
                                    </p:set>
                                    <p:anim calcmode="lin" valueType="num">
                                      <p:cBhvr additive="base">
                                        <p:cTn id="31" dur="500" fill="hold"/>
                                        <p:tgtEl>
                                          <p:spTgt spid="8397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972">
                                            <p:txEl>
                                              <p:pRg st="2" end="2"/>
                                            </p:txEl>
                                          </p:spTgt>
                                        </p:tgtEl>
                                        <p:attrNameLst>
                                          <p:attrName>style.visibility</p:attrName>
                                        </p:attrNameLst>
                                      </p:cBhvr>
                                      <p:to>
                                        <p:strVal val="visible"/>
                                      </p:to>
                                    </p:set>
                                    <p:anim calcmode="lin" valueType="num">
                                      <p:cBhvr additive="base">
                                        <p:cTn id="37" dur="500" fill="hold"/>
                                        <p:tgtEl>
                                          <p:spTgt spid="8397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9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animBg="1"/>
      <p:bldP spid="83972"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DE18EE0-8853-47EC-A86A-F5F49B493F1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370821-C5F9-4B41-B050-3FA4EA1034B8}" type="slidenum">
              <a:rPr kumimoji="0" lang="en-US" alt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92162" name="Rectangle 2">
            <a:extLst>
              <a:ext uri="{FF2B5EF4-FFF2-40B4-BE49-F238E27FC236}">
                <a16:creationId xmlns:a16="http://schemas.microsoft.com/office/drawing/2014/main" id="{39FC817C-DA77-4FAC-B892-B9FE08F4D32E}"/>
              </a:ext>
            </a:extLst>
          </p:cNvPr>
          <p:cNvSpPr>
            <a:spLocks noGrp="1" noChangeArrowheads="1"/>
          </p:cNvSpPr>
          <p:nvPr>
            <p:ph type="title"/>
          </p:nvPr>
        </p:nvSpPr>
        <p:spPr>
          <a:xfrm>
            <a:off x="1588169" y="744752"/>
            <a:ext cx="9015659" cy="1066464"/>
          </a:xfrm>
        </p:spPr>
        <p:txBody>
          <a:bodyPr>
            <a:normAutofit/>
          </a:bodyPr>
          <a:lstStyle/>
          <a:p>
            <a:r>
              <a:rPr lang="en-US" altLang="en-US" sz="3600" b="1" dirty="0">
                <a:solidFill>
                  <a:schemeClr val="accent5">
                    <a:lumMod val="60000"/>
                    <a:lumOff val="40000"/>
                  </a:schemeClr>
                </a:solidFill>
                <a:latin typeface="Kozuka Gothic Pro B" panose="020B0800000000000000" pitchFamily="34" charset="-128"/>
                <a:ea typeface="Kozuka Gothic Pro B" panose="020B0800000000000000" pitchFamily="34" charset="-128"/>
              </a:rPr>
              <a:t>PAUL’S CONVERSION?</a:t>
            </a:r>
            <a:endParaRPr lang="en-US" altLang="en-US" sz="3600" dirty="0">
              <a:solidFill>
                <a:schemeClr val="accent5">
                  <a:lumMod val="60000"/>
                  <a:lumOff val="40000"/>
                </a:schemeClr>
              </a:solidFill>
              <a:latin typeface="Kozuka Gothic Pro B" panose="020B0800000000000000" pitchFamily="34" charset="-128"/>
              <a:ea typeface="Kozuka Gothic Pro B" panose="020B0800000000000000" pitchFamily="34" charset="-128"/>
            </a:endParaRPr>
          </a:p>
        </p:txBody>
      </p:sp>
      <p:sp>
        <p:nvSpPr>
          <p:cNvPr id="92163" name="Rectangle 3">
            <a:extLst>
              <a:ext uri="{FF2B5EF4-FFF2-40B4-BE49-F238E27FC236}">
                <a16:creationId xmlns:a16="http://schemas.microsoft.com/office/drawing/2014/main" id="{C325C890-163B-4E0D-8BDD-59A01A4BBCB1}"/>
              </a:ext>
            </a:extLst>
          </p:cNvPr>
          <p:cNvSpPr>
            <a:spLocks noGrp="1" noChangeArrowheads="1"/>
          </p:cNvSpPr>
          <p:nvPr>
            <p:ph type="body" idx="1"/>
          </p:nvPr>
        </p:nvSpPr>
        <p:spPr>
          <a:xfrm>
            <a:off x="1588169" y="1558834"/>
            <a:ext cx="9472554" cy="5017812"/>
          </a:xfrm>
        </p:spPr>
        <p:txBody>
          <a:bodyPr>
            <a:normAutofit/>
          </a:bodyPr>
          <a:lstStyle/>
          <a:p>
            <a:pPr marL="0" indent="0">
              <a:buClr>
                <a:schemeClr val="tx2">
                  <a:lumMod val="50000"/>
                </a:schemeClr>
              </a:buClr>
              <a:buNone/>
            </a:pPr>
            <a:r>
              <a:rPr lang="en-US" altLang="en-US" sz="2800" b="1" dirty="0">
                <a:solidFill>
                  <a:srgbClr val="FFFF99"/>
                </a:solidFill>
              </a:rPr>
              <a:t>Some “new perspective” thinkers argue that on the Damascus Road, Paul was “called”—but he was not “converted.”</a:t>
            </a:r>
            <a:endParaRPr lang="en-US" altLang="en-US" sz="2800" b="1" i="1" dirty="0">
              <a:solidFill>
                <a:srgbClr val="FFFF99"/>
              </a:solidFill>
            </a:endParaRPr>
          </a:p>
          <a:p>
            <a:pPr>
              <a:lnSpc>
                <a:spcPct val="90000"/>
              </a:lnSpc>
            </a:pPr>
            <a:r>
              <a:rPr lang="en-US" altLang="en-US" sz="2400" i="1" dirty="0">
                <a:latin typeface="Arial Narrow" panose="020B0606020202030204" pitchFamily="34" charset="0"/>
              </a:rPr>
              <a:t>What happened was not so radical as has been supposed by western Christians.</a:t>
            </a:r>
          </a:p>
          <a:p>
            <a:pPr>
              <a:lnSpc>
                <a:spcPct val="90000"/>
              </a:lnSpc>
            </a:pPr>
            <a:r>
              <a:rPr lang="en-US" altLang="en-US" sz="2400" i="1" u="sng" dirty="0">
                <a:latin typeface="Arial Narrow" panose="020B0606020202030204" pitchFamily="34" charset="0"/>
              </a:rPr>
              <a:t>Paul did not change religions, but instead, received a new and special calling as a Jew to bring God’s message about Jesus to non-Jews.</a:t>
            </a:r>
            <a:endParaRPr lang="en-US" altLang="en-US" sz="2400" i="1" u="sng" dirty="0"/>
          </a:p>
          <a:p>
            <a:pPr>
              <a:lnSpc>
                <a:spcPct val="90000"/>
              </a:lnSpc>
            </a:pPr>
            <a:r>
              <a:rPr lang="en-US" altLang="en-US" sz="2400" i="1" dirty="0">
                <a:latin typeface="Arial Narrow" panose="020B0606020202030204" pitchFamily="34" charset="0"/>
              </a:rPr>
              <a:t>For Paul, justification has to do with relations between Jews and Gentiles, not with how a person is to be saved.</a:t>
            </a:r>
          </a:p>
          <a:p>
            <a:pPr algn="r">
              <a:lnSpc>
                <a:spcPct val="90000"/>
              </a:lnSpc>
              <a:buNone/>
            </a:pPr>
            <a:r>
              <a:rPr lang="en-US" altLang="en-US" dirty="0" err="1">
                <a:latin typeface="Arial Narrow" panose="020B0606020202030204" pitchFamily="34" charset="0"/>
              </a:rPr>
              <a:t>Krister</a:t>
            </a:r>
            <a:r>
              <a:rPr lang="en-US" altLang="en-US" dirty="0">
                <a:latin typeface="Arial Narrow" panose="020B0606020202030204" pitchFamily="34" charset="0"/>
              </a:rPr>
              <a:t> </a:t>
            </a:r>
            <a:r>
              <a:rPr lang="en-US" altLang="en-US" dirty="0" err="1">
                <a:latin typeface="Arial Narrow" panose="020B0606020202030204" pitchFamily="34" charset="0"/>
              </a:rPr>
              <a:t>Stendahl</a:t>
            </a:r>
            <a:endParaRPr lang="en-US" altLang="en-US" dirty="0">
              <a:latin typeface="Arial Narrow" panose="020B0606020202030204" pitchFamily="34" charset="0"/>
            </a:endParaRPr>
          </a:p>
        </p:txBody>
      </p:sp>
    </p:spTree>
    <p:extLst>
      <p:ext uri="{BB962C8B-B14F-4D97-AF65-F5344CB8AC3E}">
        <p14:creationId xmlns:p14="http://schemas.microsoft.com/office/powerpoint/2010/main" val="6722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63">
                                            <p:txEl>
                                              <p:pRg st="1" end="1"/>
                                            </p:txEl>
                                          </p:spTgt>
                                        </p:tgtEl>
                                        <p:attrNameLst>
                                          <p:attrName>style.visibility</p:attrName>
                                        </p:attrNameLst>
                                      </p:cBhvr>
                                      <p:to>
                                        <p:strVal val="visible"/>
                                      </p:to>
                                    </p:set>
                                    <p:anim calcmode="lin" valueType="num">
                                      <p:cBhvr additive="base">
                                        <p:cTn id="14"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163">
                                            <p:txEl>
                                              <p:pRg st="2" end="2"/>
                                            </p:txEl>
                                          </p:spTgt>
                                        </p:tgtEl>
                                        <p:attrNameLst>
                                          <p:attrName>style.visibility</p:attrName>
                                        </p:attrNameLst>
                                      </p:cBhvr>
                                      <p:to>
                                        <p:strVal val="visible"/>
                                      </p:to>
                                    </p:set>
                                    <p:anim calcmode="lin" valueType="num">
                                      <p:cBhvr additive="base">
                                        <p:cTn id="20"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2163">
                                            <p:txEl>
                                              <p:pRg st="3" end="3"/>
                                            </p:txEl>
                                          </p:spTgt>
                                        </p:tgtEl>
                                        <p:attrNameLst>
                                          <p:attrName>style.visibility</p:attrName>
                                        </p:attrNameLst>
                                      </p:cBhvr>
                                      <p:to>
                                        <p:strVal val="visible"/>
                                      </p:to>
                                    </p:set>
                                    <p:anim calcmode="lin" valueType="num">
                                      <p:cBhvr additive="base">
                                        <p:cTn id="26"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216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2163">
                                            <p:txEl>
                                              <p:pRg st="4" end="4"/>
                                            </p:txEl>
                                          </p:spTgt>
                                        </p:tgtEl>
                                        <p:attrNameLst>
                                          <p:attrName>style.visibility</p:attrName>
                                        </p:attrNameLst>
                                      </p:cBhvr>
                                      <p:to>
                                        <p:strVal val="visible"/>
                                      </p:to>
                                    </p:set>
                                    <p:anim calcmode="lin" valueType="num">
                                      <p:cBhvr additive="base">
                                        <p:cTn id="30"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B689-43B8-432F-B3CF-6189B7157090}"/>
              </a:ext>
            </a:extLst>
          </p:cNvPr>
          <p:cNvSpPr>
            <a:spLocks noGrp="1"/>
          </p:cNvSpPr>
          <p:nvPr>
            <p:ph type="title"/>
          </p:nvPr>
        </p:nvSpPr>
        <p:spPr>
          <a:xfrm>
            <a:off x="2609872" y="3147253"/>
            <a:ext cx="8196673" cy="2505401"/>
          </a:xfrm>
        </p:spPr>
        <p:txBody>
          <a:bodyPr>
            <a:normAutofit/>
          </a:bodyPr>
          <a:lstStyle/>
          <a:p>
            <a: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t>New Perspective Exegesis and Theology</a:t>
            </a:r>
            <a:b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br>
            <a:r>
              <a:rPr lang="en-US" sz="2800" i="1" dirty="0">
                <a:solidFill>
                  <a:schemeClr val="accent5">
                    <a:lumMod val="60000"/>
                    <a:lumOff val="40000"/>
                  </a:schemeClr>
                </a:solidFill>
                <a:latin typeface="+mn-lt"/>
                <a:ea typeface="Kozuka Gothic Pro B" panose="020B0800000000000000" pitchFamily="34" charset="-128"/>
              </a:rPr>
              <a:t>Key Definitions:  “the righteousness of God,” “the works of the law,” and “the faith of Christ”</a:t>
            </a:r>
            <a:endParaRPr lang="en-US" sz="5400" i="1" dirty="0">
              <a:solidFill>
                <a:schemeClr val="accent5">
                  <a:lumMod val="60000"/>
                  <a:lumOff val="40000"/>
                </a:schemeClr>
              </a:solidFill>
              <a:latin typeface="Kozuka Gothic Pro B" panose="020B0800000000000000" pitchFamily="34" charset="-128"/>
              <a:ea typeface="Kozuka Gothic Pro B" panose="020B0800000000000000" pitchFamily="34" charset="-128"/>
            </a:endParaRPr>
          </a:p>
        </p:txBody>
      </p:sp>
      <p:sp>
        <p:nvSpPr>
          <p:cNvPr id="3" name="Slide Number Placeholder 2">
            <a:extLst>
              <a:ext uri="{FF2B5EF4-FFF2-40B4-BE49-F238E27FC236}">
                <a16:creationId xmlns:a16="http://schemas.microsoft.com/office/drawing/2014/main" id="{8E09FDB3-04F1-4ADE-A445-384D84D0D214}"/>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412468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244-93AA-4F8F-BB1A-F5C01A0774FD}"/>
              </a:ext>
            </a:extLst>
          </p:cNvPr>
          <p:cNvSpPr>
            <a:spLocks noGrp="1"/>
          </p:cNvSpPr>
          <p:nvPr>
            <p:ph type="title"/>
          </p:nvPr>
        </p:nvSpPr>
        <p:spPr>
          <a:xfrm>
            <a:off x="1395663" y="121683"/>
            <a:ext cx="9077163" cy="1081705"/>
          </a:xfrm>
        </p:spPr>
        <p:txBody>
          <a:bodyPr>
            <a:normAutofit fontScale="90000"/>
          </a:bodyPr>
          <a:lstStyle/>
          <a:p>
            <a:pPr algn="ctr"/>
            <a:r>
              <a:rPr lang="en-US" b="1" dirty="0">
                <a:solidFill>
                  <a:schemeClr val="accent5">
                    <a:lumMod val="60000"/>
                    <a:lumOff val="40000"/>
                  </a:schemeClr>
                </a:solidFill>
              </a:rPr>
              <a:t>FOUR BASIC CONCLUSIONS FRAMING THE NEW PAULINE PERSPECTIVE THEOLOGY</a:t>
            </a:r>
          </a:p>
        </p:txBody>
      </p:sp>
      <p:sp>
        <p:nvSpPr>
          <p:cNvPr id="5" name="Content Placeholder 4">
            <a:extLst>
              <a:ext uri="{FF2B5EF4-FFF2-40B4-BE49-F238E27FC236}">
                <a16:creationId xmlns:a16="http://schemas.microsoft.com/office/drawing/2014/main" id="{02DEA0B3-2557-4A38-A91A-52D3ED8746E8}"/>
              </a:ext>
            </a:extLst>
          </p:cNvPr>
          <p:cNvSpPr>
            <a:spLocks noGrp="1"/>
          </p:cNvSpPr>
          <p:nvPr>
            <p:ph sz="half" idx="1"/>
          </p:nvPr>
        </p:nvSpPr>
        <p:spPr>
          <a:xfrm>
            <a:off x="125789" y="1207896"/>
            <a:ext cx="2727034" cy="4400424"/>
          </a:xfrm>
          <a:solidFill>
            <a:srgbClr val="2B4E4F"/>
          </a:solidFill>
          <a:ln>
            <a:solidFill>
              <a:schemeClr val="tx1"/>
            </a:solidFill>
          </a:ln>
        </p:spPr>
        <p:txBody>
          <a:bodyPr>
            <a:normAutofit fontScale="92500" lnSpcReduction="10000"/>
          </a:bodyPr>
          <a:lstStyle/>
          <a:p>
            <a:pPr marL="0" indent="0">
              <a:buNone/>
            </a:pPr>
            <a:r>
              <a:rPr lang="en-US" b="1" dirty="0">
                <a:solidFill>
                  <a:srgbClr val="FFC000"/>
                </a:solidFill>
                <a:effectLst>
                  <a:outerShdw blurRad="38100" dist="38100" dir="2700000" algn="tl">
                    <a:srgbClr val="000000">
                      <a:alpha val="43137"/>
                    </a:srgbClr>
                  </a:outerShdw>
                </a:effectLst>
              </a:rPr>
              <a:t>2nd TEMPLE JUDAISM WAS NOT A RELIGION OF WORKS-RIGHTEOUSNESS</a:t>
            </a:r>
          </a:p>
          <a:p>
            <a:r>
              <a:rPr lang="en-US" i="1" dirty="0"/>
              <a:t>Both Jesus and Paul were Torah observant Jews.</a:t>
            </a:r>
          </a:p>
          <a:p>
            <a:r>
              <a:rPr lang="en-US" i="1" dirty="0"/>
              <a:t>Neither argued that Jews were no longer bound by Torah obligations.</a:t>
            </a:r>
          </a:p>
          <a:p>
            <a:pPr marL="0" indent="0">
              <a:buNone/>
            </a:pPr>
            <a:endParaRPr lang="en-US" dirty="0"/>
          </a:p>
        </p:txBody>
      </p:sp>
      <p:sp>
        <p:nvSpPr>
          <p:cNvPr id="6" name="Content Placeholder 5">
            <a:extLst>
              <a:ext uri="{FF2B5EF4-FFF2-40B4-BE49-F238E27FC236}">
                <a16:creationId xmlns:a16="http://schemas.microsoft.com/office/drawing/2014/main" id="{AC9064C7-98E5-44B8-811C-C5919E3C26FF}"/>
              </a:ext>
            </a:extLst>
          </p:cNvPr>
          <p:cNvSpPr>
            <a:spLocks noGrp="1"/>
          </p:cNvSpPr>
          <p:nvPr>
            <p:ph sz="half" idx="2"/>
          </p:nvPr>
        </p:nvSpPr>
        <p:spPr>
          <a:xfrm>
            <a:off x="2962565" y="1203388"/>
            <a:ext cx="2950553" cy="5532928"/>
          </a:xfrm>
          <a:solidFill>
            <a:schemeClr val="accent6">
              <a:lumMod val="50000"/>
            </a:schemeClr>
          </a:solidFill>
          <a:ln>
            <a:solidFill>
              <a:schemeClr val="tx1"/>
            </a:solidFill>
          </a:ln>
        </p:spPr>
        <p:txBody>
          <a:bodyPr>
            <a:normAutofit fontScale="92500" lnSpcReduction="10000"/>
          </a:bodyPr>
          <a:lstStyle/>
          <a:p>
            <a:pPr marL="0" indent="0">
              <a:buNone/>
            </a:pPr>
            <a:r>
              <a:rPr lang="en-US" b="1" dirty="0">
                <a:solidFill>
                  <a:srgbClr val="FFC000"/>
                </a:solidFill>
                <a:effectLst>
                  <a:outerShdw blurRad="38100" dist="38100" dir="2700000" algn="tl">
                    <a:srgbClr val="000000">
                      <a:alpha val="43137"/>
                    </a:srgbClr>
                  </a:outerShdw>
                </a:effectLst>
              </a:rPr>
              <a:t>PAUL IS BEST UNDERSTOOD AS PART OF THE EMERGING RABBINIC MOVEMENT THAT WOULD COME TO DOMINATE JUDAISM AFTER THE DESTRUCTION OF THE 2</a:t>
            </a:r>
            <a:r>
              <a:rPr lang="en-US" b="1" baseline="30000" dirty="0">
                <a:solidFill>
                  <a:srgbClr val="FFC000"/>
                </a:solidFill>
                <a:effectLst>
                  <a:outerShdw blurRad="38100" dist="38100" dir="2700000" algn="tl">
                    <a:srgbClr val="000000">
                      <a:alpha val="43137"/>
                    </a:srgbClr>
                  </a:outerShdw>
                </a:effectLst>
              </a:rPr>
              <a:t>nd</a:t>
            </a:r>
            <a:r>
              <a:rPr lang="en-US" b="1" dirty="0">
                <a:solidFill>
                  <a:srgbClr val="FFC000"/>
                </a:solidFill>
                <a:effectLst>
                  <a:outerShdw blurRad="38100" dist="38100" dir="2700000" algn="tl">
                    <a:srgbClr val="000000">
                      <a:alpha val="43137"/>
                    </a:srgbClr>
                  </a:outerShdw>
                </a:effectLst>
              </a:rPr>
              <a:t> TEMPLE</a:t>
            </a:r>
          </a:p>
          <a:p>
            <a:r>
              <a:rPr lang="en-US" i="1" dirty="0"/>
              <a:t>Paul’s arguments were not against Judaism per se, but against those who objected to his Gentile mission.</a:t>
            </a:r>
          </a:p>
        </p:txBody>
      </p:sp>
      <p:sp>
        <p:nvSpPr>
          <p:cNvPr id="4" name="Slide Number Placeholder 3">
            <a:extLst>
              <a:ext uri="{FF2B5EF4-FFF2-40B4-BE49-F238E27FC236}">
                <a16:creationId xmlns:a16="http://schemas.microsoft.com/office/drawing/2014/main" id="{3538BCD8-6D54-4FD3-878E-07D9F1B6F3BA}"/>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7" name="Content Placeholder 4">
            <a:extLst>
              <a:ext uri="{FF2B5EF4-FFF2-40B4-BE49-F238E27FC236}">
                <a16:creationId xmlns:a16="http://schemas.microsoft.com/office/drawing/2014/main" id="{E1ABA8BD-DF3F-4A45-845E-AC16DCF8A88A}"/>
              </a:ext>
            </a:extLst>
          </p:cNvPr>
          <p:cNvSpPr txBox="1">
            <a:spLocks/>
          </p:cNvSpPr>
          <p:nvPr/>
        </p:nvSpPr>
        <p:spPr>
          <a:xfrm>
            <a:off x="6022860" y="1203389"/>
            <a:ext cx="2950553" cy="5124259"/>
          </a:xfrm>
          <a:prstGeom prst="rect">
            <a:avLst/>
          </a:prstGeom>
          <a:solidFill>
            <a:srgbClr val="4B8687"/>
          </a:solidFill>
          <a:ln>
            <a:solidFill>
              <a:schemeClr val="tx1"/>
            </a:solidFill>
          </a:ln>
        </p:spPr>
        <p:txBody>
          <a:bodyPr vert="horz" lIns="91440" tIns="45720" rIns="91440" bIns="45720" rtlCol="0">
            <a:normAutofit fontScale="92500"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b="1" dirty="0">
                <a:solidFill>
                  <a:srgbClr val="FFC000"/>
                </a:solidFill>
                <a:effectLst>
                  <a:outerShdw blurRad="38100" dist="38100" dir="2700000" algn="tl">
                    <a:srgbClr val="000000">
                      <a:alpha val="43137"/>
                    </a:srgbClr>
                  </a:outerShdw>
                </a:effectLst>
              </a:rPr>
              <a:t>PAUL’S AUDIENCE WAS GENTILES WHO NEVER FELL UNDER THE TORAH OBLIGATIONS OF THE JEWS</a:t>
            </a:r>
          </a:p>
          <a:p>
            <a:r>
              <a:rPr lang="en-US" i="1" dirty="0"/>
              <a:t>His churches included both Jews and </a:t>
            </a:r>
            <a:r>
              <a:rPr lang="en-US" i="1" dirty="0" err="1"/>
              <a:t>Gentiles,and</a:t>
            </a:r>
            <a:r>
              <a:rPr lang="en-US" i="1" dirty="0"/>
              <a:t>  Paul understood his mission in terms of the great end-time ingathering of Gentiles as predicted by the OT prophets.</a:t>
            </a:r>
            <a:endParaRPr lang="en-US" dirty="0"/>
          </a:p>
        </p:txBody>
      </p:sp>
      <p:sp>
        <p:nvSpPr>
          <p:cNvPr id="8" name="Content Placeholder 4">
            <a:extLst>
              <a:ext uri="{FF2B5EF4-FFF2-40B4-BE49-F238E27FC236}">
                <a16:creationId xmlns:a16="http://schemas.microsoft.com/office/drawing/2014/main" id="{D05D6A20-8CAC-45E8-B14C-87A2773CB964}"/>
              </a:ext>
            </a:extLst>
          </p:cNvPr>
          <p:cNvSpPr txBox="1">
            <a:spLocks/>
          </p:cNvSpPr>
          <p:nvPr/>
        </p:nvSpPr>
        <p:spPr>
          <a:xfrm>
            <a:off x="9083155" y="1203387"/>
            <a:ext cx="2983056" cy="5532929"/>
          </a:xfrm>
          <a:prstGeom prst="rect">
            <a:avLst/>
          </a:prstGeom>
          <a:solidFill>
            <a:schemeClr val="accent6">
              <a:lumMod val="75000"/>
            </a:schemeClr>
          </a:solidFill>
          <a:ln>
            <a:solidFill>
              <a:schemeClr val="tx1"/>
            </a:solidFill>
          </a:ln>
        </p:spPr>
        <p:txBody>
          <a:bodyPr vert="horz" lIns="91440" tIns="45720" rIns="91440" bIns="45720" rtlCol="0">
            <a:normAutofit fontScale="925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b="1" dirty="0">
                <a:solidFill>
                  <a:srgbClr val="FFC000"/>
                </a:solidFill>
                <a:effectLst>
                  <a:outerShdw blurRad="38100" dist="38100" dir="2700000" algn="tl">
                    <a:srgbClr val="000000">
                      <a:alpha val="43137"/>
                    </a:srgbClr>
                  </a:outerShdw>
                </a:effectLst>
              </a:rPr>
              <a:t>PAUL WROTE BEFORE THE “PARTING OF THE WAYS” BETWEEN CHRISTIANITY AND JUDAISM</a:t>
            </a:r>
          </a:p>
          <a:p>
            <a:r>
              <a:rPr lang="en-US" i="1" dirty="0"/>
              <a:t>Christianity did not have an independent existence during Paul’s lifetime.</a:t>
            </a:r>
          </a:p>
          <a:p>
            <a:r>
              <a:rPr lang="en-US" i="1" dirty="0"/>
              <a:t>Hence, his letters address the challenges of Jews and Gentiles co-existing in the same community, one body, one house, and one loaf.</a:t>
            </a:r>
          </a:p>
        </p:txBody>
      </p:sp>
    </p:spTree>
    <p:extLst>
      <p:ext uri="{BB962C8B-B14F-4D97-AF65-F5344CB8AC3E}">
        <p14:creationId xmlns:p14="http://schemas.microsoft.com/office/powerpoint/2010/main" val="34723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randombar(horizontal)">
                                      <p:cBhvr>
                                        <p:cTn id="27" dur="500"/>
                                        <p:tgtEl>
                                          <p:spTgt spid="6">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par>
                                <p:cTn id="42" presetID="14" presetClass="entr" presetSubtype="10" fill="hold" nodeType="with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par>
                                <p:cTn id="56" presetID="14" presetClass="entr" presetSubtype="10" fill="hold" nodeType="with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8" dur="500"/>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additive="base">
                                        <p:cTn id="6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xEl>
                                              <p:pRg st="2" end="2"/>
                                            </p:txEl>
                                          </p:spTgt>
                                        </p:tgtEl>
                                        <p:attrNameLst>
                                          <p:attrName>style.visibility</p:attrName>
                                        </p:attrNameLst>
                                      </p:cBhvr>
                                      <p:to>
                                        <p:strVal val="visible"/>
                                      </p:to>
                                    </p:set>
                                    <p:anim calcmode="lin" valueType="num">
                                      <p:cBhvr additive="base">
                                        <p:cTn id="6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81ED14C-CD35-42CF-B0D9-32C06BA63990}"/>
              </a:ext>
            </a:extLst>
          </p:cNvPr>
          <p:cNvSpPr>
            <a:spLocks noGrp="1" noChangeArrowheads="1"/>
          </p:cNvSpPr>
          <p:nvPr>
            <p:ph type="title" idx="4294967295"/>
          </p:nvPr>
        </p:nvSpPr>
        <p:spPr>
          <a:xfrm>
            <a:off x="0" y="530409"/>
            <a:ext cx="11817861" cy="1064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r>
              <a:rPr lang="en-US" altLang="en-US" sz="3600" dirty="0">
                <a:solidFill>
                  <a:srgbClr val="C00000"/>
                </a:solidFill>
                <a:effectLst>
                  <a:outerShdw blurRad="38100" dist="38100" dir="2700000" algn="tl">
                    <a:srgbClr val="000000">
                      <a:alpha val="43137"/>
                    </a:srgbClr>
                  </a:outerShdw>
                </a:effectLst>
              </a:rPr>
              <a:t>The idea of righteousness…  </a:t>
            </a:r>
          </a:p>
        </p:txBody>
      </p:sp>
      <p:sp>
        <p:nvSpPr>
          <p:cNvPr id="55299" name="Rectangle 3">
            <a:extLst>
              <a:ext uri="{FF2B5EF4-FFF2-40B4-BE49-F238E27FC236}">
                <a16:creationId xmlns:a16="http://schemas.microsoft.com/office/drawing/2014/main" id="{5A53D7A3-B810-4956-9E92-D7874AC0F8D0}"/>
              </a:ext>
            </a:extLst>
          </p:cNvPr>
          <p:cNvSpPr>
            <a:spLocks noGrp="1"/>
          </p:cNvSpPr>
          <p:nvPr>
            <p:ph type="body" sz="half" idx="4294967295"/>
          </p:nvPr>
        </p:nvSpPr>
        <p:spPr>
          <a:xfrm>
            <a:off x="304800" y="1594805"/>
            <a:ext cx="2750819" cy="4417376"/>
          </a:xfrm>
          <a:solidFill>
            <a:srgbClr val="5B8B5E"/>
          </a:solidFill>
          <a:ln w="12700">
            <a:solidFill>
              <a:srgbClr val="000000"/>
            </a:solidFill>
            <a:miter lim="800000"/>
            <a:headEnd/>
            <a:tailEnd/>
          </a:ln>
        </p:spPr>
        <p:txBody>
          <a:bodyPr/>
          <a:lstStyle/>
          <a:p>
            <a:pPr>
              <a:lnSpc>
                <a:spcPct val="100000"/>
              </a:lnSpc>
              <a:buFont typeface="Wingdings 2" panose="05020102010507070707" pitchFamily="18" charset="2"/>
              <a:buNone/>
            </a:pPr>
            <a:r>
              <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rPr>
              <a:t>Hebrew</a:t>
            </a:r>
          </a:p>
          <a:p>
            <a:pPr>
              <a:lnSpc>
                <a:spcPct val="100000"/>
              </a:lnSpc>
              <a:buFont typeface="Wingdings 2" panose="05020102010507070707" pitchFamily="18" charset="2"/>
              <a:buNone/>
            </a:pPr>
            <a:r>
              <a:rPr lang="en-US" altLang="en-US" sz="2800" dirty="0" err="1">
                <a:solidFill>
                  <a:srgbClr val="CCFF66"/>
                </a:solidFill>
                <a:effectLst>
                  <a:outerShdw blurRad="38100" dist="38100" dir="2700000" algn="tl">
                    <a:srgbClr val="000000">
                      <a:alpha val="43137"/>
                    </a:srgbClr>
                  </a:outerShdw>
                </a:effectLst>
                <a:latin typeface="HebrewTh" pitchFamily="2" charset="0"/>
              </a:rPr>
              <a:t>hqAdAc</a:t>
            </a:r>
            <a:r>
              <a:rPr lang="en-US" altLang="en-US" sz="2800" dirty="0">
                <a:solidFill>
                  <a:srgbClr val="CCFF66"/>
                </a:solidFill>
                <a:effectLst>
                  <a:outerShdw blurRad="38100" dist="38100" dir="2700000" algn="tl">
                    <a:srgbClr val="000000">
                      <a:alpha val="43137"/>
                    </a:srgbClr>
                  </a:outerShdw>
                </a:effectLst>
                <a:latin typeface="HebrewTh" pitchFamily="2" charset="0"/>
              </a:rPr>
              <a:t>;</a:t>
            </a:r>
            <a:r>
              <a:rPr lang="en-US" altLang="en-US" sz="2800" dirty="0">
                <a:solidFill>
                  <a:srgbClr val="CCFF66"/>
                </a:solidFill>
                <a:effectLst>
                  <a:outerShdw blurRad="38100" dist="38100" dir="2700000" algn="tl">
                    <a:srgbClr val="000000">
                      <a:alpha val="43137"/>
                    </a:srgbClr>
                  </a:outerShdw>
                </a:effectLst>
                <a:latin typeface="Times New Roman" panose="02020603050405020304" pitchFamily="18" charset="0"/>
              </a:rPr>
              <a:t>          	</a:t>
            </a:r>
          </a:p>
          <a:p>
            <a:pPr>
              <a:lnSpc>
                <a:spcPct val="100000"/>
              </a:lnSpc>
              <a:buFont typeface="Wingdings 2" panose="05020102010507070707" pitchFamily="18" charset="2"/>
              <a:buNone/>
            </a:pPr>
            <a:r>
              <a:rPr lang="en-US" altLang="en-US" sz="2800" i="1" dirty="0">
                <a:solidFill>
                  <a:srgbClr val="CCFF66"/>
                </a:solidFill>
                <a:effectLst>
                  <a:outerShdw blurRad="38100" dist="38100" dir="2700000" algn="tl">
                    <a:srgbClr val="000000">
                      <a:alpha val="43137"/>
                    </a:srgbClr>
                  </a:outerShdw>
                </a:effectLst>
                <a:latin typeface="Times New Roman" panose="02020603050405020304" pitchFamily="18" charset="0"/>
              </a:rPr>
              <a:t>(</a:t>
            </a:r>
            <a:r>
              <a:rPr lang="en-US" altLang="en-US" sz="2800" i="1" dirty="0" err="1">
                <a:solidFill>
                  <a:srgbClr val="CCFF66"/>
                </a:solidFill>
                <a:effectLst>
                  <a:outerShdw blurRad="38100" dist="38100" dir="2700000" algn="tl">
                    <a:srgbClr val="000000">
                      <a:alpha val="43137"/>
                    </a:srgbClr>
                  </a:outerShdw>
                </a:effectLst>
                <a:latin typeface="Times New Roman" panose="02020603050405020304" pitchFamily="18" charset="0"/>
              </a:rPr>
              <a:t>tsedaqah</a:t>
            </a:r>
            <a:r>
              <a:rPr lang="en-US" altLang="en-US" sz="2800" i="1" dirty="0">
                <a:solidFill>
                  <a:srgbClr val="CCFF66"/>
                </a:solidFill>
                <a:effectLst>
                  <a:outerShdw blurRad="38100" dist="38100" dir="2700000" algn="tl">
                    <a:srgbClr val="000000">
                      <a:alpha val="43137"/>
                    </a:srgbClr>
                  </a:outerShdw>
                </a:effectLst>
                <a:latin typeface="Times New Roman" panose="02020603050405020304" pitchFamily="18" charset="0"/>
              </a:rPr>
              <a:t>)</a:t>
            </a:r>
          </a:p>
          <a:p>
            <a:pPr>
              <a:lnSpc>
                <a:spcPct val="100000"/>
              </a:lnSpc>
              <a:buFont typeface="Wingdings 2" panose="05020102010507070707" pitchFamily="18" charset="2"/>
              <a:buNone/>
            </a:pPr>
            <a:r>
              <a:rPr lang="en-US" altLang="en-US" sz="2400" i="1" dirty="0"/>
              <a:t>…</a:t>
            </a:r>
            <a:r>
              <a:rPr lang="en-US" altLang="en-US" sz="2400" i="1" dirty="0">
                <a:latin typeface="Times New Roman" panose="02020603050405020304" pitchFamily="18" charset="0"/>
              </a:rPr>
              <a:t>behavior in alignment with covenant norms; justice; acts of justice</a:t>
            </a:r>
            <a:endParaRPr lang="en-US" altLang="en-US" sz="2400" i="1" dirty="0">
              <a:latin typeface="HebrewTh" pitchFamily="2" charset="0"/>
            </a:endParaRPr>
          </a:p>
        </p:txBody>
      </p:sp>
      <p:sp>
        <p:nvSpPr>
          <p:cNvPr id="55300" name="Rectangle 4">
            <a:extLst>
              <a:ext uri="{FF2B5EF4-FFF2-40B4-BE49-F238E27FC236}">
                <a16:creationId xmlns:a16="http://schemas.microsoft.com/office/drawing/2014/main" id="{C565F422-ADCA-457C-A7F3-4019698ECB35}"/>
              </a:ext>
            </a:extLst>
          </p:cNvPr>
          <p:cNvSpPr>
            <a:spLocks noGrp="1"/>
          </p:cNvSpPr>
          <p:nvPr>
            <p:ph type="body" sz="half" idx="4294967295"/>
          </p:nvPr>
        </p:nvSpPr>
        <p:spPr>
          <a:xfrm>
            <a:off x="3345181" y="1594805"/>
            <a:ext cx="2750819" cy="4417376"/>
          </a:xfrm>
          <a:solidFill>
            <a:srgbClr val="008080"/>
          </a:solidFill>
          <a:ln w="12700">
            <a:solidFill>
              <a:srgbClr val="000000"/>
            </a:solidFill>
            <a:miter lim="800000"/>
            <a:headEnd/>
            <a:tailEnd/>
          </a:ln>
        </p:spPr>
        <p:txBody>
          <a:bodyPr/>
          <a:lstStyle/>
          <a:p>
            <a:pPr>
              <a:lnSpc>
                <a:spcPct val="100000"/>
              </a:lnSpc>
              <a:buFont typeface="Wingdings 2" panose="05020102010507070707" pitchFamily="18" charset="2"/>
              <a:buNone/>
            </a:pPr>
            <a:r>
              <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rPr>
              <a:t>Greek</a:t>
            </a:r>
          </a:p>
          <a:p>
            <a:pPr>
              <a:lnSpc>
                <a:spcPct val="90000"/>
              </a:lnSpc>
              <a:buFont typeface="Wingdings 2" panose="05020102010507070707" pitchFamily="18" charset="2"/>
              <a:buNone/>
            </a:pPr>
            <a:r>
              <a:rPr lang="en-US" altLang="en-US" sz="2800" dirty="0" err="1">
                <a:solidFill>
                  <a:srgbClr val="CCFF66"/>
                </a:solidFill>
                <a:effectLst>
                  <a:outerShdw blurRad="38100" dist="38100" dir="2700000" algn="tl">
                    <a:srgbClr val="000000">
                      <a:alpha val="43137"/>
                    </a:srgbClr>
                  </a:outerShdw>
                </a:effectLst>
                <a:latin typeface="Greekth" panose="02020803070505020304" pitchFamily="18" charset="0"/>
              </a:rPr>
              <a:t>dikaiosu</a:t>
            </a:r>
            <a:r>
              <a:rPr lang="en-US" altLang="en-US" sz="2800" dirty="0">
                <a:solidFill>
                  <a:srgbClr val="CCFF66"/>
                </a:solidFill>
                <a:effectLst>
                  <a:outerShdw blurRad="38100" dist="38100" dir="2700000" algn="tl">
                    <a:srgbClr val="000000">
                      <a:alpha val="43137"/>
                    </a:srgbClr>
                  </a:outerShdw>
                </a:effectLst>
                <a:latin typeface="Greekth" panose="02020803070505020304" pitchFamily="18" charset="0"/>
              </a:rPr>
              <a:t>&lt;</a:t>
            </a:r>
            <a:r>
              <a:rPr lang="en-US" altLang="en-US" sz="2800" dirty="0" err="1">
                <a:solidFill>
                  <a:srgbClr val="CCFF66"/>
                </a:solidFill>
                <a:effectLst>
                  <a:outerShdw blurRad="38100" dist="38100" dir="2700000" algn="tl">
                    <a:srgbClr val="000000">
                      <a:alpha val="43137"/>
                    </a:srgbClr>
                  </a:outerShdw>
                </a:effectLst>
                <a:latin typeface="Greekth" panose="02020803070505020304" pitchFamily="18" charset="0"/>
              </a:rPr>
              <a:t>nh</a:t>
            </a:r>
            <a:endParaRPr lang="en-US" altLang="en-US" sz="2800" i="1" dirty="0">
              <a:solidFill>
                <a:srgbClr val="CCFF66"/>
              </a:solidFill>
              <a:effectLst>
                <a:outerShdw blurRad="38100" dist="38100" dir="2700000" algn="tl">
                  <a:srgbClr val="000000">
                    <a:alpha val="43137"/>
                  </a:srgbClr>
                </a:outerShdw>
              </a:effectLst>
              <a:latin typeface="Times New Roman" panose="02020603050405020304" pitchFamily="18" charset="0"/>
            </a:endParaRPr>
          </a:p>
          <a:p>
            <a:pPr>
              <a:lnSpc>
                <a:spcPct val="90000"/>
              </a:lnSpc>
              <a:buFont typeface="Wingdings 2" panose="05020102010507070707" pitchFamily="18" charset="2"/>
              <a:buNone/>
            </a:pPr>
            <a:r>
              <a:rPr lang="en-US" altLang="en-US" sz="2800" i="1" dirty="0">
                <a:solidFill>
                  <a:srgbClr val="CCFF66"/>
                </a:solidFill>
                <a:effectLst>
                  <a:outerShdw blurRad="38100" dist="38100" dir="2700000" algn="tl">
                    <a:srgbClr val="000000">
                      <a:alpha val="43137"/>
                    </a:srgbClr>
                  </a:outerShdw>
                </a:effectLst>
                <a:latin typeface="Times New Roman" panose="02020603050405020304" pitchFamily="18" charset="0"/>
              </a:rPr>
              <a:t>	(</a:t>
            </a:r>
            <a:r>
              <a:rPr lang="en-US" altLang="en-US" sz="2800" i="1" dirty="0" err="1">
                <a:solidFill>
                  <a:srgbClr val="CCFF66"/>
                </a:solidFill>
                <a:effectLst>
                  <a:outerShdw blurRad="38100" dist="38100" dir="2700000" algn="tl">
                    <a:srgbClr val="000000">
                      <a:alpha val="43137"/>
                    </a:srgbClr>
                  </a:outerShdw>
                </a:effectLst>
                <a:latin typeface="Times New Roman" panose="02020603050405020304" pitchFamily="18" charset="0"/>
              </a:rPr>
              <a:t>dikaiosyne</a:t>
            </a:r>
            <a:r>
              <a:rPr lang="en-US" altLang="en-US" sz="2800" i="1" dirty="0">
                <a:solidFill>
                  <a:srgbClr val="CCFF66"/>
                </a:solidFill>
                <a:effectLst>
                  <a:outerShdw blurRad="38100" dist="38100" dir="2700000" algn="tl">
                    <a:srgbClr val="000000">
                      <a:alpha val="43137"/>
                    </a:srgbClr>
                  </a:outerShdw>
                </a:effectLst>
                <a:latin typeface="Times New Roman" panose="02020603050405020304" pitchFamily="18" charset="0"/>
              </a:rPr>
              <a:t>)</a:t>
            </a:r>
            <a:endParaRPr lang="en-US" altLang="en-US" sz="2800" dirty="0">
              <a:solidFill>
                <a:srgbClr val="CCFF66"/>
              </a:solidFill>
              <a:effectLst>
                <a:outerShdw blurRad="38100" dist="38100" dir="2700000" algn="tl">
                  <a:srgbClr val="000000">
                    <a:alpha val="43137"/>
                  </a:srgbClr>
                </a:outerShdw>
              </a:effectLst>
              <a:latin typeface="Times New Roman" panose="02020603050405020304" pitchFamily="18" charset="0"/>
            </a:endParaRPr>
          </a:p>
          <a:p>
            <a:pPr>
              <a:lnSpc>
                <a:spcPct val="90000"/>
              </a:lnSpc>
              <a:buFont typeface="Wingdings 2" panose="05020102010507070707" pitchFamily="18" charset="2"/>
              <a:buNone/>
            </a:pPr>
            <a:r>
              <a:rPr lang="en-US" altLang="en-US" sz="2400" i="1" dirty="0"/>
              <a:t>…</a:t>
            </a:r>
            <a:r>
              <a:rPr lang="en-US" altLang="en-US" sz="2400" i="1" dirty="0">
                <a:latin typeface="Times New Roman" panose="02020603050405020304" pitchFamily="18" charset="0"/>
              </a:rPr>
              <a:t>righteousness; justice; uprightness; religious requirement</a:t>
            </a:r>
            <a:endParaRPr lang="en-US" altLang="en-US" sz="2400" i="1" dirty="0">
              <a:latin typeface="Greekth" panose="02020803070505020304" pitchFamily="18" charset="0"/>
            </a:endParaRPr>
          </a:p>
        </p:txBody>
      </p:sp>
      <p:sp>
        <p:nvSpPr>
          <p:cNvPr id="6" name="Rectangle 4">
            <a:extLst>
              <a:ext uri="{FF2B5EF4-FFF2-40B4-BE49-F238E27FC236}">
                <a16:creationId xmlns:a16="http://schemas.microsoft.com/office/drawing/2014/main" id="{26F0A72F-C211-4075-9D67-6FBC96A781D7}"/>
              </a:ext>
            </a:extLst>
          </p:cNvPr>
          <p:cNvSpPr txBox="1">
            <a:spLocks/>
          </p:cNvSpPr>
          <p:nvPr/>
        </p:nvSpPr>
        <p:spPr>
          <a:xfrm>
            <a:off x="6385562" y="147185"/>
            <a:ext cx="5273039" cy="6563630"/>
          </a:xfrm>
          <a:prstGeom prst="rect">
            <a:avLst/>
          </a:prstGeom>
          <a:solidFill>
            <a:srgbClr val="008080"/>
          </a:solidFill>
          <a:ln w="12700">
            <a:solidFill>
              <a:srgbClr val="000000"/>
            </a:solidFill>
            <a:miter lim="800000"/>
            <a:headEnd/>
            <a:tailEnd/>
          </a:ln>
        </p:spPr>
        <p:txBody>
          <a:bodyPr vert="horz" lIns="91440" tIns="45720" rIns="91440" bIns="45720" rtlCol="0">
            <a:normAutofit fontScale="625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344488" marR="0" lvl="0" indent="-344488" algn="l" defTabSz="914400" rtl="0" eaLnBrk="1" fontAlgn="auto" latinLnBrk="0" hangingPunct="1">
              <a:lnSpc>
                <a:spcPct val="100000"/>
              </a:lnSpc>
              <a:spcBef>
                <a:spcPts val="1000"/>
              </a:spcBef>
              <a:spcAft>
                <a:spcPts val="600"/>
              </a:spcAft>
              <a:buClr>
                <a:srgbClr val="8EC0C1"/>
              </a:buClr>
              <a:buSzPct val="90000"/>
              <a:buFont typeface="Wingdings 2" panose="05020102010507070707" pitchFamily="18" charset="2"/>
              <a:buNone/>
              <a:tabLst/>
              <a:defRPr/>
            </a:pPr>
            <a:r>
              <a:rPr kumimoji="0" lang="en-US" altLang="en-US" sz="51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Critical Word Group</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en-US" altLang="en-US" sz="3800" b="1" i="0" u="none" strike="noStrike" kern="1200" cap="none" spc="0" normalizeH="0" baseline="0" noProof="0" dirty="0">
                <a:ln>
                  <a:noFill/>
                </a:ln>
                <a:solidFill>
                  <a:prstClr val="white"/>
                </a:solidFill>
                <a:effectLst/>
                <a:uLnTx/>
                <a:uFillTx/>
                <a:latin typeface="Arial" panose="020B0604020202020204"/>
                <a:ea typeface="+mn-ea"/>
                <a:cs typeface="+mn-cs"/>
              </a:rPr>
              <a:t>While the words “just,” “righteousness” and “vindicate” are all conceptually related in English, in NT Greek they are etymologically related.</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en-US" altLang="en-US" sz="45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di&lt;</a:t>
            </a:r>
            <a:r>
              <a:rPr kumimoji="0" lang="en-US" altLang="en-US" sz="4500" b="0" i="0" u="none" strike="noStrike" kern="1200" cap="none" spc="0" normalizeH="0" baseline="0" noProof="0" dirty="0" err="1">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kaioj</a:t>
            </a:r>
            <a:r>
              <a:rPr kumimoji="0" lang="en-US" altLang="en-US" sz="45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en-US" sz="3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righteous; just; fair; upright)</a:t>
            </a:r>
            <a:endParaRPr kumimoji="0" lang="en-US" altLang="en-US" sz="3800" b="0" i="1" u="none" strike="noStrike" kern="1200" cap="none" spc="0" normalizeH="0" baseline="0" noProof="0" dirty="0">
              <a:ln>
                <a:noFill/>
              </a:ln>
              <a:solidFill>
                <a:prstClr val="white"/>
              </a:solidFill>
              <a:effectLst/>
              <a:uLnTx/>
              <a:uFillTx/>
              <a:latin typeface="Greekth" panose="02020803070505020304" pitchFamily="18" charset="0"/>
              <a:ea typeface="+mn-ea"/>
              <a:cs typeface="+mn-cs"/>
            </a:endParaRP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en-US" altLang="en-US" sz="4500" b="0" i="0" u="none" strike="noStrike" kern="1200" cap="none" spc="0" normalizeH="0" baseline="0" noProof="0" dirty="0" err="1">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dikaiosu</a:t>
            </a:r>
            <a:r>
              <a:rPr kumimoji="0" lang="en-US" altLang="en-US" sz="45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&lt;</a:t>
            </a:r>
            <a:r>
              <a:rPr kumimoji="0" lang="en-US" altLang="en-US" sz="4500" b="0" i="0" u="none" strike="noStrike" kern="1200" cap="none" spc="0" normalizeH="0" baseline="0" noProof="0" dirty="0" err="1">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nh</a:t>
            </a:r>
            <a:r>
              <a:rPr kumimoji="0" lang="en-US" altLang="en-US" sz="45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en-US" sz="3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righteousness; the quality, state or practice of judicial responsibility)</a:t>
            </a:r>
            <a:endParaRPr kumimoji="0" lang="en-US" altLang="en-US" sz="3800" b="0" i="1" u="none" strike="noStrike" kern="1200" cap="none" spc="0" normalizeH="0" baseline="0" noProof="0" dirty="0">
              <a:ln>
                <a:noFill/>
              </a:ln>
              <a:solidFill>
                <a:prstClr val="white"/>
              </a:solidFill>
              <a:effectLst/>
              <a:uLnTx/>
              <a:uFillTx/>
              <a:latin typeface="Greekth" panose="02020803070505020304" pitchFamily="18" charset="0"/>
              <a:ea typeface="+mn-ea"/>
              <a:cs typeface="+mn-cs"/>
            </a:endParaRP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Char char="§"/>
              <a:tabLst/>
              <a:defRPr/>
            </a:pPr>
            <a:r>
              <a:rPr kumimoji="0" lang="en-US" altLang="en-US" sz="4500" b="0" i="0" u="none" strike="noStrike" kern="1200" cap="none" spc="0" normalizeH="0" baseline="0" noProof="0" dirty="0" err="1">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dikaio</a:t>
            </a:r>
            <a:r>
              <a:rPr kumimoji="0" lang="en-US" altLang="en-US" sz="45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Greekth" panose="02020803070505020304" pitchFamily="18" charset="0"/>
                <a:ea typeface="+mn-ea"/>
                <a:cs typeface="+mn-cs"/>
              </a:rPr>
              <a:t>&lt;w</a:t>
            </a:r>
            <a:r>
              <a:rPr kumimoji="0" lang="en-US" altLang="en-US" sz="45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en-US" sz="3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to declare righteous; to take up a legal cause; to acquit in a court of law; to justify or vindicate)</a:t>
            </a:r>
          </a:p>
          <a:p>
            <a:pPr marL="344488" marR="0" lvl="0" indent="-344488" algn="l" defTabSz="914400" rtl="0" eaLnBrk="1" fontAlgn="auto" latinLnBrk="0" hangingPunct="1">
              <a:lnSpc>
                <a:spcPct val="100000"/>
              </a:lnSpc>
              <a:spcBef>
                <a:spcPts val="1000"/>
              </a:spcBef>
              <a:spcAft>
                <a:spcPts val="600"/>
              </a:spcAft>
              <a:buClr>
                <a:srgbClr val="8EC0C1"/>
              </a:buClr>
              <a:buSzPct val="90000"/>
              <a:buFont typeface="Wingdings 2" panose="05020102010507070707" pitchFamily="18" charset="2"/>
              <a:buNone/>
              <a:tabLst/>
              <a:defRPr/>
            </a:pPr>
            <a:endParaRPr kumimoji="0" lang="en-US" altLang="en-US" sz="32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p:txBody>
      </p:sp>
      <p:sp>
        <p:nvSpPr>
          <p:cNvPr id="2" name="Slide Number Placeholder 1">
            <a:extLst>
              <a:ext uri="{FF2B5EF4-FFF2-40B4-BE49-F238E27FC236}">
                <a16:creationId xmlns:a16="http://schemas.microsoft.com/office/drawing/2014/main" id="{EC80BB24-D143-4014-9625-D5DC125AB43C}"/>
              </a:ext>
            </a:extLst>
          </p:cNvPr>
          <p:cNvSpPr>
            <a:spLocks noGrp="1"/>
          </p:cNvSpPr>
          <p:nvPr>
            <p:ph type="sldNum" sz="quarter" idx="12"/>
          </p:nvPr>
        </p:nvSpPr>
        <p:spPr/>
        <p:txBody>
          <a:bodyPr/>
          <a:lstStyle/>
          <a:p>
            <a:fld id="{6D22F896-40B5-4ADD-8801-0D06FADFA095}" type="slidenum">
              <a:rPr lang="en-US" smtClean="0">
                <a:solidFill>
                  <a:srgbClr val="000000"/>
                </a:solidFill>
              </a:rPr>
              <a:t>34</a:t>
            </a:fld>
            <a:endParaRPr lang="en-US" dirty="0">
              <a:solidFill>
                <a:srgbClr val="000000"/>
              </a:solidFill>
            </a:endParaRPr>
          </a:p>
        </p:txBody>
      </p:sp>
    </p:spTree>
    <p:extLst>
      <p:ext uri="{BB962C8B-B14F-4D97-AF65-F5344CB8AC3E}">
        <p14:creationId xmlns:p14="http://schemas.microsoft.com/office/powerpoint/2010/main" val="3178030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55298"/>
                                        </p:tgtEl>
                                      </p:cBhvr>
                                    </p:animEffect>
                                    <p:animScale>
                                      <p:cBhvr>
                                        <p:cTn id="7" dur="250" autoRev="1" fill="hold"/>
                                        <p:tgtEl>
                                          <p:spTgt spid="5529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299">
                                            <p:bg/>
                                          </p:spTgt>
                                        </p:tgtEl>
                                        <p:attrNameLst>
                                          <p:attrName>style.visibility</p:attrName>
                                        </p:attrNameLst>
                                      </p:cBhvr>
                                      <p:to>
                                        <p:strVal val="visible"/>
                                      </p:to>
                                    </p:set>
                                    <p:animEffect transition="in" filter="blinds(horizontal)">
                                      <p:cBhvr>
                                        <p:cTn id="12" dur="500"/>
                                        <p:tgtEl>
                                          <p:spTgt spid="55299">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5" dur="500"/>
                                        <p:tgtEl>
                                          <p:spTgt spid="55299">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8" dur="500"/>
                                        <p:tgtEl>
                                          <p:spTgt spid="55299">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21" dur="500"/>
                                        <p:tgtEl>
                                          <p:spTgt spid="55299">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299">
                                            <p:txEl>
                                              <p:pRg st="3" end="3"/>
                                            </p:txEl>
                                          </p:spTgt>
                                        </p:tgtEl>
                                        <p:attrNameLst>
                                          <p:attrName>style.visibility</p:attrName>
                                        </p:attrNameLst>
                                      </p:cBhvr>
                                      <p:to>
                                        <p:strVal val="visible"/>
                                      </p:to>
                                    </p:set>
                                    <p:animEffect transition="in" filter="blinds(horizontal)">
                                      <p:cBhvr>
                                        <p:cTn id="24" dur="500"/>
                                        <p:tgtEl>
                                          <p:spTgt spid="5529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5300">
                                            <p:bg/>
                                          </p:spTgt>
                                        </p:tgtEl>
                                        <p:attrNameLst>
                                          <p:attrName>style.visibility</p:attrName>
                                        </p:attrNameLst>
                                      </p:cBhvr>
                                      <p:to>
                                        <p:strVal val="visible"/>
                                      </p:to>
                                    </p:set>
                                    <p:animEffect transition="in" filter="blinds(horizontal)">
                                      <p:cBhvr>
                                        <p:cTn id="29" dur="500"/>
                                        <p:tgtEl>
                                          <p:spTgt spid="55300">
                                            <p:bg/>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5300">
                                            <p:txEl>
                                              <p:pRg st="0" end="0"/>
                                            </p:txEl>
                                          </p:spTgt>
                                        </p:tgtEl>
                                        <p:attrNameLst>
                                          <p:attrName>style.visibility</p:attrName>
                                        </p:attrNameLst>
                                      </p:cBhvr>
                                      <p:to>
                                        <p:strVal val="visible"/>
                                      </p:to>
                                    </p:set>
                                    <p:animEffect transition="in" filter="blinds(horizontal)">
                                      <p:cBhvr>
                                        <p:cTn id="32" dur="500"/>
                                        <p:tgtEl>
                                          <p:spTgt spid="55300">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5300">
                                            <p:txEl>
                                              <p:pRg st="1" end="1"/>
                                            </p:txEl>
                                          </p:spTgt>
                                        </p:tgtEl>
                                        <p:attrNameLst>
                                          <p:attrName>style.visibility</p:attrName>
                                        </p:attrNameLst>
                                      </p:cBhvr>
                                      <p:to>
                                        <p:strVal val="visible"/>
                                      </p:to>
                                    </p:set>
                                    <p:animEffect transition="in" filter="blinds(horizontal)">
                                      <p:cBhvr>
                                        <p:cTn id="35" dur="500"/>
                                        <p:tgtEl>
                                          <p:spTgt spid="55300">
                                            <p:txEl>
                                              <p:pRg st="1" end="1"/>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5300">
                                            <p:txEl>
                                              <p:pRg st="2" end="2"/>
                                            </p:txEl>
                                          </p:spTgt>
                                        </p:tgtEl>
                                        <p:attrNameLst>
                                          <p:attrName>style.visibility</p:attrName>
                                        </p:attrNameLst>
                                      </p:cBhvr>
                                      <p:to>
                                        <p:strVal val="visible"/>
                                      </p:to>
                                    </p:set>
                                    <p:animEffect transition="in" filter="blinds(horizontal)">
                                      <p:cBhvr>
                                        <p:cTn id="38" dur="500"/>
                                        <p:tgtEl>
                                          <p:spTgt spid="55300">
                                            <p:txEl>
                                              <p:pRg st="2" end="2"/>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5300">
                                            <p:txEl>
                                              <p:pRg st="3" end="3"/>
                                            </p:txEl>
                                          </p:spTgt>
                                        </p:tgtEl>
                                        <p:attrNameLst>
                                          <p:attrName>style.visibility</p:attrName>
                                        </p:attrNameLst>
                                      </p:cBhvr>
                                      <p:to>
                                        <p:strVal val="visible"/>
                                      </p:to>
                                    </p:set>
                                    <p:animEffect transition="in" filter="blinds(horizontal)">
                                      <p:cBhvr>
                                        <p:cTn id="41" dur="500"/>
                                        <p:tgtEl>
                                          <p:spTgt spid="5530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bg/>
                                          </p:spTgt>
                                        </p:tgtEl>
                                        <p:attrNameLst>
                                          <p:attrName>style.visibility</p:attrName>
                                        </p:attrNameLst>
                                      </p:cBhvr>
                                      <p:to>
                                        <p:strVal val="visible"/>
                                      </p:to>
                                    </p:set>
                                    <p:animEffect transition="in" filter="blinds(horizontal)">
                                      <p:cBhvr>
                                        <p:cTn id="46" dur="500"/>
                                        <p:tgtEl>
                                          <p:spTgt spid="6">
                                            <p:bg/>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blinds(horizontal)">
                                      <p:cBhvr>
                                        <p:cTn id="49" dur="500"/>
                                        <p:tgtEl>
                                          <p:spTgt spid="6">
                                            <p:txEl>
                                              <p:pRg st="0" end="0"/>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blinds(horizontal)">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blinds(horizontal)">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blinds(horizontal)">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blinds(horizontal)">
                                      <p:cBhvr>
                                        <p:cTn id="6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uiExpand="1" build="p" animBg="1"/>
      <p:bldP spid="55300" grpId="0" uiExpand="1" build="p" animBg="1"/>
      <p:bldP spid="6"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DD1A87F-C369-4D58-887C-4724417AFADA}"/>
              </a:ext>
            </a:extLst>
          </p:cNvPr>
          <p:cNvSpPr>
            <a:spLocks noGrp="1" noChangeArrowheads="1"/>
          </p:cNvSpPr>
          <p:nvPr>
            <p:ph type="title" idx="4294967295"/>
          </p:nvPr>
        </p:nvSpPr>
        <p:spPr>
          <a:xfrm>
            <a:off x="1094510" y="167120"/>
            <a:ext cx="9497290" cy="1138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4400" dirty="0" err="1">
                <a:solidFill>
                  <a:schemeClr val="accent5">
                    <a:lumMod val="60000"/>
                    <a:lumOff val="40000"/>
                  </a:schemeClr>
                </a:solidFill>
                <a:latin typeface="Greekth" panose="02020803070505020304" pitchFamily="18" charset="0"/>
              </a:rPr>
              <a:t>dikaiosu</a:t>
            </a:r>
            <a:r>
              <a:rPr lang="en-US" altLang="en-US" sz="4400" dirty="0">
                <a:solidFill>
                  <a:schemeClr val="accent5">
                    <a:lumMod val="60000"/>
                    <a:lumOff val="40000"/>
                  </a:schemeClr>
                </a:solidFill>
                <a:latin typeface="Greekth" panose="02020803070505020304" pitchFamily="18" charset="0"/>
              </a:rPr>
              <a:t>&lt;</a:t>
            </a:r>
            <a:r>
              <a:rPr lang="en-US" altLang="en-US" sz="4400" dirty="0" err="1">
                <a:solidFill>
                  <a:schemeClr val="accent5">
                    <a:lumMod val="60000"/>
                    <a:lumOff val="40000"/>
                  </a:schemeClr>
                </a:solidFill>
                <a:latin typeface="Greekth" panose="02020803070505020304" pitchFamily="18" charset="0"/>
              </a:rPr>
              <a:t>nh</a:t>
            </a:r>
            <a:r>
              <a:rPr lang="en-US" altLang="en-US" sz="4400" dirty="0">
                <a:solidFill>
                  <a:schemeClr val="accent5">
                    <a:lumMod val="60000"/>
                    <a:lumOff val="40000"/>
                  </a:schemeClr>
                </a:solidFill>
                <a:latin typeface="Greekth" panose="02020803070505020304" pitchFamily="18" charset="0"/>
              </a:rPr>
              <a:t> </a:t>
            </a:r>
            <a:r>
              <a:rPr lang="en-US" altLang="en-US" sz="4400" dirty="0" err="1">
                <a:solidFill>
                  <a:schemeClr val="accent5">
                    <a:lumMod val="60000"/>
                    <a:lumOff val="40000"/>
                  </a:schemeClr>
                </a:solidFill>
                <a:latin typeface="Greekth" panose="02020803070505020304" pitchFamily="18" charset="0"/>
              </a:rPr>
              <a:t>qeou</a:t>
            </a:r>
            <a:r>
              <a:rPr lang="en-US" altLang="en-US" sz="4400" dirty="0">
                <a:solidFill>
                  <a:schemeClr val="accent5">
                    <a:lumMod val="60000"/>
                    <a:lumOff val="40000"/>
                  </a:schemeClr>
                </a:solidFill>
                <a:latin typeface="Greekth" panose="02020803070505020304" pitchFamily="18" charset="0"/>
              </a:rPr>
              <a:t>?</a:t>
            </a:r>
            <a:r>
              <a:rPr lang="en-US" altLang="en-US" sz="4400" i="1" dirty="0">
                <a:solidFill>
                  <a:schemeClr val="accent5">
                    <a:lumMod val="60000"/>
                    <a:lumOff val="40000"/>
                  </a:schemeClr>
                </a:solidFill>
                <a:latin typeface="Arial Narrow" panose="020B0606020202030204" pitchFamily="34" charset="0"/>
              </a:rPr>
              <a:t> (= righteousness of God) </a:t>
            </a:r>
            <a:br>
              <a:rPr lang="en-US" altLang="en-US" sz="4400" i="1" dirty="0">
                <a:solidFill>
                  <a:schemeClr val="accent5">
                    <a:lumMod val="60000"/>
                    <a:lumOff val="40000"/>
                  </a:schemeClr>
                </a:solidFill>
                <a:latin typeface="Arial Narrow" panose="020B0606020202030204" pitchFamily="34" charset="0"/>
              </a:rPr>
            </a:br>
            <a:r>
              <a:rPr lang="en-US" altLang="en-US" sz="3100" dirty="0">
                <a:solidFill>
                  <a:schemeClr val="accent5">
                    <a:lumMod val="60000"/>
                    <a:lumOff val="40000"/>
                  </a:schemeClr>
                </a:solidFill>
                <a:latin typeface="+mn-lt"/>
                <a:ea typeface="Kozuka Gothic Pro B" panose="020B0800000000000000" pitchFamily="34" charset="-128"/>
              </a:rPr>
              <a:t>Ro. 1:17; 3:5, 21, 22; 10:3; 2 Co. 5:21</a:t>
            </a:r>
            <a:endParaRPr lang="en-US" altLang="en-US" sz="3100" dirty="0">
              <a:solidFill>
                <a:schemeClr val="accent5">
                  <a:lumMod val="60000"/>
                  <a:lumOff val="40000"/>
                </a:schemeClr>
              </a:solidFill>
              <a:latin typeface="+mn-lt"/>
            </a:endParaRPr>
          </a:p>
        </p:txBody>
      </p:sp>
      <p:sp>
        <p:nvSpPr>
          <p:cNvPr id="54275" name="Rectangle 3">
            <a:extLst>
              <a:ext uri="{FF2B5EF4-FFF2-40B4-BE49-F238E27FC236}">
                <a16:creationId xmlns:a16="http://schemas.microsoft.com/office/drawing/2014/main" id="{1632E1B9-81A9-4C92-8593-ED4A245C65D6}"/>
              </a:ext>
            </a:extLst>
          </p:cNvPr>
          <p:cNvSpPr>
            <a:spLocks noGrp="1"/>
          </p:cNvSpPr>
          <p:nvPr>
            <p:ph type="body" idx="4294967295"/>
          </p:nvPr>
        </p:nvSpPr>
        <p:spPr>
          <a:xfrm>
            <a:off x="1371599" y="1305358"/>
            <a:ext cx="9725891" cy="5385522"/>
          </a:xfrm>
        </p:spPr>
        <p:txBody>
          <a:bodyPr>
            <a:normAutofit fontScale="92500" lnSpcReduction="10000"/>
          </a:bodyPr>
          <a:lstStyle/>
          <a:p>
            <a:pPr>
              <a:buFont typeface="Wingdings 2" panose="05020102010507070707" pitchFamily="18" charset="2"/>
              <a:buNone/>
            </a:pPr>
            <a:r>
              <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rPr>
              <a:t>If an Objective Genitive </a:t>
            </a:r>
            <a:r>
              <a:rPr lang="en-US" altLang="en-US" sz="2900" dirty="0">
                <a:solidFill>
                  <a:srgbClr val="CCFF66"/>
                </a:solidFill>
                <a:latin typeface="Arial Narrow" panose="020B0606020202030204" pitchFamily="34" charset="0"/>
              </a:rPr>
              <a:t>(here, the genitive refers to something God </a:t>
            </a:r>
            <a:r>
              <a:rPr lang="en-US" altLang="en-US" sz="2900" dirty="0">
                <a:solidFill>
                  <a:srgbClr val="CCFF66"/>
                </a:solidFill>
              </a:rPr>
              <a:t>“</a:t>
            </a:r>
            <a:r>
              <a:rPr lang="en-US" altLang="en-US" sz="2900" dirty="0">
                <a:solidFill>
                  <a:srgbClr val="CCFF66"/>
                </a:solidFill>
                <a:latin typeface="Arial Narrow" panose="020B0606020202030204" pitchFamily="34" charset="0"/>
              </a:rPr>
              <a:t>gives</a:t>
            </a:r>
            <a:r>
              <a:rPr lang="en-US" altLang="en-US" sz="2900" dirty="0">
                <a:solidFill>
                  <a:srgbClr val="CCFF66"/>
                </a:solidFill>
              </a:rPr>
              <a:t>”</a:t>
            </a:r>
            <a:r>
              <a:rPr lang="en-US" altLang="en-US" sz="2900" dirty="0">
                <a:solidFill>
                  <a:srgbClr val="CCFF66"/>
                </a:solidFill>
                <a:latin typeface="Arial Narrow" panose="020B0606020202030204" pitchFamily="34" charset="0"/>
              </a:rPr>
              <a:t>) – This, of course, was Luther’s “discovery” over against the Medieval notion of divine righteousness expressed in God’s wrath.</a:t>
            </a:r>
          </a:p>
          <a:p>
            <a:pPr lvl="1">
              <a:spcBef>
                <a:spcPts val="0"/>
              </a:spcBef>
              <a:spcAft>
                <a:spcPts val="0"/>
              </a:spcAft>
            </a:pPr>
            <a:r>
              <a:rPr lang="en-US" altLang="en-US" sz="2600" i="1" dirty="0">
                <a:latin typeface="Arial Narrow" panose="020B0606020202030204" pitchFamily="34" charset="0"/>
              </a:rPr>
              <a:t>Righteousness is what God confers upon the believer through faith.</a:t>
            </a:r>
          </a:p>
          <a:p>
            <a:pPr lvl="1">
              <a:spcBef>
                <a:spcPts val="0"/>
              </a:spcBef>
              <a:spcAft>
                <a:spcPts val="0"/>
              </a:spcAft>
            </a:pPr>
            <a:r>
              <a:rPr lang="en-US" altLang="en-US" sz="2600" i="1" dirty="0">
                <a:latin typeface="Arial Narrow" panose="020B0606020202030204" pitchFamily="34" charset="0"/>
              </a:rPr>
              <a:t>It contrasts with a righteousness based on legalism or Torah observance.</a:t>
            </a:r>
            <a:endParaRPr lang="en-US" altLang="en-US" sz="2600" dirty="0">
              <a:solidFill>
                <a:srgbClr val="CCFF66"/>
              </a:solidFill>
              <a:latin typeface="Berlin Sans FB Demi" panose="020E0802020502020306" pitchFamily="34" charset="0"/>
            </a:endParaRPr>
          </a:p>
          <a:p>
            <a:pPr>
              <a:buFont typeface="Wingdings 2" panose="05020102010507070707" pitchFamily="18" charset="2"/>
              <a:buNone/>
            </a:pPr>
            <a:r>
              <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rPr>
              <a:t>If a Subjective Genitive</a:t>
            </a:r>
            <a:r>
              <a:rPr lang="en-US" altLang="en-US" sz="3200" dirty="0">
                <a:solidFill>
                  <a:srgbClr val="CCFF66"/>
                </a:solidFill>
                <a:effectLst>
                  <a:outerShdw blurRad="38100" dist="38100" dir="2700000" algn="tl">
                    <a:srgbClr val="000000">
                      <a:alpha val="43137"/>
                    </a:srgbClr>
                  </a:outerShdw>
                </a:effectLst>
                <a:latin typeface="Arial Narrow" panose="020B0606020202030204" pitchFamily="34" charset="0"/>
              </a:rPr>
              <a:t> </a:t>
            </a:r>
            <a:r>
              <a:rPr lang="en-US" altLang="en-US" sz="2900" dirty="0">
                <a:solidFill>
                  <a:srgbClr val="CCFF66"/>
                </a:solidFill>
                <a:latin typeface="Arial Narrow" panose="020B0606020202030204" pitchFamily="34" charset="0"/>
              </a:rPr>
              <a:t>(here, the genitive refers to a quality God </a:t>
            </a:r>
            <a:r>
              <a:rPr lang="en-US" altLang="en-US" sz="2900" dirty="0">
                <a:solidFill>
                  <a:srgbClr val="CCFF66"/>
                </a:solidFill>
              </a:rPr>
              <a:t>“</a:t>
            </a:r>
            <a:r>
              <a:rPr lang="en-US" altLang="en-US" sz="2900" dirty="0">
                <a:solidFill>
                  <a:srgbClr val="CCFF66"/>
                </a:solidFill>
                <a:latin typeface="Arial Narrow" panose="020B0606020202030204" pitchFamily="34" charset="0"/>
              </a:rPr>
              <a:t>has</a:t>
            </a:r>
            <a:r>
              <a:rPr lang="en-US" altLang="en-US" sz="2900" dirty="0">
                <a:solidFill>
                  <a:srgbClr val="CCFF66"/>
                </a:solidFill>
              </a:rPr>
              <a:t>”</a:t>
            </a:r>
            <a:r>
              <a:rPr lang="en-US" altLang="en-US" sz="2900" dirty="0">
                <a:solidFill>
                  <a:srgbClr val="CCFF66"/>
                </a:solidFill>
                <a:latin typeface="Arial Narrow" panose="020B0606020202030204" pitchFamily="34" charset="0"/>
              </a:rPr>
              <a:t>) -- New Perspective scholars revert back to the pre-Reformation translation of righteousness, but they do NOT revert to the notion that it expresses divine wrath, but rather, God’s covenant faithfulness.</a:t>
            </a:r>
          </a:p>
          <a:p>
            <a:pPr lvl="1">
              <a:spcBef>
                <a:spcPts val="0"/>
              </a:spcBef>
              <a:spcAft>
                <a:spcPts val="0"/>
              </a:spcAft>
            </a:pPr>
            <a:r>
              <a:rPr lang="en-US" altLang="en-US" sz="2600" i="1" dirty="0">
                <a:latin typeface="Arial Narrow" panose="020B0606020202030204" pitchFamily="34" charset="0"/>
              </a:rPr>
              <a:t>The righteousness of God has to do with his faithful character.</a:t>
            </a:r>
          </a:p>
          <a:p>
            <a:pPr lvl="1">
              <a:spcBef>
                <a:spcPts val="0"/>
              </a:spcBef>
              <a:spcAft>
                <a:spcPts val="0"/>
              </a:spcAft>
            </a:pPr>
            <a:r>
              <a:rPr lang="en-US" altLang="en-US" sz="2600" i="1" dirty="0">
                <a:latin typeface="Arial Narrow" panose="020B0606020202030204" pitchFamily="34" charset="0"/>
              </a:rPr>
              <a:t>It contrasts with the unfaithfulness of Israel.</a:t>
            </a:r>
          </a:p>
        </p:txBody>
      </p:sp>
      <p:sp>
        <p:nvSpPr>
          <p:cNvPr id="2" name="Slide Number Placeholder 1">
            <a:extLst>
              <a:ext uri="{FF2B5EF4-FFF2-40B4-BE49-F238E27FC236}">
                <a16:creationId xmlns:a16="http://schemas.microsoft.com/office/drawing/2014/main" id="{02901055-D6CC-4686-AFD8-6CB2689086B7}"/>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21296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42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 calcmode="lin" valueType="num">
                                      <p:cBhvr additive="base">
                                        <p:cTn id="14"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4275">
                                            <p:txEl>
                                              <p:pRg st="2" end="2"/>
                                            </p:txEl>
                                          </p:spTgt>
                                        </p:tgtEl>
                                        <p:attrNameLst>
                                          <p:attrName>style.visibility</p:attrName>
                                        </p:attrNameLst>
                                      </p:cBhvr>
                                      <p:to>
                                        <p:strVal val="visible"/>
                                      </p:to>
                                    </p:set>
                                    <p:anim calcmode="lin" valueType="num">
                                      <p:cBhvr additive="base">
                                        <p:cTn id="20"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4275">
                                            <p:txEl>
                                              <p:pRg st="3" end="3"/>
                                            </p:txEl>
                                          </p:spTgt>
                                        </p:tgtEl>
                                        <p:attrNameLst>
                                          <p:attrName>style.visibility</p:attrName>
                                        </p:attrNameLst>
                                      </p:cBhvr>
                                      <p:to>
                                        <p:strVal val="visible"/>
                                      </p:to>
                                    </p:set>
                                    <p:anim calcmode="lin" valueType="num">
                                      <p:cBhvr>
                                        <p:cTn id="26"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427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427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4275">
                                            <p:txEl>
                                              <p:pRg st="4" end="4"/>
                                            </p:txEl>
                                          </p:spTgt>
                                        </p:tgtEl>
                                        <p:attrNameLst>
                                          <p:attrName>style.visibility</p:attrName>
                                        </p:attrNameLst>
                                      </p:cBhvr>
                                      <p:to>
                                        <p:strVal val="visible"/>
                                      </p:to>
                                    </p:set>
                                    <p:anim calcmode="lin" valueType="num">
                                      <p:cBhvr additive="base">
                                        <p:cTn id="33"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4275">
                                            <p:txEl>
                                              <p:pRg st="5" end="5"/>
                                            </p:txEl>
                                          </p:spTgt>
                                        </p:tgtEl>
                                        <p:attrNameLst>
                                          <p:attrName>style.visibility</p:attrName>
                                        </p:attrNameLst>
                                      </p:cBhvr>
                                      <p:to>
                                        <p:strVal val="visible"/>
                                      </p:to>
                                    </p:set>
                                    <p:anim calcmode="lin" valueType="num">
                                      <p:cBhvr additive="base">
                                        <p:cTn id="39"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82A6711-C13D-4E14-8349-82564AF0165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066531-A6F8-4BD3-B1BB-253BEBA1FC67}" type="slidenum">
              <a:rPr kumimoji="0" lang="en-US" altLang="en-US" b="0" i="0" u="none" strike="noStrike" kern="1200" cap="none" spc="0" normalizeH="0" baseline="0" noProof="0">
                <a:ln>
                  <a:noFill/>
                </a:ln>
                <a:solidFill>
                  <a:srgbClr val="FFFFFF"/>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07523" name="Rectangle 3">
            <a:extLst>
              <a:ext uri="{FF2B5EF4-FFF2-40B4-BE49-F238E27FC236}">
                <a16:creationId xmlns:a16="http://schemas.microsoft.com/office/drawing/2014/main" id="{BECBFD6B-0C03-45FF-8B3E-CD433213702F}"/>
              </a:ext>
            </a:extLst>
          </p:cNvPr>
          <p:cNvSpPr>
            <a:spLocks noGrp="1" noChangeArrowheads="1"/>
          </p:cNvSpPr>
          <p:nvPr>
            <p:ph type="body" idx="1"/>
          </p:nvPr>
        </p:nvSpPr>
        <p:spPr>
          <a:xfrm>
            <a:off x="1392382" y="1080655"/>
            <a:ext cx="9497291" cy="5403272"/>
          </a:xfrm>
        </p:spPr>
        <p:txBody>
          <a:bodyPr>
            <a:noAutofit/>
          </a:bodyPr>
          <a:lstStyle/>
          <a:p>
            <a:pPr eaLnBrk="1" hangingPunct="1"/>
            <a:r>
              <a:rPr lang="en-US" altLang="en-US" sz="2800" i="1" dirty="0">
                <a:latin typeface="Arial Narrow" panose="020B0606020202030204" pitchFamily="34" charset="0"/>
              </a:rPr>
              <a:t>As such, the “righteousness of God” in Romans is not about how a person receives the imputed righteousness of Christ by faith, but rather, how non-Jews, based on God’s ancient promise to Abraham (Ge. 12:3), can now be considered part of God’s people.</a:t>
            </a:r>
          </a:p>
          <a:p>
            <a:pPr eaLnBrk="1" hangingPunct="1"/>
            <a:r>
              <a:rPr lang="en-US" altLang="en-US" sz="2800" i="1" dirty="0">
                <a:latin typeface="Arial Narrow" panose="020B0606020202030204" pitchFamily="34" charset="0"/>
              </a:rPr>
              <a:t>Romans is less about individual salvation and more about corporate inclusion of Gentiles into the commonwealth of Israel: those who have faith in Jesus Christ are now included in the eschatological people of God.</a:t>
            </a:r>
          </a:p>
          <a:p>
            <a:pPr eaLnBrk="1" hangingPunct="1"/>
            <a:r>
              <a:rPr lang="en-US" altLang="en-US" sz="2800" i="1" dirty="0">
                <a:latin typeface="Arial Narrow" panose="020B0606020202030204" pitchFamily="34" charset="0"/>
              </a:rPr>
              <a:t>This interpretation of Romans leaves somewhat ambiguous the idea of righteousness as a “gift” (e.g., Ro. 5:17).</a:t>
            </a:r>
          </a:p>
        </p:txBody>
      </p:sp>
    </p:spTree>
    <p:extLst>
      <p:ext uri="{BB962C8B-B14F-4D97-AF65-F5344CB8AC3E}">
        <p14:creationId xmlns:p14="http://schemas.microsoft.com/office/powerpoint/2010/main" val="318414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wipe(left)">
                                      <p:cBhvr>
                                        <p:cTn id="7" dur="5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wipe(left)">
                                      <p:cBhvr>
                                        <p:cTn id="12" dur="5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wipe(left)">
                                      <p:cBhvr>
                                        <p:cTn id="17"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81ED14C-CD35-42CF-B0D9-32C06BA63990}"/>
              </a:ext>
            </a:extLst>
          </p:cNvPr>
          <p:cNvSpPr>
            <a:spLocks noGrp="1" noChangeArrowheads="1"/>
          </p:cNvSpPr>
          <p:nvPr>
            <p:ph type="title" idx="4294967295"/>
          </p:nvPr>
        </p:nvSpPr>
        <p:spPr>
          <a:xfrm>
            <a:off x="171798" y="188749"/>
            <a:ext cx="11817861" cy="1064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defTabSz="457200">
              <a:spcBef>
                <a:spcPts val="0"/>
              </a:spcBef>
            </a:pPr>
            <a:r>
              <a:rPr lang="en-US" altLang="en-US" sz="3600" dirty="0" err="1">
                <a:solidFill>
                  <a:srgbClr val="C00000"/>
                </a:solidFill>
                <a:effectLst>
                  <a:outerShdw blurRad="38100" dist="38100" dir="2700000" algn="tl">
                    <a:srgbClr val="000000">
                      <a:alpha val="43137"/>
                    </a:srgbClr>
                  </a:outerShdw>
                </a:effectLst>
                <a:latin typeface="Greekth" panose="02020803070505020304" pitchFamily="18" charset="0"/>
                <a:ea typeface="+mn-ea"/>
                <a:cs typeface="+mn-cs"/>
              </a:rPr>
              <a:t>e@rgwn</a:t>
            </a:r>
            <a:r>
              <a:rPr lang="en-US" altLang="en-US" sz="3600" dirty="0">
                <a:solidFill>
                  <a:srgbClr val="C00000"/>
                </a:solidFill>
                <a:effectLst>
                  <a:outerShdw blurRad="38100" dist="38100" dir="2700000" algn="tl">
                    <a:srgbClr val="000000">
                      <a:alpha val="43137"/>
                    </a:srgbClr>
                  </a:outerShdw>
                </a:effectLst>
                <a:latin typeface="Greekth" panose="02020803070505020304" pitchFamily="18" charset="0"/>
                <a:ea typeface="+mn-ea"/>
                <a:cs typeface="+mn-cs"/>
              </a:rPr>
              <a:t> no&lt;</a:t>
            </a:r>
            <a:r>
              <a:rPr lang="en-US" altLang="en-US" sz="3600" dirty="0" err="1">
                <a:solidFill>
                  <a:srgbClr val="C00000"/>
                </a:solidFill>
                <a:effectLst>
                  <a:outerShdw blurRad="38100" dist="38100" dir="2700000" algn="tl">
                    <a:srgbClr val="000000">
                      <a:alpha val="43137"/>
                    </a:srgbClr>
                  </a:outerShdw>
                </a:effectLst>
                <a:latin typeface="Greekth" panose="02020803070505020304" pitchFamily="18" charset="0"/>
                <a:ea typeface="+mn-ea"/>
                <a:cs typeface="+mn-cs"/>
              </a:rPr>
              <a:t>mou</a:t>
            </a:r>
            <a:r>
              <a:rPr lang="en-US" altLang="en-US" sz="3600" dirty="0">
                <a:solidFill>
                  <a:srgbClr val="C00000"/>
                </a:solidFill>
                <a:effectLst>
                  <a:outerShdw blurRad="38100" dist="38100" dir="2700000" algn="tl">
                    <a:srgbClr val="000000">
                      <a:alpha val="43137"/>
                    </a:srgbClr>
                  </a:outerShdw>
                </a:effectLst>
                <a:latin typeface="Arial Narrow" panose="020B0606020202030204" pitchFamily="34" charset="0"/>
                <a:ea typeface="+mn-ea"/>
                <a:cs typeface="+mn-cs"/>
              </a:rPr>
              <a:t> </a:t>
            </a:r>
            <a:r>
              <a:rPr lang="en-US" altLang="en-US" sz="3600" dirty="0">
                <a:solidFill>
                  <a:srgbClr val="C00000"/>
                </a:solidFill>
                <a:effectLst>
                  <a:outerShdw blurRad="38100" dist="38100" dir="2700000" algn="tl">
                    <a:srgbClr val="000000">
                      <a:alpha val="43137"/>
                    </a:srgbClr>
                  </a:outerShdw>
                </a:effectLst>
                <a:latin typeface="+mn-lt"/>
                <a:ea typeface="+mn-ea"/>
                <a:cs typeface="+mn-cs"/>
              </a:rPr>
              <a:t>(= “the works of the law”) </a:t>
            </a:r>
            <a:br>
              <a:rPr lang="en-US" altLang="en-US" sz="3600" dirty="0">
                <a:solidFill>
                  <a:srgbClr val="C00000"/>
                </a:solidFill>
                <a:effectLst>
                  <a:outerShdw blurRad="38100" dist="38100" dir="2700000" algn="tl">
                    <a:srgbClr val="000000">
                      <a:alpha val="43137"/>
                    </a:srgbClr>
                  </a:outerShdw>
                </a:effectLst>
                <a:latin typeface="+mn-lt"/>
                <a:ea typeface="+mn-ea"/>
                <a:cs typeface="+mn-cs"/>
              </a:rPr>
            </a:br>
            <a:r>
              <a:rPr lang="en-US" altLang="en-US" sz="3600" dirty="0">
                <a:solidFill>
                  <a:srgbClr val="C00000"/>
                </a:solidFill>
                <a:effectLst>
                  <a:outerShdw blurRad="38100" dist="38100" dir="2700000" algn="tl">
                    <a:srgbClr val="000000">
                      <a:alpha val="43137"/>
                    </a:srgbClr>
                  </a:outerShdw>
                </a:effectLst>
                <a:latin typeface="+mn-lt"/>
                <a:ea typeface="+mn-ea"/>
                <a:cs typeface="+mn-cs"/>
              </a:rPr>
              <a:t>Ro. 3:20, 28; Ga. 2:16; 3:2, 5, 10</a:t>
            </a:r>
            <a:br>
              <a:rPr lang="en-US" altLang="en-US" sz="3600" dirty="0">
                <a:solidFill>
                  <a:srgbClr val="C00000"/>
                </a:solidFill>
                <a:latin typeface="+mn-lt"/>
                <a:ea typeface="+mn-ea"/>
                <a:cs typeface="+mn-cs"/>
              </a:rPr>
            </a:br>
            <a:endParaRPr lang="en-US" altLang="en-US" sz="3600" dirty="0">
              <a:solidFill>
                <a:srgbClr val="C00000"/>
              </a:solidFill>
              <a:effectLst>
                <a:outerShdw blurRad="38100" dist="38100" dir="2700000" algn="tl">
                  <a:srgbClr val="000000">
                    <a:alpha val="43137"/>
                  </a:srgbClr>
                </a:outerShdw>
              </a:effectLst>
              <a:latin typeface="+mn-lt"/>
            </a:endParaRPr>
          </a:p>
        </p:txBody>
      </p:sp>
      <p:sp>
        <p:nvSpPr>
          <p:cNvPr id="6" name="Rectangle 4">
            <a:extLst>
              <a:ext uri="{FF2B5EF4-FFF2-40B4-BE49-F238E27FC236}">
                <a16:creationId xmlns:a16="http://schemas.microsoft.com/office/drawing/2014/main" id="{26F0A72F-C211-4075-9D67-6FBC96A781D7}"/>
              </a:ext>
            </a:extLst>
          </p:cNvPr>
          <p:cNvSpPr txBox="1">
            <a:spLocks/>
          </p:cNvSpPr>
          <p:nvPr/>
        </p:nvSpPr>
        <p:spPr>
          <a:xfrm>
            <a:off x="202341" y="478120"/>
            <a:ext cx="3559168" cy="5900324"/>
          </a:xfrm>
          <a:prstGeom prst="rect">
            <a:avLst/>
          </a:prstGeom>
          <a:solidFill>
            <a:srgbClr val="008080"/>
          </a:solidFill>
          <a:ln w="12700">
            <a:solidFill>
              <a:srgbClr val="000000"/>
            </a:solidFill>
            <a:miter lim="800000"/>
            <a:headEnd/>
            <a:tailEnd/>
          </a:ln>
        </p:spPr>
        <p:txBody>
          <a:bodyPr vert="horz" lIns="91440" tIns="45720" rIns="91440" bIns="45720" rtlCol="0">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lvl="0">
              <a:lnSpc>
                <a:spcPct val="100000"/>
              </a:lnSpc>
              <a:buClr>
                <a:srgbClr val="8EC0C1"/>
              </a:buClr>
              <a:buNone/>
              <a:defRPr/>
            </a:pPr>
            <a:r>
              <a:rPr lang="en-US" altLang="en-US" sz="2400" b="1" dirty="0"/>
              <a:t>Currently, the only extant 1</a:t>
            </a:r>
            <a:r>
              <a:rPr lang="en-US" altLang="en-US" sz="2400" b="1" baseline="30000" dirty="0"/>
              <a:t>st</a:t>
            </a:r>
            <a:r>
              <a:rPr lang="en-US" altLang="en-US" sz="2400" b="1" dirty="0"/>
              <a:t> century Jewish document outside Paul that uses the expression “the works of the law” is a fragment from Qumran (4QMMT, 4Q394-399). In the Qumran Community, the “works of the Law” were a means of “reckoning righteousness.”</a:t>
            </a:r>
            <a:endParaRPr kumimoji="0" lang="en-US" altLang="en-US" sz="2400" b="1" i="0" u="none" strike="noStrike" kern="1200" cap="none" spc="0" normalizeH="0" baseline="0" noProof="0" dirty="0">
              <a:ln>
                <a:noFill/>
              </a:ln>
              <a:effectLst>
                <a:outerShdw blurRad="38100" dist="38100" dir="2700000" algn="tl">
                  <a:srgbClr val="000000">
                    <a:alpha val="43137"/>
                  </a:srgbClr>
                </a:outerShdw>
              </a:effectLst>
              <a:uLnTx/>
              <a:uFillTx/>
            </a:endParaRPr>
          </a:p>
        </p:txBody>
      </p:sp>
      <p:pic>
        <p:nvPicPr>
          <p:cNvPr id="7" name="Picture 6">
            <a:extLst>
              <a:ext uri="{FF2B5EF4-FFF2-40B4-BE49-F238E27FC236}">
                <a16:creationId xmlns:a16="http://schemas.microsoft.com/office/drawing/2014/main" id="{F8548A45-08C2-4294-B20B-772579E260B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207691" y="1377284"/>
            <a:ext cx="5527963" cy="2660074"/>
          </a:xfrm>
          <a:prstGeom prst="rect">
            <a:avLst/>
          </a:prstGeom>
        </p:spPr>
      </p:pic>
      <p:sp>
        <p:nvSpPr>
          <p:cNvPr id="2" name="TextBox 1">
            <a:extLst>
              <a:ext uri="{FF2B5EF4-FFF2-40B4-BE49-F238E27FC236}">
                <a16:creationId xmlns:a16="http://schemas.microsoft.com/office/drawing/2014/main" id="{77C8B9F2-B65F-4A34-80B0-3386F52DB2CE}"/>
              </a:ext>
            </a:extLst>
          </p:cNvPr>
          <p:cNvSpPr txBox="1"/>
          <p:nvPr/>
        </p:nvSpPr>
        <p:spPr>
          <a:xfrm>
            <a:off x="4142570" y="3963641"/>
            <a:ext cx="8049430" cy="954107"/>
          </a:xfrm>
          <a:prstGeom prst="rect">
            <a:avLst/>
          </a:prstGeom>
          <a:noFill/>
        </p:spPr>
        <p:txBody>
          <a:bodyPr wrap="square" rtlCol="0">
            <a:spAutoFit/>
          </a:bodyPr>
          <a:lstStyle/>
          <a:p>
            <a:r>
              <a:rPr lang="en-US" altLang="en-US" sz="2800" i="1" dirty="0">
                <a:solidFill>
                  <a:schemeClr val="bg1"/>
                </a:solidFill>
              </a:rPr>
              <a:t>“</a:t>
            </a:r>
            <a:r>
              <a:rPr lang="en-US" altLang="en-US" sz="2800" i="1" dirty="0">
                <a:solidFill>
                  <a:schemeClr val="bg1"/>
                </a:solidFill>
                <a:latin typeface="Arial Narrow" panose="020B0606020202030204" pitchFamily="34" charset="0"/>
              </a:rPr>
              <a:t>Now we have written to you some of </a:t>
            </a:r>
            <a:r>
              <a:rPr lang="en-US" altLang="en-US" sz="2800" i="1" u="sng" dirty="0">
                <a:solidFill>
                  <a:schemeClr val="bg1"/>
                </a:solidFill>
                <a:latin typeface="Arial Narrow" panose="020B0606020202030204" pitchFamily="34" charset="0"/>
              </a:rPr>
              <a:t>the works of the Law</a:t>
            </a:r>
            <a:r>
              <a:rPr lang="en-US" altLang="en-US" sz="2800" i="1" dirty="0">
                <a:solidFill>
                  <a:schemeClr val="bg1"/>
                </a:solidFill>
              </a:rPr>
              <a:t>…</a:t>
            </a:r>
            <a:r>
              <a:rPr lang="en-US" altLang="en-US" sz="2800" i="1" dirty="0">
                <a:solidFill>
                  <a:schemeClr val="bg1"/>
                </a:solidFill>
                <a:latin typeface="Arial Narrow" panose="020B0606020202030204" pitchFamily="34" charset="0"/>
              </a:rPr>
              <a:t>  And it will be reckoned to you as righteousness</a:t>
            </a:r>
            <a:r>
              <a:rPr lang="en-US" altLang="en-US" sz="2800" i="1" dirty="0">
                <a:solidFill>
                  <a:schemeClr val="bg1"/>
                </a:solidFill>
              </a:rPr>
              <a:t>…”</a:t>
            </a:r>
            <a:endParaRPr lang="en-US" altLang="en-US" sz="2800" i="1" dirty="0">
              <a:solidFill>
                <a:schemeClr val="bg1"/>
              </a:solidFill>
              <a:latin typeface="Arial Narrow" panose="020B0606020202030204" pitchFamily="34" charset="0"/>
            </a:endParaRPr>
          </a:p>
        </p:txBody>
      </p:sp>
      <p:sp>
        <p:nvSpPr>
          <p:cNvPr id="8" name="TextBox 7">
            <a:extLst>
              <a:ext uri="{FF2B5EF4-FFF2-40B4-BE49-F238E27FC236}">
                <a16:creationId xmlns:a16="http://schemas.microsoft.com/office/drawing/2014/main" id="{182BC730-F1A4-43EB-B6B5-16A0BF20B4C9}"/>
              </a:ext>
            </a:extLst>
          </p:cNvPr>
          <p:cNvSpPr txBox="1"/>
          <p:nvPr/>
        </p:nvSpPr>
        <p:spPr>
          <a:xfrm>
            <a:off x="4207691" y="4981677"/>
            <a:ext cx="7781967"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lumMod val="50000"/>
                  </a:schemeClr>
                </a:solidFill>
                <a:effectLst>
                  <a:outerShdw blurRad="38100" dist="38100" dir="2700000" algn="tl">
                    <a:srgbClr val="000000">
                      <a:alpha val="43137"/>
                    </a:srgbClr>
                  </a:outerShdw>
                </a:effectLst>
                <a:latin typeface="Rockwell"/>
              </a:rPr>
              <a:t>Altogether, s</a:t>
            </a:r>
            <a:r>
              <a:rPr kumimoji="0" lang="en-US" sz="2800" b="0" i="0" u="none" strike="noStrike" kern="1200" cap="none" spc="0" normalizeH="0" baseline="0" noProof="0" dirty="0" err="1">
                <a:ln>
                  <a:noFill/>
                </a:ln>
                <a:solidFill>
                  <a:schemeClr val="accent2">
                    <a:lumMod val="50000"/>
                  </a:schemeClr>
                </a:solidFill>
                <a:effectLst>
                  <a:outerShdw blurRad="38100" dist="38100" dir="2700000" algn="tl">
                    <a:srgbClr val="000000">
                      <a:alpha val="43137"/>
                    </a:srgbClr>
                  </a:outerShdw>
                </a:effectLst>
                <a:uLnTx/>
                <a:uFillTx/>
                <a:latin typeface="Rockwell"/>
                <a:ea typeface="+mn-ea"/>
                <a:cs typeface="+mn-cs"/>
              </a:rPr>
              <a:t>ome</a:t>
            </a:r>
            <a:r>
              <a:rPr kumimoji="0" lang="en-US" sz="2800" b="0"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Rockwell"/>
                <a:ea typeface="+mn-ea"/>
                <a:cs typeface="+mn-cs"/>
              </a:rPr>
              <a:t> 20 precepts are listed, including: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noProof="0" dirty="0">
                <a:ln>
                  <a:noFill/>
                </a:ln>
                <a:solidFill>
                  <a:schemeClr val="bg1"/>
                </a:solidFill>
                <a:effectLst/>
                <a:uLnTx/>
                <a:uFillTx/>
                <a:latin typeface="Rockwell"/>
                <a:ea typeface="+mn-ea"/>
                <a:cs typeface="+mn-cs"/>
              </a:rPr>
              <a:t>Food laws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noProof="0" dirty="0">
                <a:ln>
                  <a:noFill/>
                </a:ln>
                <a:solidFill>
                  <a:schemeClr val="bg1"/>
                </a:solidFill>
                <a:effectLst/>
                <a:uLnTx/>
                <a:uFillTx/>
                <a:latin typeface="Rockwell"/>
                <a:ea typeface="+mn-ea"/>
                <a:cs typeface="+mn-cs"/>
              </a:rPr>
              <a:t>Purity laws</a:t>
            </a:r>
          </a:p>
        </p:txBody>
      </p:sp>
      <p:sp>
        <p:nvSpPr>
          <p:cNvPr id="4" name="TextBox 3">
            <a:extLst>
              <a:ext uri="{FF2B5EF4-FFF2-40B4-BE49-F238E27FC236}">
                <a16:creationId xmlns:a16="http://schemas.microsoft.com/office/drawing/2014/main" id="{263007A2-328C-4C1F-A74E-CE387A72E23A}"/>
              </a:ext>
            </a:extLst>
          </p:cNvPr>
          <p:cNvSpPr txBox="1"/>
          <p:nvPr/>
        </p:nvSpPr>
        <p:spPr>
          <a:xfrm>
            <a:off x="6657801" y="5838254"/>
            <a:ext cx="4937002" cy="830997"/>
          </a:xfrm>
          <a:prstGeom prst="rect">
            <a:avLst/>
          </a:prstGeom>
          <a:noFill/>
        </p:spPr>
        <p:txBody>
          <a:bodyPr wrap="square" rtlCol="0">
            <a:spAutoFit/>
          </a:bodyPr>
          <a:lstStyle/>
          <a:p>
            <a:pPr marL="342900" lvl="0" indent="-342900" defTabSz="914400">
              <a:buFont typeface="Arial" panose="020B0604020202020204" pitchFamily="34" charset="0"/>
              <a:buChar char="•"/>
              <a:defRPr/>
            </a:pPr>
            <a:r>
              <a:rPr lang="en-US" sz="2400" i="1" dirty="0">
                <a:solidFill>
                  <a:schemeClr val="bg1"/>
                </a:solidFill>
                <a:latin typeface="Rockwell"/>
              </a:rPr>
              <a:t>Intermarriage laws</a:t>
            </a:r>
          </a:p>
          <a:p>
            <a:pPr marL="342900" lvl="0" indent="-342900" defTabSz="914400">
              <a:buFont typeface="Arial" panose="020B0604020202020204" pitchFamily="34" charset="0"/>
              <a:buChar char="•"/>
              <a:defRPr/>
            </a:pPr>
            <a:r>
              <a:rPr lang="en-US" sz="2400" i="1" dirty="0">
                <a:solidFill>
                  <a:schemeClr val="bg1"/>
                </a:solidFill>
                <a:latin typeface="Rockwell"/>
              </a:rPr>
              <a:t>Bans on Gentile offerings</a:t>
            </a:r>
          </a:p>
        </p:txBody>
      </p:sp>
    </p:spTree>
    <p:extLst>
      <p:ext uri="{BB962C8B-B14F-4D97-AF65-F5344CB8AC3E}">
        <p14:creationId xmlns:p14="http://schemas.microsoft.com/office/powerpoint/2010/main" val="7842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A99AF-B92B-4B3D-B2D2-9FE958654AA4}"/>
              </a:ext>
            </a:extLst>
          </p:cNvPr>
          <p:cNvSpPr>
            <a:spLocks noGrp="1"/>
          </p:cNvSpPr>
          <p:nvPr>
            <p:ph idx="1"/>
          </p:nvPr>
        </p:nvSpPr>
        <p:spPr>
          <a:xfrm>
            <a:off x="1059873" y="0"/>
            <a:ext cx="10245436" cy="6670965"/>
          </a:xfrm>
        </p:spPr>
        <p:txBody>
          <a:bodyPr>
            <a:noAutofit/>
          </a:bodyPr>
          <a:lstStyle/>
          <a:p>
            <a:pPr>
              <a:spcBef>
                <a:spcPts val="0"/>
              </a:spcBef>
              <a:spcAft>
                <a:spcPts val="0"/>
              </a:spcAft>
              <a:buClr>
                <a:schemeClr val="tx2">
                  <a:lumMod val="50000"/>
                </a:schemeClr>
              </a:buClr>
            </a:pPr>
            <a:r>
              <a:rPr lang="en-US" altLang="en-US" sz="2800" i="1" dirty="0">
                <a:latin typeface="Arial Narrow" panose="020B0606020202030204" pitchFamily="34" charset="0"/>
              </a:rPr>
              <a:t>If the “works of the law” have the more narrow focus of identity markers, </a:t>
            </a:r>
            <a:r>
              <a:rPr lang="en-US" altLang="en-US" sz="2800" i="1" u="sng" dirty="0">
                <a:latin typeface="Arial Narrow" panose="020B0606020202030204" pitchFamily="34" charset="0"/>
              </a:rPr>
              <a:t>then Paul was not arguing against legalistic self-righteousness in general</a:t>
            </a:r>
            <a:r>
              <a:rPr lang="en-US" altLang="en-US" sz="2800" i="1" dirty="0">
                <a:latin typeface="Arial Narrow" panose="020B0606020202030204" pitchFamily="34" charset="0"/>
              </a:rPr>
              <a:t>, but rather, against those who emphasized exclusive Jewish election and excluded Gentiles from God’s family.</a:t>
            </a:r>
            <a:endParaRPr lang="en-US" sz="2800" i="1" dirty="0">
              <a:latin typeface="Arial Narrow" panose="020B0606020202030204" pitchFamily="34" charset="0"/>
            </a:endParaRPr>
          </a:p>
          <a:p>
            <a:pPr>
              <a:buClr>
                <a:schemeClr val="tx2">
                  <a:lumMod val="50000"/>
                </a:schemeClr>
              </a:buClr>
            </a:pPr>
            <a:r>
              <a:rPr lang="en-US" altLang="en-US" sz="2800" i="1" dirty="0">
                <a:latin typeface="Arial Narrow" panose="020B0606020202030204" pitchFamily="34" charset="0"/>
              </a:rPr>
              <a:t>Paul’s gospel, therefore, was that </a:t>
            </a:r>
            <a:r>
              <a:rPr lang="en-US" altLang="en-US" sz="2800" i="1" u="sng" dirty="0">
                <a:latin typeface="Arial Narrow" panose="020B0606020202030204" pitchFamily="34" charset="0"/>
              </a:rPr>
              <a:t>the Jews had wrongly restricted God’s covenant promises to themselves.</a:t>
            </a:r>
          </a:p>
          <a:p>
            <a:pPr>
              <a:buClr>
                <a:schemeClr val="tx2">
                  <a:lumMod val="50000"/>
                </a:schemeClr>
              </a:buClr>
            </a:pPr>
            <a:r>
              <a:rPr lang="en-US" altLang="en-US" sz="2800" i="1" dirty="0">
                <a:latin typeface="Arial Narrow" panose="020B0606020202030204" pitchFamily="34" charset="0"/>
              </a:rPr>
              <a:t>The badges of Jewish nationalistic exclusivism must give way to the new era of the messiah, when God was bringing people from all nations to believe in Jesus, just as the ancient prophets had predicted.</a:t>
            </a:r>
          </a:p>
          <a:p>
            <a:pPr>
              <a:buClr>
                <a:schemeClr val="tx2">
                  <a:lumMod val="50000"/>
                </a:schemeClr>
              </a:buClr>
            </a:pPr>
            <a:r>
              <a:rPr lang="en-US" altLang="en-US" sz="2800" i="1" dirty="0">
                <a:latin typeface="Arial Narrow" panose="020B0606020202030204" pitchFamily="34" charset="0"/>
              </a:rPr>
              <a:t>The issue was not a new way of salvation (grace as opposed to works) but a new inclusiveness about who may belong to the people of God.</a:t>
            </a:r>
          </a:p>
        </p:txBody>
      </p:sp>
      <p:sp>
        <p:nvSpPr>
          <p:cNvPr id="2" name="Slide Number Placeholder 1">
            <a:extLst>
              <a:ext uri="{FF2B5EF4-FFF2-40B4-BE49-F238E27FC236}">
                <a16:creationId xmlns:a16="http://schemas.microsoft.com/office/drawing/2014/main" id="{FB9F86CC-022A-4C1A-BA19-3F1BB02E61F1}"/>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9215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81ED14C-CD35-42CF-B0D9-32C06BA63990}"/>
              </a:ext>
            </a:extLst>
          </p:cNvPr>
          <p:cNvSpPr>
            <a:spLocks noGrp="1" noChangeArrowheads="1"/>
          </p:cNvSpPr>
          <p:nvPr>
            <p:ph type="title" idx="4294967295"/>
          </p:nvPr>
        </p:nvSpPr>
        <p:spPr>
          <a:xfrm>
            <a:off x="5623112" y="354562"/>
            <a:ext cx="6568888" cy="124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r>
              <a:rPr lang="en-US" altLang="en-US" sz="3600" dirty="0">
                <a:solidFill>
                  <a:srgbClr val="C00000"/>
                </a:solidFill>
                <a:effectLst>
                  <a:outerShdw blurRad="38100" dist="38100" dir="2700000" algn="tl">
                    <a:srgbClr val="000000">
                      <a:alpha val="43137"/>
                    </a:srgbClr>
                  </a:outerShdw>
                </a:effectLst>
                <a:latin typeface="Greekth" panose="02020803070505020304" pitchFamily="18" charset="0"/>
              </a:rPr>
              <a:t>pi&lt;</a:t>
            </a:r>
            <a:r>
              <a:rPr lang="en-US" altLang="en-US" sz="3600" dirty="0" err="1">
                <a:solidFill>
                  <a:srgbClr val="C00000"/>
                </a:solidFill>
                <a:effectLst>
                  <a:outerShdw blurRad="38100" dist="38100" dir="2700000" algn="tl">
                    <a:srgbClr val="000000">
                      <a:alpha val="43137"/>
                    </a:srgbClr>
                  </a:outerShdw>
                </a:effectLst>
                <a:latin typeface="Greekth" panose="02020803070505020304" pitchFamily="18" charset="0"/>
              </a:rPr>
              <a:t>stewj</a:t>
            </a:r>
            <a:r>
              <a:rPr lang="en-US" altLang="en-US" sz="3600" dirty="0">
                <a:solidFill>
                  <a:srgbClr val="C00000"/>
                </a:solidFill>
                <a:effectLst>
                  <a:outerShdw blurRad="38100" dist="38100" dir="2700000" algn="tl">
                    <a:srgbClr val="000000">
                      <a:alpha val="43137"/>
                    </a:srgbClr>
                  </a:outerShdw>
                </a:effectLst>
                <a:latin typeface="Greekth" panose="02020803070505020304" pitchFamily="18" charset="0"/>
              </a:rPr>
              <a:t> </a:t>
            </a:r>
            <a:r>
              <a:rPr lang="en-US" altLang="en-US" sz="3600" dirty="0" err="1">
                <a:solidFill>
                  <a:srgbClr val="C00000"/>
                </a:solidFill>
                <a:effectLst>
                  <a:outerShdw blurRad="38100" dist="38100" dir="2700000" algn="tl">
                    <a:srgbClr val="000000">
                      <a:alpha val="43137"/>
                    </a:srgbClr>
                  </a:outerShdw>
                </a:effectLst>
                <a:latin typeface="Greekth" panose="02020803070505020304" pitchFamily="18" charset="0"/>
              </a:rPr>
              <a:t>Xristou</a:t>
            </a:r>
            <a:r>
              <a:rPr lang="en-US" altLang="en-US" sz="3600" dirty="0">
                <a:solidFill>
                  <a:srgbClr val="C00000"/>
                </a:solidFill>
                <a:effectLst>
                  <a:outerShdw blurRad="38100" dist="38100" dir="2700000" algn="tl">
                    <a:srgbClr val="000000">
                      <a:alpha val="43137"/>
                    </a:srgbClr>
                  </a:outerShdw>
                </a:effectLst>
                <a:latin typeface="Greekth" panose="02020803070505020304" pitchFamily="18" charset="0"/>
              </a:rPr>
              <a:t>?</a:t>
            </a:r>
            <a:r>
              <a:rPr lang="en-US" altLang="en-US" sz="3600" dirty="0">
                <a:solidFill>
                  <a:srgbClr val="C00000"/>
                </a:solidFill>
                <a:effectLst>
                  <a:outerShdw blurRad="38100" dist="38100" dir="2700000" algn="tl">
                    <a:srgbClr val="000000">
                      <a:alpha val="43137"/>
                    </a:srgbClr>
                  </a:outerShdw>
                </a:effectLst>
              </a:rPr>
              <a:t> </a:t>
            </a:r>
            <a:r>
              <a:rPr lang="en-US" altLang="en-US" sz="3600" dirty="0">
                <a:solidFill>
                  <a:srgbClr val="C00000"/>
                </a:solidFill>
                <a:effectLst>
                  <a:outerShdw blurRad="38100" dist="38100" dir="2700000" algn="tl">
                    <a:srgbClr val="000000">
                      <a:alpha val="43137"/>
                    </a:srgbClr>
                  </a:outerShdw>
                </a:effectLst>
                <a:latin typeface="+mn-lt"/>
              </a:rPr>
              <a:t>(= “the faith of Christ…”) Ga. 2:16; Phil. 3:9 </a:t>
            </a:r>
          </a:p>
        </p:txBody>
      </p:sp>
      <p:sp>
        <p:nvSpPr>
          <p:cNvPr id="55299" name="Rectangle 3">
            <a:extLst>
              <a:ext uri="{FF2B5EF4-FFF2-40B4-BE49-F238E27FC236}">
                <a16:creationId xmlns:a16="http://schemas.microsoft.com/office/drawing/2014/main" id="{5A53D7A3-B810-4956-9E92-D7874AC0F8D0}"/>
              </a:ext>
            </a:extLst>
          </p:cNvPr>
          <p:cNvSpPr>
            <a:spLocks noGrp="1"/>
          </p:cNvSpPr>
          <p:nvPr>
            <p:ph type="body" sz="half" idx="4294967295"/>
          </p:nvPr>
        </p:nvSpPr>
        <p:spPr>
          <a:xfrm>
            <a:off x="5781378" y="1728088"/>
            <a:ext cx="3028728" cy="4400288"/>
          </a:xfrm>
          <a:solidFill>
            <a:srgbClr val="5B8B5E"/>
          </a:solidFill>
          <a:ln w="12700">
            <a:solidFill>
              <a:srgbClr val="000000"/>
            </a:solidFill>
            <a:miter lim="800000"/>
            <a:headEnd/>
            <a:tailEnd/>
          </a:ln>
        </p:spPr>
        <p:txBody>
          <a:bodyPr/>
          <a:lstStyle/>
          <a:p>
            <a:pPr>
              <a:lnSpc>
                <a:spcPct val="100000"/>
              </a:lnSpc>
              <a:buFont typeface="Wingdings 2" panose="05020102010507070707" pitchFamily="18" charset="2"/>
              <a:buNone/>
            </a:pPr>
            <a:r>
              <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rPr>
              <a:t>As an Objective Genitive </a:t>
            </a:r>
            <a:r>
              <a:rPr lang="en-US" altLang="en-US" sz="3200" dirty="0">
                <a:solidFill>
                  <a:srgbClr val="CCFF66"/>
                </a:solidFill>
                <a:effectLst>
                  <a:outerShdw blurRad="38100" dist="38100" dir="2700000" algn="tl">
                    <a:srgbClr val="000000">
                      <a:alpha val="43137"/>
                    </a:srgbClr>
                  </a:outerShdw>
                </a:effectLst>
                <a:latin typeface="Arial Narrow" panose="020B0606020202030204" pitchFamily="34" charset="0"/>
              </a:rPr>
              <a:t>(the traditional view)</a:t>
            </a:r>
            <a:endPar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endParaRPr>
          </a:p>
          <a:p>
            <a:pPr>
              <a:lnSpc>
                <a:spcPct val="100000"/>
              </a:lnSpc>
              <a:buFont typeface="Wingdings 2" panose="05020102010507070707" pitchFamily="18" charset="2"/>
              <a:buNone/>
            </a:pPr>
            <a:r>
              <a:rPr lang="en-US" altLang="en-US" sz="2400" i="1" dirty="0">
                <a:latin typeface="Arial" panose="020B0604020202020204" pitchFamily="34" charset="0"/>
                <a:cs typeface="Arial" panose="020B0604020202020204" pitchFamily="34" charset="0"/>
              </a:rPr>
              <a:t>Here, the phrase is translated as “faith in Christ” (so RV, ESV, NAB, NASB, NIB, NIV, NJB, NLT, RSV, NRSV)</a:t>
            </a:r>
          </a:p>
        </p:txBody>
      </p:sp>
      <p:sp>
        <p:nvSpPr>
          <p:cNvPr id="55300" name="Rectangle 4">
            <a:extLst>
              <a:ext uri="{FF2B5EF4-FFF2-40B4-BE49-F238E27FC236}">
                <a16:creationId xmlns:a16="http://schemas.microsoft.com/office/drawing/2014/main" id="{C565F422-ADCA-457C-A7F3-4019698ECB35}"/>
              </a:ext>
            </a:extLst>
          </p:cNvPr>
          <p:cNvSpPr>
            <a:spLocks noGrp="1"/>
          </p:cNvSpPr>
          <p:nvPr>
            <p:ph type="body" sz="half" idx="4294967295"/>
          </p:nvPr>
        </p:nvSpPr>
        <p:spPr>
          <a:xfrm>
            <a:off x="8956572" y="1728088"/>
            <a:ext cx="3062896" cy="3213189"/>
          </a:xfrm>
          <a:solidFill>
            <a:srgbClr val="008080"/>
          </a:solidFill>
          <a:ln w="12700">
            <a:solidFill>
              <a:srgbClr val="000000"/>
            </a:solidFill>
            <a:miter lim="800000"/>
            <a:headEnd/>
            <a:tailEnd/>
          </a:ln>
        </p:spPr>
        <p:txBody>
          <a:bodyPr>
            <a:normAutofit/>
          </a:bodyPr>
          <a:lstStyle/>
          <a:p>
            <a:pPr>
              <a:lnSpc>
                <a:spcPct val="100000"/>
              </a:lnSpc>
              <a:buFont typeface="Wingdings 2" panose="05020102010507070707" pitchFamily="18" charset="2"/>
              <a:buNone/>
            </a:pPr>
            <a:r>
              <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rPr>
              <a:t>As a Subjective Genitive </a:t>
            </a:r>
            <a:r>
              <a:rPr lang="en-US" altLang="en-US" sz="3200" dirty="0">
                <a:solidFill>
                  <a:srgbClr val="CCFF66"/>
                </a:solidFill>
                <a:effectLst>
                  <a:outerShdw blurRad="38100" dist="38100" dir="2700000" algn="tl">
                    <a:srgbClr val="000000">
                      <a:alpha val="43137"/>
                    </a:srgbClr>
                  </a:outerShdw>
                </a:effectLst>
                <a:latin typeface="Arial Narrow" panose="020B0606020202030204" pitchFamily="34" charset="0"/>
              </a:rPr>
              <a:t>(the new perspective)</a:t>
            </a:r>
            <a:endParaRPr lang="en-US" altLang="en-US" sz="3200" dirty="0">
              <a:solidFill>
                <a:srgbClr val="CCFF66"/>
              </a:solidFill>
              <a:effectLst>
                <a:outerShdw blurRad="38100" dist="38100" dir="2700000" algn="tl">
                  <a:srgbClr val="000000">
                    <a:alpha val="43137"/>
                  </a:srgbClr>
                </a:outerShdw>
              </a:effectLst>
              <a:latin typeface="Berlin Sans FB Demi" panose="020E0802020502020306" pitchFamily="34" charset="0"/>
            </a:endParaRPr>
          </a:p>
          <a:p>
            <a:pPr>
              <a:lnSpc>
                <a:spcPct val="90000"/>
              </a:lnSpc>
              <a:buFont typeface="Wingdings 2" panose="05020102010507070707" pitchFamily="18" charset="2"/>
              <a:buNone/>
            </a:pPr>
            <a:r>
              <a:rPr lang="en-US" altLang="en-US" sz="2400" i="1" dirty="0"/>
              <a:t>Here, the phrase is translated as “the faithfulness of Christ” (so NET)</a:t>
            </a:r>
          </a:p>
        </p:txBody>
      </p:sp>
      <p:sp>
        <p:nvSpPr>
          <p:cNvPr id="6" name="Rectangle 4">
            <a:extLst>
              <a:ext uri="{FF2B5EF4-FFF2-40B4-BE49-F238E27FC236}">
                <a16:creationId xmlns:a16="http://schemas.microsoft.com/office/drawing/2014/main" id="{26F0A72F-C211-4075-9D67-6FBC96A781D7}"/>
              </a:ext>
            </a:extLst>
          </p:cNvPr>
          <p:cNvSpPr txBox="1">
            <a:spLocks/>
          </p:cNvSpPr>
          <p:nvPr/>
        </p:nvSpPr>
        <p:spPr>
          <a:xfrm>
            <a:off x="172532" y="123092"/>
            <a:ext cx="5271662" cy="6534810"/>
          </a:xfrm>
          <a:prstGeom prst="rect">
            <a:avLst/>
          </a:prstGeom>
          <a:solidFill>
            <a:srgbClr val="008080"/>
          </a:solidFill>
          <a:ln w="12700">
            <a:solidFill>
              <a:srgbClr val="000000"/>
            </a:solidFill>
            <a:miter lim="800000"/>
            <a:headEnd/>
            <a:tailEnd/>
          </a:ln>
        </p:spPr>
        <p:txBody>
          <a:bodyPr vert="horz" lIns="91440" tIns="45720" rIns="91440" bIns="45720" rtlCol="0">
            <a:normAutofit fontScale="92500"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344488" marR="0" lvl="0" indent="-344488" algn="l" defTabSz="914400" rtl="0" eaLnBrk="1" fontAlgn="auto" latinLnBrk="0" hangingPunct="1">
              <a:lnSpc>
                <a:spcPct val="100000"/>
              </a:lnSpc>
              <a:spcBef>
                <a:spcPts val="1000"/>
              </a:spcBef>
              <a:spcAft>
                <a:spcPts val="600"/>
              </a:spcAft>
              <a:buClr>
                <a:srgbClr val="8EC0C1"/>
              </a:buClr>
              <a:buSzPct val="90000"/>
              <a:buFont typeface="Wingdings 2" panose="05020102010507070707" pitchFamily="18" charset="2"/>
              <a:buNone/>
              <a:tabLst/>
              <a:defRPr/>
            </a:pPr>
            <a:r>
              <a:rPr kumimoji="0" lang="en-US" altLang="en-US" sz="51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Critical Word </a:t>
            </a:r>
            <a:r>
              <a:rPr lang="en-US" altLang="en-US" sz="5100" dirty="0">
                <a:solidFill>
                  <a:srgbClr val="CCFF66"/>
                </a:solidFill>
                <a:effectLst>
                  <a:outerShdw blurRad="38100" dist="38100" dir="2700000" algn="tl">
                    <a:srgbClr val="000000">
                      <a:alpha val="43137"/>
                    </a:srgbClr>
                  </a:outerShdw>
                </a:effectLst>
                <a:latin typeface="Berlin Sans FB Demi" panose="020E0802020502020306" pitchFamily="34" charset="0"/>
              </a:rPr>
              <a:t>Definition</a:t>
            </a:r>
            <a:endParaRPr kumimoji="0" lang="en-US" altLang="en-US" sz="5100" b="0"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lang="en-US" altLang="en-US" sz="3600" b="1" dirty="0">
                <a:solidFill>
                  <a:prstClr val="white"/>
                </a:solidFill>
                <a:effectLst>
                  <a:outerShdw blurRad="38100" dist="38100" dir="2700000" algn="tl">
                    <a:srgbClr val="000000">
                      <a:alpha val="43137"/>
                    </a:srgbClr>
                  </a:outerShdw>
                </a:effectLst>
                <a:latin typeface="Greekth" panose="02020803070505020304" pitchFamily="18" charset="0"/>
              </a:rPr>
              <a:t>pi&lt;</a:t>
            </a:r>
            <a:r>
              <a:rPr lang="en-US" altLang="en-US" sz="3600" b="1" dirty="0" err="1">
                <a:solidFill>
                  <a:prstClr val="white"/>
                </a:solidFill>
                <a:effectLst>
                  <a:outerShdw blurRad="38100" dist="38100" dir="2700000" algn="tl">
                    <a:srgbClr val="000000">
                      <a:alpha val="43137"/>
                    </a:srgbClr>
                  </a:outerShdw>
                </a:effectLst>
                <a:latin typeface="Greekth" panose="02020803070505020304" pitchFamily="18" charset="0"/>
              </a:rPr>
              <a:t>stij</a:t>
            </a:r>
            <a:r>
              <a:rPr lang="en-US" altLang="en-US" sz="3800" b="1" dirty="0">
                <a:solidFill>
                  <a:prstClr val="white"/>
                </a:solidFill>
                <a:effectLst>
                  <a:outerShdw blurRad="38100" dist="38100" dir="2700000" algn="tl">
                    <a:srgbClr val="000000">
                      <a:alpha val="43137"/>
                    </a:srgbClr>
                  </a:outerShdw>
                </a:effectLst>
              </a:rPr>
              <a:t> </a:t>
            </a:r>
            <a:r>
              <a:rPr lang="en-US" altLang="en-US" sz="3200" b="1" dirty="0">
                <a:solidFill>
                  <a:prstClr val="white"/>
                </a:solidFill>
                <a:effectLst>
                  <a:outerShdw blurRad="38100" dist="38100" dir="2700000" algn="tl">
                    <a:srgbClr val="000000">
                      <a:alpha val="43137"/>
                    </a:srgbClr>
                  </a:outerShdw>
                </a:effectLst>
              </a:rPr>
              <a:t>as “faith”</a:t>
            </a:r>
          </a:p>
          <a:p>
            <a:pPr marL="344488" marR="0" lvl="0" indent="-3444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None/>
              <a:tabLst/>
              <a:defRPr/>
            </a:pPr>
            <a:r>
              <a:rPr lang="en-US" altLang="en-US" sz="3600" b="1" dirty="0">
                <a:solidFill>
                  <a:prstClr val="white"/>
                </a:solidFill>
                <a:effectLst>
                  <a:outerShdw blurRad="38100" dist="38100" dir="2700000" algn="tl">
                    <a:srgbClr val="000000">
                      <a:alpha val="43137"/>
                    </a:srgbClr>
                  </a:outerShdw>
                </a:effectLst>
                <a:latin typeface="Greekth" panose="02020803070505020304" pitchFamily="18" charset="0"/>
              </a:rPr>
              <a:t>pi&lt;</a:t>
            </a:r>
            <a:r>
              <a:rPr lang="en-US" altLang="en-US" sz="3600" b="1" dirty="0" err="1">
                <a:solidFill>
                  <a:prstClr val="white"/>
                </a:solidFill>
                <a:effectLst>
                  <a:outerShdw blurRad="38100" dist="38100" dir="2700000" algn="tl">
                    <a:srgbClr val="000000">
                      <a:alpha val="43137"/>
                    </a:srgbClr>
                  </a:outerShdw>
                </a:effectLst>
                <a:latin typeface="Greekth" panose="02020803070505020304" pitchFamily="18" charset="0"/>
              </a:rPr>
              <a:t>stij</a:t>
            </a:r>
            <a:r>
              <a:rPr lang="en-US" altLang="en-US" sz="3600" b="1" dirty="0">
                <a:solidFill>
                  <a:prstClr val="white"/>
                </a:solidFill>
                <a:effectLst>
                  <a:outerShdw blurRad="38100" dist="38100" dir="2700000" algn="tl">
                    <a:srgbClr val="000000">
                      <a:alpha val="43137"/>
                    </a:srgbClr>
                  </a:outerShdw>
                </a:effectLst>
              </a:rPr>
              <a:t> </a:t>
            </a:r>
            <a:r>
              <a:rPr lang="en-US" altLang="en-US" sz="3200" b="1" dirty="0">
                <a:solidFill>
                  <a:prstClr val="white"/>
                </a:solidFill>
                <a:effectLst>
                  <a:outerShdw blurRad="38100" dist="38100" dir="2700000" algn="tl">
                    <a:srgbClr val="000000">
                      <a:alpha val="43137"/>
                    </a:srgbClr>
                  </a:outerShdw>
                </a:effectLst>
              </a:rPr>
              <a:t>as “faithfulness”</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en-US" altLang="en-US" sz="280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rPr>
              <a:t>The important word </a:t>
            </a:r>
            <a:r>
              <a:rPr kumimoji="0" lang="en-US" altLang="en-US" sz="2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reekth" panose="02020803070505020304" pitchFamily="18" charset="0"/>
              </a:rPr>
              <a:t>pi&lt;</a:t>
            </a:r>
            <a:r>
              <a:rPr kumimoji="0" lang="en-US" altLang="en-US" sz="280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Greekth" panose="02020803070505020304" pitchFamily="18" charset="0"/>
              </a:rPr>
              <a:t>stij</a:t>
            </a:r>
            <a:r>
              <a:rPr kumimoji="0" lang="en-US" altLang="en-US" sz="280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reekth" panose="02020803070505020304" pitchFamily="18" charset="0"/>
              </a:rPr>
              <a:t> </a:t>
            </a:r>
            <a:r>
              <a:rPr kumimoji="0" lang="en-US" altLang="en-US" sz="280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rPr>
              <a:t>can</a:t>
            </a:r>
            <a:r>
              <a:rPr kumimoji="0" lang="en-US" altLang="en-US" sz="2800" i="1" u="none" strike="noStrike" kern="1200" cap="none" spc="0" normalizeH="0" noProof="0" dirty="0">
                <a:ln>
                  <a:noFill/>
                </a:ln>
                <a:solidFill>
                  <a:prstClr val="white"/>
                </a:solidFill>
                <a:effectLst>
                  <a:outerShdw blurRad="38100" dist="38100" dir="2700000" algn="tl">
                    <a:srgbClr val="000000">
                      <a:alpha val="43137"/>
                    </a:srgbClr>
                  </a:outerShdw>
                </a:effectLst>
                <a:uLnTx/>
                <a:uFillTx/>
              </a:rPr>
              <a:t> legitimately mean either “faith” or “faithfulness.”</a:t>
            </a:r>
          </a:p>
          <a:p>
            <a:pPr marL="344488" marR="0" lvl="0" indent="-344488"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en-US" altLang="en-US" sz="2800" i="1" u="none" strike="noStrike" kern="1200" cap="none" spc="0" normalizeH="0" noProof="0" dirty="0">
                <a:ln>
                  <a:noFill/>
                </a:ln>
                <a:solidFill>
                  <a:prstClr val="white"/>
                </a:solidFill>
                <a:effectLst>
                  <a:outerShdw blurRad="38100" dist="38100" dir="2700000" algn="tl">
                    <a:srgbClr val="000000">
                      <a:alpha val="43137"/>
                    </a:srgbClr>
                  </a:outerShdw>
                </a:effectLst>
                <a:uLnTx/>
                <a:uFillTx/>
              </a:rPr>
              <a:t>Reformation theologians take it in the former sense and New Perspective theologians in the latter.</a:t>
            </a:r>
            <a:endParaRPr kumimoji="0" lang="en-US" altLang="en-US" sz="2800" i="1" u="none" strike="noStrike" kern="1200" cap="none" spc="0" normalizeH="0" baseline="0" noProof="0" dirty="0">
              <a:ln>
                <a:noFill/>
              </a:ln>
              <a:solidFill>
                <a:srgbClr val="CCFF66"/>
              </a:solidFill>
              <a:uLnTx/>
              <a:uFillTx/>
            </a:endParaRPr>
          </a:p>
        </p:txBody>
      </p:sp>
      <p:sp>
        <p:nvSpPr>
          <p:cNvPr id="2" name="TextBox 1">
            <a:extLst>
              <a:ext uri="{FF2B5EF4-FFF2-40B4-BE49-F238E27FC236}">
                <a16:creationId xmlns:a16="http://schemas.microsoft.com/office/drawing/2014/main" id="{BCD13611-C880-4F2D-9EF4-975AEC4DC5C8}"/>
              </a:ext>
            </a:extLst>
          </p:cNvPr>
          <p:cNvSpPr txBox="1"/>
          <p:nvPr/>
        </p:nvSpPr>
        <p:spPr>
          <a:xfrm>
            <a:off x="8990740" y="5003624"/>
            <a:ext cx="3028728" cy="1015663"/>
          </a:xfrm>
          <a:prstGeom prst="rect">
            <a:avLst/>
          </a:prstGeom>
          <a:noFill/>
        </p:spPr>
        <p:txBody>
          <a:bodyPr wrap="square" rtlCol="0">
            <a:spAutoFit/>
          </a:bodyPr>
          <a:lstStyle/>
          <a:p>
            <a:pPr algn="ctr"/>
            <a:r>
              <a:rPr lang="en-US" altLang="en-US" sz="2000" b="1" dirty="0">
                <a:solidFill>
                  <a:schemeClr val="bg1"/>
                </a:solidFill>
              </a:rPr>
              <a:t>(The KJV is neutral and simply says “the faith of Christ.”)</a:t>
            </a:r>
          </a:p>
        </p:txBody>
      </p:sp>
    </p:spTree>
    <p:extLst>
      <p:ext uri="{BB962C8B-B14F-4D97-AF65-F5344CB8AC3E}">
        <p14:creationId xmlns:p14="http://schemas.microsoft.com/office/powerpoint/2010/main" val="157636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B2082D8-0421-4A2E-A4D2-5201035653F2}"/>
              </a:ext>
            </a:extLst>
          </p:cNvPr>
          <p:cNvSpPr>
            <a:spLocks noGrp="1" noChangeArrowheads="1"/>
          </p:cNvSpPr>
          <p:nvPr>
            <p:ph type="title" idx="4294967295"/>
          </p:nvPr>
        </p:nvSpPr>
        <p:spPr>
          <a:xfrm>
            <a:off x="2680388" y="297180"/>
            <a:ext cx="7958331" cy="1077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chemeClr val="accent5">
                    <a:lumMod val="60000"/>
                    <a:lumOff val="40000"/>
                  </a:schemeClr>
                </a:solidFill>
                <a:effectLst/>
                <a:latin typeface="Kozuka Gothic Pro B" panose="020B0800000000000000" pitchFamily="34" charset="-128"/>
                <a:ea typeface="Kozuka Gothic Pro B" panose="020B0800000000000000" pitchFamily="34" charset="-128"/>
              </a:rPr>
              <a:t>LUTHER’S DISCOVERY</a:t>
            </a:r>
          </a:p>
        </p:txBody>
      </p:sp>
      <p:sp>
        <p:nvSpPr>
          <p:cNvPr id="56323" name="Rectangle 3">
            <a:extLst>
              <a:ext uri="{FF2B5EF4-FFF2-40B4-BE49-F238E27FC236}">
                <a16:creationId xmlns:a16="http://schemas.microsoft.com/office/drawing/2014/main" id="{BD1852D5-FF13-44C9-B66F-7C5D31AC698C}"/>
              </a:ext>
            </a:extLst>
          </p:cNvPr>
          <p:cNvSpPr>
            <a:spLocks noGrp="1"/>
          </p:cNvSpPr>
          <p:nvPr>
            <p:ph type="body" idx="4294967295"/>
          </p:nvPr>
        </p:nvSpPr>
        <p:spPr>
          <a:xfrm>
            <a:off x="1348740" y="1211580"/>
            <a:ext cx="9715500" cy="5349240"/>
          </a:xfrm>
        </p:spPr>
        <p:txBody>
          <a:bodyPr>
            <a:normAutofit/>
          </a:bodyPr>
          <a:lstStyle/>
          <a:p>
            <a:pPr>
              <a:lnSpc>
                <a:spcPct val="90000"/>
              </a:lnSpc>
              <a:buClr>
                <a:srgbClr val="FF0000"/>
              </a:buClr>
            </a:pPr>
            <a:r>
              <a:rPr lang="en-US" altLang="en-US" sz="2800" i="1" dirty="0">
                <a:latin typeface="Arial Narrow" panose="020B0606020202030204" pitchFamily="34" charset="0"/>
              </a:rPr>
              <a:t>Before the Reformation, the Greek genitive phrase, </a:t>
            </a:r>
            <a:r>
              <a:rPr lang="en-US" altLang="en-US" sz="2800" dirty="0" err="1">
                <a:latin typeface="Greekth" panose="02020803070505020304" pitchFamily="18" charset="0"/>
              </a:rPr>
              <a:t>dikaiosu</a:t>
            </a:r>
            <a:r>
              <a:rPr lang="en-US" altLang="en-US" sz="2800" dirty="0">
                <a:latin typeface="Greekth" panose="02020803070505020304" pitchFamily="18" charset="0"/>
              </a:rPr>
              <a:t>&lt;</a:t>
            </a:r>
            <a:r>
              <a:rPr lang="en-US" altLang="en-US" sz="2800" dirty="0" err="1">
                <a:latin typeface="Greekth" panose="02020803070505020304" pitchFamily="18" charset="0"/>
              </a:rPr>
              <a:t>nh</a:t>
            </a:r>
            <a:r>
              <a:rPr lang="en-US" altLang="en-US" sz="2800" dirty="0">
                <a:latin typeface="Greekth" panose="02020803070505020304" pitchFamily="18" charset="0"/>
              </a:rPr>
              <a:t> </a:t>
            </a:r>
            <a:r>
              <a:rPr lang="en-US" altLang="en-US" sz="2800" dirty="0" err="1">
                <a:latin typeface="Greekth" panose="02020803070505020304" pitchFamily="18" charset="0"/>
              </a:rPr>
              <a:t>qeou</a:t>
            </a:r>
            <a:r>
              <a:rPr lang="en-US" altLang="en-US" sz="2800" dirty="0">
                <a:latin typeface="Greekth" panose="02020803070505020304" pitchFamily="18" charset="0"/>
              </a:rPr>
              <a:t>?</a:t>
            </a:r>
            <a:r>
              <a:rPr lang="en-US" altLang="en-US" sz="2800" i="1" dirty="0">
                <a:latin typeface="Arial Narrow" panose="020B0606020202030204" pitchFamily="34" charset="0"/>
              </a:rPr>
              <a:t> (= a righteousness of God), had typically been understood by medieval theologians as a subjective genitive, that is, the righteousness God </a:t>
            </a:r>
            <a:r>
              <a:rPr lang="en-US" altLang="en-US" sz="2800" i="1" u="sng" dirty="0">
                <a:latin typeface="Arial Narrow" panose="020B0606020202030204" pitchFamily="34" charset="0"/>
              </a:rPr>
              <a:t>has</a:t>
            </a:r>
            <a:r>
              <a:rPr lang="en-US" altLang="en-US" sz="2800" i="1" dirty="0">
                <a:latin typeface="Arial Narrow" panose="020B0606020202030204" pitchFamily="34" charset="0"/>
              </a:rPr>
              <a:t>. It was taught that this righteous quality of God was expressed in his wrath against sinners. The expression  </a:t>
            </a:r>
            <a:r>
              <a:rPr lang="en-US" altLang="en-US" sz="2800" i="1" dirty="0"/>
              <a:t>“</a:t>
            </a:r>
            <a:r>
              <a:rPr lang="en-US" altLang="en-US" sz="2800" i="1" dirty="0">
                <a:latin typeface="Arial Narrow" panose="020B0606020202030204" pitchFamily="34" charset="0"/>
              </a:rPr>
              <a:t>righteousness of God</a:t>
            </a:r>
            <a:r>
              <a:rPr lang="en-US" altLang="en-US" sz="2800" i="1" dirty="0"/>
              <a:t>”</a:t>
            </a:r>
            <a:r>
              <a:rPr lang="en-US" altLang="en-US" sz="2800" i="1" dirty="0">
                <a:latin typeface="Arial Narrow" panose="020B0606020202030204" pitchFamily="34" charset="0"/>
              </a:rPr>
              <a:t> became a synonym for divine penal justice.</a:t>
            </a:r>
          </a:p>
          <a:p>
            <a:pPr>
              <a:lnSpc>
                <a:spcPct val="90000"/>
              </a:lnSpc>
              <a:buClr>
                <a:srgbClr val="FF0000"/>
              </a:buClr>
              <a:buFont typeface="Wingdings 2" panose="05020102010507070707" pitchFamily="18" charset="2"/>
              <a:buNone/>
            </a:pPr>
            <a:endParaRPr lang="en-US" altLang="en-US" sz="800" i="1" dirty="0">
              <a:latin typeface="Arial Narrow" panose="020B0606020202030204" pitchFamily="34" charset="0"/>
            </a:endParaRPr>
          </a:p>
          <a:p>
            <a:pPr>
              <a:lnSpc>
                <a:spcPct val="90000"/>
              </a:lnSpc>
              <a:buClr>
                <a:srgbClr val="FF0000"/>
              </a:buClr>
            </a:pPr>
            <a:r>
              <a:rPr lang="en-US" altLang="en-US" sz="2800" i="1" dirty="0">
                <a:latin typeface="Arial Narrow" panose="020B0606020202030204" pitchFamily="34" charset="0"/>
              </a:rPr>
              <a:t>Luther, translating Romans from Greek into German, discovered another possibility, and it changed the course of history. If the </a:t>
            </a:r>
            <a:r>
              <a:rPr lang="en-US" altLang="en-US" sz="2800" i="1" dirty="0"/>
              <a:t>“</a:t>
            </a:r>
            <a:r>
              <a:rPr lang="en-US" altLang="en-US" sz="2800" i="1" dirty="0">
                <a:latin typeface="Arial Narrow" panose="020B0606020202030204" pitchFamily="34" charset="0"/>
              </a:rPr>
              <a:t>righteousness of God</a:t>
            </a:r>
            <a:r>
              <a:rPr lang="en-US" altLang="en-US" sz="2800" i="1" dirty="0"/>
              <a:t>”</a:t>
            </a:r>
            <a:r>
              <a:rPr lang="en-US" altLang="en-US" sz="2800" i="1" dirty="0">
                <a:latin typeface="Arial Narrow" panose="020B0606020202030204" pitchFamily="34" charset="0"/>
              </a:rPr>
              <a:t> was translated as an objective genitive, then righteousness is </a:t>
            </a:r>
            <a:r>
              <a:rPr lang="en-US" altLang="en-US" sz="2800" i="1" u="sng" dirty="0">
                <a:latin typeface="Arial Narrow" panose="020B0606020202030204" pitchFamily="34" charset="0"/>
              </a:rPr>
              <a:t>a gift</a:t>
            </a:r>
            <a:r>
              <a:rPr lang="en-US" altLang="en-US" sz="2800" i="1" dirty="0">
                <a:latin typeface="Arial Narrow" panose="020B0606020202030204" pitchFamily="34" charset="0"/>
              </a:rPr>
              <a:t> bestowed upon sinners</a:t>
            </a:r>
            <a:r>
              <a:rPr lang="en-US" altLang="en-US" sz="2800" i="1" dirty="0"/>
              <a:t>—</a:t>
            </a:r>
            <a:r>
              <a:rPr lang="en-US" altLang="en-US" sz="2800" i="1" dirty="0">
                <a:latin typeface="Arial Narrow" panose="020B0606020202030204" pitchFamily="34" charset="0"/>
              </a:rPr>
              <a:t>the very righteousness of Christ himself!</a:t>
            </a:r>
            <a:endParaRPr lang="en-US" altLang="en-US" sz="2800" dirty="0"/>
          </a:p>
        </p:txBody>
      </p:sp>
      <p:sp>
        <p:nvSpPr>
          <p:cNvPr id="2" name="Slide Number Placeholder 1">
            <a:extLst>
              <a:ext uri="{FF2B5EF4-FFF2-40B4-BE49-F238E27FC236}">
                <a16:creationId xmlns:a16="http://schemas.microsoft.com/office/drawing/2014/main" id="{3BE588F2-74D7-4663-AEC4-341A954463FC}"/>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ssolve">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 calcmode="lin" valueType="num">
                                      <p:cBhvr additive="base">
                                        <p:cTn id="18"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8733C-6FB7-4042-A69B-39AF5202F766}"/>
              </a:ext>
            </a:extLst>
          </p:cNvPr>
          <p:cNvSpPr>
            <a:spLocks noGrp="1"/>
          </p:cNvSpPr>
          <p:nvPr>
            <p:ph type="sldNum" sz="quarter" idx="12"/>
          </p:nvPr>
        </p:nvSpPr>
        <p:spPr/>
        <p:txBody>
          <a:bodyPr/>
          <a:lstStyle/>
          <a:p>
            <a:pPr defTabSz="914400" fontAlgn="base">
              <a:spcBef>
                <a:spcPct val="0"/>
              </a:spcBef>
              <a:spcAft>
                <a:spcPct val="0"/>
              </a:spcAft>
              <a:defRPr/>
            </a:pPr>
            <a:fld id="{30F70E58-0FBF-4B96-959E-AFDB8F6B710B}" type="slidenum">
              <a:rPr lang="en-US" altLang="en-US">
                <a:solidFill>
                  <a:srgbClr val="FFFFFF"/>
                </a:solidFill>
                <a:latin typeface="Arial"/>
                <a:cs typeface="Arial" panose="020B0604020202020204" pitchFamily="34" charset="0"/>
              </a:rPr>
              <a:pPr defTabSz="914400" fontAlgn="base">
                <a:spcBef>
                  <a:spcPct val="0"/>
                </a:spcBef>
                <a:spcAft>
                  <a:spcPct val="0"/>
                </a:spcAft>
                <a:defRPr/>
              </a:pPr>
              <a:t>40</a:t>
            </a:fld>
            <a:endParaRPr lang="en-US" altLang="en-US">
              <a:solidFill>
                <a:srgbClr val="FFFFFF"/>
              </a:solidFill>
              <a:latin typeface="Arial"/>
              <a:cs typeface="Arial" panose="020B0604020202020204" pitchFamily="34" charset="0"/>
            </a:endParaRPr>
          </a:p>
        </p:txBody>
      </p:sp>
      <p:sp>
        <p:nvSpPr>
          <p:cNvPr id="110594" name="Rectangle 2">
            <a:extLst>
              <a:ext uri="{FF2B5EF4-FFF2-40B4-BE49-F238E27FC236}">
                <a16:creationId xmlns:a16="http://schemas.microsoft.com/office/drawing/2014/main" id="{0D94262D-CEB0-40DB-B526-2B7B5A7B10B4}"/>
              </a:ext>
            </a:extLst>
          </p:cNvPr>
          <p:cNvSpPr>
            <a:spLocks noGrp="1" noChangeArrowheads="1"/>
          </p:cNvSpPr>
          <p:nvPr>
            <p:ph type="title"/>
          </p:nvPr>
        </p:nvSpPr>
        <p:spPr>
          <a:xfrm>
            <a:off x="984738" y="316473"/>
            <a:ext cx="9999785" cy="1777756"/>
          </a:xfrm>
          <a:effectLst>
            <a:outerShdw dist="35921" dir="2700000" algn="ctr" rotWithShape="0">
              <a:schemeClr val="bg2"/>
            </a:outerShdw>
          </a:effectLst>
        </p:spPr>
        <p:txBody>
          <a:bodyPr>
            <a:normAutofit fontScale="90000"/>
          </a:bodyPr>
          <a:lstStyle/>
          <a:p>
            <a:pPr eaLnBrk="1" hangingPunct="1"/>
            <a:r>
              <a:rPr lang="en-US" altLang="en-US" sz="4000" dirty="0">
                <a:solidFill>
                  <a:schemeClr val="accent5">
                    <a:lumMod val="60000"/>
                    <a:lumOff val="40000"/>
                  </a:schemeClr>
                </a:solidFill>
                <a:latin typeface="Kozuka Gothic Pro B" panose="020B0800000000000000" pitchFamily="34" charset="-128"/>
                <a:ea typeface="Kozuka Gothic Pro B" panose="020B0800000000000000" pitchFamily="34" charset="-128"/>
              </a:rPr>
              <a:t>THE NEW PERSPECTIVE SHIFTS THE FOCUS OF FAITH FROM THE INDIVIDUAL BELIEVER TO THE COVENANT FAITHFULNESS OF CHRIST</a:t>
            </a:r>
          </a:p>
        </p:txBody>
      </p:sp>
      <p:sp>
        <p:nvSpPr>
          <p:cNvPr id="110595" name="Rectangle 3">
            <a:extLst>
              <a:ext uri="{FF2B5EF4-FFF2-40B4-BE49-F238E27FC236}">
                <a16:creationId xmlns:a16="http://schemas.microsoft.com/office/drawing/2014/main" id="{A20E0E02-50F4-4EB6-957F-A0B167667D67}"/>
              </a:ext>
            </a:extLst>
          </p:cNvPr>
          <p:cNvSpPr>
            <a:spLocks noGrp="1" noChangeArrowheads="1"/>
          </p:cNvSpPr>
          <p:nvPr>
            <p:ph type="body" idx="1"/>
          </p:nvPr>
        </p:nvSpPr>
        <p:spPr>
          <a:xfrm>
            <a:off x="1207476" y="1913562"/>
            <a:ext cx="9999785" cy="4786176"/>
          </a:xfrm>
        </p:spPr>
        <p:txBody>
          <a:bodyPr>
            <a:normAutofit lnSpcReduction="10000"/>
          </a:bodyPr>
          <a:lstStyle/>
          <a:p>
            <a:pPr marL="0" indent="0" eaLnBrk="1" hangingPunct="1">
              <a:lnSpc>
                <a:spcPct val="90000"/>
              </a:lnSpc>
              <a:buClr>
                <a:srgbClr val="FF0000"/>
              </a:buClr>
              <a:buNone/>
            </a:pPr>
            <a:r>
              <a:rPr lang="en-US" altLang="en-US" sz="2800" b="1" dirty="0">
                <a:solidFill>
                  <a:srgbClr val="FFFF99"/>
                </a:solidFill>
              </a:rPr>
              <a:t>In Reformation perspective, “the faith of Christ” means trust in God’s mercy alone rather than in any human act of righteousness, hence “faith in Christ.”</a:t>
            </a:r>
          </a:p>
          <a:p>
            <a:pPr marL="0" indent="0" eaLnBrk="1" hangingPunct="1">
              <a:lnSpc>
                <a:spcPct val="90000"/>
              </a:lnSpc>
              <a:buClr>
                <a:srgbClr val="FF0000"/>
              </a:buClr>
              <a:buNone/>
            </a:pPr>
            <a:r>
              <a:rPr lang="en-US" altLang="en-US" sz="2800" b="1" dirty="0">
                <a:solidFill>
                  <a:srgbClr val="FFFF99"/>
                </a:solidFill>
              </a:rPr>
              <a:t>In the New Perspective, “the faith of Christ” is Jesus’ obedience to the Father’s will, fulfilling the ancient promise to Abraham of blessing to the nations, hence, “the faithfulness of Christ.”</a:t>
            </a:r>
          </a:p>
          <a:p>
            <a:pPr lvl="1" eaLnBrk="1" hangingPunct="1">
              <a:lnSpc>
                <a:spcPct val="90000"/>
              </a:lnSpc>
              <a:buClr>
                <a:srgbClr val="33CCFF"/>
              </a:buClr>
            </a:pPr>
            <a:r>
              <a:rPr lang="en-US" altLang="en-US" sz="2400" i="1" dirty="0"/>
              <a:t>It means that Gentiles who believe in Jesus do not have to become Jewish when they become Christian.</a:t>
            </a:r>
          </a:p>
          <a:p>
            <a:pPr lvl="1" eaLnBrk="1" hangingPunct="1">
              <a:lnSpc>
                <a:spcPct val="90000"/>
              </a:lnSpc>
              <a:buClr>
                <a:srgbClr val="33CCFF"/>
              </a:buClr>
            </a:pPr>
            <a:r>
              <a:rPr lang="en-US" altLang="en-US" sz="2400" i="1" dirty="0"/>
              <a:t>At the same time, it means that “works of the law” cannot be applied directly to issues like the Protestant-Roman Catholic debate about faith and works.</a:t>
            </a:r>
          </a:p>
        </p:txBody>
      </p:sp>
    </p:spTree>
    <p:extLst>
      <p:ext uri="{BB962C8B-B14F-4D97-AF65-F5344CB8AC3E}">
        <p14:creationId xmlns:p14="http://schemas.microsoft.com/office/powerpoint/2010/main" val="182105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animEffect transition="in" filter="fade">
                                      <p:cBhvr>
                                        <p:cTn id="9" dur="5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 calcmode="lin" valueType="num">
                                      <p:cBhvr additive="base">
                                        <p:cTn id="14"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0595">
                                            <p:txEl>
                                              <p:pRg st="1" end="1"/>
                                            </p:txEl>
                                          </p:spTgt>
                                        </p:tgtEl>
                                        <p:attrNameLst>
                                          <p:attrName>style.visibility</p:attrName>
                                        </p:attrNameLst>
                                      </p:cBhvr>
                                      <p:to>
                                        <p:strVal val="visible"/>
                                      </p:to>
                                    </p:set>
                                    <p:anim calcmode="lin" valueType="num">
                                      <p:cBhvr additive="base">
                                        <p:cTn id="20"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0595">
                                            <p:txEl>
                                              <p:pRg st="2" end="2"/>
                                            </p:txEl>
                                          </p:spTgt>
                                        </p:tgtEl>
                                        <p:attrNameLst>
                                          <p:attrName>style.visibility</p:attrName>
                                        </p:attrNameLst>
                                      </p:cBhvr>
                                      <p:to>
                                        <p:strVal val="visible"/>
                                      </p:to>
                                    </p:set>
                                    <p:anim calcmode="lin" valueType="num">
                                      <p:cBhvr additive="base">
                                        <p:cTn id="26"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0595">
                                            <p:txEl>
                                              <p:pRg st="3" end="3"/>
                                            </p:txEl>
                                          </p:spTgt>
                                        </p:tgtEl>
                                        <p:attrNameLst>
                                          <p:attrName>style.visibility</p:attrName>
                                        </p:attrNameLst>
                                      </p:cBhvr>
                                      <p:to>
                                        <p:strVal val="visible"/>
                                      </p:to>
                                    </p:set>
                                    <p:anim calcmode="lin" valueType="num">
                                      <p:cBhvr additive="base">
                                        <p:cTn id="32"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7A0B-F2B8-44E8-BB4C-5B88ED2630A4}"/>
              </a:ext>
            </a:extLst>
          </p:cNvPr>
          <p:cNvSpPr>
            <a:spLocks noGrp="1"/>
          </p:cNvSpPr>
          <p:nvPr>
            <p:ph type="title"/>
          </p:nvPr>
        </p:nvSpPr>
        <p:spPr>
          <a:xfrm>
            <a:off x="1336432" y="323041"/>
            <a:ext cx="9196754" cy="1224410"/>
          </a:xfrm>
        </p:spPr>
        <p:txBody>
          <a:bodyPr/>
          <a:lstStyle/>
          <a:p>
            <a:r>
              <a:rPr lang="en-US" b="1" dirty="0">
                <a:solidFill>
                  <a:schemeClr val="accent5">
                    <a:lumMod val="60000"/>
                    <a:lumOff val="40000"/>
                  </a:schemeClr>
                </a:solidFill>
                <a:latin typeface="Kozuka Gothic Pro B" panose="020B0800000000000000" pitchFamily="34" charset="-128"/>
                <a:ea typeface="Kozuka Gothic Pro B" panose="020B0800000000000000" pitchFamily="34" charset="-128"/>
              </a:rPr>
              <a:t>THE NEW PAULINE PERSPECTIVE REORIENTS JUSTIFICATION BY FAITH</a:t>
            </a:r>
          </a:p>
        </p:txBody>
      </p:sp>
      <p:sp>
        <p:nvSpPr>
          <p:cNvPr id="3" name="Content Placeholder 2">
            <a:extLst>
              <a:ext uri="{FF2B5EF4-FFF2-40B4-BE49-F238E27FC236}">
                <a16:creationId xmlns:a16="http://schemas.microsoft.com/office/drawing/2014/main" id="{F15454C2-CBE5-4C79-85A9-E7651051FBD4}"/>
              </a:ext>
            </a:extLst>
          </p:cNvPr>
          <p:cNvSpPr>
            <a:spLocks noGrp="1"/>
          </p:cNvSpPr>
          <p:nvPr>
            <p:ph idx="1"/>
          </p:nvPr>
        </p:nvSpPr>
        <p:spPr>
          <a:xfrm>
            <a:off x="1907290" y="1575270"/>
            <a:ext cx="9196754" cy="4959689"/>
          </a:xfrm>
        </p:spPr>
        <p:txBody>
          <a:bodyPr>
            <a:normAutofit lnSpcReduction="10000"/>
          </a:bodyPr>
          <a:lstStyle/>
          <a:p>
            <a:pPr marL="0" indent="0">
              <a:buNone/>
            </a:pPr>
            <a:r>
              <a:rPr lang="en-US" sz="2800" b="1" dirty="0">
                <a:solidFill>
                  <a:srgbClr val="FFFF99"/>
                </a:solidFill>
              </a:rPr>
              <a:t>Justification by faith [alone] stands at the center of Reformation theology. For new perspective thinkers, it no longer stands at the center.</a:t>
            </a:r>
          </a:p>
          <a:p>
            <a:r>
              <a:rPr lang="en-US" sz="2400" i="1" dirty="0"/>
              <a:t>At the more extreme end, some “new perspective” thinkers reject Reformation theology altogether.</a:t>
            </a:r>
          </a:p>
          <a:p>
            <a:r>
              <a:rPr lang="en-US" sz="2400" i="1" dirty="0"/>
              <a:t>Others claim </a:t>
            </a:r>
            <a:r>
              <a:rPr lang="en-US" sz="2400" i="1" u="sng" dirty="0"/>
              <a:t>not </a:t>
            </a:r>
            <a:r>
              <a:rPr lang="en-US" sz="2400" i="1" dirty="0"/>
              <a:t>to reject the Reformation outright, but they do doubt the notion of imputed righteousness.</a:t>
            </a:r>
          </a:p>
          <a:p>
            <a:r>
              <a:rPr lang="en-US" sz="2400" i="1" dirty="0"/>
              <a:t>Further, they tend to blur the distinction between Roman Catholic and Protestant theology vis-à-vis the synergism of faith plus good works.</a:t>
            </a:r>
          </a:p>
        </p:txBody>
      </p:sp>
      <p:sp>
        <p:nvSpPr>
          <p:cNvPr id="4" name="Slide Number Placeholder 3">
            <a:extLst>
              <a:ext uri="{FF2B5EF4-FFF2-40B4-BE49-F238E27FC236}">
                <a16:creationId xmlns:a16="http://schemas.microsoft.com/office/drawing/2014/main" id="{1C57C7F9-B644-43AF-B627-5BF8ECF8D0A4}"/>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22737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B689-43B8-432F-B3CF-6189B7157090}"/>
              </a:ext>
            </a:extLst>
          </p:cNvPr>
          <p:cNvSpPr>
            <a:spLocks noGrp="1"/>
          </p:cNvSpPr>
          <p:nvPr>
            <p:ph type="title"/>
          </p:nvPr>
        </p:nvSpPr>
        <p:spPr>
          <a:xfrm>
            <a:off x="1932120" y="4448514"/>
            <a:ext cx="8327759" cy="1020301"/>
          </a:xfrm>
        </p:spPr>
        <p:txBody>
          <a:bodyPr>
            <a:normAutofit/>
          </a:bodyPr>
          <a:lstStyle/>
          <a:p>
            <a: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t>Critique</a:t>
            </a:r>
            <a:endParaRPr lang="en-US" sz="5400" i="1" dirty="0">
              <a:solidFill>
                <a:schemeClr val="accent5">
                  <a:lumMod val="60000"/>
                  <a:lumOff val="40000"/>
                </a:schemeClr>
              </a:solidFill>
              <a:latin typeface="Kozuka Gothic Pro B" panose="020B0800000000000000" pitchFamily="34" charset="-128"/>
              <a:ea typeface="Kozuka Gothic Pro B" panose="020B0800000000000000" pitchFamily="34" charset="-128"/>
            </a:endParaRPr>
          </a:p>
        </p:txBody>
      </p:sp>
      <p:sp>
        <p:nvSpPr>
          <p:cNvPr id="3" name="Slide Number Placeholder 2">
            <a:extLst>
              <a:ext uri="{FF2B5EF4-FFF2-40B4-BE49-F238E27FC236}">
                <a16:creationId xmlns:a16="http://schemas.microsoft.com/office/drawing/2014/main" id="{3657309F-750E-41C4-B9A7-180830AFA68F}"/>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247065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140290" name="AutoShape 2">
            <a:extLst>
              <a:ext uri="{FF2B5EF4-FFF2-40B4-BE49-F238E27FC236}">
                <a16:creationId xmlns:a16="http://schemas.microsoft.com/office/drawing/2014/main" id="{F16ADD33-9117-42B2-9239-686C2075B28E}"/>
              </a:ext>
            </a:extLst>
          </p:cNvPr>
          <p:cNvSpPr>
            <a:spLocks noGrp="1" noChangeArrowheads="1"/>
          </p:cNvSpPr>
          <p:nvPr>
            <p:ph type="title"/>
          </p:nvPr>
        </p:nvSpPr>
        <p:spPr>
          <a:xfrm>
            <a:off x="776653" y="123085"/>
            <a:ext cx="10638692" cy="1307123"/>
          </a:xfrm>
          <a:solidFill>
            <a:srgbClr val="FFCC00"/>
          </a:solidFill>
          <a:ln w="12700">
            <a:solidFill>
              <a:schemeClr val="tx1"/>
            </a:solidFill>
            <a:round/>
            <a:headEnd/>
            <a:tailEnd/>
          </a:ln>
        </p:spPr>
        <p:txBody>
          <a:bodyPr/>
          <a:lstStyle/>
          <a:p>
            <a:pPr eaLnBrk="1" hangingPunct="1"/>
            <a:r>
              <a:rPr lang="en-US" altLang="en-US" b="0" dirty="0">
                <a:solidFill>
                  <a:schemeClr val="accent1">
                    <a:lumMod val="50000"/>
                  </a:schemeClr>
                </a:solidFill>
                <a:latin typeface="Impact" panose="020B0806030902050204" pitchFamily="34" charset="0"/>
              </a:rPr>
              <a:t>Did Judaism have a theology of salvation by grace, or did it have a theology of works-righteousness?</a:t>
            </a:r>
          </a:p>
        </p:txBody>
      </p:sp>
      <p:sp>
        <p:nvSpPr>
          <p:cNvPr id="140291" name="Rectangle 3">
            <a:extLst>
              <a:ext uri="{FF2B5EF4-FFF2-40B4-BE49-F238E27FC236}">
                <a16:creationId xmlns:a16="http://schemas.microsoft.com/office/drawing/2014/main" id="{2608BFE9-2C2C-4FC6-851F-F48F98ECDCD5}"/>
              </a:ext>
            </a:extLst>
          </p:cNvPr>
          <p:cNvSpPr>
            <a:spLocks noGrp="1" noChangeArrowheads="1"/>
          </p:cNvSpPr>
          <p:nvPr>
            <p:ph type="body" idx="1"/>
          </p:nvPr>
        </p:nvSpPr>
        <p:spPr>
          <a:xfrm>
            <a:off x="776653" y="1477104"/>
            <a:ext cx="10638692" cy="5380896"/>
          </a:xfrm>
        </p:spPr>
        <p:txBody>
          <a:bodyPr/>
          <a:lstStyle/>
          <a:p>
            <a:pPr eaLnBrk="1" hangingPunct="1">
              <a:buFont typeface="Wingdings" panose="05000000000000000000" pitchFamily="2" charset="2"/>
              <a:buNone/>
            </a:pPr>
            <a:r>
              <a:rPr lang="en-US" altLang="en-US" b="1" dirty="0">
                <a:solidFill>
                  <a:schemeClr val="hlink"/>
                </a:solidFill>
                <a:latin typeface="Comic Sans MS" panose="030F0702030302020204" pitchFamily="66" charset="0"/>
              </a:rPr>
              <a:t>It seems questionable that the notion of </a:t>
            </a:r>
            <a:r>
              <a:rPr lang="en-US" altLang="en-US" b="1" u="sng" dirty="0">
                <a:solidFill>
                  <a:schemeClr val="hlink"/>
                </a:solidFill>
                <a:latin typeface="Comic Sans MS" panose="030F0702030302020204" pitchFamily="66" charset="0"/>
              </a:rPr>
              <a:t>salvation</a:t>
            </a:r>
            <a:r>
              <a:rPr lang="en-US" altLang="en-US" b="1" dirty="0">
                <a:solidFill>
                  <a:schemeClr val="hlink"/>
                </a:solidFill>
                <a:latin typeface="Comic Sans MS" panose="030F0702030302020204" pitchFamily="66" charset="0"/>
              </a:rPr>
              <a:t> by “works of the law” can be eliminated from within Judaism so easily. The Jew who composed the Psalms of Solomon (ca. 50 BC) seems to have understood that rigorous morality was salvific.</a:t>
            </a:r>
          </a:p>
          <a:p>
            <a:pPr eaLnBrk="1" hangingPunct="1"/>
            <a:r>
              <a:rPr lang="en-US" altLang="en-US" sz="2400" i="1" dirty="0">
                <a:solidFill>
                  <a:srgbClr val="000000"/>
                </a:solidFill>
                <a:latin typeface="Comic Sans MS" panose="030F0702030302020204" pitchFamily="66" charset="0"/>
              </a:rPr>
              <a:t>“The righteous…</a:t>
            </a:r>
            <a:r>
              <a:rPr lang="en-US" altLang="en-US" sz="2400" i="1" u="sng" dirty="0">
                <a:solidFill>
                  <a:srgbClr val="000000"/>
                </a:solidFill>
                <a:latin typeface="Comic Sans MS" panose="030F0702030302020204" pitchFamily="66" charset="0"/>
              </a:rPr>
              <a:t>atones</a:t>
            </a:r>
            <a:r>
              <a:rPr lang="en-US" altLang="en-US" sz="2400" i="1" dirty="0">
                <a:solidFill>
                  <a:srgbClr val="000000"/>
                </a:solidFill>
                <a:latin typeface="Comic Sans MS" panose="030F0702030302020204" pitchFamily="66" charset="0"/>
              </a:rPr>
              <a:t> for (sins of) ignorance by fasting…” (Psalms of Solomon 3:7-8)</a:t>
            </a:r>
          </a:p>
          <a:p>
            <a:pPr eaLnBrk="1" hangingPunct="1"/>
            <a:r>
              <a:rPr lang="en-US" altLang="en-US" sz="2400" i="1" dirty="0">
                <a:solidFill>
                  <a:srgbClr val="000000"/>
                </a:solidFill>
                <a:latin typeface="Comic Sans MS" panose="030F0702030302020204" pitchFamily="66" charset="0"/>
              </a:rPr>
              <a:t>“The Lord is faithful…to those who live in the righteousness of his commandments, in the Law, which he has commanded for our </a:t>
            </a:r>
            <a:r>
              <a:rPr lang="en-US" altLang="en-US" sz="2400" i="1" u="sng" dirty="0">
                <a:solidFill>
                  <a:srgbClr val="000000"/>
                </a:solidFill>
                <a:latin typeface="Comic Sans MS" panose="030F0702030302020204" pitchFamily="66" charset="0"/>
              </a:rPr>
              <a:t>life</a:t>
            </a:r>
            <a:r>
              <a:rPr lang="en-US" altLang="en-US" sz="2400" i="1" dirty="0">
                <a:solidFill>
                  <a:srgbClr val="000000"/>
                </a:solidFill>
                <a:latin typeface="Comic Sans MS" panose="030F0702030302020204" pitchFamily="66" charset="0"/>
              </a:rPr>
              <a:t>.” (Psalms of Solomon 14:1)</a:t>
            </a:r>
          </a:p>
          <a:p>
            <a:pPr eaLnBrk="1" hangingPunct="1"/>
            <a:r>
              <a:rPr lang="en-US" altLang="en-US" sz="2400" i="1" dirty="0">
                <a:solidFill>
                  <a:srgbClr val="000000"/>
                </a:solidFill>
                <a:latin typeface="Comic Sans MS" panose="030F0702030302020204" pitchFamily="66" charset="0"/>
              </a:rPr>
              <a:t>“Our works (are) in </a:t>
            </a:r>
            <a:r>
              <a:rPr lang="en-US" altLang="en-US" sz="2400" i="1" u="sng" dirty="0">
                <a:solidFill>
                  <a:srgbClr val="000000"/>
                </a:solidFill>
                <a:latin typeface="Comic Sans MS" panose="030F0702030302020204" pitchFamily="66" charset="0"/>
              </a:rPr>
              <a:t>the choosing and power of our souls…</a:t>
            </a:r>
            <a:r>
              <a:rPr lang="en-US" altLang="en-US" sz="2400" i="1" dirty="0">
                <a:solidFill>
                  <a:srgbClr val="000000"/>
                </a:solidFill>
                <a:latin typeface="Comic Sans MS" panose="030F0702030302020204" pitchFamily="66" charset="0"/>
              </a:rPr>
              <a:t> The one who does what is right </a:t>
            </a:r>
            <a:r>
              <a:rPr lang="en-US" altLang="en-US" sz="2400" i="1" u="sng" dirty="0">
                <a:solidFill>
                  <a:srgbClr val="000000"/>
                </a:solidFill>
                <a:latin typeface="Comic Sans MS" panose="030F0702030302020204" pitchFamily="66" charset="0"/>
              </a:rPr>
              <a:t>saves up life</a:t>
            </a:r>
            <a:r>
              <a:rPr lang="en-US" altLang="en-US" sz="2400" i="1" dirty="0">
                <a:solidFill>
                  <a:srgbClr val="000000"/>
                </a:solidFill>
                <a:latin typeface="Comic Sans MS" panose="030F0702030302020204" pitchFamily="66" charset="0"/>
              </a:rPr>
              <a:t> for himself with the Lord…” (Psalms of Solomon 9:4-5)</a:t>
            </a:r>
          </a:p>
        </p:txBody>
      </p:sp>
      <p:sp>
        <p:nvSpPr>
          <p:cNvPr id="5" name="Slide Number Placeholder 2">
            <a:extLst>
              <a:ext uri="{FF2B5EF4-FFF2-40B4-BE49-F238E27FC236}">
                <a16:creationId xmlns:a16="http://schemas.microsoft.com/office/drawing/2014/main" id="{7B912A14-73D9-4B70-804B-ED0EDCAAF0F6}"/>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43</a:t>
            </a:fld>
            <a:endParaRPr 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500" fill="hold"/>
                                        <p:tgtEl>
                                          <p:spTgt spid="140290"/>
                                        </p:tgtEl>
                                        <p:attrNameLst>
                                          <p:attrName>ppt_w</p:attrName>
                                        </p:attrNameLst>
                                      </p:cBhvr>
                                      <p:tavLst>
                                        <p:tav tm="0">
                                          <p:val>
                                            <p:fltVal val="0"/>
                                          </p:val>
                                        </p:tav>
                                        <p:tav tm="100000">
                                          <p:val>
                                            <p:strVal val="#ppt_w"/>
                                          </p:val>
                                        </p:tav>
                                      </p:tavLst>
                                    </p:anim>
                                    <p:anim calcmode="lin" valueType="num">
                                      <p:cBhvr>
                                        <p:cTn id="8" dur="500" fill="hold"/>
                                        <p:tgtEl>
                                          <p:spTgt spid="140290"/>
                                        </p:tgtEl>
                                        <p:attrNameLst>
                                          <p:attrName>ppt_h</p:attrName>
                                        </p:attrNameLst>
                                      </p:cBhvr>
                                      <p:tavLst>
                                        <p:tav tm="0">
                                          <p:val>
                                            <p:fltVal val="0"/>
                                          </p:val>
                                        </p:tav>
                                        <p:tav tm="100000">
                                          <p:val>
                                            <p:strVal val="#ppt_h"/>
                                          </p:val>
                                        </p:tav>
                                      </p:tavLst>
                                    </p:anim>
                                    <p:animEffect transition="in" filter="fade">
                                      <p:cBhvr>
                                        <p:cTn id="9" dur="500"/>
                                        <p:tgtEl>
                                          <p:spTgt spid="140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0291">
                                            <p:txEl>
                                              <p:pRg st="0" end="0"/>
                                            </p:txEl>
                                          </p:spTgt>
                                        </p:tgtEl>
                                        <p:attrNameLst>
                                          <p:attrName>style.visibility</p:attrName>
                                        </p:attrNameLst>
                                      </p:cBhvr>
                                      <p:to>
                                        <p:strVal val="visible"/>
                                      </p:to>
                                    </p:set>
                                    <p:anim calcmode="lin" valueType="num">
                                      <p:cBhvr additive="base">
                                        <p:cTn id="14"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0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40291">
                                            <p:txEl>
                                              <p:pRg st="1" end="1"/>
                                            </p:txEl>
                                          </p:spTgt>
                                        </p:tgtEl>
                                        <p:attrNameLst>
                                          <p:attrName>style.visibility</p:attrName>
                                        </p:attrNameLst>
                                      </p:cBhvr>
                                      <p:to>
                                        <p:strVal val="visible"/>
                                      </p:to>
                                    </p:set>
                                    <p:animEffect transition="in" filter="wipe(left)">
                                      <p:cBhvr>
                                        <p:cTn id="20" dur="500"/>
                                        <p:tgtEl>
                                          <p:spTgt spid="1402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40291">
                                            <p:txEl>
                                              <p:pRg st="2" end="2"/>
                                            </p:txEl>
                                          </p:spTgt>
                                        </p:tgtEl>
                                        <p:attrNameLst>
                                          <p:attrName>style.visibility</p:attrName>
                                        </p:attrNameLst>
                                      </p:cBhvr>
                                      <p:to>
                                        <p:strVal val="visible"/>
                                      </p:to>
                                    </p:set>
                                    <p:animEffect transition="in" filter="wipe(left)">
                                      <p:cBhvr>
                                        <p:cTn id="25" dur="500"/>
                                        <p:tgtEl>
                                          <p:spTgt spid="1402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40291">
                                            <p:txEl>
                                              <p:pRg st="3" end="3"/>
                                            </p:txEl>
                                          </p:spTgt>
                                        </p:tgtEl>
                                        <p:attrNameLst>
                                          <p:attrName>style.visibility</p:attrName>
                                        </p:attrNameLst>
                                      </p:cBhvr>
                                      <p:to>
                                        <p:strVal val="visible"/>
                                      </p:to>
                                    </p:set>
                                    <p:animEffect transition="in" filter="wipe(left)">
                                      <p:cBhvr>
                                        <p:cTn id="30" dur="500"/>
                                        <p:tgtEl>
                                          <p:spTgt spid="14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8E5C99D-71E1-49E6-89CE-13D1C150F29F}"/>
              </a:ext>
            </a:extLst>
          </p:cNvPr>
          <p:cNvSpPr>
            <a:spLocks noGrp="1" noChangeArrowheads="1"/>
          </p:cNvSpPr>
          <p:nvPr>
            <p:ph type="body" idx="1"/>
          </p:nvPr>
        </p:nvSpPr>
        <p:spPr>
          <a:xfrm>
            <a:off x="917330" y="501162"/>
            <a:ext cx="10459916" cy="6356838"/>
          </a:xfrm>
        </p:spPr>
        <p:txBody>
          <a:bodyPr/>
          <a:lstStyle/>
          <a:p>
            <a:pPr eaLnBrk="1" hangingPunct="1">
              <a:lnSpc>
                <a:spcPct val="90000"/>
              </a:lnSpc>
              <a:buFont typeface="Wingdings" panose="05000000000000000000" pitchFamily="2" charset="2"/>
              <a:buNone/>
            </a:pPr>
            <a:r>
              <a:rPr lang="en-US" altLang="en-US" b="1" dirty="0">
                <a:solidFill>
                  <a:schemeClr val="hlink"/>
                </a:solidFill>
                <a:latin typeface="Comic Sans MS" panose="030F0702030302020204" pitchFamily="66" charset="0"/>
              </a:rPr>
              <a:t>So also, the Jew who wrote 2 Baruch (ca. AD 100) seems to have understood the works of the law as salvific.</a:t>
            </a:r>
          </a:p>
          <a:p>
            <a:pPr eaLnBrk="1" hangingPunct="1">
              <a:lnSpc>
                <a:spcPct val="90000"/>
              </a:lnSpc>
            </a:pPr>
            <a:r>
              <a:rPr lang="en-US" altLang="en-US" sz="2400" i="1" dirty="0">
                <a:solidFill>
                  <a:srgbClr val="000000"/>
                </a:solidFill>
                <a:latin typeface="Comic Sans MS" panose="030F0702030302020204" pitchFamily="66" charset="0"/>
              </a:rPr>
              <a:t>“But only prepare your heart so that you obey the Law…  </a:t>
            </a:r>
            <a:r>
              <a:rPr lang="en-US" altLang="en-US" sz="2400" i="1" u="sng" dirty="0">
                <a:solidFill>
                  <a:srgbClr val="000000"/>
                </a:solidFill>
                <a:latin typeface="Comic Sans MS" panose="030F0702030302020204" pitchFamily="66" charset="0"/>
              </a:rPr>
              <a:t>If you do this…you will not fall into the torment…”</a:t>
            </a:r>
            <a:r>
              <a:rPr lang="en-US" altLang="en-US" sz="2400" i="1" dirty="0">
                <a:solidFill>
                  <a:srgbClr val="000000"/>
                </a:solidFill>
                <a:latin typeface="Comic Sans MS" panose="030F0702030302020204" pitchFamily="66" charset="0"/>
              </a:rPr>
              <a:t> (2 Baruch 46:6)</a:t>
            </a:r>
          </a:p>
          <a:p>
            <a:pPr eaLnBrk="1" hangingPunct="1">
              <a:lnSpc>
                <a:spcPct val="90000"/>
              </a:lnSpc>
            </a:pPr>
            <a:r>
              <a:rPr lang="en-US" altLang="en-US" sz="2400" i="1" dirty="0">
                <a:solidFill>
                  <a:srgbClr val="000000"/>
                </a:solidFill>
                <a:latin typeface="Comic Sans MS" panose="030F0702030302020204" pitchFamily="66" charset="0"/>
              </a:rPr>
              <a:t>“…we know that </a:t>
            </a:r>
            <a:r>
              <a:rPr lang="en-US" altLang="en-US" sz="2400" i="1" u="sng" dirty="0">
                <a:solidFill>
                  <a:srgbClr val="000000"/>
                </a:solidFill>
                <a:latin typeface="Comic Sans MS" panose="030F0702030302020204" pitchFamily="66" charset="0"/>
              </a:rPr>
              <a:t>we do not fall as long as we keep your statutes</a:t>
            </a:r>
            <a:r>
              <a:rPr lang="en-US" altLang="en-US" sz="2400" i="1" dirty="0">
                <a:solidFill>
                  <a:srgbClr val="000000"/>
                </a:solidFill>
                <a:latin typeface="Comic Sans MS" panose="030F0702030302020204" pitchFamily="66" charset="0"/>
              </a:rPr>
              <a:t>.” (2 Baruch 48:22)</a:t>
            </a:r>
          </a:p>
          <a:p>
            <a:pPr eaLnBrk="1" hangingPunct="1">
              <a:lnSpc>
                <a:spcPct val="90000"/>
              </a:lnSpc>
            </a:pPr>
            <a:r>
              <a:rPr lang="en-US" altLang="en-US" sz="2400" i="1" dirty="0">
                <a:solidFill>
                  <a:srgbClr val="000000"/>
                </a:solidFill>
                <a:latin typeface="Comic Sans MS" panose="030F0702030302020204" pitchFamily="66" charset="0"/>
              </a:rPr>
              <a:t>“…as </a:t>
            </a:r>
            <a:r>
              <a:rPr lang="en-US" altLang="en-US" sz="2400" i="1" u="sng" dirty="0">
                <a:solidFill>
                  <a:srgbClr val="000000"/>
                </a:solidFill>
                <a:latin typeface="Comic Sans MS" panose="030F0702030302020204" pitchFamily="66" charset="0"/>
              </a:rPr>
              <a:t>for…those who proved to be righteous on account of my Law…they may acquire and receive the undying world</a:t>
            </a:r>
            <a:r>
              <a:rPr lang="en-US" altLang="en-US" sz="2400" i="1" dirty="0">
                <a:solidFill>
                  <a:srgbClr val="000000"/>
                </a:solidFill>
                <a:latin typeface="Comic Sans MS" panose="030F0702030302020204" pitchFamily="66" charset="0"/>
              </a:rPr>
              <a:t> which is promised to them.” (2 Baruch 51:3)</a:t>
            </a:r>
          </a:p>
          <a:p>
            <a:pPr eaLnBrk="1" hangingPunct="1">
              <a:lnSpc>
                <a:spcPct val="90000"/>
              </a:lnSpc>
            </a:pPr>
            <a:r>
              <a:rPr lang="en-US" altLang="en-US" sz="2400" i="1" dirty="0">
                <a:solidFill>
                  <a:srgbClr val="000000"/>
                </a:solidFill>
                <a:latin typeface="Comic Sans MS" panose="030F0702030302020204" pitchFamily="66" charset="0"/>
              </a:rPr>
              <a:t>“Miracles, however, will appear…to </a:t>
            </a:r>
            <a:r>
              <a:rPr lang="en-US" altLang="en-US" sz="2400" i="1" u="sng" dirty="0">
                <a:solidFill>
                  <a:srgbClr val="000000"/>
                </a:solidFill>
                <a:latin typeface="Comic Sans MS" panose="030F0702030302020204" pitchFamily="66" charset="0"/>
              </a:rPr>
              <a:t>those who are saved because of their works</a:t>
            </a:r>
            <a:r>
              <a:rPr lang="en-US" altLang="en-US" sz="2400" i="1" dirty="0">
                <a:solidFill>
                  <a:srgbClr val="000000"/>
                </a:solidFill>
                <a:latin typeface="Comic Sans MS" panose="030F0702030302020204" pitchFamily="66" charset="0"/>
              </a:rPr>
              <a:t> and for whom the Law is now a hope…” (2 Baruch 51:7)</a:t>
            </a:r>
          </a:p>
          <a:p>
            <a:pPr marL="0" indent="0" eaLnBrk="1" hangingPunct="1">
              <a:lnSpc>
                <a:spcPct val="90000"/>
              </a:lnSpc>
              <a:buNone/>
            </a:pPr>
            <a:endParaRPr lang="en-US" altLang="en-US" sz="2400" i="1" dirty="0">
              <a:latin typeface="Comic Sans MS" panose="030F0702030302020204" pitchFamily="66" charset="0"/>
            </a:endParaRPr>
          </a:p>
          <a:p>
            <a:pPr marL="0" indent="0" eaLnBrk="1" hangingPunct="1">
              <a:lnSpc>
                <a:spcPct val="90000"/>
              </a:lnSpc>
              <a:buNone/>
            </a:pPr>
            <a:r>
              <a:rPr lang="en-US" altLang="en-US" b="1" dirty="0">
                <a:latin typeface="Comic Sans MS" panose="030F0702030302020204" pitchFamily="66" charset="0"/>
              </a:rPr>
              <a:t>The “works of the law,” cited in 4QMMT, are “reckoned as righteousness.”</a:t>
            </a:r>
          </a:p>
          <a:p>
            <a:pPr eaLnBrk="1" hangingPunct="1">
              <a:lnSpc>
                <a:spcPct val="90000"/>
              </a:lnSpc>
            </a:pPr>
            <a:r>
              <a:rPr lang="en-US" altLang="en-US" sz="2400" i="1" dirty="0">
                <a:solidFill>
                  <a:srgbClr val="000000"/>
                </a:solidFill>
                <a:latin typeface="Comic Sans MS" panose="030F0702030302020204" pitchFamily="66" charset="0"/>
              </a:rPr>
              <a:t>At the very least, this seems to smack of the legalism that the New Perspective rejects as part of 1</a:t>
            </a:r>
            <a:r>
              <a:rPr lang="en-US" altLang="en-US" sz="2400" i="1" baseline="30000" dirty="0">
                <a:solidFill>
                  <a:srgbClr val="000000"/>
                </a:solidFill>
                <a:latin typeface="Comic Sans MS" panose="030F0702030302020204" pitchFamily="66" charset="0"/>
              </a:rPr>
              <a:t>st</a:t>
            </a:r>
            <a:r>
              <a:rPr lang="en-US" altLang="en-US" sz="2400" i="1" dirty="0">
                <a:solidFill>
                  <a:srgbClr val="000000"/>
                </a:solidFill>
                <a:latin typeface="Comic Sans MS" panose="030F0702030302020204" pitchFamily="66" charset="0"/>
              </a:rPr>
              <a:t> century Judaism.</a:t>
            </a:r>
          </a:p>
        </p:txBody>
      </p:sp>
      <p:sp>
        <p:nvSpPr>
          <p:cNvPr id="4" name="Slide Number Placeholder 2">
            <a:extLst>
              <a:ext uri="{FF2B5EF4-FFF2-40B4-BE49-F238E27FC236}">
                <a16:creationId xmlns:a16="http://schemas.microsoft.com/office/drawing/2014/main" id="{220DA621-9275-4BB2-BD9F-9450C68C9D05}"/>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44</a:t>
            </a:fld>
            <a:endParaRPr 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 calcmode="lin" valueType="num">
                                      <p:cBhvr additive="base">
                                        <p:cTn id="7"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41314">
                                            <p:txEl>
                                              <p:pRg st="1" end="1"/>
                                            </p:txEl>
                                          </p:spTgt>
                                        </p:tgtEl>
                                        <p:attrNameLst>
                                          <p:attrName>style.visibility</p:attrName>
                                        </p:attrNameLst>
                                      </p:cBhvr>
                                      <p:to>
                                        <p:strVal val="visible"/>
                                      </p:to>
                                    </p:set>
                                    <p:animEffect transition="in" filter="wipe(left)">
                                      <p:cBhvr>
                                        <p:cTn id="13" dur="500"/>
                                        <p:tgtEl>
                                          <p:spTgt spid="14131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41314">
                                            <p:txEl>
                                              <p:pRg st="2" end="2"/>
                                            </p:txEl>
                                          </p:spTgt>
                                        </p:tgtEl>
                                        <p:attrNameLst>
                                          <p:attrName>style.visibility</p:attrName>
                                        </p:attrNameLst>
                                      </p:cBhvr>
                                      <p:to>
                                        <p:strVal val="visible"/>
                                      </p:to>
                                    </p:set>
                                    <p:animEffect transition="in" filter="wipe(left)">
                                      <p:cBhvr>
                                        <p:cTn id="18" dur="500"/>
                                        <p:tgtEl>
                                          <p:spTgt spid="14131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41314">
                                            <p:txEl>
                                              <p:pRg st="3" end="3"/>
                                            </p:txEl>
                                          </p:spTgt>
                                        </p:tgtEl>
                                        <p:attrNameLst>
                                          <p:attrName>style.visibility</p:attrName>
                                        </p:attrNameLst>
                                      </p:cBhvr>
                                      <p:to>
                                        <p:strVal val="visible"/>
                                      </p:to>
                                    </p:set>
                                    <p:animEffect transition="in" filter="wipe(left)">
                                      <p:cBhvr>
                                        <p:cTn id="23" dur="500"/>
                                        <p:tgtEl>
                                          <p:spTgt spid="14131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41314">
                                            <p:txEl>
                                              <p:pRg st="4" end="4"/>
                                            </p:txEl>
                                          </p:spTgt>
                                        </p:tgtEl>
                                        <p:attrNameLst>
                                          <p:attrName>style.visibility</p:attrName>
                                        </p:attrNameLst>
                                      </p:cBhvr>
                                      <p:to>
                                        <p:strVal val="visible"/>
                                      </p:to>
                                    </p:set>
                                    <p:animEffect transition="in" filter="wipe(left)">
                                      <p:cBhvr>
                                        <p:cTn id="28" dur="500"/>
                                        <p:tgtEl>
                                          <p:spTgt spid="14131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1314">
                                            <p:txEl>
                                              <p:pRg st="6" end="6"/>
                                            </p:txEl>
                                          </p:spTgt>
                                        </p:tgtEl>
                                        <p:attrNameLst>
                                          <p:attrName>style.visibility</p:attrName>
                                        </p:attrNameLst>
                                      </p:cBhvr>
                                      <p:to>
                                        <p:strVal val="visible"/>
                                      </p:to>
                                    </p:set>
                                    <p:animEffect transition="in" filter="wipe(left)">
                                      <p:cBhvr>
                                        <p:cTn id="33" dur="500"/>
                                        <p:tgtEl>
                                          <p:spTgt spid="14131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1314">
                                            <p:txEl>
                                              <p:pRg st="7" end="7"/>
                                            </p:txEl>
                                          </p:spTgt>
                                        </p:tgtEl>
                                        <p:attrNameLst>
                                          <p:attrName>style.visibility</p:attrName>
                                        </p:attrNameLst>
                                      </p:cBhvr>
                                      <p:to>
                                        <p:strVal val="visible"/>
                                      </p:to>
                                    </p:set>
                                    <p:animEffect transition="in" filter="wipe(left)">
                                      <p:cBhvr>
                                        <p:cTn id="38" dur="500"/>
                                        <p:tgtEl>
                                          <p:spTgt spid="1413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D6D4FB13-C80B-4917-95B8-DBF576403A5A}"/>
              </a:ext>
            </a:extLst>
          </p:cNvPr>
          <p:cNvSpPr>
            <a:spLocks noGrp="1" noChangeArrowheads="1"/>
          </p:cNvSpPr>
          <p:nvPr>
            <p:ph type="title"/>
          </p:nvPr>
        </p:nvSpPr>
        <p:spPr>
          <a:xfrm>
            <a:off x="756137" y="545125"/>
            <a:ext cx="10761785" cy="791307"/>
          </a:xfrm>
          <a:solidFill>
            <a:srgbClr val="FFCC00"/>
          </a:solidFill>
          <a:ln w="12700">
            <a:solidFill>
              <a:schemeClr val="tx1"/>
            </a:solidFill>
            <a:round/>
            <a:headEnd/>
            <a:tailEnd/>
          </a:ln>
        </p:spPr>
        <p:txBody>
          <a:bodyPr/>
          <a:lstStyle/>
          <a:p>
            <a:pPr eaLnBrk="1" hangingPunct="1"/>
            <a:r>
              <a:rPr lang="en-US" altLang="en-US" b="0" dirty="0">
                <a:latin typeface="Impact" panose="020B0806030902050204" pitchFamily="34" charset="0"/>
              </a:rPr>
              <a:t>The Gospel According to St. Paul</a:t>
            </a:r>
          </a:p>
        </p:txBody>
      </p:sp>
      <p:sp>
        <p:nvSpPr>
          <p:cNvPr id="97283" name="Rectangle 3">
            <a:extLst>
              <a:ext uri="{FF2B5EF4-FFF2-40B4-BE49-F238E27FC236}">
                <a16:creationId xmlns:a16="http://schemas.microsoft.com/office/drawing/2014/main" id="{44984E99-78D3-48B2-8E47-14A3035B3887}"/>
              </a:ext>
            </a:extLst>
          </p:cNvPr>
          <p:cNvSpPr>
            <a:spLocks noGrp="1" noChangeArrowheads="1"/>
          </p:cNvSpPr>
          <p:nvPr>
            <p:ph type="body" idx="1"/>
          </p:nvPr>
        </p:nvSpPr>
        <p:spPr>
          <a:xfrm>
            <a:off x="795133" y="1600200"/>
            <a:ext cx="11127235" cy="4870455"/>
          </a:xfrm>
        </p:spPr>
        <p:txBody>
          <a:bodyPr/>
          <a:lstStyle/>
          <a:p>
            <a:pPr eaLnBrk="1" hangingPunct="1">
              <a:buFont typeface="Wingdings" panose="05000000000000000000" pitchFamily="2" charset="2"/>
              <a:buNone/>
            </a:pPr>
            <a:r>
              <a:rPr lang="en-US" altLang="en-US" b="1" dirty="0">
                <a:solidFill>
                  <a:schemeClr val="hlink"/>
                </a:solidFill>
                <a:latin typeface="Comic Sans MS" panose="030F0702030302020204" pitchFamily="66" charset="0"/>
              </a:rPr>
              <a:t>In any close reading of Paul, one cannot easily extract the idea of personal salvation and replace it with corporate inclusiveness.</a:t>
            </a:r>
          </a:p>
          <a:p>
            <a:pPr eaLnBrk="1" hangingPunct="1">
              <a:buFont typeface="Wingdings" panose="05000000000000000000" pitchFamily="2" charset="2"/>
              <a:buNone/>
            </a:pPr>
            <a:r>
              <a:rPr lang="en-US" altLang="en-US" sz="800" b="1" dirty="0">
                <a:solidFill>
                  <a:schemeClr val="hlink"/>
                </a:solidFill>
                <a:latin typeface="Comic Sans MS" panose="030F0702030302020204" pitchFamily="66" charset="0"/>
              </a:rPr>
              <a:t> </a:t>
            </a:r>
          </a:p>
          <a:p>
            <a:pPr eaLnBrk="1" hangingPunct="1">
              <a:buFont typeface="Wingdings" panose="05000000000000000000" pitchFamily="2" charset="2"/>
              <a:buNone/>
            </a:pPr>
            <a:r>
              <a:rPr lang="en-US" altLang="en-US" sz="2400" i="1" dirty="0">
                <a:solidFill>
                  <a:srgbClr val="000000"/>
                </a:solidFill>
                <a:latin typeface="Comic Sans MS" panose="030F0702030302020204" pitchFamily="66" charset="0"/>
              </a:rPr>
              <a:t>“Now, brothers, I want to remind you of the gospel… </a:t>
            </a:r>
            <a:r>
              <a:rPr lang="en-US" altLang="en-US" sz="2400" i="1" u="sng" dirty="0">
                <a:solidFill>
                  <a:srgbClr val="000000"/>
                </a:solidFill>
                <a:latin typeface="Comic Sans MS" panose="030F0702030302020204" pitchFamily="66" charset="0"/>
              </a:rPr>
              <a:t>By this gospel you are saved…</a:t>
            </a:r>
            <a:r>
              <a:rPr lang="en-US" altLang="en-US" sz="2400" i="1" dirty="0">
                <a:solidFill>
                  <a:srgbClr val="000000"/>
                </a:solidFill>
                <a:latin typeface="Comic Sans MS" panose="030F0702030302020204" pitchFamily="66" charset="0"/>
              </a:rPr>
              <a:t> For…I passed on to you as of first importance: </a:t>
            </a:r>
            <a:r>
              <a:rPr lang="en-US" altLang="en-US" sz="2400" i="1" u="sng" dirty="0">
                <a:solidFill>
                  <a:srgbClr val="000000"/>
                </a:solidFill>
                <a:latin typeface="Comic Sans MS" panose="030F0702030302020204" pitchFamily="66" charset="0"/>
              </a:rPr>
              <a:t>that Christ died for our sins…</a:t>
            </a:r>
            <a:r>
              <a:rPr lang="en-US" altLang="en-US" sz="2400" i="1" dirty="0">
                <a:solidFill>
                  <a:srgbClr val="000000"/>
                </a:solidFill>
                <a:latin typeface="Comic Sans MS" panose="030F0702030302020204" pitchFamily="66" charset="0"/>
              </a:rPr>
              <a:t>that he was buried, that he was raised…”(1 Co. 15:1-14).</a:t>
            </a:r>
          </a:p>
          <a:p>
            <a:pPr eaLnBrk="1" hangingPunct="1">
              <a:buFont typeface="Wingdings" panose="05000000000000000000" pitchFamily="2" charset="2"/>
              <a:buNone/>
            </a:pPr>
            <a:endParaRPr lang="en-US" altLang="en-US" sz="1000" i="1" dirty="0">
              <a:solidFill>
                <a:srgbClr val="000000"/>
              </a:solidFill>
              <a:latin typeface="Comic Sans MS" panose="030F0702030302020204" pitchFamily="66" charset="0"/>
            </a:endParaRPr>
          </a:p>
          <a:p>
            <a:pPr eaLnBrk="1" hangingPunct="1">
              <a:buFont typeface="Wingdings" panose="05000000000000000000" pitchFamily="2" charset="2"/>
              <a:buNone/>
            </a:pPr>
            <a:endParaRPr lang="en-US" altLang="en-US" sz="1000" i="1" dirty="0">
              <a:solidFill>
                <a:srgbClr val="000000"/>
              </a:solidFill>
              <a:latin typeface="Comic Sans MS" panose="030F0702030302020204" pitchFamily="66" charset="0"/>
            </a:endParaRPr>
          </a:p>
          <a:p>
            <a:pPr eaLnBrk="1" hangingPunct="1">
              <a:buFont typeface="Wingdings" panose="05000000000000000000" pitchFamily="2" charset="2"/>
              <a:buNone/>
            </a:pPr>
            <a:r>
              <a:rPr lang="en-US" altLang="en-US" sz="2400" i="1" dirty="0">
                <a:solidFill>
                  <a:srgbClr val="000000"/>
                </a:solidFill>
                <a:latin typeface="Comic Sans MS" panose="030F0702030302020204" pitchFamily="66" charset="0"/>
              </a:rPr>
              <a:t>“For Christ [sent me]…to preach the gospel—not with words of human wisdom, lest the cross of Christ be emptied of its power. </a:t>
            </a:r>
            <a:r>
              <a:rPr lang="en-US" altLang="en-US" sz="2400" i="1" u="sng" dirty="0">
                <a:solidFill>
                  <a:srgbClr val="000000"/>
                </a:solidFill>
                <a:latin typeface="Comic Sans MS" panose="030F0702030302020204" pitchFamily="66" charset="0"/>
              </a:rPr>
              <a:t>For the message of the cross is foolishness to those who are perishing, but to us who are being saved it is the power of God”</a:t>
            </a:r>
            <a:r>
              <a:rPr lang="en-US" altLang="en-US" sz="2400" i="1" dirty="0">
                <a:solidFill>
                  <a:srgbClr val="000000"/>
                </a:solidFill>
                <a:latin typeface="Comic Sans MS" panose="030F0702030302020204" pitchFamily="66" charset="0"/>
              </a:rPr>
              <a:t> (1 Co. 1:17-18).</a:t>
            </a:r>
          </a:p>
        </p:txBody>
      </p:sp>
      <p:sp>
        <p:nvSpPr>
          <p:cNvPr id="5" name="Slide Number Placeholder 2">
            <a:extLst>
              <a:ext uri="{FF2B5EF4-FFF2-40B4-BE49-F238E27FC236}">
                <a16:creationId xmlns:a16="http://schemas.microsoft.com/office/drawing/2014/main" id="{65F42935-D80C-4157-9023-FCC785B5BEB5}"/>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45</a:t>
            </a:fld>
            <a:endParaRPr 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500" fill="hold"/>
                                        <p:tgtEl>
                                          <p:spTgt spid="972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72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72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anim calcmode="lin" valueType="num">
                                      <p:cBhvr>
                                        <p:cTn id="15" dur="500" fill="hold"/>
                                        <p:tgtEl>
                                          <p:spTgt spid="972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72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72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anim calcmode="lin" valueType="num">
                                      <p:cBhvr>
                                        <p:cTn id="23" dur="500" fill="hold"/>
                                        <p:tgtEl>
                                          <p:spTgt spid="9728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728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728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B6395807-C6AF-4629-A63D-327D2A6F2493}"/>
              </a:ext>
            </a:extLst>
          </p:cNvPr>
          <p:cNvSpPr>
            <a:spLocks noGrp="1" noChangeArrowheads="1"/>
          </p:cNvSpPr>
          <p:nvPr>
            <p:ph type="body" idx="1"/>
          </p:nvPr>
        </p:nvSpPr>
        <p:spPr>
          <a:xfrm>
            <a:off x="668215" y="386863"/>
            <a:ext cx="10884877" cy="6318738"/>
          </a:xfrm>
        </p:spPr>
        <p:txBody>
          <a:bodyPr/>
          <a:lstStyle/>
          <a:p>
            <a:pPr eaLnBrk="1" hangingPunct="1">
              <a:buFont typeface="Wingdings" panose="05000000000000000000" pitchFamily="2" charset="2"/>
              <a:buNone/>
            </a:pPr>
            <a:r>
              <a:rPr lang="en-US" altLang="en-US" sz="2400" i="1" dirty="0">
                <a:solidFill>
                  <a:srgbClr val="000000"/>
                </a:solidFill>
                <a:latin typeface="Comic Sans MS" panose="030F0702030302020204" pitchFamily="66" charset="0"/>
              </a:rPr>
              <a:t>“Brothers, children of Abraham, and you God-fearing Gentiles, </a:t>
            </a:r>
            <a:r>
              <a:rPr lang="en-US" altLang="en-US" sz="2400" i="1" u="sng" dirty="0">
                <a:solidFill>
                  <a:srgbClr val="000000"/>
                </a:solidFill>
                <a:latin typeface="Comic Sans MS" panose="030F0702030302020204" pitchFamily="66" charset="0"/>
              </a:rPr>
              <a:t>it is to us that this message of salvation has been sent.</a:t>
            </a:r>
            <a:r>
              <a:rPr lang="en-US" altLang="en-US" sz="2400" i="1" dirty="0">
                <a:solidFill>
                  <a:srgbClr val="000000"/>
                </a:solidFill>
                <a:latin typeface="Comic Sans MS" panose="030F0702030302020204" pitchFamily="66" charset="0"/>
              </a:rPr>
              <a:t>  ..we tell you the good news…  Therefore, my brothers, </a:t>
            </a:r>
            <a:r>
              <a:rPr lang="en-US" altLang="en-US" sz="2400" i="1" u="sng" dirty="0">
                <a:solidFill>
                  <a:srgbClr val="000000"/>
                </a:solidFill>
                <a:latin typeface="Comic Sans MS" panose="030F0702030302020204" pitchFamily="66" charset="0"/>
              </a:rPr>
              <a:t>I want you to know that through Jesus the forgiveness of sins is proclaimed to you.</a:t>
            </a:r>
            <a:r>
              <a:rPr lang="en-US" altLang="en-US" sz="2400" i="1" dirty="0">
                <a:solidFill>
                  <a:srgbClr val="000000"/>
                </a:solidFill>
                <a:latin typeface="Comic Sans MS" panose="030F0702030302020204" pitchFamily="66" charset="0"/>
              </a:rPr>
              <a:t> </a:t>
            </a:r>
            <a:r>
              <a:rPr lang="en-US" altLang="en-US" sz="2400" i="1" u="sng" dirty="0">
                <a:solidFill>
                  <a:srgbClr val="000000"/>
                </a:solidFill>
                <a:latin typeface="Comic Sans MS" panose="030F0702030302020204" pitchFamily="66" charset="0"/>
              </a:rPr>
              <a:t>Through him everyone who believes is justified from everything you could not be justified from by the law of Moses.</a:t>
            </a:r>
            <a:r>
              <a:rPr lang="en-US" altLang="en-US" sz="2400" i="1" dirty="0">
                <a:solidFill>
                  <a:srgbClr val="000000"/>
                </a:solidFill>
                <a:latin typeface="Comic Sans MS" panose="030F0702030302020204" pitchFamily="66" charset="0"/>
              </a:rPr>
              <a:t> …when the congregation was dismissed, many of the Jews and devout converts to Judaism followed Paul and Barnabas, who talked with them and </a:t>
            </a:r>
            <a:r>
              <a:rPr lang="en-US" altLang="en-US" sz="2400" i="1" u="sng" dirty="0">
                <a:solidFill>
                  <a:srgbClr val="000000"/>
                </a:solidFill>
                <a:latin typeface="Comic Sans MS" panose="030F0702030302020204" pitchFamily="66" charset="0"/>
              </a:rPr>
              <a:t>urged them to continue in the grace of God.”</a:t>
            </a:r>
            <a:r>
              <a:rPr lang="en-US" altLang="en-US" sz="2400" i="1" dirty="0">
                <a:solidFill>
                  <a:srgbClr val="000000"/>
                </a:solidFill>
                <a:latin typeface="Comic Sans MS" panose="030F0702030302020204" pitchFamily="66" charset="0"/>
              </a:rPr>
              <a:t> (Acts 13:26-43)</a:t>
            </a:r>
            <a:endParaRPr lang="en-US" altLang="en-US" sz="1000" i="1" dirty="0">
              <a:solidFill>
                <a:schemeClr val="hlink"/>
              </a:solidFill>
              <a:latin typeface="Comic Sans MS" panose="030F0702030302020204" pitchFamily="66" charset="0"/>
            </a:endParaRPr>
          </a:p>
          <a:p>
            <a:pPr algn="r" eaLnBrk="1" hangingPunct="1">
              <a:buFont typeface="Wingdings" panose="05000000000000000000" pitchFamily="2" charset="2"/>
              <a:buNone/>
            </a:pPr>
            <a:r>
              <a:rPr lang="en-US" altLang="en-US" sz="2000" b="1" dirty="0">
                <a:solidFill>
                  <a:schemeClr val="hlink"/>
                </a:solidFill>
                <a:latin typeface="Arial Narrow" panose="020B0606020202030204" pitchFamily="34" charset="0"/>
              </a:rPr>
              <a:t>Paul’s Sermon in Pisidian Antioch (Galatia)</a:t>
            </a:r>
          </a:p>
          <a:p>
            <a:pPr eaLnBrk="1" hangingPunct="1">
              <a:buFont typeface="Wingdings" panose="05000000000000000000" pitchFamily="2" charset="2"/>
              <a:buNone/>
            </a:pPr>
            <a:endParaRPr lang="en-US" altLang="en-US" sz="800" i="1" dirty="0">
              <a:solidFill>
                <a:srgbClr val="000000"/>
              </a:solidFill>
              <a:latin typeface="Comic Sans MS" panose="030F0702030302020204" pitchFamily="66" charset="0"/>
            </a:endParaRPr>
          </a:p>
          <a:p>
            <a:pPr eaLnBrk="1" hangingPunct="1">
              <a:buFont typeface="Wingdings" panose="05000000000000000000" pitchFamily="2" charset="2"/>
              <a:buNone/>
            </a:pPr>
            <a:r>
              <a:rPr lang="en-US" altLang="en-US" sz="2400" i="1" dirty="0">
                <a:solidFill>
                  <a:srgbClr val="000000"/>
                </a:solidFill>
                <a:latin typeface="Comic Sans MS" panose="030F0702030302020204" pitchFamily="66" charset="0"/>
              </a:rPr>
              <a:t>“For by grace you have been saved through faith. And this is not your own doing, it is the gift of God, not a result of works, so that no one may boast” (Eph. 2:8-9).</a:t>
            </a:r>
          </a:p>
        </p:txBody>
      </p:sp>
      <p:sp>
        <p:nvSpPr>
          <p:cNvPr id="4" name="Slide Number Placeholder 2">
            <a:extLst>
              <a:ext uri="{FF2B5EF4-FFF2-40B4-BE49-F238E27FC236}">
                <a16:creationId xmlns:a16="http://schemas.microsoft.com/office/drawing/2014/main" id="{A0433B91-2E0F-46FB-AA68-09219B762050}"/>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46</a:t>
            </a:fld>
            <a:endParaRPr 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93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93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9331">
                                            <p:txEl>
                                              <p:pRg st="0" end="0"/>
                                            </p:txEl>
                                          </p:spTgt>
                                        </p:tgtEl>
                                        <p:attrNameLst>
                                          <p:attrName>ppt_y</p:attrName>
                                        </p:attrNameLst>
                                      </p:cBhvr>
                                      <p:tavLst>
                                        <p:tav tm="0">
                                          <p:val>
                                            <p:strVal val="#ppt_y"/>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anim calcmode="lin" valueType="num">
                                      <p:cBhvr additive="base">
                                        <p:cTn id="19"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6BE283-8BC4-424B-B478-9C2251B643A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290719-8A89-47CB-A853-4E63653C6841}" type="slidenum">
              <a:rPr kumimoji="0" lang="en-US" alt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16739" name="Rectangle 3">
            <a:extLst>
              <a:ext uri="{FF2B5EF4-FFF2-40B4-BE49-F238E27FC236}">
                <a16:creationId xmlns:a16="http://schemas.microsoft.com/office/drawing/2014/main" id="{2803DF34-2ECC-4838-9E96-B0AD30C0E04C}"/>
              </a:ext>
            </a:extLst>
          </p:cNvPr>
          <p:cNvSpPr>
            <a:spLocks noGrp="1" noChangeArrowheads="1"/>
          </p:cNvSpPr>
          <p:nvPr>
            <p:ph type="body" idx="1"/>
          </p:nvPr>
        </p:nvSpPr>
        <p:spPr>
          <a:xfrm>
            <a:off x="711200" y="1828800"/>
            <a:ext cx="10871200" cy="4607170"/>
          </a:xfrm>
        </p:spPr>
        <p:txBody>
          <a:bodyPr/>
          <a:lstStyle/>
          <a:p>
            <a:pPr marL="0" indent="0" eaLnBrk="1" hangingPunct="1">
              <a:buNone/>
            </a:pPr>
            <a:r>
              <a:rPr lang="en-US" altLang="en-US" sz="2800" b="1" dirty="0">
                <a:solidFill>
                  <a:srgbClr val="002060"/>
                </a:solidFill>
                <a:latin typeface="Comic Sans MS" panose="030F0702030302020204" pitchFamily="66" charset="0"/>
              </a:rPr>
              <a:t>The idea of sinners being set right with God cannot be easily extracted out of the concept of justification.</a:t>
            </a:r>
            <a:endParaRPr lang="en-US" altLang="en-US" sz="2800" b="1" i="1" dirty="0">
              <a:solidFill>
                <a:srgbClr val="002060"/>
              </a:solidFill>
              <a:latin typeface="Comic Sans MS" panose="030F0702030302020204" pitchFamily="66" charset="0"/>
            </a:endParaRPr>
          </a:p>
          <a:p>
            <a:pPr eaLnBrk="1" hangingPunct="1">
              <a:buClr>
                <a:srgbClr val="002060"/>
              </a:buClr>
              <a:buSzPct val="175000"/>
              <a:buFont typeface="Arial" panose="020B0604020202020204" pitchFamily="34" charset="0"/>
              <a:buChar char="•"/>
            </a:pPr>
            <a:r>
              <a:rPr lang="en-US" altLang="en-US" sz="2400" i="1" dirty="0">
                <a:solidFill>
                  <a:srgbClr val="000000"/>
                </a:solidFill>
                <a:latin typeface="Comic Sans MS" panose="030F0702030302020204" pitchFamily="66" charset="0"/>
              </a:rPr>
              <a:t>Justification is not merely about Gentiles lying outside the Jewish circle; rather, it is fundamentally about humans—whether Jewish or Gentile—who lie outside God’s saving favor and are equally guilty before him because of sin (Ro. 3:9, 23).</a:t>
            </a:r>
          </a:p>
          <a:p>
            <a:pPr eaLnBrk="1" hangingPunct="1">
              <a:buClr>
                <a:srgbClr val="002060"/>
              </a:buClr>
              <a:buSzPct val="175000"/>
              <a:buFont typeface="Arial" panose="020B0604020202020204" pitchFamily="34" charset="0"/>
              <a:buChar char="•"/>
            </a:pPr>
            <a:r>
              <a:rPr lang="en-US" altLang="en-US" sz="2400" i="1" dirty="0">
                <a:solidFill>
                  <a:srgbClr val="000000"/>
                </a:solidFill>
                <a:latin typeface="Comic Sans MS" panose="030F0702030302020204" pitchFamily="66" charset="0"/>
              </a:rPr>
              <a:t>To relegate justification primarily to inclusion, ecumenism and tolerance is to extract out of it the personal dimension of sinners who need to be set right before God so that they might be “saved by him from the wrath of God” (Ro. 5:9).</a:t>
            </a:r>
          </a:p>
          <a:p>
            <a:pPr eaLnBrk="1" hangingPunct="1">
              <a:buClr>
                <a:srgbClr val="002060"/>
              </a:buClr>
              <a:buSzPct val="175000"/>
              <a:buFont typeface="Arial" panose="020B0604020202020204" pitchFamily="34" charset="0"/>
              <a:buChar char="•"/>
            </a:pPr>
            <a:r>
              <a:rPr lang="en-US" altLang="en-US" sz="2400" i="1" dirty="0">
                <a:solidFill>
                  <a:srgbClr val="000000"/>
                </a:solidFill>
                <a:latin typeface="Comic Sans MS" panose="030F0702030302020204" pitchFamily="66" charset="0"/>
              </a:rPr>
              <a:t>Being “saved” is equally an issue for Jews as well as Gentiles (Ro. 10:1).</a:t>
            </a:r>
          </a:p>
        </p:txBody>
      </p:sp>
      <p:sp>
        <p:nvSpPr>
          <p:cNvPr id="6" name="AutoShape 2">
            <a:extLst>
              <a:ext uri="{FF2B5EF4-FFF2-40B4-BE49-F238E27FC236}">
                <a16:creationId xmlns:a16="http://schemas.microsoft.com/office/drawing/2014/main" id="{7E563FD0-CAA9-4E5B-AB88-570EC8F3CFBF}"/>
              </a:ext>
            </a:extLst>
          </p:cNvPr>
          <p:cNvSpPr txBox="1">
            <a:spLocks noChangeArrowheads="1"/>
          </p:cNvSpPr>
          <p:nvPr/>
        </p:nvSpPr>
        <p:spPr bwMode="auto">
          <a:xfrm>
            <a:off x="715107" y="762468"/>
            <a:ext cx="10761785" cy="791307"/>
          </a:xfrm>
          <a:prstGeom prst="roundRect">
            <a:avLst>
              <a:gd name="adj" fmla="val 21667"/>
            </a:avLst>
          </a:prstGeom>
          <a:solidFill>
            <a:srgbClr val="FFCC00"/>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b="0" dirty="0">
                <a:solidFill>
                  <a:srgbClr val="006666"/>
                </a:solidFill>
                <a:latin typeface="Impact" panose="020B0806030902050204" pitchFamily="34" charset="0"/>
                <a:cs typeface="Arial"/>
              </a:rPr>
              <a:t>Justification</a:t>
            </a:r>
            <a:endParaRPr kumimoji="0" lang="en-US" altLang="en-US" sz="3600" b="0" i="0" u="none" strike="noStrike" kern="1200" cap="none" spc="0" normalizeH="0" baseline="0" noProof="0" dirty="0">
              <a:ln>
                <a:noFill/>
              </a:ln>
              <a:solidFill>
                <a:srgbClr val="006666"/>
              </a:solidFill>
              <a:effectLst/>
              <a:uLnTx/>
              <a:uFillTx/>
              <a:latin typeface="Impact" panose="020B0806030902050204" pitchFamily="34" charset="0"/>
              <a:ea typeface="+mj-ea"/>
              <a:cs typeface="Arial"/>
            </a:endParaRPr>
          </a:p>
        </p:txBody>
      </p:sp>
      <p:sp>
        <p:nvSpPr>
          <p:cNvPr id="7" name="Slide Number Placeholder 2">
            <a:extLst>
              <a:ext uri="{FF2B5EF4-FFF2-40B4-BE49-F238E27FC236}">
                <a16:creationId xmlns:a16="http://schemas.microsoft.com/office/drawing/2014/main" id="{F04949BD-E7AB-4B32-9D55-1A4A8CD81720}"/>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47</a:t>
            </a:fld>
            <a:endParaRPr lang="en-US" sz="1800" dirty="0">
              <a:solidFill>
                <a:srgbClr val="000000"/>
              </a:solidFill>
            </a:endParaRPr>
          </a:p>
        </p:txBody>
      </p:sp>
    </p:spTree>
    <p:extLst>
      <p:ext uri="{BB962C8B-B14F-4D97-AF65-F5344CB8AC3E}">
        <p14:creationId xmlns:p14="http://schemas.microsoft.com/office/powerpoint/2010/main" val="20177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D70A1-26C4-4814-8805-1869FE0EA450}"/>
              </a:ext>
            </a:extLst>
          </p:cNvPr>
          <p:cNvSpPr>
            <a:spLocks noGrp="1"/>
          </p:cNvSpPr>
          <p:nvPr>
            <p:ph idx="1"/>
          </p:nvPr>
        </p:nvSpPr>
        <p:spPr>
          <a:xfrm>
            <a:off x="660400" y="394855"/>
            <a:ext cx="10871200" cy="4038600"/>
          </a:xfrm>
        </p:spPr>
        <p:txBody>
          <a:bodyPr/>
          <a:lstStyle/>
          <a:p>
            <a:pPr marL="0" indent="0">
              <a:buNone/>
            </a:pPr>
            <a:r>
              <a:rPr lang="en-US" sz="2400" i="1" dirty="0">
                <a:solidFill>
                  <a:srgbClr val="000000"/>
                </a:solidFill>
                <a:latin typeface="Comic Sans MS" panose="030F0702030302020204" pitchFamily="66" charset="0"/>
              </a:rPr>
              <a:t>“For all [i.e., both Jew and non-Jews] have sinned…and [all] are justified by his grace as a gift, through the redemption that is in Christ Jesus…” (Ro. 3:23-24).</a:t>
            </a:r>
          </a:p>
          <a:p>
            <a:pPr marL="0" indent="0">
              <a:buNone/>
            </a:pPr>
            <a:endParaRPr lang="en-US" sz="800" i="1" dirty="0">
              <a:solidFill>
                <a:srgbClr val="000000"/>
              </a:solidFill>
              <a:latin typeface="Comic Sans MS" panose="030F0702030302020204" pitchFamily="66" charset="0"/>
            </a:endParaRPr>
          </a:p>
          <a:p>
            <a:pPr marL="0" indent="0">
              <a:buNone/>
            </a:pPr>
            <a:r>
              <a:rPr lang="en-US" sz="2400" i="1" dirty="0">
                <a:solidFill>
                  <a:srgbClr val="000000"/>
                </a:solidFill>
                <a:latin typeface="Comic Sans MS" panose="030F0702030302020204" pitchFamily="66" charset="0"/>
              </a:rPr>
              <a:t>“Since, therefore, we have now been justified by his blood, much more shall we be saved by him from the wrath of God” (Ro 5:9).</a:t>
            </a:r>
          </a:p>
        </p:txBody>
      </p:sp>
      <p:sp>
        <p:nvSpPr>
          <p:cNvPr id="4" name="Slide Number Placeholder 3">
            <a:extLst>
              <a:ext uri="{FF2B5EF4-FFF2-40B4-BE49-F238E27FC236}">
                <a16:creationId xmlns:a16="http://schemas.microsoft.com/office/drawing/2014/main" id="{4143863D-14A3-41B2-843B-E39399F56C32}"/>
              </a:ext>
            </a:extLst>
          </p:cNvPr>
          <p:cNvSpPr>
            <a:spLocks noGrp="1"/>
          </p:cNvSpPr>
          <p:nvPr>
            <p:ph type="sldNum" sz="quarter" idx="12"/>
          </p:nvPr>
        </p:nvSpPr>
        <p:spPr/>
        <p:txBody>
          <a:bodyPr/>
          <a:lstStyle/>
          <a:p>
            <a:pPr>
              <a:defRPr/>
            </a:pPr>
            <a:fld id="{D2865EE8-8789-403D-9153-E1E10B305A2B}" type="slidenum">
              <a:rPr lang="en-US" altLang="en-US" smtClean="0"/>
              <a:pPr>
                <a:defRPr/>
              </a:pPr>
              <a:t>48</a:t>
            </a:fld>
            <a:endParaRPr lang="en-US" altLang="en-US"/>
          </a:p>
        </p:txBody>
      </p:sp>
      <p:sp>
        <p:nvSpPr>
          <p:cNvPr id="5" name="Slide Number Placeholder 2">
            <a:extLst>
              <a:ext uri="{FF2B5EF4-FFF2-40B4-BE49-F238E27FC236}">
                <a16:creationId xmlns:a16="http://schemas.microsoft.com/office/drawing/2014/main" id="{FA4C0973-485B-4562-87F6-750A46E3E789}"/>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48</a:t>
            </a:fld>
            <a:endParaRPr lang="en-US" sz="1800" dirty="0">
              <a:solidFill>
                <a:srgbClr val="000000"/>
              </a:solidFill>
            </a:endParaRPr>
          </a:p>
        </p:txBody>
      </p:sp>
    </p:spTree>
    <p:extLst>
      <p:ext uri="{BB962C8B-B14F-4D97-AF65-F5344CB8AC3E}">
        <p14:creationId xmlns:p14="http://schemas.microsoft.com/office/powerpoint/2010/main" val="2960555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3BDD6F50-2E24-4B36-802B-6AE99A40C67F}"/>
              </a:ext>
            </a:extLst>
          </p:cNvPr>
          <p:cNvSpPr>
            <a:spLocks noGrp="1" noChangeArrowheads="1"/>
          </p:cNvSpPr>
          <p:nvPr>
            <p:ph type="title"/>
          </p:nvPr>
        </p:nvSpPr>
        <p:spPr>
          <a:xfrm>
            <a:off x="720969" y="602673"/>
            <a:ext cx="10673862" cy="804096"/>
          </a:xfrm>
          <a:solidFill>
            <a:srgbClr val="FFCC00"/>
          </a:solidFill>
          <a:ln w="12700">
            <a:solidFill>
              <a:schemeClr val="tx1"/>
            </a:solidFill>
            <a:round/>
            <a:headEnd/>
            <a:tailEnd/>
          </a:ln>
        </p:spPr>
        <p:txBody>
          <a:bodyPr/>
          <a:lstStyle/>
          <a:p>
            <a:pPr eaLnBrk="1" hangingPunct="1"/>
            <a:r>
              <a:rPr lang="en-US" altLang="en-US" b="0" dirty="0">
                <a:latin typeface="Impact" panose="020B0806030902050204" pitchFamily="34" charset="0"/>
              </a:rPr>
              <a:t>Paul’s Use of the 1</a:t>
            </a:r>
            <a:r>
              <a:rPr lang="en-US" altLang="en-US" b="0" baseline="30000" dirty="0">
                <a:latin typeface="Impact" panose="020B0806030902050204" pitchFamily="34" charset="0"/>
              </a:rPr>
              <a:t>st</a:t>
            </a:r>
            <a:r>
              <a:rPr lang="en-US" altLang="en-US" b="0" dirty="0">
                <a:latin typeface="Impact" panose="020B0806030902050204" pitchFamily="34" charset="0"/>
              </a:rPr>
              <a:t> Person Singular</a:t>
            </a:r>
          </a:p>
        </p:txBody>
      </p:sp>
      <p:sp>
        <p:nvSpPr>
          <p:cNvPr id="147459" name="Rectangle 3">
            <a:extLst>
              <a:ext uri="{FF2B5EF4-FFF2-40B4-BE49-F238E27FC236}">
                <a16:creationId xmlns:a16="http://schemas.microsoft.com/office/drawing/2014/main" id="{A99C704F-6328-4F59-AC8D-ADE231500C85}"/>
              </a:ext>
            </a:extLst>
          </p:cNvPr>
          <p:cNvSpPr>
            <a:spLocks noGrp="1" noChangeArrowheads="1"/>
          </p:cNvSpPr>
          <p:nvPr>
            <p:ph type="body" idx="1"/>
          </p:nvPr>
        </p:nvSpPr>
        <p:spPr>
          <a:xfrm>
            <a:off x="879231" y="1776046"/>
            <a:ext cx="10515600" cy="4310430"/>
          </a:xfrm>
        </p:spPr>
        <p:txBody>
          <a:bodyPr/>
          <a:lstStyle/>
          <a:p>
            <a:pPr eaLnBrk="1" hangingPunct="1">
              <a:buFont typeface="Wingdings" panose="05000000000000000000" pitchFamily="2" charset="2"/>
              <a:buNone/>
            </a:pPr>
            <a:r>
              <a:rPr lang="en-US" altLang="en-US" b="1" dirty="0">
                <a:latin typeface="Comic Sans MS" panose="030F0702030302020204" pitchFamily="66" charset="0"/>
              </a:rPr>
              <a:t>In several verses (Ga. 2:18-21), Paul uses the emphatic “I” to underscore the personal implications of relying on Christ as opposed to relying on the law.</a:t>
            </a:r>
          </a:p>
          <a:p>
            <a:pPr eaLnBrk="1" hangingPunct="1"/>
            <a:r>
              <a:rPr lang="en-US" altLang="en-US" sz="2400" i="1" dirty="0">
                <a:solidFill>
                  <a:srgbClr val="000000"/>
                </a:solidFill>
                <a:latin typeface="Comic Sans MS" panose="030F0702030302020204" pitchFamily="66" charset="0"/>
              </a:rPr>
              <a:t>What Paul says about himself, of course, applies to any and every other individual as well.</a:t>
            </a:r>
          </a:p>
          <a:p>
            <a:pPr eaLnBrk="1" hangingPunct="1"/>
            <a:r>
              <a:rPr lang="en-US" altLang="en-US" sz="2400" i="1" dirty="0">
                <a:solidFill>
                  <a:srgbClr val="000000"/>
                </a:solidFill>
                <a:latin typeface="Comic Sans MS" panose="030F0702030302020204" pitchFamily="66" charset="0"/>
              </a:rPr>
              <a:t>The implications of justification, then, are personal and individual, not merely corporate!</a:t>
            </a:r>
          </a:p>
        </p:txBody>
      </p:sp>
      <p:sp>
        <p:nvSpPr>
          <p:cNvPr id="5" name="Slide Number Placeholder 2">
            <a:extLst>
              <a:ext uri="{FF2B5EF4-FFF2-40B4-BE49-F238E27FC236}">
                <a16:creationId xmlns:a16="http://schemas.microsoft.com/office/drawing/2014/main" id="{7F21BEF4-D553-4374-88D4-CCACAB1A1BE6}"/>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49</a:t>
            </a:fld>
            <a:endParaRPr 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p:cTn id="7" dur="500" fill="hold"/>
                                        <p:tgtEl>
                                          <p:spTgt spid="147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74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74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47459">
                                            <p:txEl>
                                              <p:pRg st="1" end="1"/>
                                            </p:txEl>
                                          </p:spTgt>
                                        </p:tgtEl>
                                        <p:attrNameLst>
                                          <p:attrName>style.visibility</p:attrName>
                                        </p:attrNameLst>
                                      </p:cBhvr>
                                      <p:to>
                                        <p:strVal val="visible"/>
                                      </p:to>
                                    </p:set>
                                    <p:anim calcmode="lin" valueType="num">
                                      <p:cBhvr>
                                        <p:cTn id="14" dur="500" fill="hold"/>
                                        <p:tgtEl>
                                          <p:spTgt spid="1474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474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474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47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147459">
                                            <p:txEl>
                                              <p:pRg st="2" end="2"/>
                                            </p:txEl>
                                          </p:spTgt>
                                        </p:tgtEl>
                                        <p:attrNameLst>
                                          <p:attrName>style.visibility</p:attrName>
                                        </p:attrNameLst>
                                      </p:cBhvr>
                                      <p:to>
                                        <p:strVal val="visible"/>
                                      </p:to>
                                    </p:set>
                                    <p:anim calcmode="lin" valueType="num">
                                      <p:cBhvr>
                                        <p:cTn id="22" dur="500" fill="hold"/>
                                        <p:tgtEl>
                                          <p:spTgt spid="1474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474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474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45202E6-34D5-4F7C-B0D7-480AB74C2B75}"/>
              </a:ext>
            </a:extLst>
          </p:cNvPr>
          <p:cNvSpPr>
            <a:spLocks noGrp="1" noChangeArrowheads="1"/>
          </p:cNvSpPr>
          <p:nvPr>
            <p:ph type="title" idx="4294967295"/>
          </p:nvPr>
        </p:nvSpPr>
        <p:spPr>
          <a:xfrm>
            <a:off x="2692703" y="269441"/>
            <a:ext cx="7958331" cy="1077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chemeClr val="accent5">
                    <a:lumMod val="60000"/>
                    <a:lumOff val="40000"/>
                  </a:schemeClr>
                </a:solidFill>
                <a:effectLst/>
                <a:latin typeface="Kozuka Gothic Pro B" panose="020B0800000000000000" pitchFamily="34" charset="-128"/>
                <a:ea typeface="Kozuka Gothic Pro B" panose="020B0800000000000000" pitchFamily="34" charset="-128"/>
              </a:rPr>
              <a:t>LUTHER’S EPIPHANY (AD 1519)</a:t>
            </a:r>
          </a:p>
        </p:txBody>
      </p:sp>
      <p:sp>
        <p:nvSpPr>
          <p:cNvPr id="57347" name="Rectangle 3">
            <a:extLst>
              <a:ext uri="{FF2B5EF4-FFF2-40B4-BE49-F238E27FC236}">
                <a16:creationId xmlns:a16="http://schemas.microsoft.com/office/drawing/2014/main" id="{CAEB3377-26CD-4FE9-A09C-3655AF70B52A}"/>
              </a:ext>
            </a:extLst>
          </p:cNvPr>
          <p:cNvSpPr>
            <a:spLocks noGrp="1"/>
          </p:cNvSpPr>
          <p:nvPr>
            <p:ph type="body" idx="4294967295"/>
          </p:nvPr>
        </p:nvSpPr>
        <p:spPr>
          <a:xfrm>
            <a:off x="1540966" y="1072350"/>
            <a:ext cx="9317534" cy="5511330"/>
          </a:xfrm>
        </p:spPr>
        <p:txBody>
          <a:bodyPr>
            <a:noAutofit/>
          </a:bodyPr>
          <a:lstStyle/>
          <a:p>
            <a:pPr>
              <a:lnSpc>
                <a:spcPct val="90000"/>
              </a:lnSpc>
              <a:buFont typeface="Wingdings 2" panose="05020102010507070707" pitchFamily="18" charset="2"/>
              <a:buNone/>
            </a:pPr>
            <a:r>
              <a:rPr lang="en-US" altLang="en-US" sz="2400" b="1" i="1" dirty="0"/>
              <a:t>“</a:t>
            </a:r>
            <a:r>
              <a:rPr lang="en-US" altLang="en-US" sz="2400" b="1" i="1" dirty="0">
                <a:latin typeface="Arial Narrow" panose="020B0606020202030204" pitchFamily="34" charset="0"/>
              </a:rPr>
              <a:t>Certainly I had been possessed by an unusually ardent desire to understand Paul in his Epistle to the Romans. Nevertheless</a:t>
            </a:r>
            <a:r>
              <a:rPr lang="en-US" altLang="en-US" sz="2400" b="1" i="1" dirty="0"/>
              <a:t>…</a:t>
            </a:r>
            <a:r>
              <a:rPr lang="en-US" altLang="en-US" sz="2400" b="1" i="1" dirty="0">
                <a:latin typeface="Arial Narrow" panose="020B0606020202030204" pitchFamily="34" charset="0"/>
              </a:rPr>
              <a:t>I was hindered by the unique word in the first chapter: </a:t>
            </a:r>
            <a:r>
              <a:rPr lang="en-US" altLang="en-US" sz="2400" b="1" i="1" dirty="0"/>
              <a:t>‘</a:t>
            </a:r>
            <a:r>
              <a:rPr lang="en-US" altLang="en-US" sz="2400" b="1" i="1" dirty="0">
                <a:latin typeface="Arial Narrow" panose="020B0606020202030204" pitchFamily="34" charset="0"/>
              </a:rPr>
              <a:t>The righteousness of God</a:t>
            </a:r>
            <a:r>
              <a:rPr lang="en-US" altLang="en-US" sz="2400" b="1" i="1" dirty="0"/>
              <a:t>…’</a:t>
            </a:r>
            <a:r>
              <a:rPr lang="en-US" altLang="en-US" sz="2400" b="1" i="1" dirty="0">
                <a:latin typeface="Arial Narrow" panose="020B0606020202030204" pitchFamily="34" charset="0"/>
              </a:rPr>
              <a:t> I hated the word </a:t>
            </a:r>
            <a:r>
              <a:rPr lang="en-US" altLang="en-US" sz="2400" b="1" i="1" dirty="0"/>
              <a:t>‘</a:t>
            </a:r>
            <a:r>
              <a:rPr lang="en-US" altLang="en-US" sz="2400" b="1" i="1" dirty="0">
                <a:latin typeface="Arial Narrow" panose="020B0606020202030204" pitchFamily="34" charset="0"/>
              </a:rPr>
              <a:t>righteousness of God,</a:t>
            </a:r>
            <a:r>
              <a:rPr lang="en-US" altLang="en-US" sz="2400" b="1" i="1" dirty="0"/>
              <a:t>’</a:t>
            </a:r>
            <a:r>
              <a:rPr lang="en-US" altLang="en-US" sz="2400" b="1" i="1" dirty="0">
                <a:latin typeface="Arial Narrow" panose="020B0606020202030204" pitchFamily="34" charset="0"/>
              </a:rPr>
              <a:t> because in accordance with the usage and custom of the doctors I had been taught to understand it philosophically as meaning, as they put it, the formal or active righteousness according to which God is righteous and punishes sinners</a:t>
            </a:r>
            <a:r>
              <a:rPr lang="en-US" altLang="en-US" sz="2400" b="1" i="1" dirty="0"/>
              <a:t>…”</a:t>
            </a:r>
            <a:endParaRPr lang="en-US" altLang="en-US" sz="2400" b="1" i="1" dirty="0">
              <a:latin typeface="Arial Narrow" panose="020B0606020202030204" pitchFamily="34" charset="0"/>
            </a:endParaRPr>
          </a:p>
          <a:p>
            <a:pPr>
              <a:lnSpc>
                <a:spcPct val="90000"/>
              </a:lnSpc>
              <a:buFont typeface="Wingdings 2" panose="05020102010507070707" pitchFamily="18" charset="2"/>
              <a:buNone/>
            </a:pPr>
            <a:r>
              <a:rPr lang="en-US" altLang="en-US" sz="2400" b="1" i="1" dirty="0"/>
              <a:t>“</a:t>
            </a:r>
            <a:r>
              <a:rPr lang="en-US" altLang="en-US" sz="2400" b="1" i="1" dirty="0">
                <a:latin typeface="Arial Narrow" panose="020B0606020202030204" pitchFamily="34" charset="0"/>
              </a:rPr>
              <a:t>Day and night I tried to meditate upon the significance of these words</a:t>
            </a:r>
            <a:r>
              <a:rPr lang="en-US" altLang="en-US" sz="2400" b="1" i="1" dirty="0"/>
              <a:t>…</a:t>
            </a:r>
            <a:r>
              <a:rPr lang="en-US" altLang="en-US" sz="2400" b="1" i="1" dirty="0">
                <a:latin typeface="Arial Narrow" panose="020B0606020202030204" pitchFamily="34" charset="0"/>
              </a:rPr>
              <a:t> Then, finally, God had mercy on me, and I began to understand that the righteousness of God is that gift of God by which a righteous man lives, namely, faith, and that this sentence [indicates]</a:t>
            </a:r>
            <a:r>
              <a:rPr lang="en-US" altLang="en-US" sz="2400" b="1" i="1" dirty="0"/>
              <a:t>…</a:t>
            </a:r>
            <a:r>
              <a:rPr lang="en-US" altLang="en-US" sz="2400" b="1" i="1" dirty="0">
                <a:latin typeface="Arial Narrow" panose="020B0606020202030204" pitchFamily="34" charset="0"/>
              </a:rPr>
              <a:t>that the merciful God justifies us by faith.   </a:t>
            </a:r>
            <a:r>
              <a:rPr lang="en-US" altLang="en-US" sz="2400" b="1" i="1" dirty="0"/>
              <a:t>…</a:t>
            </a:r>
            <a:r>
              <a:rPr lang="en-US" altLang="en-US" sz="2400" b="1" i="1" dirty="0">
                <a:latin typeface="Arial Narrow" panose="020B0606020202030204" pitchFamily="34" charset="0"/>
              </a:rPr>
              <a:t>Now I felt as though I had been reborn altogether and had entered Paradise. In the same moment the face of the whole of Scripture became apparent to me.</a:t>
            </a:r>
            <a:r>
              <a:rPr lang="en-US" altLang="en-US" sz="2400" b="1" i="1" dirty="0"/>
              <a:t>”</a:t>
            </a:r>
            <a:endParaRPr lang="en-US" altLang="en-US" sz="2400" b="1" i="1" dirty="0">
              <a:latin typeface="Arial Narrow" panose="020B0606020202030204" pitchFamily="34" charset="0"/>
            </a:endParaRPr>
          </a:p>
        </p:txBody>
      </p:sp>
      <p:sp>
        <p:nvSpPr>
          <p:cNvPr id="2" name="Slide Number Placeholder 1">
            <a:extLst>
              <a:ext uri="{FF2B5EF4-FFF2-40B4-BE49-F238E27FC236}">
                <a16:creationId xmlns:a16="http://schemas.microsoft.com/office/drawing/2014/main" id="{549046F0-DA99-4223-8320-982CF9E44DAB}"/>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animEffect transition="in" filter="fade">
                                      <p:cBhvr>
                                        <p:cTn id="9" dur="500"/>
                                        <p:tgtEl>
                                          <p:spTgt spid="57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Effect transition="in" filter="fade">
                                      <p:cBhvr>
                                        <p:cTn id="14" dur="1000">
                                          <p:stCondLst>
                                            <p:cond delay="0"/>
                                          </p:stCondLst>
                                        </p:cTn>
                                        <p:tgtEl>
                                          <p:spTgt spid="5734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fade">
                                      <p:cBhvr>
                                        <p:cTn id="17" dur="1000">
                                          <p:stCondLst>
                                            <p:cond delay="0"/>
                                          </p:stCondLst>
                                        </p:cTn>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3BDD6F50-2E24-4B36-802B-6AE99A40C67F}"/>
              </a:ext>
            </a:extLst>
          </p:cNvPr>
          <p:cNvSpPr>
            <a:spLocks noGrp="1" noChangeArrowheads="1"/>
          </p:cNvSpPr>
          <p:nvPr>
            <p:ph type="title"/>
          </p:nvPr>
        </p:nvSpPr>
        <p:spPr>
          <a:xfrm>
            <a:off x="720969" y="457200"/>
            <a:ext cx="10673862" cy="826474"/>
          </a:xfrm>
          <a:solidFill>
            <a:srgbClr val="FFCC00"/>
          </a:solidFill>
          <a:ln w="12700">
            <a:solidFill>
              <a:schemeClr val="tx1"/>
            </a:solidFill>
            <a:round/>
            <a:headEnd/>
            <a:tailEnd/>
          </a:ln>
        </p:spPr>
        <p:txBody>
          <a:bodyPr/>
          <a:lstStyle/>
          <a:p>
            <a:pPr eaLnBrk="1" hangingPunct="1"/>
            <a:r>
              <a:rPr lang="en-US" altLang="en-US" b="0" dirty="0">
                <a:latin typeface="Impact" panose="020B0806030902050204" pitchFamily="34" charset="0"/>
              </a:rPr>
              <a:t>Imputed Righteousness</a:t>
            </a:r>
          </a:p>
        </p:txBody>
      </p:sp>
      <p:sp>
        <p:nvSpPr>
          <p:cNvPr id="147459" name="Rectangle 3">
            <a:extLst>
              <a:ext uri="{FF2B5EF4-FFF2-40B4-BE49-F238E27FC236}">
                <a16:creationId xmlns:a16="http://schemas.microsoft.com/office/drawing/2014/main" id="{A99C704F-6328-4F59-AC8D-ADE231500C85}"/>
              </a:ext>
            </a:extLst>
          </p:cNvPr>
          <p:cNvSpPr>
            <a:spLocks noGrp="1" noChangeArrowheads="1"/>
          </p:cNvSpPr>
          <p:nvPr>
            <p:ph type="body" idx="1"/>
          </p:nvPr>
        </p:nvSpPr>
        <p:spPr>
          <a:xfrm>
            <a:off x="879231" y="1494686"/>
            <a:ext cx="10673862" cy="5363314"/>
          </a:xfrm>
        </p:spPr>
        <p:txBody>
          <a:bodyPr/>
          <a:lstStyle/>
          <a:p>
            <a:pPr eaLnBrk="1" hangingPunct="1">
              <a:buNone/>
            </a:pPr>
            <a:r>
              <a:rPr lang="en-US" altLang="en-US" b="1" dirty="0">
                <a:latin typeface="Comic Sans MS" panose="030F0702030302020204" pitchFamily="66" charset="0"/>
              </a:rPr>
              <a:t>Even apart from translating “the righteousness of God” as a subjective genitive, in other Pauline passages the idea of righteousness as God’s gift are not so easily dismissed. </a:t>
            </a:r>
            <a:r>
              <a:rPr lang="en-US" altLang="en-US" b="1" dirty="0">
                <a:solidFill>
                  <a:srgbClr val="003366"/>
                </a:solidFill>
                <a:latin typeface="Comic Sans MS" panose="030F0702030302020204" pitchFamily="66" charset="0"/>
              </a:rPr>
              <a:t>Paul certainly seems to view righteousness as a “gift” to the believer.</a:t>
            </a:r>
          </a:p>
          <a:p>
            <a:pPr eaLnBrk="1" hangingPunct="1"/>
            <a:r>
              <a:rPr lang="en-US" altLang="en-US" sz="2400" i="1" dirty="0">
                <a:solidFill>
                  <a:srgbClr val="000000"/>
                </a:solidFill>
                <a:latin typeface="Comic Sans MS" panose="030F0702030302020204" pitchFamily="66" charset="0"/>
              </a:rPr>
              <a:t>“For if…death reigned…how much more will those who receive God’s abundant provision of grace and of the gift of righteousness reign in life through the one man, Jesus Christ.” (Ro. 5:17)</a:t>
            </a:r>
          </a:p>
          <a:p>
            <a:pPr eaLnBrk="1" hangingPunct="1"/>
            <a:r>
              <a:rPr lang="en-US" altLang="en-US" sz="2400" i="1" dirty="0">
                <a:solidFill>
                  <a:srgbClr val="000000"/>
                </a:solidFill>
                <a:latin typeface="Comic Sans MS" panose="030F0702030302020204" pitchFamily="66" charset="0"/>
              </a:rPr>
              <a:t>“…that I may gain Christ and be found in him, not having a righteousness of my own that comes from the law, but that which is through faith in Christ—the righteousness that comes from God and is by faith.” (Phil. 3:9; cf. Ro. 10:3)  The clear preposition </a:t>
            </a:r>
            <a:r>
              <a:rPr lang="en-US" altLang="en-US" dirty="0">
                <a:solidFill>
                  <a:srgbClr val="000000"/>
                </a:solidFill>
                <a:latin typeface="Greekth" panose="02020803070505020304" pitchFamily="18" charset="0"/>
              </a:rPr>
              <a:t>e]k </a:t>
            </a:r>
            <a:r>
              <a:rPr lang="en-US" altLang="en-US" dirty="0" err="1">
                <a:solidFill>
                  <a:srgbClr val="000000"/>
                </a:solidFill>
                <a:latin typeface="Greekth" panose="02020803070505020304" pitchFamily="18" charset="0"/>
              </a:rPr>
              <a:t>qeou</a:t>
            </a:r>
            <a:r>
              <a:rPr lang="en-US" altLang="en-US" dirty="0">
                <a:solidFill>
                  <a:srgbClr val="000000"/>
                </a:solidFill>
                <a:latin typeface="Greekth" panose="02020803070505020304" pitchFamily="18" charset="0"/>
              </a:rPr>
              <a:t>? </a:t>
            </a:r>
            <a:r>
              <a:rPr lang="en-US" altLang="en-US" sz="2400" i="1" dirty="0">
                <a:solidFill>
                  <a:srgbClr val="000000"/>
                </a:solidFill>
                <a:latin typeface="Comic Sans MS" panose="030F0702030302020204" pitchFamily="66" charset="0"/>
              </a:rPr>
              <a:t>clearly refers to God’s gift of righteousness, not his righteous character.</a:t>
            </a:r>
          </a:p>
        </p:txBody>
      </p:sp>
      <p:sp>
        <p:nvSpPr>
          <p:cNvPr id="5" name="Slide Number Placeholder 2">
            <a:extLst>
              <a:ext uri="{FF2B5EF4-FFF2-40B4-BE49-F238E27FC236}">
                <a16:creationId xmlns:a16="http://schemas.microsoft.com/office/drawing/2014/main" id="{E9A68E3A-9549-4736-94D5-6E6A37316A7D}"/>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50</a:t>
            </a:fld>
            <a:endParaRPr lang="en-US" sz="1800" dirty="0">
              <a:solidFill>
                <a:srgbClr val="000000"/>
              </a:solidFill>
            </a:endParaRPr>
          </a:p>
        </p:txBody>
      </p:sp>
    </p:spTree>
    <p:extLst>
      <p:ext uri="{BB962C8B-B14F-4D97-AF65-F5344CB8AC3E}">
        <p14:creationId xmlns:p14="http://schemas.microsoft.com/office/powerpoint/2010/main" val="190274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p:cTn id="7" dur="500" fill="hold"/>
                                        <p:tgtEl>
                                          <p:spTgt spid="147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74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74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47459">
                                            <p:txEl>
                                              <p:pRg st="1" end="1"/>
                                            </p:txEl>
                                          </p:spTgt>
                                        </p:tgtEl>
                                        <p:attrNameLst>
                                          <p:attrName>style.visibility</p:attrName>
                                        </p:attrNameLst>
                                      </p:cBhvr>
                                      <p:to>
                                        <p:strVal val="visible"/>
                                      </p:to>
                                    </p:set>
                                    <p:anim calcmode="lin" valueType="num">
                                      <p:cBhvr>
                                        <p:cTn id="14" dur="500" fill="hold"/>
                                        <p:tgtEl>
                                          <p:spTgt spid="1474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474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474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47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147459">
                                            <p:txEl>
                                              <p:pRg st="2" end="2"/>
                                            </p:txEl>
                                          </p:spTgt>
                                        </p:tgtEl>
                                        <p:attrNameLst>
                                          <p:attrName>style.visibility</p:attrName>
                                        </p:attrNameLst>
                                      </p:cBhvr>
                                      <p:to>
                                        <p:strVal val="visible"/>
                                      </p:to>
                                    </p:set>
                                    <p:anim calcmode="lin" valueType="num">
                                      <p:cBhvr>
                                        <p:cTn id="22" dur="500" fill="hold"/>
                                        <p:tgtEl>
                                          <p:spTgt spid="1474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474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474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76802" name="AutoShape 2">
            <a:extLst>
              <a:ext uri="{FF2B5EF4-FFF2-40B4-BE49-F238E27FC236}">
                <a16:creationId xmlns:a16="http://schemas.microsoft.com/office/drawing/2014/main" id="{6B29D652-8162-4764-A151-2385AB948E14}"/>
              </a:ext>
            </a:extLst>
          </p:cNvPr>
          <p:cNvSpPr>
            <a:spLocks noGrp="1" noChangeArrowheads="1"/>
          </p:cNvSpPr>
          <p:nvPr>
            <p:ph type="title"/>
          </p:nvPr>
        </p:nvSpPr>
        <p:spPr>
          <a:xfrm>
            <a:off x="176646" y="581891"/>
            <a:ext cx="11838707" cy="1350820"/>
          </a:xfrm>
          <a:solidFill>
            <a:srgbClr val="FFCC00"/>
          </a:solidFill>
          <a:ln w="12700">
            <a:solidFill>
              <a:schemeClr val="tx1"/>
            </a:solidFill>
            <a:round/>
            <a:headEnd/>
            <a:tailEnd/>
          </a:ln>
        </p:spPr>
        <p:txBody>
          <a:bodyPr/>
          <a:lstStyle/>
          <a:p>
            <a:pPr eaLnBrk="1" hangingPunct="1"/>
            <a:r>
              <a:rPr lang="en-US" altLang="en-US" b="0" dirty="0">
                <a:latin typeface="Impact" panose="020B0806030902050204" pitchFamily="34" charset="0"/>
              </a:rPr>
              <a:t>It is difficult to reconcile the idea that Israel was already “in” with Paul’s heart-wrenching desire that they be saved.</a:t>
            </a:r>
          </a:p>
        </p:txBody>
      </p:sp>
      <p:sp>
        <p:nvSpPr>
          <p:cNvPr id="194563" name="Rectangle 3">
            <a:extLst>
              <a:ext uri="{FF2B5EF4-FFF2-40B4-BE49-F238E27FC236}">
                <a16:creationId xmlns:a16="http://schemas.microsoft.com/office/drawing/2014/main" id="{7CF8E68B-3272-4BE1-B5DD-1F4A7E6734F2}"/>
              </a:ext>
            </a:extLst>
          </p:cNvPr>
          <p:cNvSpPr>
            <a:spLocks noGrp="1" noChangeArrowheads="1"/>
          </p:cNvSpPr>
          <p:nvPr>
            <p:ph type="body" idx="1"/>
          </p:nvPr>
        </p:nvSpPr>
        <p:spPr>
          <a:xfrm>
            <a:off x="696191" y="2327566"/>
            <a:ext cx="11319162" cy="4301834"/>
          </a:xfrm>
        </p:spPr>
        <p:txBody>
          <a:bodyPr/>
          <a:lstStyle/>
          <a:p>
            <a:pPr marL="0" indent="0" eaLnBrk="1" hangingPunct="1">
              <a:buNone/>
            </a:pPr>
            <a:r>
              <a:rPr lang="en-US" altLang="en-US" b="1" dirty="0">
                <a:latin typeface="Comic Sans MS" panose="030F0702030302020204" pitchFamily="66" charset="0"/>
              </a:rPr>
              <a:t>Especially in Romans, Paul plainly expresses his longing that his Jewish “brothers” be saved:</a:t>
            </a:r>
          </a:p>
          <a:p>
            <a:pPr eaLnBrk="1" hangingPunct="1"/>
            <a:r>
              <a:rPr lang="en-US" altLang="en-US" sz="2400" i="1" dirty="0">
                <a:solidFill>
                  <a:srgbClr val="000000"/>
                </a:solidFill>
                <a:latin typeface="Comic Sans MS" panose="030F0702030302020204" pitchFamily="66" charset="0"/>
              </a:rPr>
              <a:t>Early in the letter, he bluntly concludes that the people of Israel have stored up divine wrath for themselves (2:3-5), and later in the letter he longs that Israel might be saved (10:1).</a:t>
            </a:r>
          </a:p>
          <a:p>
            <a:pPr eaLnBrk="1" hangingPunct="1"/>
            <a:r>
              <a:rPr lang="en-US" altLang="en-US" sz="2400" i="1" dirty="0">
                <a:solidFill>
                  <a:srgbClr val="000000"/>
                </a:solidFill>
                <a:latin typeface="Comic Sans MS" panose="030F0702030302020204" pitchFamily="66" charset="0"/>
              </a:rPr>
              <a:t>Furthermore, the New Perspective idea of covenant </a:t>
            </a:r>
            <a:r>
              <a:rPr lang="en-US" altLang="en-US" sz="2400" i="1" dirty="0" err="1">
                <a:solidFill>
                  <a:srgbClr val="000000"/>
                </a:solidFill>
                <a:latin typeface="Comic Sans MS" panose="030F0702030302020204" pitchFamily="66" charset="0"/>
              </a:rPr>
              <a:t>nomism</a:t>
            </a:r>
            <a:r>
              <a:rPr lang="en-US" altLang="en-US" sz="2400" i="1" dirty="0">
                <a:solidFill>
                  <a:srgbClr val="000000"/>
                </a:solidFill>
                <a:latin typeface="Comic Sans MS" panose="030F0702030302020204" pitchFamily="66" charset="0"/>
              </a:rPr>
              <a:t> suggests that the election of Israel is primarily about being saved through the covenant, while there is considerable reason to understand election along the lines of service rather than salvation itself. Israel was God’s “chosen people,” but chosen to be used for his purpose as opposed to being chosen for salvation.</a:t>
            </a:r>
          </a:p>
        </p:txBody>
      </p:sp>
      <p:sp>
        <p:nvSpPr>
          <p:cNvPr id="5" name="Slide Number Placeholder 2">
            <a:extLst>
              <a:ext uri="{FF2B5EF4-FFF2-40B4-BE49-F238E27FC236}">
                <a16:creationId xmlns:a16="http://schemas.microsoft.com/office/drawing/2014/main" id="{98C828E9-3824-44C2-89DE-9AA3483B28F2}"/>
              </a:ext>
            </a:extLst>
          </p:cNvPr>
          <p:cNvSpPr txBox="1">
            <a:spLocks/>
          </p:cNvSpPr>
          <p:nvPr/>
        </p:nvSpPr>
        <p:spPr bwMode="auto">
          <a:xfrm>
            <a:off x="158407" y="164592"/>
            <a:ext cx="636727" cy="322851"/>
          </a:xfrm>
          <a:prstGeom prst="rect">
            <a:avLst/>
          </a:prstGeom>
          <a:noFill/>
          <a:ln>
            <a:noFill/>
          </a:ln>
          <a:effectLst/>
        </p:spPr>
        <p:txBody>
          <a:bodyPr vert="horz" wrap="square" lIns="91440" tIns="45720" rIns="91440" bIns="45720" numCol="1" anchor="b" anchorCtr="1" compatLnSpc="1">
            <a:prstTxWarp prst="textNoShape">
              <a:avLst/>
            </a:prstTxWarp>
          </a:bodyPr>
          <a:lstStyle>
            <a:defPPr>
              <a:defRPr lang="en-US"/>
            </a:defPPr>
            <a:lvl1pPr marL="0" algn="l" defTabSz="457200" rtl="0" eaLnBrk="1" latinLnBrk="0" hangingPunct="1">
              <a:defRPr sz="2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800" smtClean="0">
                <a:solidFill>
                  <a:srgbClr val="000000"/>
                </a:solidFill>
              </a:rPr>
              <a:pPr/>
              <a:t>51</a:t>
            </a:fld>
            <a:endParaRPr lang="en-US"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B689-43B8-432F-B3CF-6189B7157090}"/>
              </a:ext>
            </a:extLst>
          </p:cNvPr>
          <p:cNvSpPr>
            <a:spLocks noGrp="1"/>
          </p:cNvSpPr>
          <p:nvPr>
            <p:ph type="title"/>
          </p:nvPr>
        </p:nvSpPr>
        <p:spPr>
          <a:xfrm>
            <a:off x="1932120" y="4448514"/>
            <a:ext cx="8327759" cy="1020301"/>
          </a:xfrm>
        </p:spPr>
        <p:txBody>
          <a:bodyPr>
            <a:normAutofit/>
          </a:bodyPr>
          <a:lstStyle/>
          <a:p>
            <a: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t>Responses</a:t>
            </a:r>
          </a:p>
        </p:txBody>
      </p:sp>
      <p:sp>
        <p:nvSpPr>
          <p:cNvPr id="3" name="Slide Number Placeholder 2">
            <a:extLst>
              <a:ext uri="{FF2B5EF4-FFF2-40B4-BE49-F238E27FC236}">
                <a16:creationId xmlns:a16="http://schemas.microsoft.com/office/drawing/2014/main" id="{B9702B6E-7229-4B97-A7ED-8C617D9E8D30}"/>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759038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D1137-957D-4592-A3A3-BC1F7D48C27C}"/>
              </a:ext>
            </a:extLst>
          </p:cNvPr>
          <p:cNvSpPr>
            <a:spLocks noGrp="1"/>
          </p:cNvSpPr>
          <p:nvPr>
            <p:ph type="title"/>
          </p:nvPr>
        </p:nvSpPr>
        <p:spPr>
          <a:xfrm>
            <a:off x="2528602" y="267203"/>
            <a:ext cx="8032255" cy="1403335"/>
          </a:xfrm>
        </p:spPr>
        <p:txBody>
          <a:bodyPr>
            <a:noAutofit/>
          </a:bodyPr>
          <a:lstStyle/>
          <a:p>
            <a:r>
              <a:rPr lang="en-US" sz="3200" dirty="0">
                <a:solidFill>
                  <a:schemeClr val="accent5">
                    <a:lumMod val="60000"/>
                    <a:lumOff val="40000"/>
                  </a:schemeClr>
                </a:solidFill>
                <a:latin typeface="Kozuka Gothic Pro B" panose="020B0800000000000000" pitchFamily="34" charset="-128"/>
                <a:ea typeface="Kozuka Gothic Pro B" panose="020B0800000000000000" pitchFamily="34" charset="-128"/>
              </a:rPr>
              <a:t>RESPONSES TO THE NEW PAULINE PERSPECTIVE HAVE BEEN VIGOROUS AND VARIED</a:t>
            </a:r>
          </a:p>
        </p:txBody>
      </p:sp>
      <p:sp>
        <p:nvSpPr>
          <p:cNvPr id="6" name="Content Placeholder 5">
            <a:extLst>
              <a:ext uri="{FF2B5EF4-FFF2-40B4-BE49-F238E27FC236}">
                <a16:creationId xmlns:a16="http://schemas.microsoft.com/office/drawing/2014/main" id="{836135AD-2244-4722-ADBC-9241CB26678C}"/>
              </a:ext>
            </a:extLst>
          </p:cNvPr>
          <p:cNvSpPr>
            <a:spLocks noGrp="1"/>
          </p:cNvSpPr>
          <p:nvPr>
            <p:ph sz="half" idx="1"/>
          </p:nvPr>
        </p:nvSpPr>
        <p:spPr>
          <a:xfrm>
            <a:off x="4737509" y="2005484"/>
            <a:ext cx="3021702" cy="4273897"/>
          </a:xfrm>
          <a:solidFill>
            <a:srgbClr val="C7E7BB"/>
          </a:solidFill>
          <a:ln>
            <a:solidFill>
              <a:schemeClr val="tx1"/>
            </a:solidFill>
          </a:ln>
        </p:spPr>
        <p:txBody>
          <a:bodyPr>
            <a:normAutofit fontScale="92500"/>
          </a:bodyPr>
          <a:lstStyle/>
          <a:p>
            <a:pPr marL="0" indent="0">
              <a:buNone/>
            </a:pPr>
            <a:r>
              <a:rPr lang="en-US" sz="3200" dirty="0">
                <a:solidFill>
                  <a:srgbClr val="C00000"/>
                </a:solidFill>
              </a:rPr>
              <a:t>HERESY</a:t>
            </a:r>
          </a:p>
          <a:p>
            <a:pPr marL="0" indent="0">
              <a:buNone/>
            </a:pPr>
            <a:r>
              <a:rPr lang="en-US" sz="2800" i="1" dirty="0">
                <a:solidFill>
                  <a:schemeClr val="bg1"/>
                </a:solidFill>
              </a:rPr>
              <a:t>Here, the NPP is viewed as a direct challenge to the gospel, indeed, “another” gospel, and is to be rejected outright.</a:t>
            </a:r>
          </a:p>
        </p:txBody>
      </p:sp>
      <p:sp>
        <p:nvSpPr>
          <p:cNvPr id="7" name="Content Placeholder 6">
            <a:extLst>
              <a:ext uri="{FF2B5EF4-FFF2-40B4-BE49-F238E27FC236}">
                <a16:creationId xmlns:a16="http://schemas.microsoft.com/office/drawing/2014/main" id="{A61113F2-F25D-4B91-8451-53EB273C6E2A}"/>
              </a:ext>
            </a:extLst>
          </p:cNvPr>
          <p:cNvSpPr>
            <a:spLocks noGrp="1"/>
          </p:cNvSpPr>
          <p:nvPr>
            <p:ph sz="half" idx="2"/>
          </p:nvPr>
        </p:nvSpPr>
        <p:spPr>
          <a:xfrm>
            <a:off x="1323204" y="2004647"/>
            <a:ext cx="3159366" cy="4273898"/>
          </a:xfrm>
          <a:solidFill>
            <a:srgbClr val="7EC761"/>
          </a:solidFill>
          <a:ln>
            <a:solidFill>
              <a:schemeClr val="tx1"/>
            </a:solidFill>
          </a:ln>
        </p:spPr>
        <p:txBody>
          <a:bodyPr>
            <a:normAutofit fontScale="92500"/>
          </a:bodyPr>
          <a:lstStyle/>
          <a:p>
            <a:pPr marL="0" indent="0">
              <a:buNone/>
            </a:pPr>
            <a:r>
              <a:rPr lang="en-US" sz="3200" dirty="0">
                <a:solidFill>
                  <a:srgbClr val="C00000"/>
                </a:solidFill>
              </a:rPr>
              <a:t>ACCEPTANCE</a:t>
            </a:r>
          </a:p>
          <a:p>
            <a:pPr marL="0" indent="0">
              <a:buNone/>
            </a:pPr>
            <a:r>
              <a:rPr lang="en-US" sz="2800" i="1" dirty="0">
                <a:solidFill>
                  <a:schemeClr val="bg1"/>
                </a:solidFill>
              </a:rPr>
              <a:t>Here, the NPP is embraced as a better approach to Paul’s letters, letting the theological chips fall where they may.</a:t>
            </a:r>
          </a:p>
        </p:txBody>
      </p:sp>
      <p:sp>
        <p:nvSpPr>
          <p:cNvPr id="8" name="Content Placeholder 5">
            <a:extLst>
              <a:ext uri="{FF2B5EF4-FFF2-40B4-BE49-F238E27FC236}">
                <a16:creationId xmlns:a16="http://schemas.microsoft.com/office/drawing/2014/main" id="{C249F86C-1506-4E6D-B4AC-2A5EE32549B6}"/>
              </a:ext>
            </a:extLst>
          </p:cNvPr>
          <p:cNvSpPr txBox="1">
            <a:spLocks/>
          </p:cNvSpPr>
          <p:nvPr/>
        </p:nvSpPr>
        <p:spPr>
          <a:xfrm>
            <a:off x="8014150" y="2004647"/>
            <a:ext cx="3021702" cy="4273897"/>
          </a:xfrm>
          <a:prstGeom prst="rect">
            <a:avLst/>
          </a:prstGeom>
          <a:solidFill>
            <a:srgbClr val="A9D993"/>
          </a:solidFill>
          <a:ln>
            <a:solidFill>
              <a:schemeClr val="tx1"/>
            </a:solidFill>
          </a:ln>
        </p:spPr>
        <p:txBody>
          <a:bodyPr vert="horz" lIns="91440" tIns="45720" rIns="91440" bIns="45720" rtlCol="0">
            <a:normAutofit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sz="3200" dirty="0">
                <a:solidFill>
                  <a:srgbClr val="C00000"/>
                </a:solidFill>
              </a:rPr>
              <a:t>VIA MEDIA</a:t>
            </a:r>
          </a:p>
          <a:p>
            <a:pPr marL="0" indent="0">
              <a:buFont typeface="Wingdings" panose="05000000000000000000" pitchFamily="2" charset="2"/>
              <a:buNone/>
            </a:pPr>
            <a:r>
              <a:rPr lang="en-US" sz="2800" i="1" dirty="0">
                <a:solidFill>
                  <a:schemeClr val="bg1"/>
                </a:solidFill>
              </a:rPr>
              <a:t>Here, the NPP calls for a reevaluation of Judaism without rejecting Reformation theology.</a:t>
            </a:r>
          </a:p>
          <a:p>
            <a:pPr marL="0" indent="0">
              <a:buFont typeface="Wingdings" panose="05000000000000000000" pitchFamily="2" charset="2"/>
              <a:buNone/>
            </a:pPr>
            <a:endParaRPr lang="en-US" sz="2800" i="1" dirty="0">
              <a:solidFill>
                <a:schemeClr val="bg1"/>
              </a:solidFill>
            </a:endParaRPr>
          </a:p>
        </p:txBody>
      </p:sp>
      <p:sp>
        <p:nvSpPr>
          <p:cNvPr id="2" name="Slide Number Placeholder 1">
            <a:extLst>
              <a:ext uri="{FF2B5EF4-FFF2-40B4-BE49-F238E27FC236}">
                <a16:creationId xmlns:a16="http://schemas.microsoft.com/office/drawing/2014/main" id="{49817735-AD86-43B2-88BF-C1EFC919F4EC}"/>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2387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randombar(horizontal)">
                                      <p:cBhvr>
                                        <p:cTn id="18" dur="500"/>
                                        <p:tgtEl>
                                          <p:spTgt spid="6">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1" dur="500"/>
                                        <p:tgtEl>
                                          <p:spTgt spid="6">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4F49-CE8C-4ABB-8CED-C14A61D71696}"/>
              </a:ext>
            </a:extLst>
          </p:cNvPr>
          <p:cNvSpPr>
            <a:spLocks noGrp="1"/>
          </p:cNvSpPr>
          <p:nvPr>
            <p:ph type="title"/>
          </p:nvPr>
        </p:nvSpPr>
        <p:spPr>
          <a:xfrm>
            <a:off x="2632590" y="394855"/>
            <a:ext cx="7958331" cy="1077229"/>
          </a:xfrm>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THE NEW PAULINE PERSPECTIVE SCHOLARS</a:t>
            </a:r>
          </a:p>
        </p:txBody>
      </p:sp>
      <p:sp>
        <p:nvSpPr>
          <p:cNvPr id="3" name="Content Placeholder 2">
            <a:extLst>
              <a:ext uri="{FF2B5EF4-FFF2-40B4-BE49-F238E27FC236}">
                <a16:creationId xmlns:a16="http://schemas.microsoft.com/office/drawing/2014/main" id="{4F4EC9F2-0D4D-4347-BB13-BFF552D7FD86}"/>
              </a:ext>
            </a:extLst>
          </p:cNvPr>
          <p:cNvSpPr>
            <a:spLocks noGrp="1"/>
          </p:cNvSpPr>
          <p:nvPr>
            <p:ph idx="1"/>
          </p:nvPr>
        </p:nvSpPr>
        <p:spPr>
          <a:xfrm>
            <a:off x="1477108" y="1472084"/>
            <a:ext cx="9495692" cy="4991061"/>
          </a:xfrm>
        </p:spPr>
        <p:txBody>
          <a:bodyPr>
            <a:normAutofit lnSpcReduction="10000"/>
          </a:bodyPr>
          <a:lstStyle/>
          <a:p>
            <a:pPr marL="0" indent="0">
              <a:buNone/>
            </a:pPr>
            <a:r>
              <a:rPr lang="en-US" sz="2800" b="1" dirty="0">
                <a:solidFill>
                  <a:srgbClr val="FFFF99"/>
                </a:solidFill>
              </a:rPr>
              <a:t>In the first place, it is important to point out that New Pauline Perspective adherents are not monolithic.</a:t>
            </a:r>
          </a:p>
          <a:p>
            <a:r>
              <a:rPr lang="en-US" sz="2400" i="1" dirty="0"/>
              <a:t>More extreme versions may reject Reformation theology outright and/or may imply, if not outright assert, that Jews should not be targeted for evangelism. They contend that the “Jewish Paul” never left Judaism or, for that matter, </a:t>
            </a:r>
            <a:r>
              <a:rPr lang="en-US" sz="2400" i="1" dirty="0" err="1"/>
              <a:t>Pharisaism</a:t>
            </a:r>
            <a:r>
              <a:rPr lang="en-US" sz="2400" i="1" dirty="0"/>
              <a:t>.</a:t>
            </a:r>
          </a:p>
          <a:p>
            <a:r>
              <a:rPr lang="en-US" sz="2400" i="1" dirty="0"/>
              <a:t>More moderate thinkers, on the other hand, may deny the charge that they are anti-Lutheran, anti-Reformed and/or anti-Reformation, while still being willing to “adjust” some Reformation assumptions.</a:t>
            </a:r>
          </a:p>
        </p:txBody>
      </p:sp>
      <p:sp>
        <p:nvSpPr>
          <p:cNvPr id="4" name="Slide Number Placeholder 3">
            <a:extLst>
              <a:ext uri="{FF2B5EF4-FFF2-40B4-BE49-F238E27FC236}">
                <a16:creationId xmlns:a16="http://schemas.microsoft.com/office/drawing/2014/main" id="{BBBC56B1-897C-4985-9727-C5C5993D69AD}"/>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15616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607D-ED64-4B8A-8874-675731D62843}"/>
              </a:ext>
            </a:extLst>
          </p:cNvPr>
          <p:cNvSpPr>
            <a:spLocks noGrp="1"/>
          </p:cNvSpPr>
          <p:nvPr>
            <p:ph type="title"/>
          </p:nvPr>
        </p:nvSpPr>
        <p:spPr>
          <a:xfrm>
            <a:off x="2611808" y="269441"/>
            <a:ext cx="7958331" cy="1077229"/>
          </a:xfrm>
        </p:spPr>
        <p:txBody>
          <a:bodyPr/>
          <a:lstStyle/>
          <a:p>
            <a:r>
              <a:rPr lang="en-US" dirty="0">
                <a:solidFill>
                  <a:schemeClr val="accent5">
                    <a:lumMod val="40000"/>
                    <a:lumOff val="60000"/>
                  </a:schemeClr>
                </a:solidFill>
                <a:latin typeface="Kozuka Gothic Pro B" panose="020B0800000000000000" pitchFamily="34" charset="-128"/>
                <a:ea typeface="Kozuka Gothic Pro B" panose="020B0800000000000000" pitchFamily="34" charset="-128"/>
              </a:rPr>
              <a:t>THE HERESY CHARGE</a:t>
            </a:r>
          </a:p>
        </p:txBody>
      </p:sp>
      <p:sp>
        <p:nvSpPr>
          <p:cNvPr id="3" name="Content Placeholder 2">
            <a:extLst>
              <a:ext uri="{FF2B5EF4-FFF2-40B4-BE49-F238E27FC236}">
                <a16:creationId xmlns:a16="http://schemas.microsoft.com/office/drawing/2014/main" id="{2A59946C-8F27-470D-B5E4-85E63053AA3C}"/>
              </a:ext>
            </a:extLst>
          </p:cNvPr>
          <p:cNvSpPr>
            <a:spLocks noGrp="1"/>
          </p:cNvSpPr>
          <p:nvPr>
            <p:ph idx="1"/>
          </p:nvPr>
        </p:nvSpPr>
        <p:spPr>
          <a:xfrm>
            <a:off x="1392382" y="914400"/>
            <a:ext cx="9615587" cy="5674159"/>
          </a:xfrm>
        </p:spPr>
        <p:txBody>
          <a:bodyPr>
            <a:normAutofit lnSpcReduction="10000"/>
          </a:bodyPr>
          <a:lstStyle/>
          <a:p>
            <a:pPr marL="0" indent="0">
              <a:buNone/>
            </a:pPr>
            <a:r>
              <a:rPr lang="en-US" sz="2800" b="1" dirty="0">
                <a:solidFill>
                  <a:srgbClr val="FFFF99"/>
                </a:solidFill>
              </a:rPr>
              <a:t>The New Pauline Perspective and its perceived threat to central Reformation tenets are treated as an outright misdirection, especially by those from the Reformed and Lutheran conservative bodies</a:t>
            </a:r>
            <a:r>
              <a:rPr lang="en-US" b="1" dirty="0">
                <a:solidFill>
                  <a:srgbClr val="FFFF99"/>
                </a:solidFill>
              </a:rPr>
              <a:t>.</a:t>
            </a:r>
          </a:p>
          <a:p>
            <a:r>
              <a:rPr lang="en-US" sz="2400" i="1" dirty="0"/>
              <a:t>It cannot be denied that some New Perspective scholars do indeed intend to overthrow the Reformation.</a:t>
            </a:r>
          </a:p>
          <a:p>
            <a:pPr lvl="1"/>
            <a:r>
              <a:rPr lang="en-US" sz="2200" b="1" dirty="0"/>
              <a:t>“The Reformation tradition’s approach to Paul is [was] fundamentally wrong.” (Francis Watson)</a:t>
            </a:r>
          </a:p>
          <a:p>
            <a:r>
              <a:rPr lang="en-US" sz="2400" i="1" dirty="0"/>
              <a:t>Even for those who claim to remain within the Reformation tradition, significant changes are embraced with respect to understanding Paul, and these changes are incompatible with Christian orthodoxy.</a:t>
            </a:r>
          </a:p>
        </p:txBody>
      </p:sp>
      <p:sp>
        <p:nvSpPr>
          <p:cNvPr id="4" name="Slide Number Placeholder 3">
            <a:extLst>
              <a:ext uri="{FF2B5EF4-FFF2-40B4-BE49-F238E27FC236}">
                <a16:creationId xmlns:a16="http://schemas.microsoft.com/office/drawing/2014/main" id="{03FC1320-F856-4383-B08F-CCF881E3055C}"/>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34852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D016-4423-41F8-A9DE-8629E4FA8A24}"/>
              </a:ext>
            </a:extLst>
          </p:cNvPr>
          <p:cNvSpPr>
            <a:spLocks noGrp="1"/>
          </p:cNvSpPr>
          <p:nvPr>
            <p:ph type="title"/>
          </p:nvPr>
        </p:nvSpPr>
        <p:spPr>
          <a:xfrm>
            <a:off x="2611808" y="164592"/>
            <a:ext cx="7958331" cy="1077229"/>
          </a:xfrm>
        </p:spPr>
        <p:txBody>
          <a:bodyPr/>
          <a:lstStyle/>
          <a:p>
            <a:r>
              <a:rPr lang="en-US" dirty="0">
                <a:solidFill>
                  <a:srgbClr val="002060"/>
                </a:solidFill>
              </a:rPr>
              <a:t>Some sample assessments…</a:t>
            </a:r>
          </a:p>
        </p:txBody>
      </p:sp>
      <p:sp>
        <p:nvSpPr>
          <p:cNvPr id="3" name="Content Placeholder 2">
            <a:extLst>
              <a:ext uri="{FF2B5EF4-FFF2-40B4-BE49-F238E27FC236}">
                <a16:creationId xmlns:a16="http://schemas.microsoft.com/office/drawing/2014/main" id="{68FCED35-903A-48CD-A180-162D249207EE}"/>
              </a:ext>
            </a:extLst>
          </p:cNvPr>
          <p:cNvSpPr>
            <a:spLocks noGrp="1"/>
          </p:cNvSpPr>
          <p:nvPr>
            <p:ph idx="1"/>
          </p:nvPr>
        </p:nvSpPr>
        <p:spPr>
          <a:xfrm>
            <a:off x="561108" y="935183"/>
            <a:ext cx="11220584" cy="5588709"/>
          </a:xfrm>
        </p:spPr>
        <p:txBody>
          <a:bodyPr>
            <a:normAutofit/>
          </a:bodyPr>
          <a:lstStyle/>
          <a:p>
            <a:pPr marL="0" indent="0">
              <a:buNone/>
            </a:pPr>
            <a:r>
              <a:rPr lang="en-US" sz="2400" i="1" dirty="0">
                <a:solidFill>
                  <a:schemeClr val="tx2">
                    <a:lumMod val="10000"/>
                  </a:schemeClr>
                </a:solidFill>
              </a:rPr>
              <a:t>“At stake is nothing less than the gospel itself…  The new perspective ultimately offers a different gospel than that to which the Reformation bore witness.” </a:t>
            </a:r>
          </a:p>
          <a:p>
            <a:pPr marL="0" indent="0">
              <a:buNone/>
            </a:pPr>
            <a:r>
              <a:rPr lang="en-US" sz="1800" i="1" dirty="0">
                <a:solidFill>
                  <a:schemeClr val="tx2">
                    <a:lumMod val="10000"/>
                  </a:schemeClr>
                </a:solidFill>
              </a:rPr>
              <a:t>					</a:t>
            </a:r>
            <a:r>
              <a:rPr lang="en-US" sz="1800" dirty="0">
                <a:solidFill>
                  <a:schemeClr val="tx2">
                    <a:lumMod val="10000"/>
                  </a:schemeClr>
                </a:solidFill>
              </a:rPr>
              <a:t>Cornelius </a:t>
            </a:r>
            <a:r>
              <a:rPr lang="en-US" sz="1800" dirty="0" err="1">
                <a:solidFill>
                  <a:schemeClr val="tx2">
                    <a:lumMod val="10000"/>
                  </a:schemeClr>
                </a:solidFill>
              </a:rPr>
              <a:t>Venema</a:t>
            </a:r>
            <a:r>
              <a:rPr lang="en-US" sz="1800" dirty="0">
                <a:solidFill>
                  <a:schemeClr val="tx2">
                    <a:lumMod val="10000"/>
                  </a:schemeClr>
                </a:solidFill>
              </a:rPr>
              <a:t> (President, Mid-America Seminary)</a:t>
            </a:r>
          </a:p>
          <a:p>
            <a:pPr marL="0" indent="0">
              <a:buNone/>
            </a:pPr>
            <a:r>
              <a:rPr lang="en-US" sz="2400" i="1" dirty="0">
                <a:solidFill>
                  <a:schemeClr val="tx2">
                    <a:lumMod val="10000"/>
                  </a:schemeClr>
                </a:solidFill>
              </a:rPr>
              <a:t>“Rejection of the Reformation…is a big plank of the New Perspective.”</a:t>
            </a:r>
          </a:p>
          <a:p>
            <a:pPr marL="0" indent="0">
              <a:buNone/>
            </a:pPr>
            <a:r>
              <a:rPr lang="en-US" sz="1800" i="1" dirty="0">
                <a:solidFill>
                  <a:schemeClr val="tx2">
                    <a:lumMod val="10000"/>
                  </a:schemeClr>
                </a:solidFill>
              </a:rPr>
              <a:t>					</a:t>
            </a:r>
            <a:r>
              <a:rPr lang="en-US" sz="1800" dirty="0">
                <a:solidFill>
                  <a:schemeClr val="tx2">
                    <a:lumMod val="10000"/>
                  </a:schemeClr>
                </a:solidFill>
              </a:rPr>
              <a:t>Francis Watson (University of Aberdeen)</a:t>
            </a:r>
          </a:p>
          <a:p>
            <a:pPr marL="0" indent="0">
              <a:buNone/>
            </a:pPr>
            <a:r>
              <a:rPr lang="en-US" sz="2400" i="1" dirty="0">
                <a:solidFill>
                  <a:schemeClr val="tx2">
                    <a:lumMod val="10000"/>
                  </a:schemeClr>
                </a:solidFill>
              </a:rPr>
              <a:t>“The current revision of the doctrine of justification as formulated by the advocates of the so-called New Perspective on Paul is nothing less than a fundamental repudiation not just of that Protestantism which seeks to stand within the creedal and doctrinal trajectories of the Reformation but also of virtually the entire Western tradition on justification from at least as far back as Augustine.”</a:t>
            </a:r>
          </a:p>
          <a:p>
            <a:pPr marL="0" indent="0">
              <a:buNone/>
            </a:pPr>
            <a:r>
              <a:rPr lang="en-US" sz="1800" i="1" dirty="0">
                <a:solidFill>
                  <a:schemeClr val="tx2">
                    <a:lumMod val="10000"/>
                  </a:schemeClr>
                </a:solidFill>
              </a:rPr>
              <a:t>					Carl </a:t>
            </a:r>
            <a:r>
              <a:rPr lang="en-US" sz="1800" i="1" dirty="0" err="1">
                <a:solidFill>
                  <a:schemeClr val="tx2">
                    <a:lumMod val="10000"/>
                  </a:schemeClr>
                </a:solidFill>
              </a:rPr>
              <a:t>Trueman</a:t>
            </a:r>
            <a:r>
              <a:rPr lang="en-US" sz="1800" i="1" dirty="0">
                <a:solidFill>
                  <a:schemeClr val="tx2">
                    <a:lumMod val="10000"/>
                  </a:schemeClr>
                </a:solidFill>
              </a:rPr>
              <a:t> (Grove City College)</a:t>
            </a:r>
          </a:p>
        </p:txBody>
      </p:sp>
      <p:sp>
        <p:nvSpPr>
          <p:cNvPr id="4" name="Slide Number Placeholder 3">
            <a:extLst>
              <a:ext uri="{FF2B5EF4-FFF2-40B4-BE49-F238E27FC236}">
                <a16:creationId xmlns:a16="http://schemas.microsoft.com/office/drawing/2014/main" id="{7F4B5259-60DC-4E75-B2C7-BCBCA31D4CF2}"/>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14458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0307-4E01-4BA2-BC08-992FC699CE6B}"/>
              </a:ext>
            </a:extLst>
          </p:cNvPr>
          <p:cNvSpPr>
            <a:spLocks noGrp="1"/>
          </p:cNvSpPr>
          <p:nvPr>
            <p:ph type="title"/>
          </p:nvPr>
        </p:nvSpPr>
        <p:spPr/>
        <p:txBody>
          <a:bodyPr/>
          <a:lstStyle/>
          <a:p>
            <a:r>
              <a:rPr lang="en-US" dirty="0">
                <a:solidFill>
                  <a:schemeClr val="accent5">
                    <a:lumMod val="40000"/>
                    <a:lumOff val="60000"/>
                  </a:schemeClr>
                </a:solidFill>
                <a:latin typeface="Kozuka Gothic Pro B" panose="020B0800000000000000" pitchFamily="34" charset="-128"/>
                <a:ea typeface="Kozuka Gothic Pro B" panose="020B0800000000000000" pitchFamily="34" charset="-128"/>
              </a:rPr>
              <a:t>THE MIDDLE WAY</a:t>
            </a:r>
          </a:p>
        </p:txBody>
      </p:sp>
      <p:sp>
        <p:nvSpPr>
          <p:cNvPr id="3" name="Content Placeholder 2">
            <a:extLst>
              <a:ext uri="{FF2B5EF4-FFF2-40B4-BE49-F238E27FC236}">
                <a16:creationId xmlns:a16="http://schemas.microsoft.com/office/drawing/2014/main" id="{6267A123-44AB-4944-924C-E2BF3D01B4E5}"/>
              </a:ext>
            </a:extLst>
          </p:cNvPr>
          <p:cNvSpPr>
            <a:spLocks noGrp="1"/>
          </p:cNvSpPr>
          <p:nvPr>
            <p:ph idx="1"/>
          </p:nvPr>
        </p:nvSpPr>
        <p:spPr>
          <a:xfrm>
            <a:off x="1796852" y="1600200"/>
            <a:ext cx="9155166" cy="4883727"/>
          </a:xfrm>
        </p:spPr>
        <p:txBody>
          <a:bodyPr>
            <a:normAutofit lnSpcReduction="10000"/>
          </a:bodyPr>
          <a:lstStyle/>
          <a:p>
            <a:pPr marL="0" indent="0">
              <a:buNone/>
            </a:pPr>
            <a:r>
              <a:rPr lang="en-US" sz="2800" b="1" dirty="0">
                <a:solidFill>
                  <a:srgbClr val="FFFF99"/>
                </a:solidFill>
              </a:rPr>
              <a:t>Some scholars are willing to acknowledge value in the New Pauline Perspective while at the same time urging caution.</a:t>
            </a:r>
          </a:p>
          <a:p>
            <a:r>
              <a:rPr lang="en-US" sz="2400" i="1" dirty="0"/>
              <a:t>The caricature of Judaism as a religion fully legalistic may have been an overstatement, but there remain clear strands of legalism in 1st century Judaism, legalism against which Paul argued.</a:t>
            </a:r>
          </a:p>
          <a:p>
            <a:r>
              <a:rPr lang="en-US" sz="2400" i="1" dirty="0"/>
              <a:t>Hence, while the basic exegesis of Paul in Reformation theology is valid, a more nuanced understanding of Paul as fully Jewish is in order.</a:t>
            </a:r>
          </a:p>
        </p:txBody>
      </p:sp>
      <p:sp>
        <p:nvSpPr>
          <p:cNvPr id="4" name="Slide Number Placeholder 3">
            <a:extLst>
              <a:ext uri="{FF2B5EF4-FFF2-40B4-BE49-F238E27FC236}">
                <a16:creationId xmlns:a16="http://schemas.microsoft.com/office/drawing/2014/main" id="{5E4E8318-F479-4221-96FB-0DE6F833E739}"/>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7020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D1137-957D-4592-A3A3-BC1F7D48C27C}"/>
              </a:ext>
            </a:extLst>
          </p:cNvPr>
          <p:cNvSpPr>
            <a:spLocks noGrp="1"/>
          </p:cNvSpPr>
          <p:nvPr>
            <p:ph type="title"/>
          </p:nvPr>
        </p:nvSpPr>
        <p:spPr>
          <a:xfrm>
            <a:off x="1266939" y="523891"/>
            <a:ext cx="9658121" cy="718597"/>
          </a:xfrm>
        </p:spPr>
        <p:txBody>
          <a:bodyPr>
            <a:noAutofit/>
          </a:bodyPr>
          <a:lstStyle/>
          <a:p>
            <a:pPr algn="ctr"/>
            <a:r>
              <a:rPr lang="en-US" sz="3200" dirty="0">
                <a:solidFill>
                  <a:schemeClr val="accent5">
                    <a:lumMod val="60000"/>
                    <a:lumOff val="40000"/>
                  </a:schemeClr>
                </a:solidFill>
                <a:latin typeface="Kozuka Gothic Pro B" panose="020B0800000000000000" pitchFamily="34" charset="-128"/>
                <a:ea typeface="Kozuka Gothic Pro B" panose="020B0800000000000000" pitchFamily="34" charset="-128"/>
              </a:rPr>
              <a:t>SHORT LIST OF SCHOLARS AND THEIR POSITIONS</a:t>
            </a:r>
          </a:p>
        </p:txBody>
      </p:sp>
      <p:sp>
        <p:nvSpPr>
          <p:cNvPr id="6" name="Content Placeholder 5">
            <a:extLst>
              <a:ext uri="{FF2B5EF4-FFF2-40B4-BE49-F238E27FC236}">
                <a16:creationId xmlns:a16="http://schemas.microsoft.com/office/drawing/2014/main" id="{836135AD-2244-4722-ADBC-9241CB26678C}"/>
              </a:ext>
            </a:extLst>
          </p:cNvPr>
          <p:cNvSpPr>
            <a:spLocks noGrp="1"/>
          </p:cNvSpPr>
          <p:nvPr>
            <p:ph sz="half" idx="1"/>
          </p:nvPr>
        </p:nvSpPr>
        <p:spPr>
          <a:xfrm>
            <a:off x="4263883" y="1242488"/>
            <a:ext cx="3636818" cy="5283002"/>
          </a:xfrm>
          <a:solidFill>
            <a:srgbClr val="C7E7BB"/>
          </a:solidFill>
          <a:ln>
            <a:solidFill>
              <a:schemeClr val="tx1"/>
            </a:solidFill>
          </a:ln>
        </p:spPr>
        <p:txBody>
          <a:bodyPr>
            <a:normAutofit fontScale="92500" lnSpcReduction="10000"/>
          </a:bodyPr>
          <a:lstStyle/>
          <a:p>
            <a:pPr marL="0" indent="0">
              <a:buNone/>
            </a:pPr>
            <a:r>
              <a:rPr lang="en-US" sz="3200" dirty="0">
                <a:solidFill>
                  <a:srgbClr val="C00000"/>
                </a:solidFill>
              </a:rPr>
              <a:t>Critical</a:t>
            </a:r>
          </a:p>
          <a:p>
            <a:pPr>
              <a:buClr>
                <a:schemeClr val="tx2">
                  <a:lumMod val="10000"/>
                </a:schemeClr>
              </a:buClr>
            </a:pPr>
            <a:r>
              <a:rPr lang="en-US" sz="2400" i="1" dirty="0">
                <a:solidFill>
                  <a:schemeClr val="bg1"/>
                </a:solidFill>
              </a:rPr>
              <a:t>D. A. Carson </a:t>
            </a:r>
            <a:r>
              <a:rPr lang="en-US" sz="1800" i="1" dirty="0">
                <a:solidFill>
                  <a:schemeClr val="bg1"/>
                </a:solidFill>
              </a:rPr>
              <a:t>(Trinity Evangelical Divinity School)</a:t>
            </a:r>
            <a:endParaRPr lang="en-US" sz="2400" i="1" dirty="0">
              <a:solidFill>
                <a:schemeClr val="bg1"/>
              </a:solidFill>
            </a:endParaRPr>
          </a:p>
          <a:p>
            <a:pPr>
              <a:buClr>
                <a:schemeClr val="tx2">
                  <a:lumMod val="10000"/>
                </a:schemeClr>
              </a:buClr>
            </a:pPr>
            <a:r>
              <a:rPr lang="en-US" sz="2400" i="1" dirty="0">
                <a:solidFill>
                  <a:schemeClr val="bg1"/>
                </a:solidFill>
              </a:rPr>
              <a:t>Donald </a:t>
            </a:r>
            <a:r>
              <a:rPr lang="en-US" sz="2400" i="1" dirty="0" err="1">
                <a:solidFill>
                  <a:schemeClr val="bg1"/>
                </a:solidFill>
              </a:rPr>
              <a:t>Hagner</a:t>
            </a:r>
            <a:r>
              <a:rPr lang="en-US" sz="2400" i="1" dirty="0">
                <a:solidFill>
                  <a:schemeClr val="bg1"/>
                </a:solidFill>
              </a:rPr>
              <a:t> </a:t>
            </a:r>
            <a:r>
              <a:rPr lang="en-US" sz="1800" i="1" dirty="0">
                <a:solidFill>
                  <a:schemeClr val="bg1"/>
                </a:solidFill>
              </a:rPr>
              <a:t>(Fuller Theological Seminary)</a:t>
            </a:r>
            <a:endParaRPr lang="en-US" sz="2400" i="1" dirty="0">
              <a:solidFill>
                <a:schemeClr val="bg1"/>
              </a:solidFill>
            </a:endParaRPr>
          </a:p>
          <a:p>
            <a:pPr>
              <a:buClr>
                <a:schemeClr val="tx2">
                  <a:lumMod val="10000"/>
                </a:schemeClr>
              </a:buClr>
            </a:pPr>
            <a:r>
              <a:rPr lang="en-US" sz="2400" i="1" dirty="0">
                <a:solidFill>
                  <a:schemeClr val="bg1"/>
                </a:solidFill>
              </a:rPr>
              <a:t>Cornelius </a:t>
            </a:r>
            <a:r>
              <a:rPr lang="en-US" sz="2400" i="1" dirty="0" err="1">
                <a:solidFill>
                  <a:schemeClr val="bg1"/>
                </a:solidFill>
              </a:rPr>
              <a:t>Venema</a:t>
            </a:r>
            <a:r>
              <a:rPr lang="en-US" sz="2400" i="1" dirty="0">
                <a:solidFill>
                  <a:schemeClr val="bg1"/>
                </a:solidFill>
              </a:rPr>
              <a:t> </a:t>
            </a:r>
            <a:r>
              <a:rPr lang="en-US" sz="1800" i="1" dirty="0">
                <a:solidFill>
                  <a:schemeClr val="bg1"/>
                </a:solidFill>
              </a:rPr>
              <a:t>(Mid-America Seminary)</a:t>
            </a:r>
            <a:endParaRPr lang="en-US" sz="2400" i="1" dirty="0">
              <a:solidFill>
                <a:schemeClr val="bg1"/>
              </a:solidFill>
            </a:endParaRPr>
          </a:p>
          <a:p>
            <a:pPr>
              <a:buClr>
                <a:schemeClr val="tx2">
                  <a:lumMod val="10000"/>
                </a:schemeClr>
              </a:buClr>
            </a:pPr>
            <a:r>
              <a:rPr lang="en-US" sz="2400" i="1" dirty="0">
                <a:solidFill>
                  <a:schemeClr val="bg1"/>
                </a:solidFill>
              </a:rPr>
              <a:t>Guy Waters </a:t>
            </a:r>
            <a:r>
              <a:rPr lang="en-US" sz="1800" i="1" dirty="0">
                <a:solidFill>
                  <a:schemeClr val="bg1"/>
                </a:solidFill>
              </a:rPr>
              <a:t>(Reformed Theological Seminary)</a:t>
            </a:r>
            <a:endParaRPr lang="en-US" sz="2400" i="1" dirty="0">
              <a:solidFill>
                <a:schemeClr val="bg1"/>
              </a:solidFill>
            </a:endParaRPr>
          </a:p>
          <a:p>
            <a:pPr>
              <a:spcAft>
                <a:spcPts val="0"/>
              </a:spcAft>
              <a:buClr>
                <a:schemeClr val="tx2">
                  <a:lumMod val="10000"/>
                </a:schemeClr>
              </a:buClr>
            </a:pPr>
            <a:r>
              <a:rPr lang="en-US" sz="2400" i="1" dirty="0">
                <a:solidFill>
                  <a:schemeClr val="bg1"/>
                </a:solidFill>
              </a:rPr>
              <a:t>Stephen </a:t>
            </a:r>
            <a:r>
              <a:rPr lang="en-US" sz="2400" i="1" dirty="0" err="1">
                <a:solidFill>
                  <a:schemeClr val="bg1"/>
                </a:solidFill>
              </a:rPr>
              <a:t>Westerholme</a:t>
            </a:r>
            <a:r>
              <a:rPr lang="en-US" sz="2400" i="1" dirty="0">
                <a:solidFill>
                  <a:schemeClr val="bg1"/>
                </a:solidFill>
              </a:rPr>
              <a:t> </a:t>
            </a:r>
            <a:r>
              <a:rPr lang="en-US" sz="1800" i="1" dirty="0">
                <a:solidFill>
                  <a:schemeClr val="bg1"/>
                </a:solidFill>
              </a:rPr>
              <a:t>(McMaster University)</a:t>
            </a:r>
            <a:r>
              <a:rPr lang="en-US" sz="2800" i="1" dirty="0">
                <a:solidFill>
                  <a:schemeClr val="bg1"/>
                </a:solidFill>
              </a:rPr>
              <a:t> </a:t>
            </a:r>
          </a:p>
        </p:txBody>
      </p:sp>
      <p:sp>
        <p:nvSpPr>
          <p:cNvPr id="7" name="Content Placeholder 6">
            <a:extLst>
              <a:ext uri="{FF2B5EF4-FFF2-40B4-BE49-F238E27FC236}">
                <a16:creationId xmlns:a16="http://schemas.microsoft.com/office/drawing/2014/main" id="{A61113F2-F25D-4B91-8451-53EB273C6E2A}"/>
              </a:ext>
            </a:extLst>
          </p:cNvPr>
          <p:cNvSpPr>
            <a:spLocks noGrp="1"/>
          </p:cNvSpPr>
          <p:nvPr>
            <p:ph sz="half" idx="2"/>
          </p:nvPr>
        </p:nvSpPr>
        <p:spPr>
          <a:xfrm>
            <a:off x="393641" y="1242489"/>
            <a:ext cx="3636818" cy="5283002"/>
          </a:xfrm>
          <a:solidFill>
            <a:srgbClr val="7EC761"/>
          </a:solidFill>
          <a:ln>
            <a:solidFill>
              <a:schemeClr val="tx1"/>
            </a:solidFill>
          </a:ln>
        </p:spPr>
        <p:txBody>
          <a:bodyPr>
            <a:normAutofit fontScale="92500" lnSpcReduction="10000"/>
          </a:bodyPr>
          <a:lstStyle/>
          <a:p>
            <a:pPr marL="0" indent="0">
              <a:buNone/>
            </a:pPr>
            <a:r>
              <a:rPr lang="en-US" sz="3200" dirty="0">
                <a:solidFill>
                  <a:srgbClr val="C00000"/>
                </a:solidFill>
              </a:rPr>
              <a:t>New Perspective</a:t>
            </a:r>
          </a:p>
          <a:p>
            <a:pPr>
              <a:buClr>
                <a:schemeClr val="tx2">
                  <a:lumMod val="10000"/>
                </a:schemeClr>
              </a:buClr>
            </a:pPr>
            <a:r>
              <a:rPr lang="en-US" sz="2400" i="1" dirty="0">
                <a:solidFill>
                  <a:schemeClr val="bg1"/>
                </a:solidFill>
              </a:rPr>
              <a:t>James Dunn </a:t>
            </a:r>
            <a:r>
              <a:rPr lang="en-US" sz="1800" i="1" dirty="0">
                <a:solidFill>
                  <a:schemeClr val="bg1"/>
                </a:solidFill>
              </a:rPr>
              <a:t>(University of Durham)</a:t>
            </a:r>
            <a:endParaRPr lang="en-US" sz="2400" i="1" dirty="0">
              <a:solidFill>
                <a:schemeClr val="bg1"/>
              </a:solidFill>
            </a:endParaRPr>
          </a:p>
          <a:p>
            <a:pPr>
              <a:buClr>
                <a:schemeClr val="tx2">
                  <a:lumMod val="10000"/>
                </a:schemeClr>
              </a:buClr>
            </a:pPr>
            <a:r>
              <a:rPr lang="en-US" sz="2400" i="1" dirty="0">
                <a:solidFill>
                  <a:schemeClr val="bg1"/>
                </a:solidFill>
              </a:rPr>
              <a:t>Don Garlington </a:t>
            </a:r>
            <a:r>
              <a:rPr lang="en-US" sz="1800" i="1" dirty="0">
                <a:solidFill>
                  <a:schemeClr val="bg1"/>
                </a:solidFill>
              </a:rPr>
              <a:t>(Toronto Baptist Seminary)</a:t>
            </a:r>
            <a:endParaRPr lang="en-US" sz="2400" i="1" dirty="0">
              <a:solidFill>
                <a:schemeClr val="bg1"/>
              </a:solidFill>
            </a:endParaRPr>
          </a:p>
          <a:p>
            <a:pPr>
              <a:buClr>
                <a:schemeClr val="tx2">
                  <a:lumMod val="10000"/>
                </a:schemeClr>
              </a:buClr>
            </a:pPr>
            <a:r>
              <a:rPr lang="en-US" sz="2400" i="1" dirty="0" err="1">
                <a:solidFill>
                  <a:schemeClr val="bg1"/>
                </a:solidFill>
              </a:rPr>
              <a:t>Krister</a:t>
            </a:r>
            <a:r>
              <a:rPr lang="en-US" sz="2400" i="1" dirty="0">
                <a:solidFill>
                  <a:schemeClr val="bg1"/>
                </a:solidFill>
              </a:rPr>
              <a:t> </a:t>
            </a:r>
            <a:r>
              <a:rPr lang="en-US" sz="2400" i="1" dirty="0" err="1">
                <a:solidFill>
                  <a:schemeClr val="bg1"/>
                </a:solidFill>
              </a:rPr>
              <a:t>Stendahl</a:t>
            </a:r>
            <a:r>
              <a:rPr lang="en-US" sz="2400" i="1" dirty="0">
                <a:solidFill>
                  <a:schemeClr val="bg1"/>
                </a:solidFill>
              </a:rPr>
              <a:t> </a:t>
            </a:r>
            <a:r>
              <a:rPr lang="en-US" sz="1800" i="1" dirty="0">
                <a:solidFill>
                  <a:schemeClr val="bg1"/>
                </a:solidFill>
              </a:rPr>
              <a:t>(Harvard Divinity School)</a:t>
            </a:r>
            <a:endParaRPr lang="en-US" sz="2400" i="1" dirty="0">
              <a:solidFill>
                <a:schemeClr val="bg1"/>
              </a:solidFill>
            </a:endParaRPr>
          </a:p>
          <a:p>
            <a:pPr>
              <a:buClr>
                <a:schemeClr val="tx2">
                  <a:lumMod val="10000"/>
                </a:schemeClr>
              </a:buClr>
            </a:pPr>
            <a:r>
              <a:rPr lang="en-US" sz="2400" i="1" dirty="0">
                <a:solidFill>
                  <a:schemeClr val="bg1"/>
                </a:solidFill>
              </a:rPr>
              <a:t>N. T. Wright </a:t>
            </a:r>
            <a:r>
              <a:rPr lang="en-US" sz="1800" i="1" dirty="0">
                <a:solidFill>
                  <a:schemeClr val="bg1"/>
                </a:solidFill>
              </a:rPr>
              <a:t>(Oxford University; University of St. Andrews)</a:t>
            </a:r>
            <a:endParaRPr lang="en-US" sz="2400" i="1" dirty="0">
              <a:solidFill>
                <a:schemeClr val="bg1"/>
              </a:solidFill>
            </a:endParaRPr>
          </a:p>
          <a:p>
            <a:pPr>
              <a:buClr>
                <a:schemeClr val="tx2">
                  <a:lumMod val="10000"/>
                </a:schemeClr>
              </a:buClr>
            </a:pPr>
            <a:r>
              <a:rPr lang="en-US" sz="2400" i="1" dirty="0">
                <a:solidFill>
                  <a:schemeClr val="bg1"/>
                </a:solidFill>
              </a:rPr>
              <a:t>Kent </a:t>
            </a:r>
            <a:r>
              <a:rPr lang="en-US" sz="2400" i="1" dirty="0" err="1">
                <a:solidFill>
                  <a:schemeClr val="bg1"/>
                </a:solidFill>
              </a:rPr>
              <a:t>Yinger</a:t>
            </a:r>
            <a:r>
              <a:rPr lang="en-US" sz="2400" i="1" dirty="0">
                <a:solidFill>
                  <a:schemeClr val="bg1"/>
                </a:solidFill>
              </a:rPr>
              <a:t> </a:t>
            </a:r>
            <a:r>
              <a:rPr lang="en-US" sz="1800" i="1" dirty="0">
                <a:solidFill>
                  <a:schemeClr val="bg1"/>
                </a:solidFill>
              </a:rPr>
              <a:t>(George Fox Evangelical Seminary)</a:t>
            </a:r>
            <a:r>
              <a:rPr lang="en-US" sz="2400" i="1" dirty="0">
                <a:solidFill>
                  <a:schemeClr val="bg1"/>
                </a:solidFill>
              </a:rPr>
              <a:t> </a:t>
            </a:r>
          </a:p>
        </p:txBody>
      </p:sp>
      <p:sp>
        <p:nvSpPr>
          <p:cNvPr id="8" name="Content Placeholder 5">
            <a:extLst>
              <a:ext uri="{FF2B5EF4-FFF2-40B4-BE49-F238E27FC236}">
                <a16:creationId xmlns:a16="http://schemas.microsoft.com/office/drawing/2014/main" id="{C249F86C-1506-4E6D-B4AC-2A5EE32549B6}"/>
              </a:ext>
            </a:extLst>
          </p:cNvPr>
          <p:cNvSpPr txBox="1">
            <a:spLocks/>
          </p:cNvSpPr>
          <p:nvPr/>
        </p:nvSpPr>
        <p:spPr>
          <a:xfrm>
            <a:off x="8134125" y="1242487"/>
            <a:ext cx="3636818" cy="5283002"/>
          </a:xfrm>
          <a:prstGeom prst="rect">
            <a:avLst/>
          </a:prstGeom>
          <a:solidFill>
            <a:srgbClr val="A9D993"/>
          </a:solidFill>
          <a:ln>
            <a:solidFill>
              <a:schemeClr val="tx1"/>
            </a:solidFill>
          </a:ln>
        </p:spPr>
        <p:txBody>
          <a:bodyPr vert="horz" lIns="91440" tIns="45720" rIns="91440" bIns="45720" rtlCol="0">
            <a:normAutofit fontScale="92500"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sz="3200" dirty="0">
                <a:solidFill>
                  <a:srgbClr val="C00000"/>
                </a:solidFill>
              </a:rPr>
              <a:t>Both/And</a:t>
            </a:r>
          </a:p>
          <a:p>
            <a:pPr>
              <a:buClr>
                <a:schemeClr val="tx2">
                  <a:lumMod val="10000"/>
                </a:schemeClr>
              </a:buClr>
            </a:pPr>
            <a:r>
              <a:rPr lang="en-US" sz="2400" i="1" dirty="0">
                <a:solidFill>
                  <a:schemeClr val="bg1"/>
                </a:solidFill>
              </a:rPr>
              <a:t>Michael Bird </a:t>
            </a:r>
            <a:r>
              <a:rPr lang="en-US" sz="1800" i="1" dirty="0">
                <a:solidFill>
                  <a:schemeClr val="bg1"/>
                </a:solidFill>
              </a:rPr>
              <a:t>(Crossway College)</a:t>
            </a:r>
            <a:endParaRPr lang="en-US" sz="2400" i="1" dirty="0">
              <a:solidFill>
                <a:schemeClr val="bg1"/>
              </a:solidFill>
            </a:endParaRPr>
          </a:p>
          <a:p>
            <a:pPr>
              <a:buClr>
                <a:schemeClr val="tx2">
                  <a:lumMod val="10000"/>
                </a:schemeClr>
              </a:buClr>
            </a:pPr>
            <a:r>
              <a:rPr lang="en-US" sz="2400" i="1" dirty="0">
                <a:solidFill>
                  <a:schemeClr val="bg1"/>
                </a:solidFill>
              </a:rPr>
              <a:t>Douglas Campbell </a:t>
            </a:r>
            <a:r>
              <a:rPr lang="en-US" sz="1800" i="1" dirty="0">
                <a:solidFill>
                  <a:schemeClr val="bg1"/>
                </a:solidFill>
              </a:rPr>
              <a:t>(Duke University)</a:t>
            </a:r>
            <a:endParaRPr lang="en-US" sz="2400" i="1" dirty="0">
              <a:solidFill>
                <a:schemeClr val="bg1"/>
              </a:solidFill>
            </a:endParaRPr>
          </a:p>
          <a:p>
            <a:pPr>
              <a:buClr>
                <a:schemeClr val="tx2">
                  <a:lumMod val="10000"/>
                </a:schemeClr>
              </a:buClr>
            </a:pPr>
            <a:r>
              <a:rPr lang="en-US" sz="2400" i="1" dirty="0">
                <a:solidFill>
                  <a:schemeClr val="bg1"/>
                </a:solidFill>
              </a:rPr>
              <a:t>A. Andrew Das </a:t>
            </a:r>
            <a:r>
              <a:rPr lang="en-US" sz="1800" i="1" dirty="0">
                <a:solidFill>
                  <a:schemeClr val="bg1"/>
                </a:solidFill>
              </a:rPr>
              <a:t>(Elmhurst College)</a:t>
            </a:r>
            <a:endParaRPr lang="en-US" sz="2400" i="1" dirty="0">
              <a:solidFill>
                <a:schemeClr val="bg1"/>
              </a:solidFill>
            </a:endParaRPr>
          </a:p>
          <a:p>
            <a:pPr>
              <a:buClr>
                <a:schemeClr val="tx2">
                  <a:lumMod val="10000"/>
                </a:schemeClr>
              </a:buClr>
            </a:pPr>
            <a:r>
              <a:rPr lang="en-US" sz="2400" i="1" dirty="0">
                <a:solidFill>
                  <a:schemeClr val="bg1"/>
                </a:solidFill>
              </a:rPr>
              <a:t>Bruce Longenecker </a:t>
            </a:r>
            <a:r>
              <a:rPr lang="en-US" sz="1800" i="1" dirty="0">
                <a:solidFill>
                  <a:schemeClr val="bg1"/>
                </a:solidFill>
              </a:rPr>
              <a:t>(Baylor University)</a:t>
            </a:r>
            <a:endParaRPr lang="en-US" sz="2400" i="1" dirty="0">
              <a:solidFill>
                <a:schemeClr val="bg1"/>
              </a:solidFill>
            </a:endParaRPr>
          </a:p>
          <a:p>
            <a:pPr>
              <a:buClr>
                <a:schemeClr val="tx2">
                  <a:lumMod val="10000"/>
                </a:schemeClr>
              </a:buClr>
            </a:pPr>
            <a:r>
              <a:rPr lang="en-US" sz="2400" i="1" dirty="0">
                <a:solidFill>
                  <a:schemeClr val="bg1"/>
                </a:solidFill>
              </a:rPr>
              <a:t>Francis Watson </a:t>
            </a:r>
            <a:r>
              <a:rPr lang="en-US" sz="1800" i="1" dirty="0">
                <a:solidFill>
                  <a:schemeClr val="bg1"/>
                </a:solidFill>
              </a:rPr>
              <a:t>(University of Edinburgh)</a:t>
            </a:r>
            <a:r>
              <a:rPr lang="en-US" sz="2800" i="1" dirty="0">
                <a:solidFill>
                  <a:schemeClr val="bg1"/>
                </a:solidFill>
              </a:rPr>
              <a:t> </a:t>
            </a:r>
          </a:p>
        </p:txBody>
      </p:sp>
      <p:sp>
        <p:nvSpPr>
          <p:cNvPr id="2" name="Slide Number Placeholder 1">
            <a:extLst>
              <a:ext uri="{FF2B5EF4-FFF2-40B4-BE49-F238E27FC236}">
                <a16:creationId xmlns:a16="http://schemas.microsoft.com/office/drawing/2014/main" id="{49817735-AD86-43B2-88BF-C1EFC919F4EC}"/>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8489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3" dur="500"/>
                                        <p:tgtEl>
                                          <p:spTgt spid="7">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6" dur="500"/>
                                        <p:tgtEl>
                                          <p:spTgt spid="7">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9" dur="500"/>
                                        <p:tgtEl>
                                          <p:spTgt spid="7">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2" dur="500"/>
                                        <p:tgtEl>
                                          <p:spTgt spid="7">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randombar(horizontal)">
                                      <p:cBhvr>
                                        <p:cTn id="30" dur="500"/>
                                        <p:tgtEl>
                                          <p:spTgt spid="6">
                                            <p:bg/>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3" dur="500"/>
                                        <p:tgtEl>
                                          <p:spTgt spid="6">
                                            <p:txEl>
                                              <p:pRg st="0" end="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6" dur="500"/>
                                        <p:tgtEl>
                                          <p:spTgt spid="6">
                                            <p:txEl>
                                              <p:pRg st="1" end="1"/>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9" dur="500"/>
                                        <p:tgtEl>
                                          <p:spTgt spid="6">
                                            <p:txEl>
                                              <p:pRg st="2" end="2"/>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2" dur="500"/>
                                        <p:tgtEl>
                                          <p:spTgt spid="6">
                                            <p:txEl>
                                              <p:pRg st="3" end="3"/>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5" dur="500"/>
                                        <p:tgtEl>
                                          <p:spTgt spid="6">
                                            <p:txEl>
                                              <p:pRg st="4" end="4"/>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8" dur="500"/>
                                        <p:tgtEl>
                                          <p:spTgt spid="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randombar(horizont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ABFF-CC08-4864-A0C4-AA77D52ABB40}"/>
              </a:ext>
            </a:extLst>
          </p:cNvPr>
          <p:cNvSpPr>
            <a:spLocks noGrp="1"/>
          </p:cNvSpPr>
          <p:nvPr>
            <p:ph type="title"/>
          </p:nvPr>
        </p:nvSpPr>
        <p:spPr>
          <a:xfrm>
            <a:off x="2611808" y="467225"/>
            <a:ext cx="7958331" cy="767215"/>
          </a:xfrm>
        </p:spPr>
        <p:txBody>
          <a:bodyPr/>
          <a:lstStyle/>
          <a:p>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SINCE THE REFORMATION…</a:t>
            </a:r>
          </a:p>
        </p:txBody>
      </p:sp>
      <p:sp>
        <p:nvSpPr>
          <p:cNvPr id="3" name="Content Placeholder 2">
            <a:extLst>
              <a:ext uri="{FF2B5EF4-FFF2-40B4-BE49-F238E27FC236}">
                <a16:creationId xmlns:a16="http://schemas.microsoft.com/office/drawing/2014/main" id="{F137BF0F-DF75-46B7-B768-385F15AE01FB}"/>
              </a:ext>
            </a:extLst>
          </p:cNvPr>
          <p:cNvSpPr>
            <a:spLocks noGrp="1"/>
          </p:cNvSpPr>
          <p:nvPr>
            <p:ph idx="1"/>
          </p:nvPr>
        </p:nvSpPr>
        <p:spPr>
          <a:xfrm>
            <a:off x="1621861" y="1005840"/>
            <a:ext cx="9168060" cy="5852160"/>
          </a:xfrm>
        </p:spPr>
        <p:txBody>
          <a:bodyPr>
            <a:normAutofit/>
          </a:bodyPr>
          <a:lstStyle/>
          <a:p>
            <a:pPr marL="0" indent="0">
              <a:buNone/>
            </a:pPr>
            <a:r>
              <a:rPr lang="en-US" sz="2800" b="1" dirty="0">
                <a:solidFill>
                  <a:schemeClr val="tx2">
                    <a:lumMod val="75000"/>
                  </a:schemeClr>
                </a:solidFill>
              </a:rPr>
              <a:t>Standard Protestant theology since the time of Luther has been that God imputes or confers the righteousness of Christ upon those who believe.</a:t>
            </a:r>
          </a:p>
          <a:p>
            <a:r>
              <a:rPr lang="en-US" sz="2400" i="1" dirty="0"/>
              <a:t>The believer, therefore, stands before God, not in his own righteousness, but clothed in the righteousness of Christ Jesus.</a:t>
            </a:r>
          </a:p>
          <a:p>
            <a:r>
              <a:rPr lang="en-US" sz="2400" i="1" dirty="0"/>
              <a:t>Pauline theology, especially the letters of Romans and Galatians, were read against the background of the Medieval Church’s works/righteousness theology, which was countered with the Reformation theology of salvation by grace alone, through faith alone, and in Christ alone.</a:t>
            </a:r>
          </a:p>
        </p:txBody>
      </p:sp>
      <p:sp>
        <p:nvSpPr>
          <p:cNvPr id="4" name="Slide Number Placeholder 3">
            <a:extLst>
              <a:ext uri="{FF2B5EF4-FFF2-40B4-BE49-F238E27FC236}">
                <a16:creationId xmlns:a16="http://schemas.microsoft.com/office/drawing/2014/main" id="{B29671CE-2136-4738-830B-DEBFC38128BE}"/>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2343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473A-4867-40B4-BB48-7F0510887F29}"/>
              </a:ext>
            </a:extLst>
          </p:cNvPr>
          <p:cNvSpPr>
            <a:spLocks noGrp="1"/>
          </p:cNvSpPr>
          <p:nvPr>
            <p:ph type="title"/>
          </p:nvPr>
        </p:nvSpPr>
        <p:spPr>
          <a:xfrm>
            <a:off x="2769893" y="3124394"/>
            <a:ext cx="7956560" cy="1424746"/>
          </a:xfrm>
        </p:spPr>
        <p:txBody>
          <a:bodyPr>
            <a:noAutofit/>
          </a:bodyPr>
          <a:lstStyle/>
          <a:p>
            <a:r>
              <a:rPr lang="en-US" sz="5400" dirty="0">
                <a:solidFill>
                  <a:schemeClr val="accent5">
                    <a:lumMod val="60000"/>
                    <a:lumOff val="40000"/>
                  </a:schemeClr>
                </a:solidFill>
                <a:latin typeface="Kozuka Gothic Pro B" panose="020B0800000000000000" pitchFamily="34" charset="-128"/>
                <a:ea typeface="Kozuka Gothic Pro B" panose="020B0800000000000000" pitchFamily="34" charset="-128"/>
              </a:rPr>
              <a:t>Enter the New Pauline Perspective</a:t>
            </a:r>
          </a:p>
        </p:txBody>
      </p:sp>
      <p:sp>
        <p:nvSpPr>
          <p:cNvPr id="3" name="Slide Number Placeholder 2">
            <a:extLst>
              <a:ext uri="{FF2B5EF4-FFF2-40B4-BE49-F238E27FC236}">
                <a16:creationId xmlns:a16="http://schemas.microsoft.com/office/drawing/2014/main" id="{F43BE307-7205-4E5B-A380-20747E5710CD}"/>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08232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1070-845C-46C3-A461-470BBDCA583B}"/>
              </a:ext>
            </a:extLst>
          </p:cNvPr>
          <p:cNvSpPr>
            <a:spLocks noGrp="1"/>
          </p:cNvSpPr>
          <p:nvPr>
            <p:ph type="title"/>
          </p:nvPr>
        </p:nvSpPr>
        <p:spPr>
          <a:xfrm>
            <a:off x="2611808" y="245340"/>
            <a:ext cx="7958331" cy="1077229"/>
          </a:xfrm>
        </p:spPr>
        <p:txBody>
          <a:bodyPr/>
          <a:lstStyle/>
          <a:p>
            <a:r>
              <a:rPr lang="en-US" b="1" dirty="0">
                <a:solidFill>
                  <a:schemeClr val="accent5">
                    <a:lumMod val="60000"/>
                    <a:lumOff val="40000"/>
                  </a:schemeClr>
                </a:solidFill>
              </a:rPr>
              <a:t>SECOND TEMPLE JUDAISM</a:t>
            </a:r>
          </a:p>
        </p:txBody>
      </p:sp>
      <p:sp>
        <p:nvSpPr>
          <p:cNvPr id="3" name="Content Placeholder 2">
            <a:extLst>
              <a:ext uri="{FF2B5EF4-FFF2-40B4-BE49-F238E27FC236}">
                <a16:creationId xmlns:a16="http://schemas.microsoft.com/office/drawing/2014/main" id="{025F035D-19F8-4389-84AA-EEF4A6BE91F0}"/>
              </a:ext>
            </a:extLst>
          </p:cNvPr>
          <p:cNvSpPr>
            <a:spLocks noGrp="1"/>
          </p:cNvSpPr>
          <p:nvPr>
            <p:ph idx="1"/>
          </p:nvPr>
        </p:nvSpPr>
        <p:spPr>
          <a:xfrm>
            <a:off x="1330036" y="914403"/>
            <a:ext cx="9809019" cy="5698257"/>
          </a:xfrm>
        </p:spPr>
        <p:txBody>
          <a:bodyPr>
            <a:normAutofit fontScale="92500"/>
          </a:bodyPr>
          <a:lstStyle/>
          <a:p>
            <a:pPr marL="0" indent="0">
              <a:buNone/>
            </a:pPr>
            <a:r>
              <a:rPr lang="en-US" sz="2800" b="1" dirty="0">
                <a:solidFill>
                  <a:schemeClr val="tx2">
                    <a:lumMod val="75000"/>
                  </a:schemeClr>
                </a:solidFill>
              </a:rPr>
              <a:t>The birth of the new Pauline perspective began, not with studies in Paul </a:t>
            </a:r>
            <a:r>
              <a:rPr lang="en-US" sz="2800" b="1" i="1" dirty="0">
                <a:solidFill>
                  <a:schemeClr val="tx2">
                    <a:lumMod val="75000"/>
                  </a:schemeClr>
                </a:solidFill>
              </a:rPr>
              <a:t>per se</a:t>
            </a:r>
            <a:r>
              <a:rPr lang="en-US" sz="2800" b="1" dirty="0">
                <a:solidFill>
                  <a:schemeClr val="tx2">
                    <a:lumMod val="75000"/>
                  </a:schemeClr>
                </a:solidFill>
              </a:rPr>
              <a:t>, but with a reevaluation of Judaism. </a:t>
            </a:r>
          </a:p>
          <a:p>
            <a:r>
              <a:rPr lang="en-US" sz="2400" i="1" dirty="0"/>
              <a:t>The default treatment of 2</a:t>
            </a:r>
            <a:r>
              <a:rPr lang="en-US" sz="2400" i="1" baseline="30000" dirty="0"/>
              <a:t>nd</a:t>
            </a:r>
            <a:r>
              <a:rPr lang="en-US" sz="2400" i="1" dirty="0"/>
              <a:t> Temple Judaism had long been that it was an expression of severe legalism in which salvation consisted of strict Torah-observance, particularly epitomized in </a:t>
            </a:r>
            <a:r>
              <a:rPr lang="en-US" sz="2400" i="1" dirty="0" err="1"/>
              <a:t>Pharisaism</a:t>
            </a:r>
            <a:r>
              <a:rPr lang="en-US" sz="2400" i="1" dirty="0"/>
              <a:t>. </a:t>
            </a:r>
          </a:p>
          <a:p>
            <a:r>
              <a:rPr lang="en-US" sz="2400" i="1" dirty="0"/>
              <a:t>The letters of Paul were read in sharp contrast to such legalism, a legalism that seemed parallel to the theology of the Medieval Church.</a:t>
            </a:r>
          </a:p>
          <a:p>
            <a:r>
              <a:rPr lang="en-US" sz="2400" i="1" dirty="0"/>
              <a:t>Hence, Paul was read, not only as a reaction against legalistic Judaism, but also as a powerful corrective to the Medieval Church itself.</a:t>
            </a:r>
          </a:p>
        </p:txBody>
      </p:sp>
      <p:sp>
        <p:nvSpPr>
          <p:cNvPr id="4" name="Slide Number Placeholder 3">
            <a:extLst>
              <a:ext uri="{FF2B5EF4-FFF2-40B4-BE49-F238E27FC236}">
                <a16:creationId xmlns:a16="http://schemas.microsoft.com/office/drawing/2014/main" id="{8ACC8BF0-12DF-4574-93AB-11B8B99E1F6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7167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18D3-B515-4DA5-9313-5433413FFCAC}"/>
              </a:ext>
            </a:extLst>
          </p:cNvPr>
          <p:cNvSpPr>
            <a:spLocks noGrp="1"/>
          </p:cNvSpPr>
          <p:nvPr>
            <p:ph type="title"/>
          </p:nvPr>
        </p:nvSpPr>
        <p:spPr>
          <a:xfrm>
            <a:off x="1904360" y="811988"/>
            <a:ext cx="7956560" cy="1078348"/>
          </a:xfrm>
        </p:spPr>
        <p:txBody>
          <a:bodyPr/>
          <a:lstStyle/>
          <a:p>
            <a:pPr algn="ctr"/>
            <a:r>
              <a:rPr lang="en-US" dirty="0">
                <a:solidFill>
                  <a:schemeClr val="accent5">
                    <a:lumMod val="60000"/>
                    <a:lumOff val="40000"/>
                  </a:schemeClr>
                </a:solidFill>
                <a:latin typeface="Kozuka Gothic Pro B" panose="020B0800000000000000" pitchFamily="34" charset="-128"/>
                <a:ea typeface="Kozuka Gothic Pro B" panose="020B0800000000000000" pitchFamily="34" charset="-128"/>
              </a:rPr>
              <a:t>THE PERCEIVED CONTRASTS</a:t>
            </a:r>
          </a:p>
        </p:txBody>
      </p:sp>
      <p:sp>
        <p:nvSpPr>
          <p:cNvPr id="5" name="Text Placeholder 4">
            <a:extLst>
              <a:ext uri="{FF2B5EF4-FFF2-40B4-BE49-F238E27FC236}">
                <a16:creationId xmlns:a16="http://schemas.microsoft.com/office/drawing/2014/main" id="{5CAC5B38-068A-4F2A-8D20-6406ACDD680F}"/>
              </a:ext>
            </a:extLst>
          </p:cNvPr>
          <p:cNvSpPr>
            <a:spLocks noGrp="1"/>
          </p:cNvSpPr>
          <p:nvPr>
            <p:ph type="body" idx="1"/>
          </p:nvPr>
        </p:nvSpPr>
        <p:spPr>
          <a:xfrm>
            <a:off x="1231901" y="1593679"/>
            <a:ext cx="3896467" cy="713818"/>
          </a:xfrm>
        </p:spPr>
        <p:txBody>
          <a:bodyPr/>
          <a:lstStyle/>
          <a:p>
            <a:r>
              <a:rPr lang="en-US" sz="2400" b="1" dirty="0"/>
              <a:t>RELIGON OF JUDAISM</a:t>
            </a:r>
          </a:p>
        </p:txBody>
      </p:sp>
      <p:sp>
        <p:nvSpPr>
          <p:cNvPr id="6" name="Content Placeholder 5">
            <a:extLst>
              <a:ext uri="{FF2B5EF4-FFF2-40B4-BE49-F238E27FC236}">
                <a16:creationId xmlns:a16="http://schemas.microsoft.com/office/drawing/2014/main" id="{20A3FCC5-7246-4212-BCED-342ED23BEE63}"/>
              </a:ext>
            </a:extLst>
          </p:cNvPr>
          <p:cNvSpPr>
            <a:spLocks noGrp="1"/>
          </p:cNvSpPr>
          <p:nvPr>
            <p:ph sz="half" idx="2"/>
          </p:nvPr>
        </p:nvSpPr>
        <p:spPr>
          <a:xfrm>
            <a:off x="1231902" y="2502260"/>
            <a:ext cx="4683793" cy="3081955"/>
          </a:xfrm>
          <a:solidFill>
            <a:schemeClr val="tx2">
              <a:lumMod val="25000"/>
            </a:schemeClr>
          </a:solidFill>
        </p:spPr>
        <p:txBody>
          <a:bodyPr>
            <a:normAutofit/>
          </a:bodyPr>
          <a:lstStyle/>
          <a:p>
            <a:r>
              <a:rPr lang="en-US" sz="2400" dirty="0"/>
              <a:t>Salvation by works-righteousness</a:t>
            </a:r>
          </a:p>
          <a:p>
            <a:r>
              <a:rPr lang="en-US" sz="2400" dirty="0"/>
              <a:t>The hard yoke of Torah</a:t>
            </a:r>
          </a:p>
          <a:p>
            <a:r>
              <a:rPr lang="en-US" sz="2400" dirty="0"/>
              <a:t>Fear of falling short</a:t>
            </a:r>
          </a:p>
          <a:p>
            <a:r>
              <a:rPr lang="en-US" sz="2400" dirty="0"/>
              <a:t>God seems remote</a:t>
            </a:r>
          </a:p>
        </p:txBody>
      </p:sp>
      <p:sp>
        <p:nvSpPr>
          <p:cNvPr id="7" name="Text Placeholder 6">
            <a:extLst>
              <a:ext uri="{FF2B5EF4-FFF2-40B4-BE49-F238E27FC236}">
                <a16:creationId xmlns:a16="http://schemas.microsoft.com/office/drawing/2014/main" id="{5F3CBE64-0133-466E-9215-D65F4D2B0571}"/>
              </a:ext>
            </a:extLst>
          </p:cNvPr>
          <p:cNvSpPr>
            <a:spLocks noGrp="1"/>
          </p:cNvSpPr>
          <p:nvPr>
            <p:ph type="body" sz="quarter" idx="3"/>
          </p:nvPr>
        </p:nvSpPr>
        <p:spPr>
          <a:xfrm>
            <a:off x="6276306" y="1593679"/>
            <a:ext cx="4683793" cy="713818"/>
          </a:xfrm>
        </p:spPr>
        <p:txBody>
          <a:bodyPr/>
          <a:lstStyle/>
          <a:p>
            <a:r>
              <a:rPr lang="en-US" sz="2400" b="1" dirty="0"/>
              <a:t>RELIGION OF CHRISTIANITY</a:t>
            </a:r>
          </a:p>
        </p:txBody>
      </p:sp>
      <p:sp>
        <p:nvSpPr>
          <p:cNvPr id="8" name="Content Placeholder 7">
            <a:extLst>
              <a:ext uri="{FF2B5EF4-FFF2-40B4-BE49-F238E27FC236}">
                <a16:creationId xmlns:a16="http://schemas.microsoft.com/office/drawing/2014/main" id="{7DBCA08B-B7E6-4563-8F7F-B496B4B57EE2}"/>
              </a:ext>
            </a:extLst>
          </p:cNvPr>
          <p:cNvSpPr>
            <a:spLocks noGrp="1"/>
          </p:cNvSpPr>
          <p:nvPr>
            <p:ph sz="quarter" idx="4"/>
          </p:nvPr>
        </p:nvSpPr>
        <p:spPr>
          <a:xfrm>
            <a:off x="6276305" y="2502260"/>
            <a:ext cx="4683793" cy="3081955"/>
          </a:xfrm>
          <a:solidFill>
            <a:schemeClr val="accent2">
              <a:lumMod val="50000"/>
            </a:schemeClr>
          </a:solidFill>
        </p:spPr>
        <p:txBody>
          <a:bodyPr>
            <a:normAutofit/>
          </a:bodyPr>
          <a:lstStyle/>
          <a:p>
            <a:r>
              <a:rPr lang="en-US" sz="2400" dirty="0"/>
              <a:t>Salvation by grace alone</a:t>
            </a:r>
          </a:p>
          <a:p>
            <a:r>
              <a:rPr lang="en-US" sz="2400" dirty="0"/>
              <a:t>Freedom in Christ</a:t>
            </a:r>
          </a:p>
          <a:p>
            <a:r>
              <a:rPr lang="en-US" sz="2400" dirty="0"/>
              <a:t>Full confidence in the victory of Christ</a:t>
            </a:r>
          </a:p>
          <a:p>
            <a:r>
              <a:rPr lang="en-US" sz="2400" dirty="0"/>
              <a:t>God is near</a:t>
            </a:r>
          </a:p>
        </p:txBody>
      </p:sp>
      <p:sp>
        <p:nvSpPr>
          <p:cNvPr id="9" name="TextBox 8">
            <a:extLst>
              <a:ext uri="{FF2B5EF4-FFF2-40B4-BE49-F238E27FC236}">
                <a16:creationId xmlns:a16="http://schemas.microsoft.com/office/drawing/2014/main" id="{09DF2E74-408D-4209-84C5-BD44ED94581E}"/>
              </a:ext>
            </a:extLst>
          </p:cNvPr>
          <p:cNvSpPr txBox="1"/>
          <p:nvPr/>
        </p:nvSpPr>
        <p:spPr>
          <a:xfrm>
            <a:off x="1231901" y="5852160"/>
            <a:ext cx="4683793" cy="584775"/>
          </a:xfrm>
          <a:prstGeom prst="rect">
            <a:avLst/>
          </a:prstGeom>
          <a:noFill/>
        </p:spPr>
        <p:txBody>
          <a:bodyPr wrap="square" rtlCol="0">
            <a:spAutoFit/>
          </a:bodyPr>
          <a:lstStyle/>
          <a:p>
            <a:r>
              <a:rPr lang="en-US" sz="3200" dirty="0">
                <a:latin typeface="Impact" panose="020B0806030902050204" pitchFamily="34" charset="0"/>
              </a:rPr>
              <a:t>SALVATION IS EARNED!</a:t>
            </a:r>
          </a:p>
        </p:txBody>
      </p:sp>
      <p:sp>
        <p:nvSpPr>
          <p:cNvPr id="10" name="TextBox 9">
            <a:extLst>
              <a:ext uri="{FF2B5EF4-FFF2-40B4-BE49-F238E27FC236}">
                <a16:creationId xmlns:a16="http://schemas.microsoft.com/office/drawing/2014/main" id="{D89AAC02-9A7F-46D6-AD76-BD1CBDA4228D}"/>
              </a:ext>
            </a:extLst>
          </p:cNvPr>
          <p:cNvSpPr txBox="1"/>
          <p:nvPr/>
        </p:nvSpPr>
        <p:spPr>
          <a:xfrm>
            <a:off x="6276305" y="5844540"/>
            <a:ext cx="4683793" cy="584775"/>
          </a:xfrm>
          <a:prstGeom prst="rect">
            <a:avLst/>
          </a:prstGeom>
          <a:noFill/>
        </p:spPr>
        <p:txBody>
          <a:bodyPr wrap="square" rtlCol="0">
            <a:spAutoFit/>
          </a:bodyPr>
          <a:lstStyle/>
          <a:p>
            <a:r>
              <a:rPr lang="en-US" sz="3200" dirty="0">
                <a:latin typeface="Impact" panose="020B0806030902050204" pitchFamily="34" charset="0"/>
              </a:rPr>
              <a:t>SALVATION IS A GIFT!</a:t>
            </a:r>
          </a:p>
        </p:txBody>
      </p:sp>
      <p:sp>
        <p:nvSpPr>
          <p:cNvPr id="3" name="Slide Number Placeholder 2">
            <a:extLst>
              <a:ext uri="{FF2B5EF4-FFF2-40B4-BE49-F238E27FC236}">
                <a16:creationId xmlns:a16="http://schemas.microsoft.com/office/drawing/2014/main" id="{A83E313D-9964-4917-80F9-34E632E723B5}"/>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2123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randombar(horizontal)">
                                      <p:cBhvr>
                                        <p:cTn id="17" dur="500"/>
                                        <p:tgtEl>
                                          <p:spTgt spid="6">
                                            <p:bg/>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randombar(horizontal)">
                                      <p:cBhvr>
                                        <p:cTn id="20" dur="500"/>
                                        <p:tgtEl>
                                          <p:spTgt spid="8">
                                            <p:bg/>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additive="base">
                                        <p:cTn id="3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 calcmode="lin" valueType="num">
                                      <p:cBhvr additive="base">
                                        <p:cTn id="5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p:cTn id="6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 calcmode="lin" valueType="num">
                                      <p:cBhvr>
                                        <p:cTn id="7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animBg="1"/>
      <p:bldP spid="7" grpId="0" build="p"/>
      <p:bldP spid="8"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default">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Narrow" panose="020B0606020202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Narrow" panose="020B0606020202030204" pitchFamily="34" charset="0"/>
            <a:cs typeface="Arial" panose="020B0604020202020204" pitchFamily="34" charset="0"/>
          </a:defRPr>
        </a:defPPr>
      </a:lstStyle>
    </a:lnDef>
  </a:objectDefaults>
  <a:extraClrSchemeLst>
    <a:extraClrScheme>
      <a:clrScheme name="default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default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default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default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default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825</TotalTime>
  <Words>6107</Words>
  <Application>Microsoft Office PowerPoint</Application>
  <PresentationFormat>Widescreen</PresentationFormat>
  <Paragraphs>370</Paragraphs>
  <Slides>58</Slides>
  <Notes>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58</vt:i4>
      </vt:variant>
    </vt:vector>
  </HeadingPairs>
  <TitlesOfParts>
    <vt:vector size="78" baseType="lpstr">
      <vt:lpstr>Arial</vt:lpstr>
      <vt:lpstr>Rockwell</vt:lpstr>
      <vt:lpstr>Impact</vt:lpstr>
      <vt:lpstr>Kozuka Gothic Pro B</vt:lpstr>
      <vt:lpstr>Arial Narrow</vt:lpstr>
      <vt:lpstr>Greekth</vt:lpstr>
      <vt:lpstr>Wingdings 3</vt:lpstr>
      <vt:lpstr>Comic Sans MS</vt:lpstr>
      <vt:lpstr>MS Shell Dlg 2</vt:lpstr>
      <vt:lpstr>Berlin Sans FB Demi</vt:lpstr>
      <vt:lpstr>Wingdings 2</vt:lpstr>
      <vt:lpstr>Wingdings</vt:lpstr>
      <vt:lpstr>HebrewTh</vt:lpstr>
      <vt:lpstr>Calibri</vt:lpstr>
      <vt:lpstr>Jenkins v2.0</vt:lpstr>
      <vt:lpstr>Adobe Garamond Pro</vt:lpstr>
      <vt:lpstr>Times New Roman</vt:lpstr>
      <vt:lpstr>Madison</vt:lpstr>
      <vt:lpstr>Capsules</vt:lpstr>
      <vt:lpstr>default</vt:lpstr>
      <vt:lpstr>The New Pauline Perspective Dan Lewis</vt:lpstr>
      <vt:lpstr>THE NEW PAULINE PERSPECTIVE</vt:lpstr>
      <vt:lpstr>MARTIN LUTHER AND ST. PAUL</vt:lpstr>
      <vt:lpstr>LUTHER’S DISCOVERY</vt:lpstr>
      <vt:lpstr>LUTHER’S EPIPHANY (AD 1519)</vt:lpstr>
      <vt:lpstr>SINCE THE REFORMATION…</vt:lpstr>
      <vt:lpstr>Enter the New Pauline Perspective</vt:lpstr>
      <vt:lpstr>SECOND TEMPLE JUDAISM</vt:lpstr>
      <vt:lpstr>THE PERCEIVED CONTRASTS</vt:lpstr>
      <vt:lpstr>REEXAMINING 1ST CENTURY JUDAISM</vt:lpstr>
      <vt:lpstr>Examples of a more “gracious” Judaism from the Dead Sea Scrolls (4QS 11:12, 14) </vt:lpstr>
      <vt:lpstr>E. P.  SANDERS</vt:lpstr>
      <vt:lpstr>SANDERS’ COVENANTAL NOMISM</vt:lpstr>
      <vt:lpstr>So what?</vt:lpstr>
      <vt:lpstr>DOES THIS MAKE A DIFFERENCE?</vt:lpstr>
      <vt:lpstr>A question begged…</vt:lpstr>
      <vt:lpstr>JIMMY DUNN</vt:lpstr>
      <vt:lpstr>DUNN AND THE WORKS OF THE LAW</vt:lpstr>
      <vt:lpstr>TOM WRIGHT</vt:lpstr>
      <vt:lpstr>The Gospel According to N. T. Wright</vt:lpstr>
      <vt:lpstr>   “If Wright is right, then Luther was wrong!”      Alistair McGrath (Oxford University)</vt:lpstr>
      <vt:lpstr>Comparing the Old and the New Perspectives</vt:lpstr>
      <vt:lpstr>OF THINGS OLD AND NEW…</vt:lpstr>
      <vt:lpstr>What is at stake in this discussion…the Reformation doctrine of justification by faith</vt:lpstr>
      <vt:lpstr>Two Perspectives</vt:lpstr>
      <vt:lpstr>Two Perspectives cont.--</vt:lpstr>
      <vt:lpstr>Two Perspectives cont.--</vt:lpstr>
      <vt:lpstr>We…Jews by Birth… (Ga. 2:15)</vt:lpstr>
      <vt:lpstr>…justified…</vt:lpstr>
      <vt:lpstr>The Implications</vt:lpstr>
      <vt:lpstr>PAUL’S CONVERSION?</vt:lpstr>
      <vt:lpstr>New Perspective Exegesis and Theology Key Definitions:  “the righteousness of God,” “the works of the law,” and “the faith of Christ”</vt:lpstr>
      <vt:lpstr>FOUR BASIC CONCLUSIONS FRAMING THE NEW PAULINE PERSPECTIVE THEOLOGY</vt:lpstr>
      <vt:lpstr>The idea of righteousness…  </vt:lpstr>
      <vt:lpstr>dikaiosu&lt;nh qeou? (= righteousness of God)  Ro. 1:17; 3:5, 21, 22; 10:3; 2 Co. 5:21</vt:lpstr>
      <vt:lpstr>PowerPoint Presentation</vt:lpstr>
      <vt:lpstr>e@rgwn no&lt;mou (= “the works of the law”)  Ro. 3:20, 28; Ga. 2:16; 3:2, 5, 10 </vt:lpstr>
      <vt:lpstr>PowerPoint Presentation</vt:lpstr>
      <vt:lpstr>pi&lt;stewj Xristou? (= “the faith of Christ…”) Ga. 2:16; Phil. 3:9 </vt:lpstr>
      <vt:lpstr>THE NEW PERSPECTIVE SHIFTS THE FOCUS OF FAITH FROM THE INDIVIDUAL BELIEVER TO THE COVENANT FAITHFULNESS OF CHRIST</vt:lpstr>
      <vt:lpstr>THE NEW PAULINE PERSPECTIVE REORIENTS JUSTIFICATION BY FAITH</vt:lpstr>
      <vt:lpstr>Critique</vt:lpstr>
      <vt:lpstr>Did Judaism have a theology of salvation by grace, or did it have a theology of works-righteousness?</vt:lpstr>
      <vt:lpstr>PowerPoint Presentation</vt:lpstr>
      <vt:lpstr>The Gospel According to St. Paul</vt:lpstr>
      <vt:lpstr>PowerPoint Presentation</vt:lpstr>
      <vt:lpstr>PowerPoint Presentation</vt:lpstr>
      <vt:lpstr>PowerPoint Presentation</vt:lpstr>
      <vt:lpstr>Paul’s Use of the 1st Person Singular</vt:lpstr>
      <vt:lpstr>Imputed Righteousness</vt:lpstr>
      <vt:lpstr>It is difficult to reconcile the idea that Israel was already “in” with Paul’s heart-wrenching desire that they be saved.</vt:lpstr>
      <vt:lpstr>Responses</vt:lpstr>
      <vt:lpstr>RESPONSES TO THE NEW PAULINE PERSPECTIVE HAVE BEEN VIGOROUS AND VARIED</vt:lpstr>
      <vt:lpstr>THE NEW PAULINE PERSPECTIVE SCHOLARS</vt:lpstr>
      <vt:lpstr>THE HERESY CHARGE</vt:lpstr>
      <vt:lpstr>Some sample assessments…</vt:lpstr>
      <vt:lpstr>THE MIDDLE WAY</vt:lpstr>
      <vt:lpstr>SHORT LIST OF SCHOLARS AND THEIR POSITIONS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Pauline Perspective</dc:title>
  <dc:creator>Daniel Lewis</dc:creator>
  <cp:lastModifiedBy>Daniel Lewis</cp:lastModifiedBy>
  <cp:revision>112</cp:revision>
  <dcterms:created xsi:type="dcterms:W3CDTF">2019-12-11T16:05:49Z</dcterms:created>
  <dcterms:modified xsi:type="dcterms:W3CDTF">2025-02-17T14:50:34Z</dcterms:modified>
</cp:coreProperties>
</file>