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5"/>
  </p:notesMasterIdLst>
  <p:sldIdLst>
    <p:sldId id="278" r:id="rId5"/>
    <p:sldId id="280" r:id="rId6"/>
    <p:sldId id="279" r:id="rId7"/>
    <p:sldId id="281" r:id="rId8"/>
    <p:sldId id="299" r:id="rId9"/>
    <p:sldId id="284" r:id="rId10"/>
    <p:sldId id="285" r:id="rId11"/>
    <p:sldId id="300" r:id="rId12"/>
    <p:sldId id="286" r:id="rId13"/>
    <p:sldId id="287" r:id="rId14"/>
    <p:sldId id="301" r:id="rId15"/>
    <p:sldId id="288" r:id="rId16"/>
    <p:sldId id="289" r:id="rId17"/>
    <p:sldId id="290" r:id="rId18"/>
    <p:sldId id="291" r:id="rId19"/>
    <p:sldId id="306" r:id="rId20"/>
    <p:sldId id="302" r:id="rId21"/>
    <p:sldId id="303" r:id="rId22"/>
    <p:sldId id="305" r:id="rId23"/>
    <p:sldId id="304" r:id="rId24"/>
  </p:sldIdLst>
  <p:sldSz cx="12192000" cy="6858000"/>
  <p:notesSz cx="6858000" cy="9144000"/>
  <p:embeddedFontLst>
    <p:embeddedFont>
      <p:font typeface="Agency FB" panose="020B0503020202020204" pitchFamily="34" charset="0"/>
      <p:regular r:id="rId26"/>
      <p:bold r:id="rId27"/>
    </p:embeddedFont>
    <p:embeddedFont>
      <p:font typeface="Bradley Hand ITC" panose="03070402050302030203" pitchFamily="66" charset="0"/>
      <p:regular r:id="rId28"/>
    </p:embeddedFont>
    <p:embeddedFont>
      <p:font typeface="Eras Demi ITC" panose="020B0805030504020804" pitchFamily="34" charset="0"/>
      <p:regular r:id="rId29"/>
    </p:embeddedFont>
    <p:embeddedFont>
      <p:font typeface="Goudy Old Style" panose="02020502050305020303" pitchFamily="18" charset="0"/>
      <p:regular r:id="rId30"/>
      <p:bold r:id="rId31"/>
      <p:italic r:id="rId32"/>
    </p:embeddedFont>
    <p:embeddedFont>
      <p:font typeface="Wingdings 2" panose="050201020105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94" d="100"/>
          <a:sy n="94" d="100"/>
        </p:scale>
        <p:origin x="12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EF08-3C0C-5705-CD57-09619F604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7CFA7-17E3-19DF-3191-EA305622D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9EDE5-7FB6-997B-9445-D1A1DAF091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252E0-F6A7-EA13-CFB3-970BE37155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30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950EE-9C0A-7839-C339-E4C0CA18E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FB42C-A4D3-3B9D-5554-53D03A910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E6F37-D752-72BA-E925-156DEA475E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5AEB1-8982-3C54-F1A0-84888E22E7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71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AFBD-D70B-0A77-E718-E96745F82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692D2-0727-80BF-8A48-D8188F2A0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13B9E-E89F-78ED-C52E-653138D66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90391-4F26-A6C6-3FFE-A595027B15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21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3D820-62D2-C403-4466-158410E27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C16F3-3FC7-272D-9726-2BB5F62F1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50E9E-045A-1ECB-7C63-596915909C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BFC2F0-1D60-5F62-EEDA-E0B0C76B03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3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EAC18-3C99-B323-3060-88CF1E77A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9DA04-2C87-8813-D19E-E9607069A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9833B-D037-F8C0-BCD5-DAD3601012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E7D580-D6A1-9F17-A2F4-670473C931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27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2D3F-21FE-2ED2-4871-F1ACA9A56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DA856-98CD-6690-346C-64D58E21C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3CA3D-0809-A969-379B-FC8146A11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1B9B11-7DD2-75C7-9CEB-18788E960F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68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E02D9-A2D2-A3EE-0A06-BBEB2E6C0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2AD6B-57A0-719F-0D34-FC0A91EF8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2FB3C-1384-A0F8-6882-D1EE3A15EB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30A54-031C-8265-9785-FA65EDE814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3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62D78-4875-D038-288E-703B9FA223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34CE7-49E5-5E3A-48B7-4C9CA5FB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946B4-B7DE-670D-8328-8776BF93C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9FB505-C856-3E23-835E-D7EA3D2B81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0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622DC-8926-6C98-55A0-864424E41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25DC5-F4E4-6DA3-D5A9-4D8D9C8AF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1FCD5-59B1-67FF-6276-64A48F65A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BDE8AC-8440-9F94-76CE-7C2AC9B10E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84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2/17/2025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2001" cy="6857990"/>
          </a:xfrm>
          <a:prstGeom prst="rect">
            <a:avLst/>
          </a:prstGeom>
        </p:spPr>
      </p:pic>
      <p:sp>
        <p:nvSpPr>
          <p:cNvPr id="7" name="Isosceles Triangle 6">
            <a:extLst>
              <a:ext uri="{FF2B5EF4-FFF2-40B4-BE49-F238E27FC236}">
                <a16:creationId xmlns:a16="http://schemas.microsoft.com/office/drawing/2014/main" id="{34FA4457-67A5-4790-95D3-15E98FC12893}"/>
              </a:ext>
            </a:extLst>
          </p:cNvPr>
          <p:cNvSpPr/>
          <p:nvPr/>
        </p:nvSpPr>
        <p:spPr>
          <a:xfrm>
            <a:off x="5133474" y="685800"/>
            <a:ext cx="6272463" cy="5486400"/>
          </a:xfrm>
          <a:prstGeom prst="triangle">
            <a:avLst/>
          </a:prstGeom>
          <a:solidFill>
            <a:schemeClr val="tx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174DCD1-E646-45AA-AB42-57CA375EDC05}"/>
              </a:ext>
            </a:extLst>
          </p:cNvPr>
          <p:cNvSpPr txBox="1"/>
          <p:nvPr/>
        </p:nvSpPr>
        <p:spPr>
          <a:xfrm>
            <a:off x="6096000" y="2630418"/>
            <a:ext cx="4475747" cy="3046988"/>
          </a:xfrm>
          <a:prstGeom prst="rect">
            <a:avLst/>
          </a:prstGeom>
          <a:noFill/>
        </p:spPr>
        <p:txBody>
          <a:bodyPr wrap="square" rtlCol="0">
            <a:spAutoFit/>
          </a:bodyPr>
          <a:lstStyle/>
          <a:p>
            <a:pPr algn="ctr"/>
            <a:r>
              <a:rPr kumimoji="0" lang="en-US" sz="4800" b="1" i="0" u="none" strike="noStrike" kern="1200" cap="none" spc="0" normalizeH="0" baseline="0" noProof="0" dirty="0">
                <a:ln>
                  <a:solidFill>
                    <a:prstClr val="black">
                      <a:lumMod val="75000"/>
                      <a:lumOff val="25000"/>
                      <a:alpha val="10000"/>
                    </a:prstClr>
                  </a:solidFill>
                </a:ln>
                <a:solidFill>
                  <a:srgbClr val="FFFFCC"/>
                </a:solidFill>
                <a:effectLst>
                  <a:outerShdw blurRad="9525" dist="25400" dir="14640000" algn="tl" rotWithShape="0">
                    <a:prstClr val="black">
                      <a:alpha val="30000"/>
                    </a:prstClr>
                  </a:outerShdw>
                </a:effectLst>
                <a:uLnTx/>
                <a:uFillTx/>
                <a:latin typeface="Goudy Old Style"/>
                <a:ea typeface="+mj-ea"/>
              </a:rPr>
              <a:t>The </a:t>
            </a:r>
          </a:p>
          <a:p>
            <a:pPr algn="ctr"/>
            <a:r>
              <a:rPr kumimoji="0" lang="en-US" sz="4800" b="1" i="0" u="none" strike="noStrike" kern="1200" cap="none" spc="0" normalizeH="0" baseline="0" noProof="0" dirty="0">
                <a:ln>
                  <a:solidFill>
                    <a:prstClr val="black">
                      <a:lumMod val="75000"/>
                      <a:lumOff val="25000"/>
                      <a:alpha val="10000"/>
                    </a:prstClr>
                  </a:solidFill>
                </a:ln>
                <a:solidFill>
                  <a:srgbClr val="FFFFCC"/>
                </a:solidFill>
                <a:effectLst>
                  <a:outerShdw blurRad="9525" dist="25400" dir="14640000" algn="tl" rotWithShape="0">
                    <a:prstClr val="black">
                      <a:alpha val="30000"/>
                    </a:prstClr>
                  </a:outerShdw>
                </a:effectLst>
                <a:uLnTx/>
                <a:uFillTx/>
                <a:latin typeface="Goudy Old Style"/>
                <a:ea typeface="+mj-ea"/>
              </a:rPr>
              <a:t>Incarnation</a:t>
            </a:r>
          </a:p>
          <a:p>
            <a:pPr algn="ctr"/>
            <a:r>
              <a:rPr kumimoji="0" lang="en-US" sz="4800" b="1" i="0" u="none" strike="noStrike" kern="1200" cap="none" spc="0" normalizeH="0" baseline="0" noProof="0" dirty="0">
                <a:ln>
                  <a:solidFill>
                    <a:prstClr val="black">
                      <a:lumMod val="75000"/>
                      <a:lumOff val="25000"/>
                      <a:alpha val="10000"/>
                    </a:prstClr>
                  </a:solidFill>
                </a:ln>
                <a:solidFill>
                  <a:srgbClr val="FFFFCC"/>
                </a:solidFill>
                <a:effectLst>
                  <a:outerShdw blurRad="9525" dist="25400" dir="14640000" algn="tl" rotWithShape="0">
                    <a:prstClr val="black">
                      <a:alpha val="30000"/>
                    </a:prstClr>
                  </a:outerShdw>
                </a:effectLst>
                <a:uLnTx/>
                <a:uFillTx/>
                <a:latin typeface="Goudy Old Style"/>
                <a:ea typeface="+mj-ea"/>
              </a:rPr>
              <a:t>and the Nicene Creed</a:t>
            </a:r>
            <a:endParaRPr lang="en-US" dirty="0">
              <a:solidFill>
                <a:srgbClr val="FFFFCC"/>
              </a:solidFill>
            </a:endParaRP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1485F18E-2668-D422-32FD-1D7F0C1CE8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C616DB-5D87-9E08-8CD0-16005DC2F381}"/>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F6904D45-F940-D83A-03F9-2192EA482CE5}"/>
              </a:ext>
            </a:extLst>
          </p:cNvPr>
          <p:cNvSpPr>
            <a:spLocks noGrp="1"/>
          </p:cNvSpPr>
          <p:nvPr>
            <p:ph type="title"/>
          </p:nvPr>
        </p:nvSpPr>
        <p:spPr>
          <a:xfrm>
            <a:off x="3314525" y="320842"/>
            <a:ext cx="7989564" cy="970450"/>
          </a:xfrm>
        </p:spPr>
        <p:txBody>
          <a:bodyPr anchor="b">
            <a:normAutofit/>
          </a:bodyPr>
          <a:lstStyle/>
          <a:p>
            <a:pPr algn="l"/>
            <a:r>
              <a:rPr lang="en-US" sz="4000" dirty="0"/>
              <a:t>The Baptismal Formula	</a:t>
            </a:r>
          </a:p>
        </p:txBody>
      </p:sp>
      <p:sp>
        <p:nvSpPr>
          <p:cNvPr id="24" name="Content Placeholder 2">
            <a:extLst>
              <a:ext uri="{FF2B5EF4-FFF2-40B4-BE49-F238E27FC236}">
                <a16:creationId xmlns:a16="http://schemas.microsoft.com/office/drawing/2014/main" id="{160BCECB-A64E-2643-2E51-AC9C63A74D46}"/>
              </a:ext>
            </a:extLst>
          </p:cNvPr>
          <p:cNvSpPr>
            <a:spLocks noGrp="1"/>
          </p:cNvSpPr>
          <p:nvPr>
            <p:ph idx="1"/>
          </p:nvPr>
        </p:nvSpPr>
        <p:spPr>
          <a:xfrm>
            <a:off x="3529263" y="1732449"/>
            <a:ext cx="8245642" cy="4058751"/>
          </a:xfrm>
        </p:spPr>
        <p:txBody>
          <a:bodyPr anchor="t">
            <a:normAutofit/>
          </a:bodyPr>
          <a:lstStyle/>
          <a:p>
            <a:pPr marL="36900" lvl="0" indent="0">
              <a:buNone/>
            </a:pPr>
            <a:r>
              <a:rPr lang="en-US" sz="2800" b="1" dirty="0">
                <a:solidFill>
                  <a:srgbClr val="FFC000"/>
                </a:solidFill>
              </a:rPr>
              <a:t>The baptismal formula in Mt. 28:19 became the standard one throughout the early church.</a:t>
            </a:r>
          </a:p>
          <a:p>
            <a:r>
              <a:rPr lang="en-US" sz="2400" i="1" dirty="0">
                <a:solidFill>
                  <a:schemeClr val="tx1"/>
                </a:solidFill>
              </a:rPr>
              <a:t>“Baptize into the name of the Father, and of the Son, and of the Holy Spirit” (Didache, c. AD 95)</a:t>
            </a:r>
          </a:p>
          <a:p>
            <a:r>
              <a:rPr lang="en-US" sz="2400" i="1" dirty="0">
                <a:solidFill>
                  <a:schemeClr val="tx1"/>
                </a:solidFill>
              </a:rPr>
              <a:t>“…for in the name of God, the Father…and of our Savior Jesus Christ, and of the Holy Spirit, they (i.e., Christians) receive the washing with water” (Justin Martyr, AD 140).</a:t>
            </a:r>
          </a:p>
          <a:p>
            <a:pPr marL="36900" indent="0">
              <a:buNone/>
            </a:pPr>
            <a:endParaRPr lang="en-US" sz="2400" i="1" dirty="0"/>
          </a:p>
        </p:txBody>
      </p:sp>
    </p:spTree>
    <p:extLst>
      <p:ext uri="{BB962C8B-B14F-4D97-AF65-F5344CB8AC3E}">
        <p14:creationId xmlns:p14="http://schemas.microsoft.com/office/powerpoint/2010/main" val="124034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4523-80F2-A058-CD3C-3BD530B35170}"/>
              </a:ext>
            </a:extLst>
          </p:cNvPr>
          <p:cNvSpPr>
            <a:spLocks noGrp="1"/>
          </p:cNvSpPr>
          <p:nvPr>
            <p:ph type="title"/>
          </p:nvPr>
        </p:nvSpPr>
        <p:spPr>
          <a:xfrm>
            <a:off x="38597" y="449179"/>
            <a:ext cx="3217950" cy="6096000"/>
          </a:xfrm>
        </p:spPr>
        <p:txBody>
          <a:bodyPr>
            <a:normAutofit/>
          </a:bodyPr>
          <a:lstStyle/>
          <a:p>
            <a:pPr algn="r"/>
            <a:r>
              <a:rPr lang="en-US" sz="3600" dirty="0"/>
              <a:t>Ancient copy of the </a:t>
            </a:r>
            <a:r>
              <a:rPr lang="en-US" sz="3600" i="1" dirty="0"/>
              <a:t>Didache</a:t>
            </a:r>
            <a:r>
              <a:rPr lang="en-US" sz="3600" dirty="0"/>
              <a:t>, in which appears the baptismal formula of “the Father, the Son, and the Holy Spirit” in about AD 95.</a:t>
            </a:r>
          </a:p>
        </p:txBody>
      </p:sp>
      <p:pic>
        <p:nvPicPr>
          <p:cNvPr id="2050" name="Picture 2" descr="Didache - 1c15">
            <a:extLst>
              <a:ext uri="{FF2B5EF4-FFF2-40B4-BE49-F238E27FC236}">
                <a16:creationId xmlns:a16="http://schemas.microsoft.com/office/drawing/2014/main" id="{09F9D638-570B-9B53-2455-C69976B821C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439523" y="449179"/>
            <a:ext cx="8752477" cy="595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1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9CA71A6A-858F-DA6D-90E0-5BD2235EC0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5CAB71-0066-2534-F775-32A91DDD6F9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043C6FB0-F157-0A52-C305-70667F3D05BA}"/>
              </a:ext>
            </a:extLst>
          </p:cNvPr>
          <p:cNvSpPr>
            <a:spLocks noGrp="1"/>
          </p:cNvSpPr>
          <p:nvPr>
            <p:ph type="title"/>
          </p:nvPr>
        </p:nvSpPr>
        <p:spPr>
          <a:xfrm>
            <a:off x="3362651" y="368968"/>
            <a:ext cx="7941438" cy="770021"/>
          </a:xfrm>
        </p:spPr>
        <p:txBody>
          <a:bodyPr anchor="b">
            <a:normAutofit/>
          </a:bodyPr>
          <a:lstStyle/>
          <a:p>
            <a:pPr algn="l"/>
            <a:r>
              <a:rPr lang="en-US" sz="4000" dirty="0"/>
              <a:t>The Early Heresies	</a:t>
            </a:r>
          </a:p>
        </p:txBody>
      </p:sp>
      <p:sp>
        <p:nvSpPr>
          <p:cNvPr id="24" name="Content Placeholder 2">
            <a:extLst>
              <a:ext uri="{FF2B5EF4-FFF2-40B4-BE49-F238E27FC236}">
                <a16:creationId xmlns:a16="http://schemas.microsoft.com/office/drawing/2014/main" id="{EC548F04-F322-BBCE-309E-B4CACDF09658}"/>
              </a:ext>
            </a:extLst>
          </p:cNvPr>
          <p:cNvSpPr>
            <a:spLocks noGrp="1"/>
          </p:cNvSpPr>
          <p:nvPr>
            <p:ph idx="1"/>
          </p:nvPr>
        </p:nvSpPr>
        <p:spPr>
          <a:xfrm>
            <a:off x="3497178" y="1315355"/>
            <a:ext cx="8069179" cy="5173677"/>
          </a:xfrm>
        </p:spPr>
        <p:txBody>
          <a:bodyPr anchor="t">
            <a:normAutofit/>
          </a:bodyPr>
          <a:lstStyle/>
          <a:p>
            <a:pPr marL="36900" lvl="0" indent="0">
              <a:buNone/>
            </a:pPr>
            <a:r>
              <a:rPr lang="en-US" sz="2800" b="1" dirty="0">
                <a:solidFill>
                  <a:srgbClr val="FFC000"/>
                </a:solidFill>
              </a:rPr>
              <a:t>A “heresy” is a teaching that the Christian church at large considers to be mistaken and dangerous to the faith. </a:t>
            </a:r>
          </a:p>
          <a:p>
            <a:r>
              <a:rPr lang="en-US" sz="2400" i="1" dirty="0">
                <a:solidFill>
                  <a:schemeClr val="tx1"/>
                </a:solidFill>
                <a:effectLst/>
              </a:rPr>
              <a:t>With respect to the nature of God, a number of heresies have arisen through the centuries, but the two most important in the early period were:</a:t>
            </a:r>
          </a:p>
          <a:p>
            <a:pPr lvl="1"/>
            <a:r>
              <a:rPr lang="en-US" sz="2200" b="1" dirty="0">
                <a:solidFill>
                  <a:srgbClr val="FFFFCC"/>
                </a:solidFill>
                <a:effectLst/>
              </a:rPr>
              <a:t>Modalism</a:t>
            </a:r>
          </a:p>
          <a:p>
            <a:pPr lvl="1"/>
            <a:r>
              <a:rPr lang="en-US" sz="2200" b="1" dirty="0">
                <a:solidFill>
                  <a:srgbClr val="FFFFCC"/>
                </a:solidFill>
                <a:effectLst/>
              </a:rPr>
              <a:t>Arianism</a:t>
            </a:r>
          </a:p>
          <a:p>
            <a:r>
              <a:rPr lang="en-US" sz="2400" i="1" dirty="0">
                <a:solidFill>
                  <a:schemeClr val="tx1"/>
                </a:solidFill>
              </a:rPr>
              <a:t>Both were inadequate attempts to explain the Divine Nature, but both were important in that they stimulated the church to better define what it believed.</a:t>
            </a:r>
          </a:p>
        </p:txBody>
      </p:sp>
    </p:spTree>
    <p:extLst>
      <p:ext uri="{BB962C8B-B14F-4D97-AF65-F5344CB8AC3E}">
        <p14:creationId xmlns:p14="http://schemas.microsoft.com/office/powerpoint/2010/main" val="417424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D6999D60-8A3A-D991-58A4-AFBDA6B693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8CFD3B-EAFE-1343-3416-8102765EA34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9566DB5F-08E2-A9A2-6D33-37F58720A8DC}"/>
              </a:ext>
            </a:extLst>
          </p:cNvPr>
          <p:cNvSpPr>
            <a:spLocks noGrp="1"/>
          </p:cNvSpPr>
          <p:nvPr>
            <p:ph type="title"/>
          </p:nvPr>
        </p:nvSpPr>
        <p:spPr>
          <a:xfrm>
            <a:off x="3272590" y="140418"/>
            <a:ext cx="7973522" cy="970450"/>
          </a:xfrm>
        </p:spPr>
        <p:txBody>
          <a:bodyPr anchor="b">
            <a:normAutofit/>
          </a:bodyPr>
          <a:lstStyle/>
          <a:p>
            <a:pPr algn="l"/>
            <a:r>
              <a:rPr lang="en-US" sz="4000" dirty="0"/>
              <a:t>Modalism	</a:t>
            </a:r>
          </a:p>
        </p:txBody>
      </p:sp>
      <p:sp>
        <p:nvSpPr>
          <p:cNvPr id="24" name="Content Placeholder 2">
            <a:extLst>
              <a:ext uri="{FF2B5EF4-FFF2-40B4-BE49-F238E27FC236}">
                <a16:creationId xmlns:a16="http://schemas.microsoft.com/office/drawing/2014/main" id="{541D28F3-35E1-4AC2-06BF-CF6BFD974201}"/>
              </a:ext>
            </a:extLst>
          </p:cNvPr>
          <p:cNvSpPr>
            <a:spLocks noGrp="1"/>
          </p:cNvSpPr>
          <p:nvPr>
            <p:ph idx="1"/>
          </p:nvPr>
        </p:nvSpPr>
        <p:spPr>
          <a:xfrm>
            <a:off x="3272590" y="1267229"/>
            <a:ext cx="7988968" cy="3320814"/>
          </a:xfrm>
        </p:spPr>
        <p:txBody>
          <a:bodyPr anchor="t">
            <a:normAutofit/>
          </a:bodyPr>
          <a:lstStyle/>
          <a:p>
            <a:pPr marL="36900" lvl="0" indent="0">
              <a:buNone/>
            </a:pPr>
            <a:r>
              <a:rPr lang="en-US" sz="2800" b="1" dirty="0" err="1">
                <a:solidFill>
                  <a:srgbClr val="FFC000"/>
                </a:solidFill>
              </a:rPr>
              <a:t>Modalists</a:t>
            </a:r>
            <a:r>
              <a:rPr lang="en-US" sz="2800" b="1" dirty="0">
                <a:solidFill>
                  <a:srgbClr val="FFC000"/>
                </a:solidFill>
              </a:rPr>
              <a:t> held that the “Father,” the “Son,” and the “Holy Spirit” were simply successive and temporary forms, not the essential nature of God.</a:t>
            </a:r>
          </a:p>
          <a:p>
            <a:r>
              <a:rPr lang="en-US" sz="2400" i="1" dirty="0">
                <a:solidFill>
                  <a:schemeClr val="tx1"/>
                </a:solidFill>
              </a:rPr>
              <a:t>God was the Father in Creation.</a:t>
            </a:r>
          </a:p>
          <a:p>
            <a:r>
              <a:rPr lang="en-US" sz="2400" i="1" dirty="0">
                <a:solidFill>
                  <a:schemeClr val="tx1"/>
                </a:solidFill>
              </a:rPr>
              <a:t>He was the Son in redemption.</a:t>
            </a:r>
          </a:p>
          <a:p>
            <a:r>
              <a:rPr lang="en-US" sz="2400" i="1" dirty="0">
                <a:solidFill>
                  <a:schemeClr val="tx1"/>
                </a:solidFill>
              </a:rPr>
              <a:t>He was the Holy Spirit in sanctification.</a:t>
            </a:r>
          </a:p>
        </p:txBody>
      </p:sp>
      <p:sp>
        <p:nvSpPr>
          <p:cNvPr id="4" name="TextBox 3">
            <a:extLst>
              <a:ext uri="{FF2B5EF4-FFF2-40B4-BE49-F238E27FC236}">
                <a16:creationId xmlns:a16="http://schemas.microsoft.com/office/drawing/2014/main" id="{B5C6B7CF-B001-6B36-639F-10B391367CC6}"/>
              </a:ext>
            </a:extLst>
          </p:cNvPr>
          <p:cNvSpPr txBox="1"/>
          <p:nvPr/>
        </p:nvSpPr>
        <p:spPr>
          <a:xfrm>
            <a:off x="3400927" y="4682830"/>
            <a:ext cx="8325852" cy="1815882"/>
          </a:xfrm>
          <a:prstGeom prst="rect">
            <a:avLst/>
          </a:prstGeom>
          <a:solidFill>
            <a:schemeClr val="accent2">
              <a:lumMod val="50000"/>
            </a:schemeClr>
          </a:solidFill>
        </p:spPr>
        <p:txBody>
          <a:bodyPr wrap="square" rtlCol="0">
            <a:spAutoFit/>
          </a:bodyPr>
          <a:lstStyle/>
          <a:p>
            <a:pPr algn="ctr"/>
            <a:r>
              <a:rPr lang="en-US" sz="2800" dirty="0">
                <a:solidFill>
                  <a:schemeClr val="accent1">
                    <a:lumMod val="20000"/>
                    <a:lumOff val="80000"/>
                  </a:schemeClr>
                </a:solidFill>
                <a:latin typeface="Eras Demi ITC" panose="020B0805030504020804" pitchFamily="34" charset="0"/>
              </a:rPr>
              <a:t>This way of explaining things seemed to imply that the Father was crucified on the cross, since there was no essential distinction between the Father and the Son.</a:t>
            </a:r>
          </a:p>
        </p:txBody>
      </p:sp>
    </p:spTree>
    <p:extLst>
      <p:ext uri="{BB962C8B-B14F-4D97-AF65-F5344CB8AC3E}">
        <p14:creationId xmlns:p14="http://schemas.microsoft.com/office/powerpoint/2010/main" val="67295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81C56D70-B4CF-C0C0-74BE-C2299A9632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C968410-31CB-2791-EE1C-B0722D25C79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4CD89267-961F-A65B-68A3-A8D286AF5C22}"/>
              </a:ext>
            </a:extLst>
          </p:cNvPr>
          <p:cNvSpPr>
            <a:spLocks noGrp="1"/>
          </p:cNvSpPr>
          <p:nvPr>
            <p:ph type="title"/>
          </p:nvPr>
        </p:nvSpPr>
        <p:spPr>
          <a:xfrm>
            <a:off x="3641558" y="385011"/>
            <a:ext cx="7797059" cy="970450"/>
          </a:xfrm>
        </p:spPr>
        <p:txBody>
          <a:bodyPr anchor="b">
            <a:normAutofit/>
          </a:bodyPr>
          <a:lstStyle/>
          <a:p>
            <a:pPr algn="l"/>
            <a:r>
              <a:rPr lang="en-US" sz="4000" dirty="0"/>
              <a:t>Arianism	</a:t>
            </a:r>
          </a:p>
        </p:txBody>
      </p:sp>
      <p:sp>
        <p:nvSpPr>
          <p:cNvPr id="24" name="Content Placeholder 2">
            <a:extLst>
              <a:ext uri="{FF2B5EF4-FFF2-40B4-BE49-F238E27FC236}">
                <a16:creationId xmlns:a16="http://schemas.microsoft.com/office/drawing/2014/main" id="{9EA6067E-E0C0-DC9F-DD60-5DCFF621A381}"/>
              </a:ext>
            </a:extLst>
          </p:cNvPr>
          <p:cNvSpPr>
            <a:spLocks noGrp="1"/>
          </p:cNvSpPr>
          <p:nvPr>
            <p:ph idx="1"/>
          </p:nvPr>
        </p:nvSpPr>
        <p:spPr>
          <a:xfrm>
            <a:off x="3641558" y="1543955"/>
            <a:ext cx="7662531" cy="3513319"/>
          </a:xfrm>
        </p:spPr>
        <p:txBody>
          <a:bodyPr anchor="t">
            <a:normAutofit/>
          </a:bodyPr>
          <a:lstStyle/>
          <a:p>
            <a:pPr marL="36900" lvl="0" indent="0">
              <a:buNone/>
            </a:pPr>
            <a:r>
              <a:rPr lang="en-US" sz="2800" b="1" dirty="0">
                <a:solidFill>
                  <a:srgbClr val="FFC000"/>
                </a:solidFill>
              </a:rPr>
              <a:t>Arius, a popular preacher, taught that the Son was not eternal. Rather, he was a created being, and “there was a time when the Son was not.”</a:t>
            </a:r>
          </a:p>
          <a:p>
            <a:r>
              <a:rPr lang="en-US" sz="2400" i="1" dirty="0">
                <a:solidFill>
                  <a:schemeClr val="tx1"/>
                </a:solidFill>
              </a:rPr>
              <a:t>This implied that the worship of Christ, the Son, was a form of idolatry, since he was less than God.</a:t>
            </a:r>
          </a:p>
          <a:p>
            <a:r>
              <a:rPr lang="en-US" sz="2400" i="1" dirty="0">
                <a:solidFill>
                  <a:schemeClr val="tx1"/>
                </a:solidFill>
              </a:rPr>
              <a:t>According to Arius, Jesus was limited in power and knowledge, and his teaching threatened to divide the church.</a:t>
            </a:r>
          </a:p>
        </p:txBody>
      </p:sp>
      <p:sp>
        <p:nvSpPr>
          <p:cNvPr id="4" name="TextBox 3">
            <a:extLst>
              <a:ext uri="{FF2B5EF4-FFF2-40B4-BE49-F238E27FC236}">
                <a16:creationId xmlns:a16="http://schemas.microsoft.com/office/drawing/2014/main" id="{A0F1780A-FBF1-5F4D-C681-B9DFA8F61554}"/>
              </a:ext>
            </a:extLst>
          </p:cNvPr>
          <p:cNvSpPr txBox="1"/>
          <p:nvPr/>
        </p:nvSpPr>
        <p:spPr>
          <a:xfrm>
            <a:off x="2903625" y="5245768"/>
            <a:ext cx="9272329" cy="1384995"/>
          </a:xfrm>
          <a:prstGeom prst="rect">
            <a:avLst/>
          </a:prstGeom>
          <a:solidFill>
            <a:schemeClr val="accent2">
              <a:lumMod val="50000"/>
            </a:schemeClr>
          </a:solidFill>
        </p:spPr>
        <p:txBody>
          <a:bodyPr wrap="square" rtlCol="0">
            <a:spAutoFit/>
          </a:bodyPr>
          <a:lstStyle/>
          <a:p>
            <a:pPr algn="ctr"/>
            <a:r>
              <a:rPr lang="en-US" sz="2800" dirty="0">
                <a:solidFill>
                  <a:schemeClr val="accent1">
                    <a:lumMod val="20000"/>
                    <a:lumOff val="80000"/>
                  </a:schemeClr>
                </a:solidFill>
                <a:latin typeface="Eras Demi ITC" panose="020B0805030504020804" pitchFamily="34" charset="0"/>
              </a:rPr>
              <a:t>It was largely due to Arianism that Emperor Constantine called for a world-wide council of bishops to better define the Christian concept of God.</a:t>
            </a:r>
          </a:p>
        </p:txBody>
      </p:sp>
    </p:spTree>
    <p:extLst>
      <p:ext uri="{BB962C8B-B14F-4D97-AF65-F5344CB8AC3E}">
        <p14:creationId xmlns:p14="http://schemas.microsoft.com/office/powerpoint/2010/main" val="153994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6027541E-EB80-DAC8-AC20-95E906A2F0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3397D5-E799-A17F-4B3B-058BA3DD9B78}"/>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A7184407-FCD9-DB1B-7F40-F1E338B047B6}"/>
              </a:ext>
            </a:extLst>
          </p:cNvPr>
          <p:cNvSpPr>
            <a:spLocks noGrp="1"/>
          </p:cNvSpPr>
          <p:nvPr>
            <p:ph type="title"/>
          </p:nvPr>
        </p:nvSpPr>
        <p:spPr>
          <a:xfrm>
            <a:off x="3545305" y="609600"/>
            <a:ext cx="7893312" cy="970450"/>
          </a:xfrm>
        </p:spPr>
        <p:txBody>
          <a:bodyPr anchor="b">
            <a:normAutofit/>
          </a:bodyPr>
          <a:lstStyle/>
          <a:p>
            <a:pPr algn="l"/>
            <a:r>
              <a:rPr lang="en-US" sz="4000" dirty="0"/>
              <a:t>The Nicene Council	</a:t>
            </a:r>
          </a:p>
        </p:txBody>
      </p:sp>
      <p:sp>
        <p:nvSpPr>
          <p:cNvPr id="24" name="Content Placeholder 2">
            <a:extLst>
              <a:ext uri="{FF2B5EF4-FFF2-40B4-BE49-F238E27FC236}">
                <a16:creationId xmlns:a16="http://schemas.microsoft.com/office/drawing/2014/main" id="{B5379832-69C4-A7AD-F40A-F4FCB69D4EBA}"/>
              </a:ext>
            </a:extLst>
          </p:cNvPr>
          <p:cNvSpPr>
            <a:spLocks noGrp="1"/>
          </p:cNvSpPr>
          <p:nvPr>
            <p:ph idx="1"/>
          </p:nvPr>
        </p:nvSpPr>
        <p:spPr>
          <a:xfrm>
            <a:off x="3545305" y="1732449"/>
            <a:ext cx="8117306" cy="4058751"/>
          </a:xfrm>
        </p:spPr>
        <p:txBody>
          <a:bodyPr anchor="t">
            <a:normAutofit/>
          </a:bodyPr>
          <a:lstStyle/>
          <a:p>
            <a:pPr marL="36900" lvl="0" indent="0">
              <a:buNone/>
            </a:pPr>
            <a:r>
              <a:rPr lang="en-US" sz="2800" b="1" dirty="0">
                <a:solidFill>
                  <a:srgbClr val="FFC000"/>
                </a:solidFill>
              </a:rPr>
              <a:t>Bishops from all over the Christian world (Athanasius numbered them at 318) convened at Nicaea to address the issue.</a:t>
            </a:r>
          </a:p>
          <a:p>
            <a:r>
              <a:rPr lang="en-US" sz="2400" i="1" dirty="0">
                <a:solidFill>
                  <a:schemeClr val="tx1"/>
                </a:solidFill>
              </a:rPr>
              <a:t>Here, they formed a Statement of Faith (Creed) disclaiming Arianism (and implicitly disclaiming Modalism).</a:t>
            </a:r>
          </a:p>
          <a:p>
            <a:r>
              <a:rPr lang="en-US" sz="2400" i="1" dirty="0">
                <a:solidFill>
                  <a:schemeClr val="tx1"/>
                </a:solidFill>
              </a:rPr>
              <a:t>The language of the Nicene Creed was to be used world-wide, and it continues to be central to all branches of classical Christianity, Roman Catholic, Eastern Orthodox, and Protestant.</a:t>
            </a:r>
          </a:p>
        </p:txBody>
      </p:sp>
    </p:spTree>
    <p:extLst>
      <p:ext uri="{BB962C8B-B14F-4D97-AF65-F5344CB8AC3E}">
        <p14:creationId xmlns:p14="http://schemas.microsoft.com/office/powerpoint/2010/main" val="103100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894-B95E-F42D-280B-E9A5C80386F2}"/>
              </a:ext>
            </a:extLst>
          </p:cNvPr>
          <p:cNvSpPr>
            <a:spLocks noGrp="1"/>
          </p:cNvSpPr>
          <p:nvPr>
            <p:ph type="title"/>
          </p:nvPr>
        </p:nvSpPr>
        <p:spPr>
          <a:xfrm>
            <a:off x="955795" y="272716"/>
            <a:ext cx="10353762" cy="946484"/>
          </a:xfrm>
        </p:spPr>
        <p:txBody>
          <a:bodyPr/>
          <a:lstStyle/>
          <a:p>
            <a:r>
              <a:rPr lang="en-US" dirty="0"/>
              <a:t>Comparing the Viewpoints</a:t>
            </a:r>
          </a:p>
        </p:txBody>
      </p:sp>
      <p:sp>
        <p:nvSpPr>
          <p:cNvPr id="3" name="Content Placeholder 2">
            <a:extLst>
              <a:ext uri="{FF2B5EF4-FFF2-40B4-BE49-F238E27FC236}">
                <a16:creationId xmlns:a16="http://schemas.microsoft.com/office/drawing/2014/main" id="{8B74D328-B4E7-9183-1057-DAB2DA9D6511}"/>
              </a:ext>
            </a:extLst>
          </p:cNvPr>
          <p:cNvSpPr>
            <a:spLocks noGrp="1"/>
          </p:cNvSpPr>
          <p:nvPr>
            <p:ph sz="half" idx="1"/>
          </p:nvPr>
        </p:nvSpPr>
        <p:spPr>
          <a:xfrm>
            <a:off x="336885" y="1411705"/>
            <a:ext cx="3737810" cy="5005137"/>
          </a:xfrm>
          <a:solidFill>
            <a:schemeClr val="accent5">
              <a:lumMod val="50000"/>
            </a:schemeClr>
          </a:solidFill>
        </p:spPr>
        <p:txBody>
          <a:bodyPr>
            <a:normAutofit/>
          </a:bodyPr>
          <a:lstStyle/>
          <a:p>
            <a:pPr marL="36900" indent="0">
              <a:buNone/>
            </a:pPr>
            <a:r>
              <a:rPr lang="en-US" sz="4000" b="1" dirty="0">
                <a:solidFill>
                  <a:srgbClr val="FFC000"/>
                </a:solidFill>
                <a:latin typeface="Agency FB" panose="020B0503020202020204" pitchFamily="34" charset="0"/>
              </a:rPr>
              <a:t>Modalism</a:t>
            </a:r>
          </a:p>
          <a:p>
            <a:r>
              <a:rPr lang="en-US" sz="2400" i="1" dirty="0">
                <a:latin typeface="Arial" panose="020B0604020202020204" pitchFamily="34" charset="0"/>
                <a:cs typeface="Arial" panose="020B0604020202020204" pitchFamily="34" charset="0"/>
              </a:rPr>
              <a:t>God is a simple “one.”</a:t>
            </a:r>
          </a:p>
          <a:p>
            <a:r>
              <a:rPr lang="en-US" sz="2400" i="1" dirty="0">
                <a:latin typeface="Arial" panose="020B0604020202020204" pitchFamily="34" charset="0"/>
                <a:cs typeface="Arial" panose="020B0604020202020204" pitchFamily="34" charset="0"/>
              </a:rPr>
              <a:t>Jesus is the Son of God, but this is a temporary mode.</a:t>
            </a:r>
          </a:p>
          <a:p>
            <a:r>
              <a:rPr lang="en-US" sz="2400" i="1" dirty="0">
                <a:latin typeface="Arial" panose="020B0604020202020204" pitchFamily="34" charset="0"/>
                <a:cs typeface="Arial" panose="020B0604020202020204" pitchFamily="34" charset="0"/>
              </a:rPr>
              <a:t>Father, Son, and Spirit are not the essential nature of God.</a:t>
            </a:r>
          </a:p>
          <a:p>
            <a:r>
              <a:rPr lang="en-US" sz="2400" i="1" dirty="0">
                <a:latin typeface="Arial" panose="020B0604020202020204" pitchFamily="34" charset="0"/>
                <a:cs typeface="Arial" panose="020B0604020202020204" pitchFamily="34" charset="0"/>
              </a:rPr>
              <a:t>The Holy Spirit tends to be impersonal.</a:t>
            </a:r>
          </a:p>
        </p:txBody>
      </p:sp>
      <p:sp>
        <p:nvSpPr>
          <p:cNvPr id="4" name="Content Placeholder 3">
            <a:extLst>
              <a:ext uri="{FF2B5EF4-FFF2-40B4-BE49-F238E27FC236}">
                <a16:creationId xmlns:a16="http://schemas.microsoft.com/office/drawing/2014/main" id="{34AC7EBF-D4ED-73A2-7108-E045ABECDE87}"/>
              </a:ext>
            </a:extLst>
          </p:cNvPr>
          <p:cNvSpPr>
            <a:spLocks noGrp="1"/>
          </p:cNvSpPr>
          <p:nvPr>
            <p:ph sz="half" idx="2"/>
          </p:nvPr>
        </p:nvSpPr>
        <p:spPr>
          <a:xfrm>
            <a:off x="4263771" y="1411704"/>
            <a:ext cx="3737810" cy="5005137"/>
          </a:xfrm>
          <a:solidFill>
            <a:schemeClr val="accent2">
              <a:lumMod val="50000"/>
            </a:schemeClr>
          </a:solidFill>
        </p:spPr>
        <p:txBody>
          <a:bodyPr>
            <a:normAutofit/>
          </a:bodyPr>
          <a:lstStyle/>
          <a:p>
            <a:pPr marL="36900" indent="0">
              <a:buNone/>
            </a:pPr>
            <a:r>
              <a:rPr lang="en-US" sz="4000" b="1" dirty="0">
                <a:solidFill>
                  <a:srgbClr val="FFC000"/>
                </a:solidFill>
                <a:latin typeface="Agency FB" panose="020B0503020202020204" pitchFamily="34" charset="0"/>
              </a:rPr>
              <a:t>Arianism</a:t>
            </a:r>
          </a:p>
          <a:p>
            <a:r>
              <a:rPr lang="en-US" sz="2400" i="1" dirty="0">
                <a:latin typeface="Arial" panose="020B0604020202020204" pitchFamily="34" charset="0"/>
                <a:cs typeface="Arial" panose="020B0604020202020204" pitchFamily="34" charset="0"/>
              </a:rPr>
              <a:t>God is a simple “one.”</a:t>
            </a:r>
          </a:p>
          <a:p>
            <a:r>
              <a:rPr lang="en-US" sz="2400" i="1" dirty="0">
                <a:latin typeface="Arial" panose="020B0604020202020204" pitchFamily="34" charset="0"/>
                <a:cs typeface="Arial" panose="020B0604020202020204" pitchFamily="34" charset="0"/>
              </a:rPr>
              <a:t>The Son is a created being and less than God.</a:t>
            </a:r>
          </a:p>
          <a:p>
            <a:r>
              <a:rPr lang="en-US" sz="2400" i="1" dirty="0">
                <a:latin typeface="Arial" panose="020B0604020202020204" pitchFamily="34" charset="0"/>
                <a:cs typeface="Arial" panose="020B0604020202020204" pitchFamily="34" charset="0"/>
              </a:rPr>
              <a:t>The Son is inferior to the Father.</a:t>
            </a:r>
          </a:p>
          <a:p>
            <a:r>
              <a:rPr lang="en-US" sz="2400" i="1" dirty="0">
                <a:latin typeface="Arial" panose="020B0604020202020204" pitchFamily="34" charset="0"/>
                <a:cs typeface="Arial" panose="020B0604020202020204" pitchFamily="34" charset="0"/>
              </a:rPr>
              <a:t>The Holy Spirit tends to be impersonal.</a:t>
            </a:r>
          </a:p>
        </p:txBody>
      </p:sp>
      <p:sp>
        <p:nvSpPr>
          <p:cNvPr id="5" name="Content Placeholder 3">
            <a:extLst>
              <a:ext uri="{FF2B5EF4-FFF2-40B4-BE49-F238E27FC236}">
                <a16:creationId xmlns:a16="http://schemas.microsoft.com/office/drawing/2014/main" id="{2570BB03-16DE-40DB-C9A3-49196DAA5187}"/>
              </a:ext>
            </a:extLst>
          </p:cNvPr>
          <p:cNvSpPr txBox="1">
            <a:spLocks/>
          </p:cNvSpPr>
          <p:nvPr/>
        </p:nvSpPr>
        <p:spPr>
          <a:xfrm>
            <a:off x="8183798" y="1423736"/>
            <a:ext cx="3737810" cy="5005137"/>
          </a:xfrm>
          <a:prstGeom prst="rect">
            <a:avLst/>
          </a:prstGeom>
          <a:solidFill>
            <a:schemeClr val="tx2">
              <a:lumMod val="25000"/>
            </a:schemeClr>
          </a:solidFill>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sz="4000" b="1" dirty="0">
                <a:solidFill>
                  <a:srgbClr val="FFC000"/>
                </a:solidFill>
                <a:latin typeface="Agency FB" panose="020B0503020202020204" pitchFamily="34" charset="0"/>
              </a:rPr>
              <a:t>Trinitarianism</a:t>
            </a:r>
          </a:p>
          <a:p>
            <a:r>
              <a:rPr lang="en-US" sz="2400" i="1" dirty="0">
                <a:latin typeface="Arial" panose="020B0604020202020204" pitchFamily="34" charset="0"/>
                <a:cs typeface="Arial" panose="020B0604020202020204" pitchFamily="34" charset="0"/>
              </a:rPr>
              <a:t>God is a complex “one.”</a:t>
            </a:r>
          </a:p>
          <a:p>
            <a:r>
              <a:rPr lang="en-US" sz="2400" i="1" dirty="0">
                <a:latin typeface="Arial" panose="020B0604020202020204" pitchFamily="34" charset="0"/>
                <a:cs typeface="Arial" panose="020B0604020202020204" pitchFamily="34" charset="0"/>
              </a:rPr>
              <a:t>The Son is eternal.</a:t>
            </a:r>
          </a:p>
          <a:p>
            <a:r>
              <a:rPr lang="en-US" sz="2400" i="1" dirty="0">
                <a:latin typeface="Arial" panose="020B0604020202020204" pitchFamily="34" charset="0"/>
                <a:cs typeface="Arial" panose="020B0604020202020204" pitchFamily="34" charset="0"/>
              </a:rPr>
              <a:t>Jesus is God’s Son incarnate.</a:t>
            </a:r>
          </a:p>
          <a:p>
            <a:r>
              <a:rPr lang="en-US" sz="2400" i="1" dirty="0">
                <a:latin typeface="Arial" panose="020B0604020202020204" pitchFamily="34" charset="0"/>
                <a:cs typeface="Arial" panose="020B0604020202020204" pitchFamily="34" charset="0"/>
              </a:rPr>
              <a:t>The essential nature of God is Father, Son, and Spirit.</a:t>
            </a:r>
          </a:p>
          <a:p>
            <a:r>
              <a:rPr lang="en-US" sz="2400" i="1" dirty="0">
                <a:latin typeface="Arial" panose="020B0604020202020204" pitchFamily="34" charset="0"/>
                <a:cs typeface="Arial" panose="020B0604020202020204" pitchFamily="34" charset="0"/>
              </a:rPr>
              <a:t>Holy Spirit is personal. </a:t>
            </a:r>
          </a:p>
        </p:txBody>
      </p:sp>
    </p:spTree>
    <p:extLst>
      <p:ext uri="{BB962C8B-B14F-4D97-AF65-F5344CB8AC3E}">
        <p14:creationId xmlns:p14="http://schemas.microsoft.com/office/powerpoint/2010/main" val="76167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24746-0AEC-6046-861C-836632186DE5}"/>
              </a:ext>
            </a:extLst>
          </p:cNvPr>
          <p:cNvSpPr>
            <a:spLocks noGrp="1"/>
          </p:cNvSpPr>
          <p:nvPr>
            <p:ph idx="1"/>
          </p:nvPr>
        </p:nvSpPr>
        <p:spPr>
          <a:xfrm>
            <a:off x="919119" y="472741"/>
            <a:ext cx="10353762" cy="5912518"/>
          </a:xfrm>
        </p:spPr>
        <p:txBody>
          <a:bodyPr>
            <a:normAutofit/>
          </a:bodyPr>
          <a:lstStyle/>
          <a:p>
            <a:pPr marL="36900" indent="0">
              <a:buNone/>
            </a:pPr>
            <a:r>
              <a:rPr lang="en-US" sz="4800" b="1" dirty="0">
                <a:solidFill>
                  <a:srgbClr val="FFFFCC"/>
                </a:solidFill>
                <a:latin typeface="Agency FB" panose="020B0503020202020204" pitchFamily="34" charset="0"/>
              </a:rPr>
              <a:t>FROM THE NICENE CREED</a:t>
            </a:r>
          </a:p>
          <a:p>
            <a:pPr marL="36900" indent="0">
              <a:buNone/>
            </a:pPr>
            <a:r>
              <a:rPr lang="en-US" sz="3200" b="1" dirty="0">
                <a:solidFill>
                  <a:schemeClr val="tx1"/>
                </a:solidFill>
                <a:latin typeface="Bradley Hand ITC" panose="03070402050302030203" pitchFamily="66" charset="0"/>
              </a:rPr>
              <a:t>I believe in one God, the Father Almighty…  </a:t>
            </a:r>
          </a:p>
          <a:p>
            <a:pPr marL="36900" indent="0">
              <a:buNone/>
            </a:pPr>
            <a:endParaRPr lang="en-US" sz="800" b="1" dirty="0">
              <a:solidFill>
                <a:schemeClr val="tx1"/>
              </a:solidFill>
              <a:latin typeface="Bradley Hand ITC" panose="03070402050302030203" pitchFamily="66" charset="0"/>
            </a:endParaRPr>
          </a:p>
          <a:p>
            <a:pPr marL="36900" indent="0">
              <a:buNone/>
            </a:pPr>
            <a:r>
              <a:rPr lang="en-US" sz="3200" b="1" dirty="0">
                <a:solidFill>
                  <a:schemeClr val="tx1"/>
                </a:solidFill>
                <a:latin typeface="Bradley Hand ITC" panose="03070402050302030203" pitchFamily="66" charset="0"/>
              </a:rPr>
              <a:t>And in one Lord, Jesus Christ, the only-begotten Son of God; begotten of his Father before all worlds, God of God, Light of Light, very God of very God; Begotten, not made; Being of one substance with the Father…  </a:t>
            </a:r>
          </a:p>
          <a:p>
            <a:pPr marL="36900" indent="0">
              <a:buNone/>
            </a:pPr>
            <a:endParaRPr lang="en-US" sz="800" b="1" dirty="0">
              <a:solidFill>
                <a:schemeClr val="tx1"/>
              </a:solidFill>
              <a:latin typeface="Bradley Hand ITC" panose="03070402050302030203" pitchFamily="66" charset="0"/>
            </a:endParaRPr>
          </a:p>
          <a:p>
            <a:pPr marL="36900" indent="0">
              <a:buNone/>
            </a:pPr>
            <a:r>
              <a:rPr lang="en-US" sz="3200" b="1" dirty="0">
                <a:solidFill>
                  <a:schemeClr val="tx1"/>
                </a:solidFill>
                <a:latin typeface="Bradley Hand ITC" panose="03070402050302030203" pitchFamily="66" charset="0"/>
              </a:rPr>
              <a:t>I believe in the Holy Ghost, the Lord, and Giver of life…</a:t>
            </a:r>
          </a:p>
        </p:txBody>
      </p:sp>
    </p:spTree>
    <p:extLst>
      <p:ext uri="{BB962C8B-B14F-4D97-AF65-F5344CB8AC3E}">
        <p14:creationId xmlns:p14="http://schemas.microsoft.com/office/powerpoint/2010/main" val="66445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5E13EA3-7903-26BC-1F72-029462096792}"/>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8837" y="0"/>
            <a:ext cx="12102352"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EF1A7DD-234E-21DF-836C-67B2F54CA0CA}"/>
              </a:ext>
            </a:extLst>
          </p:cNvPr>
          <p:cNvSpPr>
            <a:spLocks noGrp="1"/>
          </p:cNvSpPr>
          <p:nvPr>
            <p:ph type="title"/>
          </p:nvPr>
        </p:nvSpPr>
        <p:spPr>
          <a:xfrm>
            <a:off x="608995" y="2277979"/>
            <a:ext cx="3914879" cy="3801979"/>
          </a:xfrm>
        </p:spPr>
        <p:txBody>
          <a:bodyPr>
            <a:normAutofit/>
          </a:bodyPr>
          <a:lstStyle/>
          <a:p>
            <a:pPr algn="l"/>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In 2015 near modern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Iznik</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(ancient Nicaea), an early basilica was discovered lying submerged in 6-10’ of water about 165’ offshore. The church is divided into three aisles with an apse on the eastern end. Likely it was built on the site where the Council of Nicaea convened in AD 325.</a:t>
            </a:r>
          </a:p>
        </p:txBody>
      </p:sp>
    </p:spTree>
    <p:extLst>
      <p:ext uri="{BB962C8B-B14F-4D97-AF65-F5344CB8AC3E}">
        <p14:creationId xmlns:p14="http://schemas.microsoft.com/office/powerpoint/2010/main" val="351433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Trinity - UnderstandChristianity.com">
            <a:extLst>
              <a:ext uri="{FF2B5EF4-FFF2-40B4-BE49-F238E27FC236}">
                <a16:creationId xmlns:a16="http://schemas.microsoft.com/office/drawing/2014/main" id="{C215F58D-1451-D4D7-ECB3-B4FAD9D41D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8706" y="0"/>
            <a:ext cx="7494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83D3CB4-F989-B8F2-0798-3F4703BF4217}"/>
              </a:ext>
            </a:extLst>
          </p:cNvPr>
          <p:cNvSpPr/>
          <p:nvPr/>
        </p:nvSpPr>
        <p:spPr>
          <a:xfrm>
            <a:off x="3917482" y="6333423"/>
            <a:ext cx="1434164" cy="442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D5DEB3-2DAC-9E94-ACEC-491CD49A1587}"/>
              </a:ext>
            </a:extLst>
          </p:cNvPr>
          <p:cNvSpPr txBox="1"/>
          <p:nvPr/>
        </p:nvSpPr>
        <p:spPr>
          <a:xfrm>
            <a:off x="8585735" y="327260"/>
            <a:ext cx="3224463" cy="4093428"/>
          </a:xfrm>
          <a:prstGeom prst="rect">
            <a:avLst/>
          </a:prstGeom>
          <a:noFill/>
        </p:spPr>
        <p:txBody>
          <a:bodyPr wrap="square" rtlCol="0">
            <a:spAutoFit/>
          </a:bodyPr>
          <a:lstStyle/>
          <a:p>
            <a:r>
              <a:rPr lang="en-US" sz="2400" i="1" dirty="0"/>
              <a:t>“How much more, then, will the blood of Christ </a:t>
            </a:r>
            <a:r>
              <a:rPr lang="en-US" sz="2400" i="1" dirty="0">
                <a:solidFill>
                  <a:srgbClr val="FFC000"/>
                </a:solidFill>
              </a:rPr>
              <a:t>[the Son]</a:t>
            </a:r>
            <a:r>
              <a:rPr lang="en-US" sz="2400" i="1" dirty="0"/>
              <a:t>,</a:t>
            </a:r>
            <a:r>
              <a:rPr lang="en-US" sz="2400" i="1" dirty="0">
                <a:solidFill>
                  <a:srgbClr val="FFC000"/>
                </a:solidFill>
              </a:rPr>
              <a:t> </a:t>
            </a:r>
            <a:r>
              <a:rPr lang="en-US" sz="2400" i="1" dirty="0"/>
              <a:t>who through the eternal Spirit </a:t>
            </a:r>
            <a:r>
              <a:rPr lang="en-US" sz="2400" i="1" dirty="0">
                <a:solidFill>
                  <a:srgbClr val="FFC000"/>
                </a:solidFill>
              </a:rPr>
              <a:t>[the Holy Spirit] </a:t>
            </a:r>
            <a:r>
              <a:rPr lang="en-US" sz="2400" i="1" dirty="0"/>
              <a:t>offered himself unblemished to God </a:t>
            </a:r>
            <a:r>
              <a:rPr lang="en-US" sz="2400" i="1" dirty="0">
                <a:solidFill>
                  <a:srgbClr val="FFC000"/>
                </a:solidFill>
              </a:rPr>
              <a:t>[the Father]</a:t>
            </a:r>
            <a:r>
              <a:rPr lang="en-US" sz="2400" i="1" dirty="0"/>
              <a:t>, cleanse our consciences from acts that lead to death so that we may serve the living God?”</a:t>
            </a:r>
          </a:p>
          <a:p>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He. 9:14</a:t>
            </a:r>
          </a:p>
        </p:txBody>
      </p:sp>
      <p:sp>
        <p:nvSpPr>
          <p:cNvPr id="4" name="TextBox 3">
            <a:extLst>
              <a:ext uri="{FF2B5EF4-FFF2-40B4-BE49-F238E27FC236}">
                <a16:creationId xmlns:a16="http://schemas.microsoft.com/office/drawing/2014/main" id="{C9569891-6C26-CEA0-A0E3-810E920BC18B}"/>
              </a:ext>
            </a:extLst>
          </p:cNvPr>
          <p:cNvSpPr txBox="1"/>
          <p:nvPr/>
        </p:nvSpPr>
        <p:spPr>
          <a:xfrm>
            <a:off x="442763" y="850480"/>
            <a:ext cx="3474719" cy="3046988"/>
          </a:xfrm>
          <a:prstGeom prst="rect">
            <a:avLst/>
          </a:prstGeom>
          <a:noFill/>
        </p:spPr>
        <p:txBody>
          <a:bodyPr wrap="square" rtlCol="0">
            <a:spAutoFit/>
          </a:bodyPr>
          <a:lstStyle/>
          <a:p>
            <a:r>
              <a:rPr lang="en-US" sz="2400" i="1" dirty="0"/>
              <a:t>“Father, I want those you have given me to be with me where I am, and to see my glory, the glory you have given me because you loved me before the creation of the world.”</a:t>
            </a:r>
          </a:p>
          <a:p>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Jn. 17:24</a:t>
            </a:r>
          </a:p>
        </p:txBody>
      </p:sp>
    </p:spTree>
    <p:extLst>
      <p:ext uri="{BB962C8B-B14F-4D97-AF65-F5344CB8AC3E}">
        <p14:creationId xmlns:p14="http://schemas.microsoft.com/office/powerpoint/2010/main" val="37916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4FFC-232D-2798-FEF5-2F4E18BDB5A1}"/>
              </a:ext>
            </a:extLst>
          </p:cNvPr>
          <p:cNvSpPr>
            <a:spLocks noGrp="1"/>
          </p:cNvSpPr>
          <p:nvPr>
            <p:ph type="title"/>
          </p:nvPr>
        </p:nvSpPr>
        <p:spPr>
          <a:xfrm>
            <a:off x="913795" y="609599"/>
            <a:ext cx="10353762" cy="3144254"/>
          </a:xfrm>
        </p:spPr>
        <p:txBody>
          <a:bodyPr>
            <a:normAutofit/>
          </a:bodyPr>
          <a:lstStyle/>
          <a:p>
            <a:r>
              <a:rPr lang="en-US" i="1" dirty="0"/>
              <a:t>“The Logos became flesh and tabernacled among us, and we saw his glory, the glory as of the one and only from the Father…”</a:t>
            </a:r>
            <a:br>
              <a:rPr lang="en-US" i="1" dirty="0"/>
            </a:br>
            <a:r>
              <a:rPr lang="en-US" i="1" dirty="0"/>
              <a:t>													</a:t>
            </a:r>
            <a:r>
              <a:rPr lang="en-US" sz="2000" dirty="0">
                <a:latin typeface="Calibri" panose="020F0502020204030204" pitchFamily="34" charset="0"/>
                <a:ea typeface="Calibri" panose="020F0502020204030204" pitchFamily="34" charset="0"/>
                <a:cs typeface="Calibri" panose="020F0502020204030204" pitchFamily="34" charset="0"/>
              </a:rPr>
              <a:t>John 1:14</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														(my translation)</a:t>
            </a:r>
            <a:endParaRPr lang="en-US" dirty="0"/>
          </a:p>
        </p:txBody>
      </p:sp>
      <p:sp>
        <p:nvSpPr>
          <p:cNvPr id="3" name="Content Placeholder 2">
            <a:extLst>
              <a:ext uri="{FF2B5EF4-FFF2-40B4-BE49-F238E27FC236}">
                <a16:creationId xmlns:a16="http://schemas.microsoft.com/office/drawing/2014/main" id="{5027A5C4-5A48-CD21-83B3-E3103C66A884}"/>
              </a:ext>
            </a:extLst>
          </p:cNvPr>
          <p:cNvSpPr>
            <a:spLocks noGrp="1"/>
          </p:cNvSpPr>
          <p:nvPr>
            <p:ph idx="1"/>
          </p:nvPr>
        </p:nvSpPr>
        <p:spPr>
          <a:xfrm>
            <a:off x="913795" y="4251158"/>
            <a:ext cx="10353762" cy="1540041"/>
          </a:xfrm>
        </p:spPr>
        <p:txBody>
          <a:bodyPr>
            <a:noAutofit/>
          </a:bodyPr>
          <a:lstStyle/>
          <a:p>
            <a:pPr marL="36900" indent="0">
              <a:buNone/>
            </a:pPr>
            <a:r>
              <a:rPr lang="en-US" sz="3200" b="1" dirty="0">
                <a:solidFill>
                  <a:srgbClr val="FFC000"/>
                </a:solidFill>
              </a:rPr>
              <a:t>If Jesus was the true incarnation of the Son of God, then it was entirely appropriate to worship him, pray to him, and recognize him as divine.</a:t>
            </a:r>
          </a:p>
        </p:txBody>
      </p:sp>
    </p:spTree>
    <p:extLst>
      <p:ext uri="{BB962C8B-B14F-4D97-AF65-F5344CB8AC3E}">
        <p14:creationId xmlns:p14="http://schemas.microsoft.com/office/powerpoint/2010/main" val="208043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a:extLst>
            <a:ext uri="{FF2B5EF4-FFF2-40B4-BE49-F238E27FC236}">
              <a16:creationId xmlns:a16="http://schemas.microsoft.com/office/drawing/2014/main" id="{07764918-30D5-9644-C21D-5291AFE1D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DA92B3-5653-0756-0421-24A6ADC756B9}"/>
              </a:ext>
            </a:extLst>
          </p:cNvPr>
          <p:cNvSpPr>
            <a:spLocks noGrp="1"/>
          </p:cNvSpPr>
          <p:nvPr>
            <p:ph type="title"/>
          </p:nvPr>
        </p:nvSpPr>
        <p:spPr/>
        <p:txBody>
          <a:bodyPr/>
          <a:lstStyle/>
          <a:p>
            <a:pPr algn="l"/>
            <a:r>
              <a:rPr lang="en-US" b="1" dirty="0">
                <a:solidFill>
                  <a:srgbClr val="C00000"/>
                </a:solidFill>
              </a:rPr>
              <a:t>Discussion</a:t>
            </a:r>
          </a:p>
        </p:txBody>
      </p:sp>
      <p:sp>
        <p:nvSpPr>
          <p:cNvPr id="3" name="Content Placeholder 2">
            <a:extLst>
              <a:ext uri="{FF2B5EF4-FFF2-40B4-BE49-F238E27FC236}">
                <a16:creationId xmlns:a16="http://schemas.microsoft.com/office/drawing/2014/main" id="{7933E908-023A-7AF7-7EF7-44A31F18A8F3}"/>
              </a:ext>
            </a:extLst>
          </p:cNvPr>
          <p:cNvSpPr>
            <a:spLocks noGrp="1"/>
          </p:cNvSpPr>
          <p:nvPr>
            <p:ph idx="1"/>
          </p:nvPr>
        </p:nvSpPr>
        <p:spPr>
          <a:xfrm>
            <a:off x="913795" y="2076450"/>
            <a:ext cx="10353762" cy="4286250"/>
          </a:xfrm>
        </p:spPr>
        <p:txBody>
          <a:bodyPr>
            <a:normAutofit/>
          </a:bodyPr>
          <a:lstStyle/>
          <a:p>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Are there any groups today whose viewpoints approximate those of the </a:t>
            </a:r>
            <a:r>
              <a:rPr lang="en-US" sz="2800"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Modalists</a:t>
            </a:r>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and Arians? </a:t>
            </a:r>
          </a:p>
          <a:p>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contemporary progressive Protestant churches are distancing themselves from issues of theology, so that one can “belong” without “believing.” What do you think of this trend?</a:t>
            </a:r>
          </a:p>
          <a:p>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a culture that sees history as less and less important, how significant is the history of the Christian church, especially its early history?</a:t>
            </a:r>
          </a:p>
        </p:txBody>
      </p:sp>
    </p:spTree>
    <p:extLst>
      <p:ext uri="{BB962C8B-B14F-4D97-AF65-F5344CB8AC3E}">
        <p14:creationId xmlns:p14="http://schemas.microsoft.com/office/powerpoint/2010/main" val="238864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3336757" y="256673"/>
            <a:ext cx="8871284" cy="970450"/>
          </a:xfrm>
        </p:spPr>
        <p:txBody>
          <a:bodyPr anchor="b">
            <a:normAutofit/>
          </a:bodyPr>
          <a:lstStyle/>
          <a:p>
            <a:pPr algn="l"/>
            <a:r>
              <a:rPr lang="en-US" sz="4000" dirty="0"/>
              <a:t>The Triadic Conception of God in the NT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3577389" y="1652337"/>
            <a:ext cx="8149390" cy="4138863"/>
          </a:xfrm>
        </p:spPr>
        <p:txBody>
          <a:bodyPr anchor="t">
            <a:normAutofit/>
          </a:bodyPr>
          <a:lstStyle/>
          <a:p>
            <a:pPr marL="36900" lvl="0" indent="0">
              <a:buNone/>
            </a:pPr>
            <a:r>
              <a:rPr lang="en-US" sz="2800" b="1" dirty="0">
                <a:solidFill>
                  <a:srgbClr val="FFC000"/>
                </a:solidFill>
              </a:rPr>
              <a:t>The faith of the earliest Christians revolved around their conception of God as the Father, the Son, and the Holy Spirit.</a:t>
            </a:r>
          </a:p>
          <a:p>
            <a:r>
              <a:rPr lang="en-US" sz="2400" i="1" dirty="0">
                <a:solidFill>
                  <a:schemeClr val="tx1"/>
                </a:solidFill>
              </a:rPr>
              <a:t>However, the New Testament does not offer an explanation so much as a declaration and definition of God in this way.</a:t>
            </a:r>
          </a:p>
          <a:p>
            <a:r>
              <a:rPr lang="en-US" sz="2400" i="1" dirty="0">
                <a:solidFill>
                  <a:schemeClr val="tx1"/>
                </a:solidFill>
              </a:rPr>
              <a:t>It tells us “what,” but it does not tell us “how.”</a:t>
            </a:r>
          </a:p>
          <a:p>
            <a:r>
              <a:rPr lang="en-US" sz="2400" i="1" dirty="0">
                <a:solidFill>
                  <a:schemeClr val="tx1"/>
                </a:solidFill>
              </a:rPr>
              <a:t>Hence, later Christians would wrestle with this question of “how.”</a:t>
            </a:r>
          </a:p>
        </p:txBody>
      </p:sp>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8CE1B6FD-EF03-6AB5-99BD-8F053A6931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ADD81A-491D-D849-D2BD-D673682F930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21F29BF5-B1BE-2DBD-D965-4939618E16EC}"/>
              </a:ext>
            </a:extLst>
          </p:cNvPr>
          <p:cNvSpPr>
            <a:spLocks noGrp="1"/>
          </p:cNvSpPr>
          <p:nvPr>
            <p:ph type="title"/>
          </p:nvPr>
        </p:nvSpPr>
        <p:spPr>
          <a:xfrm>
            <a:off x="3523628" y="657727"/>
            <a:ext cx="8307423" cy="673769"/>
          </a:xfrm>
        </p:spPr>
        <p:txBody>
          <a:bodyPr anchor="b">
            <a:normAutofit/>
          </a:bodyPr>
          <a:lstStyle/>
          <a:p>
            <a:pPr algn="l"/>
            <a:r>
              <a:rPr lang="en-US" sz="4000" dirty="0"/>
              <a:t>The Synoptic Gospels	</a:t>
            </a:r>
          </a:p>
        </p:txBody>
      </p:sp>
      <p:sp>
        <p:nvSpPr>
          <p:cNvPr id="24" name="Content Placeholder 2">
            <a:extLst>
              <a:ext uri="{FF2B5EF4-FFF2-40B4-BE49-F238E27FC236}">
                <a16:creationId xmlns:a16="http://schemas.microsoft.com/office/drawing/2014/main" id="{753F2F44-9F65-68A1-B97E-BF647D6E2145}"/>
              </a:ext>
            </a:extLst>
          </p:cNvPr>
          <p:cNvSpPr>
            <a:spLocks noGrp="1"/>
          </p:cNvSpPr>
          <p:nvPr>
            <p:ph idx="1"/>
          </p:nvPr>
        </p:nvSpPr>
        <p:spPr>
          <a:xfrm>
            <a:off x="3523629" y="1572126"/>
            <a:ext cx="8307422" cy="5061283"/>
          </a:xfrm>
        </p:spPr>
        <p:txBody>
          <a:bodyPr anchor="t">
            <a:normAutofit/>
          </a:bodyPr>
          <a:lstStyle/>
          <a:p>
            <a:pPr marL="36900" lvl="0" indent="0">
              <a:buNone/>
            </a:pPr>
            <a:r>
              <a:rPr lang="en-US" sz="2800" b="1" dirty="0">
                <a:solidFill>
                  <a:srgbClr val="FFC000"/>
                </a:solidFill>
              </a:rPr>
              <a:t>Matthew, Mark, and Luke demonstrate this triadic pattern in several ways:</a:t>
            </a:r>
          </a:p>
          <a:p>
            <a:r>
              <a:rPr lang="en-US" sz="2400" i="1" dirty="0">
                <a:solidFill>
                  <a:schemeClr val="tx1"/>
                </a:solidFill>
              </a:rPr>
              <a:t>At Jesus’ birth, the Holy Spirit was the active agent in the birth of God’s Son (Mt. 1:20-23; cf. Lk. 1:30-35).</a:t>
            </a:r>
          </a:p>
          <a:p>
            <a:r>
              <a:rPr lang="en-US" sz="2400" i="1" dirty="0">
                <a:solidFill>
                  <a:schemeClr val="tx1"/>
                </a:solidFill>
              </a:rPr>
              <a:t>At Jesus’ baptism, the voice from the heavenlies (the Father) invokes a blessing on Jesus (the Son), while the Spirit descends in the form of a dove (the Holy Spirit).</a:t>
            </a:r>
          </a:p>
          <a:p>
            <a:r>
              <a:rPr lang="en-US" sz="2400" i="1" dirty="0">
                <a:solidFill>
                  <a:schemeClr val="tx1"/>
                </a:solidFill>
              </a:rPr>
              <a:t>The gospels close with the great commission in which the form of the name used in baptism has three separate definite articles: …the name of </a:t>
            </a:r>
            <a:r>
              <a:rPr lang="en-US" sz="2400" i="1" u="sng" dirty="0">
                <a:solidFill>
                  <a:schemeClr val="tx1"/>
                </a:solidFill>
              </a:rPr>
              <a:t>the</a:t>
            </a:r>
            <a:r>
              <a:rPr lang="en-US" sz="2400" i="1" dirty="0">
                <a:solidFill>
                  <a:schemeClr val="tx1"/>
                </a:solidFill>
              </a:rPr>
              <a:t> Father and of </a:t>
            </a:r>
            <a:r>
              <a:rPr lang="en-US" sz="2400" i="1" u="sng" dirty="0">
                <a:solidFill>
                  <a:schemeClr val="tx1"/>
                </a:solidFill>
              </a:rPr>
              <a:t>the</a:t>
            </a:r>
            <a:r>
              <a:rPr lang="en-US" sz="2400" i="1" dirty="0">
                <a:solidFill>
                  <a:schemeClr val="tx1"/>
                </a:solidFill>
              </a:rPr>
              <a:t> Son and of </a:t>
            </a:r>
            <a:r>
              <a:rPr lang="en-US" sz="2400" i="1" u="sng" dirty="0">
                <a:solidFill>
                  <a:schemeClr val="tx1"/>
                </a:solidFill>
              </a:rPr>
              <a:t>the</a:t>
            </a:r>
            <a:r>
              <a:rPr lang="en-US" sz="2400" i="1" dirty="0">
                <a:solidFill>
                  <a:schemeClr val="tx1"/>
                </a:solidFill>
              </a:rPr>
              <a:t> Holy Spirit” (Mt. 28:19).</a:t>
            </a:r>
          </a:p>
        </p:txBody>
      </p:sp>
    </p:spTree>
    <p:extLst>
      <p:ext uri="{BB962C8B-B14F-4D97-AF65-F5344CB8AC3E}">
        <p14:creationId xmlns:p14="http://schemas.microsoft.com/office/powerpoint/2010/main" val="412497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5C6E-6DF8-9700-EDA1-765C87ED3A28}"/>
              </a:ext>
            </a:extLst>
          </p:cNvPr>
          <p:cNvSpPr>
            <a:spLocks noGrp="1"/>
          </p:cNvSpPr>
          <p:nvPr>
            <p:ph type="title"/>
          </p:nvPr>
        </p:nvSpPr>
        <p:spPr>
          <a:xfrm>
            <a:off x="288044" y="577516"/>
            <a:ext cx="5632203" cy="1257300"/>
          </a:xfrm>
        </p:spPr>
        <p:txBody>
          <a:bodyPr>
            <a:normAutofit/>
          </a:bodyPr>
          <a:lstStyle/>
          <a:p>
            <a:r>
              <a:rPr lang="en-US" dirty="0"/>
              <a:t>Baptism of the Lord</a:t>
            </a:r>
            <a:br>
              <a:rPr lang="en-US" dirty="0"/>
            </a:br>
            <a:r>
              <a:rPr lang="en-US" sz="2400" dirty="0"/>
              <a:t>Bartolome Esteban Murillo</a:t>
            </a:r>
            <a:endParaRPr lang="en-US" dirty="0"/>
          </a:p>
        </p:txBody>
      </p:sp>
      <p:sp>
        <p:nvSpPr>
          <p:cNvPr id="4" name="Content Placeholder 3">
            <a:extLst>
              <a:ext uri="{FF2B5EF4-FFF2-40B4-BE49-F238E27FC236}">
                <a16:creationId xmlns:a16="http://schemas.microsoft.com/office/drawing/2014/main" id="{72F8A23F-33A1-6685-6EC5-4597438770F8}"/>
              </a:ext>
            </a:extLst>
          </p:cNvPr>
          <p:cNvSpPr>
            <a:spLocks noGrp="1"/>
          </p:cNvSpPr>
          <p:nvPr>
            <p:ph idx="1"/>
          </p:nvPr>
        </p:nvSpPr>
        <p:spPr>
          <a:xfrm>
            <a:off x="770019" y="1989222"/>
            <a:ext cx="4900532" cy="4611102"/>
          </a:xfrm>
        </p:spPr>
        <p:txBody>
          <a:bodyPr>
            <a:normAutofit lnSpcReduction="10000"/>
          </a:bodyPr>
          <a:lstStyle/>
          <a:p>
            <a:r>
              <a:rPr lang="en-US" sz="2400" i="1" dirty="0">
                <a:solidFill>
                  <a:schemeClr val="tx1"/>
                </a:solidFill>
              </a:rPr>
              <a:t>Completed in 1655</a:t>
            </a:r>
          </a:p>
          <a:p>
            <a:r>
              <a:rPr lang="en-US" sz="2400" i="1" dirty="0">
                <a:solidFill>
                  <a:schemeClr val="tx1"/>
                </a:solidFill>
              </a:rPr>
              <a:t>Originally painted for the refectory of the Augustinian monastery of San Leandro, Seville, Spain, now in the Berlin Museum</a:t>
            </a:r>
          </a:p>
          <a:p>
            <a:r>
              <a:rPr lang="en-US" sz="2400" i="1" dirty="0">
                <a:solidFill>
                  <a:schemeClr val="tx1"/>
                </a:solidFill>
              </a:rPr>
              <a:t>The tree in the center is an allusion to the cross</a:t>
            </a:r>
          </a:p>
          <a:p>
            <a:r>
              <a:rPr lang="en-US" sz="2400" i="1" dirty="0">
                <a:solidFill>
                  <a:schemeClr val="tx1"/>
                </a:solidFill>
              </a:rPr>
              <a:t>The verticality of the composition is softened by the gentle tilt of all visual lines</a:t>
            </a:r>
          </a:p>
          <a:p>
            <a:endParaRPr lang="en-US" dirty="0"/>
          </a:p>
        </p:txBody>
      </p:sp>
      <p:pic>
        <p:nvPicPr>
          <p:cNvPr id="1030" name="Picture 6">
            <a:extLst>
              <a:ext uri="{FF2B5EF4-FFF2-40B4-BE49-F238E27FC236}">
                <a16:creationId xmlns:a16="http://schemas.microsoft.com/office/drawing/2014/main" id="{D25C63AF-5EBF-D140-288C-47FCD69D8E5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1450" y="0"/>
            <a:ext cx="4633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1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C606BD50-4A1E-EA5E-6889-1C3E675C5B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D24FD8-7F0E-4B50-536B-8E37ADEC20D6}"/>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99183AB6-A065-F778-6192-7B3D2E0019EB}"/>
              </a:ext>
            </a:extLst>
          </p:cNvPr>
          <p:cNvSpPr>
            <a:spLocks noGrp="1"/>
          </p:cNvSpPr>
          <p:nvPr>
            <p:ph type="title"/>
          </p:nvPr>
        </p:nvSpPr>
        <p:spPr>
          <a:xfrm>
            <a:off x="3449053" y="320842"/>
            <a:ext cx="8037691" cy="705853"/>
          </a:xfrm>
        </p:spPr>
        <p:txBody>
          <a:bodyPr anchor="b">
            <a:normAutofit/>
          </a:bodyPr>
          <a:lstStyle/>
          <a:p>
            <a:pPr algn="l"/>
            <a:r>
              <a:rPr lang="en-US" sz="4000" dirty="0"/>
              <a:t>The Fourth Gospel	</a:t>
            </a:r>
          </a:p>
        </p:txBody>
      </p:sp>
      <p:sp>
        <p:nvSpPr>
          <p:cNvPr id="24" name="Content Placeholder 2">
            <a:extLst>
              <a:ext uri="{FF2B5EF4-FFF2-40B4-BE49-F238E27FC236}">
                <a16:creationId xmlns:a16="http://schemas.microsoft.com/office/drawing/2014/main" id="{CD6C836A-F06D-F11F-6F81-C2BE73EB865E}"/>
              </a:ext>
            </a:extLst>
          </p:cNvPr>
          <p:cNvSpPr>
            <a:spLocks noGrp="1"/>
          </p:cNvSpPr>
          <p:nvPr>
            <p:ph idx="1"/>
          </p:nvPr>
        </p:nvSpPr>
        <p:spPr>
          <a:xfrm>
            <a:off x="3593432" y="1443789"/>
            <a:ext cx="8037691" cy="5093369"/>
          </a:xfrm>
        </p:spPr>
        <p:txBody>
          <a:bodyPr anchor="t">
            <a:normAutofit/>
          </a:bodyPr>
          <a:lstStyle/>
          <a:p>
            <a:pPr marL="36900" lvl="0" indent="0">
              <a:buNone/>
            </a:pPr>
            <a:r>
              <a:rPr lang="en-US" sz="2800" dirty="0">
                <a:solidFill>
                  <a:srgbClr val="FFC000"/>
                </a:solidFill>
              </a:rPr>
              <a:t>“No one has ever seen God, but God the one and only [Son], the one who is in the bosom of the Father, that one has declared [him].”</a:t>
            </a:r>
          </a:p>
          <a:p>
            <a:pPr marL="36900" lvl="0" indent="0">
              <a:spcBef>
                <a:spcPts val="0"/>
              </a:spcBef>
              <a:buNone/>
            </a:pPr>
            <a:r>
              <a:rPr lang="en-US" sz="2000" dirty="0">
                <a:latin typeface="Calibri" panose="020F0502020204030204" pitchFamily="34" charset="0"/>
                <a:ea typeface="Calibri" panose="020F0502020204030204" pitchFamily="34" charset="0"/>
                <a:cs typeface="Calibri" panose="020F0502020204030204" pitchFamily="34" charset="0"/>
              </a:rPr>
              <a:t>											John 1:18</a:t>
            </a:r>
          </a:p>
          <a:p>
            <a:pPr marL="36900" lvl="0" indent="0">
              <a:spcBef>
                <a:spcPts val="0"/>
              </a:spcBef>
              <a:buNone/>
            </a:pPr>
            <a:r>
              <a:rPr lang="en-US" sz="2000" dirty="0">
                <a:latin typeface="Calibri" panose="020F0502020204030204" pitchFamily="34" charset="0"/>
                <a:ea typeface="Calibri" panose="020F0502020204030204" pitchFamily="34" charset="0"/>
                <a:cs typeface="Calibri" panose="020F0502020204030204" pitchFamily="34" charset="0"/>
              </a:rPr>
              <a:t>											(my translation)</a:t>
            </a:r>
          </a:p>
          <a:p>
            <a:pPr marL="36900" lvl="0" indent="0">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400" i="1" dirty="0">
                <a:solidFill>
                  <a:schemeClr val="tx1"/>
                </a:solidFill>
              </a:rPr>
              <a:t>The One (the Father) who commissioned John the Baptist told him that he would see the Spirit (the Holy Spirit) descending upon Jesus (the Son), Jn. 1:32-34.</a:t>
            </a:r>
          </a:p>
          <a:p>
            <a:r>
              <a:rPr lang="en-US" sz="2400" i="1" dirty="0">
                <a:solidFill>
                  <a:schemeClr val="tx1"/>
                </a:solidFill>
              </a:rPr>
              <a:t>Jesus prayed, “And now, Father, glorify me in your presence with the glory I had with you before the world began” (Jn. 17:5).</a:t>
            </a:r>
          </a:p>
        </p:txBody>
      </p:sp>
    </p:spTree>
    <p:extLst>
      <p:ext uri="{BB962C8B-B14F-4D97-AF65-F5344CB8AC3E}">
        <p14:creationId xmlns:p14="http://schemas.microsoft.com/office/powerpoint/2010/main" val="2579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475C8A4B-E0A4-05F3-AF8C-06BC643A56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B8FE43D-D5C0-EC4C-A4DC-A80C23B5861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3BD53A99-0B2C-8E58-E68D-2605280D9906}"/>
              </a:ext>
            </a:extLst>
          </p:cNvPr>
          <p:cNvSpPr>
            <a:spLocks noGrp="1"/>
          </p:cNvSpPr>
          <p:nvPr>
            <p:ph type="title"/>
          </p:nvPr>
        </p:nvSpPr>
        <p:spPr>
          <a:xfrm>
            <a:off x="3224463" y="609600"/>
            <a:ext cx="8214154" cy="970450"/>
          </a:xfrm>
        </p:spPr>
        <p:txBody>
          <a:bodyPr anchor="b">
            <a:normAutofit/>
          </a:bodyPr>
          <a:lstStyle/>
          <a:p>
            <a:pPr algn="l"/>
            <a:r>
              <a:rPr lang="en-US" sz="4000" dirty="0"/>
              <a:t>Salutations and Benedictions	</a:t>
            </a:r>
          </a:p>
        </p:txBody>
      </p:sp>
      <p:sp>
        <p:nvSpPr>
          <p:cNvPr id="24" name="Content Placeholder 2">
            <a:extLst>
              <a:ext uri="{FF2B5EF4-FFF2-40B4-BE49-F238E27FC236}">
                <a16:creationId xmlns:a16="http://schemas.microsoft.com/office/drawing/2014/main" id="{05F4D2F9-3E3D-CB2D-2F2B-46807B744BEC}"/>
              </a:ext>
            </a:extLst>
          </p:cNvPr>
          <p:cNvSpPr>
            <a:spLocks noGrp="1"/>
          </p:cNvSpPr>
          <p:nvPr>
            <p:ph idx="1"/>
          </p:nvPr>
        </p:nvSpPr>
        <p:spPr>
          <a:xfrm>
            <a:off x="3368842" y="1732449"/>
            <a:ext cx="7935247" cy="4058751"/>
          </a:xfrm>
        </p:spPr>
        <p:txBody>
          <a:bodyPr anchor="t">
            <a:normAutofit/>
          </a:bodyPr>
          <a:lstStyle/>
          <a:p>
            <a:pPr marL="36900" lvl="0" indent="0">
              <a:buNone/>
            </a:pPr>
            <a:r>
              <a:rPr lang="en-US" sz="2800" b="1" dirty="0">
                <a:solidFill>
                  <a:srgbClr val="FFC000"/>
                </a:solidFill>
              </a:rPr>
              <a:t>In the New Testament letters, the writers regularly refer to the same triadic pattern:</a:t>
            </a:r>
          </a:p>
          <a:p>
            <a:r>
              <a:rPr lang="en-US" sz="2400" i="1" dirty="0">
                <a:solidFill>
                  <a:schemeClr val="tx1"/>
                </a:solidFill>
              </a:rPr>
              <a:t>“Praise be to God the Father” (the One who planned) “…he chose us in Him” (the Son who redeemed us with his blood)  “You were marked in him with a seal, the promised Holy Spirit” (Ep. 1:3-7, 13).</a:t>
            </a:r>
          </a:p>
          <a:p>
            <a:r>
              <a:rPr lang="en-US" sz="2400" i="1" dirty="0">
                <a:solidFill>
                  <a:schemeClr val="tx1"/>
                </a:solidFill>
              </a:rPr>
              <a:t>“May the grace of the Lord Jesus Christ, and the love of God, and the fellowship of the Holy Spirit be with you all” (2 Co. 13:14).</a:t>
            </a:r>
          </a:p>
        </p:txBody>
      </p:sp>
    </p:spTree>
    <p:extLst>
      <p:ext uri="{BB962C8B-B14F-4D97-AF65-F5344CB8AC3E}">
        <p14:creationId xmlns:p14="http://schemas.microsoft.com/office/powerpoint/2010/main" val="192341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12E0-8741-84DE-6218-5C2B9AEBC73F}"/>
              </a:ext>
            </a:extLst>
          </p:cNvPr>
          <p:cNvSpPr>
            <a:spLocks noGrp="1"/>
          </p:cNvSpPr>
          <p:nvPr>
            <p:ph type="title"/>
          </p:nvPr>
        </p:nvSpPr>
        <p:spPr/>
        <p:txBody>
          <a:bodyPr/>
          <a:lstStyle/>
          <a:p>
            <a:pPr algn="l"/>
            <a:r>
              <a:rPr lang="en-US" b="1" dirty="0">
                <a:solidFill>
                  <a:srgbClr val="C00000"/>
                </a:solidFill>
              </a:rPr>
              <a:t>Discussion</a:t>
            </a:r>
          </a:p>
        </p:txBody>
      </p:sp>
      <p:sp>
        <p:nvSpPr>
          <p:cNvPr id="3" name="Content Placeholder 2">
            <a:extLst>
              <a:ext uri="{FF2B5EF4-FFF2-40B4-BE49-F238E27FC236}">
                <a16:creationId xmlns:a16="http://schemas.microsoft.com/office/drawing/2014/main" id="{6D76A874-D5BC-4CFB-D9BE-6F59534C546D}"/>
              </a:ext>
            </a:extLst>
          </p:cNvPr>
          <p:cNvSpPr>
            <a:spLocks noGrp="1"/>
          </p:cNvSpPr>
          <p:nvPr>
            <p:ph idx="1"/>
          </p:nvPr>
        </p:nvSpPr>
        <p:spPr/>
        <p:txBody>
          <a:bodyPr>
            <a:normAutofit/>
          </a:bodyPr>
          <a:lstStyle/>
          <a:p>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is the difference between incarnation and simply being Spirit-filled?</a:t>
            </a:r>
          </a:p>
          <a:p>
            <a:r>
              <a:rPr lang="en-US" sz="2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Why is the presence of the triadic formula in salutations and benedictions so important?</a:t>
            </a:r>
          </a:p>
        </p:txBody>
      </p:sp>
    </p:spTree>
    <p:extLst>
      <p:ext uri="{BB962C8B-B14F-4D97-AF65-F5344CB8AC3E}">
        <p14:creationId xmlns:p14="http://schemas.microsoft.com/office/powerpoint/2010/main" val="135028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1">
                <a:shade val="80000"/>
                <a:lumMod val="80000"/>
              </a:schemeClr>
              <a:schemeClr val="bg1">
                <a:tint val="98000"/>
              </a:schemeClr>
            </a:duotone>
            <a:extLst>
              <a:ext uri="{28A0092B-C50C-407E-A947-70E740481C1C}">
                <a14:useLocalDpi xmlns:a14="http://schemas.microsoft.com/office/drawing/2010/main"/>
              </a:ext>
            </a:extLst>
          </a:blip>
          <a:stretch/>
        </a:blipFill>
        <a:effectLst/>
      </p:bgPr>
    </p:bg>
    <p:spTree>
      <p:nvGrpSpPr>
        <p:cNvPr id="1" name="">
          <a:extLst>
            <a:ext uri="{FF2B5EF4-FFF2-40B4-BE49-F238E27FC236}">
              <a16:creationId xmlns:a16="http://schemas.microsoft.com/office/drawing/2014/main" id="{B4B3E0FA-D00C-9A93-C9E9-324669F9AA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E60013-BBAF-C553-467D-567331AC6DE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16045" y="10"/>
            <a:ext cx="2887580" cy="6857990"/>
          </a:xfrm>
          <a:prstGeom prst="rect">
            <a:avLst/>
          </a:prstGeom>
        </p:spPr>
      </p:pic>
      <p:sp>
        <p:nvSpPr>
          <p:cNvPr id="2" name="Title 1">
            <a:extLst>
              <a:ext uri="{FF2B5EF4-FFF2-40B4-BE49-F238E27FC236}">
                <a16:creationId xmlns:a16="http://schemas.microsoft.com/office/drawing/2014/main" id="{B2985F9B-CCCA-B660-34D8-F90D8A3FA1AB}"/>
              </a:ext>
            </a:extLst>
          </p:cNvPr>
          <p:cNvSpPr>
            <a:spLocks noGrp="1"/>
          </p:cNvSpPr>
          <p:nvPr>
            <p:ph type="title"/>
          </p:nvPr>
        </p:nvSpPr>
        <p:spPr>
          <a:xfrm>
            <a:off x="3545305" y="609600"/>
            <a:ext cx="7893312" cy="657726"/>
          </a:xfrm>
        </p:spPr>
        <p:txBody>
          <a:bodyPr anchor="b">
            <a:normAutofit/>
          </a:bodyPr>
          <a:lstStyle/>
          <a:p>
            <a:pPr algn="l"/>
            <a:r>
              <a:rPr lang="en-US" sz="4000" dirty="0"/>
              <a:t>The Triadic Pattern Continues	</a:t>
            </a:r>
          </a:p>
        </p:txBody>
      </p:sp>
      <p:sp>
        <p:nvSpPr>
          <p:cNvPr id="24" name="Content Placeholder 2">
            <a:extLst>
              <a:ext uri="{FF2B5EF4-FFF2-40B4-BE49-F238E27FC236}">
                <a16:creationId xmlns:a16="http://schemas.microsoft.com/office/drawing/2014/main" id="{176EE89E-084B-6C86-BF79-5B3B0658D126}"/>
              </a:ext>
            </a:extLst>
          </p:cNvPr>
          <p:cNvSpPr>
            <a:spLocks noGrp="1"/>
          </p:cNvSpPr>
          <p:nvPr>
            <p:ph idx="1"/>
          </p:nvPr>
        </p:nvSpPr>
        <p:spPr>
          <a:xfrm>
            <a:off x="3689684" y="1732449"/>
            <a:ext cx="8117305" cy="4732519"/>
          </a:xfrm>
        </p:spPr>
        <p:txBody>
          <a:bodyPr anchor="t">
            <a:normAutofit/>
          </a:bodyPr>
          <a:lstStyle/>
          <a:p>
            <a:pPr marL="36900" lvl="0" indent="0">
              <a:buNone/>
            </a:pPr>
            <a:r>
              <a:rPr lang="en-US" sz="2800" b="1" dirty="0">
                <a:solidFill>
                  <a:srgbClr val="FFC000"/>
                </a:solidFill>
              </a:rPr>
              <a:t>The triadic language of the New Testament is repeated in the writings of the post-apostolic fathers.</a:t>
            </a:r>
          </a:p>
          <a:p>
            <a:r>
              <a:rPr lang="en-US" sz="2400" i="1" dirty="0">
                <a:solidFill>
                  <a:schemeClr val="tx1"/>
                </a:solidFill>
              </a:rPr>
              <a:t>“God lives, and the Lord Jesus Christ, and the Holy Spirit” (Clement of Rome, AD 96).</a:t>
            </a:r>
          </a:p>
          <a:p>
            <a:r>
              <a:rPr lang="en-US" sz="2400" i="1" dirty="0">
                <a:solidFill>
                  <a:schemeClr val="tx1"/>
                </a:solidFill>
              </a:rPr>
              <a:t>“Like the stone of a temple…you have been lifted up to the top by the crane of Jesus Christ…and the rope of the Holy Spirit” (Ignatius, AD 115).</a:t>
            </a:r>
          </a:p>
          <a:p>
            <a:r>
              <a:rPr lang="en-US" sz="2400" i="1" dirty="0">
                <a:solidFill>
                  <a:schemeClr val="tx1"/>
                </a:solidFill>
              </a:rPr>
              <a:t>“I praise Thee…through Jesus Christ, thy beloved Son, through whom be glory to Thee with Him and the Holy Spirit…” (Polycarp, AD 155).</a:t>
            </a:r>
          </a:p>
        </p:txBody>
      </p:sp>
    </p:spTree>
    <p:extLst>
      <p:ext uri="{BB962C8B-B14F-4D97-AF65-F5344CB8AC3E}">
        <p14:creationId xmlns:p14="http://schemas.microsoft.com/office/powerpoint/2010/main" val="1442599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TotalTime>
  <Words>1675</Words>
  <Application>Microsoft Office PowerPoint</Application>
  <PresentationFormat>Widescreen</PresentationFormat>
  <Paragraphs>107</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Goudy Old Style</vt:lpstr>
      <vt:lpstr>Arial</vt:lpstr>
      <vt:lpstr>Eras Demi ITC</vt:lpstr>
      <vt:lpstr>Calibri</vt:lpstr>
      <vt:lpstr>Agency FB</vt:lpstr>
      <vt:lpstr>Bradley Hand ITC</vt:lpstr>
      <vt:lpstr>Wingdings 2</vt:lpstr>
      <vt:lpstr>SlateVTI</vt:lpstr>
      <vt:lpstr>PowerPoint Presentation</vt:lpstr>
      <vt:lpstr>“The Logos became flesh and tabernacled among us, and we saw his glory, the glory as of the one and only from the Father…”              John 1:14               (my translation)</vt:lpstr>
      <vt:lpstr>The Triadic Conception of God in the NT </vt:lpstr>
      <vt:lpstr>The Synoptic Gospels </vt:lpstr>
      <vt:lpstr>Baptism of the Lord Bartolome Esteban Murillo</vt:lpstr>
      <vt:lpstr>The Fourth Gospel </vt:lpstr>
      <vt:lpstr>Salutations and Benedictions </vt:lpstr>
      <vt:lpstr>Discussion</vt:lpstr>
      <vt:lpstr>The Triadic Pattern Continues </vt:lpstr>
      <vt:lpstr>The Baptismal Formula </vt:lpstr>
      <vt:lpstr>Ancient copy of the Didache, in which appears the baptismal formula of “the Father, the Son, and the Holy Spirit” in about AD 95.</vt:lpstr>
      <vt:lpstr>The Early Heresies </vt:lpstr>
      <vt:lpstr>Modalism </vt:lpstr>
      <vt:lpstr>Arianism </vt:lpstr>
      <vt:lpstr>The Nicene Council </vt:lpstr>
      <vt:lpstr>Comparing the Viewpoints</vt:lpstr>
      <vt:lpstr>PowerPoint Presentation</vt:lpstr>
      <vt:lpstr>In 2015 near modern Iznik (ancient Nicaea), an early basilica was discovered lying submerged in 6-10’ of water about 165’ offshore. The church is divided into three aisles with an apse on the eastern end. Likely it was built on the site where the Council of Nicaea convened in AD 325.</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10</cp:revision>
  <dcterms:created xsi:type="dcterms:W3CDTF">2024-10-28T18:16:02Z</dcterms:created>
  <dcterms:modified xsi:type="dcterms:W3CDTF">2025-02-17T14:04:59Z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