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188"/>
  </p:notesMasterIdLst>
  <p:sldIdLst>
    <p:sldId id="256" r:id="rId2"/>
    <p:sldId id="258" r:id="rId3"/>
    <p:sldId id="257" r:id="rId4"/>
    <p:sldId id="259" r:id="rId5"/>
    <p:sldId id="260" r:id="rId6"/>
    <p:sldId id="261" r:id="rId7"/>
    <p:sldId id="280" r:id="rId8"/>
    <p:sldId id="262" r:id="rId9"/>
    <p:sldId id="263" r:id="rId10"/>
    <p:sldId id="264" r:id="rId11"/>
    <p:sldId id="265" r:id="rId12"/>
    <p:sldId id="266" r:id="rId13"/>
    <p:sldId id="269" r:id="rId14"/>
    <p:sldId id="271" r:id="rId15"/>
    <p:sldId id="270" r:id="rId16"/>
    <p:sldId id="272" r:id="rId17"/>
    <p:sldId id="273" r:id="rId18"/>
    <p:sldId id="274" r:id="rId19"/>
    <p:sldId id="276" r:id="rId20"/>
    <p:sldId id="277" r:id="rId21"/>
    <p:sldId id="278" r:id="rId22"/>
    <p:sldId id="279" r:id="rId23"/>
    <p:sldId id="282" r:id="rId24"/>
    <p:sldId id="281" r:id="rId25"/>
    <p:sldId id="284" r:id="rId26"/>
    <p:sldId id="288" r:id="rId27"/>
    <p:sldId id="289" r:id="rId28"/>
    <p:sldId id="291" r:id="rId29"/>
    <p:sldId id="290" r:id="rId30"/>
    <p:sldId id="292" r:id="rId31"/>
    <p:sldId id="293" r:id="rId32"/>
    <p:sldId id="294" r:id="rId33"/>
    <p:sldId id="295" r:id="rId34"/>
    <p:sldId id="285" r:id="rId35"/>
    <p:sldId id="287" r:id="rId36"/>
    <p:sldId id="283" r:id="rId37"/>
    <p:sldId id="296" r:id="rId38"/>
    <p:sldId id="297" r:id="rId39"/>
    <p:sldId id="299" r:id="rId40"/>
    <p:sldId id="298" r:id="rId41"/>
    <p:sldId id="300" r:id="rId42"/>
    <p:sldId id="301" r:id="rId43"/>
    <p:sldId id="302" r:id="rId44"/>
    <p:sldId id="307" r:id="rId45"/>
    <p:sldId id="308" r:id="rId46"/>
    <p:sldId id="309" r:id="rId47"/>
    <p:sldId id="310" r:id="rId48"/>
    <p:sldId id="311" r:id="rId49"/>
    <p:sldId id="312" r:id="rId50"/>
    <p:sldId id="314" r:id="rId51"/>
    <p:sldId id="313" r:id="rId52"/>
    <p:sldId id="330" r:id="rId53"/>
    <p:sldId id="315" r:id="rId54"/>
    <p:sldId id="316" r:id="rId55"/>
    <p:sldId id="317" r:id="rId56"/>
    <p:sldId id="318" r:id="rId57"/>
    <p:sldId id="323" r:id="rId58"/>
    <p:sldId id="324" r:id="rId59"/>
    <p:sldId id="325" r:id="rId60"/>
    <p:sldId id="326" r:id="rId61"/>
    <p:sldId id="328" r:id="rId62"/>
    <p:sldId id="329" r:id="rId63"/>
    <p:sldId id="327" r:id="rId64"/>
    <p:sldId id="319" r:id="rId65"/>
    <p:sldId id="320" r:id="rId66"/>
    <p:sldId id="321" r:id="rId67"/>
    <p:sldId id="322" r:id="rId68"/>
    <p:sldId id="333" r:id="rId69"/>
    <p:sldId id="331" r:id="rId70"/>
    <p:sldId id="334" r:id="rId71"/>
    <p:sldId id="339" r:id="rId72"/>
    <p:sldId id="335" r:id="rId73"/>
    <p:sldId id="336" r:id="rId74"/>
    <p:sldId id="337" r:id="rId75"/>
    <p:sldId id="338" r:id="rId76"/>
    <p:sldId id="340" r:id="rId77"/>
    <p:sldId id="341" r:id="rId78"/>
    <p:sldId id="347" r:id="rId79"/>
    <p:sldId id="342" r:id="rId80"/>
    <p:sldId id="343" r:id="rId81"/>
    <p:sldId id="344" r:id="rId82"/>
    <p:sldId id="348" r:id="rId83"/>
    <p:sldId id="349" r:id="rId84"/>
    <p:sldId id="350" r:id="rId85"/>
    <p:sldId id="345" r:id="rId86"/>
    <p:sldId id="351" r:id="rId87"/>
    <p:sldId id="354" r:id="rId88"/>
    <p:sldId id="355" r:id="rId89"/>
    <p:sldId id="356" r:id="rId90"/>
    <p:sldId id="352" r:id="rId91"/>
    <p:sldId id="353" r:id="rId92"/>
    <p:sldId id="357" r:id="rId93"/>
    <p:sldId id="358" r:id="rId94"/>
    <p:sldId id="364" r:id="rId95"/>
    <p:sldId id="359" r:id="rId96"/>
    <p:sldId id="360" r:id="rId97"/>
    <p:sldId id="361" r:id="rId98"/>
    <p:sldId id="362" r:id="rId99"/>
    <p:sldId id="367" r:id="rId100"/>
    <p:sldId id="366" r:id="rId101"/>
    <p:sldId id="363" r:id="rId102"/>
    <p:sldId id="368" r:id="rId103"/>
    <p:sldId id="369" r:id="rId104"/>
    <p:sldId id="370" r:id="rId105"/>
    <p:sldId id="371" r:id="rId106"/>
    <p:sldId id="372" r:id="rId107"/>
    <p:sldId id="373" r:id="rId108"/>
    <p:sldId id="374" r:id="rId109"/>
    <p:sldId id="375" r:id="rId110"/>
    <p:sldId id="376" r:id="rId111"/>
    <p:sldId id="377" r:id="rId112"/>
    <p:sldId id="378" r:id="rId113"/>
    <p:sldId id="379" r:id="rId114"/>
    <p:sldId id="380" r:id="rId115"/>
    <p:sldId id="381" r:id="rId116"/>
    <p:sldId id="382" r:id="rId117"/>
    <p:sldId id="383" r:id="rId118"/>
    <p:sldId id="384" r:id="rId119"/>
    <p:sldId id="385" r:id="rId120"/>
    <p:sldId id="386" r:id="rId121"/>
    <p:sldId id="387" r:id="rId122"/>
    <p:sldId id="389" r:id="rId123"/>
    <p:sldId id="388" r:id="rId124"/>
    <p:sldId id="394" r:id="rId125"/>
    <p:sldId id="391" r:id="rId126"/>
    <p:sldId id="392" r:id="rId127"/>
    <p:sldId id="393" r:id="rId128"/>
    <p:sldId id="395" r:id="rId129"/>
    <p:sldId id="396" r:id="rId130"/>
    <p:sldId id="397" r:id="rId131"/>
    <p:sldId id="399" r:id="rId132"/>
    <p:sldId id="400" r:id="rId133"/>
    <p:sldId id="401" r:id="rId134"/>
    <p:sldId id="402" r:id="rId135"/>
    <p:sldId id="403" r:id="rId136"/>
    <p:sldId id="406" r:id="rId137"/>
    <p:sldId id="405" r:id="rId138"/>
    <p:sldId id="407" r:id="rId139"/>
    <p:sldId id="404" r:id="rId140"/>
    <p:sldId id="408" r:id="rId141"/>
    <p:sldId id="409" r:id="rId142"/>
    <p:sldId id="410" r:id="rId143"/>
    <p:sldId id="411" r:id="rId144"/>
    <p:sldId id="412" r:id="rId145"/>
    <p:sldId id="413" r:id="rId146"/>
    <p:sldId id="414" r:id="rId147"/>
    <p:sldId id="415" r:id="rId148"/>
    <p:sldId id="416" r:id="rId149"/>
    <p:sldId id="417" r:id="rId150"/>
    <p:sldId id="418" r:id="rId151"/>
    <p:sldId id="419" r:id="rId152"/>
    <p:sldId id="424" r:id="rId153"/>
    <p:sldId id="422" r:id="rId154"/>
    <p:sldId id="423" r:id="rId155"/>
    <p:sldId id="420" r:id="rId156"/>
    <p:sldId id="425" r:id="rId157"/>
    <p:sldId id="426" r:id="rId158"/>
    <p:sldId id="427" r:id="rId159"/>
    <p:sldId id="428" r:id="rId160"/>
    <p:sldId id="429" r:id="rId161"/>
    <p:sldId id="430" r:id="rId162"/>
    <p:sldId id="431" r:id="rId163"/>
    <p:sldId id="432" r:id="rId164"/>
    <p:sldId id="434" r:id="rId165"/>
    <p:sldId id="435" r:id="rId166"/>
    <p:sldId id="436" r:id="rId167"/>
    <p:sldId id="433" r:id="rId168"/>
    <p:sldId id="437" r:id="rId169"/>
    <p:sldId id="438" r:id="rId170"/>
    <p:sldId id="439" r:id="rId171"/>
    <p:sldId id="440" r:id="rId172"/>
    <p:sldId id="441" r:id="rId173"/>
    <p:sldId id="442" r:id="rId174"/>
    <p:sldId id="446" r:id="rId175"/>
    <p:sldId id="443" r:id="rId176"/>
    <p:sldId id="444" r:id="rId177"/>
    <p:sldId id="445" r:id="rId178"/>
    <p:sldId id="447" r:id="rId179"/>
    <p:sldId id="448" r:id="rId180"/>
    <p:sldId id="449" r:id="rId181"/>
    <p:sldId id="450" r:id="rId182"/>
    <p:sldId id="451" r:id="rId183"/>
    <p:sldId id="452" r:id="rId184"/>
    <p:sldId id="453" r:id="rId185"/>
    <p:sldId id="454" r:id="rId186"/>
    <p:sldId id="455" r:id="rId187"/>
  </p:sldIdLst>
  <p:sldSz cx="12192000" cy="6858000"/>
  <p:notesSz cx="6858000" cy="9144000"/>
  <p:embeddedFontLst>
    <p:embeddedFont>
      <p:font typeface="Arial Narrow" panose="020B0606020202030204" pitchFamily="34" charset="0"/>
      <p:regular r:id="rId189"/>
      <p:bold r:id="rId190"/>
      <p:italic r:id="rId191"/>
      <p:boldItalic r:id="rId192"/>
    </p:embeddedFont>
    <p:embeddedFont>
      <p:font typeface="MARKETPRO" pitchFamily="2" charset="2"/>
      <p:regular r:id="rId193"/>
    </p:embeddedFont>
    <p:embeddedFont>
      <p:font typeface="Bookman Old Style" panose="02050604050505020204" pitchFamily="18" charset="0"/>
      <p:regular r:id="rId194"/>
      <p:bold r:id="rId195"/>
      <p:italic r:id="rId196"/>
      <p:boldItalic r:id="rId197"/>
    </p:embeddedFont>
    <p:embeddedFont>
      <p:font typeface="JasmineUPC" panose="02020603050405020304" pitchFamily="18" charset="-34"/>
      <p:regular r:id="rId198"/>
      <p:bold r:id="rId199"/>
      <p:italic r:id="rId200"/>
      <p:boldItalic r:id="rId201"/>
    </p:embeddedFont>
    <p:embeddedFont>
      <p:font typeface="Wingdings 3" panose="05040102010807070707" pitchFamily="18" charset="2"/>
      <p:regular r:id="rId202"/>
    </p:embeddedFont>
    <p:embeddedFont>
      <p:font typeface="Agency FB" panose="020B0604020202020204" charset="0"/>
      <p:bold r:id="rId203"/>
    </p:embeddedFont>
    <p:embeddedFont>
      <p:font typeface="Matura MT Script Capitals" panose="020B0604020202020204" charset="0"/>
      <p:regular r:id="rId204"/>
    </p:embeddedFont>
    <p:embeddedFont>
      <p:font typeface="Eras Demi ITC" panose="020B0604020202020204" charset="0"/>
      <p:regular r:id="rId205"/>
    </p:embeddedFont>
    <p:embeddedFont>
      <p:font typeface="Century Gothic" panose="020B0502020202020204" pitchFamily="34" charset="0"/>
      <p:regular r:id="rId206"/>
      <p:bold r:id="rId207"/>
      <p:italic r:id="rId208"/>
      <p:boldItalic r:id="rId209"/>
    </p:embeddedFont>
    <p:embeddedFont>
      <p:font typeface="Franklin Gothic Medium" panose="020B0603020102020204" pitchFamily="34" charset="0"/>
      <p:regular r:id="rId210"/>
      <p:italic r:id="rId211"/>
    </p:embeddedFont>
    <p:embeddedFont>
      <p:font typeface="Comic Sans MS" panose="030F0702030302020204" pitchFamily="66" charset="0"/>
      <p:regular r:id="rId212"/>
      <p:bold r:id="rId213"/>
      <p:italic r:id="rId214"/>
      <p:boldItalic r:id="rId215"/>
    </p:embeddedFont>
    <p:embeddedFont>
      <p:font typeface="Lucida Handwriting" panose="03010101010101010101" pitchFamily="66" charset="0"/>
      <p:regular r:id="rId216"/>
    </p:embeddedFont>
    <p:embeddedFont>
      <p:font typeface="Lucida Sans Unicode" panose="020B0602030504020204" pitchFamily="34" charset="0"/>
      <p:regular r:id="rId217"/>
    </p:embeddedFont>
    <p:embeddedFont>
      <p:font typeface="Aharoni" panose="02010803020104030203" pitchFamily="2" charset="-79"/>
      <p:bold r:id="rId218"/>
    </p:embeddedFont>
    <p:embeddedFont>
      <p:font typeface="Papyrus" panose="03070502060502030205" pitchFamily="66" charset="0"/>
      <p:regular r:id="rId219"/>
    </p:embeddedFont>
    <p:embeddedFont>
      <p:font typeface="Greekth" panose="02020803070505020304" pitchFamily="18" charset="0"/>
      <p:bold r:id="rId220"/>
    </p:embeddedFont>
    <p:embeddedFont>
      <p:font typeface="Cooper Black" panose="020B0604020202020204" charset="0"/>
      <p:regular r:id="rId221"/>
    </p:embeddedFont>
    <p:embeddedFont>
      <p:font typeface="Monotype Corsiva" panose="03010101010201010101" pitchFamily="66" charset="0"/>
      <p:italic r:id="rId222"/>
    </p:embeddedFont>
    <p:embeddedFont>
      <p:font typeface="Bradley Hand ITC" panose="03070402050302030203" pitchFamily="66" charset="0"/>
      <p:regular r:id="rId223"/>
    </p:embeddedFont>
    <p:embeddedFont>
      <p:font typeface="Mistral" panose="03090702030407020403" pitchFamily="66" charset="0"/>
      <p:regular r:id="rId224"/>
    </p:embeddedFont>
    <p:embeddedFont>
      <p:font typeface="Arial Rounded MT Bold" panose="020B0604020202020204" charset="0"/>
      <p:regular r:id="rId225"/>
    </p:embeddedFont>
    <p:embeddedFont>
      <p:font typeface="Freestyle Script" panose="030804020302050B0404" pitchFamily="66" charset="0"/>
      <p:regular r:id="rId226"/>
    </p:embeddedFont>
    <p:embeddedFont>
      <p:font typeface="Eras Bold ITC" panose="020B0604020202020204" charset="0"/>
      <p:regular r:id="rId227"/>
    </p:embeddedFont>
    <p:embeddedFont>
      <p:font typeface="Impact" panose="020B0806030902050204" pitchFamily="34" charset="0"/>
      <p:regular r:id="rId228"/>
    </p:embeddedFont>
    <p:embeddedFont>
      <p:font typeface="Calibri" panose="020F0502020204030204" pitchFamily="34" charset="0"/>
      <p:regular r:id="rId229"/>
      <p:bold r:id="rId230"/>
      <p:italic r:id="rId231"/>
      <p:boldItalic r:id="rId2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6600"/>
    <a:srgbClr val="7E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43"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sorterViewPr>
    <p:cViewPr>
      <p:scale>
        <a:sx n="100" d="100"/>
        <a:sy n="100" d="100"/>
      </p:scale>
      <p:origin x="0" y="-5172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3.fntdata"/><Relationship Id="rId205" Type="http://schemas.openxmlformats.org/officeDocument/2006/relationships/font" Target="fonts/font17.fntdata"/><Relationship Id="rId226" Type="http://schemas.openxmlformats.org/officeDocument/2006/relationships/font" Target="fonts/font38.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font" Target="fonts/font28.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font" Target="fonts/font4.fntdata"/><Relationship Id="rId197" Type="http://schemas.openxmlformats.org/officeDocument/2006/relationships/font" Target="fonts/font9.fntdata"/><Relationship Id="rId206" Type="http://schemas.openxmlformats.org/officeDocument/2006/relationships/font" Target="fonts/font18.fntdata"/><Relationship Id="rId227" Type="http://schemas.openxmlformats.org/officeDocument/2006/relationships/font" Target="fonts/font39.fntdata"/><Relationship Id="rId201" Type="http://schemas.openxmlformats.org/officeDocument/2006/relationships/font" Target="fonts/font13.fntdata"/><Relationship Id="rId222" Type="http://schemas.openxmlformats.org/officeDocument/2006/relationships/font" Target="fonts/font3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font" Target="fonts/font24.fntdata"/><Relationship Id="rId233"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10.fntdata"/><Relationship Id="rId172" Type="http://schemas.openxmlformats.org/officeDocument/2006/relationships/slide" Target="slides/slide171.xml"/><Relationship Id="rId193" Type="http://schemas.openxmlformats.org/officeDocument/2006/relationships/font" Target="fonts/font5.fntdata"/><Relationship Id="rId202" Type="http://schemas.openxmlformats.org/officeDocument/2006/relationships/font" Target="fonts/font14.fntdata"/><Relationship Id="rId207" Type="http://schemas.openxmlformats.org/officeDocument/2006/relationships/font" Target="fonts/font19.fntdata"/><Relationship Id="rId223" Type="http://schemas.openxmlformats.org/officeDocument/2006/relationships/font" Target="fonts/font35.fntdata"/><Relationship Id="rId228" Type="http://schemas.openxmlformats.org/officeDocument/2006/relationships/font" Target="fonts/font40.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font" Target="fonts/font25.fntdata"/><Relationship Id="rId218" Type="http://schemas.openxmlformats.org/officeDocument/2006/relationships/font" Target="fonts/font30.fntdata"/><Relationship Id="rId234"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6.fntdata"/><Relationship Id="rId199" Type="http://schemas.openxmlformats.org/officeDocument/2006/relationships/font" Target="fonts/font11.fntdata"/><Relationship Id="rId203" Type="http://schemas.openxmlformats.org/officeDocument/2006/relationships/font" Target="fonts/font15.fntdata"/><Relationship Id="rId208" Type="http://schemas.openxmlformats.org/officeDocument/2006/relationships/font" Target="fonts/font20.fntdata"/><Relationship Id="rId229" Type="http://schemas.openxmlformats.org/officeDocument/2006/relationships/font" Target="fonts/font41.fntdata"/><Relationship Id="rId19" Type="http://schemas.openxmlformats.org/officeDocument/2006/relationships/slide" Target="slides/slide18.xml"/><Relationship Id="rId224" Type="http://schemas.openxmlformats.org/officeDocument/2006/relationships/font" Target="fonts/font36.fntdata"/><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font" Target="fonts/font1.fntdata"/><Relationship Id="rId219" Type="http://schemas.openxmlformats.org/officeDocument/2006/relationships/font" Target="fonts/font31.fntdata"/><Relationship Id="rId3" Type="http://schemas.openxmlformats.org/officeDocument/2006/relationships/slide" Target="slides/slide2.xml"/><Relationship Id="rId214" Type="http://schemas.openxmlformats.org/officeDocument/2006/relationships/font" Target="fonts/font26.fntdata"/><Relationship Id="rId230" Type="http://schemas.openxmlformats.org/officeDocument/2006/relationships/font" Target="fonts/font42.fntdata"/><Relationship Id="rId235"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7.fntdata"/><Relationship Id="rId209" Type="http://schemas.openxmlformats.org/officeDocument/2006/relationships/font" Target="fonts/font21.fntdata"/><Relationship Id="rId190" Type="http://schemas.openxmlformats.org/officeDocument/2006/relationships/font" Target="fonts/font2.fntdata"/><Relationship Id="rId204" Type="http://schemas.openxmlformats.org/officeDocument/2006/relationships/font" Target="fonts/font16.fntdata"/><Relationship Id="rId220" Type="http://schemas.openxmlformats.org/officeDocument/2006/relationships/font" Target="fonts/font32.fntdata"/><Relationship Id="rId225" Type="http://schemas.openxmlformats.org/officeDocument/2006/relationships/font" Target="fonts/font3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font" Target="fonts/font22.fntdata"/><Relationship Id="rId215" Type="http://schemas.openxmlformats.org/officeDocument/2006/relationships/font" Target="fonts/font27.fntdata"/><Relationship Id="rId236"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font" Target="fonts/font43.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font" Target="fonts/font8.fntdata"/><Relationship Id="rId200" Type="http://schemas.openxmlformats.org/officeDocument/2006/relationships/font" Target="fonts/font12.fntdata"/><Relationship Id="rId16" Type="http://schemas.openxmlformats.org/officeDocument/2006/relationships/slide" Target="slides/slide15.xml"/><Relationship Id="rId221" Type="http://schemas.openxmlformats.org/officeDocument/2006/relationships/font" Target="fonts/font33.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font" Target="fonts/font23.fntdata"/><Relationship Id="rId232" Type="http://schemas.openxmlformats.org/officeDocument/2006/relationships/font" Target="fonts/font44.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E5E95-6AFA-443E-8B8F-A82FE3FE3CB6}" type="datetimeFigureOut">
              <a:rPr lang="en-US" smtClean="0"/>
              <a:t>2/11/2016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08BA2-7FF2-4E70-802D-20A37B0A5DED}" type="slidenum">
              <a:rPr lang="en-US" smtClean="0"/>
              <a:t>‹#›</a:t>
            </a:fld>
            <a:endParaRPr lang="en-US"/>
          </a:p>
        </p:txBody>
      </p:sp>
    </p:spTree>
    <p:extLst>
      <p:ext uri="{BB962C8B-B14F-4D97-AF65-F5344CB8AC3E}">
        <p14:creationId xmlns:p14="http://schemas.microsoft.com/office/powerpoint/2010/main" val="1095437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508BA2-7FF2-4E70-802D-20A37B0A5DED}" type="slidenum">
              <a:rPr lang="en-US" smtClean="0"/>
              <a:t>186</a:t>
            </a:fld>
            <a:endParaRPr lang="en-US"/>
          </a:p>
        </p:txBody>
      </p:sp>
    </p:spTree>
    <p:extLst>
      <p:ext uri="{BB962C8B-B14F-4D97-AF65-F5344CB8AC3E}">
        <p14:creationId xmlns:p14="http://schemas.microsoft.com/office/powerpoint/2010/main" val="576596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38F2D8-D891-4360-9351-04A6486AE1CA}" type="datetime1">
              <a:rPr lang="en-US" smtClean="0"/>
              <a:t>2/11/2016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D0D2E8-3DAC-4ED5-A811-9A3DC8DCC125}" type="datetime1">
              <a:rPr lang="en-US" smtClean="0"/>
              <a:t>2/11/2016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71A730-A0A7-4FAE-BC22-FF74CA62F174}" type="datetime1">
              <a:rPr lang="en-US" smtClean="0"/>
              <a:t>2/11/2016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54B7F822-8789-44CB-8541-D5FCC73DFBF5}" type="datetime1">
              <a:rPr lang="en-US" smtClean="0"/>
              <a:t>2/11/2016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EFFED3C1-31E4-41C3-AD7E-00C73C6FD257}" type="datetime1">
              <a:rPr lang="en-US" smtClean="0"/>
              <a:t>2/11/2016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3463B326-77DF-4BC2-B090-2C4783911A67}" type="datetime1">
              <a:rPr lang="en-US" smtClean="0"/>
              <a:t>2/11/2016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704581-A275-40C4-83E0-D84CDAFE1233}" type="datetime1">
              <a:rPr lang="en-US" smtClean="0"/>
              <a:t>2/11/2016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B297FC-7A2D-40F3-8683-32B577EB527B}" type="datetime1">
              <a:rPr lang="en-US" smtClean="0"/>
              <a:t>2/11/2016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3638"/>
            <a:ext cx="2844800" cy="457200"/>
          </a:xfrm>
        </p:spPr>
        <p:txBody>
          <a:bodyPr/>
          <a:lstStyle>
            <a:lvl1pPr>
              <a:defRPr/>
            </a:lvl1pPr>
          </a:lstStyle>
          <a:p>
            <a:fld id="{B48F0697-D822-4A0B-8478-A4926866BF32}" type="datetime1">
              <a:rPr lang="en-US" altLang="en-US" smtClean="0"/>
              <a:t>2/11/2016</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30E87EE9-7E76-4E33-8772-9029F74C8BA8}" type="slidenum">
              <a:rPr lang="en-US" altLang="en-US"/>
              <a:pPr/>
              <a:t>‹#›</a:t>
            </a:fld>
            <a:endParaRPr lang="en-US" altLang="en-US"/>
          </a:p>
        </p:txBody>
      </p:sp>
    </p:spTree>
    <p:extLst>
      <p:ext uri="{BB962C8B-B14F-4D97-AF65-F5344CB8AC3E}">
        <p14:creationId xmlns:p14="http://schemas.microsoft.com/office/powerpoint/2010/main" val="1781451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3638"/>
            <a:ext cx="2844800" cy="457200"/>
          </a:xfrm>
        </p:spPr>
        <p:txBody>
          <a:bodyPr/>
          <a:lstStyle>
            <a:lvl1pPr>
              <a:defRPr/>
            </a:lvl1pPr>
          </a:lstStyle>
          <a:p>
            <a:fld id="{1BD79D8C-487A-4E59-848C-890AB694A678}" type="slidenum">
              <a:rPr lang="en-US" altLang="en-US"/>
              <a:pPr/>
              <a:t>‹#›</a:t>
            </a:fld>
            <a:endParaRPr lang="en-US" altLang="en-US"/>
          </a:p>
        </p:txBody>
      </p:sp>
    </p:spTree>
    <p:extLst>
      <p:ext uri="{BB962C8B-B14F-4D97-AF65-F5344CB8AC3E}">
        <p14:creationId xmlns:p14="http://schemas.microsoft.com/office/powerpoint/2010/main" val="2919304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307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CE0EE932-E7B4-4E54-A77D-BED8DF3338A3}" type="slidenum">
              <a:rPr lang="en-US" altLang="en-US"/>
              <a:pPr/>
              <a:t>‹#›</a:t>
            </a:fld>
            <a:endParaRPr lang="en-US" altLang="en-US"/>
          </a:p>
        </p:txBody>
      </p:sp>
    </p:spTree>
    <p:extLst>
      <p:ext uri="{BB962C8B-B14F-4D97-AF65-F5344CB8AC3E}">
        <p14:creationId xmlns:p14="http://schemas.microsoft.com/office/powerpoint/2010/main" val="3988007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8E84B6-FA62-4B3A-85E4-33B5EDA373EA}" type="datetime1">
              <a:rPr lang="en-US" smtClean="0"/>
              <a:t>2/11/2016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307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41763"/>
            <a:ext cx="5384800" cy="218916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17438CE6-0616-440C-95AE-B8BA074C6A9E}" type="slidenum">
              <a:rPr lang="en-US" altLang="en-US"/>
              <a:pPr/>
              <a:t>‹#›</a:t>
            </a:fld>
            <a:endParaRPr lang="en-US" altLang="en-US"/>
          </a:p>
        </p:txBody>
      </p:sp>
    </p:spTree>
    <p:extLst>
      <p:ext uri="{BB962C8B-B14F-4D97-AF65-F5344CB8AC3E}">
        <p14:creationId xmlns:p14="http://schemas.microsoft.com/office/powerpoint/2010/main" val="2706306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1"/>
            <a:ext cx="5384800" cy="21891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09600" y="3941763"/>
            <a:ext cx="5384800" cy="218916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600201"/>
            <a:ext cx="5384800" cy="45307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F077C07F-8EC7-4E1E-BD95-F469FC437732}" type="slidenum">
              <a:rPr lang="en-US" altLang="en-US"/>
              <a:pPr/>
              <a:t>‹#›</a:t>
            </a:fld>
            <a:endParaRPr lang="en-US" altLang="en-US"/>
          </a:p>
        </p:txBody>
      </p:sp>
    </p:spTree>
    <p:extLst>
      <p:ext uri="{BB962C8B-B14F-4D97-AF65-F5344CB8AC3E}">
        <p14:creationId xmlns:p14="http://schemas.microsoft.com/office/powerpoint/2010/main" val="3281572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7DB4567-E485-4EB1-A31F-2C38AC1A433A}" type="datetime1">
              <a:rPr lang="en-US" smtClean="0"/>
              <a:t>2/11/2016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92DE32-18F9-4110-8DE3-D89C15A3260B}" type="datetime1">
              <a:rPr lang="en-US" smtClean="0"/>
              <a:t>2/11/2016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55EC49-C0CD-4137-85B7-A1D48C0378C9}" type="datetime1">
              <a:rPr lang="en-US" smtClean="0"/>
              <a:t>2/11/2016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446EDD-F5F0-49CF-830A-9C4C66885FF8}" type="datetime1">
              <a:rPr lang="en-US" smtClean="0"/>
              <a:t>2/11/2016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D8581-A627-4843-B045-8849CE1333B4}" type="datetime1">
              <a:rPr lang="en-US" smtClean="0"/>
              <a:t>2/11/2016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882C498-D846-42E3-91F4-287E1B3C1624}" type="datetime1">
              <a:rPr lang="en-US" smtClean="0"/>
              <a:t>2/11/2016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1F80802-1E5E-4F75-AD1B-3DFCC838B6BE}" type="datetime1">
              <a:rPr lang="en-US" smtClean="0"/>
              <a:t>2/11/2016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ADF6876-8555-464E-BEDE-8427C7B74D93}" type="datetime1">
              <a:rPr lang="en-US" smtClean="0"/>
              <a:t>2/11/2016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 id="2147483666" r:id="rId18"/>
    <p:sldLayoutId id="2147483667" r:id="rId19"/>
    <p:sldLayoutId id="2147483668" r:id="rId20"/>
    <p:sldLayoutId id="2147483669" r:id="rId21"/>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1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5.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17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THIRD GOSPEL</a:t>
            </a:r>
            <a:endParaRPr lang="en-US" dirty="0"/>
          </a:p>
        </p:txBody>
      </p:sp>
      <p:sp>
        <p:nvSpPr>
          <p:cNvPr id="3" name="Subtitle 2"/>
          <p:cNvSpPr>
            <a:spLocks noGrp="1"/>
          </p:cNvSpPr>
          <p:nvPr>
            <p:ph type="subTitle" idx="1"/>
          </p:nvPr>
        </p:nvSpPr>
        <p:spPr/>
        <p:txBody>
          <a:bodyPr/>
          <a:lstStyle/>
          <a:p>
            <a:r>
              <a:rPr lang="en-US" dirty="0" smtClean="0"/>
              <a:t>Luke’s First Volume of his Two Volume Work in the New Testament</a:t>
            </a:r>
            <a:endParaRPr lang="en-US" dirty="0"/>
          </a:p>
        </p:txBody>
      </p:sp>
    </p:spTree>
    <p:extLst>
      <p:ext uri="{BB962C8B-B14F-4D97-AF65-F5344CB8AC3E}">
        <p14:creationId xmlns:p14="http://schemas.microsoft.com/office/powerpoint/2010/main" val="2347789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09711" y="624110"/>
            <a:ext cx="8886313" cy="976090"/>
          </a:xfrm>
          <a:solidFill>
            <a:srgbClr val="480048"/>
          </a:solidFill>
          <a:ln>
            <a:solidFill>
              <a:srgbClr val="FFFF99"/>
            </a:solidFill>
            <a:miter lim="800000"/>
            <a:headEnd/>
            <a:tailEnd/>
          </a:ln>
        </p:spPr>
        <p:txBody>
          <a:bodyPr>
            <a:normAutofit/>
          </a:bodyPr>
          <a:lstStyle/>
          <a:p>
            <a:pPr algn="ctr"/>
            <a:r>
              <a:rPr lang="en-US" altLang="en-US" sz="4800" dirty="0">
                <a:solidFill>
                  <a:srgbClr val="FFFF99"/>
                </a:solidFill>
                <a:latin typeface="Eras Bold ITC" pitchFamily="34" charset="0"/>
              </a:rPr>
              <a:t>The Synoptic Gospels</a:t>
            </a:r>
          </a:p>
        </p:txBody>
      </p:sp>
      <p:sp>
        <p:nvSpPr>
          <p:cNvPr id="81924" name="Rectangle 4"/>
          <p:cNvSpPr>
            <a:spLocks noGrp="1" noChangeArrowheads="1"/>
          </p:cNvSpPr>
          <p:nvPr>
            <p:ph type="body" sz="half" idx="1"/>
          </p:nvPr>
        </p:nvSpPr>
        <p:spPr>
          <a:xfrm>
            <a:off x="2133600" y="2209800"/>
            <a:ext cx="2590800" cy="2362200"/>
          </a:xfrm>
          <a:solidFill>
            <a:srgbClr val="FFFF99"/>
          </a:solidFill>
          <a:ln w="3175">
            <a:solidFill>
              <a:schemeClr val="tx1"/>
            </a:solidFill>
            <a:miter lim="800000"/>
            <a:headEnd/>
            <a:tailEnd/>
          </a:ln>
        </p:spPr>
        <p:txBody>
          <a:bodyPr/>
          <a:lstStyle/>
          <a:p>
            <a:pPr>
              <a:buFont typeface="Wingdings" panose="05000000000000000000" pitchFamily="2" charset="2"/>
              <a:buNone/>
            </a:pPr>
            <a:r>
              <a:rPr lang="en-US" altLang="en-US" sz="2800" dirty="0">
                <a:solidFill>
                  <a:srgbClr val="422100"/>
                </a:solidFill>
              </a:rPr>
              <a:t>1-28</a:t>
            </a:r>
          </a:p>
          <a:p>
            <a:pPr>
              <a:buFont typeface="Wingdings" panose="05000000000000000000" pitchFamily="2" charset="2"/>
              <a:buNone/>
            </a:pPr>
            <a:r>
              <a:rPr lang="en-US" altLang="en-US" sz="2400" b="1" dirty="0" smtClean="0">
                <a:solidFill>
                  <a:schemeClr val="accent1">
                    <a:lumMod val="50000"/>
                  </a:schemeClr>
                </a:solidFill>
              </a:rPr>
              <a:t>Much is common </a:t>
            </a:r>
            <a:r>
              <a:rPr lang="en-US" altLang="en-US" sz="2400" b="1" dirty="0">
                <a:solidFill>
                  <a:schemeClr val="accent1">
                    <a:lumMod val="50000"/>
                  </a:schemeClr>
                </a:solidFill>
              </a:rPr>
              <a:t>to all three </a:t>
            </a:r>
            <a:r>
              <a:rPr lang="en-US" altLang="en-US" sz="2400" b="1" dirty="0" err="1">
                <a:solidFill>
                  <a:schemeClr val="accent1">
                    <a:lumMod val="50000"/>
                  </a:schemeClr>
                </a:solidFill>
              </a:rPr>
              <a:t>Synoptics</a:t>
            </a:r>
            <a:endParaRPr lang="en-US" altLang="en-US" sz="2400" b="1" dirty="0">
              <a:solidFill>
                <a:schemeClr val="accent1">
                  <a:lumMod val="50000"/>
                </a:schemeClr>
              </a:solidFill>
            </a:endParaRPr>
          </a:p>
        </p:txBody>
      </p:sp>
      <p:sp>
        <p:nvSpPr>
          <p:cNvPr id="81925" name="Rectangle 5"/>
          <p:cNvSpPr>
            <a:spLocks noGrp="1" noChangeArrowheads="1"/>
          </p:cNvSpPr>
          <p:nvPr>
            <p:ph type="body" sz="half" idx="2"/>
          </p:nvPr>
        </p:nvSpPr>
        <p:spPr>
          <a:xfrm>
            <a:off x="4876800" y="2209800"/>
            <a:ext cx="2514600" cy="2362200"/>
          </a:xfrm>
          <a:solidFill>
            <a:srgbClr val="FFFF99"/>
          </a:solidFill>
          <a:ln w="3175">
            <a:solidFill>
              <a:schemeClr val="tx1"/>
            </a:solidFill>
            <a:miter lim="800000"/>
            <a:headEnd/>
            <a:tailEnd/>
          </a:ln>
        </p:spPr>
        <p:txBody>
          <a:bodyPr/>
          <a:lstStyle/>
          <a:p>
            <a:pPr>
              <a:buFont typeface="Wingdings" panose="05000000000000000000" pitchFamily="2" charset="2"/>
              <a:buNone/>
            </a:pPr>
            <a:r>
              <a:rPr lang="en-US" altLang="en-US" sz="2800" dirty="0">
                <a:solidFill>
                  <a:srgbClr val="422100"/>
                </a:solidFill>
              </a:rPr>
              <a:t>1-24</a:t>
            </a:r>
          </a:p>
          <a:p>
            <a:pPr>
              <a:buFont typeface="Wingdings" panose="05000000000000000000" pitchFamily="2" charset="2"/>
              <a:buNone/>
            </a:pPr>
            <a:r>
              <a:rPr lang="en-US" altLang="en-US" sz="2400" b="1" dirty="0" smtClean="0">
                <a:solidFill>
                  <a:schemeClr val="accent1">
                    <a:lumMod val="50000"/>
                  </a:schemeClr>
                </a:solidFill>
              </a:rPr>
              <a:t>Much is common </a:t>
            </a:r>
            <a:r>
              <a:rPr lang="en-US" altLang="en-US" sz="2400" b="1" dirty="0">
                <a:solidFill>
                  <a:schemeClr val="accent1">
                    <a:lumMod val="50000"/>
                  </a:schemeClr>
                </a:solidFill>
              </a:rPr>
              <a:t>to all three </a:t>
            </a:r>
            <a:r>
              <a:rPr lang="en-US" altLang="en-US" sz="2400" b="1" dirty="0" err="1">
                <a:solidFill>
                  <a:schemeClr val="accent1">
                    <a:lumMod val="50000"/>
                  </a:schemeClr>
                </a:solidFill>
              </a:rPr>
              <a:t>Synoptics</a:t>
            </a:r>
            <a:endParaRPr lang="en-US" altLang="en-US" sz="2400" b="1" dirty="0">
              <a:solidFill>
                <a:schemeClr val="accent1">
                  <a:lumMod val="50000"/>
                </a:schemeClr>
              </a:solidFill>
            </a:endParaRPr>
          </a:p>
        </p:txBody>
      </p:sp>
      <p:sp>
        <p:nvSpPr>
          <p:cNvPr id="81926" name="Rectangle 6"/>
          <p:cNvSpPr>
            <a:spLocks noChangeArrowheads="1"/>
          </p:cNvSpPr>
          <p:nvPr/>
        </p:nvSpPr>
        <p:spPr bwMode="auto">
          <a:xfrm>
            <a:off x="7543800" y="2209800"/>
            <a:ext cx="2438400" cy="2362200"/>
          </a:xfrm>
          <a:prstGeom prst="rect">
            <a:avLst/>
          </a:prstGeom>
          <a:solidFill>
            <a:srgbClr val="FFFF99"/>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dirty="0">
                <a:solidFill>
                  <a:srgbClr val="422100"/>
                </a:solidFill>
                <a:effectLst/>
                <a:latin typeface="+mj-lt"/>
              </a:rPr>
              <a:t>1-16</a:t>
            </a:r>
          </a:p>
          <a:p>
            <a:pPr>
              <a:buFont typeface="Wingdings" panose="05000000000000000000" pitchFamily="2" charset="2"/>
              <a:buNone/>
            </a:pPr>
            <a:r>
              <a:rPr lang="en-US" altLang="en-US" sz="2400" b="1" dirty="0" smtClean="0">
                <a:solidFill>
                  <a:schemeClr val="accent1">
                    <a:lumMod val="50000"/>
                  </a:schemeClr>
                </a:solidFill>
                <a:effectLst/>
              </a:rPr>
              <a:t>Much is common </a:t>
            </a:r>
            <a:r>
              <a:rPr lang="en-US" altLang="en-US" sz="2400" b="1" dirty="0">
                <a:solidFill>
                  <a:schemeClr val="accent1">
                    <a:lumMod val="50000"/>
                  </a:schemeClr>
                </a:solidFill>
                <a:effectLst/>
              </a:rPr>
              <a:t>to all three </a:t>
            </a:r>
            <a:r>
              <a:rPr lang="en-US" altLang="en-US" sz="2400" b="1" dirty="0" err="1">
                <a:solidFill>
                  <a:schemeClr val="accent1">
                    <a:lumMod val="50000"/>
                  </a:schemeClr>
                </a:solidFill>
                <a:effectLst/>
              </a:rPr>
              <a:t>Synoptics</a:t>
            </a:r>
            <a:endParaRPr lang="en-US" altLang="en-US" sz="2400" b="1" dirty="0">
              <a:solidFill>
                <a:schemeClr val="accent1">
                  <a:lumMod val="50000"/>
                </a:schemeClr>
              </a:solidFill>
              <a:effectLst/>
            </a:endParaRPr>
          </a:p>
        </p:txBody>
      </p:sp>
      <p:sp>
        <p:nvSpPr>
          <p:cNvPr id="81927" name="Text Box 7"/>
          <p:cNvSpPr txBox="1">
            <a:spLocks noChangeArrowheads="1"/>
          </p:cNvSpPr>
          <p:nvPr/>
        </p:nvSpPr>
        <p:spPr bwMode="auto">
          <a:xfrm>
            <a:off x="2057400" y="16764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latin typeface="Eras Bold ITC" pitchFamily="34" charset="0"/>
              </a:rPr>
              <a:t> </a:t>
            </a:r>
            <a:r>
              <a:rPr lang="en-US" altLang="en-US" sz="2400" dirty="0">
                <a:solidFill>
                  <a:srgbClr val="FFFF99"/>
                </a:solidFill>
                <a:latin typeface="Eras Bold ITC" pitchFamily="34" charset="0"/>
              </a:rPr>
              <a:t>Matthew		</a:t>
            </a:r>
            <a:r>
              <a:rPr lang="en-US" altLang="en-US" sz="2400" dirty="0" smtClean="0">
                <a:solidFill>
                  <a:srgbClr val="FFFF99"/>
                </a:solidFill>
                <a:latin typeface="Eras Bold ITC" pitchFamily="34" charset="0"/>
              </a:rPr>
              <a:t>		Luke</a:t>
            </a:r>
            <a:r>
              <a:rPr lang="en-US" altLang="en-US" sz="2400" dirty="0">
                <a:solidFill>
                  <a:srgbClr val="FFFF99"/>
                </a:solidFill>
                <a:latin typeface="Eras Bold ITC" pitchFamily="34" charset="0"/>
              </a:rPr>
              <a:t>			</a:t>
            </a:r>
            <a:r>
              <a:rPr lang="en-US" altLang="en-US" sz="2400" dirty="0" smtClean="0">
                <a:solidFill>
                  <a:srgbClr val="FFFF99"/>
                </a:solidFill>
                <a:latin typeface="Eras Bold ITC" pitchFamily="34" charset="0"/>
              </a:rPr>
              <a:t>		Mark</a:t>
            </a:r>
            <a:endParaRPr lang="en-US" altLang="en-US" sz="2400" dirty="0">
              <a:solidFill>
                <a:srgbClr val="FFFF99"/>
              </a:solidFill>
              <a:latin typeface="Eras Bold ITC" pitchFamily="34" charset="0"/>
            </a:endParaRPr>
          </a:p>
        </p:txBody>
      </p:sp>
      <p:sp>
        <p:nvSpPr>
          <p:cNvPr id="81928" name="Text Box 8"/>
          <p:cNvSpPr txBox="1">
            <a:spLocks noChangeArrowheads="1"/>
          </p:cNvSpPr>
          <p:nvPr/>
        </p:nvSpPr>
        <p:spPr bwMode="auto">
          <a:xfrm>
            <a:off x="2133600" y="4551364"/>
            <a:ext cx="2590800" cy="644525"/>
          </a:xfrm>
          <a:prstGeom prst="rect">
            <a:avLst/>
          </a:prstGeom>
          <a:solidFill>
            <a:schemeClr val="tx2"/>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smtClean="0"/>
              <a:t>Some is common </a:t>
            </a:r>
            <a:r>
              <a:rPr lang="en-US" altLang="en-US" b="1" dirty="0"/>
              <a:t>to Matthew and Luke</a:t>
            </a:r>
          </a:p>
        </p:txBody>
      </p:sp>
      <p:sp>
        <p:nvSpPr>
          <p:cNvPr id="81930" name="Text Box 10"/>
          <p:cNvSpPr txBox="1">
            <a:spLocks noChangeArrowheads="1"/>
          </p:cNvSpPr>
          <p:nvPr/>
        </p:nvSpPr>
        <p:spPr bwMode="auto">
          <a:xfrm>
            <a:off x="4876800" y="4537076"/>
            <a:ext cx="2514600" cy="644525"/>
          </a:xfrm>
          <a:prstGeom prst="rect">
            <a:avLst/>
          </a:prstGeom>
          <a:solidFill>
            <a:schemeClr val="tx2"/>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smtClean="0"/>
              <a:t>Some is common </a:t>
            </a:r>
            <a:r>
              <a:rPr lang="en-US" altLang="en-US" b="1" dirty="0"/>
              <a:t>to Matthew and Luke</a:t>
            </a:r>
          </a:p>
        </p:txBody>
      </p:sp>
      <p:sp>
        <p:nvSpPr>
          <p:cNvPr id="81931" name="Text Box 11"/>
          <p:cNvSpPr txBox="1">
            <a:spLocks noChangeArrowheads="1"/>
          </p:cNvSpPr>
          <p:nvPr/>
        </p:nvSpPr>
        <p:spPr bwMode="auto">
          <a:xfrm>
            <a:off x="2133600" y="5181600"/>
            <a:ext cx="2590800" cy="554038"/>
          </a:xfrm>
          <a:prstGeom prst="rect">
            <a:avLst/>
          </a:prstGeom>
          <a:solidFill>
            <a:schemeClr val="bg2"/>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t>Unique to Matthew</a:t>
            </a:r>
          </a:p>
          <a:p>
            <a:pPr>
              <a:spcBef>
                <a:spcPct val="50000"/>
              </a:spcBef>
            </a:pPr>
            <a:endParaRPr lang="en-US" altLang="en-US" sz="800" b="1" dirty="0"/>
          </a:p>
        </p:txBody>
      </p:sp>
      <p:sp>
        <p:nvSpPr>
          <p:cNvPr id="81932" name="Text Box 12"/>
          <p:cNvSpPr txBox="1">
            <a:spLocks noChangeArrowheads="1"/>
          </p:cNvSpPr>
          <p:nvPr/>
        </p:nvSpPr>
        <p:spPr bwMode="auto">
          <a:xfrm>
            <a:off x="4876800" y="5181600"/>
            <a:ext cx="2514600" cy="1423988"/>
          </a:xfrm>
          <a:prstGeom prst="rect">
            <a:avLst/>
          </a:prstGeom>
          <a:solidFill>
            <a:srgbClr val="FF6600"/>
          </a:solidFill>
          <a:ln w="3175">
            <a:solidFill>
              <a:schemeClr val="tx1"/>
            </a:solidFill>
            <a:miter lim="800000"/>
            <a:headEnd/>
            <a:tailEnd/>
          </a:ln>
          <a:effectLst/>
        </p:spPr>
        <p:txBody>
          <a:bodyPr>
            <a:spAutoFit/>
          </a:bodyPr>
          <a:lstStyle/>
          <a:p>
            <a:pPr>
              <a:spcBef>
                <a:spcPct val="50000"/>
              </a:spcBef>
            </a:pPr>
            <a:endParaRPr lang="en-US" altLang="en-US" b="1" dirty="0">
              <a:effectLst>
                <a:outerShdw blurRad="38100" dist="38100" dir="2700000" algn="tl">
                  <a:srgbClr val="000000"/>
                </a:outerShdw>
              </a:effectLst>
            </a:endParaRPr>
          </a:p>
          <a:p>
            <a:pPr>
              <a:spcBef>
                <a:spcPct val="50000"/>
              </a:spcBef>
            </a:pPr>
            <a:r>
              <a:rPr lang="en-US" altLang="en-US" b="1" dirty="0"/>
              <a:t>Unique to Luke</a:t>
            </a:r>
          </a:p>
          <a:p>
            <a:pPr>
              <a:spcBef>
                <a:spcPct val="50000"/>
              </a:spcBef>
            </a:pPr>
            <a:endParaRPr lang="en-US" altLang="en-US" sz="1000" b="1" dirty="0"/>
          </a:p>
          <a:p>
            <a:pPr>
              <a:spcBef>
                <a:spcPct val="50000"/>
              </a:spcBef>
            </a:pPr>
            <a:endParaRPr lang="en-US" altLang="en-US" dirty="0"/>
          </a:p>
        </p:txBody>
      </p:sp>
      <p:sp>
        <p:nvSpPr>
          <p:cNvPr id="81933" name="Text Box 13"/>
          <p:cNvSpPr txBox="1">
            <a:spLocks noChangeArrowheads="1"/>
          </p:cNvSpPr>
          <p:nvPr/>
        </p:nvSpPr>
        <p:spPr bwMode="auto">
          <a:xfrm>
            <a:off x="7543800" y="4572000"/>
            <a:ext cx="2438400" cy="376238"/>
          </a:xfrm>
          <a:prstGeom prst="rect">
            <a:avLst/>
          </a:prstGeom>
          <a:solidFill>
            <a:srgbClr val="F4EE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t>Unique to Mark</a:t>
            </a:r>
          </a:p>
        </p:txBody>
      </p:sp>
    </p:spTree>
    <p:extLst>
      <p:ext uri="{BB962C8B-B14F-4D97-AF65-F5344CB8AC3E}">
        <p14:creationId xmlns:p14="http://schemas.microsoft.com/office/powerpoint/2010/main" val="3144127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1924">
                                            <p:txEl>
                                              <p:pRg st="1" end="1"/>
                                            </p:txEl>
                                          </p:spTgt>
                                        </p:tgtEl>
                                        <p:attrNameLst>
                                          <p:attrName>style.visibility</p:attrName>
                                        </p:attrNameLst>
                                      </p:cBhvr>
                                      <p:to>
                                        <p:strVal val="visible"/>
                                      </p:to>
                                    </p:set>
                                    <p:anim calcmode="lin" valueType="num">
                                      <p:cBhvr>
                                        <p:cTn id="7" dur="500" fill="hold"/>
                                        <p:tgtEl>
                                          <p:spTgt spid="8192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1924">
                                            <p:txEl>
                                              <p:pRg st="1" end="1"/>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1925">
                                            <p:txEl>
                                              <p:pRg st="1" end="1"/>
                                            </p:txEl>
                                          </p:spTgt>
                                        </p:tgtEl>
                                        <p:attrNameLst>
                                          <p:attrName>style.visibility</p:attrName>
                                        </p:attrNameLst>
                                      </p:cBhvr>
                                      <p:to>
                                        <p:strVal val="visible"/>
                                      </p:to>
                                    </p:set>
                                    <p:anim calcmode="lin" valueType="num">
                                      <p:cBhvr>
                                        <p:cTn id="11" dur="500" fill="hold"/>
                                        <p:tgtEl>
                                          <p:spTgt spid="8192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81925">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1926">
                                            <p:txEl>
                                              <p:pRg st="1" end="1"/>
                                            </p:txEl>
                                          </p:spTgt>
                                        </p:tgtEl>
                                        <p:attrNameLst>
                                          <p:attrName>style.visibility</p:attrName>
                                        </p:attrNameLst>
                                      </p:cBhvr>
                                      <p:to>
                                        <p:strVal val="visible"/>
                                      </p:to>
                                    </p:set>
                                    <p:anim calcmode="lin" valueType="num">
                                      <p:cBhvr>
                                        <p:cTn id="15" dur="500" fill="hold"/>
                                        <p:tgtEl>
                                          <p:spTgt spid="81926">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8192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81928">
                                            <p:txEl>
                                              <p:pRg st="0" end="0"/>
                                            </p:txEl>
                                          </p:spTgt>
                                        </p:tgtEl>
                                        <p:attrNameLst>
                                          <p:attrName>style.visibility</p:attrName>
                                        </p:attrNameLst>
                                      </p:cBhvr>
                                      <p:to>
                                        <p:strVal val="visible"/>
                                      </p:to>
                                    </p:set>
                                    <p:anim calcmode="lin" valueType="num">
                                      <p:cBhvr>
                                        <p:cTn id="21" dur="500" fill="hold"/>
                                        <p:tgtEl>
                                          <p:spTgt spid="81928">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81928">
                                            <p:txEl>
                                              <p:pRg st="0" end="0"/>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81930">
                                            <p:txEl>
                                              <p:pRg st="0" end="0"/>
                                            </p:txEl>
                                          </p:spTgt>
                                        </p:tgtEl>
                                        <p:attrNameLst>
                                          <p:attrName>style.visibility</p:attrName>
                                        </p:attrNameLst>
                                      </p:cBhvr>
                                      <p:to>
                                        <p:strVal val="visible"/>
                                      </p:to>
                                    </p:set>
                                    <p:anim calcmode="lin" valueType="num">
                                      <p:cBhvr>
                                        <p:cTn id="25" dur="500" fill="hold"/>
                                        <p:tgtEl>
                                          <p:spTgt spid="81930">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8193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81933">
                                            <p:txEl>
                                              <p:pRg st="0" end="0"/>
                                            </p:txEl>
                                          </p:spTgt>
                                        </p:tgtEl>
                                        <p:attrNameLst>
                                          <p:attrName>style.visibility</p:attrName>
                                        </p:attrNameLst>
                                      </p:cBhvr>
                                      <p:to>
                                        <p:strVal val="visible"/>
                                      </p:to>
                                    </p:set>
                                    <p:anim calcmode="lin" valueType="num">
                                      <p:cBhvr>
                                        <p:cTn id="31" dur="500" fill="hold"/>
                                        <p:tgtEl>
                                          <p:spTgt spid="81933">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8193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81931">
                                            <p:txEl>
                                              <p:pRg st="0" end="0"/>
                                            </p:txEl>
                                          </p:spTgt>
                                        </p:tgtEl>
                                        <p:attrNameLst>
                                          <p:attrName>style.visibility</p:attrName>
                                        </p:attrNameLst>
                                      </p:cBhvr>
                                      <p:to>
                                        <p:strVal val="visible"/>
                                      </p:to>
                                    </p:set>
                                    <p:anim calcmode="lin" valueType="num">
                                      <p:cBhvr>
                                        <p:cTn id="37" dur="500" fill="hold"/>
                                        <p:tgtEl>
                                          <p:spTgt spid="81931">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819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81932">
                                            <p:txEl>
                                              <p:pRg st="1" end="1"/>
                                            </p:txEl>
                                          </p:spTgt>
                                        </p:tgtEl>
                                        <p:attrNameLst>
                                          <p:attrName>style.visibility</p:attrName>
                                        </p:attrNameLst>
                                      </p:cBhvr>
                                      <p:to>
                                        <p:strVal val="visible"/>
                                      </p:to>
                                    </p:set>
                                    <p:anim calcmode="lin" valueType="num">
                                      <p:cBhvr>
                                        <p:cTn id="43" dur="500" fill="hold"/>
                                        <p:tgtEl>
                                          <p:spTgt spid="81932">
                                            <p:txEl>
                                              <p:pRg st="1" end="1"/>
                                            </p:txEl>
                                          </p:spTgt>
                                        </p:tgtEl>
                                        <p:attrNameLst>
                                          <p:attrName>ppt_w</p:attrName>
                                        </p:attrNameLst>
                                      </p:cBhvr>
                                      <p:tavLst>
                                        <p:tav tm="0">
                                          <p:val>
                                            <p:fltVal val="0"/>
                                          </p:val>
                                        </p:tav>
                                        <p:tav tm="100000">
                                          <p:val>
                                            <p:strVal val="#ppt_w"/>
                                          </p:val>
                                        </p:tav>
                                      </p:tavLst>
                                    </p:anim>
                                    <p:anim calcmode="lin" valueType="num">
                                      <p:cBhvr>
                                        <p:cTn id="44" dur="500" fill="hold"/>
                                        <p:tgtEl>
                                          <p:spTgt spid="81932">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56603" y="0"/>
            <a:ext cx="10277124" cy="6859114"/>
          </a:xfrm>
          <a:prstGeom prst="rect">
            <a:avLst/>
          </a:prstGeom>
        </p:spPr>
      </p:pic>
      <p:sp>
        <p:nvSpPr>
          <p:cNvPr id="6" name="TextBox 5"/>
          <p:cNvSpPr txBox="1"/>
          <p:nvPr/>
        </p:nvSpPr>
        <p:spPr>
          <a:xfrm>
            <a:off x="956603" y="5247249"/>
            <a:ext cx="10277124" cy="1015663"/>
          </a:xfrm>
          <a:prstGeom prst="rect">
            <a:avLst/>
          </a:prstGeom>
          <a:solidFill>
            <a:schemeClr val="accent4">
              <a:lumMod val="75000"/>
            </a:schemeClr>
          </a:solidFill>
        </p:spPr>
        <p:txBody>
          <a:bodyPr wrap="square" rtlCol="0">
            <a:spAutoFit/>
          </a:bodyPr>
          <a:lstStyle/>
          <a:p>
            <a:pPr algn="ctr"/>
            <a:r>
              <a:rPr lang="en-US" altLang="en-US" sz="2000" dirty="0">
                <a:solidFill>
                  <a:schemeClr val="bg1"/>
                </a:solidFill>
              </a:rPr>
              <a:t>While </a:t>
            </a:r>
            <a:r>
              <a:rPr lang="en-US" altLang="en-US" sz="2000" dirty="0" smtClean="0">
                <a:solidFill>
                  <a:schemeClr val="bg1"/>
                </a:solidFill>
              </a:rPr>
              <a:t>Luke </a:t>
            </a:r>
            <a:r>
              <a:rPr lang="en-US" altLang="en-US" sz="2000" dirty="0">
                <a:solidFill>
                  <a:schemeClr val="bg1"/>
                </a:solidFill>
              </a:rPr>
              <a:t>does not specify the </a:t>
            </a:r>
            <a:r>
              <a:rPr lang="en-US" altLang="en-US" sz="2000" dirty="0" smtClean="0">
                <a:solidFill>
                  <a:schemeClr val="bg1"/>
                </a:solidFill>
              </a:rPr>
              <a:t>“mountain</a:t>
            </a:r>
            <a:r>
              <a:rPr lang="en-US" altLang="en-US" sz="2000" dirty="0">
                <a:solidFill>
                  <a:schemeClr val="bg1"/>
                </a:solidFill>
              </a:rPr>
              <a:t>” in </a:t>
            </a:r>
            <a:r>
              <a:rPr lang="en-US" altLang="en-US" sz="2000" dirty="0" smtClean="0">
                <a:solidFill>
                  <a:schemeClr val="bg1"/>
                </a:solidFill>
              </a:rPr>
              <a:t>9:28, </a:t>
            </a:r>
            <a:r>
              <a:rPr lang="en-US" altLang="en-US" sz="2000" dirty="0">
                <a:solidFill>
                  <a:schemeClr val="bg1"/>
                </a:solidFill>
              </a:rPr>
              <a:t>it often has been supposed </a:t>
            </a:r>
            <a:r>
              <a:rPr lang="en-US" altLang="en-US" sz="2000" dirty="0" smtClean="0">
                <a:solidFill>
                  <a:schemeClr val="bg1"/>
                </a:solidFill>
              </a:rPr>
              <a:t>to be somewhere on </a:t>
            </a:r>
            <a:r>
              <a:rPr lang="en-US" altLang="en-US" sz="2000" dirty="0">
                <a:solidFill>
                  <a:schemeClr val="bg1"/>
                </a:solidFill>
              </a:rPr>
              <a:t>Mt. Hermon, which rises 9000’ in the south Lebanon </a:t>
            </a:r>
            <a:r>
              <a:rPr lang="en-US" altLang="en-US" sz="2000" dirty="0" smtClean="0">
                <a:solidFill>
                  <a:schemeClr val="bg1"/>
                </a:solidFill>
              </a:rPr>
              <a:t>range, based on Mt. 16:13.</a:t>
            </a:r>
            <a:endParaRPr lang="en-US" sz="2000" dirty="0">
              <a:solidFill>
                <a:schemeClr val="bg1"/>
              </a:solidFill>
            </a:endParaRPr>
          </a:p>
        </p:txBody>
      </p:sp>
    </p:spTree>
    <p:extLst>
      <p:ext uri="{BB962C8B-B14F-4D97-AF65-F5344CB8AC3E}">
        <p14:creationId xmlns:p14="http://schemas.microsoft.com/office/powerpoint/2010/main" val="25048994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Transfiguration</a:t>
            </a:r>
            <a:endParaRPr lang="en-US" b="1" dirty="0">
              <a:solidFill>
                <a:srgbClr val="C00000"/>
              </a:solidFill>
            </a:endParaRPr>
          </a:p>
        </p:txBody>
      </p:sp>
      <p:sp>
        <p:nvSpPr>
          <p:cNvPr id="3" name="Content Placeholder 2"/>
          <p:cNvSpPr>
            <a:spLocks noGrp="1"/>
          </p:cNvSpPr>
          <p:nvPr>
            <p:ph idx="1"/>
          </p:nvPr>
        </p:nvSpPr>
        <p:spPr>
          <a:xfrm>
            <a:off x="2589212" y="1884211"/>
            <a:ext cx="8915400" cy="4724400"/>
          </a:xfrm>
        </p:spPr>
        <p:txBody>
          <a:bodyPr>
            <a:normAutofit lnSpcReduction="10000"/>
          </a:bodyPr>
          <a:lstStyle/>
          <a:p>
            <a:pPr marL="0" indent="0">
              <a:buNone/>
            </a:pPr>
            <a:r>
              <a:rPr lang="en-US" sz="2800" b="1" dirty="0" smtClean="0">
                <a:solidFill>
                  <a:srgbClr val="002060"/>
                </a:solidFill>
              </a:rPr>
              <a:t>Once again, Luke describes Jesus ascending a mountain to pray, taking with him three of the apostles, Peter, James and John.</a:t>
            </a:r>
          </a:p>
          <a:p>
            <a:pPr lvl="1"/>
            <a:r>
              <a:rPr lang="en-US" sz="2200" i="1" dirty="0" smtClean="0"/>
              <a:t>His appearance changed and his clothes became radiant.</a:t>
            </a:r>
          </a:p>
          <a:p>
            <a:pPr lvl="1"/>
            <a:r>
              <a:rPr lang="en-US" sz="2200" i="1" dirty="0" smtClean="0"/>
              <a:t>Moses and Elijah, the two most prominent representatives of the law and the prophets, appeared talking to him about his </a:t>
            </a:r>
            <a:r>
              <a:rPr lang="en-US" sz="2200" dirty="0" err="1" smtClean="0">
                <a:latin typeface="Greekth" panose="02020803070505020304" pitchFamily="18" charset="0"/>
              </a:rPr>
              <a:t>e@codoj</a:t>
            </a:r>
            <a:r>
              <a:rPr lang="en-US" sz="2200" dirty="0"/>
              <a:t> </a:t>
            </a:r>
            <a:r>
              <a:rPr lang="en-US" sz="2200" dirty="0" smtClean="0"/>
              <a:t>(= exodus), a term deliberately </a:t>
            </a:r>
            <a:r>
              <a:rPr lang="en-US" sz="2200" dirty="0"/>
              <a:t>paralleling Jesus’ messianic </a:t>
            </a:r>
            <a:r>
              <a:rPr lang="en-US" sz="2200" dirty="0" smtClean="0"/>
              <a:t>mission with the ancient event of salvation-history.</a:t>
            </a:r>
          </a:p>
          <a:p>
            <a:pPr lvl="1"/>
            <a:r>
              <a:rPr lang="en-US" sz="2200" i="1" dirty="0" smtClean="0"/>
              <a:t>While Peter was on the verge of building a memorial to the event, a heavenly voice, similar to the one at Jesus’ baptism, announced, “This is my Son!”</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101</a:t>
            </a:fld>
            <a:endParaRPr lang="en-US" dirty="0"/>
          </a:p>
        </p:txBody>
      </p:sp>
    </p:spTree>
    <p:extLst>
      <p:ext uri="{BB962C8B-B14F-4D97-AF65-F5344CB8AC3E}">
        <p14:creationId xmlns:p14="http://schemas.microsoft.com/office/powerpoint/2010/main" val="1551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Repeated Emphasis on Suffering</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The next day, Jesus encountered a demonized child and healed him.</a:t>
            </a:r>
          </a:p>
          <a:p>
            <a:pPr lvl="1"/>
            <a:r>
              <a:rPr lang="en-US" sz="2200" i="1" dirty="0" smtClean="0"/>
              <a:t>Though everyone was amazed, Jesus once again took opportunity to reemphasize what he had earlier said—he would be betrayed.</a:t>
            </a:r>
          </a:p>
          <a:p>
            <a:pPr lvl="1"/>
            <a:r>
              <a:rPr lang="en-US" sz="2200" i="1" dirty="0" smtClean="0"/>
              <a:t>While a variety of messianic pretenders had appeared, usually with political or materialistic aspirations, Jesus shattered almost every messianic expectation with his announcement of his coming suffering and death.</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102</a:t>
            </a:fld>
            <a:endParaRPr lang="en-US" dirty="0"/>
          </a:p>
        </p:txBody>
      </p:sp>
    </p:spTree>
    <p:extLst>
      <p:ext uri="{BB962C8B-B14F-4D97-AF65-F5344CB8AC3E}">
        <p14:creationId xmlns:p14="http://schemas.microsoft.com/office/powerpoint/2010/main" val="177081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0058" y="314513"/>
            <a:ext cx="8911687" cy="1280890"/>
          </a:xfrm>
        </p:spPr>
        <p:txBody>
          <a:bodyPr>
            <a:normAutofit/>
          </a:bodyPr>
          <a:lstStyle/>
          <a:p>
            <a:r>
              <a:rPr lang="en-US" sz="4400" dirty="0" smtClean="0">
                <a:solidFill>
                  <a:srgbClr val="FFC000"/>
                </a:solidFill>
                <a:effectLst>
                  <a:outerShdw blurRad="38100" dist="38100" dir="2700000" algn="tl">
                    <a:srgbClr val="000000">
                      <a:alpha val="43137"/>
                    </a:srgbClr>
                  </a:outerShdw>
                </a:effectLst>
                <a:latin typeface="Impact" panose="020B0806030902050204" pitchFamily="34" charset="0"/>
              </a:rPr>
              <a:t>The Travelogue</a:t>
            </a:r>
            <a:endParaRPr lang="en-US" sz="4400"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3" name="Content Placeholder 2"/>
          <p:cNvSpPr>
            <a:spLocks noGrp="1"/>
          </p:cNvSpPr>
          <p:nvPr>
            <p:ph idx="1"/>
          </p:nvPr>
        </p:nvSpPr>
        <p:spPr>
          <a:xfrm>
            <a:off x="1889541" y="1152908"/>
            <a:ext cx="9983804" cy="5705092"/>
          </a:xfrm>
        </p:spPr>
        <p:txBody>
          <a:bodyPr>
            <a:normAutofit fontScale="92500"/>
          </a:bodyPr>
          <a:lstStyle/>
          <a:p>
            <a:pPr marL="0" indent="0">
              <a:buNone/>
            </a:pPr>
            <a:r>
              <a:rPr lang="en-US" sz="2800" b="1" dirty="0" smtClean="0">
                <a:solidFill>
                  <a:srgbClr val="FFFF99"/>
                </a:solidFill>
              </a:rPr>
              <a:t>Luke 9:51 marks a special transition in the Third Gospel. From 9:51 until 19:44, Luke will depict Jesus as “on his way” to Jerusalem. Luke’s language of travel reinforces this motif: </a:t>
            </a:r>
          </a:p>
          <a:p>
            <a:pPr lvl="1"/>
            <a:r>
              <a:rPr lang="en-US" sz="2200" i="1" dirty="0" smtClean="0">
                <a:solidFill>
                  <a:schemeClr val="bg1"/>
                </a:solidFill>
              </a:rPr>
              <a:t>“…as they were walking along the road” (9:57)</a:t>
            </a:r>
          </a:p>
          <a:p>
            <a:pPr lvl="1"/>
            <a:r>
              <a:rPr lang="en-US" sz="2200" i="1" dirty="0" smtClean="0">
                <a:solidFill>
                  <a:schemeClr val="bg1"/>
                </a:solidFill>
              </a:rPr>
              <a:t>“…he sent them ahead of him to every town and place where he was about to go” (10:1)</a:t>
            </a:r>
          </a:p>
          <a:p>
            <a:pPr lvl="1"/>
            <a:r>
              <a:rPr lang="en-US" sz="2200" i="1" dirty="0" smtClean="0">
                <a:solidFill>
                  <a:schemeClr val="bg1"/>
                </a:solidFill>
              </a:rPr>
              <a:t>“As Jesus and his disciples were on their way…” (10:38)</a:t>
            </a:r>
          </a:p>
          <a:p>
            <a:pPr lvl="1"/>
            <a:r>
              <a:rPr lang="en-US" sz="2200" i="1" dirty="0" smtClean="0">
                <a:solidFill>
                  <a:schemeClr val="bg1"/>
                </a:solidFill>
              </a:rPr>
              <a:t>“…Jesus made his way toward Jerusalem” (13:22)</a:t>
            </a:r>
          </a:p>
          <a:p>
            <a:pPr lvl="1"/>
            <a:r>
              <a:rPr lang="en-US" sz="2200" i="1" dirty="0" smtClean="0">
                <a:solidFill>
                  <a:schemeClr val="bg1"/>
                </a:solidFill>
              </a:rPr>
              <a:t>“Large crowds were traveling with Jesus…” (14:25)</a:t>
            </a:r>
          </a:p>
          <a:p>
            <a:pPr lvl="1"/>
            <a:r>
              <a:rPr lang="en-US" sz="2200" i="1" dirty="0" smtClean="0">
                <a:solidFill>
                  <a:schemeClr val="bg1"/>
                </a:solidFill>
              </a:rPr>
              <a:t>“Now on his way to Jerusalem…” (17:11)</a:t>
            </a:r>
          </a:p>
          <a:p>
            <a:pPr lvl="1"/>
            <a:r>
              <a:rPr lang="en-US" sz="2200" i="1" dirty="0" smtClean="0">
                <a:solidFill>
                  <a:schemeClr val="bg1"/>
                </a:solidFill>
              </a:rPr>
              <a:t>“Jesus said, ‘We are going up to Jerusalem…” (18:31)</a:t>
            </a:r>
          </a:p>
          <a:p>
            <a:pPr lvl="1"/>
            <a:r>
              <a:rPr lang="en-US" sz="2200" i="1" dirty="0" smtClean="0">
                <a:solidFill>
                  <a:schemeClr val="bg1"/>
                </a:solidFill>
              </a:rPr>
              <a:t>“He went on ahead, going up to Jerusalem” (19:28)</a:t>
            </a:r>
          </a:p>
          <a:p>
            <a:pPr lvl="1"/>
            <a:r>
              <a:rPr lang="en-US" sz="2200" i="1" dirty="0" smtClean="0">
                <a:solidFill>
                  <a:schemeClr val="bg1"/>
                </a:solidFill>
              </a:rPr>
              <a:t>“As he approached Jerusalem…” (19:41)</a:t>
            </a:r>
            <a:endParaRPr lang="en-US" sz="2200" i="1" dirty="0">
              <a:solidFill>
                <a:schemeClr val="bg1"/>
              </a:solidFill>
            </a:endParaRPr>
          </a:p>
        </p:txBody>
      </p:sp>
    </p:spTree>
    <p:extLst>
      <p:ext uri="{BB962C8B-B14F-4D97-AF65-F5344CB8AC3E}">
        <p14:creationId xmlns:p14="http://schemas.microsoft.com/office/powerpoint/2010/main" val="254707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2" presetClass="entr" presetSubtype="4"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4" fill="hold" nodeType="after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6" fill="hold">
                            <p:stCondLst>
                              <p:cond delay="3500"/>
                            </p:stCondLst>
                            <p:childTnLst>
                              <p:par>
                                <p:cTn id="47" presetID="2" presetClass="entr" presetSubtype="4" fill="hold"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4" fill="hold" nodeType="after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 calcmode="lin" valueType="num">
                                      <p:cBhvr additive="base">
                                        <p:cTn id="54"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Cost of Following Jesus</a:t>
            </a:r>
            <a:endParaRPr lang="en-US" b="1" dirty="0">
              <a:solidFill>
                <a:srgbClr val="C00000"/>
              </a:solidFill>
            </a:endParaRPr>
          </a:p>
        </p:txBody>
      </p:sp>
      <p:sp>
        <p:nvSpPr>
          <p:cNvPr id="3" name="Content Placeholder 2"/>
          <p:cNvSpPr>
            <a:spLocks noGrp="1"/>
          </p:cNvSpPr>
          <p:nvPr>
            <p:ph idx="1"/>
          </p:nvPr>
        </p:nvSpPr>
        <p:spPr/>
        <p:txBody>
          <a:bodyPr/>
          <a:lstStyle/>
          <a:p>
            <a:pPr marL="0" indent="0">
              <a:buNone/>
            </a:pPr>
            <a:r>
              <a:rPr lang="en-US" sz="2800" b="1" dirty="0" smtClean="0">
                <a:solidFill>
                  <a:srgbClr val="002060"/>
                </a:solidFill>
              </a:rPr>
              <a:t>In the context of travel, Jesus encountered various people who either offered to follow him or whom he called to follow him.</a:t>
            </a:r>
          </a:p>
          <a:p>
            <a:pPr lvl="1"/>
            <a:r>
              <a:rPr lang="en-US" sz="2200" i="1" dirty="0" smtClean="0"/>
              <a:t>He warned them of the hardships of discipleship.</a:t>
            </a:r>
          </a:p>
          <a:p>
            <a:pPr lvl="1"/>
            <a:r>
              <a:rPr lang="en-US" sz="2200" i="1" dirty="0" smtClean="0"/>
              <a:t>Some made excuses, such as, waiting until later, but Jesus urged that the call must take priority over all other things with no turning back!</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104</a:t>
            </a:fld>
            <a:endParaRPr lang="en-US" dirty="0"/>
          </a:p>
        </p:txBody>
      </p:sp>
    </p:spTree>
    <p:extLst>
      <p:ext uri="{BB962C8B-B14F-4D97-AF65-F5344CB8AC3E}">
        <p14:creationId xmlns:p14="http://schemas.microsoft.com/office/powerpoint/2010/main" val="18283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smtClean="0"/>
              <a:t>ON THE ROAD</a:t>
            </a:r>
            <a:endParaRPr lang="en-US" sz="4000" dirty="0"/>
          </a:p>
        </p:txBody>
      </p:sp>
    </p:spTree>
    <p:extLst>
      <p:ext uri="{BB962C8B-B14F-4D97-AF65-F5344CB8AC3E}">
        <p14:creationId xmlns:p14="http://schemas.microsoft.com/office/powerpoint/2010/main" val="21645658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Sending Out the 70</a:t>
            </a:r>
            <a:endParaRPr lang="en-US" b="1" dirty="0">
              <a:solidFill>
                <a:srgbClr val="C00000"/>
              </a:solidFill>
            </a:endParaRPr>
          </a:p>
        </p:txBody>
      </p:sp>
      <p:sp>
        <p:nvSpPr>
          <p:cNvPr id="3" name="Content Placeholder 2"/>
          <p:cNvSpPr>
            <a:spLocks noGrp="1"/>
          </p:cNvSpPr>
          <p:nvPr>
            <p:ph idx="1"/>
          </p:nvPr>
        </p:nvSpPr>
        <p:spPr>
          <a:xfrm>
            <a:off x="2592924" y="2133600"/>
            <a:ext cx="8911687" cy="4724400"/>
          </a:xfrm>
        </p:spPr>
        <p:txBody>
          <a:bodyPr/>
          <a:lstStyle/>
          <a:p>
            <a:pPr marL="0" indent="0">
              <a:buNone/>
            </a:pPr>
            <a:r>
              <a:rPr lang="en-US" sz="2800" b="1" dirty="0" smtClean="0">
                <a:solidFill>
                  <a:srgbClr val="002060"/>
                </a:solidFill>
              </a:rPr>
              <a:t>As advance witnesses on the way to Jerusalem, Jesus sent out 70 disciples, two by two.</a:t>
            </a:r>
          </a:p>
          <a:p>
            <a:pPr lvl="1"/>
            <a:r>
              <a:rPr lang="en-US" sz="2200" i="1" dirty="0" smtClean="0"/>
              <a:t>As with the Twelve earlier, they were to trust their sustenance to the generosity of their hearers—but those that received them would equally receive Jesus.</a:t>
            </a:r>
          </a:p>
          <a:p>
            <a:pPr lvl="1"/>
            <a:r>
              <a:rPr lang="en-US" sz="2200" i="1" dirty="0" smtClean="0"/>
              <a:t>They were to respond to rejection by shaking the dust from their feet as a protest, an action that Christians would later employ as well (cf. Ac. 13:51).</a:t>
            </a:r>
          </a:p>
          <a:p>
            <a:pPr lvl="1"/>
            <a:r>
              <a:rPr lang="en-US" sz="2200" i="1" dirty="0" smtClean="0"/>
              <a:t>In the mission of the 70, Jesus said he “saw Satan fall from heaven”.</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106</a:t>
            </a:fld>
            <a:endParaRPr lang="en-US" dirty="0"/>
          </a:p>
        </p:txBody>
      </p:sp>
    </p:spTree>
    <p:extLst>
      <p:ext uri="{BB962C8B-B14F-4D97-AF65-F5344CB8AC3E}">
        <p14:creationId xmlns:p14="http://schemas.microsoft.com/office/powerpoint/2010/main" val="229106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Parable of the Good Samaritan</a:t>
            </a:r>
            <a:endParaRPr lang="en-US" b="1" dirty="0">
              <a:solidFill>
                <a:srgbClr val="C00000"/>
              </a:solidFill>
            </a:endParaRPr>
          </a:p>
        </p:txBody>
      </p:sp>
      <p:sp>
        <p:nvSpPr>
          <p:cNvPr id="3" name="Content Placeholder 2"/>
          <p:cNvSpPr>
            <a:spLocks noGrp="1"/>
          </p:cNvSpPr>
          <p:nvPr>
            <p:ph idx="1"/>
          </p:nvPr>
        </p:nvSpPr>
        <p:spPr>
          <a:xfrm>
            <a:off x="2592925" y="1905001"/>
            <a:ext cx="9139530" cy="4953000"/>
          </a:xfrm>
        </p:spPr>
        <p:txBody>
          <a:bodyPr>
            <a:normAutofit lnSpcReduction="10000"/>
          </a:bodyPr>
          <a:lstStyle/>
          <a:p>
            <a:pPr marL="0" indent="0">
              <a:buNone/>
            </a:pPr>
            <a:r>
              <a:rPr lang="en-US" sz="2800" b="1" dirty="0" smtClean="0">
                <a:solidFill>
                  <a:srgbClr val="002060"/>
                </a:solidFill>
              </a:rPr>
              <a:t>Found only in Luke, this parable focuses on the benevolence of a Samaritan in answer to the question, “Who is my neighbor?”</a:t>
            </a:r>
          </a:p>
          <a:p>
            <a:pPr lvl="1"/>
            <a:r>
              <a:rPr lang="en-US" sz="2200" i="1" dirty="0" smtClean="0"/>
              <a:t>Given the severe tensions between Jews and Samaritans, it is striking that Jesus formed the story as he did, putting the Samaritan in the best light. Perhaps, had he been in Samaria, he may have told the story of the “good Jew”.</a:t>
            </a:r>
          </a:p>
          <a:p>
            <a:pPr lvl="1"/>
            <a:r>
              <a:rPr lang="en-US" sz="2200" i="1" dirty="0" smtClean="0"/>
              <a:t>Both the priest and the Levite avoided the wounded man, probably because they risked defilement from blood or death as much as because of the danger of the situation.</a:t>
            </a:r>
          </a:p>
          <a:p>
            <a:pPr lvl="1"/>
            <a:r>
              <a:rPr lang="en-US" sz="2200" i="1" dirty="0" smtClean="0"/>
              <a:t>In the end, Jesus reversed the question from, “Who is my neighbor?” to the much more pointed, “Which of these three was a neighbor to the man who fell among thieves?” </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107</a:t>
            </a:fld>
            <a:endParaRPr lang="en-US" dirty="0"/>
          </a:p>
        </p:txBody>
      </p:sp>
    </p:spTree>
    <p:extLst>
      <p:ext uri="{BB962C8B-B14F-4D97-AF65-F5344CB8AC3E}">
        <p14:creationId xmlns:p14="http://schemas.microsoft.com/office/powerpoint/2010/main" val="54658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 name="Picture 2" descr="NTA67"/>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a:xfrm>
            <a:off x="1002084" y="0"/>
            <a:ext cx="10239432" cy="68636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1406769" y="5219114"/>
            <a:ext cx="9383151" cy="1015663"/>
          </a:xfrm>
          <a:prstGeom prst="rect">
            <a:avLst/>
          </a:prstGeom>
          <a:noFill/>
        </p:spPr>
        <p:txBody>
          <a:bodyPr wrap="square" rtlCol="0">
            <a:spAutoFit/>
          </a:bodyPr>
          <a:lstStyle/>
          <a:p>
            <a:pPr algn="ctr"/>
            <a:r>
              <a:rPr lang="en-US" sz="2000" b="1" dirty="0" smtClean="0">
                <a:solidFill>
                  <a:schemeClr val="bg1"/>
                </a:solidFill>
              </a:rPr>
              <a:t>The desolate area surrounding the Jerusalem to Jericho road was notorious as the hideout of bandits in the 1</a:t>
            </a:r>
            <a:r>
              <a:rPr lang="en-US" sz="2000" b="1" baseline="30000" dirty="0" smtClean="0">
                <a:solidFill>
                  <a:schemeClr val="bg1"/>
                </a:solidFill>
              </a:rPr>
              <a:t>st</a:t>
            </a:r>
            <a:r>
              <a:rPr lang="en-US" sz="2000" b="1" dirty="0" smtClean="0">
                <a:solidFill>
                  <a:schemeClr val="bg1"/>
                </a:solidFill>
              </a:rPr>
              <a:t> century. Most people traveled this road in groups, not as single individuals.</a:t>
            </a:r>
            <a:endParaRPr lang="en-US" sz="2000" b="1" dirty="0">
              <a:solidFill>
                <a:schemeClr val="bg1"/>
              </a:solidFill>
            </a:endParaRPr>
          </a:p>
        </p:txBody>
      </p:sp>
    </p:spTree>
    <p:extLst>
      <p:ext uri="{BB962C8B-B14F-4D97-AF65-F5344CB8AC3E}">
        <p14:creationId xmlns:p14="http://schemas.microsoft.com/office/powerpoint/2010/main" val="7616776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C00000"/>
                </a:solidFill>
              </a:rPr>
              <a:t>Teaching on Prayer</a:t>
            </a:r>
            <a:endParaRPr lang="en-US" b="1" dirty="0">
              <a:solidFill>
                <a:srgbClr val="C00000"/>
              </a:solidFill>
            </a:endParaRPr>
          </a:p>
        </p:txBody>
      </p:sp>
      <p:sp>
        <p:nvSpPr>
          <p:cNvPr id="4" name="Content Placeholder 3"/>
          <p:cNvSpPr>
            <a:spLocks noGrp="1"/>
          </p:cNvSpPr>
          <p:nvPr>
            <p:ph idx="1"/>
          </p:nvPr>
        </p:nvSpPr>
        <p:spPr/>
        <p:txBody>
          <a:bodyPr/>
          <a:lstStyle/>
          <a:p>
            <a:pPr marL="0" indent="0">
              <a:buNone/>
            </a:pPr>
            <a:r>
              <a:rPr lang="en-US" sz="2800" b="1" dirty="0" smtClean="0">
                <a:solidFill>
                  <a:srgbClr val="002060"/>
                </a:solidFill>
              </a:rPr>
              <a:t>All along, Luke has given a pronounced emphasis on the prayers of Jesus (3:21; 5:16; 6:12; 9:18, 28).</a:t>
            </a:r>
          </a:p>
          <a:p>
            <a:pPr lvl="1"/>
            <a:r>
              <a:rPr lang="en-US" sz="2200" i="1" dirty="0" smtClean="0"/>
              <a:t>On one occasion when he was praying (11:1, his disciples approached him, asking him to teach them to pray, just as John the Baptist had taught his disciples.</a:t>
            </a:r>
          </a:p>
          <a:p>
            <a:pPr lvl="1"/>
            <a:r>
              <a:rPr lang="en-US" sz="2200" i="1" dirty="0" smtClean="0"/>
              <a:t>Jesus responded with what we call “the Lord’s prayer”, a prayer that at once offers a pattern for prayer as well as actual words to be repeated: “When you pray, say…”</a:t>
            </a:r>
            <a:endParaRPr lang="en-US" sz="2200" i="1"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109</a:t>
            </a:fld>
            <a:endParaRPr lang="en-US" dirty="0"/>
          </a:p>
        </p:txBody>
      </p:sp>
    </p:spTree>
    <p:extLst>
      <p:ext uri="{BB962C8B-B14F-4D97-AF65-F5344CB8AC3E}">
        <p14:creationId xmlns:p14="http://schemas.microsoft.com/office/powerpoint/2010/main" val="137111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451513" y="652245"/>
            <a:ext cx="8911687" cy="951472"/>
          </a:xfrm>
          <a:solidFill>
            <a:srgbClr val="480048"/>
          </a:solidFill>
          <a:ln>
            <a:solidFill>
              <a:srgbClr val="FFFF99"/>
            </a:solidFill>
            <a:miter lim="800000"/>
            <a:headEnd/>
            <a:tailEnd/>
          </a:ln>
        </p:spPr>
        <p:txBody>
          <a:bodyPr>
            <a:normAutofit/>
          </a:bodyPr>
          <a:lstStyle/>
          <a:p>
            <a:r>
              <a:rPr lang="en-US" altLang="en-US" sz="4800" dirty="0">
                <a:solidFill>
                  <a:srgbClr val="FFFF99"/>
                </a:solidFill>
                <a:latin typeface="Eras Bold ITC" pitchFamily="34" charset="0"/>
              </a:rPr>
              <a:t>Literary Relationships</a:t>
            </a:r>
          </a:p>
        </p:txBody>
      </p:sp>
      <p:sp>
        <p:nvSpPr>
          <p:cNvPr id="84995" name="Rectangle 3"/>
          <p:cNvSpPr>
            <a:spLocks noGrp="1" noChangeArrowheads="1"/>
          </p:cNvSpPr>
          <p:nvPr>
            <p:ph type="body" idx="1"/>
          </p:nvPr>
        </p:nvSpPr>
        <p:spPr>
          <a:xfrm>
            <a:off x="1838764" y="1955408"/>
            <a:ext cx="9851488" cy="2697671"/>
          </a:xfrm>
        </p:spPr>
        <p:txBody>
          <a:bodyPr>
            <a:normAutofit/>
          </a:bodyPr>
          <a:lstStyle/>
          <a:p>
            <a:pPr>
              <a:lnSpc>
                <a:spcPct val="80000"/>
              </a:lnSpc>
              <a:buFont typeface="Wingdings" panose="05000000000000000000" pitchFamily="2" charset="2"/>
              <a:buNone/>
            </a:pPr>
            <a:r>
              <a:rPr lang="en-US" altLang="en-US" sz="2400" b="1" dirty="0">
                <a:solidFill>
                  <a:srgbClr val="FFCC00"/>
                </a:solidFill>
              </a:rPr>
              <a:t>All biblical scholars recognize a literary relationship between the Synoptic gospels.</a:t>
            </a:r>
          </a:p>
          <a:p>
            <a:pPr>
              <a:lnSpc>
                <a:spcPct val="80000"/>
              </a:lnSpc>
            </a:pPr>
            <a:r>
              <a:rPr lang="en-US" altLang="en-US" sz="2400" i="1" dirty="0">
                <a:solidFill>
                  <a:srgbClr val="FFFF99"/>
                </a:solidFill>
                <a:latin typeface="Arial Narrow" panose="020B0606020202030204" pitchFamily="34" charset="0"/>
              </a:rPr>
              <a:t>They are similar in structure, chronology and content.</a:t>
            </a:r>
          </a:p>
          <a:p>
            <a:pPr>
              <a:lnSpc>
                <a:spcPct val="80000"/>
              </a:lnSpc>
            </a:pPr>
            <a:r>
              <a:rPr lang="en-US" altLang="en-US" sz="2400" i="1" dirty="0">
                <a:solidFill>
                  <a:srgbClr val="FFFF99"/>
                </a:solidFill>
                <a:latin typeface="Arial Narrow" panose="020B0606020202030204" pitchFamily="34" charset="0"/>
              </a:rPr>
              <a:t>Of the 661 verses in Mark, Matthew has parallels for some 600 of them. Luke has parallels for some 300 of them. Matthew reproduces about 90% of Mark, some of it verbatim and much with close verbal agreement.</a:t>
            </a:r>
          </a:p>
          <a:p>
            <a:pPr>
              <a:lnSpc>
                <a:spcPct val="80000"/>
              </a:lnSpc>
            </a:pPr>
            <a:r>
              <a:rPr lang="en-US" altLang="en-US" sz="2400" i="1" dirty="0">
                <a:solidFill>
                  <a:srgbClr val="FFFF99"/>
                </a:solidFill>
                <a:latin typeface="Arial Narrow" panose="020B0606020202030204" pitchFamily="34" charset="0"/>
              </a:rPr>
              <a:t>Matthew and Luke also have parallels to the two of them that are not in Mark.</a:t>
            </a:r>
          </a:p>
        </p:txBody>
      </p:sp>
      <p:sp>
        <p:nvSpPr>
          <p:cNvPr id="84997" name="AutoShape 5"/>
          <p:cNvSpPr>
            <a:spLocks noChangeArrowheads="1"/>
          </p:cNvSpPr>
          <p:nvPr/>
        </p:nvSpPr>
        <p:spPr bwMode="auto">
          <a:xfrm>
            <a:off x="1838764" y="4921728"/>
            <a:ext cx="8524436" cy="1707671"/>
          </a:xfrm>
          <a:prstGeom prst="roundRect">
            <a:avLst>
              <a:gd name="adj" fmla="val 16667"/>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2A0015"/>
              </a:solidFill>
            </a:endParaRPr>
          </a:p>
        </p:txBody>
      </p:sp>
      <p:sp>
        <p:nvSpPr>
          <p:cNvPr id="84998" name="Text Box 6"/>
          <p:cNvSpPr txBox="1">
            <a:spLocks noChangeArrowheads="1"/>
          </p:cNvSpPr>
          <p:nvPr/>
        </p:nvSpPr>
        <p:spPr bwMode="auto">
          <a:xfrm>
            <a:off x="2133600" y="4876800"/>
            <a:ext cx="80772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a:solidFill>
                  <a:srgbClr val="2A0015"/>
                </a:solidFill>
              </a:rPr>
              <a:t>The most widely accepted theory for these relationships is the so-called Four Source Theory</a:t>
            </a:r>
            <a:endParaRPr lang="en-US" altLang="en-US" sz="3600"/>
          </a:p>
        </p:txBody>
      </p:sp>
    </p:spTree>
    <p:extLst>
      <p:ext uri="{BB962C8B-B14F-4D97-AF65-F5344CB8AC3E}">
        <p14:creationId xmlns:p14="http://schemas.microsoft.com/office/powerpoint/2010/main" val="4068182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p:cTn id="7" dur="500" fill="hold"/>
                                        <p:tgtEl>
                                          <p:spTgt spid="849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49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4995">
                                            <p:txEl>
                                              <p:pRg st="1" end="1"/>
                                            </p:txEl>
                                          </p:spTgt>
                                        </p:tgtEl>
                                        <p:attrNameLst>
                                          <p:attrName>style.visibility</p:attrName>
                                        </p:attrNameLst>
                                      </p:cBhvr>
                                      <p:to>
                                        <p:strVal val="visible"/>
                                      </p:to>
                                    </p:set>
                                    <p:anim calcmode="lin" valueType="num">
                                      <p:cBhvr additive="base">
                                        <p:cTn id="13" dur="500" fill="hold"/>
                                        <p:tgtEl>
                                          <p:spTgt spid="849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49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4995">
                                            <p:txEl>
                                              <p:pRg st="2" end="2"/>
                                            </p:txEl>
                                          </p:spTgt>
                                        </p:tgtEl>
                                        <p:attrNameLst>
                                          <p:attrName>style.visibility</p:attrName>
                                        </p:attrNameLst>
                                      </p:cBhvr>
                                      <p:to>
                                        <p:strVal val="visible"/>
                                      </p:to>
                                    </p:set>
                                    <p:anim calcmode="lin" valueType="num">
                                      <p:cBhvr additive="base">
                                        <p:cTn id="19" dur="500" fill="hold"/>
                                        <p:tgtEl>
                                          <p:spTgt spid="849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49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4995">
                                            <p:txEl>
                                              <p:pRg st="3" end="3"/>
                                            </p:txEl>
                                          </p:spTgt>
                                        </p:tgtEl>
                                        <p:attrNameLst>
                                          <p:attrName>style.visibility</p:attrName>
                                        </p:attrNameLst>
                                      </p:cBhvr>
                                      <p:to>
                                        <p:strVal val="visible"/>
                                      </p:to>
                                    </p:set>
                                    <p:anim calcmode="lin" valueType="num">
                                      <p:cBhvr additive="base">
                                        <p:cTn id="25" dur="500" fill="hold"/>
                                        <p:tgtEl>
                                          <p:spTgt spid="849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49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4997"/>
                                        </p:tgtEl>
                                        <p:attrNameLst>
                                          <p:attrName>style.visibility</p:attrName>
                                        </p:attrNameLst>
                                      </p:cBhvr>
                                      <p:to>
                                        <p:strVal val="visible"/>
                                      </p:to>
                                    </p:set>
                                    <p:animEffect transition="in" filter="dissolve">
                                      <p:cBhvr>
                                        <p:cTn id="31" dur="500"/>
                                        <p:tgtEl>
                                          <p:spTgt spid="84997"/>
                                        </p:tgtEl>
                                      </p:cBhvr>
                                    </p:animEffect>
                                  </p:childTnLst>
                                </p:cTn>
                              </p:par>
                              <p:par>
                                <p:cTn id="32" presetID="23" presetClass="entr" presetSubtype="16" fill="hold" nodeType="withEffect">
                                  <p:stCondLst>
                                    <p:cond delay="0"/>
                                  </p:stCondLst>
                                  <p:childTnLst>
                                    <p:set>
                                      <p:cBhvr>
                                        <p:cTn id="33" dur="1" fill="hold">
                                          <p:stCondLst>
                                            <p:cond delay="0"/>
                                          </p:stCondLst>
                                        </p:cTn>
                                        <p:tgtEl>
                                          <p:spTgt spid="84998">
                                            <p:txEl>
                                              <p:pRg st="0" end="0"/>
                                            </p:txEl>
                                          </p:spTgt>
                                        </p:tgtEl>
                                        <p:attrNameLst>
                                          <p:attrName>style.visibility</p:attrName>
                                        </p:attrNameLst>
                                      </p:cBhvr>
                                      <p:to>
                                        <p:strVal val="visible"/>
                                      </p:to>
                                    </p:set>
                                    <p:anim calcmode="lin" valueType="num">
                                      <p:cBhvr>
                                        <p:cTn id="34" dur="500" fill="hold"/>
                                        <p:tgtEl>
                                          <p:spTgt spid="84998">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8499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981200" y="152400"/>
            <a:ext cx="8229600" cy="1143000"/>
          </a:xfrm>
        </p:spPr>
        <p:txBody>
          <a:bodyPr>
            <a:normAutofit/>
          </a:bodyPr>
          <a:lstStyle/>
          <a:p>
            <a:r>
              <a:rPr lang="en-US" altLang="en-US" sz="4800" dirty="0">
                <a:solidFill>
                  <a:srgbClr val="FFC000"/>
                </a:solidFill>
                <a:latin typeface="Impact" panose="020B0806030902050204" pitchFamily="34" charset="0"/>
              </a:rPr>
              <a:t>The Lord’s Prayer</a:t>
            </a:r>
          </a:p>
        </p:txBody>
      </p:sp>
      <p:sp>
        <p:nvSpPr>
          <p:cNvPr id="159748" name="Rectangle 4"/>
          <p:cNvSpPr>
            <a:spLocks noGrp="1" noChangeArrowheads="1"/>
          </p:cNvSpPr>
          <p:nvPr>
            <p:ph type="body" sz="half" idx="1"/>
          </p:nvPr>
        </p:nvSpPr>
        <p:spPr>
          <a:xfrm>
            <a:off x="1981200" y="1146513"/>
            <a:ext cx="4038600" cy="4530725"/>
          </a:xfrm>
        </p:spPr>
        <p:txBody>
          <a:bodyPr>
            <a:normAutofit/>
          </a:bodyPr>
          <a:lstStyle/>
          <a:p>
            <a:pPr>
              <a:buFont typeface="Wingdings" panose="05000000000000000000" pitchFamily="2" charset="2"/>
              <a:buNone/>
            </a:pPr>
            <a:r>
              <a:rPr lang="en-US" altLang="en-US" sz="2800" b="1" dirty="0">
                <a:solidFill>
                  <a:srgbClr val="FFFF99"/>
                </a:solidFill>
              </a:rPr>
              <a:t>Address: </a:t>
            </a:r>
            <a:r>
              <a:rPr lang="en-US" altLang="en-US" sz="2800" b="1" dirty="0" smtClean="0">
                <a:solidFill>
                  <a:srgbClr val="FFFF99"/>
                </a:solidFill>
              </a:rPr>
              <a:t>“ </a:t>
            </a:r>
            <a:r>
              <a:rPr lang="en-US" altLang="en-US" sz="2800" b="1" dirty="0">
                <a:solidFill>
                  <a:srgbClr val="FFFF99"/>
                </a:solidFill>
              </a:rPr>
              <a:t>Father…”</a:t>
            </a:r>
          </a:p>
          <a:p>
            <a:r>
              <a:rPr lang="en-US" altLang="en-US" sz="2400" i="1" dirty="0">
                <a:solidFill>
                  <a:schemeClr val="bg1"/>
                </a:solidFill>
                <a:latin typeface="Arial Narrow" panose="020B0606020202030204" pitchFamily="34" charset="0"/>
              </a:rPr>
              <a:t>Presumably the Aramaic word “Abba” (cf. Mk. 14:36) </a:t>
            </a:r>
          </a:p>
          <a:p>
            <a:r>
              <a:rPr lang="en-US" altLang="en-US" sz="2400" i="1" dirty="0">
                <a:solidFill>
                  <a:schemeClr val="bg1"/>
                </a:solidFill>
                <a:latin typeface="Arial Narrow" panose="020B0606020202030204" pitchFamily="34" charset="0"/>
              </a:rPr>
              <a:t>Neither in the OT nor in Judaism was the personal address “my Father” used of God in prayer.</a:t>
            </a:r>
          </a:p>
          <a:p>
            <a:pPr>
              <a:buFont typeface="Wingdings" panose="05000000000000000000" pitchFamily="2" charset="2"/>
              <a:buNone/>
            </a:pPr>
            <a:r>
              <a:rPr lang="en-US" altLang="en-US" sz="2800" b="1" dirty="0">
                <a:solidFill>
                  <a:srgbClr val="FFFF99"/>
                </a:solidFill>
              </a:rPr>
              <a:t>Two “Thou” clauses:</a:t>
            </a:r>
          </a:p>
          <a:p>
            <a:r>
              <a:rPr lang="en-US" altLang="en-US" sz="2400" i="1" dirty="0">
                <a:solidFill>
                  <a:schemeClr val="bg1"/>
                </a:solidFill>
                <a:latin typeface="Arial Narrow" panose="020B0606020202030204" pitchFamily="34" charset="0"/>
              </a:rPr>
              <a:t>Statement of reverence</a:t>
            </a:r>
          </a:p>
          <a:p>
            <a:r>
              <a:rPr lang="en-US" altLang="en-US" sz="2400" i="1" dirty="0">
                <a:solidFill>
                  <a:schemeClr val="bg1"/>
                </a:solidFill>
                <a:latin typeface="Arial Narrow" panose="020B0606020202030204" pitchFamily="34" charset="0"/>
              </a:rPr>
              <a:t>Petition for God’s rule</a:t>
            </a:r>
            <a:endParaRPr lang="en-US" altLang="en-US" sz="2800" dirty="0">
              <a:solidFill>
                <a:schemeClr val="bg1"/>
              </a:solidFill>
            </a:endParaRPr>
          </a:p>
        </p:txBody>
      </p:sp>
      <p:sp>
        <p:nvSpPr>
          <p:cNvPr id="159749" name="Rectangle 5"/>
          <p:cNvSpPr>
            <a:spLocks noGrp="1" noChangeArrowheads="1"/>
          </p:cNvSpPr>
          <p:nvPr>
            <p:ph type="body" sz="half" idx="2"/>
          </p:nvPr>
        </p:nvSpPr>
        <p:spPr>
          <a:xfrm>
            <a:off x="6172200" y="1146512"/>
            <a:ext cx="4038600" cy="3810000"/>
          </a:xfrm>
        </p:spPr>
        <p:txBody>
          <a:bodyPr/>
          <a:lstStyle/>
          <a:p>
            <a:pPr>
              <a:buFont typeface="Wingdings" panose="05000000000000000000" pitchFamily="2" charset="2"/>
              <a:buNone/>
            </a:pPr>
            <a:r>
              <a:rPr lang="en-US" altLang="en-US" sz="2800" b="1" dirty="0">
                <a:solidFill>
                  <a:srgbClr val="FFFF99"/>
                </a:solidFill>
              </a:rPr>
              <a:t>Two “We” Petitions:</a:t>
            </a:r>
          </a:p>
          <a:p>
            <a:r>
              <a:rPr lang="en-US" altLang="en-US" sz="2400" i="1" dirty="0">
                <a:solidFill>
                  <a:schemeClr val="bg1"/>
                </a:solidFill>
                <a:latin typeface="Arial Narrow" panose="020B0606020202030204" pitchFamily="34" charset="0"/>
              </a:rPr>
              <a:t>For daily sustenance</a:t>
            </a:r>
          </a:p>
          <a:p>
            <a:r>
              <a:rPr lang="en-US" altLang="en-US" sz="2400" i="1" dirty="0">
                <a:solidFill>
                  <a:schemeClr val="bg1"/>
                </a:solidFill>
                <a:latin typeface="Arial Narrow" panose="020B0606020202030204" pitchFamily="34" charset="0"/>
              </a:rPr>
              <a:t>For forgiveness</a:t>
            </a:r>
          </a:p>
          <a:p>
            <a:pPr>
              <a:buFont typeface="Wingdings" panose="05000000000000000000" pitchFamily="2" charset="2"/>
              <a:buNone/>
            </a:pPr>
            <a:r>
              <a:rPr lang="en-US" altLang="en-US" sz="2800" b="1" dirty="0">
                <a:solidFill>
                  <a:srgbClr val="FFFF99"/>
                </a:solidFill>
              </a:rPr>
              <a:t>Conclusion:</a:t>
            </a:r>
          </a:p>
          <a:p>
            <a:r>
              <a:rPr lang="en-US" altLang="en-US" sz="2400" i="1" dirty="0">
                <a:solidFill>
                  <a:schemeClr val="bg1"/>
                </a:solidFill>
                <a:latin typeface="Arial Narrow" panose="020B0606020202030204" pitchFamily="34" charset="0"/>
              </a:rPr>
              <a:t>“Do not let me fall victim to temptation” </a:t>
            </a:r>
            <a:r>
              <a:rPr lang="en-US" altLang="en-US" sz="2400" i="1" dirty="0" smtClean="0">
                <a:solidFill>
                  <a:schemeClr val="bg1"/>
                </a:solidFill>
                <a:latin typeface="Arial Narrow" panose="020B0606020202030204" pitchFamily="34" charset="0"/>
              </a:rPr>
              <a:t>(the final line probably </a:t>
            </a:r>
            <a:r>
              <a:rPr lang="en-US" altLang="en-US" sz="2400" i="1" dirty="0">
                <a:solidFill>
                  <a:schemeClr val="bg1"/>
                </a:solidFill>
                <a:latin typeface="Arial Narrow" panose="020B0606020202030204" pitchFamily="34" charset="0"/>
              </a:rPr>
              <a:t>should be read with this nuance</a:t>
            </a:r>
            <a:r>
              <a:rPr lang="en-US" altLang="en-US" sz="2400" i="1" dirty="0" smtClean="0">
                <a:solidFill>
                  <a:schemeClr val="bg1"/>
                </a:solidFill>
                <a:latin typeface="Arial Narrow" panose="020B0606020202030204" pitchFamily="34" charset="0"/>
              </a:rPr>
              <a:t>)</a:t>
            </a:r>
            <a:endParaRPr lang="en-US" altLang="en-US" sz="2400" i="1" dirty="0">
              <a:solidFill>
                <a:schemeClr val="bg1"/>
              </a:solidFill>
              <a:latin typeface="Arial Narrow" panose="020B0606020202030204" pitchFamily="34" charset="0"/>
            </a:endParaRPr>
          </a:p>
        </p:txBody>
      </p:sp>
      <p:sp>
        <p:nvSpPr>
          <p:cNvPr id="159750" name="Text Box 6"/>
          <p:cNvSpPr txBox="1">
            <a:spLocks noChangeArrowheads="1"/>
          </p:cNvSpPr>
          <p:nvPr/>
        </p:nvSpPr>
        <p:spPr bwMode="auto">
          <a:xfrm>
            <a:off x="717452" y="5817917"/>
            <a:ext cx="10719582" cy="830997"/>
          </a:xfrm>
          <a:prstGeom prst="rect">
            <a:avLst/>
          </a:prstGeom>
          <a:solidFill>
            <a:schemeClr val="accent4">
              <a:lumMod val="50000"/>
            </a:schemeClr>
          </a:solidFill>
          <a:ln w="12700">
            <a:solidFill>
              <a:schemeClr val="tx1"/>
            </a:solidFill>
            <a:miter lim="800000"/>
            <a:headEnd/>
            <a:tailEnd/>
          </a:ln>
          <a:effectLst/>
        </p:spPr>
        <p:txBody>
          <a:bodyPr wrap="square">
            <a:spAutoFit/>
          </a:bodyPr>
          <a:lstStyle/>
          <a:p>
            <a:pPr algn="ctr">
              <a:spcBef>
                <a:spcPct val="50000"/>
              </a:spcBef>
            </a:pPr>
            <a:r>
              <a:rPr lang="en-US" altLang="en-US" sz="2400" b="1" dirty="0">
                <a:solidFill>
                  <a:srgbClr val="FFFF00"/>
                </a:solidFill>
                <a:latin typeface="Eras Demi ITC" pitchFamily="34" charset="0"/>
              </a:rPr>
              <a:t>There is a marked priority of sequence. First, one prays for God’s will and kingdom </a:t>
            </a:r>
            <a:r>
              <a:rPr lang="en-US" altLang="en-US" sz="2400" b="1" dirty="0" smtClean="0">
                <a:solidFill>
                  <a:srgbClr val="FFFF00"/>
                </a:solidFill>
                <a:latin typeface="Eras Demi ITC" pitchFamily="34" charset="0"/>
              </a:rPr>
              <a:t>issues—then </a:t>
            </a:r>
            <a:r>
              <a:rPr lang="en-US" altLang="en-US" sz="2400" b="1" dirty="0">
                <a:solidFill>
                  <a:srgbClr val="FFFF00"/>
                </a:solidFill>
                <a:latin typeface="Eras Demi ITC" pitchFamily="34" charset="0"/>
              </a:rPr>
              <a:t>for personal needs.</a:t>
            </a:r>
          </a:p>
        </p:txBody>
      </p:sp>
    </p:spTree>
    <p:extLst>
      <p:ext uri="{BB962C8B-B14F-4D97-AF65-F5344CB8AC3E}">
        <p14:creationId xmlns:p14="http://schemas.microsoft.com/office/powerpoint/2010/main" val="372263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59748">
                                            <p:txEl>
                                              <p:pRg st="0" end="0"/>
                                            </p:txEl>
                                          </p:spTgt>
                                        </p:tgtEl>
                                        <p:attrNameLst>
                                          <p:attrName>style.visibility</p:attrName>
                                        </p:attrNameLst>
                                      </p:cBhvr>
                                      <p:to>
                                        <p:strVal val="visible"/>
                                      </p:to>
                                    </p:set>
                                    <p:anim calcmode="lin" valueType="num">
                                      <p:cBhvr>
                                        <p:cTn id="7" dur="500" fill="hold"/>
                                        <p:tgtEl>
                                          <p:spTgt spid="15974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974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9748">
                                            <p:txEl>
                                              <p:pRg st="1" end="1"/>
                                            </p:txEl>
                                          </p:spTgt>
                                        </p:tgtEl>
                                        <p:attrNameLst>
                                          <p:attrName>style.visibility</p:attrName>
                                        </p:attrNameLst>
                                      </p:cBhvr>
                                      <p:to>
                                        <p:strVal val="visible"/>
                                      </p:to>
                                    </p:set>
                                    <p:anim calcmode="lin" valueType="num">
                                      <p:cBhvr additive="base">
                                        <p:cTn id="13" dur="500" fill="hold"/>
                                        <p:tgtEl>
                                          <p:spTgt spid="15974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97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9748">
                                            <p:txEl>
                                              <p:pRg st="2" end="2"/>
                                            </p:txEl>
                                          </p:spTgt>
                                        </p:tgtEl>
                                        <p:attrNameLst>
                                          <p:attrName>style.visibility</p:attrName>
                                        </p:attrNameLst>
                                      </p:cBhvr>
                                      <p:to>
                                        <p:strVal val="visible"/>
                                      </p:to>
                                    </p:set>
                                    <p:anim calcmode="lin" valueType="num">
                                      <p:cBhvr additive="base">
                                        <p:cTn id="19" dur="500" fill="hold"/>
                                        <p:tgtEl>
                                          <p:spTgt spid="15974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97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59748">
                                            <p:txEl>
                                              <p:pRg st="3" end="3"/>
                                            </p:txEl>
                                          </p:spTgt>
                                        </p:tgtEl>
                                        <p:attrNameLst>
                                          <p:attrName>style.visibility</p:attrName>
                                        </p:attrNameLst>
                                      </p:cBhvr>
                                      <p:to>
                                        <p:strVal val="visible"/>
                                      </p:to>
                                    </p:set>
                                    <p:anim calcmode="lin" valueType="num">
                                      <p:cBhvr>
                                        <p:cTn id="25" dur="500" fill="hold"/>
                                        <p:tgtEl>
                                          <p:spTgt spid="159748">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5974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9748">
                                            <p:txEl>
                                              <p:pRg st="4" end="4"/>
                                            </p:txEl>
                                          </p:spTgt>
                                        </p:tgtEl>
                                        <p:attrNameLst>
                                          <p:attrName>style.visibility</p:attrName>
                                        </p:attrNameLst>
                                      </p:cBhvr>
                                      <p:to>
                                        <p:strVal val="visible"/>
                                      </p:to>
                                    </p:set>
                                    <p:anim calcmode="lin" valueType="num">
                                      <p:cBhvr additive="base">
                                        <p:cTn id="31" dur="500" fill="hold"/>
                                        <p:tgtEl>
                                          <p:spTgt spid="15974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97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59748">
                                            <p:txEl>
                                              <p:pRg st="5" end="5"/>
                                            </p:txEl>
                                          </p:spTgt>
                                        </p:tgtEl>
                                        <p:attrNameLst>
                                          <p:attrName>style.visibility</p:attrName>
                                        </p:attrNameLst>
                                      </p:cBhvr>
                                      <p:to>
                                        <p:strVal val="visible"/>
                                      </p:to>
                                    </p:set>
                                    <p:anim calcmode="lin" valueType="num">
                                      <p:cBhvr additive="base">
                                        <p:cTn id="37" dur="500" fill="hold"/>
                                        <p:tgtEl>
                                          <p:spTgt spid="15974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97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159749">
                                            <p:txEl>
                                              <p:pRg st="0" end="0"/>
                                            </p:txEl>
                                          </p:spTgt>
                                        </p:tgtEl>
                                        <p:attrNameLst>
                                          <p:attrName>style.visibility</p:attrName>
                                        </p:attrNameLst>
                                      </p:cBhvr>
                                      <p:to>
                                        <p:strVal val="visible"/>
                                      </p:to>
                                    </p:set>
                                    <p:anim calcmode="lin" valueType="num">
                                      <p:cBhvr>
                                        <p:cTn id="43" dur="500" fill="hold"/>
                                        <p:tgtEl>
                                          <p:spTgt spid="159749">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5974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59749">
                                            <p:txEl>
                                              <p:pRg st="1" end="1"/>
                                            </p:txEl>
                                          </p:spTgt>
                                        </p:tgtEl>
                                        <p:attrNameLst>
                                          <p:attrName>style.visibility</p:attrName>
                                        </p:attrNameLst>
                                      </p:cBhvr>
                                      <p:to>
                                        <p:strVal val="visible"/>
                                      </p:to>
                                    </p:set>
                                    <p:anim calcmode="lin" valueType="num">
                                      <p:cBhvr additive="base">
                                        <p:cTn id="49" dur="500" fill="hold"/>
                                        <p:tgtEl>
                                          <p:spTgt spid="159749">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97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59749">
                                            <p:txEl>
                                              <p:pRg st="2" end="2"/>
                                            </p:txEl>
                                          </p:spTgt>
                                        </p:tgtEl>
                                        <p:attrNameLst>
                                          <p:attrName>style.visibility</p:attrName>
                                        </p:attrNameLst>
                                      </p:cBhvr>
                                      <p:to>
                                        <p:strVal val="visible"/>
                                      </p:to>
                                    </p:set>
                                    <p:anim calcmode="lin" valueType="num">
                                      <p:cBhvr additive="base">
                                        <p:cTn id="55" dur="500" fill="hold"/>
                                        <p:tgtEl>
                                          <p:spTgt spid="159749">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97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p:cTn id="60" dur="1" fill="hold">
                                          <p:stCondLst>
                                            <p:cond delay="0"/>
                                          </p:stCondLst>
                                        </p:cTn>
                                        <p:tgtEl>
                                          <p:spTgt spid="159749">
                                            <p:txEl>
                                              <p:pRg st="3" end="3"/>
                                            </p:txEl>
                                          </p:spTgt>
                                        </p:tgtEl>
                                        <p:attrNameLst>
                                          <p:attrName>style.visibility</p:attrName>
                                        </p:attrNameLst>
                                      </p:cBhvr>
                                      <p:to>
                                        <p:strVal val="visible"/>
                                      </p:to>
                                    </p:set>
                                    <p:anim calcmode="lin" valueType="num">
                                      <p:cBhvr>
                                        <p:cTn id="61" dur="500" fill="hold"/>
                                        <p:tgtEl>
                                          <p:spTgt spid="159749">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15974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59749">
                                            <p:txEl>
                                              <p:pRg st="4" end="4"/>
                                            </p:txEl>
                                          </p:spTgt>
                                        </p:tgtEl>
                                        <p:attrNameLst>
                                          <p:attrName>style.visibility</p:attrName>
                                        </p:attrNameLst>
                                      </p:cBhvr>
                                      <p:to>
                                        <p:strVal val="visible"/>
                                      </p:to>
                                    </p:set>
                                    <p:anim calcmode="lin" valueType="num">
                                      <p:cBhvr additive="base">
                                        <p:cTn id="67" dur="500" fill="hold"/>
                                        <p:tgtEl>
                                          <p:spTgt spid="159749">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5974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159750"/>
                                        </p:tgtEl>
                                        <p:attrNameLst>
                                          <p:attrName>style.visibility</p:attrName>
                                        </p:attrNameLst>
                                      </p:cBhvr>
                                      <p:to>
                                        <p:strVal val="visible"/>
                                      </p:to>
                                    </p:set>
                                    <p:anim calcmode="lin" valueType="num">
                                      <p:cBhvr>
                                        <p:cTn id="73" dur="500" fill="hold"/>
                                        <p:tgtEl>
                                          <p:spTgt spid="159750"/>
                                        </p:tgtEl>
                                        <p:attrNameLst>
                                          <p:attrName>ppt_w</p:attrName>
                                        </p:attrNameLst>
                                      </p:cBhvr>
                                      <p:tavLst>
                                        <p:tav tm="0">
                                          <p:val>
                                            <p:fltVal val="0"/>
                                          </p:val>
                                        </p:tav>
                                        <p:tav tm="100000">
                                          <p:val>
                                            <p:strVal val="#ppt_w"/>
                                          </p:val>
                                        </p:tav>
                                      </p:tavLst>
                                    </p:anim>
                                    <p:anim calcmode="lin" valueType="num">
                                      <p:cBhvr>
                                        <p:cTn id="74" dur="500" fill="hold"/>
                                        <p:tgtEl>
                                          <p:spTgt spid="1597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solidFill>
                  <a:srgbClr val="C00000"/>
                </a:solidFill>
              </a:rPr>
              <a:t>Parable of the Friend at Midnight</a:t>
            </a:r>
            <a:endParaRPr lang="en-US" b="1" dirty="0">
              <a:solidFill>
                <a:srgbClr val="C00000"/>
              </a:solidFill>
            </a:endParaRPr>
          </a:p>
        </p:txBody>
      </p:sp>
      <p:sp>
        <p:nvSpPr>
          <p:cNvPr id="7" name="Content Placeholder 6"/>
          <p:cNvSpPr>
            <a:spLocks noGrp="1"/>
          </p:cNvSpPr>
          <p:nvPr>
            <p:ph idx="1"/>
          </p:nvPr>
        </p:nvSpPr>
        <p:spPr/>
        <p:txBody>
          <a:bodyPr/>
          <a:lstStyle/>
          <a:p>
            <a:pPr marL="0" indent="0">
              <a:buNone/>
            </a:pPr>
            <a:r>
              <a:rPr lang="en-US" sz="2800" b="1" dirty="0" smtClean="0">
                <a:solidFill>
                  <a:srgbClr val="002060"/>
                </a:solidFill>
              </a:rPr>
              <a:t>In the story of the persistent friend at midnight, Jesus offers a parable of contrast.</a:t>
            </a:r>
          </a:p>
          <a:p>
            <a:pPr lvl="1"/>
            <a:r>
              <a:rPr lang="en-US" sz="2200" i="1" dirty="0" smtClean="0"/>
              <a:t>Jesus is hardly saying that God is like a stingy neighbor: the contrast is that God is NOT like this—but instead he gives generously to those who ask and seek him.</a:t>
            </a:r>
          </a:p>
          <a:p>
            <a:pPr lvl="1"/>
            <a:r>
              <a:rPr lang="en-US" sz="2200" i="1" dirty="0" smtClean="0"/>
              <a:t>Even more, he will give the Holy Spirit, the greatest gift of all!</a:t>
            </a:r>
            <a:endParaRPr lang="en-US" sz="2200" i="1"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111</a:t>
            </a:fld>
            <a:endParaRPr lang="en-US" dirty="0"/>
          </a:p>
        </p:txBody>
      </p:sp>
    </p:spTree>
    <p:extLst>
      <p:ext uri="{BB962C8B-B14F-4D97-AF65-F5344CB8AC3E}">
        <p14:creationId xmlns:p14="http://schemas.microsoft.com/office/powerpoint/2010/main" val="389779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Strong Man and the Stronger Man</a:t>
            </a:r>
            <a:endParaRPr lang="en-US" b="1" dirty="0">
              <a:solidFill>
                <a:srgbClr val="C00000"/>
              </a:solidFill>
            </a:endParaRPr>
          </a:p>
        </p:txBody>
      </p:sp>
      <p:sp>
        <p:nvSpPr>
          <p:cNvPr id="3" name="Content Placeholder 2"/>
          <p:cNvSpPr>
            <a:spLocks noGrp="1"/>
          </p:cNvSpPr>
          <p:nvPr>
            <p:ph idx="1"/>
          </p:nvPr>
        </p:nvSpPr>
        <p:spPr>
          <a:xfrm>
            <a:off x="2589212" y="2133599"/>
            <a:ext cx="8915400" cy="4492283"/>
          </a:xfrm>
        </p:spPr>
        <p:txBody>
          <a:bodyPr/>
          <a:lstStyle/>
          <a:p>
            <a:pPr marL="0" indent="0">
              <a:buNone/>
            </a:pPr>
            <a:r>
              <a:rPr lang="en-US" sz="2800" b="1" dirty="0" smtClean="0">
                <a:solidFill>
                  <a:srgbClr val="002060"/>
                </a:solidFill>
              </a:rPr>
              <a:t>In response to his critics, Jesus gave the parable of the strong man.</a:t>
            </a:r>
          </a:p>
          <a:p>
            <a:pPr lvl="1"/>
            <a:r>
              <a:rPr lang="en-US" sz="2200" i="1" dirty="0" smtClean="0"/>
              <a:t>Like the miracles of Moses to Pharaoh, Jesus’ mighty works were the “finger of God” (cf. Ex. 8:19), a sign that the kingdom of God has come!</a:t>
            </a:r>
          </a:p>
          <a:p>
            <a:pPr lvl="1"/>
            <a:r>
              <a:rPr lang="en-US" sz="2200" i="1" dirty="0" smtClean="0"/>
              <a:t>Still, the spiritual world abhors a vacuum, and if spiritual freedom does not result in allegiance to God, then demon-squatters will return in full force.</a:t>
            </a:r>
          </a:p>
          <a:p>
            <a:pPr lvl="1"/>
            <a:r>
              <a:rPr lang="en-US" sz="2200" i="1" dirty="0" smtClean="0"/>
              <a:t>From this time on, Jesus will more and more face opposition from various sects of the Jews as well as from individuals.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112</a:t>
            </a:fld>
            <a:endParaRPr lang="en-US" dirty="0"/>
          </a:p>
        </p:txBody>
      </p:sp>
    </p:spTree>
    <p:extLst>
      <p:ext uri="{BB962C8B-B14F-4D97-AF65-F5344CB8AC3E}">
        <p14:creationId xmlns:p14="http://schemas.microsoft.com/office/powerpoint/2010/main" val="363793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1981200" y="76200"/>
            <a:ext cx="8229600" cy="1143000"/>
          </a:xfrm>
        </p:spPr>
        <p:txBody>
          <a:bodyPr/>
          <a:lstStyle/>
          <a:p>
            <a:pPr algn="ctr"/>
            <a:r>
              <a:rPr lang="en-US" altLang="en-US" sz="4000" dirty="0">
                <a:solidFill>
                  <a:srgbClr val="FF9900"/>
                </a:solidFill>
              </a:rPr>
              <a:t>Opposition Narratives</a:t>
            </a:r>
            <a:r>
              <a:rPr lang="en-US" altLang="en-US" sz="4000" dirty="0"/>
              <a:t/>
            </a:r>
            <a:br>
              <a:rPr lang="en-US" altLang="en-US" sz="4000" dirty="0"/>
            </a:br>
            <a:r>
              <a:rPr lang="en-US" altLang="en-US" sz="2400" i="1" dirty="0">
                <a:solidFill>
                  <a:srgbClr val="FFFF99"/>
                </a:solidFill>
              </a:rPr>
              <a:t>all four gospels detail a series of conflicts</a:t>
            </a:r>
            <a:endParaRPr lang="en-US" altLang="en-US" sz="4000" dirty="0">
              <a:solidFill>
                <a:srgbClr val="FFFF99"/>
              </a:solidFill>
            </a:endParaRPr>
          </a:p>
        </p:txBody>
      </p:sp>
      <p:sp>
        <p:nvSpPr>
          <p:cNvPr id="182275" name="Rectangle 3"/>
          <p:cNvSpPr>
            <a:spLocks noGrp="1" noChangeArrowheads="1"/>
          </p:cNvSpPr>
          <p:nvPr>
            <p:ph type="body" sz="half" idx="1"/>
          </p:nvPr>
        </p:nvSpPr>
        <p:spPr>
          <a:xfrm>
            <a:off x="1828800" y="1371600"/>
            <a:ext cx="1981200" cy="5029200"/>
          </a:xfrm>
          <a:solidFill>
            <a:srgbClr val="164A2F"/>
          </a:solidFill>
          <a:ln w="12700">
            <a:solidFill>
              <a:schemeClr val="tx1"/>
            </a:solidFill>
            <a:miter lim="800000"/>
            <a:headEnd/>
            <a:tailEnd/>
          </a:ln>
        </p:spPr>
        <p:txBody>
          <a:bodyPr>
            <a:normAutofit fontScale="92500" lnSpcReduction="20000"/>
          </a:bodyPr>
          <a:lstStyle/>
          <a:p>
            <a:pPr>
              <a:lnSpc>
                <a:spcPct val="120000"/>
              </a:lnSpc>
              <a:buFont typeface="Wingdings" panose="05000000000000000000" pitchFamily="2" charset="2"/>
              <a:buNone/>
            </a:pPr>
            <a:r>
              <a:rPr lang="en-US" altLang="en-US" sz="3500" dirty="0">
                <a:solidFill>
                  <a:srgbClr val="FF9900"/>
                </a:solidFill>
                <a:effectLst>
                  <a:outerShdw blurRad="38100" dist="38100" dir="2700000" algn="tl">
                    <a:srgbClr val="000000">
                      <a:alpha val="43137"/>
                    </a:srgbClr>
                  </a:outerShdw>
                </a:effectLst>
                <a:latin typeface="Mistral" panose="03090702030407020403" pitchFamily="66" charset="0"/>
              </a:rPr>
              <a:t>Matthew</a:t>
            </a: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Gerasenes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Pharisees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John’s disciples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Crowds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Herod</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Lawyers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Family</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Nazarenes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Sadducees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Collectors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Caiaphas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Sanhedrin</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Pilate</a:t>
            </a:r>
          </a:p>
        </p:txBody>
      </p:sp>
      <p:sp>
        <p:nvSpPr>
          <p:cNvPr id="182276" name="Rectangle 4"/>
          <p:cNvSpPr>
            <a:spLocks noChangeArrowheads="1"/>
          </p:cNvSpPr>
          <p:nvPr/>
        </p:nvSpPr>
        <p:spPr bwMode="auto">
          <a:xfrm>
            <a:off x="4038600" y="1371600"/>
            <a:ext cx="1981200" cy="5029200"/>
          </a:xfrm>
          <a:prstGeom prst="rect">
            <a:avLst/>
          </a:prstGeom>
          <a:solidFill>
            <a:srgbClr val="22744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200" dirty="0">
                <a:solidFill>
                  <a:srgbClr val="FF9900"/>
                </a:solidFill>
                <a:latin typeface="Mistral" panose="03090702030407020403" pitchFamily="66" charset="0"/>
              </a:rPr>
              <a:t>Mark</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Lawyers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Pharisees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John’s disciples</a:t>
            </a: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Herodians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Family</a:t>
            </a:r>
          </a:p>
          <a:p>
            <a:pPr>
              <a:lnSpc>
                <a:spcPct val="90000"/>
              </a:lnSpc>
              <a:buFont typeface="Wingdings" panose="05000000000000000000" pitchFamily="2" charset="2"/>
              <a:buNone/>
            </a:pPr>
            <a:r>
              <a:rPr lang="en-US" altLang="en-US" sz="2000" b="1" i="1" dirty="0" err="1">
                <a:solidFill>
                  <a:srgbClr val="FFFF99"/>
                </a:solidFill>
                <a:latin typeface="Arial Narrow" panose="020B0606020202030204" pitchFamily="34" charset="0"/>
              </a:rPr>
              <a:t>Gerasenes</a:t>
            </a: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Nazarenes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Caiaphas</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Sanhedrin</a:t>
            </a: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Pilate</a:t>
            </a:r>
          </a:p>
        </p:txBody>
      </p:sp>
      <p:sp>
        <p:nvSpPr>
          <p:cNvPr id="182277" name="Rectangle 5"/>
          <p:cNvSpPr>
            <a:spLocks noChangeArrowheads="1"/>
          </p:cNvSpPr>
          <p:nvPr/>
        </p:nvSpPr>
        <p:spPr bwMode="auto">
          <a:xfrm>
            <a:off x="6248400" y="1371600"/>
            <a:ext cx="1981200" cy="5029200"/>
          </a:xfrm>
          <a:prstGeom prst="rect">
            <a:avLst/>
          </a:prstGeom>
          <a:solidFill>
            <a:srgbClr val="2FA3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200">
                <a:solidFill>
                  <a:srgbClr val="FF9900"/>
                </a:solidFill>
                <a:latin typeface="Mistral" panose="03090702030407020403" pitchFamily="66" charset="0"/>
              </a:rPr>
              <a:t>Luke</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Nazarenes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Pharisees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Lawyers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John’s disciples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Family</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Gerasenes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Crowds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Samaritans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Synagogue ruler</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Caiaphas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Sanhedrin</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Pilate</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Herod</a:t>
            </a:r>
          </a:p>
        </p:txBody>
      </p:sp>
      <p:sp>
        <p:nvSpPr>
          <p:cNvPr id="182278" name="Rectangle 6"/>
          <p:cNvSpPr>
            <a:spLocks noChangeArrowheads="1"/>
          </p:cNvSpPr>
          <p:nvPr/>
        </p:nvSpPr>
        <p:spPr bwMode="auto">
          <a:xfrm>
            <a:off x="8458200" y="1371600"/>
            <a:ext cx="1981200" cy="5029200"/>
          </a:xfrm>
          <a:prstGeom prst="rect">
            <a:avLst/>
          </a:prstGeom>
          <a:solidFill>
            <a:srgbClr val="37BB7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200">
                <a:solidFill>
                  <a:srgbClr val="FF9900"/>
                </a:solidFill>
                <a:latin typeface="Mistral" panose="03090702030407020403" pitchFamily="66" charset="0"/>
              </a:rPr>
              <a:t>John</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The Jews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Mother</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Temple</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John’s disciples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His own disciples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Brothers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Crowds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Pharisees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Sanhedrin</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Lawyers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Caiaphas</a:t>
            </a:r>
          </a:p>
          <a:p>
            <a:pPr>
              <a:lnSpc>
                <a:spcPct val="90000"/>
              </a:lnSpc>
              <a:buFont typeface="Wingdings" panose="05000000000000000000" pitchFamily="2" charset="2"/>
              <a:buNone/>
            </a:pPr>
            <a:r>
              <a:rPr lang="en-US" altLang="en-US" sz="2000" b="1" i="1">
                <a:solidFill>
                  <a:srgbClr val="FFFF99"/>
                </a:solidFill>
                <a:latin typeface="Arial Narrow" panose="020B0606020202030204" pitchFamily="34" charset="0"/>
              </a:rPr>
              <a:t>Pilate</a:t>
            </a:r>
          </a:p>
        </p:txBody>
      </p:sp>
    </p:spTree>
    <p:extLst>
      <p:ext uri="{BB962C8B-B14F-4D97-AF65-F5344CB8AC3E}">
        <p14:creationId xmlns:p14="http://schemas.microsoft.com/office/powerpoint/2010/main" val="41030254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solidFill>
                  <a:srgbClr val="C00000"/>
                </a:solidFill>
              </a:rPr>
              <a:t>The Sign of Jonah</a:t>
            </a:r>
            <a:endParaRPr lang="en-US" b="1" dirty="0">
              <a:solidFill>
                <a:srgbClr val="C00000"/>
              </a:solidFill>
            </a:endParaRPr>
          </a:p>
        </p:txBody>
      </p:sp>
      <p:sp>
        <p:nvSpPr>
          <p:cNvPr id="7" name="Content Placeholder 6"/>
          <p:cNvSpPr>
            <a:spLocks noGrp="1"/>
          </p:cNvSpPr>
          <p:nvPr>
            <p:ph idx="1"/>
          </p:nvPr>
        </p:nvSpPr>
        <p:spPr>
          <a:xfrm>
            <a:off x="2589212" y="2006989"/>
            <a:ext cx="8915400" cy="4520418"/>
          </a:xfrm>
        </p:spPr>
        <p:txBody>
          <a:bodyPr>
            <a:normAutofit/>
          </a:bodyPr>
          <a:lstStyle/>
          <a:p>
            <a:pPr marL="0" indent="0">
              <a:buNone/>
            </a:pPr>
            <a:r>
              <a:rPr lang="en-US" sz="2800" b="1" dirty="0" smtClean="0">
                <a:solidFill>
                  <a:srgbClr val="002060"/>
                </a:solidFill>
              </a:rPr>
              <a:t>The previous request for a sign (cf. 11:16) is now answered (11:29ff.).</a:t>
            </a:r>
          </a:p>
          <a:p>
            <a:pPr lvl="1"/>
            <a:r>
              <a:rPr lang="en-US" sz="2200" i="1" dirty="0" smtClean="0"/>
              <a:t>Of course, Jesus’ miracles were signs in themselves, but his critics wanted more.</a:t>
            </a:r>
          </a:p>
          <a:p>
            <a:pPr lvl="1"/>
            <a:r>
              <a:rPr lang="en-US" sz="2200" i="1" dirty="0"/>
              <a:t>No sign would be forthcoming beyond the one Jonah gave, the call to repent!</a:t>
            </a:r>
          </a:p>
          <a:p>
            <a:pPr lvl="1"/>
            <a:r>
              <a:rPr lang="en-US" sz="2200" i="1" dirty="0" smtClean="0"/>
              <a:t>Foreigners would rise at the judgment to condemn those who rejected Jesus, for even though they were outsiders, they listened, but the critics would not listen!</a:t>
            </a:r>
          </a:p>
          <a:p>
            <a:pPr lvl="1"/>
            <a:r>
              <a:rPr lang="en-US" sz="2200" i="1" dirty="0" smtClean="0"/>
              <a:t>In </a:t>
            </a:r>
            <a:r>
              <a:rPr lang="en-US" sz="2200" i="1" dirty="0"/>
              <a:t>this teaching of Jesus </a:t>
            </a:r>
            <a:r>
              <a:rPr lang="en-US" sz="2200" i="1" dirty="0" smtClean="0"/>
              <a:t>there is more than a hint toward the eventual Gentile mission of the church.</a:t>
            </a:r>
            <a:endParaRPr lang="en-US" sz="2200" i="1"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114</a:t>
            </a:fld>
            <a:endParaRPr lang="en-US" dirty="0"/>
          </a:p>
        </p:txBody>
      </p:sp>
    </p:spTree>
    <p:extLst>
      <p:ext uri="{BB962C8B-B14F-4D97-AF65-F5344CB8AC3E}">
        <p14:creationId xmlns:p14="http://schemas.microsoft.com/office/powerpoint/2010/main" val="67338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 calcmode="lin" valueType="num">
                                      <p:cBhvr additive="base">
                                        <p:cTn id="32"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Six Woes</a:t>
            </a:r>
            <a:endParaRPr lang="en-US" b="1" dirty="0">
              <a:solidFill>
                <a:srgbClr val="C00000"/>
              </a:solidFill>
            </a:endParaRPr>
          </a:p>
        </p:txBody>
      </p:sp>
      <p:sp>
        <p:nvSpPr>
          <p:cNvPr id="3" name="Content Placeholder 2"/>
          <p:cNvSpPr>
            <a:spLocks noGrp="1"/>
          </p:cNvSpPr>
          <p:nvPr>
            <p:ph idx="1"/>
          </p:nvPr>
        </p:nvSpPr>
        <p:spPr>
          <a:xfrm>
            <a:off x="2589211" y="1773380"/>
            <a:ext cx="9228715" cy="5084620"/>
          </a:xfrm>
        </p:spPr>
        <p:txBody>
          <a:bodyPr>
            <a:normAutofit lnSpcReduction="10000"/>
          </a:bodyPr>
          <a:lstStyle/>
          <a:p>
            <a:pPr marL="0" indent="0">
              <a:buNone/>
            </a:pPr>
            <a:r>
              <a:rPr lang="en-US" sz="2800" b="1" dirty="0" smtClean="0">
                <a:solidFill>
                  <a:srgbClr val="002060"/>
                </a:solidFill>
              </a:rPr>
              <a:t>In response to a Pharisee’s surprise that he ate without first “baptizing” his hands, Jesus used the occasion to address religious hypocrisy in six woes, condemnations very similar to what one finds more extensively in Matthew 23 and what was typical of the ancient prophets (cf. Is. 5:8-23).</a:t>
            </a:r>
          </a:p>
          <a:p>
            <a:r>
              <a:rPr lang="en-US" sz="2400" i="1" dirty="0" smtClean="0"/>
              <a:t>The “baptism” of hands was not part of the written Torah, but it was honored from antiquity as a tradition based on the so-called “oral Torah”.</a:t>
            </a:r>
          </a:p>
          <a:p>
            <a:r>
              <a:rPr lang="en-US" sz="2400" i="1" dirty="0" smtClean="0"/>
              <a:t>Adherence to external religious traditions might appear to be signs of holiness, but it could mask greed, wickedness, the corruption of death and the rejection of God!</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115</a:t>
            </a:fld>
            <a:endParaRPr lang="en-US" dirty="0"/>
          </a:p>
        </p:txBody>
      </p:sp>
    </p:spTree>
    <p:extLst>
      <p:ext uri="{BB962C8B-B14F-4D97-AF65-F5344CB8AC3E}">
        <p14:creationId xmlns:p14="http://schemas.microsoft.com/office/powerpoint/2010/main" val="35333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smtClean="0"/>
              <a:t>WARNINGS AND PARABLES</a:t>
            </a:r>
            <a:endParaRPr lang="en-US" sz="4000" dirty="0"/>
          </a:p>
        </p:txBody>
      </p:sp>
    </p:spTree>
    <p:extLst>
      <p:ext uri="{BB962C8B-B14F-4D97-AF65-F5344CB8AC3E}">
        <p14:creationId xmlns:p14="http://schemas.microsoft.com/office/powerpoint/2010/main" val="363770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Yeast of the Pharisees</a:t>
            </a:r>
            <a:r>
              <a:rPr lang="en-US" sz="2400" b="1" dirty="0" smtClean="0">
                <a:solidFill>
                  <a:srgbClr val="C00000"/>
                </a:solidFill>
              </a:rPr>
              <a:t> (12:1-12)</a:t>
            </a:r>
            <a:endParaRPr lang="en-US" b="1" dirty="0">
              <a:solidFill>
                <a:srgbClr val="C00000"/>
              </a:solidFill>
            </a:endParaRPr>
          </a:p>
        </p:txBody>
      </p:sp>
      <p:sp>
        <p:nvSpPr>
          <p:cNvPr id="3" name="Content Placeholder 2"/>
          <p:cNvSpPr>
            <a:spLocks noGrp="1"/>
          </p:cNvSpPr>
          <p:nvPr>
            <p:ph idx="1"/>
          </p:nvPr>
        </p:nvSpPr>
        <p:spPr>
          <a:xfrm>
            <a:off x="2589212" y="2133599"/>
            <a:ext cx="9034752" cy="4294909"/>
          </a:xfrm>
        </p:spPr>
        <p:txBody>
          <a:bodyPr>
            <a:normAutofit/>
          </a:bodyPr>
          <a:lstStyle/>
          <a:p>
            <a:pPr marL="0" indent="0">
              <a:buNone/>
            </a:pPr>
            <a:r>
              <a:rPr lang="en-US" sz="2800" b="1" dirty="0" smtClean="0">
                <a:solidFill>
                  <a:srgbClr val="002060"/>
                </a:solidFill>
              </a:rPr>
              <a:t>Using yeast as a metaphor for the encroaching sin of hypocrisy, Jesus gave warning to his disciples.</a:t>
            </a:r>
          </a:p>
          <a:p>
            <a:pPr lvl="1"/>
            <a:r>
              <a:rPr lang="en-US" sz="2200" i="1" dirty="0" smtClean="0"/>
              <a:t>The truth will eventually come out!</a:t>
            </a:r>
          </a:p>
          <a:p>
            <a:pPr lvl="1"/>
            <a:r>
              <a:rPr lang="en-US" sz="2200" i="1" dirty="0" smtClean="0"/>
              <a:t>Rather than fearing public opinion, one should fear God, who has the power of eternal judgment.</a:t>
            </a:r>
          </a:p>
          <a:p>
            <a:pPr lvl="1"/>
            <a:r>
              <a:rPr lang="en-US" sz="2200" i="1" dirty="0" smtClean="0"/>
              <a:t>To turn one’s heart irrevocably against the Holy Spirit is to reject the only path toward forgiveness.</a:t>
            </a:r>
          </a:p>
          <a:p>
            <a:pPr lvl="1"/>
            <a:r>
              <a:rPr lang="en-US" sz="2200" i="1" dirty="0" smtClean="0"/>
              <a:t>At the same time, the Holy Spirit will defend and assist those with the loyalty and courage to follow Jesus.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117</a:t>
            </a:fld>
            <a:endParaRPr lang="en-US" dirty="0"/>
          </a:p>
        </p:txBody>
      </p:sp>
    </p:spTree>
    <p:extLst>
      <p:ext uri="{BB962C8B-B14F-4D97-AF65-F5344CB8AC3E}">
        <p14:creationId xmlns:p14="http://schemas.microsoft.com/office/powerpoint/2010/main" val="381895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Materialism</a:t>
            </a:r>
            <a:r>
              <a:rPr lang="en-US" sz="2400" b="1" dirty="0" smtClean="0">
                <a:solidFill>
                  <a:srgbClr val="C00000"/>
                </a:solidFill>
              </a:rPr>
              <a:t> (12:13-34)</a:t>
            </a:r>
            <a:endParaRPr lang="en-US" b="1" dirty="0">
              <a:solidFill>
                <a:srgbClr val="C00000"/>
              </a:solidFill>
            </a:endParaRPr>
          </a:p>
        </p:txBody>
      </p:sp>
      <p:sp>
        <p:nvSpPr>
          <p:cNvPr id="3" name="Content Placeholder 2"/>
          <p:cNvSpPr>
            <a:spLocks noGrp="1"/>
          </p:cNvSpPr>
          <p:nvPr>
            <p:ph idx="1"/>
          </p:nvPr>
        </p:nvSpPr>
        <p:spPr/>
        <p:txBody>
          <a:bodyPr/>
          <a:lstStyle/>
          <a:p>
            <a:pPr marL="0" indent="0">
              <a:buNone/>
            </a:pPr>
            <a:r>
              <a:rPr lang="en-US" sz="2800" b="1" dirty="0" smtClean="0">
                <a:solidFill>
                  <a:srgbClr val="002060"/>
                </a:solidFill>
              </a:rPr>
              <a:t>A perennial temptation is to find security in material things.</a:t>
            </a:r>
          </a:p>
          <a:p>
            <a:pPr lvl="1"/>
            <a:r>
              <a:rPr lang="en-US" sz="2200" i="1" dirty="0" smtClean="0"/>
              <a:t>The parable of the man building great barns for storage is a story of misplaced priorities.</a:t>
            </a:r>
          </a:p>
          <a:p>
            <a:pPr lvl="1"/>
            <a:r>
              <a:rPr lang="en-US" sz="2200" i="1" dirty="0" smtClean="0"/>
              <a:t>The true meaning of life is neither in possession, food, clothing or even longevity.</a:t>
            </a:r>
          </a:p>
          <a:p>
            <a:pPr lvl="1"/>
            <a:r>
              <a:rPr lang="en-US" sz="2200" i="1" dirty="0" smtClean="0"/>
              <a:t>Only the reign of God is an eternal treasure.</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118</a:t>
            </a:fld>
            <a:endParaRPr lang="en-US" dirty="0"/>
          </a:p>
        </p:txBody>
      </p:sp>
    </p:spTree>
    <p:extLst>
      <p:ext uri="{BB962C8B-B14F-4D97-AF65-F5344CB8AC3E}">
        <p14:creationId xmlns:p14="http://schemas.microsoft.com/office/powerpoint/2010/main" val="7182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Watchfulness</a:t>
            </a:r>
            <a:r>
              <a:rPr lang="en-US" sz="2400" b="1" dirty="0" smtClean="0">
                <a:solidFill>
                  <a:srgbClr val="C00000"/>
                </a:solidFill>
              </a:rPr>
              <a:t> (12:35-48)</a:t>
            </a:r>
            <a:endParaRPr lang="en-US" b="1" dirty="0">
              <a:solidFill>
                <a:srgbClr val="C00000"/>
              </a:solidFill>
            </a:endParaRPr>
          </a:p>
        </p:txBody>
      </p:sp>
      <p:sp>
        <p:nvSpPr>
          <p:cNvPr id="3" name="Content Placeholder 2"/>
          <p:cNvSpPr>
            <a:spLocks noGrp="1"/>
          </p:cNvSpPr>
          <p:nvPr>
            <p:ph idx="1"/>
          </p:nvPr>
        </p:nvSpPr>
        <p:spPr>
          <a:xfrm>
            <a:off x="2589212" y="2133600"/>
            <a:ext cx="8915400" cy="4627418"/>
          </a:xfrm>
        </p:spPr>
        <p:txBody>
          <a:bodyPr>
            <a:normAutofit/>
          </a:bodyPr>
          <a:lstStyle/>
          <a:p>
            <a:pPr marL="0" indent="0">
              <a:buNone/>
            </a:pPr>
            <a:r>
              <a:rPr lang="en-US" sz="2800" b="1" dirty="0" smtClean="0">
                <a:solidFill>
                  <a:srgbClr val="002060"/>
                </a:solidFill>
              </a:rPr>
              <a:t>In the parable of the watching servants, Jesus prepared his disciples for a coming crisis.</a:t>
            </a:r>
          </a:p>
          <a:p>
            <a:pPr lvl="1"/>
            <a:r>
              <a:rPr lang="en-US" sz="2200" i="1" dirty="0" smtClean="0"/>
              <a:t>This crisis is the interval between his return to the Father and his second coming at the end of the age.</a:t>
            </a:r>
          </a:p>
          <a:p>
            <a:pPr lvl="1"/>
            <a:r>
              <a:rPr lang="en-US" sz="2200" i="1" dirty="0" smtClean="0"/>
              <a:t>Already, the disciples had heard Jesus speak about his “exodus” from the world (cf. 9:31).</a:t>
            </a:r>
          </a:p>
          <a:p>
            <a:pPr lvl="1"/>
            <a:r>
              <a:rPr lang="en-US" sz="2200" i="1" dirty="0" smtClean="0"/>
              <a:t>However, he had not yet described to them the interval before his return.</a:t>
            </a:r>
          </a:p>
          <a:p>
            <a:pPr lvl="1"/>
            <a:r>
              <a:rPr lang="en-US" sz="2200" i="1" dirty="0" smtClean="0"/>
              <a:t>In this interval, his disciples must be faithful to their tasks, even though the time of the Lord’s return is unknown.</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119</a:t>
            </a:fld>
            <a:endParaRPr lang="en-US" dirty="0"/>
          </a:p>
        </p:txBody>
      </p:sp>
    </p:spTree>
    <p:extLst>
      <p:ext uri="{BB962C8B-B14F-4D97-AF65-F5344CB8AC3E}">
        <p14:creationId xmlns:p14="http://schemas.microsoft.com/office/powerpoint/2010/main" val="351277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565978" y="624110"/>
            <a:ext cx="8942583" cy="852998"/>
          </a:xfrm>
          <a:solidFill>
            <a:srgbClr val="480048"/>
          </a:solidFill>
          <a:ln>
            <a:solidFill>
              <a:srgbClr val="FFFF99"/>
            </a:solidFill>
            <a:miter lim="800000"/>
            <a:headEnd/>
            <a:tailEnd/>
          </a:ln>
        </p:spPr>
        <p:txBody>
          <a:bodyPr/>
          <a:lstStyle/>
          <a:p>
            <a:pPr algn="ctr"/>
            <a:r>
              <a:rPr lang="en-US" altLang="en-US" b="1" dirty="0">
                <a:solidFill>
                  <a:srgbClr val="FFFF99"/>
                </a:solidFill>
                <a:latin typeface="Eras Bold ITC" pitchFamily="34" charset="0"/>
              </a:rPr>
              <a:t>Four Source Theory</a:t>
            </a:r>
          </a:p>
        </p:txBody>
      </p:sp>
      <p:sp>
        <p:nvSpPr>
          <p:cNvPr id="83971" name="Rectangle 3"/>
          <p:cNvSpPr>
            <a:spLocks noGrp="1" noChangeArrowheads="1"/>
          </p:cNvSpPr>
          <p:nvPr>
            <p:ph type="body" idx="1"/>
          </p:nvPr>
        </p:nvSpPr>
        <p:spPr>
          <a:xfrm>
            <a:off x="1981200" y="1600200"/>
            <a:ext cx="8229600" cy="4953000"/>
          </a:xfrm>
        </p:spPr>
        <p:txBody>
          <a:bodyPr/>
          <a:lstStyle/>
          <a:p>
            <a:pPr>
              <a:lnSpc>
                <a:spcPct val="90000"/>
              </a:lnSpc>
              <a:buFont typeface="Wingdings" panose="05000000000000000000" pitchFamily="2" charset="2"/>
              <a:buNone/>
            </a:pPr>
            <a:r>
              <a:rPr lang="en-US" altLang="en-US" dirty="0">
                <a:solidFill>
                  <a:srgbClr val="FF99FF"/>
                </a:solidFill>
              </a:rPr>
              <a:t>				</a:t>
            </a:r>
            <a:r>
              <a:rPr lang="en-US" altLang="en-US" sz="2800" b="1" dirty="0">
                <a:solidFill>
                  <a:srgbClr val="FF99FF"/>
                </a:solidFill>
              </a:rPr>
              <a:t>	</a:t>
            </a:r>
            <a:r>
              <a:rPr lang="en-US" altLang="en-US" sz="2800" b="1" dirty="0">
                <a:solidFill>
                  <a:srgbClr val="FFC000"/>
                </a:solidFill>
              </a:rPr>
              <a:t>Mark </a:t>
            </a:r>
            <a:r>
              <a:rPr lang="en-US" altLang="en-US" sz="2400" dirty="0">
                <a:solidFill>
                  <a:srgbClr val="FFC000"/>
                </a:solidFill>
              </a:rPr>
              <a:t>(at the death of Peter)</a:t>
            </a:r>
            <a:endParaRPr lang="en-US" altLang="en-US" dirty="0">
              <a:solidFill>
                <a:srgbClr val="FFC000"/>
              </a:solidFill>
            </a:endParaRPr>
          </a:p>
          <a:p>
            <a:pPr algn="ctr">
              <a:lnSpc>
                <a:spcPct val="90000"/>
              </a:lnSpc>
              <a:buFont typeface="Wingdings" panose="05000000000000000000" pitchFamily="2" charset="2"/>
              <a:buNone/>
            </a:pPr>
            <a:r>
              <a:rPr lang="en-US" altLang="en-US" sz="2400" dirty="0">
                <a:solidFill>
                  <a:srgbClr val="FFFF99"/>
                </a:solidFill>
              </a:rPr>
              <a:t>(c. AD 65)</a:t>
            </a:r>
          </a:p>
          <a:p>
            <a:pPr algn="ctr">
              <a:lnSpc>
                <a:spcPct val="90000"/>
              </a:lnSpc>
              <a:buFont typeface="Wingdings" panose="05000000000000000000" pitchFamily="2" charset="2"/>
              <a:buNone/>
            </a:pPr>
            <a:endParaRPr lang="en-US" altLang="en-US" dirty="0" smtClean="0"/>
          </a:p>
          <a:p>
            <a:pPr algn="ctr">
              <a:lnSpc>
                <a:spcPct val="90000"/>
              </a:lnSpc>
              <a:buFont typeface="Wingdings" panose="05000000000000000000" pitchFamily="2" charset="2"/>
              <a:buNone/>
            </a:pPr>
            <a:endParaRPr lang="en-US" altLang="en-US" sz="800" dirty="0"/>
          </a:p>
          <a:p>
            <a:pPr>
              <a:lnSpc>
                <a:spcPct val="90000"/>
              </a:lnSpc>
              <a:buFont typeface="Wingdings" panose="05000000000000000000" pitchFamily="2" charset="2"/>
              <a:buNone/>
            </a:pPr>
            <a:r>
              <a:rPr lang="en-US" altLang="en-US" sz="2800" b="1" dirty="0">
                <a:solidFill>
                  <a:srgbClr val="FFC000"/>
                </a:solidFill>
              </a:rPr>
              <a:t>Matthew</a:t>
            </a:r>
            <a:r>
              <a:rPr lang="en-US" altLang="en-US" dirty="0"/>
              <a:t>					</a:t>
            </a:r>
            <a:r>
              <a:rPr lang="en-US" altLang="en-US" dirty="0">
                <a:solidFill>
                  <a:srgbClr val="FF99FF"/>
                </a:solidFill>
              </a:rPr>
              <a:t>	</a:t>
            </a:r>
            <a:r>
              <a:rPr lang="en-US" altLang="en-US" sz="2800" dirty="0">
                <a:solidFill>
                  <a:srgbClr val="FF99FF"/>
                </a:solidFill>
              </a:rPr>
              <a:t>      </a:t>
            </a:r>
            <a:r>
              <a:rPr lang="en-US" altLang="en-US" sz="2800" dirty="0" smtClean="0">
                <a:solidFill>
                  <a:srgbClr val="FF99FF"/>
                </a:solidFill>
              </a:rPr>
              <a:t>					</a:t>
            </a:r>
            <a:r>
              <a:rPr lang="en-US" altLang="en-US" sz="2800" b="1" dirty="0" smtClean="0">
                <a:solidFill>
                  <a:srgbClr val="FFC000"/>
                </a:solidFill>
              </a:rPr>
              <a:t>Luke</a:t>
            </a:r>
            <a:endParaRPr lang="en-US" altLang="en-US" sz="2800" b="1" dirty="0">
              <a:solidFill>
                <a:srgbClr val="FFC000"/>
              </a:solidFill>
            </a:endParaRPr>
          </a:p>
          <a:p>
            <a:pPr>
              <a:lnSpc>
                <a:spcPct val="90000"/>
              </a:lnSpc>
              <a:buFont typeface="Wingdings" panose="05000000000000000000" pitchFamily="2" charset="2"/>
              <a:buNone/>
            </a:pPr>
            <a:r>
              <a:rPr lang="en-US" altLang="en-US" sz="2400" dirty="0">
                <a:solidFill>
                  <a:srgbClr val="FFFF99"/>
                </a:solidFill>
              </a:rPr>
              <a:t>(c. AD 85)				</a:t>
            </a:r>
            <a:r>
              <a:rPr lang="en-US" altLang="en-US" sz="2400" dirty="0" smtClean="0">
                <a:solidFill>
                  <a:srgbClr val="FFFF99"/>
                </a:solidFill>
              </a:rPr>
              <a:t>				</a:t>
            </a:r>
            <a:r>
              <a:rPr lang="en-US" altLang="en-US" sz="2400" dirty="0">
                <a:solidFill>
                  <a:srgbClr val="FFFF99"/>
                </a:solidFill>
              </a:rPr>
              <a:t>	             (c. AD 85)</a:t>
            </a:r>
          </a:p>
          <a:p>
            <a:pPr>
              <a:lnSpc>
                <a:spcPct val="90000"/>
              </a:lnSpc>
              <a:buFont typeface="Wingdings" panose="05000000000000000000" pitchFamily="2" charset="2"/>
              <a:buNone/>
            </a:pPr>
            <a:endParaRPr lang="en-US" altLang="en-US" sz="2400" dirty="0">
              <a:solidFill>
                <a:srgbClr val="FFFF99"/>
              </a:solidFill>
            </a:endParaRPr>
          </a:p>
          <a:p>
            <a:pPr>
              <a:lnSpc>
                <a:spcPct val="90000"/>
              </a:lnSpc>
              <a:buFont typeface="Wingdings" panose="05000000000000000000" pitchFamily="2" charset="2"/>
              <a:buNone/>
            </a:pPr>
            <a:r>
              <a:rPr lang="en-US" altLang="en-US" sz="2400" dirty="0">
                <a:solidFill>
                  <a:srgbClr val="FFFF99"/>
                </a:solidFill>
              </a:rPr>
              <a:t>Proto-Matthew				          </a:t>
            </a:r>
            <a:r>
              <a:rPr lang="en-US" altLang="en-US" sz="2400" dirty="0" smtClean="0">
                <a:solidFill>
                  <a:srgbClr val="FFFF99"/>
                </a:solidFill>
              </a:rPr>
              <a:t>					 </a:t>
            </a:r>
            <a:r>
              <a:rPr lang="en-US" altLang="en-US" sz="2400" dirty="0">
                <a:solidFill>
                  <a:srgbClr val="FFFF99"/>
                </a:solidFill>
              </a:rPr>
              <a:t>Proto-Luke</a:t>
            </a:r>
          </a:p>
          <a:p>
            <a:pPr algn="ctr">
              <a:lnSpc>
                <a:spcPct val="90000"/>
              </a:lnSpc>
              <a:buFont typeface="Wingdings" panose="05000000000000000000" pitchFamily="2" charset="2"/>
              <a:buNone/>
            </a:pPr>
            <a:r>
              <a:rPr lang="en-US" altLang="en-US" dirty="0">
                <a:solidFill>
                  <a:srgbClr val="FFFF99"/>
                </a:solidFill>
              </a:rPr>
              <a:t>Q?</a:t>
            </a:r>
          </a:p>
          <a:p>
            <a:pPr algn="ctr">
              <a:lnSpc>
                <a:spcPct val="90000"/>
              </a:lnSpc>
              <a:buFont typeface="Wingdings" panose="05000000000000000000" pitchFamily="2" charset="2"/>
              <a:buNone/>
            </a:pPr>
            <a:r>
              <a:rPr lang="en-US" altLang="en-US" sz="2400" dirty="0">
                <a:solidFill>
                  <a:srgbClr val="FFFF99"/>
                </a:solidFill>
              </a:rPr>
              <a:t>(sayings)</a:t>
            </a:r>
          </a:p>
          <a:p>
            <a:pPr algn="ctr">
              <a:lnSpc>
                <a:spcPct val="90000"/>
              </a:lnSpc>
              <a:buFont typeface="Wingdings" panose="05000000000000000000" pitchFamily="2" charset="2"/>
              <a:buNone/>
            </a:pPr>
            <a:r>
              <a:rPr lang="en-US" altLang="en-US" sz="2400" dirty="0" err="1">
                <a:solidFill>
                  <a:srgbClr val="FFFF99"/>
                </a:solidFill>
              </a:rPr>
              <a:t>Quelle</a:t>
            </a:r>
            <a:r>
              <a:rPr lang="en-US" altLang="en-US" sz="2400" dirty="0">
                <a:solidFill>
                  <a:srgbClr val="FFFF99"/>
                </a:solidFill>
              </a:rPr>
              <a:t> = hypothetical source</a:t>
            </a:r>
          </a:p>
        </p:txBody>
      </p:sp>
      <p:sp>
        <p:nvSpPr>
          <p:cNvPr id="83972" name="Line 4"/>
          <p:cNvSpPr>
            <a:spLocks noChangeShapeType="1"/>
          </p:cNvSpPr>
          <p:nvPr/>
        </p:nvSpPr>
        <p:spPr bwMode="auto">
          <a:xfrm flipH="1">
            <a:off x="3657600" y="2590800"/>
            <a:ext cx="2438400" cy="685800"/>
          </a:xfrm>
          <a:prstGeom prst="line">
            <a:avLst/>
          </a:prstGeom>
          <a:noFill/>
          <a:ln w="38100">
            <a:solidFill>
              <a:srgbClr val="FFFF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3" name="Line 5"/>
          <p:cNvSpPr>
            <a:spLocks noChangeShapeType="1"/>
          </p:cNvSpPr>
          <p:nvPr/>
        </p:nvSpPr>
        <p:spPr bwMode="auto">
          <a:xfrm>
            <a:off x="6096000" y="2590800"/>
            <a:ext cx="2590800" cy="685800"/>
          </a:xfrm>
          <a:prstGeom prst="line">
            <a:avLst/>
          </a:prstGeom>
          <a:noFill/>
          <a:ln w="38100">
            <a:solidFill>
              <a:srgbClr val="FFFF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4" name="Line 6"/>
          <p:cNvSpPr>
            <a:spLocks noChangeShapeType="1"/>
          </p:cNvSpPr>
          <p:nvPr/>
        </p:nvSpPr>
        <p:spPr bwMode="auto">
          <a:xfrm flipV="1">
            <a:off x="2743200" y="4038600"/>
            <a:ext cx="0" cy="381000"/>
          </a:xfrm>
          <a:prstGeom prst="line">
            <a:avLst/>
          </a:prstGeom>
          <a:noFill/>
          <a:ln w="38100">
            <a:solidFill>
              <a:srgbClr val="FFFF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5" name="Line 7"/>
          <p:cNvSpPr>
            <a:spLocks noChangeShapeType="1"/>
          </p:cNvSpPr>
          <p:nvPr/>
        </p:nvSpPr>
        <p:spPr bwMode="auto">
          <a:xfrm flipV="1">
            <a:off x="9525000" y="4038600"/>
            <a:ext cx="0" cy="381000"/>
          </a:xfrm>
          <a:prstGeom prst="line">
            <a:avLst/>
          </a:prstGeom>
          <a:noFill/>
          <a:ln w="38100">
            <a:solidFill>
              <a:srgbClr val="FFFF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6" name="Line 8"/>
          <p:cNvSpPr>
            <a:spLocks noChangeShapeType="1"/>
          </p:cNvSpPr>
          <p:nvPr/>
        </p:nvSpPr>
        <p:spPr bwMode="auto">
          <a:xfrm flipV="1">
            <a:off x="6096000" y="3505200"/>
            <a:ext cx="2590800" cy="1219200"/>
          </a:xfrm>
          <a:prstGeom prst="line">
            <a:avLst/>
          </a:prstGeom>
          <a:noFill/>
          <a:ln w="38100">
            <a:solidFill>
              <a:srgbClr val="FFFF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7" name="Line 9"/>
          <p:cNvSpPr>
            <a:spLocks noChangeShapeType="1"/>
          </p:cNvSpPr>
          <p:nvPr/>
        </p:nvSpPr>
        <p:spPr bwMode="auto">
          <a:xfrm flipH="1" flipV="1">
            <a:off x="3657600" y="3505200"/>
            <a:ext cx="2438400" cy="1219200"/>
          </a:xfrm>
          <a:prstGeom prst="line">
            <a:avLst/>
          </a:prstGeom>
          <a:noFill/>
          <a:ln w="38100">
            <a:solidFill>
              <a:srgbClr val="FFFF9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409173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p:cTn id="7" dur="500" fill="hold"/>
                                        <p:tgtEl>
                                          <p:spTgt spid="839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anim calcmode="lin" valueType="num">
                                      <p:cBhvr>
                                        <p:cTn id="11" dur="500" fill="hold"/>
                                        <p:tgtEl>
                                          <p:spTgt spid="8397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8397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83971">
                                            <p:txEl>
                                              <p:pRg st="8" end="8"/>
                                            </p:txEl>
                                          </p:spTgt>
                                        </p:tgtEl>
                                        <p:attrNameLst>
                                          <p:attrName>style.visibility</p:attrName>
                                        </p:attrNameLst>
                                      </p:cBhvr>
                                      <p:to>
                                        <p:strVal val="visible"/>
                                      </p:to>
                                    </p:set>
                                    <p:anim calcmode="lin" valueType="num">
                                      <p:cBhvr>
                                        <p:cTn id="17" dur="500" fill="hold"/>
                                        <p:tgtEl>
                                          <p:spTgt spid="83971">
                                            <p:txEl>
                                              <p:pRg st="8" end="8"/>
                                            </p:txEl>
                                          </p:spTgt>
                                        </p:tgtEl>
                                        <p:attrNameLst>
                                          <p:attrName>ppt_w</p:attrName>
                                        </p:attrNameLst>
                                      </p:cBhvr>
                                      <p:tavLst>
                                        <p:tav tm="0">
                                          <p:val>
                                            <p:fltVal val="0"/>
                                          </p:val>
                                        </p:tav>
                                        <p:tav tm="100000">
                                          <p:val>
                                            <p:strVal val="#ppt_w"/>
                                          </p:val>
                                        </p:tav>
                                      </p:tavLst>
                                    </p:anim>
                                    <p:anim calcmode="lin" valueType="num">
                                      <p:cBhvr>
                                        <p:cTn id="18" dur="500" fill="hold"/>
                                        <p:tgtEl>
                                          <p:spTgt spid="83971">
                                            <p:txEl>
                                              <p:pRg st="8" end="8"/>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83971">
                                            <p:txEl>
                                              <p:pRg st="9" end="9"/>
                                            </p:txEl>
                                          </p:spTgt>
                                        </p:tgtEl>
                                        <p:attrNameLst>
                                          <p:attrName>style.visibility</p:attrName>
                                        </p:attrNameLst>
                                      </p:cBhvr>
                                      <p:to>
                                        <p:strVal val="visible"/>
                                      </p:to>
                                    </p:set>
                                    <p:anim calcmode="lin" valueType="num">
                                      <p:cBhvr>
                                        <p:cTn id="21" dur="500" fill="hold"/>
                                        <p:tgtEl>
                                          <p:spTgt spid="83971">
                                            <p:txEl>
                                              <p:pRg st="9" end="9"/>
                                            </p:txEl>
                                          </p:spTgt>
                                        </p:tgtEl>
                                        <p:attrNameLst>
                                          <p:attrName>ppt_w</p:attrName>
                                        </p:attrNameLst>
                                      </p:cBhvr>
                                      <p:tavLst>
                                        <p:tav tm="0">
                                          <p:val>
                                            <p:fltVal val="0"/>
                                          </p:val>
                                        </p:tav>
                                        <p:tav tm="100000">
                                          <p:val>
                                            <p:strVal val="#ppt_w"/>
                                          </p:val>
                                        </p:tav>
                                      </p:tavLst>
                                    </p:anim>
                                    <p:anim calcmode="lin" valueType="num">
                                      <p:cBhvr>
                                        <p:cTn id="22" dur="500" fill="hold"/>
                                        <p:tgtEl>
                                          <p:spTgt spid="83971">
                                            <p:txEl>
                                              <p:pRg st="9" end="9"/>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83971">
                                            <p:txEl>
                                              <p:pRg st="10" end="10"/>
                                            </p:txEl>
                                          </p:spTgt>
                                        </p:tgtEl>
                                        <p:attrNameLst>
                                          <p:attrName>style.visibility</p:attrName>
                                        </p:attrNameLst>
                                      </p:cBhvr>
                                      <p:to>
                                        <p:strVal val="visible"/>
                                      </p:to>
                                    </p:set>
                                    <p:anim calcmode="lin" valueType="num">
                                      <p:cBhvr>
                                        <p:cTn id="25" dur="500" fill="hold"/>
                                        <p:tgtEl>
                                          <p:spTgt spid="83971">
                                            <p:txEl>
                                              <p:pRg st="10" end="10"/>
                                            </p:txEl>
                                          </p:spTgt>
                                        </p:tgtEl>
                                        <p:attrNameLst>
                                          <p:attrName>ppt_w</p:attrName>
                                        </p:attrNameLst>
                                      </p:cBhvr>
                                      <p:tavLst>
                                        <p:tav tm="0">
                                          <p:val>
                                            <p:fltVal val="0"/>
                                          </p:val>
                                        </p:tav>
                                        <p:tav tm="100000">
                                          <p:val>
                                            <p:strVal val="#ppt_w"/>
                                          </p:val>
                                        </p:tav>
                                      </p:tavLst>
                                    </p:anim>
                                    <p:anim calcmode="lin" valueType="num">
                                      <p:cBhvr>
                                        <p:cTn id="26" dur="500" fill="hold"/>
                                        <p:tgtEl>
                                          <p:spTgt spid="83971">
                                            <p:txEl>
                                              <p:pRg st="10" end="10"/>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2" fill="hold" nodeType="clickEffect">
                                  <p:stCondLst>
                                    <p:cond delay="0"/>
                                  </p:stCondLst>
                                  <p:childTnLst>
                                    <p:set>
                                      <p:cBhvr>
                                        <p:cTn id="30" dur="1" fill="hold">
                                          <p:stCondLst>
                                            <p:cond delay="0"/>
                                          </p:stCondLst>
                                        </p:cTn>
                                        <p:tgtEl>
                                          <p:spTgt spid="83972"/>
                                        </p:tgtEl>
                                        <p:attrNameLst>
                                          <p:attrName>style.visibility</p:attrName>
                                        </p:attrNameLst>
                                      </p:cBhvr>
                                      <p:to>
                                        <p:strVal val="visible"/>
                                      </p:to>
                                    </p:set>
                                    <p:animEffect transition="in" filter="wipe(right)">
                                      <p:cBhvr>
                                        <p:cTn id="31" dur="500"/>
                                        <p:tgtEl>
                                          <p:spTgt spid="83972"/>
                                        </p:tgtEl>
                                      </p:cBhvr>
                                    </p:animEffect>
                                  </p:childTnLst>
                                </p:cTn>
                              </p:par>
                              <p:par>
                                <p:cTn id="32" presetID="22" presetClass="entr" presetSubtype="2" fill="hold" nodeType="withEffect">
                                  <p:stCondLst>
                                    <p:cond delay="0"/>
                                  </p:stCondLst>
                                  <p:childTnLst>
                                    <p:set>
                                      <p:cBhvr>
                                        <p:cTn id="33" dur="1" fill="hold">
                                          <p:stCondLst>
                                            <p:cond delay="0"/>
                                          </p:stCondLst>
                                        </p:cTn>
                                        <p:tgtEl>
                                          <p:spTgt spid="83977"/>
                                        </p:tgtEl>
                                        <p:attrNameLst>
                                          <p:attrName>style.visibility</p:attrName>
                                        </p:attrNameLst>
                                      </p:cBhvr>
                                      <p:to>
                                        <p:strVal val="visible"/>
                                      </p:to>
                                    </p:set>
                                    <p:animEffect transition="in" filter="wipe(right)">
                                      <p:cBhvr>
                                        <p:cTn id="34" dur="500"/>
                                        <p:tgtEl>
                                          <p:spTgt spid="83977"/>
                                        </p:tgtEl>
                                      </p:cBhvr>
                                    </p:animEffect>
                                  </p:childTnLst>
                                </p:cTn>
                              </p:par>
                              <p:par>
                                <p:cTn id="35" presetID="22" presetClass="entr" presetSubtype="8" fill="hold" nodeType="withEffect">
                                  <p:stCondLst>
                                    <p:cond delay="0"/>
                                  </p:stCondLst>
                                  <p:childTnLst>
                                    <p:set>
                                      <p:cBhvr>
                                        <p:cTn id="36" dur="1" fill="hold">
                                          <p:stCondLst>
                                            <p:cond delay="0"/>
                                          </p:stCondLst>
                                        </p:cTn>
                                        <p:tgtEl>
                                          <p:spTgt spid="83973"/>
                                        </p:tgtEl>
                                        <p:attrNameLst>
                                          <p:attrName>style.visibility</p:attrName>
                                        </p:attrNameLst>
                                      </p:cBhvr>
                                      <p:to>
                                        <p:strVal val="visible"/>
                                      </p:to>
                                    </p:set>
                                    <p:animEffect transition="in" filter="wipe(left)">
                                      <p:cBhvr>
                                        <p:cTn id="37" dur="500"/>
                                        <p:tgtEl>
                                          <p:spTgt spid="83973"/>
                                        </p:tgtEl>
                                      </p:cBhvr>
                                    </p:animEffect>
                                  </p:childTnLst>
                                </p:cTn>
                              </p:par>
                              <p:par>
                                <p:cTn id="38" presetID="22" presetClass="entr" presetSubtype="8" fill="hold" nodeType="withEffect">
                                  <p:stCondLst>
                                    <p:cond delay="0"/>
                                  </p:stCondLst>
                                  <p:childTnLst>
                                    <p:set>
                                      <p:cBhvr>
                                        <p:cTn id="39" dur="1" fill="hold">
                                          <p:stCondLst>
                                            <p:cond delay="0"/>
                                          </p:stCondLst>
                                        </p:cTn>
                                        <p:tgtEl>
                                          <p:spTgt spid="83976"/>
                                        </p:tgtEl>
                                        <p:attrNameLst>
                                          <p:attrName>style.visibility</p:attrName>
                                        </p:attrNameLst>
                                      </p:cBhvr>
                                      <p:to>
                                        <p:strVal val="visible"/>
                                      </p:to>
                                    </p:set>
                                    <p:animEffect transition="in" filter="wipe(left)">
                                      <p:cBhvr>
                                        <p:cTn id="40" dur="500"/>
                                        <p:tgtEl>
                                          <p:spTgt spid="8397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83971">
                                            <p:txEl>
                                              <p:pRg st="4" end="4"/>
                                            </p:txEl>
                                          </p:spTgt>
                                        </p:tgtEl>
                                        <p:attrNameLst>
                                          <p:attrName>style.visibility</p:attrName>
                                        </p:attrNameLst>
                                      </p:cBhvr>
                                      <p:to>
                                        <p:strVal val="visible"/>
                                      </p:to>
                                    </p:set>
                                    <p:anim calcmode="lin" valueType="num">
                                      <p:cBhvr>
                                        <p:cTn id="45" dur="500" fill="hold"/>
                                        <p:tgtEl>
                                          <p:spTgt spid="83971">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83971">
                                            <p:txEl>
                                              <p:pRg st="4" end="4"/>
                                            </p:txEl>
                                          </p:spTgt>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83971">
                                            <p:txEl>
                                              <p:pRg st="5" end="5"/>
                                            </p:txEl>
                                          </p:spTgt>
                                        </p:tgtEl>
                                        <p:attrNameLst>
                                          <p:attrName>style.visibility</p:attrName>
                                        </p:attrNameLst>
                                      </p:cBhvr>
                                      <p:to>
                                        <p:strVal val="visible"/>
                                      </p:to>
                                    </p:set>
                                    <p:anim calcmode="lin" valueType="num">
                                      <p:cBhvr>
                                        <p:cTn id="49" dur="500" fill="hold"/>
                                        <p:tgtEl>
                                          <p:spTgt spid="83971">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83971">
                                            <p:txEl>
                                              <p:pRg st="5" end="5"/>
                                            </p:txEl>
                                          </p:spTgt>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83971">
                                            <p:txEl>
                                              <p:pRg st="7" end="7"/>
                                            </p:txEl>
                                          </p:spTgt>
                                        </p:tgtEl>
                                        <p:attrNameLst>
                                          <p:attrName>style.visibility</p:attrName>
                                        </p:attrNameLst>
                                      </p:cBhvr>
                                      <p:to>
                                        <p:strVal val="visible"/>
                                      </p:to>
                                    </p:set>
                                    <p:anim calcmode="lin" valueType="num">
                                      <p:cBhvr>
                                        <p:cTn id="53" dur="500" fill="hold"/>
                                        <p:tgtEl>
                                          <p:spTgt spid="83971">
                                            <p:txEl>
                                              <p:pRg st="7" end="7"/>
                                            </p:txEl>
                                          </p:spTgt>
                                        </p:tgtEl>
                                        <p:attrNameLst>
                                          <p:attrName>ppt_w</p:attrName>
                                        </p:attrNameLst>
                                      </p:cBhvr>
                                      <p:tavLst>
                                        <p:tav tm="0">
                                          <p:val>
                                            <p:fltVal val="0"/>
                                          </p:val>
                                        </p:tav>
                                        <p:tav tm="100000">
                                          <p:val>
                                            <p:strVal val="#ppt_w"/>
                                          </p:val>
                                        </p:tav>
                                      </p:tavLst>
                                    </p:anim>
                                    <p:anim calcmode="lin" valueType="num">
                                      <p:cBhvr>
                                        <p:cTn id="54" dur="500" fill="hold"/>
                                        <p:tgtEl>
                                          <p:spTgt spid="83971">
                                            <p:txEl>
                                              <p:pRg st="7" end="7"/>
                                            </p:txEl>
                                          </p:spTgt>
                                        </p:tgtEl>
                                        <p:attrNameLst>
                                          <p:attrName>ppt_h</p:attrName>
                                        </p:attrNameLst>
                                      </p:cBhvr>
                                      <p:tavLst>
                                        <p:tav tm="0">
                                          <p:val>
                                            <p:fltVal val="0"/>
                                          </p:val>
                                        </p:tav>
                                        <p:tav tm="100000">
                                          <p:val>
                                            <p:strVal val="#ppt_h"/>
                                          </p:val>
                                        </p:tav>
                                      </p:tavLst>
                                    </p:anim>
                                  </p:childTnLst>
                                </p:cTn>
                              </p:par>
                              <p:par>
                                <p:cTn id="55" presetID="22" presetClass="entr" presetSubtype="4" fill="hold" nodeType="withEffect">
                                  <p:stCondLst>
                                    <p:cond delay="0"/>
                                  </p:stCondLst>
                                  <p:childTnLst>
                                    <p:set>
                                      <p:cBhvr>
                                        <p:cTn id="56" dur="1" fill="hold">
                                          <p:stCondLst>
                                            <p:cond delay="0"/>
                                          </p:stCondLst>
                                        </p:cTn>
                                        <p:tgtEl>
                                          <p:spTgt spid="83974"/>
                                        </p:tgtEl>
                                        <p:attrNameLst>
                                          <p:attrName>style.visibility</p:attrName>
                                        </p:attrNameLst>
                                      </p:cBhvr>
                                      <p:to>
                                        <p:strVal val="visible"/>
                                      </p:to>
                                    </p:set>
                                    <p:animEffect transition="in" filter="wipe(down)">
                                      <p:cBhvr>
                                        <p:cTn id="57" dur="500"/>
                                        <p:tgtEl>
                                          <p:spTgt spid="83974"/>
                                        </p:tgtEl>
                                      </p:cBhvr>
                                    </p:animEffect>
                                  </p:childTnLst>
                                </p:cTn>
                              </p:par>
                              <p:par>
                                <p:cTn id="58" presetID="22" presetClass="entr" presetSubtype="4" fill="hold" nodeType="withEffect">
                                  <p:stCondLst>
                                    <p:cond delay="0"/>
                                  </p:stCondLst>
                                  <p:childTnLst>
                                    <p:set>
                                      <p:cBhvr>
                                        <p:cTn id="59" dur="1" fill="hold">
                                          <p:stCondLst>
                                            <p:cond delay="0"/>
                                          </p:stCondLst>
                                        </p:cTn>
                                        <p:tgtEl>
                                          <p:spTgt spid="83975"/>
                                        </p:tgtEl>
                                        <p:attrNameLst>
                                          <p:attrName>style.visibility</p:attrName>
                                        </p:attrNameLst>
                                      </p:cBhvr>
                                      <p:to>
                                        <p:strVal val="visible"/>
                                      </p:to>
                                    </p:set>
                                    <p:animEffect transition="in" filter="wipe(down)">
                                      <p:cBhvr>
                                        <p:cTn id="60" dur="500"/>
                                        <p:tgtEl>
                                          <p:spTgt spid="83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Immediate Crisis</a:t>
            </a:r>
            <a:r>
              <a:rPr lang="en-US" sz="2400" b="1" dirty="0" smtClean="0">
                <a:solidFill>
                  <a:srgbClr val="C00000"/>
                </a:solidFill>
              </a:rPr>
              <a:t> (12:49—13:8)</a:t>
            </a:r>
            <a:endParaRPr lang="en-US" b="1" dirty="0">
              <a:solidFill>
                <a:srgbClr val="C00000"/>
              </a:solidFill>
            </a:endParaRPr>
          </a:p>
        </p:txBody>
      </p:sp>
      <p:sp>
        <p:nvSpPr>
          <p:cNvPr id="3" name="Content Placeholder 2"/>
          <p:cNvSpPr>
            <a:spLocks noGrp="1"/>
          </p:cNvSpPr>
          <p:nvPr>
            <p:ph idx="1"/>
          </p:nvPr>
        </p:nvSpPr>
        <p:spPr>
          <a:xfrm>
            <a:off x="2589212" y="2133600"/>
            <a:ext cx="8915400" cy="4530436"/>
          </a:xfrm>
        </p:spPr>
        <p:txBody>
          <a:bodyPr/>
          <a:lstStyle/>
          <a:p>
            <a:pPr marL="0" indent="0">
              <a:buNone/>
            </a:pPr>
            <a:r>
              <a:rPr lang="en-US" sz="2800" b="1" dirty="0" smtClean="0">
                <a:solidFill>
                  <a:srgbClr val="002060"/>
                </a:solidFill>
              </a:rPr>
              <a:t>Closer at hand was yet another crisis, Jesus’ coming passion in Jerusalem.</a:t>
            </a:r>
          </a:p>
          <a:p>
            <a:pPr lvl="1"/>
            <a:r>
              <a:rPr lang="en-US" sz="2200" i="1" dirty="0" smtClean="0"/>
              <a:t>It would be a baptism of suffering and death.</a:t>
            </a:r>
          </a:p>
          <a:p>
            <a:pPr lvl="1"/>
            <a:r>
              <a:rPr lang="en-US" sz="2200" i="1" dirty="0" smtClean="0"/>
              <a:t>The crisis of Jesus would equally be the crisis for the nation, and the nation was oblivious. The people could assess the weather, but they were blind to their own spiritual crisis.</a:t>
            </a:r>
          </a:p>
          <a:p>
            <a:pPr lvl="1"/>
            <a:r>
              <a:rPr lang="en-US" sz="2200" i="1" dirty="0" smtClean="0"/>
              <a:t>Using two local incidents, one of Pilate’s butchery of Galilean zealots in the temple (known to us also from Josephus, </a:t>
            </a:r>
            <a:r>
              <a:rPr lang="en-US" sz="2200" i="1" u="sng" dirty="0" smtClean="0"/>
              <a:t>Wars</a:t>
            </a:r>
            <a:r>
              <a:rPr lang="en-US" sz="2200" i="1" dirty="0" smtClean="0"/>
              <a:t> 13.1) and the other of a construction accident, Jesus warned that if the people did not turn to God, they would perish just as surely!</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120</a:t>
            </a:fld>
            <a:endParaRPr lang="en-US" dirty="0"/>
          </a:p>
        </p:txBody>
      </p:sp>
    </p:spTree>
    <p:extLst>
      <p:ext uri="{BB962C8B-B14F-4D97-AF65-F5344CB8AC3E}">
        <p14:creationId xmlns:p14="http://schemas.microsoft.com/office/powerpoint/2010/main" val="57457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Presence of the Kingdom</a:t>
            </a:r>
            <a:r>
              <a:rPr lang="en-US" sz="2400" b="1" dirty="0" smtClean="0">
                <a:solidFill>
                  <a:srgbClr val="C00000"/>
                </a:solidFill>
              </a:rPr>
              <a:t> (13:10-21)</a:t>
            </a:r>
            <a:endParaRPr lang="en-US" b="1" dirty="0">
              <a:solidFill>
                <a:srgbClr val="C00000"/>
              </a:solidFill>
            </a:endParaRPr>
          </a:p>
        </p:txBody>
      </p:sp>
      <p:sp>
        <p:nvSpPr>
          <p:cNvPr id="3" name="Content Placeholder 2"/>
          <p:cNvSpPr>
            <a:spLocks noGrp="1"/>
          </p:cNvSpPr>
          <p:nvPr>
            <p:ph idx="1"/>
          </p:nvPr>
        </p:nvSpPr>
        <p:spPr>
          <a:xfrm>
            <a:off x="2589212" y="2133600"/>
            <a:ext cx="8915400" cy="4419600"/>
          </a:xfrm>
        </p:spPr>
        <p:txBody>
          <a:bodyPr/>
          <a:lstStyle/>
          <a:p>
            <a:pPr marL="0" indent="0">
              <a:buNone/>
            </a:pPr>
            <a:r>
              <a:rPr lang="en-US" sz="2800" b="1" dirty="0" smtClean="0">
                <a:solidFill>
                  <a:srgbClr val="002060"/>
                </a:solidFill>
              </a:rPr>
              <a:t>Once again, Jesus faced hostility over his disregard for Sabbath regulations (cf. 6:1-2, 6-7).</a:t>
            </a:r>
          </a:p>
          <a:p>
            <a:pPr lvl="1"/>
            <a:r>
              <a:rPr lang="en-US" sz="2200" i="1" dirty="0" smtClean="0"/>
              <a:t>In this instance, he was confronted with a woman who had a spinal disorder in the synagogue on the Sabbath.</a:t>
            </a:r>
          </a:p>
          <a:p>
            <a:pPr lvl="1"/>
            <a:r>
              <a:rPr lang="en-US" sz="2200" i="1" dirty="0" smtClean="0"/>
              <a:t>When criticized, he asserted that it was right and even necessary for this woman to be freed from her affliction on the Sabbath, implying that this was a fulfillment of God’s divine purpose.</a:t>
            </a:r>
          </a:p>
          <a:p>
            <a:pPr lvl="1"/>
            <a:r>
              <a:rPr lang="en-US" sz="2200" i="1" dirty="0" smtClean="0"/>
              <a:t>By such means, the kingdom of God, the eschatological Sabbath, was coming! It was working powerfully and silently, like yeast in flour.</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121</a:t>
            </a:fld>
            <a:endParaRPr lang="en-US" dirty="0"/>
          </a:p>
        </p:txBody>
      </p:sp>
    </p:spTree>
    <p:extLst>
      <p:ext uri="{BB962C8B-B14F-4D97-AF65-F5344CB8AC3E}">
        <p14:creationId xmlns:p14="http://schemas.microsoft.com/office/powerpoint/2010/main" val="419701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184074" y="901241"/>
            <a:ext cx="6913416" cy="5599867"/>
          </a:xfrm>
          <a:prstGeom prst="rect">
            <a:avLst/>
          </a:prstGeom>
        </p:spPr>
      </p:pic>
      <p:pic>
        <p:nvPicPr>
          <p:cNvPr id="7" name="Picture 6"/>
          <p:cNvPicPr>
            <a:picLocks noChangeAspect="1"/>
          </p:cNvPicPr>
          <p:nvPr/>
        </p:nvPicPr>
        <p:blipFill>
          <a:blip r:embed="rId3"/>
          <a:stretch>
            <a:fillRect/>
          </a:stretch>
        </p:blipFill>
        <p:spPr>
          <a:xfrm>
            <a:off x="1474956" y="308969"/>
            <a:ext cx="4048125" cy="2686050"/>
          </a:xfrm>
          <a:prstGeom prst="rect">
            <a:avLst/>
          </a:prstGeom>
        </p:spPr>
      </p:pic>
      <p:sp>
        <p:nvSpPr>
          <p:cNvPr id="8" name="TextBox 7"/>
          <p:cNvSpPr txBox="1"/>
          <p:nvPr/>
        </p:nvSpPr>
        <p:spPr>
          <a:xfrm>
            <a:off x="384956" y="3316902"/>
            <a:ext cx="3376246" cy="2862322"/>
          </a:xfrm>
          <a:prstGeom prst="rect">
            <a:avLst/>
          </a:prstGeom>
          <a:noFill/>
        </p:spPr>
        <p:txBody>
          <a:bodyPr wrap="square" rtlCol="0">
            <a:spAutoFit/>
          </a:bodyPr>
          <a:lstStyle/>
          <a:p>
            <a:pPr algn="r"/>
            <a:r>
              <a:rPr lang="en-US" sz="2000" b="1" i="1" dirty="0" smtClean="0">
                <a:solidFill>
                  <a:srgbClr val="FFFF99"/>
                </a:solidFill>
              </a:rPr>
              <a:t>“What is the kingdom of God like? What share I compare it to? It is like a mustard seed, which a man took a planted in his garden. It grew, became a tree, and the birds of the air perched in its branches.”</a:t>
            </a:r>
            <a:endParaRPr lang="en-US" sz="2000" b="1" i="1" dirty="0">
              <a:solidFill>
                <a:srgbClr val="FFFF99"/>
              </a:solidFill>
            </a:endParaRPr>
          </a:p>
        </p:txBody>
      </p:sp>
      <p:sp>
        <p:nvSpPr>
          <p:cNvPr id="9" name="TextBox 8"/>
          <p:cNvSpPr txBox="1"/>
          <p:nvPr/>
        </p:nvSpPr>
        <p:spPr>
          <a:xfrm>
            <a:off x="6006905" y="4895557"/>
            <a:ext cx="4572000" cy="1200329"/>
          </a:xfrm>
          <a:prstGeom prst="rect">
            <a:avLst/>
          </a:prstGeom>
          <a:noFill/>
        </p:spPr>
        <p:txBody>
          <a:bodyPr wrap="square" rtlCol="0">
            <a:spAutoFit/>
          </a:bodyPr>
          <a:lstStyle/>
          <a:p>
            <a:pPr algn="ctr"/>
            <a:r>
              <a:rPr lang="en-US" b="1" dirty="0" smtClean="0">
                <a:solidFill>
                  <a:schemeClr val="bg1"/>
                </a:solidFill>
              </a:rPr>
              <a:t>The mustard tree of the Middle East (</a:t>
            </a:r>
            <a:r>
              <a:rPr lang="en-US" b="1" dirty="0" err="1" smtClean="0">
                <a:solidFill>
                  <a:schemeClr val="bg1"/>
                </a:solidFill>
              </a:rPr>
              <a:t>Salvadora</a:t>
            </a:r>
            <a:r>
              <a:rPr lang="en-US" b="1" dirty="0" smtClean="0">
                <a:solidFill>
                  <a:schemeClr val="bg1"/>
                </a:solidFill>
              </a:rPr>
              <a:t> </a:t>
            </a:r>
            <a:r>
              <a:rPr lang="en-US" b="1" dirty="0" err="1" smtClean="0">
                <a:solidFill>
                  <a:schemeClr val="bg1"/>
                </a:solidFill>
              </a:rPr>
              <a:t>Persica</a:t>
            </a:r>
            <a:r>
              <a:rPr lang="en-US" b="1" dirty="0" smtClean="0">
                <a:solidFill>
                  <a:schemeClr val="bg1"/>
                </a:solidFill>
              </a:rPr>
              <a:t>) grows from a tiny seed into a modest, multi-branched tree.</a:t>
            </a:r>
            <a:endParaRPr lang="en-US" b="1" dirty="0">
              <a:solidFill>
                <a:schemeClr val="bg1"/>
              </a:solidFill>
            </a:endParaRPr>
          </a:p>
        </p:txBody>
      </p:sp>
    </p:spTree>
    <p:extLst>
      <p:ext uri="{BB962C8B-B14F-4D97-AF65-F5344CB8AC3E}">
        <p14:creationId xmlns:p14="http://schemas.microsoft.com/office/powerpoint/2010/main" val="26830259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Rejection and Reception</a:t>
            </a:r>
            <a:r>
              <a:rPr lang="en-US" sz="2400" b="1" dirty="0" smtClean="0">
                <a:solidFill>
                  <a:srgbClr val="C00000"/>
                </a:solidFill>
              </a:rPr>
              <a:t> (13:22-35)</a:t>
            </a:r>
            <a:r>
              <a:rPr lang="en-US" b="1" dirty="0" smtClean="0">
                <a:solidFill>
                  <a:srgbClr val="C00000"/>
                </a:solidFill>
              </a:rPr>
              <a:t> </a:t>
            </a:r>
            <a:endParaRPr lang="en-US" b="1" dirty="0">
              <a:solidFill>
                <a:srgbClr val="C00000"/>
              </a:solidFill>
            </a:endParaRPr>
          </a:p>
        </p:txBody>
      </p:sp>
      <p:sp>
        <p:nvSpPr>
          <p:cNvPr id="3" name="Content Placeholder 2"/>
          <p:cNvSpPr>
            <a:spLocks noGrp="1"/>
          </p:cNvSpPr>
          <p:nvPr>
            <p:ph idx="1"/>
          </p:nvPr>
        </p:nvSpPr>
        <p:spPr>
          <a:xfrm>
            <a:off x="2589212" y="1905000"/>
            <a:ext cx="8915400" cy="4953000"/>
          </a:xfrm>
        </p:spPr>
        <p:txBody>
          <a:bodyPr>
            <a:normAutofit/>
          </a:bodyPr>
          <a:lstStyle/>
          <a:p>
            <a:pPr marL="0" indent="0">
              <a:buNone/>
            </a:pPr>
            <a:r>
              <a:rPr lang="en-US" sz="2800" b="1" dirty="0" smtClean="0">
                <a:solidFill>
                  <a:srgbClr val="002060"/>
                </a:solidFill>
              </a:rPr>
              <a:t>The question as to whether there would be many or few saved was not new (4 </a:t>
            </a:r>
            <a:r>
              <a:rPr lang="en-US" sz="2800" b="1" dirty="0">
                <a:solidFill>
                  <a:srgbClr val="002060"/>
                </a:solidFill>
              </a:rPr>
              <a:t>E</a:t>
            </a:r>
            <a:r>
              <a:rPr lang="en-US" sz="2800" b="1" dirty="0" smtClean="0">
                <a:solidFill>
                  <a:srgbClr val="002060"/>
                </a:solidFill>
              </a:rPr>
              <a:t>zra 7:45—9:22), and it probably arose out of the common conception that all Israelites had a share in the world to come.</a:t>
            </a:r>
          </a:p>
          <a:p>
            <a:pPr lvl="1"/>
            <a:r>
              <a:rPr lang="en-US" sz="2200" i="1" dirty="0" smtClean="0"/>
              <a:t>Jesus did not directly answer the question, but rather, he spoke of the “narrow gate” and a wedding festival in which guests were turned away.</a:t>
            </a:r>
          </a:p>
          <a:p>
            <a:pPr lvl="1"/>
            <a:r>
              <a:rPr lang="en-US" sz="2200" i="1" dirty="0" smtClean="0"/>
              <a:t>Some of those listening to him would be shut out of the great eschatological feast, including Jerusalem itself! No one had a monopoly on God’s salvation, and there would be many surprises!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123</a:t>
            </a:fld>
            <a:endParaRPr lang="en-US" dirty="0"/>
          </a:p>
        </p:txBody>
      </p:sp>
    </p:spTree>
    <p:extLst>
      <p:ext uri="{BB962C8B-B14F-4D97-AF65-F5344CB8AC3E}">
        <p14:creationId xmlns:p14="http://schemas.microsoft.com/office/powerpoint/2010/main" val="30058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518239" y="253960"/>
            <a:ext cx="9271682" cy="640445"/>
          </a:xfrm>
        </p:spPr>
        <p:txBody>
          <a:bodyPr/>
          <a:lstStyle/>
          <a:p>
            <a:pPr algn="ctr"/>
            <a:r>
              <a:rPr lang="en-US" dirty="0">
                <a:solidFill>
                  <a:srgbClr val="FFC000"/>
                </a:solidFill>
                <a:effectLst>
                  <a:outerShdw blurRad="38100" dist="38100" dir="2700000" algn="tl">
                    <a:srgbClr val="000000">
                      <a:alpha val="43137"/>
                    </a:srgbClr>
                  </a:outerShdw>
                </a:effectLst>
                <a:latin typeface="Impact" panose="020B0806030902050204" pitchFamily="34" charset="0"/>
              </a:rPr>
              <a:t>People Perceived to be “Last” In Jewish Society</a:t>
            </a:r>
            <a:endParaRPr lang="en-US" dirty="0"/>
          </a:p>
        </p:txBody>
      </p:sp>
      <p:sp>
        <p:nvSpPr>
          <p:cNvPr id="6" name="Content Placeholder 5"/>
          <p:cNvSpPr>
            <a:spLocks noGrp="1"/>
          </p:cNvSpPr>
          <p:nvPr>
            <p:ph sz="half" idx="1"/>
          </p:nvPr>
        </p:nvSpPr>
        <p:spPr>
          <a:xfrm>
            <a:off x="1187948" y="2410014"/>
            <a:ext cx="2903125" cy="4141823"/>
          </a:xfrm>
          <a:solidFill>
            <a:schemeClr val="accent1">
              <a:lumMod val="75000"/>
            </a:schemeClr>
          </a:solidFill>
          <a:ln>
            <a:solidFill>
              <a:schemeClr val="bg1"/>
            </a:solidFill>
          </a:ln>
        </p:spPr>
        <p:txBody>
          <a:bodyPr>
            <a:normAutofit/>
          </a:bodyPr>
          <a:lstStyle/>
          <a:p>
            <a:pPr marL="0" indent="0">
              <a:buNone/>
            </a:pPr>
            <a:r>
              <a:rPr lang="en-US" sz="2800" dirty="0" smtClean="0">
                <a:solidFill>
                  <a:srgbClr val="FFFF00"/>
                </a:solidFill>
                <a:latin typeface="Lucida Handwriting" panose="03010101010101010101" pitchFamily="66" charset="0"/>
                <a:cs typeface="JasmineUPC" panose="02020603050405020304" pitchFamily="18" charset="-34"/>
              </a:rPr>
              <a:t>The “First”</a:t>
            </a:r>
          </a:p>
          <a:p>
            <a:pPr>
              <a:buClr>
                <a:srgbClr val="FFC000"/>
              </a:buClr>
            </a:pPr>
            <a:r>
              <a:rPr lang="en-US" sz="2000" dirty="0" smtClean="0">
                <a:solidFill>
                  <a:schemeClr val="bg1"/>
                </a:solidFill>
                <a:latin typeface="Comic Sans MS" panose="030F0702030302020204" pitchFamily="66" charset="0"/>
                <a:cs typeface="JasmineUPC" panose="02020603050405020304" pitchFamily="18" charset="-34"/>
              </a:rPr>
              <a:t>Priests and Levites</a:t>
            </a:r>
          </a:p>
          <a:p>
            <a:pPr>
              <a:buClr>
                <a:srgbClr val="FFC000"/>
              </a:buClr>
            </a:pPr>
            <a:r>
              <a:rPr lang="en-US" sz="2000" dirty="0" smtClean="0">
                <a:solidFill>
                  <a:schemeClr val="bg1"/>
                </a:solidFill>
                <a:latin typeface="Comic Sans MS" panose="030F0702030302020204" pitchFamily="66" charset="0"/>
                <a:cs typeface="JasmineUPC" panose="02020603050405020304" pitchFamily="18" charset="-34"/>
              </a:rPr>
              <a:t>The Lay Nobility</a:t>
            </a:r>
          </a:p>
          <a:p>
            <a:pPr>
              <a:buClr>
                <a:srgbClr val="FFC000"/>
              </a:buClr>
            </a:pPr>
            <a:r>
              <a:rPr lang="en-US" sz="2000" dirty="0" smtClean="0">
                <a:solidFill>
                  <a:schemeClr val="bg1"/>
                </a:solidFill>
                <a:latin typeface="Comic Sans MS" panose="030F0702030302020204" pitchFamily="66" charset="0"/>
                <a:cs typeface="JasmineUPC" panose="02020603050405020304" pitchFamily="18" charset="-34"/>
              </a:rPr>
              <a:t>Scribes</a:t>
            </a:r>
          </a:p>
          <a:p>
            <a:pPr>
              <a:buClr>
                <a:srgbClr val="FFC000"/>
              </a:buClr>
            </a:pPr>
            <a:r>
              <a:rPr lang="en-US" sz="2000" dirty="0" smtClean="0">
                <a:solidFill>
                  <a:schemeClr val="bg1"/>
                </a:solidFill>
                <a:latin typeface="Comic Sans MS" panose="030F0702030302020204" pitchFamily="66" charset="0"/>
                <a:cs typeface="JasmineUPC" panose="02020603050405020304" pitchFamily="18" charset="-34"/>
              </a:rPr>
              <a:t>Pharisees</a:t>
            </a:r>
            <a:endParaRPr lang="en-US" sz="2000" dirty="0">
              <a:solidFill>
                <a:schemeClr val="bg1"/>
              </a:solidFill>
              <a:latin typeface="Comic Sans MS" panose="030F0702030302020204" pitchFamily="66" charset="0"/>
              <a:cs typeface="JasmineUPC" panose="02020603050405020304" pitchFamily="18" charset="-34"/>
            </a:endParaRPr>
          </a:p>
        </p:txBody>
      </p:sp>
      <p:sp>
        <p:nvSpPr>
          <p:cNvPr id="7" name="Content Placeholder 6"/>
          <p:cNvSpPr>
            <a:spLocks noGrp="1"/>
          </p:cNvSpPr>
          <p:nvPr>
            <p:ph sz="half" idx="2"/>
          </p:nvPr>
        </p:nvSpPr>
        <p:spPr>
          <a:xfrm>
            <a:off x="4663981" y="2410013"/>
            <a:ext cx="2903125" cy="4141824"/>
          </a:xfrm>
          <a:solidFill>
            <a:schemeClr val="accent1">
              <a:lumMod val="50000"/>
            </a:schemeClr>
          </a:solidFill>
          <a:ln>
            <a:solidFill>
              <a:schemeClr val="bg1"/>
            </a:solidFill>
          </a:ln>
        </p:spPr>
        <p:txBody>
          <a:bodyPr>
            <a:normAutofit/>
          </a:bodyPr>
          <a:lstStyle/>
          <a:p>
            <a:pPr marL="0" indent="0">
              <a:buNone/>
            </a:pPr>
            <a:r>
              <a:rPr lang="en-US" sz="2800" dirty="0" smtClean="0">
                <a:solidFill>
                  <a:srgbClr val="FFFF00"/>
                </a:solidFill>
                <a:latin typeface="Lucida Handwriting" panose="03010101010101010101" pitchFamily="66" charset="0"/>
              </a:rPr>
              <a:t>Israelites</a:t>
            </a:r>
          </a:p>
          <a:p>
            <a:pPr>
              <a:buClr>
                <a:srgbClr val="FFC000"/>
              </a:buClr>
            </a:pPr>
            <a:r>
              <a:rPr lang="en-US" sz="2000" dirty="0" smtClean="0">
                <a:solidFill>
                  <a:schemeClr val="bg1"/>
                </a:solidFill>
                <a:latin typeface="Comic Sans MS" panose="030F0702030302020204" pitchFamily="66" charset="0"/>
              </a:rPr>
              <a:t>Pure ancestry</a:t>
            </a:r>
          </a:p>
          <a:p>
            <a:pPr>
              <a:buClr>
                <a:srgbClr val="FFC000"/>
              </a:buClr>
            </a:pPr>
            <a:r>
              <a:rPr lang="en-US" sz="2000" dirty="0" smtClean="0">
                <a:solidFill>
                  <a:schemeClr val="bg1"/>
                </a:solidFill>
                <a:latin typeface="Comic Sans MS" panose="030F0702030302020204" pitchFamily="66" charset="0"/>
              </a:rPr>
              <a:t>Those with despised trades</a:t>
            </a:r>
          </a:p>
          <a:p>
            <a:pPr>
              <a:buClr>
                <a:srgbClr val="FFC000"/>
              </a:buClr>
            </a:pPr>
            <a:r>
              <a:rPr lang="en-US" sz="2000" dirty="0">
                <a:solidFill>
                  <a:schemeClr val="bg1"/>
                </a:solidFill>
                <a:latin typeface="Comic Sans MS" panose="030F0702030302020204" pitchFamily="66" charset="0"/>
              </a:rPr>
              <a:t>S</a:t>
            </a:r>
            <a:r>
              <a:rPr lang="en-US" sz="2000" dirty="0" smtClean="0">
                <a:solidFill>
                  <a:schemeClr val="bg1"/>
                </a:solidFill>
                <a:latin typeface="Comic Sans MS" panose="030F0702030302020204" pitchFamily="66" charset="0"/>
              </a:rPr>
              <a:t>laves</a:t>
            </a:r>
          </a:p>
          <a:p>
            <a:pPr>
              <a:buClr>
                <a:srgbClr val="FFC000"/>
              </a:buClr>
            </a:pPr>
            <a:r>
              <a:rPr lang="en-US" sz="2000" dirty="0" smtClean="0">
                <a:solidFill>
                  <a:schemeClr val="bg1"/>
                </a:solidFill>
                <a:latin typeface="Comic Sans MS" panose="030F0702030302020204" pitchFamily="66" charset="0"/>
              </a:rPr>
              <a:t>Those with slight pedigree blemishes</a:t>
            </a:r>
          </a:p>
          <a:p>
            <a:pPr>
              <a:buClr>
                <a:srgbClr val="FFC000"/>
              </a:buClr>
            </a:pPr>
            <a:r>
              <a:rPr lang="en-US" sz="2000" dirty="0" smtClean="0">
                <a:solidFill>
                  <a:schemeClr val="bg1"/>
                </a:solidFill>
                <a:latin typeface="Comic Sans MS" panose="030F0702030302020204" pitchFamily="66" charset="0"/>
              </a:rPr>
              <a:t>Proselytes</a:t>
            </a:r>
          </a:p>
          <a:p>
            <a:pPr>
              <a:buClr>
                <a:srgbClr val="FFC000"/>
              </a:buClr>
            </a:pPr>
            <a:r>
              <a:rPr lang="en-US" sz="2000" dirty="0" smtClean="0">
                <a:solidFill>
                  <a:schemeClr val="bg1"/>
                </a:solidFill>
                <a:latin typeface="Comic Sans MS" panose="030F0702030302020204" pitchFamily="66" charset="0"/>
              </a:rPr>
              <a:t>Bastards, eunuchs, foundlings</a:t>
            </a:r>
            <a:endParaRPr lang="en-US" sz="2000" dirty="0">
              <a:solidFill>
                <a:schemeClr val="bg1"/>
              </a:solidFill>
              <a:latin typeface="Comic Sans MS" panose="030F0702030302020204" pitchFamily="66" charset="0"/>
            </a:endParaRPr>
          </a:p>
        </p:txBody>
      </p:sp>
      <p:sp>
        <p:nvSpPr>
          <p:cNvPr id="8" name="TextBox 7"/>
          <p:cNvSpPr txBox="1"/>
          <p:nvPr/>
        </p:nvSpPr>
        <p:spPr>
          <a:xfrm>
            <a:off x="351693" y="894405"/>
            <a:ext cx="11429465" cy="1015663"/>
          </a:xfrm>
          <a:prstGeom prst="rect">
            <a:avLst/>
          </a:prstGeom>
          <a:noFill/>
        </p:spPr>
        <p:txBody>
          <a:bodyPr wrap="square" rtlCol="0">
            <a:spAutoFit/>
          </a:bodyPr>
          <a:lstStyle/>
          <a:p>
            <a:pPr marL="0" lvl="1" indent="0" algn="ctr">
              <a:buNone/>
            </a:pPr>
            <a:r>
              <a:rPr lang="en-US" sz="2000" b="1" dirty="0">
                <a:solidFill>
                  <a:srgbClr val="FFFF99"/>
                </a:solidFill>
              </a:rPr>
              <a:t>One of Jesus’ famous </a:t>
            </a:r>
            <a:r>
              <a:rPr lang="en-US" sz="2000" b="1" dirty="0" smtClean="0">
                <a:solidFill>
                  <a:srgbClr val="FFFF99"/>
                </a:solidFill>
              </a:rPr>
              <a:t>repeated </a:t>
            </a:r>
            <a:r>
              <a:rPr lang="en-US" sz="2000" b="1" dirty="0">
                <a:solidFill>
                  <a:srgbClr val="FFFF99"/>
                </a:solidFill>
              </a:rPr>
              <a:t>sayings was, “There are those who are last who will be first, and the first who will be last” (13:30; </a:t>
            </a:r>
            <a:r>
              <a:rPr lang="en-US" sz="2000" b="1" dirty="0" err="1">
                <a:solidFill>
                  <a:srgbClr val="FFFF99"/>
                </a:solidFill>
              </a:rPr>
              <a:t>cf</a:t>
            </a:r>
            <a:r>
              <a:rPr lang="en-US" sz="2000" b="1" dirty="0">
                <a:solidFill>
                  <a:srgbClr val="FFFF99"/>
                </a:solidFill>
              </a:rPr>
              <a:t>, Mk. 9:35; 10:31; Mt. 20:16). Various lists would later appear in the </a:t>
            </a:r>
            <a:r>
              <a:rPr lang="en-US" sz="2000" b="1" dirty="0" smtClean="0">
                <a:solidFill>
                  <a:srgbClr val="FFFF99"/>
                </a:solidFill>
              </a:rPr>
              <a:t>Jewish Mishnah </a:t>
            </a:r>
            <a:r>
              <a:rPr lang="en-US" sz="2000" b="1" dirty="0">
                <a:solidFill>
                  <a:srgbClr val="FFFF99"/>
                </a:solidFill>
              </a:rPr>
              <a:t>ranking people from “first” to “last</a:t>
            </a:r>
            <a:r>
              <a:rPr lang="en-US" sz="2000" b="1" dirty="0" smtClean="0">
                <a:solidFill>
                  <a:srgbClr val="FFFF99"/>
                </a:solidFill>
              </a:rPr>
              <a:t>” based on racial purity. </a:t>
            </a:r>
            <a:endParaRPr lang="en-US" sz="2000" b="1" dirty="0">
              <a:solidFill>
                <a:srgbClr val="FFFF99"/>
              </a:solidFill>
            </a:endParaRPr>
          </a:p>
        </p:txBody>
      </p:sp>
      <p:sp>
        <p:nvSpPr>
          <p:cNvPr id="9" name="Content Placeholder 5"/>
          <p:cNvSpPr txBox="1">
            <a:spLocks/>
          </p:cNvSpPr>
          <p:nvPr/>
        </p:nvSpPr>
        <p:spPr>
          <a:xfrm>
            <a:off x="8140014" y="2410013"/>
            <a:ext cx="2903125" cy="4141823"/>
          </a:xfrm>
          <a:prstGeom prst="rect">
            <a:avLst/>
          </a:prstGeom>
          <a:solidFill>
            <a:schemeClr val="accent1">
              <a:lumMod val="75000"/>
            </a:schemeClr>
          </a:solidFill>
          <a:ln>
            <a:solidFill>
              <a:schemeClr val="bg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800" dirty="0" smtClean="0">
                <a:solidFill>
                  <a:srgbClr val="FFFF00"/>
                </a:solidFill>
                <a:latin typeface="Lucida Handwriting" panose="03010101010101010101" pitchFamily="66" charset="0"/>
                <a:cs typeface="JasmineUPC" panose="02020603050405020304" pitchFamily="18" charset="-34"/>
              </a:rPr>
              <a:t>The “Last</a:t>
            </a:r>
            <a:r>
              <a:rPr lang="en-US" sz="2800" dirty="0" smtClean="0">
                <a:solidFill>
                  <a:schemeClr val="bg1"/>
                </a:solidFill>
                <a:latin typeface="Lucida Handwriting" panose="03010101010101010101" pitchFamily="66" charset="0"/>
                <a:cs typeface="JasmineUPC" panose="02020603050405020304" pitchFamily="18" charset="-34"/>
              </a:rPr>
              <a:t>”</a:t>
            </a:r>
          </a:p>
          <a:p>
            <a:pPr>
              <a:buClr>
                <a:srgbClr val="FFC000"/>
              </a:buClr>
            </a:pPr>
            <a:r>
              <a:rPr lang="en-US" sz="2000" dirty="0" smtClean="0">
                <a:solidFill>
                  <a:schemeClr val="bg1"/>
                </a:solidFill>
                <a:latin typeface="Comic Sans MS" panose="030F0702030302020204" pitchFamily="66" charset="0"/>
                <a:cs typeface="JasmineUPC" panose="02020603050405020304" pitchFamily="18" charset="-34"/>
              </a:rPr>
              <a:t>Samaritans</a:t>
            </a:r>
          </a:p>
          <a:p>
            <a:pPr>
              <a:buClr>
                <a:srgbClr val="FFC000"/>
              </a:buClr>
            </a:pPr>
            <a:r>
              <a:rPr lang="en-US" sz="2000" dirty="0" smtClean="0">
                <a:solidFill>
                  <a:schemeClr val="bg1"/>
                </a:solidFill>
                <a:latin typeface="Comic Sans MS" panose="030F0702030302020204" pitchFamily="66" charset="0"/>
                <a:cs typeface="JasmineUPC" panose="02020603050405020304" pitchFamily="18" charset="-34"/>
              </a:rPr>
              <a:t>Gentiles</a:t>
            </a:r>
            <a:endParaRPr lang="en-US" sz="2000" dirty="0">
              <a:solidFill>
                <a:schemeClr val="bg1"/>
              </a:solidFill>
              <a:latin typeface="Comic Sans MS" panose="030F0702030302020204" pitchFamily="66" charset="0"/>
              <a:cs typeface="JasmineUPC" panose="02020603050405020304" pitchFamily="18" charset="-34"/>
            </a:endParaRPr>
          </a:p>
        </p:txBody>
      </p:sp>
    </p:spTree>
    <p:extLst>
      <p:ext uri="{BB962C8B-B14F-4D97-AF65-F5344CB8AC3E}">
        <p14:creationId xmlns:p14="http://schemas.microsoft.com/office/powerpoint/2010/main" val="238460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3" dur="500"/>
                                        <p:tgtEl>
                                          <p:spTgt spid="6">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6" dur="500"/>
                                        <p:tgtEl>
                                          <p:spTgt spid="6">
                                            <p:txEl>
                                              <p:pRg st="2" end="2"/>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9" dur="500"/>
                                        <p:tgtEl>
                                          <p:spTgt spid="6">
                                            <p:txEl>
                                              <p:pRg st="3" end="3"/>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animEffect transition="in" filter="randombar(horizontal)">
                                      <p:cBhvr>
                                        <p:cTn id="27" dur="500"/>
                                        <p:tgtEl>
                                          <p:spTgt spid="7">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0" dur="500"/>
                                        <p:tgtEl>
                                          <p:spTgt spid="7">
                                            <p:txEl>
                                              <p:pRg st="0" end="0"/>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3" dur="500"/>
                                        <p:tgtEl>
                                          <p:spTgt spid="7">
                                            <p:txEl>
                                              <p:pRg st="1" end="1"/>
                                            </p:tx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6" dur="500"/>
                                        <p:tgtEl>
                                          <p:spTgt spid="7">
                                            <p:txEl>
                                              <p:pRg st="2" end="2"/>
                                            </p:tx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9" dur="500"/>
                                        <p:tgtEl>
                                          <p:spTgt spid="7">
                                            <p:txEl>
                                              <p:pRg st="3" end="3"/>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randombar(horizontal)">
                                      <p:cBhvr>
                                        <p:cTn id="42" dur="500"/>
                                        <p:tgtEl>
                                          <p:spTgt spid="7">
                                            <p:txEl>
                                              <p:pRg st="4" end="4"/>
                                            </p:tx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randombar(horizontal)">
                                      <p:cBhvr>
                                        <p:cTn id="45" dur="500"/>
                                        <p:tgtEl>
                                          <p:spTgt spid="7">
                                            <p:txEl>
                                              <p:pRg st="5" end="5"/>
                                            </p:txEl>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randombar(horizontal)">
                                      <p:cBhvr>
                                        <p:cTn id="48" dur="500"/>
                                        <p:tgtEl>
                                          <p:spTgt spid="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randombar(horizontal)">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At a Pharisee’s Home </a:t>
            </a:r>
            <a:r>
              <a:rPr lang="en-US" sz="2400" b="1" dirty="0" smtClean="0">
                <a:solidFill>
                  <a:srgbClr val="C00000"/>
                </a:solidFill>
              </a:rPr>
              <a:t>(14:1-24)</a:t>
            </a:r>
            <a:endParaRPr lang="en-US" b="1" dirty="0">
              <a:solidFill>
                <a:srgbClr val="C00000"/>
              </a:solidFill>
            </a:endParaRPr>
          </a:p>
        </p:txBody>
      </p:sp>
      <p:sp>
        <p:nvSpPr>
          <p:cNvPr id="3" name="Content Placeholder 2"/>
          <p:cNvSpPr>
            <a:spLocks noGrp="1"/>
          </p:cNvSpPr>
          <p:nvPr>
            <p:ph idx="1"/>
          </p:nvPr>
        </p:nvSpPr>
        <p:spPr>
          <a:xfrm>
            <a:off x="2589211" y="1905001"/>
            <a:ext cx="9255786" cy="4953000"/>
          </a:xfrm>
        </p:spPr>
        <p:txBody>
          <a:bodyPr>
            <a:normAutofit fontScale="92500"/>
          </a:bodyPr>
          <a:lstStyle/>
          <a:p>
            <a:pPr marL="0" indent="0">
              <a:buNone/>
            </a:pPr>
            <a:r>
              <a:rPr lang="en-US" sz="2800" b="1" dirty="0" smtClean="0">
                <a:solidFill>
                  <a:srgbClr val="002060"/>
                </a:solidFill>
              </a:rPr>
              <a:t>Of all the Jewish sects, Jesus probably was closer to the Pharisees than any of the others. He agreed with them on the canon of Scripture, angels and resurrection.</a:t>
            </a:r>
          </a:p>
          <a:p>
            <a:r>
              <a:rPr lang="en-US" sz="2400" i="1" dirty="0" smtClean="0"/>
              <a:t>Where he most emphatically disagreed with them was concerning the so-called “oral Torah”.</a:t>
            </a:r>
          </a:p>
          <a:p>
            <a:r>
              <a:rPr lang="en-US" sz="2400" i="1" dirty="0" smtClean="0"/>
              <a:t>At a prominent Pharisee’s Sabbath dinner, Jesus healed a man afflicted with dropsy (abnormal swelling and water retention), prefacing his miracle with the double-edged question, “Is it lawful to heal on the Sabbath?”</a:t>
            </a:r>
          </a:p>
          <a:p>
            <a:r>
              <a:rPr lang="en-US" sz="2400" i="1" dirty="0" smtClean="0"/>
              <a:t>He concluded with the parable of the great banquet, where the reluctant guests were replaced by the poor, crippled, blind and lame.</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125</a:t>
            </a:fld>
            <a:endParaRPr lang="en-US" dirty="0"/>
          </a:p>
        </p:txBody>
      </p:sp>
    </p:spTree>
    <p:extLst>
      <p:ext uri="{BB962C8B-B14F-4D97-AF65-F5344CB8AC3E}">
        <p14:creationId xmlns:p14="http://schemas.microsoft.com/office/powerpoint/2010/main" val="245589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Along the Road </a:t>
            </a:r>
            <a:r>
              <a:rPr lang="en-US" sz="2400" b="1" dirty="0" smtClean="0">
                <a:solidFill>
                  <a:srgbClr val="C00000"/>
                </a:solidFill>
              </a:rPr>
              <a:t>(14:25-35</a:t>
            </a:r>
            <a:r>
              <a:rPr lang="en-US" sz="2400" b="1" dirty="0" smtClean="0"/>
              <a:t>)</a:t>
            </a:r>
            <a:endParaRPr lang="en-US" b="1" dirty="0"/>
          </a:p>
        </p:txBody>
      </p:sp>
      <p:sp>
        <p:nvSpPr>
          <p:cNvPr id="3" name="Content Placeholder 2"/>
          <p:cNvSpPr>
            <a:spLocks noGrp="1"/>
          </p:cNvSpPr>
          <p:nvPr>
            <p:ph idx="1"/>
          </p:nvPr>
        </p:nvSpPr>
        <p:spPr>
          <a:xfrm>
            <a:off x="2589212" y="2021057"/>
            <a:ext cx="9016634" cy="4309403"/>
          </a:xfrm>
        </p:spPr>
        <p:txBody>
          <a:bodyPr>
            <a:normAutofit lnSpcReduction="10000"/>
          </a:bodyPr>
          <a:lstStyle/>
          <a:p>
            <a:pPr marL="0" indent="0">
              <a:buNone/>
            </a:pPr>
            <a:r>
              <a:rPr lang="en-US" sz="2800" b="1" dirty="0" smtClean="0">
                <a:solidFill>
                  <a:srgbClr val="002060"/>
                </a:solidFill>
              </a:rPr>
              <a:t>While </a:t>
            </a:r>
            <a:r>
              <a:rPr lang="en-US" sz="2800" b="1" dirty="0" err="1" smtClean="0">
                <a:solidFill>
                  <a:srgbClr val="002060"/>
                </a:solidFill>
              </a:rPr>
              <a:t>en</a:t>
            </a:r>
            <a:r>
              <a:rPr lang="en-US" sz="2800" b="1" dirty="0" smtClean="0">
                <a:solidFill>
                  <a:srgbClr val="002060"/>
                </a:solidFill>
              </a:rPr>
              <a:t> route to Jerusalem, Jesus warned those traveling alongside him about the cost of discipleship.</a:t>
            </a:r>
          </a:p>
          <a:p>
            <a:pPr lvl="1"/>
            <a:r>
              <a:rPr lang="en-US" sz="2400" i="1" dirty="0" smtClean="0"/>
              <a:t>At various times, Jesus used hyperbole to underscore his meaning (cf. Mt. 5:29-30), and he does so here by speaking of “hating” one’s own family.</a:t>
            </a:r>
          </a:p>
          <a:p>
            <a:pPr lvl="1"/>
            <a:r>
              <a:rPr lang="en-US" sz="2400" i="1" dirty="0" smtClean="0"/>
              <a:t>The parables about building a tower or going to war, both of which require forethought and complete resolution, were analogies of total commitment.</a:t>
            </a:r>
          </a:p>
          <a:p>
            <a:pPr lvl="1"/>
            <a:r>
              <a:rPr lang="en-US" sz="2400" i="1" dirty="0" smtClean="0"/>
              <a:t>Insipid followers, on the other hand, were like salt cut with gypsum—useless!</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126</a:t>
            </a:fld>
            <a:endParaRPr lang="en-US" dirty="0"/>
          </a:p>
        </p:txBody>
      </p:sp>
    </p:spTree>
    <p:extLst>
      <p:ext uri="{BB962C8B-B14F-4D97-AF65-F5344CB8AC3E}">
        <p14:creationId xmlns:p14="http://schemas.microsoft.com/office/powerpoint/2010/main" val="52076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smtClean="0"/>
              <a:t>MORE PARABLES</a:t>
            </a:r>
            <a:endParaRPr lang="en-US" sz="4000" dirty="0"/>
          </a:p>
        </p:txBody>
      </p:sp>
    </p:spTree>
    <p:extLst>
      <p:ext uri="{BB962C8B-B14F-4D97-AF65-F5344CB8AC3E}">
        <p14:creationId xmlns:p14="http://schemas.microsoft.com/office/powerpoint/2010/main" val="6077057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LUKAN PARABLES </a:t>
            </a:r>
            <a:r>
              <a:rPr lang="en-US" sz="2400" b="1" dirty="0" smtClean="0">
                <a:solidFill>
                  <a:srgbClr val="C00000"/>
                </a:solidFill>
              </a:rPr>
              <a:t>(15:1—16:31)</a:t>
            </a:r>
            <a:endParaRPr lang="en-US" b="1" dirty="0">
              <a:solidFill>
                <a:srgbClr val="C00000"/>
              </a:solidFill>
            </a:endParaRPr>
          </a:p>
        </p:txBody>
      </p:sp>
      <p:sp>
        <p:nvSpPr>
          <p:cNvPr id="3" name="Content Placeholder 2"/>
          <p:cNvSpPr>
            <a:spLocks noGrp="1"/>
          </p:cNvSpPr>
          <p:nvPr>
            <p:ph idx="1"/>
          </p:nvPr>
        </p:nvSpPr>
        <p:spPr>
          <a:xfrm>
            <a:off x="2592925" y="2133600"/>
            <a:ext cx="9169583" cy="4419600"/>
          </a:xfrm>
        </p:spPr>
        <p:txBody>
          <a:bodyPr/>
          <a:lstStyle/>
          <a:p>
            <a:pPr marL="0" indent="0">
              <a:buNone/>
            </a:pPr>
            <a:r>
              <a:rPr lang="en-US" sz="2800" b="1" dirty="0" smtClean="0">
                <a:solidFill>
                  <a:srgbClr val="002060"/>
                </a:solidFill>
              </a:rPr>
              <a:t>Already, Luke has mentioned that Jesus’ teaching was often sprinkled with parables, and several of them have been unique to the </a:t>
            </a:r>
            <a:r>
              <a:rPr lang="en-US" sz="2800" b="1" dirty="0">
                <a:solidFill>
                  <a:srgbClr val="002060"/>
                </a:solidFill>
              </a:rPr>
              <a:t>T</a:t>
            </a:r>
            <a:r>
              <a:rPr lang="en-US" sz="2800" b="1" dirty="0" smtClean="0">
                <a:solidFill>
                  <a:srgbClr val="002060"/>
                </a:solidFill>
              </a:rPr>
              <a:t>hird Gospel (Two Debtors, Good Samaritan, Friend at Midnight, Rich </a:t>
            </a:r>
            <a:r>
              <a:rPr lang="en-US" sz="2800" b="1" dirty="0">
                <a:solidFill>
                  <a:srgbClr val="002060"/>
                </a:solidFill>
              </a:rPr>
              <a:t>Fool, </a:t>
            </a:r>
            <a:r>
              <a:rPr lang="en-US" sz="2800" b="1" dirty="0" smtClean="0">
                <a:solidFill>
                  <a:srgbClr val="002060"/>
                </a:solidFill>
              </a:rPr>
              <a:t>Wedding </a:t>
            </a:r>
            <a:r>
              <a:rPr lang="en-US" sz="2800" b="1" dirty="0">
                <a:solidFill>
                  <a:srgbClr val="002060"/>
                </a:solidFill>
              </a:rPr>
              <a:t>Feast</a:t>
            </a:r>
            <a:r>
              <a:rPr lang="en-US" sz="2800" b="1" dirty="0" smtClean="0">
                <a:solidFill>
                  <a:srgbClr val="002060"/>
                </a:solidFill>
              </a:rPr>
              <a:t>, </a:t>
            </a:r>
            <a:r>
              <a:rPr lang="en-US" sz="2800" b="1" dirty="0">
                <a:solidFill>
                  <a:srgbClr val="002060"/>
                </a:solidFill>
              </a:rPr>
              <a:t>Wise and Negligent Stewards, </a:t>
            </a:r>
            <a:r>
              <a:rPr lang="en-US" sz="2800" b="1" dirty="0" smtClean="0">
                <a:solidFill>
                  <a:srgbClr val="002060"/>
                </a:solidFill>
              </a:rPr>
              <a:t>Barren </a:t>
            </a:r>
            <a:r>
              <a:rPr lang="en-US" sz="2800" b="1" dirty="0">
                <a:solidFill>
                  <a:srgbClr val="002060"/>
                </a:solidFill>
              </a:rPr>
              <a:t>Fig Tree</a:t>
            </a:r>
            <a:r>
              <a:rPr lang="en-US" sz="2800" b="1" dirty="0" smtClean="0">
                <a:solidFill>
                  <a:srgbClr val="002060"/>
                </a:solidFill>
              </a:rPr>
              <a:t>, Great Banquet).</a:t>
            </a:r>
          </a:p>
          <a:p>
            <a:pPr lvl="1"/>
            <a:r>
              <a:rPr lang="en-US" sz="2200" i="1" dirty="0" smtClean="0"/>
              <a:t>Now, Luke will offer several more parables, again all of them unique to his gospel.</a:t>
            </a:r>
          </a:p>
          <a:p>
            <a:pPr lvl="1"/>
            <a:r>
              <a:rPr lang="en-US" sz="2200" i="1" dirty="0" smtClean="0"/>
              <a:t>Several of them were aimed at his critics, especially the Pharisees (cf. 15:1-2; 16:14-15).</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128</a:t>
            </a:fld>
            <a:endParaRPr lang="en-US" dirty="0"/>
          </a:p>
        </p:txBody>
      </p:sp>
    </p:spTree>
    <p:extLst>
      <p:ext uri="{BB962C8B-B14F-4D97-AF65-F5344CB8AC3E}">
        <p14:creationId xmlns:p14="http://schemas.microsoft.com/office/powerpoint/2010/main" val="84313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0389" y="568574"/>
            <a:ext cx="8947912" cy="1481781"/>
          </a:xfrm>
        </p:spPr>
        <p:txBody>
          <a:bodyPr>
            <a:normAutofit/>
          </a:bodyPr>
          <a:lstStyle/>
          <a:p>
            <a:pPr algn="ctr"/>
            <a:r>
              <a:rPr lang="en-US" b="1" dirty="0" smtClean="0">
                <a:solidFill>
                  <a:srgbClr val="C00000"/>
                </a:solidFill>
              </a:rPr>
              <a:t>Three Parables on Welcoming Sinners</a:t>
            </a:r>
            <a:br>
              <a:rPr lang="en-US" b="1" dirty="0" smtClean="0">
                <a:solidFill>
                  <a:srgbClr val="C00000"/>
                </a:solidFill>
              </a:rPr>
            </a:br>
            <a:r>
              <a:rPr lang="en-US" sz="2400" i="1" dirty="0" smtClean="0">
                <a:solidFill>
                  <a:srgbClr val="C00000"/>
                </a:solidFill>
              </a:rPr>
              <a:t>Luke’ especially emphasizes Jesus’ openness to “sinners” (5:29-32; 7:34, 39; 15:1, 7, 10; 18:13; 19:7). </a:t>
            </a:r>
            <a:endParaRPr lang="en-US" b="1" dirty="0">
              <a:solidFill>
                <a:srgbClr val="C00000"/>
              </a:solidFill>
            </a:endParaRPr>
          </a:p>
        </p:txBody>
      </p:sp>
      <p:sp>
        <p:nvSpPr>
          <p:cNvPr id="3" name="Text Placeholder 2"/>
          <p:cNvSpPr>
            <a:spLocks noGrp="1"/>
          </p:cNvSpPr>
          <p:nvPr>
            <p:ph type="body" idx="1"/>
          </p:nvPr>
        </p:nvSpPr>
        <p:spPr>
          <a:xfrm>
            <a:off x="834980" y="2088369"/>
            <a:ext cx="3212131" cy="573034"/>
          </a:xfrm>
        </p:spPr>
        <p:txBody>
          <a:bodyPr/>
          <a:lstStyle/>
          <a:p>
            <a:pPr algn="ctr"/>
            <a:r>
              <a:rPr lang="en-US" dirty="0" smtClean="0">
                <a:solidFill>
                  <a:schemeClr val="accent6">
                    <a:lumMod val="50000"/>
                  </a:schemeClr>
                </a:solidFill>
                <a:latin typeface="Impact" panose="020B0806030902050204" pitchFamily="34" charset="0"/>
              </a:rPr>
              <a:t>The Lost Sheep</a:t>
            </a:r>
            <a:endParaRPr lang="en-US" dirty="0">
              <a:solidFill>
                <a:schemeClr val="accent6">
                  <a:lumMod val="50000"/>
                </a:schemeClr>
              </a:solidFill>
              <a:latin typeface="Impact" panose="020B0806030902050204" pitchFamily="34" charset="0"/>
            </a:endParaRPr>
          </a:p>
        </p:txBody>
      </p:sp>
      <p:sp>
        <p:nvSpPr>
          <p:cNvPr id="4" name="Content Placeholder 3"/>
          <p:cNvSpPr>
            <a:spLocks noGrp="1"/>
          </p:cNvSpPr>
          <p:nvPr>
            <p:ph sz="half" idx="2"/>
          </p:nvPr>
        </p:nvSpPr>
        <p:spPr>
          <a:xfrm>
            <a:off x="834981" y="2686417"/>
            <a:ext cx="3212131" cy="3783287"/>
          </a:xfrm>
          <a:solidFill>
            <a:schemeClr val="bg2">
              <a:lumMod val="25000"/>
            </a:schemeClr>
          </a:solidFill>
          <a:ln>
            <a:solidFill>
              <a:schemeClr val="tx1"/>
            </a:solidFill>
          </a:ln>
        </p:spPr>
        <p:txBody>
          <a:bodyPr>
            <a:normAutofit fontScale="92500" lnSpcReduction="10000"/>
          </a:bodyPr>
          <a:lstStyle/>
          <a:p>
            <a:r>
              <a:rPr lang="en-US" sz="2400" b="1" i="1" dirty="0" smtClean="0">
                <a:solidFill>
                  <a:srgbClr val="FFFF00"/>
                </a:solidFill>
                <a:effectLst>
                  <a:outerShdw blurRad="38100" dist="38100" dir="2700000" algn="tl">
                    <a:srgbClr val="000000">
                      <a:alpha val="43137"/>
                    </a:srgbClr>
                  </a:outerShdw>
                </a:effectLst>
              </a:rPr>
              <a:t>God’s love takes the initiative!</a:t>
            </a:r>
          </a:p>
          <a:p>
            <a:r>
              <a:rPr lang="en-US" sz="2400" b="1" i="1" dirty="0" smtClean="0">
                <a:solidFill>
                  <a:srgbClr val="FFFF00"/>
                </a:solidFill>
                <a:effectLst>
                  <a:outerShdw blurRad="38100" dist="38100" dir="2700000" algn="tl">
                    <a:srgbClr val="000000">
                      <a:alpha val="43137"/>
                    </a:srgbClr>
                  </a:outerShdw>
                </a:effectLst>
              </a:rPr>
              <a:t>It does not merely wait, but seeks out the sinner.</a:t>
            </a:r>
          </a:p>
          <a:p>
            <a:r>
              <a:rPr lang="en-US" sz="2400" b="1" i="1" dirty="0" smtClean="0">
                <a:solidFill>
                  <a:srgbClr val="FFFF00"/>
                </a:solidFill>
                <a:effectLst>
                  <a:outerShdw blurRad="38100" dist="38100" dir="2700000" algn="tl">
                    <a:srgbClr val="000000">
                      <a:alpha val="43137"/>
                    </a:srgbClr>
                  </a:outerShdw>
                </a:effectLst>
              </a:rPr>
              <a:t>God rejoices more over sinners who repent than the righteous who think they do not need to do so.</a:t>
            </a:r>
            <a:endParaRPr lang="en-US" sz="2400" b="1" i="1" dirty="0">
              <a:solidFill>
                <a:srgbClr val="FFFF00"/>
              </a:solidFill>
              <a:effectLst>
                <a:outerShdw blurRad="38100" dist="38100" dir="2700000" algn="tl">
                  <a:srgbClr val="000000">
                    <a:alpha val="43137"/>
                  </a:srgbClr>
                </a:outerShdw>
              </a:effectLst>
            </a:endParaRPr>
          </a:p>
        </p:txBody>
      </p:sp>
      <p:sp>
        <p:nvSpPr>
          <p:cNvPr id="5" name="Text Placeholder 4"/>
          <p:cNvSpPr>
            <a:spLocks noGrp="1"/>
          </p:cNvSpPr>
          <p:nvPr>
            <p:ph type="body" sz="quarter" idx="3"/>
          </p:nvPr>
        </p:nvSpPr>
        <p:spPr>
          <a:xfrm>
            <a:off x="4447714" y="2104193"/>
            <a:ext cx="3212131" cy="573034"/>
          </a:xfrm>
        </p:spPr>
        <p:txBody>
          <a:bodyPr/>
          <a:lstStyle/>
          <a:p>
            <a:pPr algn="ctr"/>
            <a:r>
              <a:rPr lang="en-US" dirty="0" smtClean="0">
                <a:solidFill>
                  <a:schemeClr val="accent6">
                    <a:lumMod val="50000"/>
                  </a:schemeClr>
                </a:solidFill>
                <a:latin typeface="Impact" panose="020B0806030902050204" pitchFamily="34" charset="0"/>
              </a:rPr>
              <a:t>The Lost Coin</a:t>
            </a:r>
            <a:endParaRPr lang="en-US" dirty="0">
              <a:solidFill>
                <a:schemeClr val="accent6">
                  <a:lumMod val="50000"/>
                </a:schemeClr>
              </a:solidFill>
              <a:latin typeface="Impact" panose="020B0806030902050204" pitchFamily="34" charset="0"/>
            </a:endParaRPr>
          </a:p>
        </p:txBody>
      </p:sp>
      <p:sp>
        <p:nvSpPr>
          <p:cNvPr id="6" name="Content Placeholder 5"/>
          <p:cNvSpPr>
            <a:spLocks noGrp="1"/>
          </p:cNvSpPr>
          <p:nvPr>
            <p:ph sz="quarter" idx="4"/>
          </p:nvPr>
        </p:nvSpPr>
        <p:spPr>
          <a:xfrm>
            <a:off x="4447714" y="2699418"/>
            <a:ext cx="3212131" cy="3783287"/>
          </a:xfrm>
          <a:solidFill>
            <a:schemeClr val="accent4">
              <a:lumMod val="75000"/>
            </a:schemeClr>
          </a:solidFill>
          <a:ln>
            <a:solidFill>
              <a:schemeClr val="tx1"/>
            </a:solidFill>
          </a:ln>
        </p:spPr>
        <p:txBody>
          <a:bodyPr>
            <a:normAutofit fontScale="92500" lnSpcReduction="10000"/>
          </a:bodyPr>
          <a:lstStyle/>
          <a:p>
            <a:r>
              <a:rPr lang="en-US" sz="2400" b="1" i="1" dirty="0" smtClean="0">
                <a:solidFill>
                  <a:srgbClr val="FFFF00"/>
                </a:solidFill>
                <a:effectLst>
                  <a:outerShdw blurRad="38100" dist="38100" dir="2700000" algn="tl">
                    <a:srgbClr val="000000">
                      <a:alpha val="43137"/>
                    </a:srgbClr>
                  </a:outerShdw>
                </a:effectLst>
              </a:rPr>
              <a:t>In the ancient Near East, a woman’s headdress was decorated with coins as part of her dowry.</a:t>
            </a:r>
          </a:p>
          <a:p>
            <a:r>
              <a:rPr lang="en-US" sz="2400" b="1" i="1" dirty="0" smtClean="0">
                <a:solidFill>
                  <a:srgbClr val="FFFF00"/>
                </a:solidFill>
                <a:effectLst>
                  <a:outerShdw blurRad="38100" dist="38100" dir="2700000" algn="tl">
                    <a:srgbClr val="000000">
                      <a:alpha val="43137"/>
                    </a:srgbClr>
                  </a:outerShdw>
                </a:effectLst>
              </a:rPr>
              <a:t>To lose one was a great loss, and the woman would search thoroughly to find it!</a:t>
            </a:r>
            <a:endParaRPr lang="en-US" sz="2400" b="1" i="1" dirty="0">
              <a:solidFill>
                <a:srgbClr val="FFFF00"/>
              </a:solidFill>
              <a:effectLst>
                <a:outerShdw blurRad="38100" dist="38100" dir="2700000" algn="tl">
                  <a:srgbClr val="000000">
                    <a:alpha val="43137"/>
                  </a:srgbClr>
                </a:outerShdw>
              </a:effectLst>
            </a:endParaRPr>
          </a:p>
        </p:txBody>
      </p:sp>
      <p:sp>
        <p:nvSpPr>
          <p:cNvPr id="8" name="Content Placeholder 3"/>
          <p:cNvSpPr txBox="1">
            <a:spLocks/>
          </p:cNvSpPr>
          <p:nvPr/>
        </p:nvSpPr>
        <p:spPr>
          <a:xfrm>
            <a:off x="8046604" y="2686416"/>
            <a:ext cx="3212131" cy="3783287"/>
          </a:xfrm>
          <a:prstGeom prst="rect">
            <a:avLst/>
          </a:prstGeom>
          <a:solidFill>
            <a:schemeClr val="accent5">
              <a:lumMod val="75000"/>
            </a:schemeClr>
          </a:solidFill>
          <a:ln>
            <a:solidFill>
              <a:schemeClr val="tx1"/>
            </a:solidFill>
          </a:ln>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b="1" i="1" dirty="0">
                <a:solidFill>
                  <a:srgbClr val="FFFF00"/>
                </a:solidFill>
                <a:effectLst>
                  <a:outerShdw blurRad="38100" dist="38100" dir="2700000" algn="tl">
                    <a:srgbClr val="000000">
                      <a:alpha val="43137"/>
                    </a:srgbClr>
                  </a:outerShdw>
                </a:effectLst>
              </a:rPr>
              <a:t>T</a:t>
            </a:r>
            <a:r>
              <a:rPr lang="en-US" sz="2400" b="1" i="1" dirty="0" smtClean="0">
                <a:solidFill>
                  <a:srgbClr val="FFFF00"/>
                </a:solidFill>
                <a:effectLst>
                  <a:outerShdw blurRad="38100" dist="38100" dir="2700000" algn="tl">
                    <a:srgbClr val="000000">
                      <a:alpha val="43137"/>
                    </a:srgbClr>
                  </a:outerShdw>
                </a:effectLst>
              </a:rPr>
              <a:t>his parable is on the father’s love.</a:t>
            </a:r>
          </a:p>
          <a:p>
            <a:r>
              <a:rPr lang="en-US" sz="2400" b="1" i="1" dirty="0" smtClean="0">
                <a:solidFill>
                  <a:srgbClr val="FFFF00"/>
                </a:solidFill>
                <a:effectLst>
                  <a:outerShdw blurRad="38100" dist="38100" dir="2700000" algn="tl">
                    <a:srgbClr val="000000">
                      <a:alpha val="43137"/>
                    </a:srgbClr>
                  </a:outerShdw>
                </a:effectLst>
              </a:rPr>
              <a:t>The father had two sons, both were lost, but only one was “found”.</a:t>
            </a:r>
          </a:p>
          <a:p>
            <a:r>
              <a:rPr lang="en-US" sz="2400" b="1" i="1" dirty="0" smtClean="0">
                <a:solidFill>
                  <a:srgbClr val="FFFF00"/>
                </a:solidFill>
                <a:effectLst>
                  <a:outerShdw blurRad="38100" dist="38100" dir="2700000" algn="tl">
                    <a:srgbClr val="000000">
                      <a:alpha val="43137"/>
                    </a:srgbClr>
                  </a:outerShdw>
                </a:effectLst>
              </a:rPr>
              <a:t>Jesus’ critics would have had little trouble seeing themselves as the elder brother.</a:t>
            </a:r>
            <a:endParaRPr lang="en-US" sz="2400" b="1" i="1" dirty="0">
              <a:solidFill>
                <a:srgbClr val="FFFF00"/>
              </a:solidFill>
              <a:effectLst>
                <a:outerShdw blurRad="38100" dist="38100" dir="2700000" algn="tl">
                  <a:srgbClr val="000000">
                    <a:alpha val="43137"/>
                  </a:srgbClr>
                </a:outerShdw>
              </a:effectLst>
            </a:endParaRPr>
          </a:p>
        </p:txBody>
      </p:sp>
      <p:sp>
        <p:nvSpPr>
          <p:cNvPr id="9" name="Text Placeholder 4"/>
          <p:cNvSpPr txBox="1">
            <a:spLocks/>
          </p:cNvSpPr>
          <p:nvPr/>
        </p:nvSpPr>
        <p:spPr>
          <a:xfrm>
            <a:off x="8046603" y="2098909"/>
            <a:ext cx="3212131" cy="573034"/>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pPr algn="ctr"/>
            <a:r>
              <a:rPr lang="en-US" dirty="0" smtClean="0">
                <a:solidFill>
                  <a:schemeClr val="accent6">
                    <a:lumMod val="50000"/>
                  </a:schemeClr>
                </a:solidFill>
                <a:latin typeface="Impact" panose="020B0806030902050204" pitchFamily="34" charset="0"/>
              </a:rPr>
              <a:t>The Two Lost Sons</a:t>
            </a:r>
            <a:endParaRPr lang="en-US" dirty="0">
              <a:solidFill>
                <a:schemeClr val="accent6">
                  <a:lumMod val="50000"/>
                </a:schemeClr>
              </a:solidFill>
              <a:latin typeface="Impact" panose="020B0806030902050204" pitchFamily="34" charset="0"/>
            </a:endParaRPr>
          </a:p>
        </p:txBody>
      </p:sp>
    </p:spTree>
    <p:extLst>
      <p:ext uri="{BB962C8B-B14F-4D97-AF65-F5344CB8AC3E}">
        <p14:creationId xmlns:p14="http://schemas.microsoft.com/office/powerpoint/2010/main" val="329032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randombar(horizontal)">
                                      <p:cBhvr>
                                        <p:cTn id="10" dur="500"/>
                                        <p:tgtEl>
                                          <p:spTgt spid="4">
                                            <p:bg/>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3" dur="500"/>
                                        <p:tgtEl>
                                          <p:spTgt spid="4">
                                            <p:txEl>
                                              <p:pRg st="0" end="0"/>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
                                            <p:bg/>
                                          </p:spTgt>
                                        </p:tgtEl>
                                        <p:attrNameLst>
                                          <p:attrName>style.visibility</p:attrName>
                                        </p:attrNameLst>
                                      </p:cBhvr>
                                      <p:to>
                                        <p:strVal val="visible"/>
                                      </p:to>
                                    </p:set>
                                    <p:animEffect transition="in" filter="randombar(horizontal)">
                                      <p:cBhvr>
                                        <p:cTn id="27" dur="500"/>
                                        <p:tgtEl>
                                          <p:spTgt spid="6">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0" dur="500"/>
                                        <p:tgtEl>
                                          <p:spTgt spid="6">
                                            <p:txEl>
                                              <p:pRg st="0" end="0"/>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animBg="1"/>
      <p:bldP spid="5" grpId="0" build="p"/>
      <p:bldP spid="6" grpId="0" uiExpand="1" build="p" animBg="1"/>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18818" name="Rectangle 2"/>
          <p:cNvSpPr>
            <a:spLocks noGrp="1" noChangeArrowheads="1"/>
          </p:cNvSpPr>
          <p:nvPr>
            <p:ph type="body" sz="half" idx="1"/>
          </p:nvPr>
        </p:nvSpPr>
        <p:spPr>
          <a:xfrm>
            <a:off x="2438400" y="1066801"/>
            <a:ext cx="4038600" cy="4530725"/>
          </a:xfrm>
        </p:spPr>
        <p:txBody>
          <a:bodyPr/>
          <a:lstStyle/>
          <a:p>
            <a:pPr>
              <a:buFont typeface="Wingdings" panose="05000000000000000000" pitchFamily="2" charset="2"/>
              <a:buNone/>
            </a:pPr>
            <a:r>
              <a:rPr lang="en-US" altLang="en-US" sz="2800" b="1" dirty="0"/>
              <a:t>p75</a:t>
            </a:r>
          </a:p>
          <a:p>
            <a:pPr>
              <a:buFont typeface="Wingdings" panose="05000000000000000000" pitchFamily="2" charset="2"/>
              <a:buNone/>
            </a:pPr>
            <a:r>
              <a:rPr lang="en-US" altLang="en-US" sz="2800" b="1" dirty="0" err="1"/>
              <a:t>Bodmer</a:t>
            </a:r>
            <a:r>
              <a:rPr lang="en-US" altLang="en-US" sz="2800" b="1" dirty="0"/>
              <a:t> Papyrus XIV</a:t>
            </a:r>
          </a:p>
          <a:p>
            <a:pPr>
              <a:buFont typeface="Wingdings" panose="05000000000000000000" pitchFamily="2" charset="2"/>
              <a:buNone/>
            </a:pPr>
            <a:endParaRPr lang="en-US" altLang="en-US" sz="2800" b="1" dirty="0"/>
          </a:p>
          <a:p>
            <a:r>
              <a:rPr lang="en-US" altLang="en-US" sz="2400" i="1" dirty="0">
                <a:latin typeface="Arial Narrow" panose="020B0606020202030204" pitchFamily="34" charset="0"/>
              </a:rPr>
              <a:t>51 surviving leaves</a:t>
            </a:r>
          </a:p>
          <a:p>
            <a:r>
              <a:rPr lang="en-US" altLang="en-US" sz="2400" i="1" dirty="0">
                <a:latin typeface="Arial Narrow" panose="020B0606020202030204" pitchFamily="34" charset="0"/>
              </a:rPr>
              <a:t>10.2 x 5.1 inches per leaf</a:t>
            </a:r>
          </a:p>
          <a:p>
            <a:r>
              <a:rPr lang="en-US" altLang="en-US" sz="2400" i="1" dirty="0">
                <a:latin typeface="Arial Narrow" panose="020B0606020202030204" pitchFamily="34" charset="0"/>
              </a:rPr>
              <a:t>38-45 lines per </a:t>
            </a:r>
            <a:r>
              <a:rPr lang="en-US" altLang="en-US" sz="2400" i="1" dirty="0" smtClean="0">
                <a:latin typeface="Arial Narrow" panose="020B0606020202030204" pitchFamily="34" charset="0"/>
              </a:rPr>
              <a:t>page</a:t>
            </a:r>
          </a:p>
          <a:p>
            <a:r>
              <a:rPr lang="en-US" altLang="en-US" sz="2400" i="1" dirty="0" smtClean="0">
                <a:latin typeface="Arial Narrow" panose="020B0606020202030204" pitchFamily="34" charset="0"/>
              </a:rPr>
              <a:t>End of Luke’s Gospel and the beginning John’s Gospel</a:t>
            </a:r>
          </a:p>
          <a:p>
            <a:r>
              <a:rPr lang="en-US" altLang="en-US" sz="2400" i="1" dirty="0" smtClean="0">
                <a:latin typeface="Arial Narrow" panose="020B0606020202030204" pitchFamily="34" charset="0"/>
              </a:rPr>
              <a:t>Early 3</a:t>
            </a:r>
            <a:r>
              <a:rPr lang="en-US" altLang="en-US" sz="2400" i="1" baseline="30000" dirty="0" smtClean="0">
                <a:latin typeface="Arial Narrow" panose="020B0606020202030204" pitchFamily="34" charset="0"/>
              </a:rPr>
              <a:t>rd</a:t>
            </a:r>
            <a:r>
              <a:rPr lang="en-US" altLang="en-US" sz="2400" i="1" dirty="0" smtClean="0">
                <a:latin typeface="Arial Narrow" panose="020B0606020202030204" pitchFamily="34" charset="0"/>
              </a:rPr>
              <a:t> century</a:t>
            </a:r>
          </a:p>
        </p:txBody>
      </p:sp>
      <p:pic>
        <p:nvPicPr>
          <p:cNvPr id="418819" name="Picture 3" descr="papyrus_75a[1]"/>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956426" y="0"/>
            <a:ext cx="3736975" cy="6858000"/>
          </a:xfrm>
          <a:solidFill>
            <a:schemeClr val="tx2"/>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Slide Number Placeholder 2"/>
          <p:cNvSpPr>
            <a:spLocks noGrp="1"/>
          </p:cNvSpPr>
          <p:nvPr>
            <p:ph type="sldNum" sz="quarter" idx="12"/>
          </p:nvPr>
        </p:nvSpPr>
        <p:spPr/>
        <p:txBody>
          <a:bodyPr/>
          <a:lstStyle/>
          <a:p>
            <a:fld id="{30E87EE9-7E76-4E33-8772-9029F74C8BA8}" type="slidenum">
              <a:rPr lang="en-US" altLang="en-US" smtClean="0"/>
              <a:pPr/>
              <a:t>13</a:t>
            </a:fld>
            <a:endParaRPr lang="en-US" altLang="en-US"/>
          </a:p>
        </p:txBody>
      </p:sp>
    </p:spTree>
    <p:extLst>
      <p:ext uri="{BB962C8B-B14F-4D97-AF65-F5344CB8AC3E}">
        <p14:creationId xmlns:p14="http://schemas.microsoft.com/office/powerpoint/2010/main" val="2390310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418819"/>
                                        </p:tgtEl>
                                        <p:attrNameLst>
                                          <p:attrName>style.visibility</p:attrName>
                                        </p:attrNameLst>
                                      </p:cBhvr>
                                      <p:to>
                                        <p:strVal val="visible"/>
                                      </p:to>
                                    </p:set>
                                    <p:anim calcmode="lin" valueType="num">
                                      <p:cBhvr>
                                        <p:cTn id="7" dur="500" fill="hold"/>
                                        <p:tgtEl>
                                          <p:spTgt spid="418819"/>
                                        </p:tgtEl>
                                        <p:attrNameLst>
                                          <p:attrName>ppt_w</p:attrName>
                                        </p:attrNameLst>
                                      </p:cBhvr>
                                      <p:tavLst>
                                        <p:tav tm="0">
                                          <p:val>
                                            <p:fltVal val="0"/>
                                          </p:val>
                                        </p:tav>
                                        <p:tav tm="100000">
                                          <p:val>
                                            <p:strVal val="#ppt_w"/>
                                          </p:val>
                                        </p:tav>
                                      </p:tavLst>
                                    </p:anim>
                                    <p:anim calcmode="lin" valueType="num">
                                      <p:cBhvr>
                                        <p:cTn id="8" dur="500" fill="hold"/>
                                        <p:tgtEl>
                                          <p:spTgt spid="418819"/>
                                        </p:tgtEl>
                                        <p:attrNameLst>
                                          <p:attrName>ppt_h</p:attrName>
                                        </p:attrNameLst>
                                      </p:cBhvr>
                                      <p:tavLst>
                                        <p:tav tm="0">
                                          <p:val>
                                            <p:fltVal val="0"/>
                                          </p:val>
                                        </p:tav>
                                        <p:tav tm="100000">
                                          <p:val>
                                            <p:strVal val="#ppt_h"/>
                                          </p:val>
                                        </p:tav>
                                      </p:tavLst>
                                    </p:anim>
                                    <p:animEffect transition="in" filter="fade">
                                      <p:cBhvr>
                                        <p:cTn id="9" dur="500"/>
                                        <p:tgtEl>
                                          <p:spTgt spid="418819"/>
                                        </p:tgtEl>
                                      </p:cBhvr>
                                    </p:animEffect>
                                  </p:childTnLst>
                                </p:cTn>
                              </p:par>
                              <p:par>
                                <p:cTn id="10" presetID="53" presetClass="entr" presetSubtype="0" fill="hold" nodeType="withEffect">
                                  <p:stCondLst>
                                    <p:cond delay="0"/>
                                  </p:stCondLst>
                                  <p:childTnLst>
                                    <p:set>
                                      <p:cBhvr>
                                        <p:cTn id="11" dur="1" fill="hold">
                                          <p:stCondLst>
                                            <p:cond delay="0"/>
                                          </p:stCondLst>
                                        </p:cTn>
                                        <p:tgtEl>
                                          <p:spTgt spid="418818">
                                            <p:txEl>
                                              <p:pRg st="0" end="0"/>
                                            </p:txEl>
                                          </p:spTgt>
                                        </p:tgtEl>
                                        <p:attrNameLst>
                                          <p:attrName>style.visibility</p:attrName>
                                        </p:attrNameLst>
                                      </p:cBhvr>
                                      <p:to>
                                        <p:strVal val="visible"/>
                                      </p:to>
                                    </p:set>
                                    <p:anim calcmode="lin" valueType="num">
                                      <p:cBhvr>
                                        <p:cTn id="12" dur="500" fill="hold"/>
                                        <p:tgtEl>
                                          <p:spTgt spid="41881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1881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18818">
                                            <p:txEl>
                                              <p:pRg st="0" end="0"/>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418818">
                                            <p:txEl>
                                              <p:pRg st="1" end="1"/>
                                            </p:txEl>
                                          </p:spTgt>
                                        </p:tgtEl>
                                        <p:attrNameLst>
                                          <p:attrName>style.visibility</p:attrName>
                                        </p:attrNameLst>
                                      </p:cBhvr>
                                      <p:to>
                                        <p:strVal val="visible"/>
                                      </p:to>
                                    </p:set>
                                    <p:anim calcmode="lin" valueType="num">
                                      <p:cBhvr>
                                        <p:cTn id="17" dur="500" fill="hold"/>
                                        <p:tgtEl>
                                          <p:spTgt spid="41881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18818">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418818">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418818">
                                            <p:txEl>
                                              <p:pRg st="3" end="3"/>
                                            </p:txEl>
                                          </p:spTgt>
                                        </p:tgtEl>
                                        <p:attrNameLst>
                                          <p:attrName>style.visibility</p:attrName>
                                        </p:attrNameLst>
                                      </p:cBhvr>
                                      <p:to>
                                        <p:strVal val="visible"/>
                                      </p:to>
                                    </p:set>
                                    <p:animEffect transition="in" filter="dissolve">
                                      <p:cBhvr>
                                        <p:cTn id="24" dur="500"/>
                                        <p:tgtEl>
                                          <p:spTgt spid="418818">
                                            <p:txEl>
                                              <p:pRg st="3" end="3"/>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418818">
                                            <p:txEl>
                                              <p:pRg st="4" end="4"/>
                                            </p:txEl>
                                          </p:spTgt>
                                        </p:tgtEl>
                                        <p:attrNameLst>
                                          <p:attrName>style.visibility</p:attrName>
                                        </p:attrNameLst>
                                      </p:cBhvr>
                                      <p:to>
                                        <p:strVal val="visible"/>
                                      </p:to>
                                    </p:set>
                                    <p:animEffect transition="in" filter="dissolve">
                                      <p:cBhvr>
                                        <p:cTn id="27" dur="500"/>
                                        <p:tgtEl>
                                          <p:spTgt spid="418818">
                                            <p:txEl>
                                              <p:pRg st="4" end="4"/>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418818">
                                            <p:txEl>
                                              <p:pRg st="5" end="5"/>
                                            </p:txEl>
                                          </p:spTgt>
                                        </p:tgtEl>
                                        <p:attrNameLst>
                                          <p:attrName>style.visibility</p:attrName>
                                        </p:attrNameLst>
                                      </p:cBhvr>
                                      <p:to>
                                        <p:strVal val="visible"/>
                                      </p:to>
                                    </p:set>
                                    <p:animEffect transition="in" filter="dissolve">
                                      <p:cBhvr>
                                        <p:cTn id="30" dur="500"/>
                                        <p:tgtEl>
                                          <p:spTgt spid="418818">
                                            <p:txEl>
                                              <p:pRg st="5" end="5"/>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418818">
                                            <p:txEl>
                                              <p:pRg st="6" end="6"/>
                                            </p:txEl>
                                          </p:spTgt>
                                        </p:tgtEl>
                                        <p:attrNameLst>
                                          <p:attrName>style.visibility</p:attrName>
                                        </p:attrNameLst>
                                      </p:cBhvr>
                                      <p:to>
                                        <p:strVal val="visible"/>
                                      </p:to>
                                    </p:set>
                                    <p:animEffect transition="in" filter="dissolve">
                                      <p:cBhvr>
                                        <p:cTn id="33" dur="500"/>
                                        <p:tgtEl>
                                          <p:spTgt spid="418818">
                                            <p:txEl>
                                              <p:pRg st="6" end="6"/>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418818">
                                            <p:txEl>
                                              <p:pRg st="7" end="7"/>
                                            </p:txEl>
                                          </p:spTgt>
                                        </p:tgtEl>
                                        <p:attrNameLst>
                                          <p:attrName>style.visibility</p:attrName>
                                        </p:attrNameLst>
                                      </p:cBhvr>
                                      <p:to>
                                        <p:strVal val="visible"/>
                                      </p:to>
                                    </p:set>
                                    <p:animEffect transition="in" filter="dissolve">
                                      <p:cBhvr>
                                        <p:cTn id="36" dur="500"/>
                                        <p:tgtEl>
                                          <p:spTgt spid="4188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284628" y="1022156"/>
            <a:ext cx="8911687" cy="1280890"/>
          </a:xfrm>
        </p:spPr>
        <p:txBody>
          <a:bodyPr/>
          <a:lstStyle/>
          <a:p>
            <a:r>
              <a:rPr lang="en-US" dirty="0" smtClean="0">
                <a:solidFill>
                  <a:srgbClr val="FFFF99"/>
                </a:solidFill>
                <a:latin typeface="Impact" panose="020B0806030902050204" pitchFamily="34" charset="0"/>
              </a:rPr>
              <a:t>The Coin Dowry Headdress</a:t>
            </a:r>
            <a:endParaRPr lang="en-US" dirty="0">
              <a:solidFill>
                <a:srgbClr val="FFFF99"/>
              </a:solidFill>
              <a:latin typeface="Impact" panose="020B0806030902050204" pitchFamily="34" charset="0"/>
            </a:endParaRPr>
          </a:p>
        </p:txBody>
      </p:sp>
      <p:pic>
        <p:nvPicPr>
          <p:cNvPr id="11" name="Content Placeholder 10"/>
          <p:cNvPicPr>
            <a:picLocks noGrp="1" noChangeAspect="1"/>
          </p:cNvPicPr>
          <p:nvPr>
            <p:ph sz="half" idx="1"/>
          </p:nvPr>
        </p:nvPicPr>
        <p:blipFill>
          <a:blip r:embed="rId2"/>
          <a:stretch>
            <a:fillRect/>
          </a:stretch>
        </p:blipFill>
        <p:spPr>
          <a:xfrm>
            <a:off x="7568418" y="371718"/>
            <a:ext cx="4167582" cy="4930662"/>
          </a:xfrm>
        </p:spPr>
      </p:pic>
      <p:pic>
        <p:nvPicPr>
          <p:cNvPr id="12" name="Content Placeholder 11"/>
          <p:cNvPicPr>
            <a:picLocks noGrp="1" noChangeAspect="1"/>
          </p:cNvPicPr>
          <p:nvPr>
            <p:ph sz="half" idx="2"/>
          </p:nvPr>
        </p:nvPicPr>
        <p:blipFill>
          <a:blip r:embed="rId3"/>
          <a:stretch>
            <a:fillRect/>
          </a:stretch>
        </p:blipFill>
        <p:spPr>
          <a:xfrm>
            <a:off x="418501" y="1800664"/>
            <a:ext cx="6842634" cy="4698609"/>
          </a:xfrm>
        </p:spPr>
      </p:pic>
      <p:sp>
        <p:nvSpPr>
          <p:cNvPr id="13" name="TextBox 12"/>
          <p:cNvSpPr txBox="1"/>
          <p:nvPr/>
        </p:nvSpPr>
        <p:spPr>
          <a:xfrm>
            <a:off x="7652825" y="5528603"/>
            <a:ext cx="4051495" cy="646331"/>
          </a:xfrm>
          <a:prstGeom prst="rect">
            <a:avLst/>
          </a:prstGeom>
          <a:noFill/>
        </p:spPr>
        <p:txBody>
          <a:bodyPr wrap="square" rtlCol="0">
            <a:spAutoFit/>
          </a:bodyPr>
          <a:lstStyle/>
          <a:p>
            <a:pPr algn="ctr"/>
            <a:r>
              <a:rPr lang="en-US" b="1" dirty="0" smtClean="0">
                <a:solidFill>
                  <a:srgbClr val="FFFF99"/>
                </a:solidFill>
              </a:rPr>
              <a:t>Even today Middle Eastern women may wear such a headdress.</a:t>
            </a:r>
            <a:endParaRPr lang="en-US" b="1" dirty="0">
              <a:solidFill>
                <a:srgbClr val="FFFF99"/>
              </a:solidFill>
            </a:endParaRPr>
          </a:p>
        </p:txBody>
      </p:sp>
    </p:spTree>
    <p:extLst>
      <p:ext uri="{BB962C8B-B14F-4D97-AF65-F5344CB8AC3E}">
        <p14:creationId xmlns:p14="http://schemas.microsoft.com/office/powerpoint/2010/main" val="16388242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Parable of the Shrewd Manager</a:t>
            </a:r>
            <a:endParaRPr lang="en-US" b="1" dirty="0">
              <a:solidFill>
                <a:srgbClr val="C00000"/>
              </a:solidFill>
            </a:endParaRPr>
          </a:p>
        </p:txBody>
      </p:sp>
      <p:sp>
        <p:nvSpPr>
          <p:cNvPr id="3" name="Content Placeholder 2"/>
          <p:cNvSpPr>
            <a:spLocks noGrp="1"/>
          </p:cNvSpPr>
          <p:nvPr>
            <p:ph idx="1"/>
          </p:nvPr>
        </p:nvSpPr>
        <p:spPr>
          <a:xfrm>
            <a:off x="2589212" y="2133600"/>
            <a:ext cx="9115108" cy="4724400"/>
          </a:xfrm>
        </p:spPr>
        <p:txBody>
          <a:bodyPr>
            <a:normAutofit lnSpcReduction="10000"/>
          </a:bodyPr>
          <a:lstStyle/>
          <a:p>
            <a:pPr marL="0" indent="0">
              <a:buNone/>
            </a:pPr>
            <a:r>
              <a:rPr lang="en-US" sz="2800" b="1" dirty="0">
                <a:solidFill>
                  <a:srgbClr val="002060"/>
                </a:solidFill>
              </a:rPr>
              <a:t>T</a:t>
            </a:r>
            <a:r>
              <a:rPr lang="en-US" sz="2800" b="1" dirty="0" smtClean="0">
                <a:solidFill>
                  <a:srgbClr val="002060"/>
                </a:solidFill>
              </a:rPr>
              <a:t>his story concerns a steward who was accused of swindling his master.</a:t>
            </a:r>
          </a:p>
          <a:p>
            <a:pPr lvl="1"/>
            <a:r>
              <a:rPr lang="en-US" sz="2200" i="1" dirty="0" smtClean="0"/>
              <a:t>Upon receiving a termination notice, he secured his future by rewriting the bills of some of his master’s creditors.</a:t>
            </a:r>
          </a:p>
          <a:p>
            <a:pPr lvl="1"/>
            <a:r>
              <a:rPr lang="en-US" sz="2200" i="1" dirty="0" smtClean="0"/>
              <a:t>Either he did this with full power of attorney (in which case he was only shrewd) or he did this without authority (in which case he was a swindler). Either way, he saved his future, since the creditors would praise the master for his generosity, and the master would be inclined to overlook the matter in order to save face.</a:t>
            </a:r>
          </a:p>
          <a:p>
            <a:pPr lvl="1"/>
            <a:r>
              <a:rPr lang="en-US" sz="2200" i="1" dirty="0" smtClean="0"/>
              <a:t>Jesus’ listeners confronted a far greater crisis than a job termination, and they must act quickly, for the time of reckoning was near!</a:t>
            </a:r>
          </a:p>
          <a:p>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131</a:t>
            </a:fld>
            <a:endParaRPr lang="en-US" dirty="0"/>
          </a:p>
        </p:txBody>
      </p:sp>
    </p:spTree>
    <p:extLst>
      <p:ext uri="{BB962C8B-B14F-4D97-AF65-F5344CB8AC3E}">
        <p14:creationId xmlns:p14="http://schemas.microsoft.com/office/powerpoint/2010/main" val="57555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Lazarus and Dives</a:t>
            </a:r>
            <a:endParaRPr lang="en-US" b="1" dirty="0">
              <a:solidFill>
                <a:srgbClr val="C00000"/>
              </a:solidFill>
            </a:endParaRPr>
          </a:p>
        </p:txBody>
      </p:sp>
      <p:sp>
        <p:nvSpPr>
          <p:cNvPr id="3" name="Content Placeholder 2"/>
          <p:cNvSpPr>
            <a:spLocks noGrp="1"/>
          </p:cNvSpPr>
          <p:nvPr>
            <p:ph idx="1"/>
          </p:nvPr>
        </p:nvSpPr>
        <p:spPr>
          <a:xfrm>
            <a:off x="2589211" y="1905001"/>
            <a:ext cx="9143244" cy="4720882"/>
          </a:xfrm>
        </p:spPr>
        <p:txBody>
          <a:bodyPr>
            <a:normAutofit/>
          </a:bodyPr>
          <a:lstStyle/>
          <a:p>
            <a:pPr marL="0" indent="0">
              <a:buNone/>
            </a:pPr>
            <a:r>
              <a:rPr lang="en-US" sz="2800" b="1" dirty="0" smtClean="0">
                <a:solidFill>
                  <a:srgbClr val="002060"/>
                </a:solidFill>
              </a:rPr>
              <a:t>This story is likely a remake of another popular story brought by Alexandrian Jews to Palestine, the story of a rich man with an elaborate funeral who ended up in torment, and a poor man, buried without honors, who was rewarded in the afterlife.</a:t>
            </a:r>
          </a:p>
          <a:p>
            <a:pPr lvl="1"/>
            <a:r>
              <a:rPr lang="en-US" sz="2200" i="1" dirty="0" smtClean="0"/>
              <a:t>The point of the parable is not to describe the afterlife so much as to point out that those who refuse to hear Moses and the prophets will not be convinced even by a resurrection.</a:t>
            </a:r>
          </a:p>
          <a:p>
            <a:pPr lvl="1"/>
            <a:r>
              <a:rPr lang="en-US" sz="2200" i="1" dirty="0" smtClean="0"/>
              <a:t>The imagery of fiery torment is drawn from Jewish apocalyptic literature (2 Enoch 9-10).</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132</a:t>
            </a:fld>
            <a:endParaRPr lang="en-US" dirty="0"/>
          </a:p>
        </p:txBody>
      </p:sp>
    </p:spTree>
    <p:extLst>
      <p:ext uri="{BB962C8B-B14F-4D97-AF65-F5344CB8AC3E}">
        <p14:creationId xmlns:p14="http://schemas.microsoft.com/office/powerpoint/2010/main" val="278787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smtClean="0"/>
              <a:t>MORE TEACHING &amp; MIRACLES</a:t>
            </a:r>
            <a:endParaRPr lang="en-US" sz="4000" dirty="0"/>
          </a:p>
        </p:txBody>
      </p:sp>
    </p:spTree>
    <p:extLst>
      <p:ext uri="{BB962C8B-B14F-4D97-AF65-F5344CB8AC3E}">
        <p14:creationId xmlns:p14="http://schemas.microsoft.com/office/powerpoint/2010/main" val="34330144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ALONG THE WAY </a:t>
            </a:r>
            <a:r>
              <a:rPr lang="en-US" sz="2400" b="1" dirty="0" smtClean="0">
                <a:solidFill>
                  <a:srgbClr val="C00000"/>
                </a:solidFill>
              </a:rPr>
              <a:t>(17:1-37)</a:t>
            </a:r>
            <a:endParaRPr lang="en-US" sz="2400" b="1" dirty="0">
              <a:solidFill>
                <a:srgbClr val="C00000"/>
              </a:solidFill>
            </a:endParaRPr>
          </a:p>
        </p:txBody>
      </p:sp>
      <p:sp>
        <p:nvSpPr>
          <p:cNvPr id="3" name="Content Placeholder 2"/>
          <p:cNvSpPr>
            <a:spLocks noGrp="1"/>
          </p:cNvSpPr>
          <p:nvPr>
            <p:ph idx="1"/>
          </p:nvPr>
        </p:nvSpPr>
        <p:spPr>
          <a:xfrm>
            <a:off x="2589211" y="2133599"/>
            <a:ext cx="9062461" cy="4488873"/>
          </a:xfrm>
        </p:spPr>
        <p:txBody>
          <a:bodyPr/>
          <a:lstStyle/>
          <a:p>
            <a:pPr marL="0" indent="0">
              <a:buNone/>
            </a:pPr>
            <a:r>
              <a:rPr lang="en-US" sz="2800" b="1" dirty="0" smtClean="0">
                <a:solidFill>
                  <a:srgbClr val="002060"/>
                </a:solidFill>
              </a:rPr>
              <a:t>As Jesus continually drew closer to Jerusalem, his teaching alternated between the crowds and his disciples.</a:t>
            </a:r>
          </a:p>
          <a:p>
            <a:pPr lvl="1"/>
            <a:r>
              <a:rPr lang="en-US" sz="2200" i="1" dirty="0" smtClean="0"/>
              <a:t>To the disciples, Jesus taught on offenses, forgiveness and discipleship.</a:t>
            </a:r>
          </a:p>
          <a:p>
            <a:pPr lvl="1"/>
            <a:r>
              <a:rPr lang="en-US" sz="2200" i="1" dirty="0" smtClean="0"/>
              <a:t>Among the crowds, he continued to reach out in compassion, such as the healing of the 10 lepers.</a:t>
            </a:r>
          </a:p>
          <a:p>
            <a:pPr lvl="1"/>
            <a:r>
              <a:rPr lang="en-US" sz="2200" i="1" dirty="0" smtClean="0"/>
              <a:t>The message was clear: the kingdom of God was not as popularly expected. It was internal before it would become external. Suffering must precede apocalyptic glory.</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134</a:t>
            </a:fld>
            <a:endParaRPr lang="en-US" dirty="0"/>
          </a:p>
        </p:txBody>
      </p:sp>
    </p:spTree>
    <p:extLst>
      <p:ext uri="{BB962C8B-B14F-4D97-AF65-F5344CB8AC3E}">
        <p14:creationId xmlns:p14="http://schemas.microsoft.com/office/powerpoint/2010/main" val="187849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APPROACHING JERICHO </a:t>
            </a:r>
            <a:r>
              <a:rPr lang="en-US" sz="2400" b="1" dirty="0" smtClean="0">
                <a:solidFill>
                  <a:srgbClr val="C00000"/>
                </a:solidFill>
              </a:rPr>
              <a:t>(18:1-34)</a:t>
            </a:r>
            <a:endParaRPr lang="en-US" b="1" dirty="0">
              <a:solidFill>
                <a:srgbClr val="C00000"/>
              </a:solidFill>
            </a:endParaRPr>
          </a:p>
        </p:txBody>
      </p:sp>
      <p:sp>
        <p:nvSpPr>
          <p:cNvPr id="3" name="Content Placeholder 2"/>
          <p:cNvSpPr>
            <a:spLocks noGrp="1"/>
          </p:cNvSpPr>
          <p:nvPr>
            <p:ph idx="1"/>
          </p:nvPr>
        </p:nvSpPr>
        <p:spPr>
          <a:xfrm>
            <a:off x="2589212" y="2133600"/>
            <a:ext cx="8915400" cy="4572000"/>
          </a:xfrm>
        </p:spPr>
        <p:txBody>
          <a:bodyPr>
            <a:normAutofit/>
          </a:bodyPr>
          <a:lstStyle/>
          <a:p>
            <a:pPr marL="0" indent="0">
              <a:buNone/>
            </a:pPr>
            <a:r>
              <a:rPr lang="en-US" sz="2800" b="1" dirty="0" smtClean="0">
                <a:solidFill>
                  <a:srgbClr val="002060"/>
                </a:solidFill>
              </a:rPr>
              <a:t>Jericho (18:35), where pilgrims forded the Jordan on their way to the festivals, was the beginning of the mountainous ascent toward Jerusalem.</a:t>
            </a:r>
          </a:p>
          <a:p>
            <a:pPr lvl="1"/>
            <a:r>
              <a:rPr lang="en-US" sz="2200" i="1" dirty="0" smtClean="0"/>
              <a:t>Jesus gave another parable on prayer, the persistent widow, and like the previous one </a:t>
            </a:r>
            <a:r>
              <a:rPr lang="en-US" sz="2200" i="1" dirty="0"/>
              <a:t>(cf. </a:t>
            </a:r>
            <a:r>
              <a:rPr lang="en-US" sz="2200" i="1" dirty="0" smtClean="0"/>
              <a:t>11:5-13), it is a parable of contrast.</a:t>
            </a:r>
          </a:p>
          <a:p>
            <a:pPr lvl="1"/>
            <a:r>
              <a:rPr lang="en-US" sz="2200" i="1" dirty="0" smtClean="0"/>
              <a:t>This parable was followed by the parable of the two worshipers.</a:t>
            </a:r>
          </a:p>
          <a:p>
            <a:pPr lvl="1"/>
            <a:r>
              <a:rPr lang="en-US" sz="2200" i="1" dirty="0" smtClean="0"/>
              <a:t>As they neared Jericho, Jesus once more emphasized that his arrival in Jerusalem would be attended by rejection, death and resurrection (cf. 9:22, 44-45; 12:50; 13:33; 17:25). </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135</a:t>
            </a:fld>
            <a:endParaRPr lang="en-US" dirty="0"/>
          </a:p>
        </p:txBody>
      </p:sp>
    </p:spTree>
    <p:extLst>
      <p:ext uri="{BB962C8B-B14F-4D97-AF65-F5344CB8AC3E}">
        <p14:creationId xmlns:p14="http://schemas.microsoft.com/office/powerpoint/2010/main" val="181847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0B50835E-F128-48DE-B6F8-040FB689EB95}" type="slidenum">
              <a:rPr lang="en-US" altLang="en-US"/>
              <a:pPr/>
              <a:t>136</a:t>
            </a:fld>
            <a:endParaRPr lang="en-US" altLang="en-US"/>
          </a:p>
        </p:txBody>
      </p:sp>
      <p:sp>
        <p:nvSpPr>
          <p:cNvPr id="239618" name="Text Box 2"/>
          <p:cNvSpPr txBox="1">
            <a:spLocks noChangeArrowheads="1"/>
          </p:cNvSpPr>
          <p:nvPr/>
        </p:nvSpPr>
        <p:spPr bwMode="auto">
          <a:xfrm>
            <a:off x="1503363" y="980050"/>
            <a:ext cx="32766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000" b="1" dirty="0">
                <a:solidFill>
                  <a:srgbClr val="FFFF99"/>
                </a:solidFill>
                <a:latin typeface="Arial Narrow" panose="020B0606020202030204" pitchFamily="34" charset="0"/>
              </a:rPr>
              <a:t>Travel between Judea and Galilee followed one of two routes. The more usual route was to ford the Jordan in the north, travel down the eastern side of the river, and ford again near the southern end of the Jordan near Jericho (thus avoiding Samaria). The less traveled route was more direct, through Samaria, but due to hostile relations between Jews and Samaritans (as well as the risk of ritual impurity), it was rarely used</a:t>
            </a:r>
            <a:r>
              <a:rPr lang="en-US" altLang="en-US" sz="2000" b="1" dirty="0">
                <a:latin typeface="Arial Narrow" panose="020B0606020202030204" pitchFamily="34" charset="0"/>
              </a:rPr>
              <a:t>.</a:t>
            </a:r>
          </a:p>
        </p:txBody>
      </p:sp>
      <p:pic>
        <p:nvPicPr>
          <p:cNvPr id="239619" name="Picture 3" descr="nt_israel-flat[1]"/>
          <p:cNvPicPr>
            <a:picLocks noGrp="1" noChangeAspect="1" noChangeArrowheads="1"/>
          </p:cNvPicPr>
          <p:nvPr>
            <p:ph/>
          </p:nvPr>
        </p:nvPicPr>
        <p:blipFill>
          <a:blip r:embed="rId2">
            <a:lum contrast="36000"/>
            <a:extLst>
              <a:ext uri="{28A0092B-C50C-407E-A947-70E740481C1C}">
                <a14:useLocalDpi xmlns:a14="http://schemas.microsoft.com/office/drawing/2010/main"/>
              </a:ext>
            </a:extLst>
          </a:blip>
          <a:srcRect/>
          <a:stretch>
            <a:fillRect/>
          </a:stretch>
        </p:blipFill>
        <p:spPr>
          <a:xfrm>
            <a:off x="5064126" y="0"/>
            <a:ext cx="56038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9621" name="Line 5"/>
          <p:cNvSpPr>
            <a:spLocks noChangeShapeType="1"/>
          </p:cNvSpPr>
          <p:nvPr/>
        </p:nvSpPr>
        <p:spPr bwMode="auto">
          <a:xfrm flipH="1">
            <a:off x="8077200" y="2133600"/>
            <a:ext cx="914400" cy="3962400"/>
          </a:xfrm>
          <a:prstGeom prst="line">
            <a:avLst/>
          </a:prstGeom>
          <a:noFill/>
          <a:ln w="76200">
            <a:solidFill>
              <a:srgbClr val="00FF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622" name="Line 6"/>
          <p:cNvSpPr>
            <a:spLocks noChangeShapeType="1"/>
          </p:cNvSpPr>
          <p:nvPr/>
        </p:nvSpPr>
        <p:spPr bwMode="auto">
          <a:xfrm>
            <a:off x="5791200" y="6096000"/>
            <a:ext cx="2286000" cy="0"/>
          </a:xfrm>
          <a:prstGeom prst="line">
            <a:avLst/>
          </a:prstGeom>
          <a:noFill/>
          <a:ln w="76200">
            <a:solidFill>
              <a:srgbClr val="00FFFF"/>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623" name="Line 7"/>
          <p:cNvSpPr>
            <a:spLocks noChangeShapeType="1"/>
          </p:cNvSpPr>
          <p:nvPr/>
        </p:nvSpPr>
        <p:spPr bwMode="auto">
          <a:xfrm flipH="1" flipV="1">
            <a:off x="8382000" y="685800"/>
            <a:ext cx="609600" cy="1447800"/>
          </a:xfrm>
          <a:prstGeom prst="line">
            <a:avLst/>
          </a:prstGeom>
          <a:noFill/>
          <a:ln w="76200">
            <a:solidFill>
              <a:srgbClr val="00FFFF"/>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0578689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141317" name="Picture 5" descr="BAS07"/>
          <p:cNvPicPr>
            <a:picLocks noGrp="1" noChangeAspect="1" noChangeArrowheads="1"/>
          </p:cNvPicPr>
          <p:nvPr>
            <p:ph/>
          </p:nvPr>
        </p:nvPicPr>
        <p:blipFill rotWithShape="1">
          <a:blip r:embed="rId2" cstate="screen">
            <a:extLst>
              <a:ext uri="{28A0092B-C50C-407E-A947-70E740481C1C}">
                <a14:useLocalDpi xmlns:a14="http://schemas.microsoft.com/office/drawing/2010/main"/>
              </a:ext>
            </a:extLst>
          </a:blip>
          <a:srcRect l="-44"/>
          <a:stretch/>
        </p:blipFill>
        <p:spPr>
          <a:xfrm>
            <a:off x="179972" y="-1323"/>
            <a:ext cx="11833841" cy="6859323"/>
          </a:xfrm>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179971" y="6035040"/>
            <a:ext cx="11833841" cy="461665"/>
          </a:xfrm>
          <a:prstGeom prst="rect">
            <a:avLst/>
          </a:prstGeom>
          <a:solidFill>
            <a:schemeClr val="bg2">
              <a:lumMod val="25000"/>
            </a:schemeClr>
          </a:solidFill>
          <a:ln>
            <a:noFill/>
          </a:ln>
          <a:effectLst/>
        </p:spPr>
        <p:txBody>
          <a:bodyPr wrap="square">
            <a:spAutoFit/>
          </a:bodyPr>
          <a:lstStyle/>
          <a:p>
            <a:pPr algn="ctr">
              <a:spcBef>
                <a:spcPct val="50000"/>
              </a:spcBef>
            </a:pPr>
            <a:r>
              <a:rPr lang="en-US" altLang="en-US" sz="2400" b="1" dirty="0">
                <a:solidFill>
                  <a:srgbClr val="FFFF99"/>
                </a:solidFill>
                <a:effectLst>
                  <a:outerShdw blurRad="38100" dist="38100" dir="2700000" algn="tl">
                    <a:srgbClr val="000000">
                      <a:alpha val="43137"/>
                    </a:srgbClr>
                  </a:outerShdw>
                </a:effectLst>
              </a:rPr>
              <a:t>The Jordan River </a:t>
            </a:r>
            <a:r>
              <a:rPr lang="en-US" altLang="en-US" sz="2400" b="1" dirty="0" smtClean="0">
                <a:solidFill>
                  <a:srgbClr val="FFFF99"/>
                </a:solidFill>
                <a:effectLst>
                  <a:outerShdw blurRad="38100" dist="38100" dir="2700000" algn="tl">
                    <a:srgbClr val="000000">
                      <a:alpha val="43137"/>
                    </a:srgbClr>
                  </a:outerShdw>
                </a:effectLst>
              </a:rPr>
              <a:t>divided </a:t>
            </a:r>
            <a:r>
              <a:rPr lang="en-US" altLang="en-US" sz="2400" b="1" dirty="0" err="1" smtClean="0">
                <a:solidFill>
                  <a:srgbClr val="FFFF99"/>
                </a:solidFill>
                <a:effectLst>
                  <a:outerShdw blurRad="38100" dist="38100" dir="2700000" algn="tl">
                    <a:srgbClr val="000000">
                      <a:alpha val="43137"/>
                    </a:srgbClr>
                  </a:outerShdw>
                </a:effectLst>
              </a:rPr>
              <a:t>Perea</a:t>
            </a:r>
            <a:r>
              <a:rPr lang="en-US" altLang="en-US" sz="2400" b="1" dirty="0" smtClean="0">
                <a:solidFill>
                  <a:srgbClr val="FFFF99"/>
                </a:solidFill>
                <a:effectLst>
                  <a:outerShdw blurRad="38100" dist="38100" dir="2700000" algn="tl">
                    <a:srgbClr val="000000">
                      <a:alpha val="43137"/>
                    </a:srgbClr>
                  </a:outerShdw>
                </a:effectLst>
              </a:rPr>
              <a:t> (west</a:t>
            </a:r>
            <a:r>
              <a:rPr lang="en-US" altLang="en-US" sz="2400" b="1" dirty="0">
                <a:solidFill>
                  <a:srgbClr val="FFFF99"/>
                </a:solidFill>
                <a:effectLst>
                  <a:outerShdw blurRad="38100" dist="38100" dir="2700000" algn="tl">
                    <a:srgbClr val="000000">
                      <a:alpha val="43137"/>
                    </a:srgbClr>
                  </a:outerShdw>
                </a:effectLst>
              </a:rPr>
              <a:t>) from </a:t>
            </a:r>
            <a:r>
              <a:rPr lang="en-US" altLang="en-US" sz="2400" b="1" dirty="0" smtClean="0">
                <a:solidFill>
                  <a:srgbClr val="FFFF99"/>
                </a:solidFill>
                <a:effectLst>
                  <a:outerShdw blurRad="38100" dist="38100" dir="2700000" algn="tl">
                    <a:srgbClr val="000000">
                      <a:alpha val="43137"/>
                    </a:srgbClr>
                  </a:outerShdw>
                </a:effectLst>
              </a:rPr>
              <a:t>Judea </a:t>
            </a:r>
            <a:r>
              <a:rPr lang="en-US" altLang="en-US" sz="2400" b="1" dirty="0">
                <a:solidFill>
                  <a:srgbClr val="FFFF99"/>
                </a:solidFill>
                <a:effectLst>
                  <a:outerShdw blurRad="38100" dist="38100" dir="2700000" algn="tl">
                    <a:srgbClr val="000000">
                      <a:alpha val="43137"/>
                    </a:srgbClr>
                  </a:outerShdw>
                </a:effectLst>
              </a:rPr>
              <a:t>(east).</a:t>
            </a:r>
          </a:p>
        </p:txBody>
      </p:sp>
    </p:spTree>
    <p:extLst>
      <p:ext uri="{BB962C8B-B14F-4D97-AF65-F5344CB8AC3E}">
        <p14:creationId xmlns:p14="http://schemas.microsoft.com/office/powerpoint/2010/main" val="10022520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A61EAE3F-3ECC-4CDF-875C-CEE252F7B40F}" type="slidenum">
              <a:rPr lang="en-US" altLang="en-US"/>
              <a:pPr/>
              <a:t>138</a:t>
            </a:fld>
            <a:endParaRPr lang="en-US" altLang="en-US"/>
          </a:p>
        </p:txBody>
      </p:sp>
      <p:sp>
        <p:nvSpPr>
          <p:cNvPr id="235522" name="Rectangle 2"/>
          <p:cNvSpPr>
            <a:spLocks noGrp="1" noChangeArrowheads="1"/>
          </p:cNvSpPr>
          <p:nvPr>
            <p:ph type="title"/>
          </p:nvPr>
        </p:nvSpPr>
        <p:spPr/>
        <p:txBody>
          <a:bodyPr/>
          <a:lstStyle/>
          <a:p>
            <a:r>
              <a:rPr lang="en-US" altLang="en-US" b="1" dirty="0">
                <a:solidFill>
                  <a:srgbClr val="C00000"/>
                </a:solidFill>
              </a:rPr>
              <a:t>The Challenge of </a:t>
            </a:r>
            <a:r>
              <a:rPr lang="en-US" altLang="en-US" b="1" dirty="0" smtClean="0">
                <a:solidFill>
                  <a:srgbClr val="C00000"/>
                </a:solidFill>
              </a:rPr>
              <a:t>Wealth </a:t>
            </a:r>
            <a:r>
              <a:rPr lang="en-US" altLang="en-US" sz="2400" b="1" dirty="0" smtClean="0">
                <a:solidFill>
                  <a:srgbClr val="C00000"/>
                </a:solidFill>
              </a:rPr>
              <a:t>(19:16-29</a:t>
            </a:r>
            <a:r>
              <a:rPr lang="en-US" altLang="en-US" sz="2400" b="1" dirty="0">
                <a:solidFill>
                  <a:srgbClr val="C00000"/>
                </a:solidFill>
              </a:rPr>
              <a:t>)</a:t>
            </a:r>
          </a:p>
        </p:txBody>
      </p:sp>
      <p:sp>
        <p:nvSpPr>
          <p:cNvPr id="235523" name="Rectangle 3"/>
          <p:cNvSpPr>
            <a:spLocks noGrp="1" noChangeArrowheads="1"/>
          </p:cNvSpPr>
          <p:nvPr>
            <p:ph type="body" idx="1"/>
          </p:nvPr>
        </p:nvSpPr>
        <p:spPr>
          <a:xfrm>
            <a:off x="1955409" y="1645920"/>
            <a:ext cx="9549203" cy="5212080"/>
          </a:xfrm>
        </p:spPr>
        <p:txBody>
          <a:bodyPr>
            <a:normAutofit lnSpcReduction="10000"/>
          </a:bodyPr>
          <a:lstStyle/>
          <a:p>
            <a:pPr>
              <a:lnSpc>
                <a:spcPct val="90000"/>
              </a:lnSpc>
              <a:buFont typeface="Wingdings" panose="05000000000000000000" pitchFamily="2" charset="2"/>
              <a:buNone/>
            </a:pPr>
            <a:r>
              <a:rPr lang="en-US" altLang="en-US" sz="3000" b="1" dirty="0">
                <a:solidFill>
                  <a:srgbClr val="002060"/>
                </a:solidFill>
              </a:rPr>
              <a:t>Jesus’ response to the ruler who maintained he had kept the commandments was that he should renounce his wealth.</a:t>
            </a:r>
          </a:p>
          <a:p>
            <a:pPr>
              <a:lnSpc>
                <a:spcPct val="90000"/>
              </a:lnSpc>
            </a:pPr>
            <a:r>
              <a:rPr lang="en-US" altLang="en-US" sz="2400" i="1" dirty="0"/>
              <a:t>It is exceedingly difficult for the rich to submit to God’s rule as the various Christian interpretations of this passage demonstrate.</a:t>
            </a:r>
          </a:p>
          <a:p>
            <a:pPr lvl="1">
              <a:lnSpc>
                <a:spcPct val="90000"/>
              </a:lnSpc>
            </a:pPr>
            <a:r>
              <a:rPr lang="en-US" altLang="en-US" sz="2000" b="1" i="1" dirty="0"/>
              <a:t>By the 5</a:t>
            </a:r>
            <a:r>
              <a:rPr lang="en-US" altLang="en-US" sz="2000" b="1" i="1" baseline="30000" dirty="0"/>
              <a:t>th</a:t>
            </a:r>
            <a:r>
              <a:rPr lang="en-US" altLang="en-US" sz="2000" b="1" i="1" dirty="0"/>
              <a:t> century, interpolations began appearing in some manuscripts that said, “How hard it is </a:t>
            </a:r>
            <a:r>
              <a:rPr lang="en-US" altLang="en-US" sz="2000" b="1" i="1" u="sng" dirty="0"/>
              <a:t>for those who trust in riches</a:t>
            </a:r>
            <a:r>
              <a:rPr lang="en-US" altLang="en-US" sz="2000" b="1" i="1" dirty="0"/>
              <a:t>…”</a:t>
            </a:r>
          </a:p>
          <a:p>
            <a:pPr lvl="1">
              <a:lnSpc>
                <a:spcPct val="90000"/>
              </a:lnSpc>
            </a:pPr>
            <a:r>
              <a:rPr lang="en-US" altLang="en-US" sz="2000" b="1" i="1" dirty="0"/>
              <a:t>Some have suggested that since the Greek word for “camel” is similar to the word for “cable”, Jesus intended the latter.</a:t>
            </a:r>
          </a:p>
          <a:p>
            <a:pPr lvl="1">
              <a:lnSpc>
                <a:spcPct val="90000"/>
              </a:lnSpc>
            </a:pPr>
            <a:r>
              <a:rPr lang="en-US" altLang="en-US" sz="2000" b="1" i="1" dirty="0"/>
              <a:t>Others have referred to the “eye of the needle” as a small opening in the larger city gate, but this idiom is much too late and is anachronistic.</a:t>
            </a:r>
            <a:endParaRPr lang="en-US" altLang="en-US" sz="2000" i="1" dirty="0"/>
          </a:p>
          <a:p>
            <a:pPr>
              <a:lnSpc>
                <a:spcPct val="90000"/>
              </a:lnSpc>
            </a:pPr>
            <a:r>
              <a:rPr lang="en-US" altLang="en-US" sz="2400" i="1" dirty="0"/>
              <a:t>Still, the apostles who renounced wealth in order to follow Jesus would be </a:t>
            </a:r>
            <a:r>
              <a:rPr lang="en-US" altLang="en-US" sz="2400" i="1" dirty="0" smtClean="0"/>
              <a:t>rewarded in the end.</a:t>
            </a:r>
            <a:endParaRPr lang="en-US" altLang="en-US" sz="2400" i="1" dirty="0"/>
          </a:p>
          <a:p>
            <a:pPr lvl="1">
              <a:lnSpc>
                <a:spcPct val="90000"/>
              </a:lnSpc>
            </a:pPr>
            <a:endParaRPr lang="en-US" altLang="en-US" sz="2000" i="1" dirty="0">
              <a:latin typeface="Arial Narrow" panose="020B0606020202030204" pitchFamily="34" charset="0"/>
            </a:endParaRPr>
          </a:p>
        </p:txBody>
      </p:sp>
    </p:spTree>
    <p:extLst>
      <p:ext uri="{BB962C8B-B14F-4D97-AF65-F5344CB8AC3E}">
        <p14:creationId xmlns:p14="http://schemas.microsoft.com/office/powerpoint/2010/main" val="1228529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p:cTn id="7" dur="500" fill="hold"/>
                                        <p:tgtEl>
                                          <p:spTgt spid="2355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55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5523">
                                            <p:txEl>
                                              <p:pRg st="1" end="1"/>
                                            </p:txEl>
                                          </p:spTgt>
                                        </p:tgtEl>
                                        <p:attrNameLst>
                                          <p:attrName>style.visibility</p:attrName>
                                        </p:attrNameLst>
                                      </p:cBhvr>
                                      <p:to>
                                        <p:strVal val="visible"/>
                                      </p:to>
                                    </p:set>
                                    <p:anim calcmode="lin" valueType="num">
                                      <p:cBhvr additive="base">
                                        <p:cTn id="13" dur="500" fill="hold"/>
                                        <p:tgtEl>
                                          <p:spTgt spid="2355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5523">
                                            <p:txEl>
                                              <p:pRg st="2" end="2"/>
                                            </p:txEl>
                                          </p:spTgt>
                                        </p:tgtEl>
                                        <p:attrNameLst>
                                          <p:attrName>style.visibility</p:attrName>
                                        </p:attrNameLst>
                                      </p:cBhvr>
                                      <p:to>
                                        <p:strVal val="visible"/>
                                      </p:to>
                                    </p:set>
                                    <p:anim calcmode="lin" valueType="num">
                                      <p:cBhvr additive="base">
                                        <p:cTn id="19" dur="500" fill="hold"/>
                                        <p:tgtEl>
                                          <p:spTgt spid="2355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35523">
                                            <p:txEl>
                                              <p:pRg st="3" end="3"/>
                                            </p:txEl>
                                          </p:spTgt>
                                        </p:tgtEl>
                                        <p:attrNameLst>
                                          <p:attrName>style.visibility</p:attrName>
                                        </p:attrNameLst>
                                      </p:cBhvr>
                                      <p:to>
                                        <p:strVal val="visible"/>
                                      </p:to>
                                    </p:set>
                                    <p:anim calcmode="lin" valueType="num">
                                      <p:cBhvr additive="base">
                                        <p:cTn id="25" dur="500" fill="hold"/>
                                        <p:tgtEl>
                                          <p:spTgt spid="2355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35523">
                                            <p:txEl>
                                              <p:pRg st="4" end="4"/>
                                            </p:txEl>
                                          </p:spTgt>
                                        </p:tgtEl>
                                        <p:attrNameLst>
                                          <p:attrName>style.visibility</p:attrName>
                                        </p:attrNameLst>
                                      </p:cBhvr>
                                      <p:to>
                                        <p:strVal val="visible"/>
                                      </p:to>
                                    </p:set>
                                    <p:anim calcmode="lin" valueType="num">
                                      <p:cBhvr additive="base">
                                        <p:cTn id="31" dur="500" fill="hold"/>
                                        <p:tgtEl>
                                          <p:spTgt spid="2355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55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35523">
                                            <p:txEl>
                                              <p:pRg st="5" end="5"/>
                                            </p:txEl>
                                          </p:spTgt>
                                        </p:tgtEl>
                                        <p:attrNameLst>
                                          <p:attrName>style.visibility</p:attrName>
                                        </p:attrNameLst>
                                      </p:cBhvr>
                                      <p:to>
                                        <p:strVal val="visible"/>
                                      </p:to>
                                    </p:set>
                                    <p:anim calcmode="lin" valueType="num">
                                      <p:cBhvr additive="base">
                                        <p:cTn id="37" dur="500" fill="hold"/>
                                        <p:tgtEl>
                                          <p:spTgt spid="2355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55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AT JERICHO </a:t>
            </a:r>
            <a:r>
              <a:rPr lang="en-US" sz="2400" b="1" dirty="0" smtClean="0">
                <a:solidFill>
                  <a:srgbClr val="C00000"/>
                </a:solidFill>
              </a:rPr>
              <a:t>(18:35—19:27)</a:t>
            </a:r>
            <a:endParaRPr lang="en-US" sz="2400" b="1" dirty="0">
              <a:solidFill>
                <a:srgbClr val="C00000"/>
              </a:solidFill>
            </a:endParaRPr>
          </a:p>
        </p:txBody>
      </p:sp>
      <p:sp>
        <p:nvSpPr>
          <p:cNvPr id="3" name="Content Placeholder 2"/>
          <p:cNvSpPr>
            <a:spLocks noGrp="1"/>
          </p:cNvSpPr>
          <p:nvPr>
            <p:ph idx="1"/>
          </p:nvPr>
        </p:nvSpPr>
        <p:spPr>
          <a:xfrm>
            <a:off x="2589211" y="1824105"/>
            <a:ext cx="9171380" cy="4724400"/>
          </a:xfrm>
        </p:spPr>
        <p:txBody>
          <a:bodyPr>
            <a:normAutofit/>
          </a:bodyPr>
          <a:lstStyle/>
          <a:p>
            <a:pPr marL="0" indent="0">
              <a:buNone/>
            </a:pPr>
            <a:r>
              <a:rPr lang="en-US" sz="2800" b="1" dirty="0" smtClean="0">
                <a:solidFill>
                  <a:srgbClr val="002060"/>
                </a:solidFill>
              </a:rPr>
              <a:t>At Jericho, Jesus began the last leg of the journey to Jerusalem.</a:t>
            </a:r>
          </a:p>
          <a:p>
            <a:pPr lvl="1"/>
            <a:r>
              <a:rPr lang="en-US" sz="2200" i="1" dirty="0" smtClean="0">
                <a:solidFill>
                  <a:schemeClr val="tx1"/>
                </a:solidFill>
              </a:rPr>
              <a:t>He healed a blind beggar.</a:t>
            </a:r>
          </a:p>
          <a:p>
            <a:pPr lvl="1"/>
            <a:r>
              <a:rPr lang="en-US" sz="2200" i="1" dirty="0" smtClean="0">
                <a:solidFill>
                  <a:schemeClr val="tx1"/>
                </a:solidFill>
              </a:rPr>
              <a:t>Luke </a:t>
            </a:r>
            <a:r>
              <a:rPr lang="en-US" sz="2200" i="1" dirty="0">
                <a:solidFill>
                  <a:schemeClr val="tx1"/>
                </a:solidFill>
              </a:rPr>
              <a:t>offers yet another narrative unique to his gospel, the </a:t>
            </a:r>
            <a:r>
              <a:rPr lang="en-US" sz="2200" i="1" dirty="0" smtClean="0">
                <a:solidFill>
                  <a:schemeClr val="tx1"/>
                </a:solidFill>
              </a:rPr>
              <a:t>repentance </a:t>
            </a:r>
            <a:r>
              <a:rPr lang="en-US" sz="2200" i="1" dirty="0">
                <a:solidFill>
                  <a:schemeClr val="tx1"/>
                </a:solidFill>
              </a:rPr>
              <a:t>of the </a:t>
            </a:r>
            <a:r>
              <a:rPr lang="en-US" sz="2200" i="1" dirty="0" smtClean="0">
                <a:solidFill>
                  <a:schemeClr val="tx1"/>
                </a:solidFill>
              </a:rPr>
              <a:t>tax-collector, Zacchaeus.</a:t>
            </a:r>
          </a:p>
          <a:p>
            <a:pPr lvl="1"/>
            <a:r>
              <a:rPr lang="en-US" sz="2200" i="1" dirty="0" smtClean="0">
                <a:solidFill>
                  <a:schemeClr val="tx1"/>
                </a:solidFill>
              </a:rPr>
              <a:t>He told the parable of the 10 minas, which he gave precisely because the pilgrims going to Jerusalem anticipated the arrival of the kingdom of God almost immediately. In the parable, Jesus emphasized the interval between his first and second advent, an interval that must have been puzzling to them all. The idea of a “first” and “second” coming of the Messiah was unknown in Judaism.</a:t>
            </a:r>
            <a:endParaRPr lang="en-US" sz="2200" i="1" dirty="0">
              <a:solidFill>
                <a:schemeClr val="tx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139</a:t>
            </a:fld>
            <a:endParaRPr lang="en-US" dirty="0"/>
          </a:p>
        </p:txBody>
      </p:sp>
    </p:spTree>
    <p:extLst>
      <p:ext uri="{BB962C8B-B14F-4D97-AF65-F5344CB8AC3E}">
        <p14:creationId xmlns:p14="http://schemas.microsoft.com/office/powerpoint/2010/main" val="125038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solidFill>
                  <a:srgbClr val="C00000"/>
                </a:solidFill>
              </a:rPr>
              <a:t>Structure</a:t>
            </a:r>
            <a:endParaRPr lang="en-US" b="1" dirty="0">
              <a:solidFill>
                <a:srgbClr val="C00000"/>
              </a:solidFill>
            </a:endParaRPr>
          </a:p>
        </p:txBody>
      </p:sp>
      <p:sp>
        <p:nvSpPr>
          <p:cNvPr id="7" name="Content Placeholder 6"/>
          <p:cNvSpPr>
            <a:spLocks noGrp="1"/>
          </p:cNvSpPr>
          <p:nvPr>
            <p:ph idx="1"/>
          </p:nvPr>
        </p:nvSpPr>
        <p:spPr/>
        <p:txBody>
          <a:bodyPr>
            <a:normAutofit/>
          </a:bodyPr>
          <a:lstStyle/>
          <a:p>
            <a:pPr marL="0" indent="0">
              <a:buNone/>
            </a:pPr>
            <a:r>
              <a:rPr lang="en-US" sz="2800" b="1" dirty="0" smtClean="0">
                <a:solidFill>
                  <a:srgbClr val="002060"/>
                </a:solidFill>
              </a:rPr>
              <a:t>The Third Gospel easily divides into four major blocks of material:</a:t>
            </a:r>
          </a:p>
          <a:p>
            <a:pPr marL="914400" lvl="1" indent="-457200">
              <a:buFont typeface="+mj-lt"/>
              <a:buAutoNum type="arabicPeriod"/>
            </a:pPr>
            <a:r>
              <a:rPr lang="en-US" sz="2400" i="1" dirty="0" smtClean="0">
                <a:solidFill>
                  <a:schemeClr val="tx1"/>
                </a:solidFill>
              </a:rPr>
              <a:t>The birth and infancy narratives (1-2)</a:t>
            </a:r>
          </a:p>
          <a:p>
            <a:pPr marL="914400" lvl="1" indent="-457200">
              <a:buFont typeface="+mj-lt"/>
              <a:buAutoNum type="arabicPeriod"/>
            </a:pPr>
            <a:r>
              <a:rPr lang="en-US" sz="2400" i="1" dirty="0" smtClean="0">
                <a:solidFill>
                  <a:schemeClr val="tx1"/>
                </a:solidFill>
              </a:rPr>
              <a:t>The Galilean ministry (3:1—9:50)</a:t>
            </a:r>
          </a:p>
          <a:p>
            <a:pPr marL="914400" lvl="1" indent="-457200">
              <a:buFont typeface="+mj-lt"/>
              <a:buAutoNum type="arabicPeriod"/>
            </a:pPr>
            <a:r>
              <a:rPr lang="en-US" sz="2400" i="1" dirty="0" smtClean="0">
                <a:solidFill>
                  <a:schemeClr val="tx1"/>
                </a:solidFill>
              </a:rPr>
              <a:t>The travel narratives (9:51—19:44)</a:t>
            </a:r>
          </a:p>
          <a:p>
            <a:pPr marL="914400" lvl="1" indent="-457200">
              <a:buFont typeface="+mj-lt"/>
              <a:buAutoNum type="arabicPeriod"/>
            </a:pPr>
            <a:r>
              <a:rPr lang="en-US" sz="2400" i="1" dirty="0" smtClean="0">
                <a:solidFill>
                  <a:schemeClr val="tx1"/>
                </a:solidFill>
              </a:rPr>
              <a:t>The passion narratives (19:45—24:53)</a:t>
            </a:r>
            <a:endParaRPr lang="en-US" sz="2400" i="1" dirty="0">
              <a:solidFill>
                <a:schemeClr val="tx1"/>
              </a:solidFill>
            </a:endParaRPr>
          </a:p>
        </p:txBody>
      </p:sp>
      <p:sp>
        <p:nvSpPr>
          <p:cNvPr id="5" name="Slide Number Placeholder 4"/>
          <p:cNvSpPr>
            <a:spLocks noGrp="1"/>
          </p:cNvSpPr>
          <p:nvPr>
            <p:ph type="sldNum" sz="quarter" idx="12"/>
          </p:nvPr>
        </p:nvSpPr>
        <p:spPr/>
        <p:txBody>
          <a:bodyPr/>
          <a:lstStyle/>
          <a:p>
            <a:fld id="{30E87EE9-7E76-4E33-8772-9029F74C8BA8}" type="slidenum">
              <a:rPr lang="en-US" altLang="en-US" smtClean="0"/>
              <a:pPr/>
              <a:t>14</a:t>
            </a:fld>
            <a:endParaRPr lang="en-US" altLang="en-US"/>
          </a:p>
        </p:txBody>
      </p:sp>
    </p:spTree>
    <p:extLst>
      <p:ext uri="{BB962C8B-B14F-4D97-AF65-F5344CB8AC3E}">
        <p14:creationId xmlns:p14="http://schemas.microsoft.com/office/powerpoint/2010/main" val="422605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 calcmode="lin" valueType="num">
                                      <p:cBhvr additive="base">
                                        <p:cTn id="32"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smtClean="0"/>
              <a:t>IN JERUSALEM</a:t>
            </a:r>
            <a:endParaRPr lang="en-US" sz="4000" dirty="0"/>
          </a:p>
        </p:txBody>
      </p:sp>
    </p:spTree>
    <p:extLst>
      <p:ext uri="{BB962C8B-B14F-4D97-AF65-F5344CB8AC3E}">
        <p14:creationId xmlns:p14="http://schemas.microsoft.com/office/powerpoint/2010/main" val="2536149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TRAVELOGUE IS COMPLETE </a:t>
            </a:r>
            <a:r>
              <a:rPr lang="en-US" sz="2400" b="1" dirty="0" smtClean="0">
                <a:solidFill>
                  <a:srgbClr val="C00000"/>
                </a:solidFill>
              </a:rPr>
              <a:t>(19:28—21:38)</a:t>
            </a:r>
            <a:endParaRPr lang="en-US" sz="2400" b="1" dirty="0">
              <a:solidFill>
                <a:srgbClr val="C00000"/>
              </a:solidFill>
            </a:endParaRPr>
          </a:p>
        </p:txBody>
      </p:sp>
      <p:sp>
        <p:nvSpPr>
          <p:cNvPr id="3" name="Content Placeholder 2"/>
          <p:cNvSpPr>
            <a:spLocks noGrp="1"/>
          </p:cNvSpPr>
          <p:nvPr>
            <p:ph idx="1"/>
          </p:nvPr>
        </p:nvSpPr>
        <p:spPr>
          <a:xfrm>
            <a:off x="2589212" y="2133599"/>
            <a:ext cx="8915400" cy="4590757"/>
          </a:xfrm>
        </p:spPr>
        <p:txBody>
          <a:bodyPr>
            <a:normAutofit lnSpcReduction="10000"/>
          </a:bodyPr>
          <a:lstStyle/>
          <a:p>
            <a:pPr marL="0" indent="0">
              <a:buNone/>
            </a:pPr>
            <a:r>
              <a:rPr lang="en-US" sz="2800" b="1" dirty="0" smtClean="0">
                <a:solidFill>
                  <a:srgbClr val="002060"/>
                </a:solidFill>
              </a:rPr>
              <a:t>With the travelogue finished that began in 9:51, Luke now brings his gospel to a climax by describing “the things that happened in Jerusalem” (cf. 24:18).</a:t>
            </a:r>
          </a:p>
          <a:p>
            <a:pPr lvl="1"/>
            <a:r>
              <a:rPr lang="en-US" sz="2200" i="1" dirty="0" smtClean="0"/>
              <a:t>Jesus’ so-called “triumphant entry” sets the stage.</a:t>
            </a:r>
          </a:p>
          <a:p>
            <a:pPr lvl="1"/>
            <a:r>
              <a:rPr lang="en-US" sz="2200" i="1" dirty="0" smtClean="0"/>
              <a:t>His cleansing of the temple turned the Jewish leadership against him (19:47).</a:t>
            </a:r>
          </a:p>
          <a:p>
            <a:pPr lvl="1"/>
            <a:r>
              <a:rPr lang="en-US" sz="2200" i="1" dirty="0" smtClean="0"/>
              <a:t>His teachings further alienated him from the temple authorities (20:1-8, 19-26).</a:t>
            </a:r>
          </a:p>
          <a:p>
            <a:pPr lvl="1"/>
            <a:r>
              <a:rPr lang="en-US" sz="2200" i="1" dirty="0" smtClean="0"/>
              <a:t>His teaching </a:t>
            </a:r>
            <a:r>
              <a:rPr lang="en-US" sz="2200" i="1" dirty="0"/>
              <a:t>to his disciples about </a:t>
            </a:r>
            <a:r>
              <a:rPr lang="en-US" sz="2200" i="1" dirty="0" smtClean="0"/>
              <a:t>the fall of the temple was his last extended discourse before his arrest.  </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141</a:t>
            </a:fld>
            <a:endParaRPr lang="en-US" dirty="0"/>
          </a:p>
        </p:txBody>
      </p:sp>
    </p:spTree>
    <p:extLst>
      <p:ext uri="{BB962C8B-B14F-4D97-AF65-F5344CB8AC3E}">
        <p14:creationId xmlns:p14="http://schemas.microsoft.com/office/powerpoint/2010/main" val="404737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Triumphant Entry</a:t>
            </a:r>
            <a:endParaRPr lang="en-US" b="1" dirty="0">
              <a:solidFill>
                <a:srgbClr val="C00000"/>
              </a:solidFill>
            </a:endParaRPr>
          </a:p>
        </p:txBody>
      </p:sp>
      <p:sp>
        <p:nvSpPr>
          <p:cNvPr id="3" name="Content Placeholder 2"/>
          <p:cNvSpPr>
            <a:spLocks noGrp="1"/>
          </p:cNvSpPr>
          <p:nvPr>
            <p:ph idx="1"/>
          </p:nvPr>
        </p:nvSpPr>
        <p:spPr>
          <a:xfrm>
            <a:off x="2589211" y="2133599"/>
            <a:ext cx="9117879" cy="4724401"/>
          </a:xfrm>
        </p:spPr>
        <p:txBody>
          <a:bodyPr/>
          <a:lstStyle/>
          <a:p>
            <a:pPr marL="0" indent="0">
              <a:buNone/>
            </a:pPr>
            <a:r>
              <a:rPr lang="en-US" sz="2800" b="1" dirty="0" smtClean="0">
                <a:solidFill>
                  <a:srgbClr val="002060"/>
                </a:solidFill>
              </a:rPr>
              <a:t>At </a:t>
            </a:r>
            <a:r>
              <a:rPr lang="en-US" sz="2800" b="1" dirty="0" err="1" smtClean="0">
                <a:solidFill>
                  <a:srgbClr val="002060"/>
                </a:solidFill>
              </a:rPr>
              <a:t>Bethphage</a:t>
            </a:r>
            <a:r>
              <a:rPr lang="en-US" sz="2800" b="1" dirty="0" smtClean="0">
                <a:solidFill>
                  <a:srgbClr val="002060"/>
                </a:solidFill>
              </a:rPr>
              <a:t> and Bethany, the last two villages on the Jericho Road prior to reaching Jerusalem, Jesus sent two disciples to find an unbroken colt upon which to ride into the city.</a:t>
            </a:r>
          </a:p>
          <a:p>
            <a:pPr lvl="1"/>
            <a:r>
              <a:rPr lang="en-US" sz="2200" i="1" dirty="0" smtClean="0"/>
              <a:t>As the pilgrims accompanying Jesus saw the city break into view, they began to chant the Egyptian </a:t>
            </a:r>
            <a:r>
              <a:rPr lang="en-US" sz="2200" i="1" dirty="0" err="1" smtClean="0"/>
              <a:t>Hallel</a:t>
            </a:r>
            <a:r>
              <a:rPr lang="en-US" sz="2200" i="1" dirty="0" smtClean="0"/>
              <a:t> (Psalm 118).</a:t>
            </a:r>
          </a:p>
          <a:p>
            <a:pPr lvl="1"/>
            <a:r>
              <a:rPr lang="en-US" sz="2200" i="1" dirty="0" smtClean="0"/>
              <a:t>The Pharisees were furious, not because the Psalm was chanted, but because it was chanted in honor of Jesus as the coming messianic king.</a:t>
            </a:r>
          </a:p>
          <a:p>
            <a:pPr lvl="1"/>
            <a:r>
              <a:rPr lang="en-US" sz="2200" i="1" dirty="0" smtClean="0"/>
              <a:t>Jesus, for his part, began to weep over the disastrous future that awaited the city a scant 40 years into the future.</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142</a:t>
            </a:fld>
            <a:endParaRPr lang="en-US" dirty="0"/>
          </a:p>
        </p:txBody>
      </p:sp>
    </p:spTree>
    <p:extLst>
      <p:ext uri="{BB962C8B-B14F-4D97-AF65-F5344CB8AC3E}">
        <p14:creationId xmlns:p14="http://schemas.microsoft.com/office/powerpoint/2010/main" val="121962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244738" name="Picture 2" descr="NTA81"/>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66863" y="0"/>
            <a:ext cx="45212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4739" name="Rectangle 3"/>
          <p:cNvSpPr>
            <a:spLocks noGrp="1" noChangeArrowheads="1"/>
          </p:cNvSpPr>
          <p:nvPr>
            <p:ph type="body" sz="half" idx="2"/>
          </p:nvPr>
        </p:nvSpPr>
        <p:spPr>
          <a:xfrm>
            <a:off x="6400800" y="346076"/>
            <a:ext cx="4038600" cy="5902325"/>
          </a:xfrm>
        </p:spPr>
        <p:txBody>
          <a:bodyPr/>
          <a:lstStyle/>
          <a:p>
            <a:pPr>
              <a:buFont typeface="Wingdings" panose="05000000000000000000" pitchFamily="2" charset="2"/>
              <a:buNone/>
            </a:pPr>
            <a:r>
              <a:rPr lang="en-US" altLang="en-US" sz="2400" b="1" dirty="0">
                <a:solidFill>
                  <a:srgbClr val="FFFF99"/>
                </a:solidFill>
                <a:latin typeface="Arial Narrow" panose="020B0606020202030204" pitchFamily="34" charset="0"/>
              </a:rPr>
              <a:t>The sealed Golden Gate in the eastern wall of Jerusalem is on the side of the city which Jesus would have entered </a:t>
            </a:r>
            <a:r>
              <a:rPr lang="en-US" altLang="en-US" sz="2400" b="1" dirty="0" err="1">
                <a:solidFill>
                  <a:srgbClr val="FFFF99"/>
                </a:solidFill>
                <a:latin typeface="Arial Narrow" panose="020B0606020202030204" pitchFamily="34" charset="0"/>
              </a:rPr>
              <a:t>en</a:t>
            </a:r>
            <a:r>
              <a:rPr lang="en-US" altLang="en-US" sz="2400" b="1" dirty="0">
                <a:solidFill>
                  <a:srgbClr val="FFFF99"/>
                </a:solidFill>
                <a:latin typeface="Arial Narrow" panose="020B0606020202030204" pitchFamily="34" charset="0"/>
              </a:rPr>
              <a:t> route from Bethany.</a:t>
            </a:r>
          </a:p>
          <a:p>
            <a:pPr>
              <a:buFont typeface="Wingdings" panose="05000000000000000000" pitchFamily="2" charset="2"/>
              <a:buNone/>
            </a:pPr>
            <a:endParaRPr lang="en-US" altLang="en-US" sz="2400" b="1" dirty="0">
              <a:solidFill>
                <a:srgbClr val="FFFF99"/>
              </a:solidFill>
              <a:latin typeface="Arial Narrow" panose="020B0606020202030204" pitchFamily="34" charset="0"/>
            </a:endParaRPr>
          </a:p>
          <a:p>
            <a:pPr>
              <a:buFont typeface="Wingdings" panose="05000000000000000000" pitchFamily="2" charset="2"/>
              <a:buNone/>
            </a:pPr>
            <a:r>
              <a:rPr lang="en-US" altLang="en-US" sz="2400" b="1" dirty="0">
                <a:solidFill>
                  <a:srgbClr val="FFFF99"/>
                </a:solidFill>
                <a:latin typeface="Arial Narrow" panose="020B0606020202030204" pitchFamily="34" charset="0"/>
              </a:rPr>
              <a:t>This gate dates to the Byzantine Period, but beneath it in 1969 archaeologists discovered an older gate which likely would have been the one through which Jesus entered.</a:t>
            </a:r>
          </a:p>
        </p:txBody>
      </p:sp>
    </p:spTree>
    <p:extLst>
      <p:ext uri="{BB962C8B-B14F-4D97-AF65-F5344CB8AC3E}">
        <p14:creationId xmlns:p14="http://schemas.microsoft.com/office/powerpoint/2010/main" val="7032677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solidFill>
                  <a:srgbClr val="C00000"/>
                </a:solidFill>
              </a:rPr>
              <a:t>The Cleansing of the Temple</a:t>
            </a:r>
            <a:endParaRPr lang="en-US" b="1" dirty="0">
              <a:solidFill>
                <a:srgbClr val="C00000"/>
              </a:solidFill>
            </a:endParaRPr>
          </a:p>
        </p:txBody>
      </p:sp>
      <p:sp>
        <p:nvSpPr>
          <p:cNvPr id="8" name="Content Placeholder 7"/>
          <p:cNvSpPr>
            <a:spLocks noGrp="1"/>
          </p:cNvSpPr>
          <p:nvPr>
            <p:ph idx="1"/>
          </p:nvPr>
        </p:nvSpPr>
        <p:spPr/>
        <p:txBody>
          <a:bodyPr/>
          <a:lstStyle/>
          <a:p>
            <a:pPr marL="0" indent="0">
              <a:buNone/>
            </a:pPr>
            <a:r>
              <a:rPr lang="en-US" sz="2800" b="1" dirty="0">
                <a:solidFill>
                  <a:srgbClr val="002060"/>
                </a:solidFill>
              </a:rPr>
              <a:t>A</a:t>
            </a:r>
            <a:r>
              <a:rPr lang="en-US" sz="2800" b="1" dirty="0" smtClean="0">
                <a:solidFill>
                  <a:srgbClr val="002060"/>
                </a:solidFill>
              </a:rPr>
              <a:t>ll four gospels describe Jesus cleansing the temple, driving out the money-exchangers and merchants selling sacrificial animals.</a:t>
            </a:r>
          </a:p>
          <a:p>
            <a:pPr lvl="1"/>
            <a:r>
              <a:rPr lang="en-US" sz="2200" i="1" dirty="0" smtClean="0"/>
              <a:t>He quoted from Jeremiah’s Temple Sermon (Je. 7), and his actions, like Jeremiah’s sermon, implied the judgment of God upon the temple.</a:t>
            </a:r>
          </a:p>
          <a:p>
            <a:pPr lvl="1"/>
            <a:r>
              <a:rPr lang="en-US" sz="2200" i="1" dirty="0" smtClean="0"/>
              <a:t>This seemed to seal the intent of the temple authorities to seek Jesus’ death.</a:t>
            </a:r>
            <a:endParaRPr lang="en-US" sz="2200" i="1" dirty="0"/>
          </a:p>
        </p:txBody>
      </p:sp>
      <p:sp>
        <p:nvSpPr>
          <p:cNvPr id="5" name="Slide Number Placeholder 4"/>
          <p:cNvSpPr>
            <a:spLocks noGrp="1"/>
          </p:cNvSpPr>
          <p:nvPr>
            <p:ph type="sldNum" sz="quarter" idx="12"/>
          </p:nvPr>
        </p:nvSpPr>
        <p:spPr/>
        <p:txBody>
          <a:bodyPr/>
          <a:lstStyle/>
          <a:p>
            <a:fld id="{CE0EE932-E7B4-4E54-A77D-BED8DF3338A3}" type="slidenum">
              <a:rPr lang="en-US" altLang="en-US" smtClean="0"/>
              <a:pPr/>
              <a:t>144</a:t>
            </a:fld>
            <a:endParaRPr lang="en-US" altLang="en-US"/>
          </a:p>
        </p:txBody>
      </p:sp>
    </p:spTree>
    <p:extLst>
      <p:ext uri="{BB962C8B-B14F-4D97-AF65-F5344CB8AC3E}">
        <p14:creationId xmlns:p14="http://schemas.microsoft.com/office/powerpoint/2010/main" val="63414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additive="base">
                                        <p:cTn id="2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body" sz="half" idx="3"/>
          </p:nvPr>
        </p:nvSpPr>
        <p:spPr>
          <a:xfrm>
            <a:off x="7391400" y="1948375"/>
            <a:ext cx="4191000" cy="3200400"/>
          </a:xfrm>
        </p:spPr>
        <p:txBody>
          <a:bodyPr/>
          <a:lstStyle/>
          <a:p>
            <a:pPr>
              <a:buFont typeface="Wingdings" panose="05000000000000000000" pitchFamily="2" charset="2"/>
              <a:buNone/>
            </a:pPr>
            <a:r>
              <a:rPr lang="en-US" altLang="en-US" sz="2400" b="1" dirty="0">
                <a:latin typeface="Arial Narrow" panose="020B0606020202030204" pitchFamily="34" charset="0"/>
              </a:rPr>
              <a:t>	</a:t>
            </a:r>
            <a:r>
              <a:rPr lang="en-US" altLang="en-US" sz="2400" b="1" dirty="0">
                <a:solidFill>
                  <a:srgbClr val="FFFF99"/>
                </a:solidFill>
                <a:latin typeface="Arial Narrow" panose="020B0606020202030204" pitchFamily="34" charset="0"/>
              </a:rPr>
              <a:t>Roman coinage, such as this Denarius with the impress of Tiberius Caesar’s profile, was considered a violation of the 1</a:t>
            </a:r>
            <a:r>
              <a:rPr lang="en-US" altLang="en-US" sz="2400" b="1" baseline="30000" dirty="0">
                <a:solidFill>
                  <a:srgbClr val="FFFF99"/>
                </a:solidFill>
                <a:latin typeface="Arial Narrow" panose="020B0606020202030204" pitchFamily="34" charset="0"/>
              </a:rPr>
              <a:t>st</a:t>
            </a:r>
            <a:r>
              <a:rPr lang="en-US" altLang="en-US" sz="2400" b="1" dirty="0">
                <a:solidFill>
                  <a:srgbClr val="FFFF99"/>
                </a:solidFill>
                <a:latin typeface="Arial Narrow" panose="020B0606020202030204" pitchFamily="34" charset="0"/>
              </a:rPr>
              <a:t> and 2</a:t>
            </a:r>
            <a:r>
              <a:rPr lang="en-US" altLang="en-US" sz="2400" b="1" baseline="30000" dirty="0">
                <a:solidFill>
                  <a:srgbClr val="FFFF99"/>
                </a:solidFill>
                <a:latin typeface="Arial Narrow" panose="020B0606020202030204" pitchFamily="34" charset="0"/>
              </a:rPr>
              <a:t>nd</a:t>
            </a:r>
            <a:r>
              <a:rPr lang="en-US" altLang="en-US" sz="2400" b="1" dirty="0">
                <a:solidFill>
                  <a:srgbClr val="FFFF99"/>
                </a:solidFill>
                <a:latin typeface="Arial Narrow" panose="020B0606020202030204" pitchFamily="34" charset="0"/>
              </a:rPr>
              <a:t> commandments. Hence, Roman coins had to be exchanged for temple coinage to avoid sacrilege.</a:t>
            </a:r>
          </a:p>
        </p:txBody>
      </p:sp>
      <p:pic>
        <p:nvPicPr>
          <p:cNvPr id="245763" name="Picture 3" descr="NTA71"/>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a:xfrm>
            <a:off x="450166" y="422031"/>
            <a:ext cx="6647424" cy="59088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91099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246786" name="Picture 2" descr="NTA2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886269" y="9578"/>
            <a:ext cx="10372578" cy="68484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6787" name="Text Box 3"/>
          <p:cNvSpPr txBox="1">
            <a:spLocks noChangeArrowheads="1"/>
          </p:cNvSpPr>
          <p:nvPr/>
        </p:nvSpPr>
        <p:spPr bwMode="auto">
          <a:xfrm>
            <a:off x="886269" y="5531287"/>
            <a:ext cx="10372577" cy="523220"/>
          </a:xfrm>
          <a:prstGeom prst="rect">
            <a:avLst/>
          </a:prstGeom>
          <a:solidFill>
            <a:schemeClr val="bg2">
              <a:lumMod val="25000"/>
            </a:schemeClr>
          </a:solidFill>
          <a:ln>
            <a:noFill/>
          </a:ln>
          <a:effectLst/>
        </p:spPr>
        <p:txBody>
          <a:bodyPr wrap="square">
            <a:spAutoFit/>
          </a:bodyPr>
          <a:lstStyle/>
          <a:p>
            <a:pPr algn="ctr">
              <a:spcBef>
                <a:spcPct val="50000"/>
              </a:spcBef>
            </a:pPr>
            <a:r>
              <a:rPr lang="en-US" altLang="en-US" sz="2800" dirty="0">
                <a:solidFill>
                  <a:srgbClr val="FFFF99"/>
                </a:solidFill>
                <a:latin typeface="Arial Narrow" panose="020B0606020202030204" pitchFamily="34" charset="0"/>
              </a:rPr>
              <a:t>The Temple Mount (facing northward</a:t>
            </a:r>
            <a:r>
              <a:rPr lang="en-US" altLang="en-US" sz="2800" dirty="0" smtClean="0">
                <a:solidFill>
                  <a:srgbClr val="FFFF99"/>
                </a:solidFill>
                <a:latin typeface="Arial Narrow" panose="020B0606020202030204" pitchFamily="34" charset="0"/>
              </a:rPr>
              <a:t>)</a:t>
            </a:r>
            <a:endParaRPr lang="en-US" altLang="en-US" sz="2800"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34413590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Jesus’ Temple Ministry</a:t>
            </a:r>
            <a:endParaRPr lang="en-US" b="1" dirty="0">
              <a:solidFill>
                <a:srgbClr val="C00000"/>
              </a:solidFill>
            </a:endParaRPr>
          </a:p>
        </p:txBody>
      </p:sp>
      <p:sp>
        <p:nvSpPr>
          <p:cNvPr id="3" name="Content Placeholder 2"/>
          <p:cNvSpPr>
            <a:spLocks noGrp="1"/>
          </p:cNvSpPr>
          <p:nvPr>
            <p:ph idx="1"/>
          </p:nvPr>
        </p:nvSpPr>
        <p:spPr>
          <a:xfrm>
            <a:off x="2589212" y="1716258"/>
            <a:ext cx="9044770" cy="5141742"/>
          </a:xfrm>
        </p:spPr>
        <p:txBody>
          <a:bodyPr>
            <a:normAutofit lnSpcReduction="10000"/>
          </a:bodyPr>
          <a:lstStyle/>
          <a:p>
            <a:pPr marL="0" indent="0">
              <a:buNone/>
            </a:pPr>
            <a:r>
              <a:rPr lang="en-US" sz="2800" b="1" dirty="0" smtClean="0">
                <a:solidFill>
                  <a:srgbClr val="002060"/>
                </a:solidFill>
              </a:rPr>
              <a:t>Daily Jesus stayed in full public view in the temple, teaching the people and addressing difficult theological questions that were intended to entrap him.</a:t>
            </a:r>
          </a:p>
          <a:p>
            <a:pPr lvl="1"/>
            <a:r>
              <a:rPr lang="en-US" sz="2200" i="1" dirty="0" smtClean="0"/>
              <a:t>Some questions he deflected with other questions (the question about his authority).</a:t>
            </a:r>
          </a:p>
          <a:p>
            <a:pPr lvl="1"/>
            <a:r>
              <a:rPr lang="en-US" sz="2200" i="1" dirty="0" smtClean="0"/>
              <a:t>Some he addressed in parables (the parable of the vineyard tenant farmers who killed the owner’s own son, based on Isaiah’s Song of the Vineyard in Isaiah 5).</a:t>
            </a:r>
          </a:p>
          <a:p>
            <a:pPr lvl="1"/>
            <a:r>
              <a:rPr lang="en-US" sz="2200" i="1" dirty="0" smtClean="0"/>
              <a:t>Some he handled with adroit responses (such as the question about paying taxes to Caesar).</a:t>
            </a:r>
          </a:p>
          <a:p>
            <a:pPr lvl="1"/>
            <a:r>
              <a:rPr lang="en-US" sz="2200" i="1" dirty="0" smtClean="0"/>
              <a:t>Some he confronted by citing passages from the Torah (such as the question about marriage in the afterlife).</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147</a:t>
            </a:fld>
            <a:endParaRPr lang="en-US" dirty="0"/>
          </a:p>
        </p:txBody>
      </p:sp>
    </p:spTree>
    <p:extLst>
      <p:ext uri="{BB962C8B-B14F-4D97-AF65-F5344CB8AC3E}">
        <p14:creationId xmlns:p14="http://schemas.microsoft.com/office/powerpoint/2010/main" val="112539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5638799" y="450166"/>
            <a:ext cx="4715022" cy="1322363"/>
          </a:xfrm>
        </p:spPr>
        <p:txBody>
          <a:bodyPr/>
          <a:lstStyle/>
          <a:p>
            <a:r>
              <a:rPr lang="en-US" altLang="en-US" sz="4000" dirty="0">
                <a:solidFill>
                  <a:srgbClr val="FFFF99"/>
                </a:solidFill>
                <a:latin typeface="Eras Demi ITC" pitchFamily="34" charset="0"/>
              </a:rPr>
              <a:t>Paying the Imperial </a:t>
            </a:r>
            <a:r>
              <a:rPr lang="en-US" altLang="en-US" sz="4000" dirty="0" smtClean="0">
                <a:solidFill>
                  <a:srgbClr val="FFFF99"/>
                </a:solidFill>
                <a:latin typeface="Eras Demi ITC" pitchFamily="34" charset="0"/>
              </a:rPr>
              <a:t>Tax</a:t>
            </a:r>
            <a:r>
              <a:rPr lang="en-US" altLang="en-US" sz="4000" dirty="0" smtClean="0">
                <a:solidFill>
                  <a:srgbClr val="FFFF99"/>
                </a:solidFill>
              </a:rPr>
              <a:t> </a:t>
            </a:r>
            <a:r>
              <a:rPr lang="en-US" altLang="en-US" sz="2800" dirty="0" smtClean="0">
                <a:solidFill>
                  <a:srgbClr val="FFFF99"/>
                </a:solidFill>
                <a:latin typeface="Arial Narrow" panose="020B0606020202030204" pitchFamily="34" charset="0"/>
              </a:rPr>
              <a:t>(22:15-22</a:t>
            </a:r>
            <a:r>
              <a:rPr lang="en-US" altLang="en-US" sz="2800" dirty="0">
                <a:solidFill>
                  <a:srgbClr val="FFFF99"/>
                </a:solidFill>
                <a:latin typeface="Arial Narrow" panose="020B0606020202030204" pitchFamily="34" charset="0"/>
              </a:rPr>
              <a:t>)</a:t>
            </a:r>
            <a:endParaRPr lang="en-US" altLang="en-US" sz="4000" dirty="0">
              <a:solidFill>
                <a:srgbClr val="FFFF99"/>
              </a:solidFill>
            </a:endParaRPr>
          </a:p>
        </p:txBody>
      </p:sp>
      <p:sp>
        <p:nvSpPr>
          <p:cNvPr id="254981" name="Rectangle 5"/>
          <p:cNvSpPr>
            <a:spLocks noGrp="1" noChangeArrowheads="1"/>
          </p:cNvSpPr>
          <p:nvPr>
            <p:ph type="body" sz="half" idx="2"/>
          </p:nvPr>
        </p:nvSpPr>
        <p:spPr>
          <a:xfrm>
            <a:off x="1524000" y="4038600"/>
            <a:ext cx="4038600" cy="2895600"/>
          </a:xfrm>
        </p:spPr>
        <p:txBody>
          <a:bodyPr/>
          <a:lstStyle/>
          <a:p>
            <a:pPr>
              <a:lnSpc>
                <a:spcPct val="85000"/>
              </a:lnSpc>
              <a:buFont typeface="Wingdings" panose="05000000000000000000" pitchFamily="2" charset="2"/>
              <a:buNone/>
            </a:pPr>
            <a:r>
              <a:rPr lang="en-US" altLang="en-US" sz="2400" dirty="0">
                <a:solidFill>
                  <a:srgbClr val="FFCC00"/>
                </a:solidFill>
              </a:rPr>
              <a:t>The question about the imperial poll tax intended to put Jesus in a “lose-lose” situation.</a:t>
            </a:r>
          </a:p>
          <a:p>
            <a:pPr>
              <a:lnSpc>
                <a:spcPct val="85000"/>
              </a:lnSpc>
            </a:pPr>
            <a:r>
              <a:rPr lang="en-US" altLang="en-US" sz="2400" i="1" dirty="0">
                <a:solidFill>
                  <a:srgbClr val="FFFF99"/>
                </a:solidFill>
                <a:latin typeface="Arial Narrow" panose="020B0606020202030204" pitchFamily="34" charset="0"/>
              </a:rPr>
              <a:t>If he supported the tax, he would lose popular support.</a:t>
            </a:r>
          </a:p>
          <a:p>
            <a:pPr>
              <a:lnSpc>
                <a:spcPct val="85000"/>
              </a:lnSpc>
            </a:pPr>
            <a:r>
              <a:rPr lang="en-US" altLang="en-US" sz="2400" i="1" dirty="0">
                <a:solidFill>
                  <a:srgbClr val="FFFF99"/>
                </a:solidFill>
                <a:latin typeface="Arial Narrow" panose="020B0606020202030204" pitchFamily="34" charset="0"/>
              </a:rPr>
              <a:t>If he objected, he could be reported as a resister.</a:t>
            </a:r>
            <a:endParaRPr lang="en-US" altLang="en-US" sz="2400" dirty="0">
              <a:solidFill>
                <a:srgbClr val="FFFF99"/>
              </a:solidFill>
              <a:latin typeface="Arial Narrow" panose="020B0606020202030204" pitchFamily="34" charset="0"/>
            </a:endParaRPr>
          </a:p>
        </p:txBody>
      </p:sp>
      <p:pic>
        <p:nvPicPr>
          <p:cNvPr id="254982" name="Picture 6" descr="AIS251"/>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l="-1261"/>
          <a:stretch>
            <a:fillRect/>
          </a:stretch>
        </p:blipFill>
        <p:spPr>
          <a:xfrm>
            <a:off x="1533526" y="76200"/>
            <a:ext cx="3952875" cy="396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4983" name="Text Box 7"/>
          <p:cNvSpPr txBox="1">
            <a:spLocks noChangeArrowheads="1"/>
          </p:cNvSpPr>
          <p:nvPr/>
        </p:nvSpPr>
        <p:spPr bwMode="auto">
          <a:xfrm>
            <a:off x="5638799" y="2011680"/>
            <a:ext cx="6192129" cy="3785652"/>
          </a:xfrm>
          <a:prstGeom prst="rect">
            <a:avLst/>
          </a:prstGeom>
          <a:solidFill>
            <a:schemeClr val="accent1">
              <a:lumMod val="50000"/>
            </a:schemeClr>
          </a:solidFill>
          <a:ln w="3175">
            <a:solidFill>
              <a:schemeClr val="tx1"/>
            </a:solidFill>
            <a:miter lim="800000"/>
            <a:headEnd/>
            <a:tailEnd/>
          </a:ln>
          <a:effectLst/>
          <a:extLst/>
        </p:spPr>
        <p:txBody>
          <a:bodyPr wrap="square">
            <a:spAutoFit/>
          </a:bodyPr>
          <a:lstStyle/>
          <a:p>
            <a:pPr>
              <a:spcBef>
                <a:spcPct val="50000"/>
              </a:spcBef>
            </a:pPr>
            <a:r>
              <a:rPr lang="en-US" altLang="en-US" sz="2400" dirty="0">
                <a:solidFill>
                  <a:srgbClr val="FFFF00"/>
                </a:solidFill>
                <a:latin typeface="Bookman Old Style" panose="02050604050505020204" pitchFamily="18" charset="0"/>
              </a:rPr>
              <a:t>By appealing to the image of Caesar in the coin, Jesus avoided both pitfalls as well as implied an even more profound question: if the image of Caesar is in the coin (meaning that one should give to Caesar what is his), what image resides in every </a:t>
            </a:r>
            <a:r>
              <a:rPr lang="en-US" altLang="en-US" sz="2400" dirty="0" smtClean="0">
                <a:solidFill>
                  <a:srgbClr val="FFFF00"/>
                </a:solidFill>
                <a:latin typeface="Bookman Old Style" panose="02050604050505020204" pitchFamily="18" charset="0"/>
              </a:rPr>
              <a:t>human? </a:t>
            </a:r>
            <a:r>
              <a:rPr lang="en-US" altLang="en-US" sz="2400" dirty="0">
                <a:solidFill>
                  <a:srgbClr val="FFFF00"/>
                </a:solidFill>
                <a:latin typeface="Bookman Old Style" panose="02050604050505020204" pitchFamily="18" charset="0"/>
              </a:rPr>
              <a:t>(the </a:t>
            </a:r>
            <a:r>
              <a:rPr lang="en-US" altLang="en-US" sz="2400" i="1" dirty="0">
                <a:solidFill>
                  <a:srgbClr val="FFFF00"/>
                </a:solidFill>
                <a:latin typeface="Bookman Old Style" panose="02050604050505020204" pitchFamily="18" charset="0"/>
              </a:rPr>
              <a:t>Imago Dei</a:t>
            </a:r>
            <a:r>
              <a:rPr lang="en-US" altLang="en-US" sz="2400" dirty="0">
                <a:solidFill>
                  <a:srgbClr val="FFFF00"/>
                </a:solidFill>
                <a:latin typeface="Bookman Old Style" panose="02050604050505020204" pitchFamily="18" charset="0"/>
              </a:rPr>
              <a:t> from the creation, meaning that one should give to God what belongs to Him—one’s own self!)</a:t>
            </a:r>
          </a:p>
        </p:txBody>
      </p:sp>
    </p:spTree>
    <p:extLst>
      <p:ext uri="{BB962C8B-B14F-4D97-AF65-F5344CB8AC3E}">
        <p14:creationId xmlns:p14="http://schemas.microsoft.com/office/powerpoint/2010/main" val="1324985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4981">
                                            <p:txEl>
                                              <p:pRg st="1" end="1"/>
                                            </p:txEl>
                                          </p:spTgt>
                                        </p:tgtEl>
                                        <p:attrNameLst>
                                          <p:attrName>style.visibility</p:attrName>
                                        </p:attrNameLst>
                                      </p:cBhvr>
                                      <p:to>
                                        <p:strVal val="visible"/>
                                      </p:to>
                                    </p:set>
                                    <p:anim calcmode="lin" valueType="num">
                                      <p:cBhvr additive="base">
                                        <p:cTn id="7" dur="500" fill="hold"/>
                                        <p:tgtEl>
                                          <p:spTgt spid="25498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498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4981">
                                            <p:txEl>
                                              <p:pRg st="2" end="2"/>
                                            </p:txEl>
                                          </p:spTgt>
                                        </p:tgtEl>
                                        <p:attrNameLst>
                                          <p:attrName>style.visibility</p:attrName>
                                        </p:attrNameLst>
                                      </p:cBhvr>
                                      <p:to>
                                        <p:strVal val="visible"/>
                                      </p:to>
                                    </p:set>
                                    <p:anim calcmode="lin" valueType="num">
                                      <p:cBhvr additive="base">
                                        <p:cTn id="13" dur="500" fill="hold"/>
                                        <p:tgtEl>
                                          <p:spTgt spid="25498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498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54983"/>
                                        </p:tgtEl>
                                        <p:attrNameLst>
                                          <p:attrName>style.visibility</p:attrName>
                                        </p:attrNameLst>
                                      </p:cBhvr>
                                      <p:to>
                                        <p:strVal val="visible"/>
                                      </p:to>
                                    </p:set>
                                    <p:anim calcmode="lin" valueType="num">
                                      <p:cBhvr>
                                        <p:cTn id="19" dur="500" fill="hold"/>
                                        <p:tgtEl>
                                          <p:spTgt spid="254983"/>
                                        </p:tgtEl>
                                        <p:attrNameLst>
                                          <p:attrName>ppt_w</p:attrName>
                                        </p:attrNameLst>
                                      </p:cBhvr>
                                      <p:tavLst>
                                        <p:tav tm="0">
                                          <p:val>
                                            <p:fltVal val="0"/>
                                          </p:val>
                                        </p:tav>
                                        <p:tav tm="100000">
                                          <p:val>
                                            <p:strVal val="#ppt_w"/>
                                          </p:val>
                                        </p:tav>
                                      </p:tavLst>
                                    </p:anim>
                                    <p:anim calcmode="lin" valueType="num">
                                      <p:cBhvr>
                                        <p:cTn id="20" dur="500" fill="hold"/>
                                        <p:tgtEl>
                                          <p:spTgt spid="2549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solidFill>
                  <a:srgbClr val="C00000"/>
                </a:solidFill>
              </a:rPr>
              <a:t>The Final Question</a:t>
            </a:r>
            <a:endParaRPr lang="en-US" b="1" dirty="0">
              <a:solidFill>
                <a:srgbClr val="C00000"/>
              </a:solidFill>
            </a:endParaRPr>
          </a:p>
        </p:txBody>
      </p:sp>
      <p:sp>
        <p:nvSpPr>
          <p:cNvPr id="7" name="Content Placeholder 6"/>
          <p:cNvSpPr>
            <a:spLocks noGrp="1"/>
          </p:cNvSpPr>
          <p:nvPr>
            <p:ph idx="1"/>
          </p:nvPr>
        </p:nvSpPr>
        <p:spPr>
          <a:xfrm>
            <a:off x="2589212" y="1697501"/>
            <a:ext cx="8915400" cy="3777622"/>
          </a:xfrm>
        </p:spPr>
        <p:txBody>
          <a:bodyPr>
            <a:normAutofit fontScale="92500" lnSpcReduction="10000"/>
          </a:bodyPr>
          <a:lstStyle/>
          <a:p>
            <a:pPr marL="0" indent="0">
              <a:buNone/>
            </a:pPr>
            <a:r>
              <a:rPr lang="en-US" sz="2800" b="1" dirty="0" smtClean="0">
                <a:solidFill>
                  <a:srgbClr val="002060"/>
                </a:solidFill>
              </a:rPr>
              <a:t>For the final question, Jesus took the initiative and posed a question for his critics, counter-questioning them about Psalm 110:1.</a:t>
            </a:r>
          </a:p>
          <a:p>
            <a:r>
              <a:rPr lang="en-US" altLang="en-US" sz="2400" i="1" dirty="0"/>
              <a:t>All agreed that the messiah would be a descendent of David.</a:t>
            </a:r>
          </a:p>
          <a:p>
            <a:r>
              <a:rPr lang="en-US" altLang="en-US" sz="2400" i="1" dirty="0"/>
              <a:t>There are three figures in view in Psalm 110, </a:t>
            </a:r>
            <a:r>
              <a:rPr lang="en-US" altLang="en-US" sz="2400" i="1" u="sng" dirty="0"/>
              <a:t>Yahweh</a:t>
            </a:r>
            <a:r>
              <a:rPr lang="en-US" altLang="en-US" sz="2400" i="1" dirty="0"/>
              <a:t> (L</a:t>
            </a:r>
            <a:r>
              <a:rPr lang="en-US" altLang="en-US" i="1" dirty="0"/>
              <a:t>ORD</a:t>
            </a:r>
            <a:r>
              <a:rPr lang="en-US" altLang="en-US" sz="2400" i="1" dirty="0"/>
              <a:t>), </a:t>
            </a:r>
            <a:r>
              <a:rPr lang="en-US" altLang="en-US" sz="2400" i="1" u="sng" dirty="0"/>
              <a:t>Adonai</a:t>
            </a:r>
            <a:r>
              <a:rPr lang="en-US" altLang="en-US" sz="2400" i="1" dirty="0"/>
              <a:t> (my Lord), and </a:t>
            </a:r>
            <a:r>
              <a:rPr lang="en-US" altLang="en-US" sz="2400" i="1" u="sng" dirty="0"/>
              <a:t>David </a:t>
            </a:r>
            <a:r>
              <a:rPr lang="en-US" altLang="en-US" sz="2400" i="1" dirty="0"/>
              <a:t>(the author of the Psalm). Jesus seemed to know his opponents would agree that Adonai in Psalm 110:1 referred to the messiah.</a:t>
            </a:r>
          </a:p>
          <a:p>
            <a:r>
              <a:rPr lang="en-US" altLang="en-US" sz="2400" i="1" dirty="0"/>
              <a:t>If this was so, then how could Adonai, who was David’s Lord (“my” Lord) at the same time be his descendent?</a:t>
            </a:r>
          </a:p>
          <a:p>
            <a:pPr lvl="1"/>
            <a:endParaRPr lang="en-US" sz="2200" i="1" dirty="0"/>
          </a:p>
        </p:txBody>
      </p:sp>
      <p:sp>
        <p:nvSpPr>
          <p:cNvPr id="5" name="Slide Number Placeholder 4"/>
          <p:cNvSpPr>
            <a:spLocks noGrp="1"/>
          </p:cNvSpPr>
          <p:nvPr>
            <p:ph type="sldNum" sz="quarter" idx="12"/>
          </p:nvPr>
        </p:nvSpPr>
        <p:spPr/>
        <p:txBody>
          <a:bodyPr/>
          <a:lstStyle/>
          <a:p>
            <a:fld id="{CE0EE932-E7B4-4E54-A77D-BED8DF3338A3}" type="slidenum">
              <a:rPr lang="en-US" altLang="en-US" smtClean="0"/>
              <a:pPr/>
              <a:t>149</a:t>
            </a:fld>
            <a:endParaRPr lang="en-US" altLang="en-US"/>
          </a:p>
        </p:txBody>
      </p:sp>
      <p:sp>
        <p:nvSpPr>
          <p:cNvPr id="8" name="Text Box 4"/>
          <p:cNvSpPr txBox="1">
            <a:spLocks noChangeArrowheads="1"/>
          </p:cNvSpPr>
          <p:nvPr/>
        </p:nvSpPr>
        <p:spPr bwMode="auto">
          <a:xfrm>
            <a:off x="182880" y="5641147"/>
            <a:ext cx="12009120" cy="1214398"/>
          </a:xfrm>
          <a:prstGeom prst="rect">
            <a:avLst/>
          </a:prstGeom>
          <a:solidFill>
            <a:schemeClr val="bg2">
              <a:lumMod val="25000"/>
            </a:schemeClr>
          </a:solidFill>
          <a:ln w="12700">
            <a:solidFill>
              <a:schemeClr val="tx1"/>
            </a:solidFill>
            <a:miter lim="800000"/>
            <a:headEnd/>
            <a:tailEnd/>
          </a:ln>
          <a:effectLst/>
        </p:spPr>
        <p:txBody>
          <a:bodyPr wrap="square">
            <a:spAutoFit/>
          </a:bodyPr>
          <a:lstStyle/>
          <a:p>
            <a:pPr algn="ctr">
              <a:spcBef>
                <a:spcPct val="50000"/>
              </a:spcBef>
            </a:pPr>
            <a:r>
              <a:rPr lang="en-US" altLang="en-US" sz="2400" b="1" dirty="0">
                <a:solidFill>
                  <a:srgbClr val="FFC000"/>
                </a:solidFill>
                <a:effectLst>
                  <a:outerShdw blurRad="38100" dist="38100" dir="2700000" algn="tl">
                    <a:srgbClr val="000000"/>
                  </a:outerShdw>
                </a:effectLst>
                <a:latin typeface="Eras Demi ITC" pitchFamily="34" charset="0"/>
              </a:rPr>
              <a:t>The implications were profound: no one could have been greater than great David except a divine figure. If Adonai was greater than David, he must have been divine!</a:t>
            </a:r>
          </a:p>
        </p:txBody>
      </p:sp>
    </p:spTree>
    <p:extLst>
      <p:ext uri="{BB962C8B-B14F-4D97-AF65-F5344CB8AC3E}">
        <p14:creationId xmlns:p14="http://schemas.microsoft.com/office/powerpoint/2010/main" val="12818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additive="base">
                                        <p:cTn id="1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56369"/>
            <a:ext cx="10515600" cy="1325563"/>
          </a:xfrm>
        </p:spPr>
        <p:txBody>
          <a:bodyPr/>
          <a:lstStyle/>
          <a:p>
            <a:pPr algn="ctr"/>
            <a:r>
              <a:rPr lang="en-US" dirty="0" smtClean="0">
                <a:solidFill>
                  <a:srgbClr val="FFC000"/>
                </a:solidFill>
                <a:effectLst>
                  <a:outerShdw blurRad="38100" dist="38100" dir="2700000" algn="tl">
                    <a:srgbClr val="000000">
                      <a:alpha val="43137"/>
                    </a:srgbClr>
                  </a:outerShdw>
                </a:effectLst>
              </a:rPr>
              <a:t>GEOGRAPHICAL CHIASMUS</a:t>
            </a:r>
            <a:endParaRPr lang="en-US" dirty="0">
              <a:solidFill>
                <a:srgbClr val="FFC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15</a:t>
            </a:fld>
            <a:endParaRPr lang="en-US"/>
          </a:p>
        </p:txBody>
      </p:sp>
      <p:sp>
        <p:nvSpPr>
          <p:cNvPr id="9" name="Block Arc 8"/>
          <p:cNvSpPr/>
          <p:nvPr/>
        </p:nvSpPr>
        <p:spPr>
          <a:xfrm rot="10800000">
            <a:off x="4572002" y="2330375"/>
            <a:ext cx="3041069" cy="3042298"/>
          </a:xfrm>
          <a:prstGeom prst="blockArc">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4572002" y="2132406"/>
            <a:ext cx="764497" cy="1717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44153" y="2133595"/>
            <a:ext cx="768918" cy="171793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364182" y="5430980"/>
            <a:ext cx="3422073" cy="954107"/>
          </a:xfrm>
          <a:prstGeom prst="rect">
            <a:avLst/>
          </a:prstGeom>
          <a:noFill/>
        </p:spPr>
        <p:txBody>
          <a:bodyPr wrap="square" rtlCol="0">
            <a:spAutoFit/>
          </a:bodyPr>
          <a:lstStyle/>
          <a:p>
            <a:pPr algn="ctr"/>
            <a:r>
              <a:rPr lang="en-US" sz="2800" b="1" dirty="0" smtClean="0">
                <a:solidFill>
                  <a:srgbClr val="FFFF99"/>
                </a:solidFill>
              </a:rPr>
              <a:t>D</a:t>
            </a:r>
          </a:p>
          <a:p>
            <a:pPr algn="ctr"/>
            <a:r>
              <a:rPr lang="en-US" sz="2800" b="1" dirty="0" smtClean="0">
                <a:solidFill>
                  <a:srgbClr val="FFFF99"/>
                </a:solidFill>
              </a:rPr>
              <a:t>ASCENSION</a:t>
            </a:r>
            <a:endParaRPr lang="en-US" sz="2800" b="1" dirty="0">
              <a:solidFill>
                <a:srgbClr val="FFFF99"/>
              </a:solidFill>
            </a:endParaRPr>
          </a:p>
        </p:txBody>
      </p:sp>
      <p:sp>
        <p:nvSpPr>
          <p:cNvPr id="14" name="TextBox 13"/>
          <p:cNvSpPr txBox="1"/>
          <p:nvPr/>
        </p:nvSpPr>
        <p:spPr>
          <a:xfrm>
            <a:off x="838200" y="2330376"/>
            <a:ext cx="3525982" cy="2302184"/>
          </a:xfrm>
          <a:prstGeom prst="rect">
            <a:avLst/>
          </a:prstGeom>
          <a:noFill/>
        </p:spPr>
        <p:txBody>
          <a:bodyPr wrap="square" rtlCol="0">
            <a:spAutoFit/>
          </a:bodyPr>
          <a:lstStyle/>
          <a:p>
            <a:pPr algn="r"/>
            <a:r>
              <a:rPr lang="en-US" sz="2800" b="1" dirty="0" smtClean="0">
                <a:solidFill>
                  <a:srgbClr val="FFFF99"/>
                </a:solidFill>
              </a:rPr>
              <a:t>GALILEE  A</a:t>
            </a:r>
          </a:p>
          <a:p>
            <a:pPr algn="r"/>
            <a:endParaRPr lang="en-US" sz="2800" b="1" dirty="0" smtClean="0">
              <a:solidFill>
                <a:srgbClr val="FFFF99"/>
              </a:solidFill>
            </a:endParaRPr>
          </a:p>
          <a:p>
            <a:pPr algn="r"/>
            <a:r>
              <a:rPr lang="en-US" sz="2800" b="1" dirty="0" smtClean="0">
                <a:solidFill>
                  <a:srgbClr val="FFFF99"/>
                </a:solidFill>
              </a:rPr>
              <a:t>SAMARIA/JUDEA  B</a:t>
            </a:r>
          </a:p>
          <a:p>
            <a:pPr algn="r"/>
            <a:endParaRPr lang="en-US" sz="2800" b="1" dirty="0" smtClean="0">
              <a:solidFill>
                <a:srgbClr val="FFFF99"/>
              </a:solidFill>
            </a:endParaRPr>
          </a:p>
          <a:p>
            <a:pPr algn="r"/>
            <a:r>
              <a:rPr lang="en-US" sz="2800" b="1" dirty="0" smtClean="0">
                <a:solidFill>
                  <a:srgbClr val="FFFF99"/>
                </a:solidFill>
              </a:rPr>
              <a:t>JERUSALEM  C</a:t>
            </a:r>
            <a:endParaRPr lang="en-US" sz="2800" b="1" dirty="0">
              <a:solidFill>
                <a:srgbClr val="FFFF99"/>
              </a:solidFill>
            </a:endParaRPr>
          </a:p>
        </p:txBody>
      </p:sp>
      <p:sp>
        <p:nvSpPr>
          <p:cNvPr id="15" name="TextBox 14"/>
          <p:cNvSpPr txBox="1"/>
          <p:nvPr/>
        </p:nvSpPr>
        <p:spPr>
          <a:xfrm>
            <a:off x="7758550" y="2385791"/>
            <a:ext cx="3595250" cy="2246769"/>
          </a:xfrm>
          <a:prstGeom prst="rect">
            <a:avLst/>
          </a:prstGeom>
          <a:noFill/>
        </p:spPr>
        <p:txBody>
          <a:bodyPr wrap="square" rtlCol="0">
            <a:spAutoFit/>
          </a:bodyPr>
          <a:lstStyle/>
          <a:p>
            <a:r>
              <a:rPr lang="en-US" sz="2800" b="1" dirty="0" smtClean="0">
                <a:solidFill>
                  <a:srgbClr val="FFFF99"/>
                </a:solidFill>
              </a:rPr>
              <a:t>A’  NATIONS</a:t>
            </a:r>
          </a:p>
          <a:p>
            <a:endParaRPr lang="en-US" sz="2800" b="1" dirty="0" smtClean="0">
              <a:solidFill>
                <a:srgbClr val="FFFF99"/>
              </a:solidFill>
            </a:endParaRPr>
          </a:p>
          <a:p>
            <a:r>
              <a:rPr lang="en-US" sz="2800" b="1" dirty="0" smtClean="0">
                <a:solidFill>
                  <a:srgbClr val="FFFF99"/>
                </a:solidFill>
              </a:rPr>
              <a:t>B’  JUDEA/SAMARIA</a:t>
            </a:r>
          </a:p>
          <a:p>
            <a:endParaRPr lang="en-US" sz="2800" b="1" dirty="0" smtClean="0">
              <a:solidFill>
                <a:srgbClr val="FFFF99"/>
              </a:solidFill>
            </a:endParaRPr>
          </a:p>
          <a:p>
            <a:r>
              <a:rPr lang="en-US" sz="2800" b="1" dirty="0" smtClean="0">
                <a:solidFill>
                  <a:srgbClr val="FFFF99"/>
                </a:solidFill>
              </a:rPr>
              <a:t>C’  JERUSALEM</a:t>
            </a:r>
            <a:endParaRPr lang="en-US" sz="2800" b="1" dirty="0">
              <a:solidFill>
                <a:srgbClr val="FFFF99"/>
              </a:solidFill>
            </a:endParaRPr>
          </a:p>
        </p:txBody>
      </p:sp>
      <p:sp>
        <p:nvSpPr>
          <p:cNvPr id="16" name="TextBox 15"/>
          <p:cNvSpPr txBox="1"/>
          <p:nvPr/>
        </p:nvSpPr>
        <p:spPr>
          <a:xfrm>
            <a:off x="4433459" y="1399309"/>
            <a:ext cx="1136073" cy="646331"/>
          </a:xfrm>
          <a:prstGeom prst="rect">
            <a:avLst/>
          </a:prstGeom>
          <a:noFill/>
        </p:spPr>
        <p:txBody>
          <a:bodyPr wrap="square" rtlCol="0">
            <a:spAutoFit/>
          </a:bodyPr>
          <a:lstStyle/>
          <a:p>
            <a:r>
              <a:rPr lang="en-US" sz="3600" dirty="0" smtClean="0">
                <a:solidFill>
                  <a:srgbClr val="FFC000"/>
                </a:solidFill>
                <a:effectLst>
                  <a:outerShdw blurRad="38100" dist="38100" dir="2700000" algn="tl">
                    <a:srgbClr val="000000">
                      <a:alpha val="43137"/>
                    </a:srgbClr>
                  </a:outerShdw>
                </a:effectLst>
                <a:latin typeface="Impact" panose="020B0806030902050204" pitchFamily="34" charset="0"/>
              </a:rPr>
              <a:t>LUKE</a:t>
            </a:r>
            <a:endParaRPr lang="en-US" sz="3600"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17" name="TextBox 16"/>
          <p:cNvSpPr txBox="1"/>
          <p:nvPr/>
        </p:nvSpPr>
        <p:spPr>
          <a:xfrm>
            <a:off x="6677904" y="1399304"/>
            <a:ext cx="1136073" cy="646331"/>
          </a:xfrm>
          <a:prstGeom prst="rect">
            <a:avLst/>
          </a:prstGeom>
          <a:noFill/>
        </p:spPr>
        <p:txBody>
          <a:bodyPr wrap="square" rtlCol="0">
            <a:spAutoFit/>
          </a:bodyPr>
          <a:lstStyle/>
          <a:p>
            <a:r>
              <a:rPr lang="en-US" sz="3600" dirty="0" smtClean="0">
                <a:solidFill>
                  <a:srgbClr val="FFC000"/>
                </a:solidFill>
                <a:effectLst>
                  <a:outerShdw blurRad="38100" dist="38100" dir="2700000" algn="tl">
                    <a:srgbClr val="000000">
                      <a:alpha val="43137"/>
                    </a:srgbClr>
                  </a:outerShdw>
                </a:effectLst>
                <a:latin typeface="Impact" panose="020B0806030902050204" pitchFamily="34" charset="0"/>
              </a:rPr>
              <a:t>ACTS</a:t>
            </a:r>
            <a:endParaRPr lang="en-US" sz="3600"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3" name="TextBox 2"/>
          <p:cNvSpPr txBox="1"/>
          <p:nvPr/>
        </p:nvSpPr>
        <p:spPr>
          <a:xfrm>
            <a:off x="4600236" y="3539306"/>
            <a:ext cx="736264" cy="369332"/>
          </a:xfrm>
          <a:prstGeom prst="rect">
            <a:avLst/>
          </a:prstGeom>
          <a:solidFill>
            <a:schemeClr val="accent4">
              <a:lumMod val="20000"/>
              <a:lumOff val="80000"/>
            </a:schemeClr>
          </a:solidFill>
        </p:spPr>
        <p:txBody>
          <a:bodyPr wrap="square" rtlCol="0">
            <a:spAutoFit/>
          </a:bodyPr>
          <a:lstStyle/>
          <a:p>
            <a:endParaRPr lang="en-US" dirty="0"/>
          </a:p>
        </p:txBody>
      </p:sp>
      <p:sp>
        <p:nvSpPr>
          <p:cNvPr id="18" name="TextBox 17"/>
          <p:cNvSpPr txBox="1"/>
          <p:nvPr/>
        </p:nvSpPr>
        <p:spPr>
          <a:xfrm>
            <a:off x="6876807" y="3529087"/>
            <a:ext cx="736264" cy="369332"/>
          </a:xfrm>
          <a:prstGeom prst="rect">
            <a:avLst/>
          </a:prstGeom>
          <a:solidFill>
            <a:schemeClr val="accent4">
              <a:lumMod val="20000"/>
              <a:lumOff val="80000"/>
            </a:schemeClr>
          </a:solidFill>
        </p:spPr>
        <p:txBody>
          <a:bodyPr wrap="square" rtlCol="0">
            <a:spAutoFit/>
          </a:bodyPr>
          <a:lstStyle/>
          <a:p>
            <a:endParaRPr lang="en-US" dirty="0"/>
          </a:p>
        </p:txBody>
      </p:sp>
      <p:cxnSp>
        <p:nvCxnSpPr>
          <p:cNvPr id="6" name="Straight Connector 5"/>
          <p:cNvCxnSpPr/>
          <p:nvPr/>
        </p:nvCxnSpPr>
        <p:spPr>
          <a:xfrm>
            <a:off x="6092536" y="4632560"/>
            <a:ext cx="0" cy="74011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17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Discourse About the Temple</a:t>
            </a:r>
            <a:endParaRPr lang="en-US" b="1" dirty="0">
              <a:solidFill>
                <a:srgbClr val="C00000"/>
              </a:solidFill>
            </a:endParaRPr>
          </a:p>
        </p:txBody>
      </p:sp>
      <p:sp>
        <p:nvSpPr>
          <p:cNvPr id="3" name="Content Placeholder 2"/>
          <p:cNvSpPr>
            <a:spLocks noGrp="1"/>
          </p:cNvSpPr>
          <p:nvPr>
            <p:ph idx="1"/>
          </p:nvPr>
        </p:nvSpPr>
        <p:spPr>
          <a:xfrm>
            <a:off x="2589212" y="2133599"/>
            <a:ext cx="8915400" cy="4576689"/>
          </a:xfrm>
        </p:spPr>
        <p:txBody>
          <a:bodyPr/>
          <a:lstStyle/>
          <a:p>
            <a:pPr marL="0" indent="0">
              <a:buNone/>
            </a:pPr>
            <a:r>
              <a:rPr lang="en-US" sz="2800" b="1" dirty="0" smtClean="0">
                <a:solidFill>
                  <a:srgbClr val="002060"/>
                </a:solidFill>
              </a:rPr>
              <a:t>Reminiscent of Jeremiah’s Temple Sermon, Jesus now launched into a lengthy treatment of the temple’s future.</a:t>
            </a:r>
          </a:p>
          <a:p>
            <a:pPr lvl="1"/>
            <a:r>
              <a:rPr lang="en-US" sz="2200" i="1" dirty="0" smtClean="0"/>
              <a:t>As did Jeremiah, Jesus predicted the destruction of the temple (which would happen in AD 70).</a:t>
            </a:r>
          </a:p>
          <a:p>
            <a:pPr lvl="1"/>
            <a:r>
              <a:rPr lang="en-US" sz="2200" i="1" dirty="0" smtClean="0"/>
              <a:t>In his diatribe, he describes the temple’s fall in apocalyptic language.</a:t>
            </a:r>
          </a:p>
          <a:p>
            <a:pPr lvl="1"/>
            <a:r>
              <a:rPr lang="en-US" sz="2200" i="1" dirty="0" smtClean="0"/>
              <a:t>All three Synoptic Gospels contain this discourse, but in Luke the emphasis is on the temple itself, while in Mark and Matthew there is more emphasis on the “coming” of the Son of Man.</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150</a:t>
            </a:fld>
            <a:endParaRPr lang="en-US" dirty="0"/>
          </a:p>
        </p:txBody>
      </p:sp>
    </p:spTree>
    <p:extLst>
      <p:ext uri="{BB962C8B-B14F-4D97-AF65-F5344CB8AC3E}">
        <p14:creationId xmlns:p14="http://schemas.microsoft.com/office/powerpoint/2010/main" val="170451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247810" name="Picture 2" descr="NTA21"/>
          <p:cNvPicPr>
            <a:picLocks noGrp="1" noChangeAspect="1" noChangeArrowheads="1"/>
          </p:cNvPicPr>
          <p:nvPr>
            <p:ph/>
          </p:nvPr>
        </p:nvPicPr>
        <p:blipFill>
          <a:blip r:embed="rId2" cstate="screen">
            <a:extLst>
              <a:ext uri="{28A0092B-C50C-407E-A947-70E740481C1C}">
                <a14:useLocalDpi xmlns:a14="http://schemas.microsoft.com/office/drawing/2010/main"/>
              </a:ext>
            </a:extLst>
          </a:blip>
          <a:srcRect/>
          <a:stretch>
            <a:fillRect/>
          </a:stretch>
        </p:blipFill>
        <p:spPr>
          <a:xfrm>
            <a:off x="895532" y="0"/>
            <a:ext cx="10359842"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7811" name="Text Box 3"/>
          <p:cNvSpPr txBox="1">
            <a:spLocks noChangeArrowheads="1"/>
          </p:cNvSpPr>
          <p:nvPr/>
        </p:nvSpPr>
        <p:spPr bwMode="auto">
          <a:xfrm>
            <a:off x="1716258" y="546516"/>
            <a:ext cx="57150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a:solidFill>
                  <a:srgbClr val="FFFF99"/>
                </a:solidFill>
                <a:latin typeface="Arial Narrow" panose="020B0606020202030204" pitchFamily="34" charset="0"/>
              </a:rPr>
              <a:t>Model of Herod’s Temple</a:t>
            </a:r>
          </a:p>
          <a:p>
            <a:pPr>
              <a:spcBef>
                <a:spcPct val="50000"/>
              </a:spcBef>
            </a:pPr>
            <a:endParaRPr lang="en-US" altLang="en-US" sz="2800"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66174183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6623538" y="1607233"/>
            <a:ext cx="3589606" cy="4146452"/>
          </a:xfrm>
        </p:spPr>
        <p:txBody>
          <a:bodyPr>
            <a:normAutofit/>
          </a:bodyPr>
          <a:lstStyle/>
          <a:p>
            <a:pPr algn="l"/>
            <a:r>
              <a:rPr lang="en-US" altLang="en-US" dirty="0">
                <a:solidFill>
                  <a:srgbClr val="FFFF99"/>
                </a:solidFill>
                <a:latin typeface="Arial Narrow" panose="020B0606020202030204" pitchFamily="34" charset="0"/>
              </a:rPr>
              <a:t>Many of the huge stones tumbled by the Romans from the temple in AD 70 still remain at the southwest corner of the temple mount.</a:t>
            </a:r>
          </a:p>
        </p:txBody>
      </p:sp>
      <p:pic>
        <p:nvPicPr>
          <p:cNvPr id="269315" name="Picture 3" descr="NTA28"/>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t="-430"/>
          <a:stretch>
            <a:fillRect/>
          </a:stretch>
        </p:blipFill>
        <p:spPr>
          <a:xfrm>
            <a:off x="1524001" y="0"/>
            <a:ext cx="4538663"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96875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1981200" y="76200"/>
            <a:ext cx="8260080" cy="922606"/>
          </a:xfrm>
        </p:spPr>
        <p:txBody>
          <a:bodyPr>
            <a:normAutofit/>
          </a:bodyPr>
          <a:lstStyle/>
          <a:p>
            <a:r>
              <a:rPr lang="en-US" altLang="en-US" sz="4800" dirty="0">
                <a:solidFill>
                  <a:srgbClr val="FFFF99"/>
                </a:solidFill>
                <a:latin typeface="Impact" panose="020B0806030902050204" pitchFamily="34" charset="0"/>
              </a:rPr>
              <a:t>Discourse About the Temple</a:t>
            </a:r>
          </a:p>
        </p:txBody>
      </p:sp>
      <p:sp>
        <p:nvSpPr>
          <p:cNvPr id="265219" name="Rectangle 3"/>
          <p:cNvSpPr>
            <a:spLocks noGrp="1" noChangeArrowheads="1"/>
          </p:cNvSpPr>
          <p:nvPr>
            <p:ph type="body" idx="1"/>
          </p:nvPr>
        </p:nvSpPr>
        <p:spPr>
          <a:xfrm>
            <a:off x="1981200" y="1152907"/>
            <a:ext cx="9680916" cy="3706812"/>
          </a:xfrm>
        </p:spPr>
        <p:txBody>
          <a:bodyPr>
            <a:normAutofit lnSpcReduction="10000"/>
          </a:bodyPr>
          <a:lstStyle/>
          <a:p>
            <a:pPr marL="609600" indent="-609600">
              <a:lnSpc>
                <a:spcPct val="90000"/>
              </a:lnSpc>
              <a:buNone/>
            </a:pPr>
            <a:r>
              <a:rPr lang="en-US" altLang="en-US" sz="3200" b="1" dirty="0">
                <a:solidFill>
                  <a:srgbClr val="FFC000"/>
                </a:solidFill>
              </a:rPr>
              <a:t>Jesus’ teaching in this last great discourse addressed:</a:t>
            </a:r>
          </a:p>
          <a:p>
            <a:pPr marL="457200" indent="-457200">
              <a:lnSpc>
                <a:spcPct val="90000"/>
              </a:lnSpc>
              <a:buClr>
                <a:srgbClr val="FFC000"/>
              </a:buClr>
              <a:buFont typeface="+mj-lt"/>
              <a:buAutoNum type="arabicPeriod"/>
            </a:pPr>
            <a:r>
              <a:rPr lang="en-US" altLang="en-US" sz="2400" b="1" i="1" dirty="0">
                <a:solidFill>
                  <a:schemeClr val="bg2">
                    <a:lumMod val="75000"/>
                  </a:schemeClr>
                </a:solidFill>
              </a:rPr>
              <a:t>The destruction of the temple (</a:t>
            </a:r>
            <a:r>
              <a:rPr lang="en-US" altLang="en-US" sz="2400" b="1" i="1" dirty="0" smtClean="0">
                <a:solidFill>
                  <a:schemeClr val="bg2">
                    <a:lumMod val="75000"/>
                  </a:schemeClr>
                </a:solidFill>
              </a:rPr>
              <a:t>21:20-24)</a:t>
            </a:r>
            <a:endParaRPr lang="en-US" altLang="en-US" sz="2400" b="1" i="1" dirty="0">
              <a:solidFill>
                <a:schemeClr val="bg2">
                  <a:lumMod val="75000"/>
                </a:schemeClr>
              </a:solidFill>
            </a:endParaRPr>
          </a:p>
          <a:p>
            <a:pPr marL="457200" indent="-457200">
              <a:lnSpc>
                <a:spcPct val="90000"/>
              </a:lnSpc>
              <a:buClr>
                <a:srgbClr val="FFC000"/>
              </a:buClr>
              <a:buFont typeface="+mj-lt"/>
              <a:buAutoNum type="arabicPeriod"/>
            </a:pPr>
            <a:r>
              <a:rPr lang="en-US" altLang="en-US" sz="2400" b="1" i="1" dirty="0">
                <a:solidFill>
                  <a:schemeClr val="bg2">
                    <a:lumMod val="75000"/>
                  </a:schemeClr>
                </a:solidFill>
              </a:rPr>
              <a:t>The “coming” of the Son of Man </a:t>
            </a:r>
            <a:r>
              <a:rPr lang="en-US" altLang="en-US" sz="2400" b="1" i="1" dirty="0" smtClean="0">
                <a:solidFill>
                  <a:schemeClr val="bg2">
                    <a:lumMod val="75000"/>
                  </a:schemeClr>
                </a:solidFill>
              </a:rPr>
              <a:t>(21:27)</a:t>
            </a:r>
            <a:endParaRPr lang="en-US" altLang="en-US" sz="2400" b="1" i="1" dirty="0">
              <a:solidFill>
                <a:schemeClr val="bg2">
                  <a:lumMod val="75000"/>
                </a:schemeClr>
              </a:solidFill>
            </a:endParaRPr>
          </a:p>
          <a:p>
            <a:pPr lvl="1">
              <a:lnSpc>
                <a:spcPct val="90000"/>
              </a:lnSpc>
              <a:buClr>
                <a:srgbClr val="FFC000"/>
              </a:buClr>
            </a:pPr>
            <a:r>
              <a:rPr lang="en-US" altLang="en-US" sz="2400" i="1" dirty="0" smtClean="0">
                <a:solidFill>
                  <a:srgbClr val="FFFF99"/>
                </a:solidFill>
                <a:latin typeface="Arial Narrow" panose="020B0606020202030204" pitchFamily="34" charset="0"/>
              </a:rPr>
              <a:t>Does </a:t>
            </a:r>
            <a:r>
              <a:rPr lang="en-US" altLang="en-US" sz="2400" i="1" dirty="0">
                <a:solidFill>
                  <a:srgbClr val="FFFF99"/>
                </a:solidFill>
                <a:latin typeface="Arial Narrow" panose="020B0606020202030204" pitchFamily="34" charset="0"/>
              </a:rPr>
              <a:t>the references to the “coming” refer to Jesus’ 2</a:t>
            </a:r>
            <a:r>
              <a:rPr lang="en-US" altLang="en-US" sz="2400" i="1" baseline="30000" dirty="0">
                <a:solidFill>
                  <a:srgbClr val="FFFF99"/>
                </a:solidFill>
                <a:latin typeface="Arial Narrow" panose="020B0606020202030204" pitchFamily="34" charset="0"/>
              </a:rPr>
              <a:t>nd</a:t>
            </a:r>
            <a:r>
              <a:rPr lang="en-US" altLang="en-US" sz="2400" i="1" dirty="0">
                <a:solidFill>
                  <a:srgbClr val="FFFF99"/>
                </a:solidFill>
                <a:latin typeface="Arial Narrow" panose="020B0606020202030204" pitchFamily="34" charset="0"/>
              </a:rPr>
              <a:t> advent at the close of history, or might </a:t>
            </a:r>
            <a:r>
              <a:rPr lang="en-US" altLang="en-US" sz="2400" i="1" dirty="0" smtClean="0">
                <a:solidFill>
                  <a:srgbClr val="FFFF99"/>
                </a:solidFill>
                <a:latin typeface="Arial Narrow" panose="020B0606020202030204" pitchFamily="34" charset="0"/>
              </a:rPr>
              <a:t>it </a:t>
            </a:r>
            <a:r>
              <a:rPr lang="en-US" altLang="en-US" sz="2400" i="1" dirty="0">
                <a:solidFill>
                  <a:srgbClr val="FFFF99"/>
                </a:solidFill>
                <a:latin typeface="Arial Narrow" panose="020B0606020202030204" pitchFamily="34" charset="0"/>
              </a:rPr>
              <a:t>refer to his “coming” in judgment on the temple itself?</a:t>
            </a:r>
          </a:p>
          <a:p>
            <a:pPr marL="457200" indent="-457200">
              <a:lnSpc>
                <a:spcPct val="90000"/>
              </a:lnSpc>
              <a:buClr>
                <a:srgbClr val="FFC000"/>
              </a:buClr>
              <a:buFont typeface="+mj-lt"/>
              <a:buAutoNum type="arabicPeriod"/>
            </a:pPr>
            <a:r>
              <a:rPr lang="en-US" altLang="en-US" sz="2400" b="1" i="1" dirty="0">
                <a:solidFill>
                  <a:schemeClr val="bg2">
                    <a:lumMod val="75000"/>
                  </a:schemeClr>
                </a:solidFill>
              </a:rPr>
              <a:t>The </a:t>
            </a:r>
            <a:r>
              <a:rPr lang="en-US" altLang="en-US" sz="2400" b="1" i="1" dirty="0" smtClean="0">
                <a:solidFill>
                  <a:schemeClr val="bg2">
                    <a:lumMod val="75000"/>
                  </a:schemeClr>
                </a:solidFill>
              </a:rPr>
              <a:t>“fulfillment of all things” </a:t>
            </a:r>
            <a:r>
              <a:rPr lang="en-US" altLang="en-US" sz="2400" b="1" i="1" dirty="0">
                <a:solidFill>
                  <a:schemeClr val="bg2">
                    <a:lumMod val="75000"/>
                  </a:schemeClr>
                </a:solidFill>
              </a:rPr>
              <a:t>(</a:t>
            </a:r>
            <a:r>
              <a:rPr lang="en-US" altLang="en-US" sz="2400" b="1" i="1" dirty="0" smtClean="0">
                <a:solidFill>
                  <a:schemeClr val="bg2">
                    <a:lumMod val="75000"/>
                  </a:schemeClr>
                </a:solidFill>
              </a:rPr>
              <a:t>21:32)</a:t>
            </a:r>
            <a:endParaRPr lang="en-US" altLang="en-US" sz="2400" b="1" i="1" dirty="0">
              <a:solidFill>
                <a:schemeClr val="bg2">
                  <a:lumMod val="75000"/>
                </a:schemeClr>
              </a:solidFill>
            </a:endParaRPr>
          </a:p>
          <a:p>
            <a:pPr lvl="1">
              <a:lnSpc>
                <a:spcPct val="90000"/>
              </a:lnSpc>
              <a:buClr>
                <a:srgbClr val="FFC000"/>
              </a:buClr>
            </a:pPr>
            <a:r>
              <a:rPr lang="en-US" altLang="en-US" sz="2400" i="1" dirty="0">
                <a:solidFill>
                  <a:srgbClr val="FFFF99"/>
                </a:solidFill>
                <a:latin typeface="Arial Narrow" panose="020B0606020202030204" pitchFamily="34" charset="0"/>
              </a:rPr>
              <a:t>Does the </a:t>
            </a:r>
            <a:r>
              <a:rPr lang="en-US" altLang="en-US" sz="2400" i="1" dirty="0" smtClean="0">
                <a:solidFill>
                  <a:srgbClr val="FFFF99"/>
                </a:solidFill>
                <a:latin typeface="Arial Narrow" panose="020B0606020202030204" pitchFamily="34" charset="0"/>
              </a:rPr>
              <a:t>“fulfillment of all things” </a:t>
            </a:r>
            <a:r>
              <a:rPr lang="en-US" altLang="en-US" sz="2400" i="1" dirty="0">
                <a:solidFill>
                  <a:srgbClr val="FFFF99"/>
                </a:solidFill>
                <a:latin typeface="Arial Narrow" panose="020B0606020202030204" pitchFamily="34" charset="0"/>
              </a:rPr>
              <a:t>envision the end of the temple or the end of the age?</a:t>
            </a:r>
          </a:p>
        </p:txBody>
      </p:sp>
      <p:sp>
        <p:nvSpPr>
          <p:cNvPr id="265220" name="Text Box 4"/>
          <p:cNvSpPr txBox="1">
            <a:spLocks noChangeArrowheads="1"/>
          </p:cNvSpPr>
          <p:nvPr/>
        </p:nvSpPr>
        <p:spPr bwMode="auto">
          <a:xfrm>
            <a:off x="323557" y="5317588"/>
            <a:ext cx="11465169" cy="120032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dirty="0">
                <a:solidFill>
                  <a:srgbClr val="FFFF99"/>
                </a:solidFill>
                <a:latin typeface="Comic Sans MS" panose="030F0702030302020204" pitchFamily="66" charset="0"/>
              </a:rPr>
              <a:t>While there is little disagreement that Jesus predicted the end of the 2</a:t>
            </a:r>
            <a:r>
              <a:rPr lang="en-US" altLang="en-US" sz="2400" baseline="30000" dirty="0">
                <a:solidFill>
                  <a:srgbClr val="FFFF99"/>
                </a:solidFill>
                <a:latin typeface="Comic Sans MS" panose="030F0702030302020204" pitchFamily="66" charset="0"/>
              </a:rPr>
              <a:t>nd</a:t>
            </a:r>
            <a:r>
              <a:rPr lang="en-US" altLang="en-US" sz="2400" dirty="0">
                <a:solidFill>
                  <a:srgbClr val="FFFF99"/>
                </a:solidFill>
                <a:latin typeface="Comic Sans MS" panose="030F0702030302020204" pitchFamily="66" charset="0"/>
              </a:rPr>
              <a:t> temple, there is considerable disagreement about the meaning of the “coming of the Son of Man” and the </a:t>
            </a:r>
            <a:r>
              <a:rPr lang="en-US" altLang="en-US" sz="2400" dirty="0" smtClean="0">
                <a:solidFill>
                  <a:srgbClr val="FFFF99"/>
                </a:solidFill>
                <a:latin typeface="Comic Sans MS" panose="030F0702030302020204" pitchFamily="66" charset="0"/>
              </a:rPr>
              <a:t>“fulfillment of all things”.</a:t>
            </a:r>
            <a:endParaRPr lang="en-US" altLang="en-US" sz="2400" dirty="0">
              <a:solidFill>
                <a:srgbClr val="FFFF99"/>
              </a:solidFill>
              <a:latin typeface="Comic Sans MS" panose="030F0702030302020204" pitchFamily="66" charset="0"/>
            </a:endParaRPr>
          </a:p>
        </p:txBody>
      </p:sp>
    </p:spTree>
    <p:extLst>
      <p:ext uri="{BB962C8B-B14F-4D97-AF65-F5344CB8AC3E}">
        <p14:creationId xmlns:p14="http://schemas.microsoft.com/office/powerpoint/2010/main" val="1698841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p:cTn id="7" dur="500" fill="hold"/>
                                        <p:tgtEl>
                                          <p:spTgt spid="265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52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5219">
                                            <p:txEl>
                                              <p:pRg st="1" end="1"/>
                                            </p:txEl>
                                          </p:spTgt>
                                        </p:tgtEl>
                                        <p:attrNameLst>
                                          <p:attrName>style.visibility</p:attrName>
                                        </p:attrNameLst>
                                      </p:cBhvr>
                                      <p:to>
                                        <p:strVal val="visible"/>
                                      </p:to>
                                    </p:set>
                                    <p:anim calcmode="lin" valueType="num">
                                      <p:cBhvr additive="base">
                                        <p:cTn id="13" dur="500" fill="hold"/>
                                        <p:tgtEl>
                                          <p:spTgt spid="265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5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65219">
                                            <p:txEl>
                                              <p:pRg st="2" end="2"/>
                                            </p:txEl>
                                          </p:spTgt>
                                        </p:tgtEl>
                                        <p:attrNameLst>
                                          <p:attrName>style.visibility</p:attrName>
                                        </p:attrNameLst>
                                      </p:cBhvr>
                                      <p:to>
                                        <p:strVal val="visible"/>
                                      </p:to>
                                    </p:set>
                                    <p:anim calcmode="lin" valueType="num">
                                      <p:cBhvr additive="base">
                                        <p:cTn id="19" dur="500" fill="hold"/>
                                        <p:tgtEl>
                                          <p:spTgt spid="265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5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65219">
                                            <p:txEl>
                                              <p:pRg st="3" end="3"/>
                                            </p:txEl>
                                          </p:spTgt>
                                        </p:tgtEl>
                                        <p:attrNameLst>
                                          <p:attrName>style.visibility</p:attrName>
                                        </p:attrNameLst>
                                      </p:cBhvr>
                                      <p:to>
                                        <p:strVal val="visible"/>
                                      </p:to>
                                    </p:set>
                                    <p:anim calcmode="lin" valueType="num">
                                      <p:cBhvr additive="base">
                                        <p:cTn id="25" dur="500" fill="hold"/>
                                        <p:tgtEl>
                                          <p:spTgt spid="265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5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65219">
                                            <p:txEl>
                                              <p:pRg st="4" end="4"/>
                                            </p:txEl>
                                          </p:spTgt>
                                        </p:tgtEl>
                                        <p:attrNameLst>
                                          <p:attrName>style.visibility</p:attrName>
                                        </p:attrNameLst>
                                      </p:cBhvr>
                                      <p:to>
                                        <p:strVal val="visible"/>
                                      </p:to>
                                    </p:set>
                                    <p:anim calcmode="lin" valueType="num">
                                      <p:cBhvr additive="base">
                                        <p:cTn id="31" dur="500" fill="hold"/>
                                        <p:tgtEl>
                                          <p:spTgt spid="2652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5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65219">
                                            <p:txEl>
                                              <p:pRg st="5" end="5"/>
                                            </p:txEl>
                                          </p:spTgt>
                                        </p:tgtEl>
                                        <p:attrNameLst>
                                          <p:attrName>style.visibility</p:attrName>
                                        </p:attrNameLst>
                                      </p:cBhvr>
                                      <p:to>
                                        <p:strVal val="visible"/>
                                      </p:to>
                                    </p:set>
                                    <p:anim calcmode="lin" valueType="num">
                                      <p:cBhvr additive="base">
                                        <p:cTn id="37" dur="500" fill="hold"/>
                                        <p:tgtEl>
                                          <p:spTgt spid="2652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652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65220"/>
                                        </p:tgtEl>
                                        <p:attrNameLst>
                                          <p:attrName>style.visibility</p:attrName>
                                        </p:attrNameLst>
                                      </p:cBhvr>
                                      <p:to>
                                        <p:strVal val="visible"/>
                                      </p:to>
                                    </p:set>
                                    <p:anim calcmode="lin" valueType="num">
                                      <p:cBhvr>
                                        <p:cTn id="43" dur="500" fill="hold"/>
                                        <p:tgtEl>
                                          <p:spTgt spid="265220"/>
                                        </p:tgtEl>
                                        <p:attrNameLst>
                                          <p:attrName>ppt_w</p:attrName>
                                        </p:attrNameLst>
                                      </p:cBhvr>
                                      <p:tavLst>
                                        <p:tav tm="0">
                                          <p:val>
                                            <p:fltVal val="0"/>
                                          </p:val>
                                        </p:tav>
                                        <p:tav tm="100000">
                                          <p:val>
                                            <p:strVal val="#ppt_w"/>
                                          </p:val>
                                        </p:tav>
                                      </p:tavLst>
                                    </p:anim>
                                    <p:anim calcmode="lin" valueType="num">
                                      <p:cBhvr>
                                        <p:cTn id="44" dur="500" fill="hold"/>
                                        <p:tgtEl>
                                          <p:spTgt spid="2652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0" grpId="0" animBg="1"/>
    </p:bld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70340" name="Rectangle 4"/>
          <p:cNvSpPr>
            <a:spLocks noGrp="1" noChangeArrowheads="1"/>
          </p:cNvSpPr>
          <p:nvPr>
            <p:ph type="title"/>
          </p:nvPr>
        </p:nvSpPr>
        <p:spPr>
          <a:xfrm>
            <a:off x="1596593" y="166910"/>
            <a:ext cx="8911687" cy="1280890"/>
          </a:xfrm>
        </p:spPr>
        <p:txBody>
          <a:bodyPr/>
          <a:lstStyle/>
          <a:p>
            <a:r>
              <a:rPr lang="en-US" altLang="en-US" sz="6600" dirty="0">
                <a:solidFill>
                  <a:srgbClr val="FFC000"/>
                </a:solidFill>
                <a:latin typeface="Freestyle Script" panose="030804020302050B0404" pitchFamily="66" charset="0"/>
              </a:rPr>
              <a:t>Three </a:t>
            </a:r>
            <a:r>
              <a:rPr lang="en-US" altLang="en-US" sz="6600" dirty="0" smtClean="0">
                <a:solidFill>
                  <a:srgbClr val="FFC000"/>
                </a:solidFill>
                <a:latin typeface="Freestyle Script" panose="030804020302050B0404" pitchFamily="66" charset="0"/>
              </a:rPr>
              <a:t>Major Interpretive </a:t>
            </a:r>
            <a:r>
              <a:rPr lang="en-US" altLang="en-US" sz="6600" dirty="0">
                <a:solidFill>
                  <a:srgbClr val="FFC000"/>
                </a:solidFill>
                <a:latin typeface="Freestyle Script" panose="030804020302050B0404" pitchFamily="66" charset="0"/>
              </a:rPr>
              <a:t>Positions</a:t>
            </a:r>
          </a:p>
        </p:txBody>
      </p:sp>
      <p:sp>
        <p:nvSpPr>
          <p:cNvPr id="270341" name="Rectangle 5"/>
          <p:cNvSpPr>
            <a:spLocks noGrp="1" noChangeArrowheads="1"/>
          </p:cNvSpPr>
          <p:nvPr>
            <p:ph type="body" sz="half" idx="1"/>
          </p:nvPr>
        </p:nvSpPr>
        <p:spPr>
          <a:xfrm>
            <a:off x="579759" y="1447800"/>
            <a:ext cx="3184221" cy="4953000"/>
          </a:xfrm>
          <a:solidFill>
            <a:schemeClr val="folHlink"/>
          </a:solidFill>
          <a:ln w="3175">
            <a:solidFill>
              <a:schemeClr val="tx1"/>
            </a:solidFill>
            <a:miter lim="800000"/>
            <a:headEnd/>
            <a:tailEnd/>
          </a:ln>
        </p:spPr>
        <p:txBody>
          <a:bodyPr>
            <a:normAutofit lnSpcReduction="10000"/>
          </a:bodyPr>
          <a:lstStyle/>
          <a:p>
            <a:pPr>
              <a:buFont typeface="Wingdings" panose="05000000000000000000" pitchFamily="2" charset="2"/>
              <a:buNone/>
            </a:pPr>
            <a:r>
              <a:rPr lang="en-US" altLang="en-US" sz="3600" dirty="0">
                <a:solidFill>
                  <a:srgbClr val="7E0000"/>
                </a:solidFill>
                <a:effectLst>
                  <a:outerShdw blurRad="38100" dist="38100" dir="2700000" algn="tl">
                    <a:srgbClr val="000000">
                      <a:alpha val="43137"/>
                    </a:srgbClr>
                  </a:outerShdw>
                </a:effectLst>
                <a:latin typeface="Agency FB" pitchFamily="2" charset="0"/>
              </a:rPr>
              <a:t>Dispensational</a:t>
            </a:r>
          </a:p>
          <a:p>
            <a:pPr>
              <a:buFont typeface="Wingdings" panose="05000000000000000000" pitchFamily="2" charset="2"/>
              <a:buChar char="v"/>
            </a:pPr>
            <a:r>
              <a:rPr lang="en-US" altLang="en-US" sz="2400" i="1" dirty="0" smtClean="0">
                <a:solidFill>
                  <a:srgbClr val="000000"/>
                </a:solidFill>
                <a:latin typeface="Arial Narrow" panose="020B0606020202030204" pitchFamily="34" charset="0"/>
              </a:rPr>
              <a:t>The destruction of the temple concerns both AD 70 and a third temple yet to be built.</a:t>
            </a:r>
          </a:p>
          <a:p>
            <a:pPr>
              <a:buFont typeface="Wingdings" panose="05000000000000000000" pitchFamily="2" charset="2"/>
              <a:buChar char="v"/>
            </a:pPr>
            <a:r>
              <a:rPr lang="en-US" altLang="en-US" sz="2400" i="1" dirty="0" smtClean="0">
                <a:solidFill>
                  <a:srgbClr val="000000"/>
                </a:solidFill>
                <a:latin typeface="Arial Narrow" panose="020B0606020202030204" pitchFamily="34" charset="0"/>
              </a:rPr>
              <a:t>The </a:t>
            </a:r>
            <a:r>
              <a:rPr lang="en-US" altLang="en-US" sz="2400" i="1" dirty="0">
                <a:solidFill>
                  <a:srgbClr val="000000"/>
                </a:solidFill>
                <a:latin typeface="Arial Narrow" panose="020B0606020202030204" pitchFamily="34" charset="0"/>
              </a:rPr>
              <a:t>“coming” is Jesus’ second advent at the end of the age.</a:t>
            </a:r>
          </a:p>
          <a:p>
            <a:pPr>
              <a:buFont typeface="Wingdings" panose="05000000000000000000" pitchFamily="2" charset="2"/>
              <a:buChar char="v"/>
            </a:pPr>
            <a:r>
              <a:rPr lang="en-US" altLang="en-US" sz="2400" i="1" dirty="0">
                <a:solidFill>
                  <a:srgbClr val="000000"/>
                </a:solidFill>
                <a:latin typeface="Arial Narrow" panose="020B0606020202030204" pitchFamily="34" charset="0"/>
              </a:rPr>
              <a:t>The </a:t>
            </a:r>
            <a:r>
              <a:rPr lang="en-US" altLang="en-US" sz="2400" i="1" dirty="0" smtClean="0">
                <a:solidFill>
                  <a:srgbClr val="000000"/>
                </a:solidFill>
                <a:latin typeface="Arial Narrow" panose="020B0606020202030204" pitchFamily="34" charset="0"/>
              </a:rPr>
              <a:t>“fulfillment of all things” </a:t>
            </a:r>
            <a:r>
              <a:rPr lang="en-US" altLang="en-US" sz="2400" i="1" dirty="0">
                <a:solidFill>
                  <a:srgbClr val="000000"/>
                </a:solidFill>
                <a:latin typeface="Arial Narrow" panose="020B0606020202030204" pitchFamily="34" charset="0"/>
              </a:rPr>
              <a:t>is the end of history, the end of the present era</a:t>
            </a:r>
            <a:r>
              <a:rPr lang="en-US" altLang="en-US" sz="2400" i="1" dirty="0" smtClean="0">
                <a:solidFill>
                  <a:srgbClr val="000000"/>
                </a:solidFill>
                <a:latin typeface="Arial Narrow" panose="020B0606020202030204" pitchFamily="34" charset="0"/>
              </a:rPr>
              <a:t>.</a:t>
            </a:r>
            <a:endParaRPr lang="en-US" altLang="en-US" sz="2400" i="1" dirty="0">
              <a:solidFill>
                <a:srgbClr val="000000"/>
              </a:solidFill>
              <a:latin typeface="Arial Narrow" panose="020B0606020202030204" pitchFamily="34" charset="0"/>
            </a:endParaRPr>
          </a:p>
        </p:txBody>
      </p:sp>
      <p:sp>
        <p:nvSpPr>
          <p:cNvPr id="270343" name="Rectangle 7"/>
          <p:cNvSpPr>
            <a:spLocks noChangeArrowheads="1"/>
          </p:cNvSpPr>
          <p:nvPr/>
        </p:nvSpPr>
        <p:spPr bwMode="auto">
          <a:xfrm>
            <a:off x="4460327" y="1447800"/>
            <a:ext cx="3184221" cy="4953000"/>
          </a:xfrm>
          <a:prstGeom prst="rect">
            <a:avLst/>
          </a:prstGeom>
          <a:solidFill>
            <a:srgbClr val="FFCC66"/>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600" dirty="0" err="1">
                <a:solidFill>
                  <a:srgbClr val="C00000"/>
                </a:solidFill>
                <a:latin typeface="Agency FB" pitchFamily="2" charset="0"/>
              </a:rPr>
              <a:t>Preterist</a:t>
            </a:r>
            <a:endParaRPr lang="en-US" altLang="en-US" sz="3600" dirty="0">
              <a:solidFill>
                <a:srgbClr val="C00000"/>
              </a:solidFill>
              <a:latin typeface="Agency FB" pitchFamily="2" charset="0"/>
            </a:endParaRPr>
          </a:p>
          <a:p>
            <a:pPr>
              <a:buFont typeface="Wingdings" panose="05000000000000000000" pitchFamily="2" charset="2"/>
              <a:buChar char="v"/>
            </a:pPr>
            <a:r>
              <a:rPr lang="en-US" altLang="en-US" sz="2400" i="1" dirty="0" smtClean="0">
                <a:solidFill>
                  <a:srgbClr val="000000"/>
                </a:solidFill>
                <a:effectLst/>
                <a:latin typeface="Arial Narrow" panose="020B0606020202030204" pitchFamily="34" charset="0"/>
              </a:rPr>
              <a:t>The destruction of the temple concerns what would happen in AD 70.</a:t>
            </a:r>
          </a:p>
          <a:p>
            <a:pPr>
              <a:buFont typeface="Wingdings" panose="05000000000000000000" pitchFamily="2" charset="2"/>
              <a:buChar char="v"/>
            </a:pPr>
            <a:r>
              <a:rPr lang="en-US" altLang="en-US" sz="2400" i="1" dirty="0" smtClean="0">
                <a:solidFill>
                  <a:srgbClr val="000000"/>
                </a:solidFill>
                <a:effectLst/>
                <a:latin typeface="Arial Narrow" panose="020B0606020202030204" pitchFamily="34" charset="0"/>
              </a:rPr>
              <a:t>The </a:t>
            </a:r>
            <a:r>
              <a:rPr lang="en-US" altLang="en-US" sz="2400" i="1" dirty="0">
                <a:solidFill>
                  <a:srgbClr val="000000"/>
                </a:solidFill>
                <a:effectLst/>
                <a:latin typeface="Arial Narrow" panose="020B0606020202030204" pitchFamily="34" charset="0"/>
              </a:rPr>
              <a:t>“coming” is Jesus’ coming in judgment on Jerusalem in AD 70.</a:t>
            </a:r>
          </a:p>
          <a:p>
            <a:pPr>
              <a:buFont typeface="Wingdings" panose="05000000000000000000" pitchFamily="2" charset="2"/>
              <a:buChar char="v"/>
            </a:pPr>
            <a:r>
              <a:rPr lang="en-US" altLang="en-US" sz="2400" i="1" dirty="0">
                <a:solidFill>
                  <a:srgbClr val="000000"/>
                </a:solidFill>
                <a:effectLst/>
                <a:latin typeface="Arial Narrow" panose="020B0606020202030204" pitchFamily="34" charset="0"/>
              </a:rPr>
              <a:t>The </a:t>
            </a:r>
            <a:r>
              <a:rPr lang="en-US" altLang="en-US" sz="2400" i="1" dirty="0" smtClean="0">
                <a:solidFill>
                  <a:srgbClr val="000000"/>
                </a:solidFill>
                <a:effectLst/>
                <a:latin typeface="Arial Narrow" panose="020B0606020202030204" pitchFamily="34" charset="0"/>
              </a:rPr>
              <a:t>“fulfillment of all things” </a:t>
            </a:r>
            <a:r>
              <a:rPr lang="en-US" altLang="en-US" sz="2400" i="1" dirty="0">
                <a:solidFill>
                  <a:srgbClr val="000000"/>
                </a:solidFill>
                <a:effectLst/>
                <a:latin typeface="Arial Narrow" panose="020B0606020202030204" pitchFamily="34" charset="0"/>
              </a:rPr>
              <a:t>is the end of the 2</a:t>
            </a:r>
            <a:r>
              <a:rPr lang="en-US" altLang="en-US" sz="2400" i="1" baseline="30000" dirty="0">
                <a:solidFill>
                  <a:srgbClr val="000000"/>
                </a:solidFill>
                <a:effectLst/>
                <a:latin typeface="Arial Narrow" panose="020B0606020202030204" pitchFamily="34" charset="0"/>
              </a:rPr>
              <a:t>nd</a:t>
            </a:r>
            <a:r>
              <a:rPr lang="en-US" altLang="en-US" sz="2400" i="1" dirty="0">
                <a:solidFill>
                  <a:srgbClr val="000000"/>
                </a:solidFill>
                <a:effectLst/>
                <a:latin typeface="Arial Narrow" panose="020B0606020202030204" pitchFamily="34" charset="0"/>
              </a:rPr>
              <a:t> temple</a:t>
            </a:r>
            <a:r>
              <a:rPr lang="en-US" altLang="en-US" sz="2400" i="1" dirty="0" smtClean="0">
                <a:solidFill>
                  <a:srgbClr val="000000"/>
                </a:solidFill>
                <a:effectLst/>
                <a:latin typeface="Arial Narrow" panose="020B0606020202030204" pitchFamily="34" charset="0"/>
              </a:rPr>
              <a:t>.</a:t>
            </a:r>
            <a:endParaRPr lang="en-US" altLang="en-US" sz="2400" i="1" dirty="0">
              <a:solidFill>
                <a:srgbClr val="000000"/>
              </a:solidFill>
              <a:effectLst/>
              <a:latin typeface="Arial Narrow" panose="020B0606020202030204" pitchFamily="34" charset="0"/>
            </a:endParaRPr>
          </a:p>
        </p:txBody>
      </p:sp>
      <p:sp>
        <p:nvSpPr>
          <p:cNvPr id="270344" name="Rectangle 8"/>
          <p:cNvSpPr>
            <a:spLocks noChangeArrowheads="1"/>
          </p:cNvSpPr>
          <p:nvPr/>
        </p:nvSpPr>
        <p:spPr bwMode="auto">
          <a:xfrm>
            <a:off x="8250052" y="1447800"/>
            <a:ext cx="3184221" cy="4953000"/>
          </a:xfrm>
          <a:prstGeom prst="rect">
            <a:avLst/>
          </a:prstGeom>
          <a:solidFill>
            <a:srgbClr val="FFCC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600" dirty="0">
                <a:solidFill>
                  <a:srgbClr val="C00000"/>
                </a:solidFill>
                <a:latin typeface="Agency FB" pitchFamily="2" charset="0"/>
              </a:rPr>
              <a:t>Mediating</a:t>
            </a:r>
          </a:p>
          <a:p>
            <a:pPr>
              <a:buFont typeface="Wingdings" panose="05000000000000000000" pitchFamily="2" charset="2"/>
              <a:buChar char="v"/>
            </a:pPr>
            <a:r>
              <a:rPr lang="en-US" altLang="en-US" sz="2400" i="1" dirty="0">
                <a:solidFill>
                  <a:srgbClr val="000000"/>
                </a:solidFill>
                <a:effectLst/>
                <a:latin typeface="Arial Narrow" panose="020B0606020202030204" pitchFamily="34" charset="0"/>
              </a:rPr>
              <a:t>Both the destruction of the </a:t>
            </a:r>
            <a:r>
              <a:rPr lang="en-US" altLang="en-US" sz="2400" i="1" dirty="0" smtClean="0">
                <a:solidFill>
                  <a:srgbClr val="000000"/>
                </a:solidFill>
                <a:effectLst/>
                <a:latin typeface="Arial Narrow" panose="020B0606020202030204" pitchFamily="34" charset="0"/>
              </a:rPr>
              <a:t>2</a:t>
            </a:r>
            <a:r>
              <a:rPr lang="en-US" altLang="en-US" sz="2400" i="1" baseline="30000" dirty="0" smtClean="0">
                <a:solidFill>
                  <a:srgbClr val="000000"/>
                </a:solidFill>
                <a:effectLst/>
                <a:latin typeface="Arial Narrow" panose="020B0606020202030204" pitchFamily="34" charset="0"/>
              </a:rPr>
              <a:t>nd</a:t>
            </a:r>
            <a:r>
              <a:rPr lang="en-US" altLang="en-US" sz="2400" i="1" dirty="0" smtClean="0">
                <a:solidFill>
                  <a:srgbClr val="000000"/>
                </a:solidFill>
                <a:effectLst/>
                <a:latin typeface="Arial Narrow" panose="020B0606020202030204" pitchFamily="34" charset="0"/>
              </a:rPr>
              <a:t> temple </a:t>
            </a:r>
            <a:r>
              <a:rPr lang="en-US" altLang="en-US" sz="2400" i="1" dirty="0">
                <a:solidFill>
                  <a:srgbClr val="000000"/>
                </a:solidFill>
                <a:effectLst/>
                <a:latin typeface="Arial Narrow" panose="020B0606020202030204" pitchFamily="34" charset="0"/>
              </a:rPr>
              <a:t>and the 2</a:t>
            </a:r>
            <a:r>
              <a:rPr lang="en-US" altLang="en-US" sz="2400" i="1" baseline="30000" dirty="0">
                <a:solidFill>
                  <a:srgbClr val="000000"/>
                </a:solidFill>
                <a:effectLst/>
                <a:latin typeface="Arial Narrow" panose="020B0606020202030204" pitchFamily="34" charset="0"/>
              </a:rPr>
              <a:t>nd</a:t>
            </a:r>
            <a:r>
              <a:rPr lang="en-US" altLang="en-US" sz="2400" i="1" dirty="0">
                <a:solidFill>
                  <a:srgbClr val="000000"/>
                </a:solidFill>
                <a:effectLst/>
                <a:latin typeface="Arial Narrow" panose="020B0606020202030204" pitchFamily="34" charset="0"/>
              </a:rPr>
              <a:t> advent of Christ are subsumed into the scope of this single prophecy.</a:t>
            </a:r>
          </a:p>
          <a:p>
            <a:pPr>
              <a:buFont typeface="Wingdings" panose="05000000000000000000" pitchFamily="2" charset="2"/>
              <a:buChar char="v"/>
            </a:pPr>
            <a:r>
              <a:rPr lang="en-US" altLang="en-US" sz="2400" i="1" dirty="0">
                <a:solidFill>
                  <a:srgbClr val="000000"/>
                </a:solidFill>
                <a:effectLst/>
                <a:latin typeface="Arial Narrow" panose="020B0606020202030204" pitchFamily="34" charset="0"/>
              </a:rPr>
              <a:t>The near event becomes a double entendre for the far event.</a:t>
            </a:r>
          </a:p>
        </p:txBody>
      </p:sp>
    </p:spTree>
    <p:extLst>
      <p:ext uri="{BB962C8B-B14F-4D97-AF65-F5344CB8AC3E}">
        <p14:creationId xmlns:p14="http://schemas.microsoft.com/office/powerpoint/2010/main" val="1281999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70341">
                                            <p:bg/>
                                          </p:spTgt>
                                        </p:tgtEl>
                                        <p:attrNameLst>
                                          <p:attrName>style.visibility</p:attrName>
                                        </p:attrNameLst>
                                      </p:cBhvr>
                                      <p:to>
                                        <p:strVal val="visible"/>
                                      </p:to>
                                    </p:set>
                                    <p:anim calcmode="lin" valueType="num">
                                      <p:cBhvr>
                                        <p:cTn id="7" dur="500" fill="hold"/>
                                        <p:tgtEl>
                                          <p:spTgt spid="270341">
                                            <p:bg/>
                                          </p:spTgt>
                                        </p:tgtEl>
                                        <p:attrNameLst>
                                          <p:attrName>ppt_w</p:attrName>
                                        </p:attrNameLst>
                                      </p:cBhvr>
                                      <p:tavLst>
                                        <p:tav tm="0">
                                          <p:val>
                                            <p:fltVal val="0"/>
                                          </p:val>
                                        </p:tav>
                                        <p:tav tm="100000">
                                          <p:val>
                                            <p:strVal val="#ppt_w"/>
                                          </p:val>
                                        </p:tav>
                                      </p:tavLst>
                                    </p:anim>
                                    <p:anim calcmode="lin" valueType="num">
                                      <p:cBhvr>
                                        <p:cTn id="8" dur="500" fill="hold"/>
                                        <p:tgtEl>
                                          <p:spTgt spid="270341">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70341">
                                            <p:txEl>
                                              <p:pRg st="0" end="0"/>
                                            </p:txEl>
                                          </p:spTgt>
                                        </p:tgtEl>
                                        <p:attrNameLst>
                                          <p:attrName>style.visibility</p:attrName>
                                        </p:attrNameLst>
                                      </p:cBhvr>
                                      <p:to>
                                        <p:strVal val="visible"/>
                                      </p:to>
                                    </p:set>
                                    <p:anim calcmode="lin" valueType="num">
                                      <p:cBhvr>
                                        <p:cTn id="11" dur="500" fill="hold"/>
                                        <p:tgtEl>
                                          <p:spTgt spid="27034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03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0341">
                                            <p:txEl>
                                              <p:pRg st="1" end="1"/>
                                            </p:txEl>
                                          </p:spTgt>
                                        </p:tgtEl>
                                        <p:attrNameLst>
                                          <p:attrName>style.visibility</p:attrName>
                                        </p:attrNameLst>
                                      </p:cBhvr>
                                      <p:to>
                                        <p:strVal val="visible"/>
                                      </p:to>
                                    </p:set>
                                    <p:anim calcmode="lin" valueType="num">
                                      <p:cBhvr additive="base">
                                        <p:cTn id="17" dur="500" fill="hold"/>
                                        <p:tgtEl>
                                          <p:spTgt spid="27034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03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70341">
                                            <p:txEl>
                                              <p:pRg st="2" end="2"/>
                                            </p:txEl>
                                          </p:spTgt>
                                        </p:tgtEl>
                                        <p:attrNameLst>
                                          <p:attrName>style.visibility</p:attrName>
                                        </p:attrNameLst>
                                      </p:cBhvr>
                                      <p:to>
                                        <p:strVal val="visible"/>
                                      </p:to>
                                    </p:set>
                                    <p:anim calcmode="lin" valueType="num">
                                      <p:cBhvr additive="base">
                                        <p:cTn id="23" dur="500" fill="hold"/>
                                        <p:tgtEl>
                                          <p:spTgt spid="270341">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7034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70341">
                                            <p:txEl>
                                              <p:pRg st="3" end="3"/>
                                            </p:txEl>
                                          </p:spTgt>
                                        </p:tgtEl>
                                        <p:attrNameLst>
                                          <p:attrName>style.visibility</p:attrName>
                                        </p:attrNameLst>
                                      </p:cBhvr>
                                      <p:to>
                                        <p:strVal val="visible"/>
                                      </p:to>
                                    </p:set>
                                    <p:anim calcmode="lin" valueType="num">
                                      <p:cBhvr additive="base">
                                        <p:cTn id="29" dur="500" fill="hold"/>
                                        <p:tgtEl>
                                          <p:spTgt spid="270341">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7034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70343">
                                            <p:bg/>
                                          </p:spTgt>
                                        </p:tgtEl>
                                        <p:attrNameLst>
                                          <p:attrName>style.visibility</p:attrName>
                                        </p:attrNameLst>
                                      </p:cBhvr>
                                      <p:to>
                                        <p:strVal val="visible"/>
                                      </p:to>
                                    </p:set>
                                    <p:anim calcmode="lin" valueType="num">
                                      <p:cBhvr>
                                        <p:cTn id="35" dur="500" fill="hold"/>
                                        <p:tgtEl>
                                          <p:spTgt spid="270343">
                                            <p:bg/>
                                          </p:spTgt>
                                        </p:tgtEl>
                                        <p:attrNameLst>
                                          <p:attrName>ppt_w</p:attrName>
                                        </p:attrNameLst>
                                      </p:cBhvr>
                                      <p:tavLst>
                                        <p:tav tm="0">
                                          <p:val>
                                            <p:fltVal val="0"/>
                                          </p:val>
                                        </p:tav>
                                        <p:tav tm="100000">
                                          <p:val>
                                            <p:strVal val="#ppt_w"/>
                                          </p:val>
                                        </p:tav>
                                      </p:tavLst>
                                    </p:anim>
                                    <p:anim calcmode="lin" valueType="num">
                                      <p:cBhvr>
                                        <p:cTn id="36" dur="500" fill="hold"/>
                                        <p:tgtEl>
                                          <p:spTgt spid="270343">
                                            <p:bg/>
                                          </p:spTgt>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270343">
                                            <p:txEl>
                                              <p:pRg st="0" end="0"/>
                                            </p:txEl>
                                          </p:spTgt>
                                        </p:tgtEl>
                                        <p:attrNameLst>
                                          <p:attrName>style.visibility</p:attrName>
                                        </p:attrNameLst>
                                      </p:cBhvr>
                                      <p:to>
                                        <p:strVal val="visible"/>
                                      </p:to>
                                    </p:set>
                                    <p:anim calcmode="lin" valueType="num">
                                      <p:cBhvr>
                                        <p:cTn id="39" dur="500" fill="hold"/>
                                        <p:tgtEl>
                                          <p:spTgt spid="270343">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2703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70343">
                                            <p:txEl>
                                              <p:pRg st="1" end="1"/>
                                            </p:txEl>
                                          </p:spTgt>
                                        </p:tgtEl>
                                        <p:attrNameLst>
                                          <p:attrName>style.visibility</p:attrName>
                                        </p:attrNameLst>
                                      </p:cBhvr>
                                      <p:to>
                                        <p:strVal val="visible"/>
                                      </p:to>
                                    </p:set>
                                    <p:anim calcmode="lin" valueType="num">
                                      <p:cBhvr additive="base">
                                        <p:cTn id="45" dur="500" fill="hold"/>
                                        <p:tgtEl>
                                          <p:spTgt spid="270343">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703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70343">
                                            <p:txEl>
                                              <p:pRg st="2" end="2"/>
                                            </p:txEl>
                                          </p:spTgt>
                                        </p:tgtEl>
                                        <p:attrNameLst>
                                          <p:attrName>style.visibility</p:attrName>
                                        </p:attrNameLst>
                                      </p:cBhvr>
                                      <p:to>
                                        <p:strVal val="visible"/>
                                      </p:to>
                                    </p:set>
                                    <p:anim calcmode="lin" valueType="num">
                                      <p:cBhvr additive="base">
                                        <p:cTn id="51" dur="500" fill="hold"/>
                                        <p:tgtEl>
                                          <p:spTgt spid="270343">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703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70343">
                                            <p:txEl>
                                              <p:pRg st="3" end="3"/>
                                            </p:txEl>
                                          </p:spTgt>
                                        </p:tgtEl>
                                        <p:attrNameLst>
                                          <p:attrName>style.visibility</p:attrName>
                                        </p:attrNameLst>
                                      </p:cBhvr>
                                      <p:to>
                                        <p:strVal val="visible"/>
                                      </p:to>
                                    </p:set>
                                    <p:anim calcmode="lin" valueType="num">
                                      <p:cBhvr additive="base">
                                        <p:cTn id="57" dur="500" fill="hold"/>
                                        <p:tgtEl>
                                          <p:spTgt spid="270343">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703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70344">
                                            <p:bg/>
                                          </p:spTgt>
                                        </p:tgtEl>
                                        <p:attrNameLst>
                                          <p:attrName>style.visibility</p:attrName>
                                        </p:attrNameLst>
                                      </p:cBhvr>
                                      <p:to>
                                        <p:strVal val="visible"/>
                                      </p:to>
                                    </p:set>
                                    <p:anim calcmode="lin" valueType="num">
                                      <p:cBhvr>
                                        <p:cTn id="63" dur="500" fill="hold"/>
                                        <p:tgtEl>
                                          <p:spTgt spid="270344">
                                            <p:bg/>
                                          </p:spTgt>
                                        </p:tgtEl>
                                        <p:attrNameLst>
                                          <p:attrName>ppt_w</p:attrName>
                                        </p:attrNameLst>
                                      </p:cBhvr>
                                      <p:tavLst>
                                        <p:tav tm="0">
                                          <p:val>
                                            <p:fltVal val="0"/>
                                          </p:val>
                                        </p:tav>
                                        <p:tav tm="100000">
                                          <p:val>
                                            <p:strVal val="#ppt_w"/>
                                          </p:val>
                                        </p:tav>
                                      </p:tavLst>
                                    </p:anim>
                                    <p:anim calcmode="lin" valueType="num">
                                      <p:cBhvr>
                                        <p:cTn id="64" dur="500" fill="hold"/>
                                        <p:tgtEl>
                                          <p:spTgt spid="270344">
                                            <p:bg/>
                                          </p:spTgt>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0"/>
                                  </p:stCondLst>
                                  <p:childTnLst>
                                    <p:set>
                                      <p:cBhvr>
                                        <p:cTn id="66" dur="1" fill="hold">
                                          <p:stCondLst>
                                            <p:cond delay="0"/>
                                          </p:stCondLst>
                                        </p:cTn>
                                        <p:tgtEl>
                                          <p:spTgt spid="270344">
                                            <p:txEl>
                                              <p:pRg st="0" end="0"/>
                                            </p:txEl>
                                          </p:spTgt>
                                        </p:tgtEl>
                                        <p:attrNameLst>
                                          <p:attrName>style.visibility</p:attrName>
                                        </p:attrNameLst>
                                      </p:cBhvr>
                                      <p:to>
                                        <p:strVal val="visible"/>
                                      </p:to>
                                    </p:set>
                                    <p:anim calcmode="lin" valueType="num">
                                      <p:cBhvr>
                                        <p:cTn id="67" dur="500" fill="hold"/>
                                        <p:tgtEl>
                                          <p:spTgt spid="27034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27034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270344">
                                            <p:txEl>
                                              <p:pRg st="1" end="1"/>
                                            </p:txEl>
                                          </p:spTgt>
                                        </p:tgtEl>
                                        <p:attrNameLst>
                                          <p:attrName>style.visibility</p:attrName>
                                        </p:attrNameLst>
                                      </p:cBhvr>
                                      <p:to>
                                        <p:strVal val="visible"/>
                                      </p:to>
                                    </p:set>
                                    <p:anim calcmode="lin" valueType="num">
                                      <p:cBhvr additive="base">
                                        <p:cTn id="73" dur="500" fill="hold"/>
                                        <p:tgtEl>
                                          <p:spTgt spid="270344">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703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270344">
                                            <p:txEl>
                                              <p:pRg st="2" end="2"/>
                                            </p:txEl>
                                          </p:spTgt>
                                        </p:tgtEl>
                                        <p:attrNameLst>
                                          <p:attrName>style.visibility</p:attrName>
                                        </p:attrNameLst>
                                      </p:cBhvr>
                                      <p:to>
                                        <p:strVal val="visible"/>
                                      </p:to>
                                    </p:set>
                                    <p:anim calcmode="lin" valueType="num">
                                      <p:cBhvr additive="base">
                                        <p:cTn id="79" dur="500" fill="hold"/>
                                        <p:tgtEl>
                                          <p:spTgt spid="270344">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7034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1" grpId="0" uiExpand="1" build="p" animBg="1"/>
      <p:bldP spid="270343" grpId="0" uiExpand="1" build="allAtOnce" animBg="1"/>
      <p:bldP spid="270344" grpId="0" uiExpand="1" build="allAtOnce" animBg="1"/>
    </p:bld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3962400" y="60961"/>
            <a:ext cx="7010400" cy="1447800"/>
          </a:xfrm>
        </p:spPr>
        <p:txBody>
          <a:bodyPr>
            <a:normAutofit fontScale="90000"/>
          </a:bodyPr>
          <a:lstStyle/>
          <a:p>
            <a:r>
              <a:rPr lang="en-US" altLang="en-US" sz="7200" dirty="0">
                <a:solidFill>
                  <a:srgbClr val="FFC000"/>
                </a:solidFill>
                <a:latin typeface="Freestyle Script" panose="030804020302050B0404" pitchFamily="66" charset="0"/>
              </a:rPr>
              <a:t>Two Paths into the Future</a:t>
            </a:r>
            <a:r>
              <a:rPr lang="en-US" altLang="en-US" sz="6000" dirty="0">
                <a:solidFill>
                  <a:srgbClr val="FFC000"/>
                </a:solidFill>
                <a:latin typeface="Freestyle Script" panose="030804020302050B0404" pitchFamily="66" charset="0"/>
              </a:rPr>
              <a:t/>
            </a:r>
            <a:br>
              <a:rPr lang="en-US" altLang="en-US" sz="6000" dirty="0">
                <a:solidFill>
                  <a:srgbClr val="FFC000"/>
                </a:solidFill>
                <a:latin typeface="Freestyle Script" panose="030804020302050B0404" pitchFamily="66" charset="0"/>
              </a:rPr>
            </a:br>
            <a:r>
              <a:rPr lang="en-US" altLang="en-US" sz="2400" b="1" i="1" dirty="0">
                <a:solidFill>
                  <a:srgbClr val="FFC000"/>
                </a:solidFill>
              </a:rPr>
              <a:t>without temple, land or Jewish sovereignty</a:t>
            </a:r>
            <a:endParaRPr lang="en-US" altLang="en-US" sz="6000" b="1" dirty="0">
              <a:solidFill>
                <a:srgbClr val="FFC000"/>
              </a:solidFill>
              <a:latin typeface="Freestyle Script" panose="030804020302050B0404" pitchFamily="66" charset="0"/>
            </a:endParaRPr>
          </a:p>
        </p:txBody>
      </p:sp>
      <p:sp>
        <p:nvSpPr>
          <p:cNvPr id="268291" name="Rectangle 3"/>
          <p:cNvSpPr>
            <a:spLocks noGrp="1" noChangeArrowheads="1"/>
          </p:cNvSpPr>
          <p:nvPr>
            <p:ph type="body" sz="half" idx="1"/>
          </p:nvPr>
        </p:nvSpPr>
        <p:spPr>
          <a:xfrm>
            <a:off x="1905000" y="1676400"/>
            <a:ext cx="4114800" cy="4800600"/>
          </a:xfrm>
          <a:solidFill>
            <a:schemeClr val="accent6">
              <a:lumMod val="50000"/>
            </a:schemeClr>
          </a:solidFill>
          <a:ln w="28575">
            <a:solidFill>
              <a:schemeClr val="tx1"/>
            </a:solidFill>
            <a:miter lim="800000"/>
            <a:headEnd/>
            <a:tailEnd/>
          </a:ln>
        </p:spPr>
        <p:txBody>
          <a:bodyPr>
            <a:normAutofit lnSpcReduction="10000"/>
          </a:bodyPr>
          <a:lstStyle/>
          <a:p>
            <a:pPr>
              <a:lnSpc>
                <a:spcPct val="90000"/>
              </a:lnSpc>
              <a:buFont typeface="Wingdings" panose="05000000000000000000" pitchFamily="2" charset="2"/>
              <a:buNone/>
            </a:pPr>
            <a:r>
              <a:rPr lang="en-US" altLang="en-US" sz="3600" b="1" dirty="0">
                <a:solidFill>
                  <a:srgbClr val="FFC000"/>
                </a:solidFill>
                <a:effectLst>
                  <a:outerShdw blurRad="38100" dist="38100" dir="2700000" algn="tl">
                    <a:srgbClr val="000000">
                      <a:alpha val="43137"/>
                    </a:srgbClr>
                  </a:outerShdw>
                </a:effectLst>
                <a:latin typeface="Impact" panose="020B0806030902050204" pitchFamily="34" charset="0"/>
              </a:rPr>
              <a:t>Jesus</a:t>
            </a:r>
          </a:p>
          <a:p>
            <a:pPr>
              <a:lnSpc>
                <a:spcPct val="90000"/>
              </a:lnSpc>
              <a:buFont typeface="Wingdings" panose="05000000000000000000" pitchFamily="2" charset="2"/>
              <a:buNone/>
            </a:pPr>
            <a:r>
              <a:rPr lang="en-US" altLang="en-US" sz="2800" dirty="0">
                <a:solidFill>
                  <a:srgbClr val="FFFF00"/>
                </a:solidFill>
                <a:effectLst>
                  <a:outerShdw blurRad="38100" dist="38100" dir="2700000" algn="tl">
                    <a:srgbClr val="000000">
                      <a:alpha val="43137"/>
                    </a:srgbClr>
                  </a:outerShdw>
                </a:effectLst>
                <a:latin typeface="Eras Demi ITC" pitchFamily="34" charset="0"/>
              </a:rPr>
              <a:t>Prediction: the temple will be destroyed!</a:t>
            </a:r>
          </a:p>
          <a:p>
            <a:pPr>
              <a:lnSpc>
                <a:spcPct val="90000"/>
              </a:lnSpc>
            </a:pPr>
            <a:r>
              <a:rPr lang="en-US" alt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The body of Christians become the temple of the Holy Spirit.</a:t>
            </a:r>
          </a:p>
          <a:p>
            <a:pPr>
              <a:lnSpc>
                <a:spcPct val="90000"/>
              </a:lnSpc>
            </a:pPr>
            <a:r>
              <a:rPr lang="en-US" alt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Worship and good deeds become the daily sacrifice.</a:t>
            </a:r>
          </a:p>
          <a:p>
            <a:pPr>
              <a:lnSpc>
                <a:spcPct val="90000"/>
              </a:lnSpc>
            </a:pPr>
            <a:r>
              <a:rPr lang="en-US" alt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Every believer is a priest before God.</a:t>
            </a:r>
          </a:p>
          <a:p>
            <a:pPr>
              <a:lnSpc>
                <a:spcPct val="90000"/>
              </a:lnSpc>
            </a:pPr>
            <a:r>
              <a:rPr lang="en-US" altLang="en-US" sz="2400" i="1" dirty="0">
                <a:solidFill>
                  <a:srgbClr val="FFFF99"/>
                </a:solidFill>
                <a:effectLst>
                  <a:outerShdw blurRad="38100" dist="38100" dir="2700000" algn="tl">
                    <a:srgbClr val="000000">
                      <a:alpha val="43137"/>
                    </a:srgbClr>
                  </a:outerShdw>
                </a:effectLst>
                <a:latin typeface="Arial Narrow" panose="020B0606020202030204" pitchFamily="34" charset="0"/>
              </a:rPr>
              <a:t>Atonement for sin has been completed once, for all, on the cross.</a:t>
            </a:r>
          </a:p>
        </p:txBody>
      </p:sp>
      <p:sp>
        <p:nvSpPr>
          <p:cNvPr id="268292" name="Rectangle 4"/>
          <p:cNvSpPr>
            <a:spLocks noGrp="1" noChangeArrowheads="1"/>
          </p:cNvSpPr>
          <p:nvPr>
            <p:ph type="body" sz="half" idx="2"/>
          </p:nvPr>
        </p:nvSpPr>
        <p:spPr>
          <a:xfrm>
            <a:off x="6248400" y="1676400"/>
            <a:ext cx="4038600" cy="4800600"/>
          </a:xfrm>
          <a:solidFill>
            <a:srgbClr val="003300"/>
          </a:solidFill>
          <a:ln w="28575">
            <a:solidFill>
              <a:schemeClr val="tx1"/>
            </a:solidFill>
            <a:miter lim="800000"/>
            <a:headEnd/>
            <a:tailEnd/>
          </a:ln>
        </p:spPr>
        <p:txBody>
          <a:bodyPr/>
          <a:lstStyle/>
          <a:p>
            <a:pPr>
              <a:lnSpc>
                <a:spcPct val="90000"/>
              </a:lnSpc>
              <a:buFont typeface="Wingdings" panose="05000000000000000000" pitchFamily="2" charset="2"/>
              <a:buNone/>
            </a:pPr>
            <a:r>
              <a:rPr lang="en-US" altLang="en-US" sz="3600" b="1" dirty="0">
                <a:solidFill>
                  <a:srgbClr val="FFC000"/>
                </a:solidFill>
                <a:latin typeface="Impact" panose="020B0806030902050204" pitchFamily="34" charset="0"/>
              </a:rPr>
              <a:t>Judaism</a:t>
            </a:r>
          </a:p>
          <a:p>
            <a:pPr>
              <a:lnSpc>
                <a:spcPct val="90000"/>
              </a:lnSpc>
              <a:buFont typeface="Wingdings" panose="05000000000000000000" pitchFamily="2" charset="2"/>
              <a:buNone/>
            </a:pPr>
            <a:r>
              <a:rPr lang="en-US" altLang="en-US" sz="2800" dirty="0">
                <a:solidFill>
                  <a:srgbClr val="FFFF00"/>
                </a:solidFill>
                <a:latin typeface="Eras Demi ITC" pitchFamily="34" charset="0"/>
              </a:rPr>
              <a:t>The reality: the temple WAS destroyed!</a:t>
            </a:r>
          </a:p>
          <a:p>
            <a:pPr>
              <a:lnSpc>
                <a:spcPct val="90000"/>
              </a:lnSpc>
            </a:pPr>
            <a:r>
              <a:rPr lang="en-US" altLang="en-US" sz="2400" i="1" dirty="0">
                <a:solidFill>
                  <a:srgbClr val="FFFF99"/>
                </a:solidFill>
                <a:latin typeface="Arial Narrow" panose="020B0606020202030204" pitchFamily="34" charset="0"/>
              </a:rPr>
              <a:t>The synagogue succeeds the temple.</a:t>
            </a:r>
          </a:p>
          <a:p>
            <a:pPr>
              <a:lnSpc>
                <a:spcPct val="90000"/>
              </a:lnSpc>
            </a:pPr>
            <a:r>
              <a:rPr lang="en-US" altLang="en-US" sz="2400" i="1" dirty="0">
                <a:solidFill>
                  <a:srgbClr val="FFFF99"/>
                </a:solidFill>
                <a:latin typeface="Arial Narrow" panose="020B0606020202030204" pitchFamily="34" charset="0"/>
              </a:rPr>
              <a:t>Daily prayer replaces the daily sacrifice.</a:t>
            </a:r>
          </a:p>
          <a:p>
            <a:pPr>
              <a:lnSpc>
                <a:spcPct val="90000"/>
              </a:lnSpc>
            </a:pPr>
            <a:r>
              <a:rPr lang="en-US" altLang="en-US" sz="2400" i="1" dirty="0">
                <a:solidFill>
                  <a:srgbClr val="FFFF99"/>
                </a:solidFill>
                <a:latin typeface="Arial Narrow" panose="020B0606020202030204" pitchFamily="34" charset="0"/>
              </a:rPr>
              <a:t>The rabbis inherit the authority of the priests.</a:t>
            </a:r>
          </a:p>
          <a:p>
            <a:pPr>
              <a:lnSpc>
                <a:spcPct val="90000"/>
              </a:lnSpc>
            </a:pPr>
            <a:r>
              <a:rPr lang="en-US" altLang="en-US" sz="2400" i="1" dirty="0">
                <a:solidFill>
                  <a:srgbClr val="FFFF99"/>
                </a:solidFill>
                <a:latin typeface="Arial Narrow" panose="020B0606020202030204" pitchFamily="34" charset="0"/>
              </a:rPr>
              <a:t>Altar of atonement is replaced by the family table.</a:t>
            </a:r>
          </a:p>
        </p:txBody>
      </p:sp>
      <p:pic>
        <p:nvPicPr>
          <p:cNvPr id="268293" name="Picture 5" descr="MCBD07756_0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1" y="112714"/>
            <a:ext cx="1585913"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986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8291">
                                            <p:bg/>
                                          </p:spTgt>
                                        </p:tgtEl>
                                        <p:attrNameLst>
                                          <p:attrName>style.visibility</p:attrName>
                                        </p:attrNameLst>
                                      </p:cBhvr>
                                      <p:to>
                                        <p:strVal val="visible"/>
                                      </p:to>
                                    </p:set>
                                    <p:anim calcmode="lin" valueType="num">
                                      <p:cBhvr>
                                        <p:cTn id="7" dur="500" fill="hold"/>
                                        <p:tgtEl>
                                          <p:spTgt spid="268291">
                                            <p:bg/>
                                          </p:spTgt>
                                        </p:tgtEl>
                                        <p:attrNameLst>
                                          <p:attrName>ppt_w</p:attrName>
                                        </p:attrNameLst>
                                      </p:cBhvr>
                                      <p:tavLst>
                                        <p:tav tm="0">
                                          <p:val>
                                            <p:fltVal val="0"/>
                                          </p:val>
                                        </p:tav>
                                        <p:tav tm="100000">
                                          <p:val>
                                            <p:strVal val="#ppt_w"/>
                                          </p:val>
                                        </p:tav>
                                      </p:tavLst>
                                    </p:anim>
                                    <p:anim calcmode="lin" valueType="num">
                                      <p:cBhvr>
                                        <p:cTn id="8" dur="500" fill="hold"/>
                                        <p:tgtEl>
                                          <p:spTgt spid="268291">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8291">
                                            <p:txEl>
                                              <p:pRg st="0" end="0"/>
                                            </p:txEl>
                                          </p:spTgt>
                                        </p:tgtEl>
                                        <p:attrNameLst>
                                          <p:attrName>style.visibility</p:attrName>
                                        </p:attrNameLst>
                                      </p:cBhvr>
                                      <p:to>
                                        <p:strVal val="visible"/>
                                      </p:to>
                                    </p:set>
                                    <p:anim calcmode="lin" valueType="num">
                                      <p:cBhvr>
                                        <p:cTn id="11" dur="500" fill="hold"/>
                                        <p:tgtEl>
                                          <p:spTgt spid="26829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68291">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68291">
                                            <p:txEl>
                                              <p:pRg st="1" end="1"/>
                                            </p:txEl>
                                          </p:spTgt>
                                        </p:tgtEl>
                                        <p:attrNameLst>
                                          <p:attrName>style.visibility</p:attrName>
                                        </p:attrNameLst>
                                      </p:cBhvr>
                                      <p:to>
                                        <p:strVal val="visible"/>
                                      </p:to>
                                    </p:set>
                                    <p:anim calcmode="lin" valueType="num">
                                      <p:cBhvr>
                                        <p:cTn id="15" dur="500" fill="hold"/>
                                        <p:tgtEl>
                                          <p:spTgt spid="26829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682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68291">
                                            <p:txEl>
                                              <p:pRg st="2" end="2"/>
                                            </p:txEl>
                                          </p:spTgt>
                                        </p:tgtEl>
                                        <p:attrNameLst>
                                          <p:attrName>style.visibility</p:attrName>
                                        </p:attrNameLst>
                                      </p:cBhvr>
                                      <p:to>
                                        <p:strVal val="visible"/>
                                      </p:to>
                                    </p:set>
                                    <p:anim calcmode="lin" valueType="num">
                                      <p:cBhvr additive="base">
                                        <p:cTn id="21" dur="500" fill="hold"/>
                                        <p:tgtEl>
                                          <p:spTgt spid="26829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68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68291">
                                            <p:txEl>
                                              <p:pRg st="3" end="3"/>
                                            </p:txEl>
                                          </p:spTgt>
                                        </p:tgtEl>
                                        <p:attrNameLst>
                                          <p:attrName>style.visibility</p:attrName>
                                        </p:attrNameLst>
                                      </p:cBhvr>
                                      <p:to>
                                        <p:strVal val="visible"/>
                                      </p:to>
                                    </p:set>
                                    <p:anim calcmode="lin" valueType="num">
                                      <p:cBhvr additive="base">
                                        <p:cTn id="27" dur="500" fill="hold"/>
                                        <p:tgtEl>
                                          <p:spTgt spid="26829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68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68291">
                                            <p:txEl>
                                              <p:pRg st="4" end="4"/>
                                            </p:txEl>
                                          </p:spTgt>
                                        </p:tgtEl>
                                        <p:attrNameLst>
                                          <p:attrName>style.visibility</p:attrName>
                                        </p:attrNameLst>
                                      </p:cBhvr>
                                      <p:to>
                                        <p:strVal val="visible"/>
                                      </p:to>
                                    </p:set>
                                    <p:anim calcmode="lin" valueType="num">
                                      <p:cBhvr additive="base">
                                        <p:cTn id="33" dur="500" fill="hold"/>
                                        <p:tgtEl>
                                          <p:spTgt spid="268291">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68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68291">
                                            <p:txEl>
                                              <p:pRg st="5" end="5"/>
                                            </p:txEl>
                                          </p:spTgt>
                                        </p:tgtEl>
                                        <p:attrNameLst>
                                          <p:attrName>style.visibility</p:attrName>
                                        </p:attrNameLst>
                                      </p:cBhvr>
                                      <p:to>
                                        <p:strVal val="visible"/>
                                      </p:to>
                                    </p:set>
                                    <p:anim calcmode="lin" valueType="num">
                                      <p:cBhvr additive="base">
                                        <p:cTn id="39" dur="500" fill="hold"/>
                                        <p:tgtEl>
                                          <p:spTgt spid="268291">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682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268292">
                                            <p:bg/>
                                          </p:spTgt>
                                        </p:tgtEl>
                                        <p:attrNameLst>
                                          <p:attrName>style.visibility</p:attrName>
                                        </p:attrNameLst>
                                      </p:cBhvr>
                                      <p:to>
                                        <p:strVal val="visible"/>
                                      </p:to>
                                    </p:set>
                                    <p:anim calcmode="lin" valueType="num">
                                      <p:cBhvr>
                                        <p:cTn id="45" dur="500" fill="hold"/>
                                        <p:tgtEl>
                                          <p:spTgt spid="268292">
                                            <p:bg/>
                                          </p:spTgt>
                                        </p:tgtEl>
                                        <p:attrNameLst>
                                          <p:attrName>ppt_w</p:attrName>
                                        </p:attrNameLst>
                                      </p:cBhvr>
                                      <p:tavLst>
                                        <p:tav tm="0">
                                          <p:val>
                                            <p:fltVal val="0"/>
                                          </p:val>
                                        </p:tav>
                                        <p:tav tm="100000">
                                          <p:val>
                                            <p:strVal val="#ppt_w"/>
                                          </p:val>
                                        </p:tav>
                                      </p:tavLst>
                                    </p:anim>
                                    <p:anim calcmode="lin" valueType="num">
                                      <p:cBhvr>
                                        <p:cTn id="46" dur="500" fill="hold"/>
                                        <p:tgtEl>
                                          <p:spTgt spid="268292">
                                            <p:bg/>
                                          </p:spTgt>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268292">
                                            <p:txEl>
                                              <p:pRg st="0" end="0"/>
                                            </p:txEl>
                                          </p:spTgt>
                                        </p:tgtEl>
                                        <p:attrNameLst>
                                          <p:attrName>style.visibility</p:attrName>
                                        </p:attrNameLst>
                                      </p:cBhvr>
                                      <p:to>
                                        <p:strVal val="visible"/>
                                      </p:to>
                                    </p:set>
                                    <p:anim calcmode="lin" valueType="num">
                                      <p:cBhvr>
                                        <p:cTn id="49" dur="500" fill="hold"/>
                                        <p:tgtEl>
                                          <p:spTgt spid="268292">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268292">
                                            <p:txEl>
                                              <p:pRg st="0" end="0"/>
                                            </p:txEl>
                                          </p:spTgt>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268292">
                                            <p:txEl>
                                              <p:pRg st="1" end="1"/>
                                            </p:txEl>
                                          </p:spTgt>
                                        </p:tgtEl>
                                        <p:attrNameLst>
                                          <p:attrName>style.visibility</p:attrName>
                                        </p:attrNameLst>
                                      </p:cBhvr>
                                      <p:to>
                                        <p:strVal val="visible"/>
                                      </p:to>
                                    </p:set>
                                    <p:anim calcmode="lin" valueType="num">
                                      <p:cBhvr>
                                        <p:cTn id="53" dur="500" fill="hold"/>
                                        <p:tgtEl>
                                          <p:spTgt spid="268292">
                                            <p:txEl>
                                              <p:pRg st="1" end="1"/>
                                            </p:txEl>
                                          </p:spTgt>
                                        </p:tgtEl>
                                        <p:attrNameLst>
                                          <p:attrName>ppt_w</p:attrName>
                                        </p:attrNameLst>
                                      </p:cBhvr>
                                      <p:tavLst>
                                        <p:tav tm="0">
                                          <p:val>
                                            <p:fltVal val="0"/>
                                          </p:val>
                                        </p:tav>
                                        <p:tav tm="100000">
                                          <p:val>
                                            <p:strVal val="#ppt_w"/>
                                          </p:val>
                                        </p:tav>
                                      </p:tavLst>
                                    </p:anim>
                                    <p:anim calcmode="lin" valueType="num">
                                      <p:cBhvr>
                                        <p:cTn id="54" dur="500" fill="hold"/>
                                        <p:tgtEl>
                                          <p:spTgt spid="26829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268292">
                                            <p:txEl>
                                              <p:pRg st="2" end="2"/>
                                            </p:txEl>
                                          </p:spTgt>
                                        </p:tgtEl>
                                        <p:attrNameLst>
                                          <p:attrName>style.visibility</p:attrName>
                                        </p:attrNameLst>
                                      </p:cBhvr>
                                      <p:to>
                                        <p:strVal val="visible"/>
                                      </p:to>
                                    </p:set>
                                    <p:anim calcmode="lin" valueType="num">
                                      <p:cBhvr additive="base">
                                        <p:cTn id="59" dur="500" fill="hold"/>
                                        <p:tgtEl>
                                          <p:spTgt spid="268292">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82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268292">
                                            <p:txEl>
                                              <p:pRg st="3" end="3"/>
                                            </p:txEl>
                                          </p:spTgt>
                                        </p:tgtEl>
                                        <p:attrNameLst>
                                          <p:attrName>style.visibility</p:attrName>
                                        </p:attrNameLst>
                                      </p:cBhvr>
                                      <p:to>
                                        <p:strVal val="visible"/>
                                      </p:to>
                                    </p:set>
                                    <p:anim calcmode="lin" valueType="num">
                                      <p:cBhvr additive="base">
                                        <p:cTn id="65" dur="500" fill="hold"/>
                                        <p:tgtEl>
                                          <p:spTgt spid="268292">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6829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268292">
                                            <p:txEl>
                                              <p:pRg st="4" end="4"/>
                                            </p:txEl>
                                          </p:spTgt>
                                        </p:tgtEl>
                                        <p:attrNameLst>
                                          <p:attrName>style.visibility</p:attrName>
                                        </p:attrNameLst>
                                      </p:cBhvr>
                                      <p:to>
                                        <p:strVal val="visible"/>
                                      </p:to>
                                    </p:set>
                                    <p:anim calcmode="lin" valueType="num">
                                      <p:cBhvr additive="base">
                                        <p:cTn id="71" dur="500" fill="hold"/>
                                        <p:tgtEl>
                                          <p:spTgt spid="268292">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6829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268292">
                                            <p:txEl>
                                              <p:pRg st="5" end="5"/>
                                            </p:txEl>
                                          </p:spTgt>
                                        </p:tgtEl>
                                        <p:attrNameLst>
                                          <p:attrName>style.visibility</p:attrName>
                                        </p:attrNameLst>
                                      </p:cBhvr>
                                      <p:to>
                                        <p:strVal val="visible"/>
                                      </p:to>
                                    </p:set>
                                    <p:anim calcmode="lin" valueType="num">
                                      <p:cBhvr additive="base">
                                        <p:cTn id="77" dur="500" fill="hold"/>
                                        <p:tgtEl>
                                          <p:spTgt spid="268292">
                                            <p:txEl>
                                              <p:pRg st="5" end="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6829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uiExpand="1" build="p" animBg="1"/>
      <p:bldP spid="268292" grpId="0" uiExpand="1" build="p"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smtClean="0"/>
              <a:t>THE REJECTION AND DEATH OF JESUS</a:t>
            </a:r>
            <a:endParaRPr lang="en-US" sz="4000" dirty="0"/>
          </a:p>
        </p:txBody>
      </p:sp>
    </p:spTree>
    <p:extLst>
      <p:ext uri="{BB962C8B-B14F-4D97-AF65-F5344CB8AC3E}">
        <p14:creationId xmlns:p14="http://schemas.microsoft.com/office/powerpoint/2010/main" val="319656757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EVENTS OF JESUS’ PASSION</a:t>
            </a:r>
            <a:r>
              <a:rPr lang="en-US" sz="2400" b="1" dirty="0" smtClean="0">
                <a:solidFill>
                  <a:srgbClr val="C00000"/>
                </a:solidFill>
              </a:rPr>
              <a:t> (22:1—23:56)</a:t>
            </a:r>
            <a:endParaRPr lang="en-US" b="1" dirty="0">
              <a:solidFill>
                <a:srgbClr val="C00000"/>
              </a:solidFill>
            </a:endParaRPr>
          </a:p>
        </p:txBody>
      </p:sp>
      <p:sp>
        <p:nvSpPr>
          <p:cNvPr id="3" name="Content Placeholder 2"/>
          <p:cNvSpPr>
            <a:spLocks noGrp="1"/>
          </p:cNvSpPr>
          <p:nvPr>
            <p:ph idx="1"/>
          </p:nvPr>
        </p:nvSpPr>
        <p:spPr/>
        <p:txBody>
          <a:bodyPr/>
          <a:lstStyle/>
          <a:p>
            <a:pPr marL="0" indent="0">
              <a:buNone/>
            </a:pPr>
            <a:r>
              <a:rPr lang="en-US" sz="2800" b="1" dirty="0" smtClean="0">
                <a:solidFill>
                  <a:srgbClr val="002060"/>
                </a:solidFill>
              </a:rPr>
              <a:t>The final events leading to Jesus’ predicted death began with the festival of Unleavened Bread (Passover).</a:t>
            </a:r>
          </a:p>
          <a:p>
            <a:pPr lvl="1"/>
            <a:r>
              <a:rPr lang="en-US" sz="2200" i="1" dirty="0" smtClean="0"/>
              <a:t>Judas Iscariot, one of the Twelve, was prompted by Satan to make arrangements for Jesus’ betrayal.</a:t>
            </a:r>
          </a:p>
          <a:p>
            <a:pPr lvl="1"/>
            <a:r>
              <a:rPr lang="en-US" sz="2200" i="1" dirty="0" smtClean="0"/>
              <a:t>On the evening of Passover, Peter and John prepared an upper room for Jesus’ final meal with his apostles.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157</a:t>
            </a:fld>
            <a:endParaRPr lang="en-US" dirty="0"/>
          </a:p>
        </p:txBody>
      </p:sp>
    </p:spTree>
    <p:extLst>
      <p:ext uri="{BB962C8B-B14F-4D97-AF65-F5344CB8AC3E}">
        <p14:creationId xmlns:p14="http://schemas.microsoft.com/office/powerpoint/2010/main" val="390393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1981200" y="152400"/>
            <a:ext cx="8229600" cy="865188"/>
          </a:xfrm>
        </p:spPr>
        <p:txBody>
          <a:bodyPr/>
          <a:lstStyle/>
          <a:p>
            <a:pPr algn="ctr"/>
            <a:r>
              <a:rPr lang="en-US" altLang="en-US" dirty="0">
                <a:solidFill>
                  <a:srgbClr val="FFC000"/>
                </a:solidFill>
                <a:latin typeface="Impact" panose="020B0806030902050204" pitchFamily="34" charset="0"/>
              </a:rPr>
              <a:t>The Last Meal</a:t>
            </a:r>
          </a:p>
        </p:txBody>
      </p:sp>
      <p:sp>
        <p:nvSpPr>
          <p:cNvPr id="288771" name="Rectangle 3"/>
          <p:cNvSpPr>
            <a:spLocks noGrp="1" noChangeArrowheads="1"/>
          </p:cNvSpPr>
          <p:nvPr>
            <p:ph type="body" idx="1"/>
          </p:nvPr>
        </p:nvSpPr>
        <p:spPr>
          <a:xfrm>
            <a:off x="1348153" y="1022302"/>
            <a:ext cx="9469902" cy="1437893"/>
          </a:xfrm>
        </p:spPr>
        <p:txBody>
          <a:bodyPr/>
          <a:lstStyle/>
          <a:p>
            <a:pPr>
              <a:buFont typeface="Wingdings" panose="05000000000000000000" pitchFamily="2" charset="2"/>
              <a:buNone/>
            </a:pPr>
            <a:r>
              <a:rPr lang="en-US" altLang="en-US" sz="2800" dirty="0">
                <a:solidFill>
                  <a:srgbClr val="FFFF99"/>
                </a:solidFill>
                <a:latin typeface="Arial Rounded MT Bold" pitchFamily="34" charset="0"/>
              </a:rPr>
              <a:t>All four gospels describe the last meal, but the </a:t>
            </a:r>
            <a:r>
              <a:rPr lang="en-US" altLang="en-US" sz="2800" dirty="0" err="1">
                <a:solidFill>
                  <a:srgbClr val="FFFF99"/>
                </a:solidFill>
                <a:latin typeface="Arial Rounded MT Bold" pitchFamily="34" charset="0"/>
              </a:rPr>
              <a:t>Synoptics</a:t>
            </a:r>
            <a:r>
              <a:rPr lang="en-US" altLang="en-US" sz="2800" dirty="0">
                <a:solidFill>
                  <a:srgbClr val="FFFF99"/>
                </a:solidFill>
                <a:latin typeface="Arial Rounded MT Bold" pitchFamily="34" charset="0"/>
              </a:rPr>
              <a:t> follow a different course than the Fourth Gospel.</a:t>
            </a:r>
          </a:p>
        </p:txBody>
      </p:sp>
      <p:sp>
        <p:nvSpPr>
          <p:cNvPr id="288772" name="Text Box 4"/>
          <p:cNvSpPr txBox="1">
            <a:spLocks noChangeArrowheads="1"/>
          </p:cNvSpPr>
          <p:nvPr/>
        </p:nvSpPr>
        <p:spPr bwMode="auto">
          <a:xfrm>
            <a:off x="8132299" y="2640013"/>
            <a:ext cx="3023382" cy="3785652"/>
          </a:xfrm>
          <a:prstGeom prst="rect">
            <a:avLst/>
          </a:prstGeom>
          <a:solidFill>
            <a:srgbClr val="00333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solidFill>
                  <a:srgbClr val="FFCC00"/>
                </a:solidFill>
                <a:latin typeface="Impact" panose="020B0806030902050204" pitchFamily="34" charset="0"/>
              </a:rPr>
              <a:t>Common to Both</a:t>
            </a:r>
          </a:p>
          <a:p>
            <a:pPr>
              <a:lnSpc>
                <a:spcPct val="70000"/>
              </a:lnSpc>
              <a:spcBef>
                <a:spcPct val="50000"/>
              </a:spcBef>
            </a:pPr>
            <a:endParaRPr lang="en-US" altLang="en-US" sz="2000" i="1" dirty="0">
              <a:solidFill>
                <a:srgbClr val="FFCC00"/>
              </a:solidFill>
              <a:latin typeface="Arial Narrow" panose="020B0606020202030204" pitchFamily="34" charset="0"/>
            </a:endParaRPr>
          </a:p>
          <a:p>
            <a:pPr>
              <a:lnSpc>
                <a:spcPct val="70000"/>
              </a:lnSpc>
              <a:spcBef>
                <a:spcPct val="50000"/>
              </a:spcBef>
            </a:pPr>
            <a:r>
              <a:rPr lang="en-US" altLang="en-US" sz="2000" b="1" i="1" dirty="0">
                <a:solidFill>
                  <a:srgbClr val="FFFF66"/>
                </a:solidFill>
                <a:latin typeface="Arial Narrow" panose="020B0606020202030204" pitchFamily="34" charset="0"/>
              </a:rPr>
              <a:t>Farewell meal</a:t>
            </a:r>
          </a:p>
          <a:p>
            <a:pPr>
              <a:lnSpc>
                <a:spcPct val="70000"/>
              </a:lnSpc>
              <a:spcBef>
                <a:spcPct val="50000"/>
              </a:spcBef>
            </a:pPr>
            <a:endParaRPr lang="en-US" altLang="en-US" sz="2000" b="1" i="1" dirty="0">
              <a:solidFill>
                <a:srgbClr val="FFFF66"/>
              </a:solidFill>
              <a:latin typeface="Arial Narrow" panose="020B0606020202030204" pitchFamily="34" charset="0"/>
            </a:endParaRPr>
          </a:p>
          <a:p>
            <a:pPr>
              <a:lnSpc>
                <a:spcPct val="70000"/>
              </a:lnSpc>
              <a:spcBef>
                <a:spcPct val="50000"/>
              </a:spcBef>
            </a:pPr>
            <a:endParaRPr lang="en-US" altLang="en-US" sz="2000" b="1" i="1" dirty="0">
              <a:solidFill>
                <a:srgbClr val="FFFF66"/>
              </a:solidFill>
              <a:latin typeface="Arial Narrow" panose="020B0606020202030204" pitchFamily="34" charset="0"/>
            </a:endParaRPr>
          </a:p>
          <a:p>
            <a:pPr>
              <a:lnSpc>
                <a:spcPct val="70000"/>
              </a:lnSpc>
              <a:spcBef>
                <a:spcPct val="50000"/>
              </a:spcBef>
            </a:pPr>
            <a:endParaRPr lang="en-US" altLang="en-US" sz="2000" b="1" i="1" dirty="0">
              <a:solidFill>
                <a:srgbClr val="FFFF66"/>
              </a:solidFill>
              <a:latin typeface="Arial Narrow" panose="020B0606020202030204" pitchFamily="34" charset="0"/>
            </a:endParaRPr>
          </a:p>
          <a:p>
            <a:pPr>
              <a:lnSpc>
                <a:spcPct val="70000"/>
              </a:lnSpc>
              <a:spcBef>
                <a:spcPct val="50000"/>
              </a:spcBef>
            </a:pPr>
            <a:endParaRPr lang="en-US" altLang="en-US" sz="2000" b="1" i="1" dirty="0">
              <a:solidFill>
                <a:srgbClr val="FFFF66"/>
              </a:solidFill>
              <a:latin typeface="Arial Narrow" panose="020B0606020202030204" pitchFamily="34" charset="0"/>
            </a:endParaRPr>
          </a:p>
          <a:p>
            <a:pPr>
              <a:lnSpc>
                <a:spcPct val="70000"/>
              </a:lnSpc>
              <a:spcBef>
                <a:spcPct val="50000"/>
              </a:spcBef>
            </a:pPr>
            <a:r>
              <a:rPr lang="en-US" altLang="en-US" sz="2000" b="1" i="1" dirty="0">
                <a:solidFill>
                  <a:srgbClr val="FFFF66"/>
                </a:solidFill>
                <a:latin typeface="Arial Narrow" panose="020B0606020202030204" pitchFamily="34" charset="0"/>
              </a:rPr>
              <a:t>Prediction of Peter’s denial</a:t>
            </a:r>
          </a:p>
          <a:p>
            <a:pPr>
              <a:lnSpc>
                <a:spcPct val="70000"/>
              </a:lnSpc>
              <a:spcBef>
                <a:spcPct val="50000"/>
              </a:spcBef>
            </a:pPr>
            <a:endParaRPr lang="en-US" altLang="en-US" sz="2000" b="1" i="1" dirty="0">
              <a:solidFill>
                <a:srgbClr val="FFFF66"/>
              </a:solidFill>
              <a:latin typeface="Arial Narrow" panose="020B0606020202030204" pitchFamily="34" charset="0"/>
            </a:endParaRPr>
          </a:p>
          <a:p>
            <a:pPr>
              <a:lnSpc>
                <a:spcPct val="70000"/>
              </a:lnSpc>
              <a:spcBef>
                <a:spcPct val="50000"/>
              </a:spcBef>
            </a:pPr>
            <a:r>
              <a:rPr lang="en-US" altLang="en-US" sz="2000" b="1" i="1" dirty="0">
                <a:solidFill>
                  <a:srgbClr val="FFFF66"/>
                </a:solidFill>
                <a:latin typeface="Arial Narrow" panose="020B0606020202030204" pitchFamily="34" charset="0"/>
              </a:rPr>
              <a:t>Departure for Gethsemane</a:t>
            </a:r>
          </a:p>
        </p:txBody>
      </p:sp>
      <p:sp>
        <p:nvSpPr>
          <p:cNvPr id="288773" name="Text Box 5"/>
          <p:cNvSpPr txBox="1">
            <a:spLocks noChangeArrowheads="1"/>
          </p:cNvSpPr>
          <p:nvPr/>
        </p:nvSpPr>
        <p:spPr bwMode="auto">
          <a:xfrm>
            <a:off x="1012867" y="2640012"/>
            <a:ext cx="3060895" cy="3785652"/>
          </a:xfrm>
          <a:prstGeom prst="rect">
            <a:avLst/>
          </a:prstGeom>
          <a:solidFill>
            <a:srgbClr val="004644"/>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err="1">
                <a:solidFill>
                  <a:srgbClr val="FFCC00"/>
                </a:solidFill>
                <a:latin typeface="Impact" panose="020B0806030902050204" pitchFamily="34" charset="0"/>
              </a:rPr>
              <a:t>Synoptics</a:t>
            </a:r>
            <a:r>
              <a:rPr lang="en-US" altLang="en-US" sz="2400" dirty="0">
                <a:solidFill>
                  <a:srgbClr val="FFCC00"/>
                </a:solidFill>
                <a:latin typeface="Impact" panose="020B0806030902050204" pitchFamily="34" charset="0"/>
              </a:rPr>
              <a:t> Only</a:t>
            </a:r>
          </a:p>
          <a:p>
            <a:pPr>
              <a:lnSpc>
                <a:spcPct val="70000"/>
              </a:lnSpc>
              <a:spcBef>
                <a:spcPct val="50000"/>
              </a:spcBef>
            </a:pPr>
            <a:r>
              <a:rPr lang="en-US" altLang="en-US" sz="2000" b="1" i="1" dirty="0">
                <a:solidFill>
                  <a:srgbClr val="FFFF66"/>
                </a:solidFill>
                <a:latin typeface="Arial Narrow" panose="020B0606020202030204" pitchFamily="34" charset="0"/>
              </a:rPr>
              <a:t>Disciples prepare the room</a:t>
            </a:r>
          </a:p>
          <a:p>
            <a:pPr>
              <a:lnSpc>
                <a:spcPct val="70000"/>
              </a:lnSpc>
              <a:spcBef>
                <a:spcPct val="50000"/>
              </a:spcBef>
            </a:pPr>
            <a:endParaRPr lang="en-US" altLang="en-US" sz="2000" b="1" i="1" dirty="0">
              <a:solidFill>
                <a:srgbClr val="FFFF66"/>
              </a:solidFill>
              <a:latin typeface="Arial Narrow" panose="020B0606020202030204" pitchFamily="34" charset="0"/>
            </a:endParaRPr>
          </a:p>
          <a:p>
            <a:pPr>
              <a:lnSpc>
                <a:spcPct val="70000"/>
              </a:lnSpc>
              <a:spcBef>
                <a:spcPct val="50000"/>
              </a:spcBef>
            </a:pPr>
            <a:endParaRPr lang="en-US" altLang="en-US" sz="2000" b="1" i="1" dirty="0">
              <a:solidFill>
                <a:srgbClr val="FFFF66"/>
              </a:solidFill>
              <a:latin typeface="Arial Narrow" panose="020B0606020202030204" pitchFamily="34" charset="0"/>
            </a:endParaRPr>
          </a:p>
          <a:p>
            <a:pPr>
              <a:lnSpc>
                <a:spcPct val="70000"/>
              </a:lnSpc>
              <a:spcBef>
                <a:spcPct val="50000"/>
              </a:spcBef>
            </a:pPr>
            <a:r>
              <a:rPr lang="en-US" altLang="en-US" sz="2000" b="1" i="1" dirty="0">
                <a:solidFill>
                  <a:srgbClr val="FFFF66"/>
                </a:solidFill>
                <a:latin typeface="Arial Narrow" panose="020B0606020202030204" pitchFamily="34" charset="0"/>
              </a:rPr>
              <a:t>Institution of the Eucharist</a:t>
            </a:r>
          </a:p>
          <a:p>
            <a:pPr>
              <a:lnSpc>
                <a:spcPct val="70000"/>
              </a:lnSpc>
              <a:spcBef>
                <a:spcPct val="50000"/>
              </a:spcBef>
            </a:pPr>
            <a:r>
              <a:rPr lang="en-US" altLang="en-US" sz="2000" b="1" i="1" dirty="0">
                <a:solidFill>
                  <a:srgbClr val="FFFF66"/>
                </a:solidFill>
                <a:latin typeface="Arial Narrow" panose="020B0606020202030204" pitchFamily="34" charset="0"/>
              </a:rPr>
              <a:t>Teaching on Servanthood</a:t>
            </a:r>
          </a:p>
          <a:p>
            <a:pPr>
              <a:lnSpc>
                <a:spcPct val="70000"/>
              </a:lnSpc>
              <a:spcBef>
                <a:spcPct val="50000"/>
              </a:spcBef>
            </a:pPr>
            <a:endParaRPr lang="en-US" altLang="en-US" sz="2000" i="1" dirty="0">
              <a:solidFill>
                <a:srgbClr val="FFFF66"/>
              </a:solidFill>
              <a:latin typeface="Arial Narrow" panose="020B0606020202030204" pitchFamily="34" charset="0"/>
            </a:endParaRPr>
          </a:p>
          <a:p>
            <a:pPr>
              <a:lnSpc>
                <a:spcPct val="70000"/>
              </a:lnSpc>
              <a:spcBef>
                <a:spcPct val="50000"/>
              </a:spcBef>
            </a:pPr>
            <a:endParaRPr lang="en-US" altLang="en-US" sz="2000" i="1" dirty="0">
              <a:latin typeface="Arial Narrow" panose="020B0606020202030204" pitchFamily="34" charset="0"/>
            </a:endParaRPr>
          </a:p>
          <a:p>
            <a:pPr>
              <a:lnSpc>
                <a:spcPct val="70000"/>
              </a:lnSpc>
              <a:spcBef>
                <a:spcPct val="50000"/>
              </a:spcBef>
            </a:pPr>
            <a:endParaRPr lang="en-US" altLang="en-US" sz="2000" i="1" dirty="0">
              <a:latin typeface="Arial Narrow" panose="020B0606020202030204" pitchFamily="34" charset="0"/>
            </a:endParaRPr>
          </a:p>
          <a:p>
            <a:pPr>
              <a:lnSpc>
                <a:spcPct val="70000"/>
              </a:lnSpc>
              <a:spcBef>
                <a:spcPct val="50000"/>
              </a:spcBef>
            </a:pPr>
            <a:endParaRPr lang="en-US" altLang="en-US" sz="2000" i="1" dirty="0">
              <a:latin typeface="Arial Narrow" panose="020B0606020202030204" pitchFamily="34" charset="0"/>
            </a:endParaRPr>
          </a:p>
        </p:txBody>
      </p:sp>
      <p:sp>
        <p:nvSpPr>
          <p:cNvPr id="288774" name="Text Box 6"/>
          <p:cNvSpPr txBox="1">
            <a:spLocks noChangeArrowheads="1"/>
          </p:cNvSpPr>
          <p:nvPr/>
        </p:nvSpPr>
        <p:spPr bwMode="auto">
          <a:xfrm>
            <a:off x="4493451" y="2640013"/>
            <a:ext cx="3271911" cy="3783014"/>
          </a:xfrm>
          <a:prstGeom prst="rect">
            <a:avLst/>
          </a:prstGeom>
          <a:solidFill>
            <a:srgbClr val="0066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dirty="0">
                <a:solidFill>
                  <a:srgbClr val="FFCC00"/>
                </a:solidFill>
                <a:latin typeface="Impact" panose="020B0806030902050204" pitchFamily="34" charset="0"/>
              </a:rPr>
              <a:t>John Only</a:t>
            </a:r>
            <a:endParaRPr lang="en-US" altLang="en-US" sz="2400" i="1" dirty="0">
              <a:solidFill>
                <a:srgbClr val="FFCC00"/>
              </a:solidFill>
              <a:latin typeface="Impact" panose="020B0806030902050204" pitchFamily="34" charset="0"/>
            </a:endParaRPr>
          </a:p>
          <a:p>
            <a:pPr>
              <a:lnSpc>
                <a:spcPct val="70000"/>
              </a:lnSpc>
              <a:spcBef>
                <a:spcPct val="50000"/>
              </a:spcBef>
            </a:pPr>
            <a:endParaRPr lang="en-US" altLang="en-US" sz="2000" i="1" dirty="0">
              <a:latin typeface="Arial Narrow" panose="020B0606020202030204" pitchFamily="34" charset="0"/>
            </a:endParaRPr>
          </a:p>
          <a:p>
            <a:pPr>
              <a:lnSpc>
                <a:spcPct val="70000"/>
              </a:lnSpc>
              <a:spcBef>
                <a:spcPct val="50000"/>
              </a:spcBef>
            </a:pPr>
            <a:endParaRPr lang="en-US" altLang="en-US" sz="2000" i="1" dirty="0">
              <a:latin typeface="Arial Narrow" panose="020B0606020202030204" pitchFamily="34" charset="0"/>
            </a:endParaRPr>
          </a:p>
          <a:p>
            <a:pPr>
              <a:lnSpc>
                <a:spcPct val="70000"/>
              </a:lnSpc>
              <a:spcBef>
                <a:spcPct val="50000"/>
              </a:spcBef>
            </a:pPr>
            <a:r>
              <a:rPr lang="en-US" altLang="en-US" sz="2000" b="1" i="1" dirty="0">
                <a:solidFill>
                  <a:srgbClr val="FFFF66"/>
                </a:solidFill>
                <a:latin typeface="Arial Narrow" panose="020B0606020202030204" pitchFamily="34" charset="0"/>
              </a:rPr>
              <a:t>Washing of feet</a:t>
            </a:r>
          </a:p>
          <a:p>
            <a:pPr>
              <a:lnSpc>
                <a:spcPct val="70000"/>
              </a:lnSpc>
              <a:spcBef>
                <a:spcPct val="50000"/>
              </a:spcBef>
            </a:pPr>
            <a:endParaRPr lang="en-US" altLang="en-US" sz="2000" b="1" i="1" dirty="0">
              <a:solidFill>
                <a:srgbClr val="FFFF66"/>
              </a:solidFill>
              <a:latin typeface="Arial Narrow" panose="020B0606020202030204" pitchFamily="34" charset="0"/>
            </a:endParaRPr>
          </a:p>
          <a:p>
            <a:pPr>
              <a:lnSpc>
                <a:spcPct val="70000"/>
              </a:lnSpc>
              <a:spcBef>
                <a:spcPct val="50000"/>
              </a:spcBef>
            </a:pPr>
            <a:endParaRPr lang="en-US" altLang="en-US" sz="2000" b="1" i="1" dirty="0">
              <a:solidFill>
                <a:srgbClr val="FFFF66"/>
              </a:solidFill>
              <a:latin typeface="Arial Narrow" panose="020B0606020202030204" pitchFamily="34" charset="0"/>
            </a:endParaRPr>
          </a:p>
          <a:p>
            <a:pPr>
              <a:lnSpc>
                <a:spcPct val="70000"/>
              </a:lnSpc>
              <a:spcBef>
                <a:spcPct val="50000"/>
              </a:spcBef>
            </a:pPr>
            <a:r>
              <a:rPr lang="en-US" altLang="en-US" sz="2000" b="1" i="1" dirty="0">
                <a:solidFill>
                  <a:srgbClr val="FFFF66"/>
                </a:solidFill>
                <a:latin typeface="Arial Narrow" panose="020B0606020202030204" pitchFamily="34" charset="0"/>
              </a:rPr>
              <a:t>New Commandment</a:t>
            </a:r>
          </a:p>
          <a:p>
            <a:pPr>
              <a:lnSpc>
                <a:spcPct val="70000"/>
              </a:lnSpc>
              <a:spcBef>
                <a:spcPct val="50000"/>
              </a:spcBef>
            </a:pPr>
            <a:endParaRPr lang="en-US" altLang="en-US" sz="2000" b="1" i="1" dirty="0">
              <a:solidFill>
                <a:srgbClr val="FFFF66"/>
              </a:solidFill>
              <a:latin typeface="Arial Narrow" panose="020B0606020202030204" pitchFamily="34" charset="0"/>
            </a:endParaRPr>
          </a:p>
          <a:p>
            <a:pPr>
              <a:lnSpc>
                <a:spcPct val="70000"/>
              </a:lnSpc>
              <a:spcBef>
                <a:spcPct val="50000"/>
              </a:spcBef>
            </a:pPr>
            <a:r>
              <a:rPr lang="en-US" altLang="en-US" sz="2000" b="1" i="1" dirty="0">
                <a:solidFill>
                  <a:srgbClr val="FFFF66"/>
                </a:solidFill>
                <a:latin typeface="Arial Narrow" panose="020B0606020202030204" pitchFamily="34" charset="0"/>
              </a:rPr>
              <a:t>Teaching on the </a:t>
            </a:r>
            <a:r>
              <a:rPr lang="en-US" altLang="en-US" sz="2000" b="1" i="1" dirty="0" err="1">
                <a:solidFill>
                  <a:srgbClr val="FFFF66"/>
                </a:solidFill>
                <a:latin typeface="Arial Narrow" panose="020B0606020202030204" pitchFamily="34" charset="0"/>
              </a:rPr>
              <a:t>Paraclete</a:t>
            </a:r>
            <a:endParaRPr lang="en-US" altLang="en-US" sz="2000" b="1" i="1" dirty="0">
              <a:solidFill>
                <a:srgbClr val="FFFF66"/>
              </a:solidFill>
              <a:latin typeface="Arial Narrow" panose="020B0606020202030204" pitchFamily="34" charset="0"/>
            </a:endParaRPr>
          </a:p>
          <a:p>
            <a:pPr>
              <a:lnSpc>
                <a:spcPct val="70000"/>
              </a:lnSpc>
              <a:spcBef>
                <a:spcPct val="50000"/>
              </a:spcBef>
            </a:pPr>
            <a:endParaRPr lang="en-US" altLang="en-US" sz="2000" b="1" dirty="0">
              <a:latin typeface="Arial Narrow" panose="020B0606020202030204" pitchFamily="34" charset="0"/>
            </a:endParaRPr>
          </a:p>
        </p:txBody>
      </p:sp>
    </p:spTree>
    <p:extLst>
      <p:ext uri="{BB962C8B-B14F-4D97-AF65-F5344CB8AC3E}">
        <p14:creationId xmlns:p14="http://schemas.microsoft.com/office/powerpoint/2010/main" val="2582787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88771">
                                            <p:txEl>
                                              <p:pRg st="0" end="0"/>
                                            </p:txEl>
                                          </p:spTgt>
                                        </p:tgtEl>
                                        <p:attrNameLst>
                                          <p:attrName>style.visibility</p:attrName>
                                        </p:attrNameLst>
                                      </p:cBhvr>
                                      <p:to>
                                        <p:strVal val="visible"/>
                                      </p:to>
                                    </p:set>
                                    <p:anim calcmode="lin" valueType="num">
                                      <p:cBhvr>
                                        <p:cTn id="7" dur="500" fill="hold"/>
                                        <p:tgtEl>
                                          <p:spTgt spid="288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87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88773"/>
                                        </p:tgtEl>
                                        <p:attrNameLst>
                                          <p:attrName>style.visibility</p:attrName>
                                        </p:attrNameLst>
                                      </p:cBhvr>
                                      <p:to>
                                        <p:strVal val="visible"/>
                                      </p:to>
                                    </p:set>
                                    <p:anim calcmode="lin" valueType="num">
                                      <p:cBhvr>
                                        <p:cTn id="13" dur="500" fill="hold"/>
                                        <p:tgtEl>
                                          <p:spTgt spid="288773"/>
                                        </p:tgtEl>
                                        <p:attrNameLst>
                                          <p:attrName>ppt_w</p:attrName>
                                        </p:attrNameLst>
                                      </p:cBhvr>
                                      <p:tavLst>
                                        <p:tav tm="0">
                                          <p:val>
                                            <p:fltVal val="0"/>
                                          </p:val>
                                        </p:tav>
                                        <p:tav tm="100000">
                                          <p:val>
                                            <p:strVal val="#ppt_w"/>
                                          </p:val>
                                        </p:tav>
                                      </p:tavLst>
                                    </p:anim>
                                    <p:anim calcmode="lin" valueType="num">
                                      <p:cBhvr>
                                        <p:cTn id="14" dur="500" fill="hold"/>
                                        <p:tgtEl>
                                          <p:spTgt spid="28877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88774"/>
                                        </p:tgtEl>
                                        <p:attrNameLst>
                                          <p:attrName>style.visibility</p:attrName>
                                        </p:attrNameLst>
                                      </p:cBhvr>
                                      <p:to>
                                        <p:strVal val="visible"/>
                                      </p:to>
                                    </p:set>
                                    <p:anim calcmode="lin" valueType="num">
                                      <p:cBhvr>
                                        <p:cTn id="19" dur="500" fill="hold"/>
                                        <p:tgtEl>
                                          <p:spTgt spid="288774"/>
                                        </p:tgtEl>
                                        <p:attrNameLst>
                                          <p:attrName>ppt_w</p:attrName>
                                        </p:attrNameLst>
                                      </p:cBhvr>
                                      <p:tavLst>
                                        <p:tav tm="0">
                                          <p:val>
                                            <p:fltVal val="0"/>
                                          </p:val>
                                        </p:tav>
                                        <p:tav tm="100000">
                                          <p:val>
                                            <p:strVal val="#ppt_w"/>
                                          </p:val>
                                        </p:tav>
                                      </p:tavLst>
                                    </p:anim>
                                    <p:anim calcmode="lin" valueType="num">
                                      <p:cBhvr>
                                        <p:cTn id="20" dur="500" fill="hold"/>
                                        <p:tgtEl>
                                          <p:spTgt spid="28877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88772"/>
                                        </p:tgtEl>
                                        <p:attrNameLst>
                                          <p:attrName>style.visibility</p:attrName>
                                        </p:attrNameLst>
                                      </p:cBhvr>
                                      <p:to>
                                        <p:strVal val="visible"/>
                                      </p:to>
                                    </p:set>
                                    <p:anim calcmode="lin" valueType="num">
                                      <p:cBhvr>
                                        <p:cTn id="25" dur="500" fill="hold"/>
                                        <p:tgtEl>
                                          <p:spTgt spid="288772"/>
                                        </p:tgtEl>
                                        <p:attrNameLst>
                                          <p:attrName>ppt_w</p:attrName>
                                        </p:attrNameLst>
                                      </p:cBhvr>
                                      <p:tavLst>
                                        <p:tav tm="0">
                                          <p:val>
                                            <p:fltVal val="0"/>
                                          </p:val>
                                        </p:tav>
                                        <p:tav tm="100000">
                                          <p:val>
                                            <p:strVal val="#ppt_w"/>
                                          </p:val>
                                        </p:tav>
                                      </p:tavLst>
                                    </p:anim>
                                    <p:anim calcmode="lin" valueType="num">
                                      <p:cBhvr>
                                        <p:cTn id="26" dur="500" fill="hold"/>
                                        <p:tgtEl>
                                          <p:spTgt spid="2887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animBg="1"/>
      <p:bldP spid="288773" grpId="0" animBg="1"/>
      <p:bldP spid="288774" grpId="0" animBg="1"/>
    </p:bld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291842" name="Picture 2" descr="NTA75"/>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600200" y="0"/>
            <a:ext cx="44704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1843" name="Text Box 3"/>
          <p:cNvSpPr txBox="1">
            <a:spLocks noChangeArrowheads="1"/>
          </p:cNvSpPr>
          <p:nvPr/>
        </p:nvSpPr>
        <p:spPr bwMode="auto">
          <a:xfrm>
            <a:off x="6248400" y="585788"/>
            <a:ext cx="4267200" cy="41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a:solidFill>
                  <a:srgbClr val="FFFF66"/>
                </a:solidFill>
              </a:rPr>
              <a:t>Traditional site of the Last Supper</a:t>
            </a:r>
          </a:p>
          <a:p>
            <a:pPr>
              <a:spcBef>
                <a:spcPct val="50000"/>
              </a:spcBef>
            </a:pPr>
            <a:r>
              <a:rPr lang="en-US" altLang="en-US" sz="2000" b="1" i="1" dirty="0">
                <a:solidFill>
                  <a:srgbClr val="FFFF99"/>
                </a:solidFill>
                <a:latin typeface="Arial Narrow" panose="020B0606020202030204" pitchFamily="34" charset="0"/>
              </a:rPr>
              <a:t>Though the present structure only dates to the Crusader Period, foundations beneath it may go back as far as the time of Jesus. This is the traditional site of the Last Supper (Mk. 14:13, 15), called the Cenacle (from Jerome’s Latin Vulgate). Its earliest foundation seems to be from either an ancient synagogue or church that may have existed prior to the destruction of the 2</a:t>
            </a:r>
            <a:r>
              <a:rPr lang="en-US" altLang="en-US" sz="2000" b="1" i="1" baseline="30000" dirty="0">
                <a:solidFill>
                  <a:srgbClr val="FFFF99"/>
                </a:solidFill>
                <a:latin typeface="Arial Narrow" panose="020B0606020202030204" pitchFamily="34" charset="0"/>
              </a:rPr>
              <a:t>nd</a:t>
            </a:r>
            <a:r>
              <a:rPr lang="en-US" altLang="en-US" sz="2000" b="1" i="1" dirty="0">
                <a:solidFill>
                  <a:srgbClr val="FFFF99"/>
                </a:solidFill>
                <a:latin typeface="Arial Narrow" panose="020B0606020202030204" pitchFamily="34" charset="0"/>
              </a:rPr>
              <a:t> temple.</a:t>
            </a:r>
          </a:p>
        </p:txBody>
      </p:sp>
    </p:spTree>
    <p:extLst>
      <p:ext uri="{BB962C8B-B14F-4D97-AF65-F5344CB8AC3E}">
        <p14:creationId xmlns:p14="http://schemas.microsoft.com/office/powerpoint/2010/main" val="341881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1655090" y="652245"/>
            <a:ext cx="8915399" cy="1668924"/>
          </a:xfrm>
        </p:spPr>
        <p:txBody>
          <a:bodyPr>
            <a:normAutofit fontScale="90000"/>
          </a:bodyPr>
          <a:lstStyle/>
          <a:p>
            <a:pPr algn="ctr"/>
            <a:r>
              <a:rPr lang="en-US" b="1" dirty="0" smtClean="0">
                <a:solidFill>
                  <a:srgbClr val="FFC000"/>
                </a:solidFill>
                <a:effectLst>
                  <a:outerShdw blurRad="38100" dist="38100" dir="2700000" algn="tl">
                    <a:srgbClr val="000000">
                      <a:alpha val="43137"/>
                    </a:srgbClr>
                  </a:outerShdw>
                </a:effectLst>
              </a:rPr>
              <a:t>THREE EPOCHS</a:t>
            </a:r>
            <a:r>
              <a:rPr lang="en-US" dirty="0" smtClean="0"/>
              <a:t/>
            </a:r>
            <a:br>
              <a:rPr lang="en-US" dirty="0" smtClean="0"/>
            </a:br>
            <a:r>
              <a:rPr lang="en-US" sz="2800" i="1" dirty="0" smtClean="0">
                <a:solidFill>
                  <a:srgbClr val="FFFF99"/>
                </a:solidFill>
              </a:rPr>
              <a:t>In addition to the geographical motif, Luke-Acts has three distinguishable time periods, each with theological significance.</a:t>
            </a:r>
            <a:endParaRPr lang="en-US" dirty="0">
              <a:solidFill>
                <a:srgbClr val="FFFF99"/>
              </a:solidFill>
            </a:endParaRPr>
          </a:p>
        </p:txBody>
      </p:sp>
      <p:sp>
        <p:nvSpPr>
          <p:cNvPr id="12" name="Content Placeholder 11"/>
          <p:cNvSpPr>
            <a:spLocks noGrp="1"/>
          </p:cNvSpPr>
          <p:nvPr>
            <p:ph sz="half" idx="1"/>
          </p:nvPr>
        </p:nvSpPr>
        <p:spPr>
          <a:xfrm>
            <a:off x="1190856" y="2799474"/>
            <a:ext cx="2954216" cy="2227383"/>
          </a:xfrm>
          <a:solidFill>
            <a:schemeClr val="accent5">
              <a:lumMod val="20000"/>
              <a:lumOff val="80000"/>
            </a:schemeClr>
          </a:solidFill>
          <a:ln>
            <a:solidFill>
              <a:schemeClr val="tx1"/>
            </a:solidFill>
          </a:ln>
        </p:spPr>
        <p:txBody>
          <a:bodyPr>
            <a:normAutofit/>
          </a:bodyPr>
          <a:lstStyle/>
          <a:p>
            <a:pPr marL="0" indent="0">
              <a:buNone/>
            </a:pPr>
            <a:r>
              <a:rPr lang="en-US" sz="2000" b="1" dirty="0" smtClean="0">
                <a:solidFill>
                  <a:srgbClr val="FF0000"/>
                </a:solidFill>
              </a:rPr>
              <a:t>PERIOD OF ISRAEL</a:t>
            </a:r>
          </a:p>
          <a:p>
            <a:pPr marL="0" indent="0">
              <a:buNone/>
            </a:pPr>
            <a:r>
              <a:rPr lang="en-US" sz="2000" i="1" dirty="0" smtClean="0"/>
              <a:t>Luke demarcates between the Period of Israel and the coming of Jesus (16:16).</a:t>
            </a:r>
            <a:endParaRPr lang="en-US" sz="2000" i="1" dirty="0"/>
          </a:p>
        </p:txBody>
      </p:sp>
      <p:sp>
        <p:nvSpPr>
          <p:cNvPr id="13" name="Content Placeholder 12"/>
          <p:cNvSpPr>
            <a:spLocks noGrp="1"/>
          </p:cNvSpPr>
          <p:nvPr>
            <p:ph sz="half" idx="2"/>
          </p:nvPr>
        </p:nvSpPr>
        <p:spPr>
          <a:xfrm>
            <a:off x="4464043" y="2799474"/>
            <a:ext cx="3080825" cy="2227383"/>
          </a:xfrm>
          <a:solidFill>
            <a:schemeClr val="accent5">
              <a:lumMod val="40000"/>
              <a:lumOff val="60000"/>
            </a:schemeClr>
          </a:solidFill>
          <a:ln>
            <a:solidFill>
              <a:schemeClr val="tx1"/>
            </a:solidFill>
          </a:ln>
        </p:spPr>
        <p:txBody>
          <a:bodyPr>
            <a:normAutofit/>
          </a:bodyPr>
          <a:lstStyle/>
          <a:p>
            <a:pPr marL="0" indent="0">
              <a:buNone/>
            </a:pPr>
            <a:r>
              <a:rPr lang="en-US" sz="2000" b="1" dirty="0" smtClean="0">
                <a:solidFill>
                  <a:srgbClr val="FF0000"/>
                </a:solidFill>
              </a:rPr>
              <a:t>PERIOD OF JESUS</a:t>
            </a:r>
          </a:p>
          <a:p>
            <a:pPr marL="0" indent="0">
              <a:buNone/>
            </a:pPr>
            <a:r>
              <a:rPr lang="en-US" sz="2000" i="1" dirty="0" smtClean="0"/>
              <a:t>The larger portion of the Third Gospel is given to the ministry of Jesus, the Savior and Messiah.</a:t>
            </a:r>
            <a:endParaRPr lang="en-US" sz="2000" i="1" dirty="0"/>
          </a:p>
        </p:txBody>
      </p:sp>
      <p:sp>
        <p:nvSpPr>
          <p:cNvPr id="14" name="Content Placeholder 12"/>
          <p:cNvSpPr txBox="1">
            <a:spLocks/>
          </p:cNvSpPr>
          <p:nvPr/>
        </p:nvSpPr>
        <p:spPr>
          <a:xfrm>
            <a:off x="7863839" y="2799475"/>
            <a:ext cx="3080825" cy="2227383"/>
          </a:xfrm>
          <a:prstGeom prst="rect">
            <a:avLst/>
          </a:prstGeom>
          <a:solidFill>
            <a:schemeClr val="accent5">
              <a:lumMod val="60000"/>
              <a:lumOff val="40000"/>
            </a:schemeClr>
          </a:solidFill>
          <a:ln>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smtClean="0">
                <a:solidFill>
                  <a:srgbClr val="FF0000"/>
                </a:solidFill>
              </a:rPr>
              <a:t>PERIOD OF THE CHURCH</a:t>
            </a:r>
          </a:p>
          <a:p>
            <a:pPr marL="0" indent="0">
              <a:buFont typeface="Wingdings 3" charset="2"/>
              <a:buNone/>
            </a:pPr>
            <a:r>
              <a:rPr lang="en-US" sz="2000" i="1" dirty="0" smtClean="0"/>
              <a:t>He also demarcates between the Period of Jesus and the Period of the church (Ac. 1:1-2 8).</a:t>
            </a:r>
            <a:endParaRPr lang="en-US" sz="2000" i="1" dirty="0"/>
          </a:p>
        </p:txBody>
      </p:sp>
      <p:sp>
        <p:nvSpPr>
          <p:cNvPr id="15" name="TextBox 14"/>
          <p:cNvSpPr txBox="1"/>
          <p:nvPr/>
        </p:nvSpPr>
        <p:spPr>
          <a:xfrm>
            <a:off x="1371977" y="5176907"/>
            <a:ext cx="9481624" cy="1384995"/>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latin typeface="Bradley Hand ITC" panose="03070402050302030203" pitchFamily="66" charset="0"/>
              </a:rPr>
              <a:t>The law and the prophets were proclaimed until John. Since that time, the good news of the kingdom of God is being preached… (Lk 16:16) </a:t>
            </a:r>
            <a:endParaRPr lang="en-US" sz="2800" b="1" dirty="0">
              <a:solidFill>
                <a:srgbClr val="FFFF00"/>
              </a:solidFill>
              <a:effectLst>
                <a:outerShdw blurRad="38100" dist="38100" dir="2700000" algn="tl">
                  <a:srgbClr val="000000">
                    <a:alpha val="43137"/>
                  </a:srgbClr>
                </a:outerShdw>
              </a:effectLst>
              <a:latin typeface="Bradley Hand ITC" panose="03070402050302030203" pitchFamily="66" charset="0"/>
            </a:endParaRPr>
          </a:p>
        </p:txBody>
      </p:sp>
    </p:spTree>
    <p:extLst>
      <p:ext uri="{BB962C8B-B14F-4D97-AF65-F5344CB8AC3E}">
        <p14:creationId xmlns:p14="http://schemas.microsoft.com/office/powerpoint/2010/main" val="300077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randombar(horizontal)">
                                      <p:cBhvr>
                                        <p:cTn id="7" dur="500"/>
                                        <p:tgtEl>
                                          <p:spTgt spid="12">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0" dur="500"/>
                                        <p:tgtEl>
                                          <p:spTgt spid="12">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3" dur="500"/>
                                        <p:tgtEl>
                                          <p:spTgt spid="1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bg/>
                                          </p:spTgt>
                                        </p:tgtEl>
                                        <p:attrNameLst>
                                          <p:attrName>style.visibility</p:attrName>
                                        </p:attrNameLst>
                                      </p:cBhvr>
                                      <p:to>
                                        <p:strVal val="visible"/>
                                      </p:to>
                                    </p:set>
                                    <p:animEffect transition="in" filter="randombar(horizontal)">
                                      <p:cBhvr>
                                        <p:cTn id="18" dur="500"/>
                                        <p:tgtEl>
                                          <p:spTgt spid="13">
                                            <p:bg/>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1" dur="500"/>
                                        <p:tgtEl>
                                          <p:spTgt spid="13">
                                            <p:txEl>
                                              <p:pRg st="0" end="0"/>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4" dur="500"/>
                                        <p:tgtEl>
                                          <p:spTgt spid="1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 calcmode="lin" valueType="num">
                                      <p:cBhvr>
                                        <p:cTn id="34"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P spid="14"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1896792" y="76200"/>
            <a:ext cx="8229600" cy="712788"/>
          </a:xfrm>
        </p:spPr>
        <p:txBody>
          <a:bodyPr/>
          <a:lstStyle/>
          <a:p>
            <a:r>
              <a:rPr lang="en-US" altLang="en-US" sz="4000" dirty="0">
                <a:solidFill>
                  <a:srgbClr val="FFC000"/>
                </a:solidFill>
                <a:latin typeface="Impact" panose="020B0806030902050204" pitchFamily="34" charset="0"/>
              </a:rPr>
              <a:t>The Passover Tradition</a:t>
            </a:r>
          </a:p>
        </p:txBody>
      </p:sp>
      <p:sp>
        <p:nvSpPr>
          <p:cNvPr id="289795" name="Rectangle 3"/>
          <p:cNvSpPr>
            <a:spLocks noGrp="1" noChangeArrowheads="1"/>
          </p:cNvSpPr>
          <p:nvPr>
            <p:ph type="body" idx="1"/>
          </p:nvPr>
        </p:nvSpPr>
        <p:spPr>
          <a:xfrm>
            <a:off x="1905000" y="987086"/>
            <a:ext cx="6705600" cy="5867400"/>
          </a:xfrm>
        </p:spPr>
        <p:txBody>
          <a:bodyPr>
            <a:normAutofit fontScale="92500" lnSpcReduction="20000"/>
          </a:bodyPr>
          <a:lstStyle/>
          <a:p>
            <a:pPr>
              <a:buFont typeface="Wingdings" panose="05000000000000000000" pitchFamily="2" charset="2"/>
              <a:buNone/>
            </a:pPr>
            <a:r>
              <a:rPr lang="en-US" altLang="en-US" sz="2400" dirty="0">
                <a:solidFill>
                  <a:srgbClr val="00FF99"/>
                </a:solidFill>
              </a:rPr>
              <a:t>Stage 1</a:t>
            </a:r>
          </a:p>
          <a:p>
            <a:r>
              <a:rPr lang="en-US" altLang="en-US" sz="2000" b="1" i="1" dirty="0">
                <a:solidFill>
                  <a:srgbClr val="FFFF99"/>
                </a:solidFill>
                <a:latin typeface="Arial Narrow" panose="020B0606020202030204" pitchFamily="34" charset="0"/>
              </a:rPr>
              <a:t>Blessing and first cup of wine</a:t>
            </a:r>
          </a:p>
          <a:p>
            <a:r>
              <a:rPr lang="en-US" altLang="en-US" sz="2000" b="1" i="1" dirty="0">
                <a:solidFill>
                  <a:srgbClr val="FFFF99"/>
                </a:solidFill>
                <a:latin typeface="Arial Narrow" panose="020B0606020202030204" pitchFamily="34" charset="0"/>
              </a:rPr>
              <a:t>Preliminary dish</a:t>
            </a:r>
          </a:p>
          <a:p>
            <a:r>
              <a:rPr lang="en-US" altLang="en-US" sz="2000" b="1" i="1" dirty="0">
                <a:solidFill>
                  <a:srgbClr val="FFFF99"/>
                </a:solidFill>
                <a:latin typeface="Arial Narrow" panose="020B0606020202030204" pitchFamily="34" charset="0"/>
              </a:rPr>
              <a:t>Placement of the meal and mixing of the second cup of wine</a:t>
            </a:r>
          </a:p>
          <a:p>
            <a:pPr>
              <a:buFont typeface="Wingdings" panose="05000000000000000000" pitchFamily="2" charset="2"/>
              <a:buNone/>
            </a:pPr>
            <a:r>
              <a:rPr lang="en-US" altLang="en-US" sz="2400" dirty="0">
                <a:solidFill>
                  <a:srgbClr val="00FF99"/>
                </a:solidFill>
              </a:rPr>
              <a:t>Stage 2</a:t>
            </a:r>
          </a:p>
          <a:p>
            <a:r>
              <a:rPr lang="en-US" altLang="en-US" sz="2000" b="1" i="1" dirty="0">
                <a:solidFill>
                  <a:srgbClr val="FFFF99"/>
                </a:solidFill>
                <a:latin typeface="Arial Narrow" panose="020B0606020202030204" pitchFamily="34" charset="0"/>
              </a:rPr>
              <a:t>Recounting the Passover story</a:t>
            </a:r>
          </a:p>
          <a:p>
            <a:r>
              <a:rPr lang="en-US" altLang="en-US" sz="2000" b="1" i="1" dirty="0">
                <a:solidFill>
                  <a:srgbClr val="FFFF99"/>
                </a:solidFill>
                <a:latin typeface="Arial Narrow" panose="020B0606020202030204" pitchFamily="34" charset="0"/>
              </a:rPr>
              <a:t>Singing of Psalm 113-114</a:t>
            </a:r>
          </a:p>
          <a:p>
            <a:r>
              <a:rPr lang="en-US" altLang="en-US" sz="2000" b="1" i="1" dirty="0">
                <a:solidFill>
                  <a:srgbClr val="FFFF99"/>
                </a:solidFill>
                <a:latin typeface="Arial Narrow" panose="020B0606020202030204" pitchFamily="34" charset="0"/>
              </a:rPr>
              <a:t>Drinking the second cup of wine</a:t>
            </a:r>
          </a:p>
          <a:p>
            <a:pPr>
              <a:buFont typeface="Wingdings" panose="05000000000000000000" pitchFamily="2" charset="2"/>
              <a:buNone/>
            </a:pPr>
            <a:r>
              <a:rPr lang="en-US" altLang="en-US" sz="2400" dirty="0">
                <a:solidFill>
                  <a:srgbClr val="00FF99"/>
                </a:solidFill>
              </a:rPr>
              <a:t>Stage 3</a:t>
            </a:r>
          </a:p>
          <a:p>
            <a:r>
              <a:rPr lang="en-US" altLang="en-US" sz="2000" b="1" i="1" dirty="0">
                <a:solidFill>
                  <a:srgbClr val="FFFF99"/>
                </a:solidFill>
                <a:latin typeface="Arial Narrow" panose="020B0606020202030204" pitchFamily="34" charset="0"/>
              </a:rPr>
              <a:t>Blessing of the unleavened bread</a:t>
            </a:r>
          </a:p>
          <a:p>
            <a:r>
              <a:rPr lang="en-US" altLang="en-US" sz="2000" b="1" i="1" dirty="0">
                <a:solidFill>
                  <a:srgbClr val="FFFF99"/>
                </a:solidFill>
                <a:latin typeface="Arial Narrow" panose="020B0606020202030204" pitchFamily="34" charset="0"/>
              </a:rPr>
              <a:t>Meal</a:t>
            </a:r>
          </a:p>
          <a:p>
            <a:r>
              <a:rPr lang="en-US" altLang="en-US" sz="2000" b="1" i="1" dirty="0">
                <a:solidFill>
                  <a:srgbClr val="FFFF99"/>
                </a:solidFill>
                <a:latin typeface="Arial Narrow" panose="020B0606020202030204" pitchFamily="34" charset="0"/>
              </a:rPr>
              <a:t>Blessing and drinking the third cup of wine</a:t>
            </a:r>
          </a:p>
          <a:p>
            <a:pPr>
              <a:buFont typeface="Wingdings" panose="05000000000000000000" pitchFamily="2" charset="2"/>
              <a:buNone/>
            </a:pPr>
            <a:r>
              <a:rPr lang="en-US" altLang="en-US" sz="2400" dirty="0">
                <a:solidFill>
                  <a:srgbClr val="00FF99"/>
                </a:solidFill>
              </a:rPr>
              <a:t>Stage 4</a:t>
            </a:r>
          </a:p>
          <a:p>
            <a:r>
              <a:rPr lang="en-US" altLang="en-US" sz="2000" b="1" i="1" dirty="0">
                <a:solidFill>
                  <a:srgbClr val="FFFF99"/>
                </a:solidFill>
                <a:latin typeface="Arial Narrow" panose="020B0606020202030204" pitchFamily="34" charset="0"/>
              </a:rPr>
              <a:t>Singing Psalm 115-118</a:t>
            </a:r>
          </a:p>
          <a:p>
            <a:r>
              <a:rPr lang="en-US" altLang="en-US" sz="2000" b="1" i="1" dirty="0">
                <a:solidFill>
                  <a:srgbClr val="FFFF99"/>
                </a:solidFill>
                <a:latin typeface="Arial Narrow" panose="020B0606020202030204" pitchFamily="34" charset="0"/>
              </a:rPr>
              <a:t>Blessing and drinking the fourth cup of wine</a:t>
            </a:r>
          </a:p>
        </p:txBody>
      </p:sp>
      <p:sp>
        <p:nvSpPr>
          <p:cNvPr id="289796" name="Text Box 4"/>
          <p:cNvSpPr txBox="1">
            <a:spLocks noChangeArrowheads="1"/>
          </p:cNvSpPr>
          <p:nvPr/>
        </p:nvSpPr>
        <p:spPr bwMode="auto">
          <a:xfrm>
            <a:off x="7086600" y="2743200"/>
            <a:ext cx="3429000" cy="3046988"/>
          </a:xfrm>
          <a:prstGeom prst="rect">
            <a:avLst/>
          </a:prstGeom>
          <a:solidFill>
            <a:srgbClr val="3333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chemeClr val="folHlink"/>
                </a:solidFill>
                <a:latin typeface="Bookman Old Style" panose="02050604050505020204" pitchFamily="18" charset="0"/>
              </a:rPr>
              <a:t>Clearly, Jesus linked the meaning of his death with the covenant, also echoing the language of the suffering servant (Is. 53:12).</a:t>
            </a:r>
          </a:p>
        </p:txBody>
      </p:sp>
    </p:spTree>
    <p:extLst>
      <p:ext uri="{BB962C8B-B14F-4D97-AF65-F5344CB8AC3E}">
        <p14:creationId xmlns:p14="http://schemas.microsoft.com/office/powerpoint/2010/main" val="1207356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9795">
                                            <p:txEl>
                                              <p:pRg st="0" end="0"/>
                                            </p:txEl>
                                          </p:spTgt>
                                        </p:tgtEl>
                                        <p:attrNameLst>
                                          <p:attrName>style.visibility</p:attrName>
                                        </p:attrNameLst>
                                      </p:cBhvr>
                                      <p:to>
                                        <p:strVal val="visible"/>
                                      </p:to>
                                    </p:set>
                                    <p:anim calcmode="lin" valueType="num">
                                      <p:cBhvr additive="base">
                                        <p:cTn id="7" dur="500" fill="hold"/>
                                        <p:tgtEl>
                                          <p:spTgt spid="289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979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9795">
                                            <p:txEl>
                                              <p:pRg st="1" end="1"/>
                                            </p:txEl>
                                          </p:spTgt>
                                        </p:tgtEl>
                                        <p:attrNameLst>
                                          <p:attrName>style.visibility</p:attrName>
                                        </p:attrNameLst>
                                      </p:cBhvr>
                                      <p:to>
                                        <p:strVal val="visible"/>
                                      </p:to>
                                    </p:set>
                                    <p:anim calcmode="lin" valueType="num">
                                      <p:cBhvr additive="base">
                                        <p:cTn id="11" dur="500" fill="hold"/>
                                        <p:tgtEl>
                                          <p:spTgt spid="28979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979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9795">
                                            <p:txEl>
                                              <p:pRg st="2" end="2"/>
                                            </p:txEl>
                                          </p:spTgt>
                                        </p:tgtEl>
                                        <p:attrNameLst>
                                          <p:attrName>style.visibility</p:attrName>
                                        </p:attrNameLst>
                                      </p:cBhvr>
                                      <p:to>
                                        <p:strVal val="visible"/>
                                      </p:to>
                                    </p:set>
                                    <p:anim calcmode="lin" valueType="num">
                                      <p:cBhvr additive="base">
                                        <p:cTn id="15" dur="500" fill="hold"/>
                                        <p:tgtEl>
                                          <p:spTgt spid="28979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979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9795">
                                            <p:txEl>
                                              <p:pRg st="3" end="3"/>
                                            </p:txEl>
                                          </p:spTgt>
                                        </p:tgtEl>
                                        <p:attrNameLst>
                                          <p:attrName>style.visibility</p:attrName>
                                        </p:attrNameLst>
                                      </p:cBhvr>
                                      <p:to>
                                        <p:strVal val="visible"/>
                                      </p:to>
                                    </p:set>
                                    <p:anim calcmode="lin" valueType="num">
                                      <p:cBhvr additive="base">
                                        <p:cTn id="19" dur="500" fill="hold"/>
                                        <p:tgtEl>
                                          <p:spTgt spid="28979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97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89795">
                                            <p:txEl>
                                              <p:pRg st="4" end="4"/>
                                            </p:txEl>
                                          </p:spTgt>
                                        </p:tgtEl>
                                        <p:attrNameLst>
                                          <p:attrName>style.visibility</p:attrName>
                                        </p:attrNameLst>
                                      </p:cBhvr>
                                      <p:to>
                                        <p:strVal val="visible"/>
                                      </p:to>
                                    </p:set>
                                    <p:anim calcmode="lin" valueType="num">
                                      <p:cBhvr additive="base">
                                        <p:cTn id="25" dur="500" fill="hold"/>
                                        <p:tgtEl>
                                          <p:spTgt spid="28979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979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9795">
                                            <p:txEl>
                                              <p:pRg st="5" end="5"/>
                                            </p:txEl>
                                          </p:spTgt>
                                        </p:tgtEl>
                                        <p:attrNameLst>
                                          <p:attrName>style.visibility</p:attrName>
                                        </p:attrNameLst>
                                      </p:cBhvr>
                                      <p:to>
                                        <p:strVal val="visible"/>
                                      </p:to>
                                    </p:set>
                                    <p:anim calcmode="lin" valueType="num">
                                      <p:cBhvr additive="base">
                                        <p:cTn id="29" dur="500" fill="hold"/>
                                        <p:tgtEl>
                                          <p:spTgt spid="28979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8979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89795">
                                            <p:txEl>
                                              <p:pRg st="6" end="6"/>
                                            </p:txEl>
                                          </p:spTgt>
                                        </p:tgtEl>
                                        <p:attrNameLst>
                                          <p:attrName>style.visibility</p:attrName>
                                        </p:attrNameLst>
                                      </p:cBhvr>
                                      <p:to>
                                        <p:strVal val="visible"/>
                                      </p:to>
                                    </p:set>
                                    <p:anim calcmode="lin" valueType="num">
                                      <p:cBhvr additive="base">
                                        <p:cTn id="33" dur="500" fill="hold"/>
                                        <p:tgtEl>
                                          <p:spTgt spid="28979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89795">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9795">
                                            <p:txEl>
                                              <p:pRg st="7" end="7"/>
                                            </p:txEl>
                                          </p:spTgt>
                                        </p:tgtEl>
                                        <p:attrNameLst>
                                          <p:attrName>style.visibility</p:attrName>
                                        </p:attrNameLst>
                                      </p:cBhvr>
                                      <p:to>
                                        <p:strVal val="visible"/>
                                      </p:to>
                                    </p:set>
                                    <p:anim calcmode="lin" valueType="num">
                                      <p:cBhvr additive="base">
                                        <p:cTn id="37" dur="500" fill="hold"/>
                                        <p:tgtEl>
                                          <p:spTgt spid="28979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97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89795">
                                            <p:txEl>
                                              <p:pRg st="8" end="8"/>
                                            </p:txEl>
                                          </p:spTgt>
                                        </p:tgtEl>
                                        <p:attrNameLst>
                                          <p:attrName>style.visibility</p:attrName>
                                        </p:attrNameLst>
                                      </p:cBhvr>
                                      <p:to>
                                        <p:strVal val="visible"/>
                                      </p:to>
                                    </p:set>
                                    <p:anim calcmode="lin" valueType="num">
                                      <p:cBhvr additive="base">
                                        <p:cTn id="43" dur="500" fill="hold"/>
                                        <p:tgtEl>
                                          <p:spTgt spid="28979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979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89795">
                                            <p:txEl>
                                              <p:pRg st="9" end="9"/>
                                            </p:txEl>
                                          </p:spTgt>
                                        </p:tgtEl>
                                        <p:attrNameLst>
                                          <p:attrName>style.visibility</p:attrName>
                                        </p:attrNameLst>
                                      </p:cBhvr>
                                      <p:to>
                                        <p:strVal val="visible"/>
                                      </p:to>
                                    </p:set>
                                    <p:anim calcmode="lin" valueType="num">
                                      <p:cBhvr additive="base">
                                        <p:cTn id="47" dur="500" fill="hold"/>
                                        <p:tgtEl>
                                          <p:spTgt spid="28979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89795">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89795">
                                            <p:txEl>
                                              <p:pRg st="10" end="10"/>
                                            </p:txEl>
                                          </p:spTgt>
                                        </p:tgtEl>
                                        <p:attrNameLst>
                                          <p:attrName>style.visibility</p:attrName>
                                        </p:attrNameLst>
                                      </p:cBhvr>
                                      <p:to>
                                        <p:strVal val="visible"/>
                                      </p:to>
                                    </p:set>
                                    <p:anim calcmode="lin" valueType="num">
                                      <p:cBhvr additive="base">
                                        <p:cTn id="51" dur="500" fill="hold"/>
                                        <p:tgtEl>
                                          <p:spTgt spid="289795">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89795">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89795">
                                            <p:txEl>
                                              <p:pRg st="11" end="11"/>
                                            </p:txEl>
                                          </p:spTgt>
                                        </p:tgtEl>
                                        <p:attrNameLst>
                                          <p:attrName>style.visibility</p:attrName>
                                        </p:attrNameLst>
                                      </p:cBhvr>
                                      <p:to>
                                        <p:strVal val="visible"/>
                                      </p:to>
                                    </p:set>
                                    <p:anim calcmode="lin" valueType="num">
                                      <p:cBhvr additive="base">
                                        <p:cTn id="55" dur="500" fill="hold"/>
                                        <p:tgtEl>
                                          <p:spTgt spid="289795">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8979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289795">
                                            <p:txEl>
                                              <p:pRg st="12" end="12"/>
                                            </p:txEl>
                                          </p:spTgt>
                                        </p:tgtEl>
                                        <p:attrNameLst>
                                          <p:attrName>style.visibility</p:attrName>
                                        </p:attrNameLst>
                                      </p:cBhvr>
                                      <p:to>
                                        <p:strVal val="visible"/>
                                      </p:to>
                                    </p:set>
                                    <p:anim calcmode="lin" valueType="num">
                                      <p:cBhvr additive="base">
                                        <p:cTn id="61" dur="500" fill="hold"/>
                                        <p:tgtEl>
                                          <p:spTgt spid="289795">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89795">
                                            <p:txEl>
                                              <p:pRg st="12" end="12"/>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89795">
                                            <p:txEl>
                                              <p:pRg st="13" end="13"/>
                                            </p:txEl>
                                          </p:spTgt>
                                        </p:tgtEl>
                                        <p:attrNameLst>
                                          <p:attrName>style.visibility</p:attrName>
                                        </p:attrNameLst>
                                      </p:cBhvr>
                                      <p:to>
                                        <p:strVal val="visible"/>
                                      </p:to>
                                    </p:set>
                                    <p:anim calcmode="lin" valueType="num">
                                      <p:cBhvr additive="base">
                                        <p:cTn id="65" dur="500" fill="hold"/>
                                        <p:tgtEl>
                                          <p:spTgt spid="289795">
                                            <p:txEl>
                                              <p:pRg st="13" end="1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89795">
                                            <p:txEl>
                                              <p:pRg st="13" end="1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89795">
                                            <p:txEl>
                                              <p:pRg st="14" end="14"/>
                                            </p:txEl>
                                          </p:spTgt>
                                        </p:tgtEl>
                                        <p:attrNameLst>
                                          <p:attrName>style.visibility</p:attrName>
                                        </p:attrNameLst>
                                      </p:cBhvr>
                                      <p:to>
                                        <p:strVal val="visible"/>
                                      </p:to>
                                    </p:set>
                                    <p:anim calcmode="lin" valueType="num">
                                      <p:cBhvr additive="base">
                                        <p:cTn id="69" dur="500" fill="hold"/>
                                        <p:tgtEl>
                                          <p:spTgt spid="289795">
                                            <p:txEl>
                                              <p:pRg st="14" end="1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89795">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16" fill="hold" grpId="0" nodeType="clickEffect">
                                  <p:stCondLst>
                                    <p:cond delay="0"/>
                                  </p:stCondLst>
                                  <p:childTnLst>
                                    <p:set>
                                      <p:cBhvr>
                                        <p:cTn id="74" dur="1" fill="hold">
                                          <p:stCondLst>
                                            <p:cond delay="0"/>
                                          </p:stCondLst>
                                        </p:cTn>
                                        <p:tgtEl>
                                          <p:spTgt spid="289796"/>
                                        </p:tgtEl>
                                        <p:attrNameLst>
                                          <p:attrName>style.visibility</p:attrName>
                                        </p:attrNameLst>
                                      </p:cBhvr>
                                      <p:to>
                                        <p:strVal val="visible"/>
                                      </p:to>
                                    </p:set>
                                    <p:anim calcmode="lin" valueType="num">
                                      <p:cBhvr>
                                        <p:cTn id="75" dur="500" fill="hold"/>
                                        <p:tgtEl>
                                          <p:spTgt spid="289796"/>
                                        </p:tgtEl>
                                        <p:attrNameLst>
                                          <p:attrName>ppt_w</p:attrName>
                                        </p:attrNameLst>
                                      </p:cBhvr>
                                      <p:tavLst>
                                        <p:tav tm="0">
                                          <p:val>
                                            <p:fltVal val="0"/>
                                          </p:val>
                                        </p:tav>
                                        <p:tav tm="100000">
                                          <p:val>
                                            <p:strVal val="#ppt_w"/>
                                          </p:val>
                                        </p:tav>
                                      </p:tavLst>
                                    </p:anim>
                                    <p:anim calcmode="lin" valueType="num">
                                      <p:cBhvr>
                                        <p:cTn id="76" dur="500" fill="hold"/>
                                        <p:tgtEl>
                                          <p:spTgt spid="2897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3F0FDD11-123D-4875-9EE3-AB67FF5285D8}" type="slidenum">
              <a:rPr lang="en-US" altLang="en-US"/>
              <a:pPr/>
              <a:t>161</a:t>
            </a:fld>
            <a:endParaRPr lang="en-US" altLang="en-US"/>
          </a:p>
        </p:txBody>
      </p:sp>
      <p:sp>
        <p:nvSpPr>
          <p:cNvPr id="293890" name="Rectangle 2"/>
          <p:cNvSpPr>
            <a:spLocks noGrp="1" noChangeArrowheads="1"/>
          </p:cNvSpPr>
          <p:nvPr>
            <p:ph type="title"/>
          </p:nvPr>
        </p:nvSpPr>
        <p:spPr/>
        <p:txBody>
          <a:bodyPr/>
          <a:lstStyle/>
          <a:p>
            <a:r>
              <a:rPr lang="en-US" altLang="en-US" b="1" dirty="0">
                <a:solidFill>
                  <a:srgbClr val="C00000"/>
                </a:solidFill>
              </a:rPr>
              <a:t>Prelude to the </a:t>
            </a:r>
            <a:r>
              <a:rPr lang="en-US" altLang="en-US" b="1" dirty="0" smtClean="0">
                <a:solidFill>
                  <a:srgbClr val="C00000"/>
                </a:solidFill>
              </a:rPr>
              <a:t>Arrest</a:t>
            </a:r>
            <a:endParaRPr lang="en-US" altLang="en-US" sz="2400" b="1" dirty="0">
              <a:solidFill>
                <a:srgbClr val="C00000"/>
              </a:solidFill>
            </a:endParaRPr>
          </a:p>
        </p:txBody>
      </p:sp>
      <p:sp>
        <p:nvSpPr>
          <p:cNvPr id="293891" name="Rectangle 3"/>
          <p:cNvSpPr>
            <a:spLocks noGrp="1" noChangeArrowheads="1"/>
          </p:cNvSpPr>
          <p:nvPr>
            <p:ph type="body" idx="1"/>
          </p:nvPr>
        </p:nvSpPr>
        <p:spPr>
          <a:xfrm>
            <a:off x="2589212" y="2133599"/>
            <a:ext cx="9044770" cy="4421945"/>
          </a:xfrm>
        </p:spPr>
        <p:txBody>
          <a:bodyPr>
            <a:normAutofit/>
          </a:bodyPr>
          <a:lstStyle/>
          <a:p>
            <a:pPr>
              <a:buFont typeface="Wingdings" panose="05000000000000000000" pitchFamily="2" charset="2"/>
              <a:buNone/>
            </a:pPr>
            <a:r>
              <a:rPr lang="en-US" altLang="en-US" sz="2800" b="1" dirty="0">
                <a:solidFill>
                  <a:srgbClr val="002060"/>
                </a:solidFill>
              </a:rPr>
              <a:t>Jesus </a:t>
            </a:r>
            <a:r>
              <a:rPr lang="en-US" altLang="en-US" sz="2800" b="1" dirty="0" smtClean="0">
                <a:solidFill>
                  <a:srgbClr val="002060"/>
                </a:solidFill>
              </a:rPr>
              <a:t>predicted </a:t>
            </a:r>
            <a:r>
              <a:rPr lang="en-US" altLang="en-US" sz="2800" b="1" dirty="0">
                <a:solidFill>
                  <a:srgbClr val="002060"/>
                </a:solidFill>
              </a:rPr>
              <a:t>the denial of </a:t>
            </a:r>
            <a:r>
              <a:rPr lang="en-US" altLang="en-US" sz="2800" b="1" dirty="0" smtClean="0">
                <a:solidFill>
                  <a:srgbClr val="002060"/>
                </a:solidFill>
              </a:rPr>
              <a:t>Peter.</a:t>
            </a:r>
          </a:p>
          <a:p>
            <a:r>
              <a:rPr lang="en-US" altLang="en-US" sz="2800" b="1" dirty="0" smtClean="0">
                <a:solidFill>
                  <a:srgbClr val="002060"/>
                </a:solidFill>
              </a:rPr>
              <a:t> </a:t>
            </a:r>
            <a:r>
              <a:rPr lang="en-US" altLang="en-US" sz="2400" i="1" dirty="0" smtClean="0"/>
              <a:t>Peter </a:t>
            </a:r>
            <a:r>
              <a:rPr lang="en-US" altLang="en-US" sz="2400" i="1" dirty="0"/>
              <a:t>protested that he </a:t>
            </a:r>
            <a:r>
              <a:rPr lang="en-US" altLang="en-US" sz="2400" i="1" dirty="0" smtClean="0"/>
              <a:t>was ready to die for Jesus</a:t>
            </a:r>
          </a:p>
          <a:p>
            <a:r>
              <a:rPr lang="en-US" altLang="en-US" sz="2400" i="1" dirty="0" smtClean="0"/>
              <a:t>In </a:t>
            </a:r>
            <a:r>
              <a:rPr lang="en-US" altLang="en-US" sz="2400" i="1" dirty="0"/>
              <a:t>Gethsemane (= olive press</a:t>
            </a:r>
            <a:r>
              <a:rPr lang="en-US" altLang="en-US" sz="2400" i="1" dirty="0" smtClean="0"/>
              <a:t>), Luke tells us that </a:t>
            </a:r>
            <a:r>
              <a:rPr lang="en-US" altLang="en-US" sz="2400" i="1" dirty="0"/>
              <a:t>Jesus </a:t>
            </a:r>
            <a:r>
              <a:rPr lang="en-US" altLang="en-US" sz="2400" i="1" dirty="0" smtClean="0"/>
              <a:t>prayed with such intensity that his sweat congealed until it was thick like blood.</a:t>
            </a:r>
            <a:endParaRPr lang="en-US" altLang="en-US" sz="2400" i="1" dirty="0"/>
          </a:p>
          <a:p>
            <a:r>
              <a:rPr lang="en-US" altLang="en-US" sz="2400" i="1" dirty="0"/>
              <a:t>The “cup” was a symbol of his coming death and </a:t>
            </a:r>
            <a:r>
              <a:rPr lang="en-US" altLang="en-US" sz="2400" i="1" dirty="0" smtClean="0"/>
              <a:t>suffering.</a:t>
            </a:r>
            <a:endParaRPr lang="en-US" altLang="en-US" sz="2400" i="1" dirty="0"/>
          </a:p>
        </p:txBody>
      </p:sp>
    </p:spTree>
    <p:extLst>
      <p:ext uri="{BB962C8B-B14F-4D97-AF65-F5344CB8AC3E}">
        <p14:creationId xmlns:p14="http://schemas.microsoft.com/office/powerpoint/2010/main" val="3760477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3891">
                                            <p:txEl>
                                              <p:pRg st="0" end="0"/>
                                            </p:txEl>
                                          </p:spTgt>
                                        </p:tgtEl>
                                        <p:attrNameLst>
                                          <p:attrName>style.visibility</p:attrName>
                                        </p:attrNameLst>
                                      </p:cBhvr>
                                      <p:to>
                                        <p:strVal val="visible"/>
                                      </p:to>
                                    </p:set>
                                    <p:anim calcmode="lin" valueType="num">
                                      <p:cBhvr>
                                        <p:cTn id="7" dur="500" fill="hold"/>
                                        <p:tgtEl>
                                          <p:spTgt spid="293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38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93891">
                                            <p:txEl>
                                              <p:pRg st="1" end="1"/>
                                            </p:txEl>
                                          </p:spTgt>
                                        </p:tgtEl>
                                        <p:attrNameLst>
                                          <p:attrName>style.visibility</p:attrName>
                                        </p:attrNameLst>
                                      </p:cBhvr>
                                      <p:to>
                                        <p:strVal val="visible"/>
                                      </p:to>
                                    </p:set>
                                    <p:anim calcmode="lin" valueType="num">
                                      <p:cBhvr>
                                        <p:cTn id="13" dur="500" fill="hold"/>
                                        <p:tgtEl>
                                          <p:spTgt spid="2938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938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93891">
                                            <p:txEl>
                                              <p:pRg st="2" end="2"/>
                                            </p:txEl>
                                          </p:spTgt>
                                        </p:tgtEl>
                                        <p:attrNameLst>
                                          <p:attrName>style.visibility</p:attrName>
                                        </p:attrNameLst>
                                      </p:cBhvr>
                                      <p:to>
                                        <p:strVal val="visible"/>
                                      </p:to>
                                    </p:set>
                                    <p:anim calcmode="lin" valueType="num">
                                      <p:cBhvr additive="base">
                                        <p:cTn id="19" dur="500" fill="hold"/>
                                        <p:tgtEl>
                                          <p:spTgt spid="293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3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93891">
                                            <p:txEl>
                                              <p:pRg st="3" end="3"/>
                                            </p:txEl>
                                          </p:spTgt>
                                        </p:tgtEl>
                                        <p:attrNameLst>
                                          <p:attrName>style.visibility</p:attrName>
                                        </p:attrNameLst>
                                      </p:cBhvr>
                                      <p:to>
                                        <p:strVal val="visible"/>
                                      </p:to>
                                    </p:set>
                                    <p:anim calcmode="lin" valueType="num">
                                      <p:cBhvr additive="base">
                                        <p:cTn id="25" dur="500" fill="hold"/>
                                        <p:tgtEl>
                                          <p:spTgt spid="293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38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9367E26-D1D0-4884-9315-0B05311706A5}" type="slidenum">
              <a:rPr lang="en-US" altLang="en-US"/>
              <a:pPr/>
              <a:t>162</a:t>
            </a:fld>
            <a:endParaRPr lang="en-US" altLang="en-US"/>
          </a:p>
        </p:txBody>
      </p:sp>
      <p:pic>
        <p:nvPicPr>
          <p:cNvPr id="294914" name="Picture 2" descr="NTA102"/>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828304" y="0"/>
            <a:ext cx="10687792"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4915" name="Text Box 3"/>
          <p:cNvSpPr txBox="1">
            <a:spLocks noChangeArrowheads="1"/>
          </p:cNvSpPr>
          <p:nvPr/>
        </p:nvSpPr>
        <p:spPr bwMode="auto">
          <a:xfrm>
            <a:off x="828305" y="5556739"/>
            <a:ext cx="10687792" cy="830997"/>
          </a:xfrm>
          <a:prstGeom prst="rect">
            <a:avLst/>
          </a:prstGeom>
          <a:solidFill>
            <a:schemeClr val="bg2">
              <a:lumMod val="25000"/>
            </a:schemeClr>
          </a:solidFill>
          <a:ln>
            <a:noFill/>
          </a:ln>
          <a:effectLst/>
        </p:spPr>
        <p:txBody>
          <a:bodyPr wrap="square">
            <a:spAutoFit/>
          </a:bodyPr>
          <a:lstStyle/>
          <a:p>
            <a:pPr algn="ctr">
              <a:spcBef>
                <a:spcPct val="50000"/>
              </a:spcBef>
            </a:pPr>
            <a:r>
              <a:rPr lang="en-US" altLang="en-US" sz="2400" dirty="0">
                <a:solidFill>
                  <a:srgbClr val="FFFF99"/>
                </a:solidFill>
                <a:latin typeface="Arial Narrow" panose="020B0606020202030204" pitchFamily="34" charset="0"/>
              </a:rPr>
              <a:t>The </a:t>
            </a:r>
            <a:r>
              <a:rPr lang="en-US" altLang="en-US" sz="2400" dirty="0" err="1">
                <a:solidFill>
                  <a:srgbClr val="FFFF99"/>
                </a:solidFill>
                <a:latin typeface="Arial Narrow" panose="020B0606020202030204" pitchFamily="34" charset="0"/>
              </a:rPr>
              <a:t>Kidron</a:t>
            </a:r>
            <a:r>
              <a:rPr lang="en-US" altLang="en-US" sz="2400" dirty="0">
                <a:solidFill>
                  <a:srgbClr val="FFFF99"/>
                </a:solidFill>
                <a:latin typeface="Arial Narrow" panose="020B0606020202030204" pitchFamily="34" charset="0"/>
              </a:rPr>
              <a:t> Valley facing northward (southeast corner of the temple mount visible on the left; lower slopes of the Mt. of Olives on the </a:t>
            </a:r>
            <a:r>
              <a:rPr lang="en-US" altLang="en-US" sz="2400" dirty="0" smtClean="0">
                <a:solidFill>
                  <a:srgbClr val="FFFF99"/>
                </a:solidFill>
                <a:latin typeface="Arial Narrow" panose="020B0606020202030204" pitchFamily="34" charset="0"/>
              </a:rPr>
              <a:t>right)</a:t>
            </a:r>
            <a:endParaRPr lang="en-US" altLang="en-US" sz="2400" dirty="0">
              <a:solidFill>
                <a:srgbClr val="FFFF99"/>
              </a:solidFill>
              <a:latin typeface="Arial Narrow" panose="020B0606020202030204" pitchFamily="34" charset="0"/>
            </a:endParaRPr>
          </a:p>
        </p:txBody>
      </p:sp>
    </p:spTree>
    <p:extLst>
      <p:ext uri="{BB962C8B-B14F-4D97-AF65-F5344CB8AC3E}">
        <p14:creationId xmlns:p14="http://schemas.microsoft.com/office/powerpoint/2010/main" val="286759998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CEC2A8FE-6E02-48E2-8F13-EC087CEB0048}" type="slidenum">
              <a:rPr lang="en-US" altLang="en-US"/>
              <a:pPr/>
              <a:t>163</a:t>
            </a:fld>
            <a:endParaRPr lang="en-US" altLang="en-US"/>
          </a:p>
        </p:txBody>
      </p:sp>
      <p:sp>
        <p:nvSpPr>
          <p:cNvPr id="295938" name="Rectangle 2"/>
          <p:cNvSpPr>
            <a:spLocks noGrp="1" noChangeArrowheads="1"/>
          </p:cNvSpPr>
          <p:nvPr>
            <p:ph type="title"/>
          </p:nvPr>
        </p:nvSpPr>
        <p:spPr>
          <a:xfrm>
            <a:off x="1981200" y="216880"/>
            <a:ext cx="8229600" cy="788988"/>
          </a:xfrm>
        </p:spPr>
        <p:txBody>
          <a:bodyPr>
            <a:normAutofit/>
          </a:bodyPr>
          <a:lstStyle/>
          <a:p>
            <a:pPr algn="ctr"/>
            <a:r>
              <a:rPr lang="en-US" altLang="en-US" dirty="0">
                <a:solidFill>
                  <a:srgbClr val="FFC000"/>
                </a:solidFill>
                <a:latin typeface="Impact" panose="020B0806030902050204" pitchFamily="34" charset="0"/>
              </a:rPr>
              <a:t>The Arrest and Trial in the Four Gospels</a:t>
            </a:r>
          </a:p>
        </p:txBody>
      </p:sp>
      <p:sp>
        <p:nvSpPr>
          <p:cNvPr id="295939" name="Rectangle 3"/>
          <p:cNvSpPr>
            <a:spLocks noGrp="1" noChangeArrowheads="1"/>
          </p:cNvSpPr>
          <p:nvPr>
            <p:ph type="body" idx="1"/>
          </p:nvPr>
        </p:nvSpPr>
        <p:spPr>
          <a:xfrm>
            <a:off x="1752600" y="990600"/>
            <a:ext cx="2057400" cy="5638800"/>
          </a:xfrm>
          <a:gradFill rotWithShape="1">
            <a:gsLst>
              <a:gs pos="0">
                <a:srgbClr val="001F1E">
                  <a:gamma/>
                  <a:shade val="46275"/>
                  <a:invGamma/>
                </a:srgbClr>
              </a:gs>
              <a:gs pos="100000">
                <a:srgbClr val="001F1E"/>
              </a:gs>
            </a:gsLst>
            <a:lin ang="5400000" scaled="1"/>
          </a:gradFill>
          <a:ln w="12700">
            <a:solidFill>
              <a:schemeClr val="hlink"/>
            </a:solidFill>
            <a:miter lim="800000"/>
            <a:headEnd/>
            <a:tailEnd/>
          </a:ln>
        </p:spPr>
        <p:txBody>
          <a:bodyPr>
            <a:normAutofit fontScale="92500" lnSpcReduction="20000"/>
          </a:bodyPr>
          <a:lstStyle/>
          <a:p>
            <a:pPr>
              <a:lnSpc>
                <a:spcPct val="110000"/>
              </a:lnSpc>
              <a:buFont typeface="Wingdings" panose="05000000000000000000" pitchFamily="2" charset="2"/>
              <a:buNone/>
            </a:pPr>
            <a:r>
              <a:rPr lang="en-US" altLang="en-US" sz="3900" dirty="0">
                <a:solidFill>
                  <a:srgbClr val="FF9900"/>
                </a:solidFill>
                <a:latin typeface="Mistral" panose="03090702030407020403" pitchFamily="66" charset="0"/>
              </a:rPr>
              <a:t>Matthew</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Gethsemane</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Judas’ </a:t>
            </a:r>
            <a:r>
              <a:rPr lang="en-US" altLang="en-US" sz="2000" b="1" i="1" dirty="0" smtClean="0">
                <a:solidFill>
                  <a:srgbClr val="FFFF99"/>
                </a:solidFill>
                <a:latin typeface="Arial Narrow" panose="020B0606020202030204" pitchFamily="34" charset="0"/>
              </a:rPr>
              <a:t>betrayal</a:t>
            </a:r>
            <a:endParaRPr lang="en-US" altLang="en-US" sz="16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Before </a:t>
            </a:r>
            <a:r>
              <a:rPr lang="en-US" altLang="en-US" sz="2000" b="1" i="1" dirty="0" smtClean="0">
                <a:solidFill>
                  <a:srgbClr val="FFFF99"/>
                </a:solidFill>
                <a:latin typeface="Arial Narrow" panose="020B0606020202030204" pitchFamily="34" charset="0"/>
              </a:rPr>
              <a:t>Caiaphas</a:t>
            </a:r>
          </a:p>
          <a:p>
            <a:pPr>
              <a:buFont typeface="Wingdings" panose="05000000000000000000" pitchFamily="2" charset="2"/>
              <a:buNone/>
            </a:pPr>
            <a:endParaRPr lang="en-US" altLang="en-US" sz="1900" b="1" i="1" dirty="0">
              <a:solidFill>
                <a:srgbClr val="FFFF99"/>
              </a:solidFill>
              <a:latin typeface="Arial Narrow" panose="020B0606020202030204" pitchFamily="34" charset="0"/>
            </a:endParaRPr>
          </a:p>
          <a:p>
            <a:pPr>
              <a:lnSpc>
                <a:spcPct val="120000"/>
              </a:lnSpc>
              <a:buFont typeface="Wingdings" panose="05000000000000000000" pitchFamily="2" charset="2"/>
              <a:buNone/>
            </a:pPr>
            <a:r>
              <a:rPr lang="en-US" altLang="en-US" sz="2000" b="1" i="1" dirty="0">
                <a:solidFill>
                  <a:srgbClr val="FFFF99"/>
                </a:solidFill>
                <a:latin typeface="Arial Narrow" panose="020B0606020202030204" pitchFamily="34" charset="0"/>
              </a:rPr>
              <a:t>Before the Sanhedrin</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Peter’s denials</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Before Pilate</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Death of Judas</a:t>
            </a: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endParaRPr lang="en-US" altLang="en-US" sz="16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Release Barabbas</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Soldiers mockery</a:t>
            </a:r>
          </a:p>
        </p:txBody>
      </p:sp>
      <p:sp>
        <p:nvSpPr>
          <p:cNvPr id="295940" name="Rectangle 4"/>
          <p:cNvSpPr>
            <a:spLocks noChangeArrowheads="1"/>
          </p:cNvSpPr>
          <p:nvPr/>
        </p:nvSpPr>
        <p:spPr bwMode="auto">
          <a:xfrm>
            <a:off x="3962400" y="990600"/>
            <a:ext cx="2057400" cy="5638800"/>
          </a:xfrm>
          <a:prstGeom prst="rect">
            <a:avLst/>
          </a:prstGeom>
          <a:gradFill rotWithShape="1">
            <a:gsLst>
              <a:gs pos="0">
                <a:srgbClr val="004240">
                  <a:gamma/>
                  <a:shade val="46275"/>
                  <a:invGamma/>
                </a:srgbClr>
              </a:gs>
              <a:gs pos="100000">
                <a:srgbClr val="004240"/>
              </a:gs>
            </a:gsLst>
            <a:lin ang="5400000" scaled="1"/>
          </a:gra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600" dirty="0">
                <a:solidFill>
                  <a:srgbClr val="FF9900"/>
                </a:solidFill>
                <a:latin typeface="Mistral" panose="03090702030407020403" pitchFamily="66" charset="0"/>
              </a:rPr>
              <a:t>Mark</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Gethsemane</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Judas’ betrayal</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(High Priest unnamed)</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Before the Sanhedrin</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Peter’s denials</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Before Pilate</a:t>
            </a: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endParaRPr lang="en-US" altLang="en-US" sz="16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Release Barabbas</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Soldiers mockery</a:t>
            </a:r>
          </a:p>
        </p:txBody>
      </p:sp>
      <p:sp>
        <p:nvSpPr>
          <p:cNvPr id="295941" name="Rectangle 5"/>
          <p:cNvSpPr>
            <a:spLocks noChangeArrowheads="1"/>
          </p:cNvSpPr>
          <p:nvPr/>
        </p:nvSpPr>
        <p:spPr bwMode="auto">
          <a:xfrm>
            <a:off x="6172200" y="990600"/>
            <a:ext cx="2057400" cy="5638800"/>
          </a:xfrm>
          <a:prstGeom prst="rect">
            <a:avLst/>
          </a:prstGeom>
          <a:gradFill rotWithShape="1">
            <a:gsLst>
              <a:gs pos="0">
                <a:srgbClr val="006666">
                  <a:gamma/>
                  <a:shade val="46275"/>
                  <a:invGamma/>
                </a:srgbClr>
              </a:gs>
              <a:gs pos="100000">
                <a:srgbClr val="006666"/>
              </a:gs>
            </a:gsLst>
            <a:lin ang="5400000" scaled="1"/>
          </a:gra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600" dirty="0">
                <a:solidFill>
                  <a:srgbClr val="FF9900"/>
                </a:solidFill>
                <a:latin typeface="Mistral" panose="03090702030407020403" pitchFamily="66" charset="0"/>
              </a:rPr>
              <a:t>Luke</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Gethsemane</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Judas’ betrayal</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(High Priest unnamed)</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Before the Sanhedrin</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Peter’s denials</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Before Pilate</a:t>
            </a: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Before Herod</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Pilate declares Jesus innocent</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Release Barabbas</a:t>
            </a:r>
          </a:p>
        </p:txBody>
      </p:sp>
      <p:sp>
        <p:nvSpPr>
          <p:cNvPr id="295942" name="Rectangle 6"/>
          <p:cNvSpPr>
            <a:spLocks noChangeArrowheads="1"/>
          </p:cNvSpPr>
          <p:nvPr/>
        </p:nvSpPr>
        <p:spPr bwMode="auto">
          <a:xfrm>
            <a:off x="8382000" y="990600"/>
            <a:ext cx="2057400" cy="5638800"/>
          </a:xfrm>
          <a:prstGeom prst="rect">
            <a:avLst/>
          </a:prstGeom>
          <a:gradFill rotWithShape="1">
            <a:gsLst>
              <a:gs pos="0">
                <a:srgbClr val="008E8B">
                  <a:gamma/>
                  <a:shade val="46275"/>
                  <a:invGamma/>
                </a:srgbClr>
              </a:gs>
              <a:gs pos="100000">
                <a:srgbClr val="008E8B"/>
              </a:gs>
            </a:gsLst>
            <a:lin ang="5400000" scaled="1"/>
          </a:gra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3600" dirty="0">
                <a:solidFill>
                  <a:srgbClr val="FF9900"/>
                </a:solidFill>
                <a:latin typeface="Mistral" panose="03090702030407020403" pitchFamily="66" charset="0"/>
              </a:rPr>
              <a:t>John</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Gethsemane</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Judas’ betrayal</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Before </a:t>
            </a:r>
            <a:r>
              <a:rPr lang="en-US" altLang="en-US" sz="2000" b="1" i="1" dirty="0" err="1">
                <a:solidFill>
                  <a:srgbClr val="FFFF99"/>
                </a:solidFill>
                <a:latin typeface="Arial Narrow" panose="020B0606020202030204" pitchFamily="34" charset="0"/>
              </a:rPr>
              <a:t>Annas</a:t>
            </a: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Before Caiaphas</a:t>
            </a:r>
          </a:p>
          <a:p>
            <a:pPr>
              <a:buFont typeface="Wingdings" panose="05000000000000000000" pitchFamily="2" charset="2"/>
              <a:buNone/>
            </a:pPr>
            <a:endParaRPr lang="en-US" altLang="en-US" sz="1600" b="1" i="1" dirty="0">
              <a:solidFill>
                <a:srgbClr val="FFFF99"/>
              </a:solidFill>
              <a:latin typeface="Arial Narrow" panose="020B0606020202030204" pitchFamily="34" charset="0"/>
            </a:endParaRPr>
          </a:p>
          <a:p>
            <a:pPr>
              <a:buFont typeface="Wingdings" panose="05000000000000000000" pitchFamily="2" charset="2"/>
              <a:buNone/>
            </a:pPr>
            <a:endParaRPr lang="en-US" altLang="en-US" sz="18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Peter’s denials</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Before Pilate</a:t>
            </a: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Pilate declares Jesus innocent</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Release Barabbas</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Soldiers mockery</a:t>
            </a:r>
          </a:p>
        </p:txBody>
      </p:sp>
    </p:spTree>
    <p:extLst>
      <p:ext uri="{BB962C8B-B14F-4D97-AF65-F5344CB8AC3E}">
        <p14:creationId xmlns:p14="http://schemas.microsoft.com/office/powerpoint/2010/main" val="344219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5941">
                                            <p:txEl>
                                              <p:pRg st="1" end="1"/>
                                            </p:txEl>
                                          </p:spTgt>
                                        </p:tgtEl>
                                        <p:attrNameLst>
                                          <p:attrName>style.visibility</p:attrName>
                                        </p:attrNameLst>
                                      </p:cBhvr>
                                      <p:to>
                                        <p:strVal val="visible"/>
                                      </p:to>
                                    </p:set>
                                    <p:anim calcmode="lin" valueType="num">
                                      <p:cBhvr additive="base">
                                        <p:cTn id="7" dur="500" fill="hold"/>
                                        <p:tgtEl>
                                          <p:spTgt spid="29594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59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5941">
                                            <p:txEl>
                                              <p:pRg st="2" end="2"/>
                                            </p:txEl>
                                          </p:spTgt>
                                        </p:tgtEl>
                                        <p:attrNameLst>
                                          <p:attrName>style.visibility</p:attrName>
                                        </p:attrNameLst>
                                      </p:cBhvr>
                                      <p:to>
                                        <p:strVal val="visible"/>
                                      </p:to>
                                    </p:set>
                                    <p:anim calcmode="lin" valueType="num">
                                      <p:cBhvr additive="base">
                                        <p:cTn id="13" dur="500" fill="hold"/>
                                        <p:tgtEl>
                                          <p:spTgt spid="29594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594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5941">
                                            <p:txEl>
                                              <p:pRg st="3" end="3"/>
                                            </p:txEl>
                                          </p:spTgt>
                                        </p:tgtEl>
                                        <p:attrNameLst>
                                          <p:attrName>style.visibility</p:attrName>
                                        </p:attrNameLst>
                                      </p:cBhvr>
                                      <p:to>
                                        <p:strVal val="visible"/>
                                      </p:to>
                                    </p:set>
                                    <p:anim calcmode="lin" valueType="num">
                                      <p:cBhvr additive="base">
                                        <p:cTn id="19" dur="500" fill="hold"/>
                                        <p:tgtEl>
                                          <p:spTgt spid="29594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594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5941">
                                            <p:txEl>
                                              <p:pRg st="4" end="4"/>
                                            </p:txEl>
                                          </p:spTgt>
                                        </p:tgtEl>
                                        <p:attrNameLst>
                                          <p:attrName>style.visibility</p:attrName>
                                        </p:attrNameLst>
                                      </p:cBhvr>
                                      <p:to>
                                        <p:strVal val="visible"/>
                                      </p:to>
                                    </p:set>
                                    <p:anim calcmode="lin" valueType="num">
                                      <p:cBhvr additive="base">
                                        <p:cTn id="25" dur="500" fill="hold"/>
                                        <p:tgtEl>
                                          <p:spTgt spid="29594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594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5941">
                                            <p:txEl>
                                              <p:pRg st="5" end="5"/>
                                            </p:txEl>
                                          </p:spTgt>
                                        </p:tgtEl>
                                        <p:attrNameLst>
                                          <p:attrName>style.visibility</p:attrName>
                                        </p:attrNameLst>
                                      </p:cBhvr>
                                      <p:to>
                                        <p:strVal val="visible"/>
                                      </p:to>
                                    </p:set>
                                    <p:anim calcmode="lin" valueType="num">
                                      <p:cBhvr additive="base">
                                        <p:cTn id="31" dur="500" fill="hold"/>
                                        <p:tgtEl>
                                          <p:spTgt spid="29594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594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5941">
                                            <p:txEl>
                                              <p:pRg st="6" end="6"/>
                                            </p:txEl>
                                          </p:spTgt>
                                        </p:tgtEl>
                                        <p:attrNameLst>
                                          <p:attrName>style.visibility</p:attrName>
                                        </p:attrNameLst>
                                      </p:cBhvr>
                                      <p:to>
                                        <p:strVal val="visible"/>
                                      </p:to>
                                    </p:set>
                                    <p:anim calcmode="lin" valueType="num">
                                      <p:cBhvr additive="base">
                                        <p:cTn id="37" dur="500" fill="hold"/>
                                        <p:tgtEl>
                                          <p:spTgt spid="29594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594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95941">
                                            <p:txEl>
                                              <p:pRg st="8" end="8"/>
                                            </p:txEl>
                                          </p:spTgt>
                                        </p:tgtEl>
                                        <p:attrNameLst>
                                          <p:attrName>style.visibility</p:attrName>
                                        </p:attrNameLst>
                                      </p:cBhvr>
                                      <p:to>
                                        <p:strVal val="visible"/>
                                      </p:to>
                                    </p:set>
                                    <p:anim calcmode="lin" valueType="num">
                                      <p:cBhvr additive="base">
                                        <p:cTn id="43" dur="500" fill="hold"/>
                                        <p:tgtEl>
                                          <p:spTgt spid="295941">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9594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5941">
                                            <p:txEl>
                                              <p:pRg st="9" end="9"/>
                                            </p:txEl>
                                          </p:spTgt>
                                        </p:tgtEl>
                                        <p:attrNameLst>
                                          <p:attrName>style.visibility</p:attrName>
                                        </p:attrNameLst>
                                      </p:cBhvr>
                                      <p:to>
                                        <p:strVal val="visible"/>
                                      </p:to>
                                    </p:set>
                                    <p:anim calcmode="lin" valueType="num">
                                      <p:cBhvr additive="base">
                                        <p:cTn id="49" dur="500" fill="hold"/>
                                        <p:tgtEl>
                                          <p:spTgt spid="295941">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9594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95941">
                                            <p:txEl>
                                              <p:pRg st="10" end="10"/>
                                            </p:txEl>
                                          </p:spTgt>
                                        </p:tgtEl>
                                        <p:attrNameLst>
                                          <p:attrName>style.visibility</p:attrName>
                                        </p:attrNameLst>
                                      </p:cBhvr>
                                      <p:to>
                                        <p:strVal val="visible"/>
                                      </p:to>
                                    </p:set>
                                    <p:anim calcmode="lin" valueType="num">
                                      <p:cBhvr additive="base">
                                        <p:cTn id="55" dur="500" fill="hold"/>
                                        <p:tgtEl>
                                          <p:spTgt spid="295941">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9594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01060" name="Rectangle 4"/>
          <p:cNvSpPr>
            <a:spLocks noGrp="1" noChangeArrowheads="1"/>
          </p:cNvSpPr>
          <p:nvPr>
            <p:ph type="title"/>
          </p:nvPr>
        </p:nvSpPr>
        <p:spPr>
          <a:xfrm>
            <a:off x="1105487" y="205731"/>
            <a:ext cx="9816905" cy="1164102"/>
          </a:xfrm>
        </p:spPr>
        <p:txBody>
          <a:bodyPr>
            <a:normAutofit fontScale="90000"/>
          </a:bodyPr>
          <a:lstStyle/>
          <a:p>
            <a:pPr algn="ctr"/>
            <a:r>
              <a:rPr lang="en-US" altLang="en-US" sz="4000" dirty="0">
                <a:solidFill>
                  <a:srgbClr val="FFC000"/>
                </a:solidFill>
                <a:latin typeface="Impact" panose="020B0806030902050204" pitchFamily="34" charset="0"/>
              </a:rPr>
              <a:t>The Trial of Jesus Proceeded in Two Stages with Different Indictments</a:t>
            </a:r>
          </a:p>
        </p:txBody>
      </p:sp>
      <p:sp>
        <p:nvSpPr>
          <p:cNvPr id="301061" name="Rectangle 5"/>
          <p:cNvSpPr>
            <a:spLocks noGrp="1" noChangeArrowheads="1"/>
          </p:cNvSpPr>
          <p:nvPr>
            <p:ph type="body" sz="half" idx="1"/>
          </p:nvPr>
        </p:nvSpPr>
        <p:spPr>
          <a:xfrm>
            <a:off x="1105487" y="1524000"/>
            <a:ext cx="4267200" cy="5105400"/>
          </a:xfrm>
          <a:solidFill>
            <a:schemeClr val="bg2">
              <a:lumMod val="10000"/>
            </a:schemeClr>
          </a:solidFill>
          <a:ln>
            <a:solidFill>
              <a:schemeClr val="accent5">
                <a:lumMod val="20000"/>
                <a:lumOff val="80000"/>
              </a:schemeClr>
            </a:solidFill>
          </a:ln>
        </p:spPr>
        <p:txBody>
          <a:bodyPr/>
          <a:lstStyle/>
          <a:p>
            <a:pPr>
              <a:buFont typeface="Wingdings" panose="05000000000000000000" pitchFamily="2" charset="2"/>
              <a:buNone/>
            </a:pPr>
            <a:r>
              <a:rPr lang="en-US" altLang="en-US" sz="2800" dirty="0">
                <a:solidFill>
                  <a:srgbClr val="00FF99"/>
                </a:solidFill>
                <a:latin typeface="MARKETPRO" pitchFamily="2" charset="2"/>
              </a:rPr>
              <a:t>The Jewish Stage</a:t>
            </a:r>
          </a:p>
          <a:p>
            <a:pPr>
              <a:buFont typeface="Wingdings" panose="05000000000000000000" pitchFamily="2" charset="2"/>
              <a:buNone/>
            </a:pPr>
            <a:r>
              <a:rPr lang="en-US" altLang="en-US" sz="2400" dirty="0">
                <a:solidFill>
                  <a:srgbClr val="FFFF99"/>
                </a:solidFill>
                <a:latin typeface="Century Gothic" panose="020B0502020202020204" pitchFamily="34" charset="0"/>
              </a:rPr>
              <a:t>Preliminary examination before </a:t>
            </a:r>
            <a:r>
              <a:rPr lang="en-US" altLang="en-US" sz="2400" dirty="0" err="1">
                <a:solidFill>
                  <a:srgbClr val="FFFF99"/>
                </a:solidFill>
                <a:latin typeface="Century Gothic" panose="020B0502020202020204" pitchFamily="34" charset="0"/>
              </a:rPr>
              <a:t>Annas</a:t>
            </a:r>
            <a:r>
              <a:rPr lang="en-US" altLang="en-US" sz="2400" dirty="0">
                <a:solidFill>
                  <a:srgbClr val="FFFF99"/>
                </a:solidFill>
                <a:latin typeface="Century Gothic" panose="020B0502020202020204" pitchFamily="34" charset="0"/>
              </a:rPr>
              <a:t> (John)</a:t>
            </a:r>
          </a:p>
          <a:p>
            <a:pPr>
              <a:buFont typeface="Wingdings" panose="05000000000000000000" pitchFamily="2" charset="2"/>
              <a:buNone/>
            </a:pPr>
            <a:r>
              <a:rPr lang="en-US" altLang="en-US" sz="2400" dirty="0">
                <a:solidFill>
                  <a:srgbClr val="FFFF99"/>
                </a:solidFill>
                <a:latin typeface="Century Gothic" panose="020B0502020202020204" pitchFamily="34" charset="0"/>
              </a:rPr>
              <a:t>Appearance before Caiaphas (all four gospels)</a:t>
            </a:r>
          </a:p>
          <a:p>
            <a:pPr>
              <a:buFont typeface="Wingdings" panose="05000000000000000000" pitchFamily="2" charset="2"/>
              <a:buNone/>
            </a:pPr>
            <a:r>
              <a:rPr lang="en-US" altLang="en-US" sz="2400" dirty="0">
                <a:solidFill>
                  <a:srgbClr val="FFFF99"/>
                </a:solidFill>
                <a:latin typeface="Century Gothic" panose="020B0502020202020204" pitchFamily="34" charset="0"/>
              </a:rPr>
              <a:t>Condemnation by the full Sanhedrin (</a:t>
            </a:r>
            <a:r>
              <a:rPr lang="en-US" altLang="en-US" sz="2400" dirty="0" err="1">
                <a:solidFill>
                  <a:srgbClr val="FFFF99"/>
                </a:solidFill>
                <a:latin typeface="Century Gothic" panose="020B0502020202020204" pitchFamily="34" charset="0"/>
              </a:rPr>
              <a:t>Synoptics</a:t>
            </a:r>
            <a:r>
              <a:rPr lang="en-US" altLang="en-US" sz="2400" dirty="0">
                <a:solidFill>
                  <a:srgbClr val="FFFF99"/>
                </a:solidFill>
                <a:latin typeface="Century Gothic" panose="020B0502020202020204" pitchFamily="34" charset="0"/>
              </a:rPr>
              <a:t>)</a:t>
            </a:r>
          </a:p>
          <a:p>
            <a:pPr>
              <a:buFont typeface="Wingdings" panose="05000000000000000000" pitchFamily="2" charset="2"/>
              <a:buNone/>
            </a:pPr>
            <a:endParaRPr lang="en-US" altLang="en-US" sz="1400" dirty="0">
              <a:latin typeface="Century Gothic" panose="020B0502020202020204" pitchFamily="34" charset="0"/>
            </a:endParaRPr>
          </a:p>
          <a:p>
            <a:pPr>
              <a:buFont typeface="Wingdings" panose="05000000000000000000" pitchFamily="2" charset="2"/>
              <a:buNone/>
            </a:pPr>
            <a:r>
              <a:rPr lang="en-US" altLang="en-US" sz="2800" dirty="0">
                <a:solidFill>
                  <a:srgbClr val="00FF99"/>
                </a:solidFill>
                <a:latin typeface="MARKETPRO" pitchFamily="2" charset="2"/>
              </a:rPr>
              <a:t>Indictment</a:t>
            </a:r>
          </a:p>
          <a:p>
            <a:pPr>
              <a:buFont typeface="Wingdings" panose="05000000000000000000" pitchFamily="2" charset="2"/>
              <a:buNone/>
            </a:pPr>
            <a:r>
              <a:rPr lang="en-US" altLang="en-US" sz="2800" dirty="0">
                <a:solidFill>
                  <a:srgbClr val="FFFF99"/>
                </a:solidFill>
                <a:latin typeface="Century Gothic" panose="020B0502020202020204" pitchFamily="34" charset="0"/>
              </a:rPr>
              <a:t>Blasphemy</a:t>
            </a:r>
          </a:p>
        </p:txBody>
      </p:sp>
      <p:sp>
        <p:nvSpPr>
          <p:cNvPr id="301062" name="Rectangle 6"/>
          <p:cNvSpPr>
            <a:spLocks noGrp="1" noChangeArrowheads="1"/>
          </p:cNvSpPr>
          <p:nvPr>
            <p:ph type="body" sz="half" idx="2"/>
          </p:nvPr>
        </p:nvSpPr>
        <p:spPr>
          <a:xfrm>
            <a:off x="6552028" y="1524000"/>
            <a:ext cx="4267200" cy="5105400"/>
          </a:xfrm>
          <a:solidFill>
            <a:schemeClr val="accent4">
              <a:lumMod val="50000"/>
            </a:schemeClr>
          </a:solidFill>
          <a:ln>
            <a:solidFill>
              <a:schemeClr val="accent3">
                <a:lumMod val="20000"/>
                <a:lumOff val="80000"/>
              </a:schemeClr>
            </a:solidFill>
          </a:ln>
        </p:spPr>
        <p:txBody>
          <a:bodyPr/>
          <a:lstStyle/>
          <a:p>
            <a:pPr>
              <a:buFont typeface="Wingdings" panose="05000000000000000000" pitchFamily="2" charset="2"/>
              <a:buNone/>
            </a:pPr>
            <a:r>
              <a:rPr lang="en-US" altLang="en-US" sz="2800" dirty="0">
                <a:solidFill>
                  <a:srgbClr val="FF0000"/>
                </a:solidFill>
                <a:effectLst>
                  <a:outerShdw blurRad="38100" dist="38100" dir="2700000" algn="tl">
                    <a:srgbClr val="000000">
                      <a:alpha val="43137"/>
                    </a:srgbClr>
                  </a:outerShdw>
                </a:effectLst>
                <a:latin typeface="MARKETPRO" pitchFamily="2" charset="2"/>
              </a:rPr>
              <a:t>The Roman Stage</a:t>
            </a:r>
          </a:p>
          <a:p>
            <a:pPr>
              <a:buFont typeface="Wingdings" panose="05000000000000000000" pitchFamily="2" charset="2"/>
              <a:buNone/>
            </a:pPr>
            <a:r>
              <a:rPr lang="en-US" altLang="en-US" sz="2400" dirty="0">
                <a:solidFill>
                  <a:srgbClr val="FFFF99"/>
                </a:solidFill>
                <a:latin typeface="Century Gothic" panose="020B0502020202020204" pitchFamily="34" charset="0"/>
              </a:rPr>
              <a:t>First appearance before Pontius Pilate (all four gospels)</a:t>
            </a:r>
          </a:p>
          <a:p>
            <a:pPr>
              <a:buFont typeface="Wingdings" panose="05000000000000000000" pitchFamily="2" charset="2"/>
              <a:buNone/>
            </a:pPr>
            <a:r>
              <a:rPr lang="en-US" altLang="en-US" sz="2400" dirty="0">
                <a:solidFill>
                  <a:srgbClr val="FFFF99"/>
                </a:solidFill>
                <a:latin typeface="Century Gothic" panose="020B0502020202020204" pitchFamily="34" charset="0"/>
              </a:rPr>
              <a:t>Appearance before Herod Antipas (Luke)</a:t>
            </a:r>
          </a:p>
          <a:p>
            <a:pPr>
              <a:buFont typeface="Wingdings" panose="05000000000000000000" pitchFamily="2" charset="2"/>
              <a:buNone/>
            </a:pPr>
            <a:r>
              <a:rPr lang="en-US" altLang="en-US" sz="2400" dirty="0">
                <a:solidFill>
                  <a:srgbClr val="FFFF99"/>
                </a:solidFill>
                <a:latin typeface="Century Gothic" panose="020B0502020202020204" pitchFamily="34" charset="0"/>
              </a:rPr>
              <a:t>Final appearance before Pilate (all four gospels)</a:t>
            </a:r>
          </a:p>
          <a:p>
            <a:pPr>
              <a:buFont typeface="Wingdings" panose="05000000000000000000" pitchFamily="2" charset="2"/>
              <a:buNone/>
            </a:pPr>
            <a:endParaRPr lang="en-US" altLang="en-US" sz="1400" dirty="0">
              <a:latin typeface="Century Gothic" panose="020B0502020202020204" pitchFamily="34" charset="0"/>
            </a:endParaRPr>
          </a:p>
          <a:p>
            <a:pPr>
              <a:buFont typeface="Wingdings" panose="05000000000000000000" pitchFamily="2" charset="2"/>
              <a:buNone/>
            </a:pPr>
            <a:r>
              <a:rPr lang="en-US" altLang="en-US" sz="2800" dirty="0">
                <a:solidFill>
                  <a:srgbClr val="FF3300"/>
                </a:solidFill>
                <a:effectLst>
                  <a:outerShdw blurRad="38100" dist="38100" dir="2700000" algn="tl">
                    <a:srgbClr val="000000">
                      <a:alpha val="43137"/>
                    </a:srgbClr>
                  </a:outerShdw>
                </a:effectLst>
                <a:latin typeface="MARKETPRO" pitchFamily="2" charset="2"/>
              </a:rPr>
              <a:t>Indictment</a:t>
            </a:r>
          </a:p>
          <a:p>
            <a:pPr>
              <a:buFont typeface="Wingdings" panose="05000000000000000000" pitchFamily="2" charset="2"/>
              <a:buNone/>
            </a:pPr>
            <a:r>
              <a:rPr lang="en-US" altLang="en-US" sz="2800" dirty="0">
                <a:solidFill>
                  <a:srgbClr val="FFFF99"/>
                </a:solidFill>
                <a:latin typeface="Century Gothic" panose="020B0502020202020204" pitchFamily="34" charset="0"/>
              </a:rPr>
              <a:t>Treason</a:t>
            </a:r>
          </a:p>
        </p:txBody>
      </p:sp>
    </p:spTree>
    <p:extLst>
      <p:ext uri="{BB962C8B-B14F-4D97-AF65-F5344CB8AC3E}">
        <p14:creationId xmlns:p14="http://schemas.microsoft.com/office/powerpoint/2010/main" val="294480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1061">
                                            <p:txEl>
                                              <p:pRg st="0" end="0"/>
                                            </p:txEl>
                                          </p:spTgt>
                                        </p:tgtEl>
                                        <p:attrNameLst>
                                          <p:attrName>style.visibility</p:attrName>
                                        </p:attrNameLst>
                                      </p:cBhvr>
                                      <p:to>
                                        <p:strVal val="visible"/>
                                      </p:to>
                                    </p:set>
                                    <p:anim calcmode="lin" valueType="num">
                                      <p:cBhvr>
                                        <p:cTn id="7" dur="500" fill="hold"/>
                                        <p:tgtEl>
                                          <p:spTgt spid="30106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106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1061">
                                            <p:txEl>
                                              <p:pRg st="1" end="1"/>
                                            </p:txEl>
                                          </p:spTgt>
                                        </p:tgtEl>
                                        <p:attrNameLst>
                                          <p:attrName>style.visibility</p:attrName>
                                        </p:attrNameLst>
                                      </p:cBhvr>
                                      <p:to>
                                        <p:strVal val="visible"/>
                                      </p:to>
                                    </p:set>
                                    <p:anim calcmode="lin" valueType="num">
                                      <p:cBhvr additive="base">
                                        <p:cTn id="13" dur="500" fill="hold"/>
                                        <p:tgtEl>
                                          <p:spTgt spid="30106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10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1061">
                                            <p:txEl>
                                              <p:pRg st="2" end="2"/>
                                            </p:txEl>
                                          </p:spTgt>
                                        </p:tgtEl>
                                        <p:attrNameLst>
                                          <p:attrName>style.visibility</p:attrName>
                                        </p:attrNameLst>
                                      </p:cBhvr>
                                      <p:to>
                                        <p:strVal val="visible"/>
                                      </p:to>
                                    </p:set>
                                    <p:anim calcmode="lin" valueType="num">
                                      <p:cBhvr additive="base">
                                        <p:cTn id="19" dur="500" fill="hold"/>
                                        <p:tgtEl>
                                          <p:spTgt spid="30106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10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1061">
                                            <p:txEl>
                                              <p:pRg st="3" end="3"/>
                                            </p:txEl>
                                          </p:spTgt>
                                        </p:tgtEl>
                                        <p:attrNameLst>
                                          <p:attrName>style.visibility</p:attrName>
                                        </p:attrNameLst>
                                      </p:cBhvr>
                                      <p:to>
                                        <p:strVal val="visible"/>
                                      </p:to>
                                    </p:set>
                                    <p:anim calcmode="lin" valueType="num">
                                      <p:cBhvr additive="base">
                                        <p:cTn id="25" dur="500" fill="hold"/>
                                        <p:tgtEl>
                                          <p:spTgt spid="30106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106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01061">
                                            <p:txEl>
                                              <p:pRg st="5" end="5"/>
                                            </p:txEl>
                                          </p:spTgt>
                                        </p:tgtEl>
                                        <p:attrNameLst>
                                          <p:attrName>style.visibility</p:attrName>
                                        </p:attrNameLst>
                                      </p:cBhvr>
                                      <p:to>
                                        <p:strVal val="visible"/>
                                      </p:to>
                                    </p:set>
                                    <p:anim calcmode="lin" valueType="num">
                                      <p:cBhvr>
                                        <p:cTn id="31" dur="500" fill="hold"/>
                                        <p:tgtEl>
                                          <p:spTgt spid="301061">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301061">
                                            <p:txEl>
                                              <p:pRg st="5" end="5"/>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01061">
                                            <p:txEl>
                                              <p:pRg st="6" end="6"/>
                                            </p:txEl>
                                          </p:spTgt>
                                        </p:tgtEl>
                                        <p:attrNameLst>
                                          <p:attrName>style.visibility</p:attrName>
                                        </p:attrNameLst>
                                      </p:cBhvr>
                                      <p:to>
                                        <p:strVal val="visible"/>
                                      </p:to>
                                    </p:set>
                                    <p:anim calcmode="lin" valueType="num">
                                      <p:cBhvr>
                                        <p:cTn id="35" dur="500" fill="hold"/>
                                        <p:tgtEl>
                                          <p:spTgt spid="301061">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01061">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301062">
                                            <p:txEl>
                                              <p:pRg st="0" end="0"/>
                                            </p:txEl>
                                          </p:spTgt>
                                        </p:tgtEl>
                                        <p:attrNameLst>
                                          <p:attrName>style.visibility</p:attrName>
                                        </p:attrNameLst>
                                      </p:cBhvr>
                                      <p:to>
                                        <p:strVal val="visible"/>
                                      </p:to>
                                    </p:set>
                                    <p:anim calcmode="lin" valueType="num">
                                      <p:cBhvr>
                                        <p:cTn id="41" dur="500" fill="hold"/>
                                        <p:tgtEl>
                                          <p:spTgt spid="301062">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30106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301062">
                                            <p:txEl>
                                              <p:pRg st="1" end="1"/>
                                            </p:txEl>
                                          </p:spTgt>
                                        </p:tgtEl>
                                        <p:attrNameLst>
                                          <p:attrName>style.visibility</p:attrName>
                                        </p:attrNameLst>
                                      </p:cBhvr>
                                      <p:to>
                                        <p:strVal val="visible"/>
                                      </p:to>
                                    </p:set>
                                    <p:anim calcmode="lin" valueType="num">
                                      <p:cBhvr additive="base">
                                        <p:cTn id="47" dur="500" fill="hold"/>
                                        <p:tgtEl>
                                          <p:spTgt spid="30106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10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301062">
                                            <p:txEl>
                                              <p:pRg st="2" end="2"/>
                                            </p:txEl>
                                          </p:spTgt>
                                        </p:tgtEl>
                                        <p:attrNameLst>
                                          <p:attrName>style.visibility</p:attrName>
                                        </p:attrNameLst>
                                      </p:cBhvr>
                                      <p:to>
                                        <p:strVal val="visible"/>
                                      </p:to>
                                    </p:set>
                                    <p:anim calcmode="lin" valueType="num">
                                      <p:cBhvr additive="base">
                                        <p:cTn id="53" dur="500" fill="hold"/>
                                        <p:tgtEl>
                                          <p:spTgt spid="301062">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010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301062">
                                            <p:txEl>
                                              <p:pRg st="3" end="3"/>
                                            </p:txEl>
                                          </p:spTgt>
                                        </p:tgtEl>
                                        <p:attrNameLst>
                                          <p:attrName>style.visibility</p:attrName>
                                        </p:attrNameLst>
                                      </p:cBhvr>
                                      <p:to>
                                        <p:strVal val="visible"/>
                                      </p:to>
                                    </p:set>
                                    <p:anim calcmode="lin" valueType="num">
                                      <p:cBhvr additive="base">
                                        <p:cTn id="59" dur="500" fill="hold"/>
                                        <p:tgtEl>
                                          <p:spTgt spid="301062">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0106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nodeType="clickEffect">
                                  <p:stCondLst>
                                    <p:cond delay="0"/>
                                  </p:stCondLst>
                                  <p:childTnLst>
                                    <p:set>
                                      <p:cBhvr>
                                        <p:cTn id="64" dur="1" fill="hold">
                                          <p:stCondLst>
                                            <p:cond delay="0"/>
                                          </p:stCondLst>
                                        </p:cTn>
                                        <p:tgtEl>
                                          <p:spTgt spid="301062">
                                            <p:txEl>
                                              <p:pRg st="5" end="5"/>
                                            </p:txEl>
                                          </p:spTgt>
                                        </p:tgtEl>
                                        <p:attrNameLst>
                                          <p:attrName>style.visibility</p:attrName>
                                        </p:attrNameLst>
                                      </p:cBhvr>
                                      <p:to>
                                        <p:strVal val="visible"/>
                                      </p:to>
                                    </p:set>
                                    <p:anim calcmode="lin" valueType="num">
                                      <p:cBhvr>
                                        <p:cTn id="65" dur="500" fill="hold"/>
                                        <p:tgtEl>
                                          <p:spTgt spid="301062">
                                            <p:txEl>
                                              <p:pRg st="5" end="5"/>
                                            </p:txEl>
                                          </p:spTgt>
                                        </p:tgtEl>
                                        <p:attrNameLst>
                                          <p:attrName>ppt_w</p:attrName>
                                        </p:attrNameLst>
                                      </p:cBhvr>
                                      <p:tavLst>
                                        <p:tav tm="0">
                                          <p:val>
                                            <p:fltVal val="0"/>
                                          </p:val>
                                        </p:tav>
                                        <p:tav tm="100000">
                                          <p:val>
                                            <p:strVal val="#ppt_w"/>
                                          </p:val>
                                        </p:tav>
                                      </p:tavLst>
                                    </p:anim>
                                    <p:anim calcmode="lin" valueType="num">
                                      <p:cBhvr>
                                        <p:cTn id="66" dur="500" fill="hold"/>
                                        <p:tgtEl>
                                          <p:spTgt spid="301062">
                                            <p:txEl>
                                              <p:pRg st="5" end="5"/>
                                            </p:txEl>
                                          </p:spTgt>
                                        </p:tgtEl>
                                        <p:attrNameLst>
                                          <p:attrName>ppt_h</p:attrName>
                                        </p:attrNameLst>
                                      </p:cBhvr>
                                      <p:tavLst>
                                        <p:tav tm="0">
                                          <p:val>
                                            <p:flt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301062">
                                            <p:txEl>
                                              <p:pRg st="6" end="6"/>
                                            </p:txEl>
                                          </p:spTgt>
                                        </p:tgtEl>
                                        <p:attrNameLst>
                                          <p:attrName>style.visibility</p:attrName>
                                        </p:attrNameLst>
                                      </p:cBhvr>
                                      <p:to>
                                        <p:strVal val="visible"/>
                                      </p:to>
                                    </p:set>
                                    <p:anim calcmode="lin" valueType="num">
                                      <p:cBhvr>
                                        <p:cTn id="69" dur="500" fill="hold"/>
                                        <p:tgtEl>
                                          <p:spTgt spid="301062">
                                            <p:txEl>
                                              <p:pRg st="6" end="6"/>
                                            </p:txEl>
                                          </p:spTgt>
                                        </p:tgtEl>
                                        <p:attrNameLst>
                                          <p:attrName>ppt_w</p:attrName>
                                        </p:attrNameLst>
                                      </p:cBhvr>
                                      <p:tavLst>
                                        <p:tav tm="0">
                                          <p:val>
                                            <p:fltVal val="0"/>
                                          </p:val>
                                        </p:tav>
                                        <p:tav tm="100000">
                                          <p:val>
                                            <p:strVal val="#ppt_w"/>
                                          </p:val>
                                        </p:tav>
                                      </p:tavLst>
                                    </p:anim>
                                    <p:anim calcmode="lin" valueType="num">
                                      <p:cBhvr>
                                        <p:cTn id="70" dur="500" fill="hold"/>
                                        <p:tgtEl>
                                          <p:spTgt spid="301062">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1752600" y="277814"/>
            <a:ext cx="3505200" cy="2617787"/>
          </a:xfrm>
        </p:spPr>
        <p:txBody>
          <a:bodyPr/>
          <a:lstStyle/>
          <a:p>
            <a:pPr algn="r"/>
            <a:r>
              <a:rPr lang="en-US" altLang="en-US" sz="2800" b="1">
                <a:solidFill>
                  <a:srgbClr val="FFFF66"/>
                </a:solidFill>
                <a:latin typeface="Arial Narrow" panose="020B0606020202030204" pitchFamily="34" charset="0"/>
              </a:rPr>
              <a:t>Church of St. Peter in Gallicantu (</a:t>
            </a:r>
            <a:r>
              <a:rPr lang="en-US" altLang="en-US" sz="2800" b="1" i="1">
                <a:solidFill>
                  <a:srgbClr val="FFFF66"/>
                </a:solidFill>
                <a:latin typeface="Arial Narrow" panose="020B0606020202030204" pitchFamily="34" charset="0"/>
              </a:rPr>
              <a:t>in galli cantu</a:t>
            </a:r>
            <a:r>
              <a:rPr lang="en-US" altLang="en-US" sz="2800" b="1">
                <a:solidFill>
                  <a:srgbClr val="FFFF66"/>
                </a:solidFill>
                <a:latin typeface="Arial Narrow" panose="020B0606020202030204" pitchFamily="34" charset="0"/>
              </a:rPr>
              <a:t> = “as the cock crowed”, Latin)</a:t>
            </a:r>
          </a:p>
        </p:txBody>
      </p:sp>
      <p:sp>
        <p:nvSpPr>
          <p:cNvPr id="299011" name="Rectangle 3"/>
          <p:cNvSpPr>
            <a:spLocks noGrp="1" noChangeArrowheads="1"/>
          </p:cNvSpPr>
          <p:nvPr>
            <p:ph type="body" sz="half" idx="1"/>
          </p:nvPr>
        </p:nvSpPr>
        <p:spPr>
          <a:xfrm>
            <a:off x="1907348" y="2470053"/>
            <a:ext cx="3276600" cy="3581400"/>
          </a:xfrm>
        </p:spPr>
        <p:txBody>
          <a:bodyPr/>
          <a:lstStyle/>
          <a:p>
            <a:pPr algn="r">
              <a:buFont typeface="Wingdings" panose="05000000000000000000" pitchFamily="2" charset="2"/>
              <a:buNone/>
            </a:pPr>
            <a:r>
              <a:rPr lang="en-US" altLang="en-US" sz="2400" i="1" dirty="0">
                <a:solidFill>
                  <a:srgbClr val="FFFF99"/>
                </a:solidFill>
                <a:latin typeface="Arial Narrow" panose="020B0606020202030204" pitchFamily="34" charset="0"/>
              </a:rPr>
              <a:t>These ancient steps, excavated in 1887, date to the 1</a:t>
            </a:r>
            <a:r>
              <a:rPr lang="en-US" altLang="en-US" sz="2400" i="1" baseline="30000" dirty="0">
                <a:solidFill>
                  <a:srgbClr val="FFFF99"/>
                </a:solidFill>
                <a:latin typeface="Arial Narrow" panose="020B0606020202030204" pitchFamily="34" charset="0"/>
              </a:rPr>
              <a:t>st</a:t>
            </a:r>
            <a:r>
              <a:rPr lang="en-US" altLang="en-US" sz="2400" i="1" dirty="0">
                <a:solidFill>
                  <a:srgbClr val="FFFF99"/>
                </a:solidFill>
                <a:latin typeface="Arial Narrow" panose="020B0606020202030204" pitchFamily="34" charset="0"/>
              </a:rPr>
              <a:t> century and mark the probable path that Jesus would have walked on his way to the hearing before the Chief Priest and the Sanhedrin.</a:t>
            </a:r>
          </a:p>
        </p:txBody>
      </p:sp>
      <p:pic>
        <p:nvPicPr>
          <p:cNvPr id="299012" name="Picture 4" descr="NTA82"/>
          <p:cNvPicPr>
            <a:picLocks noGrp="1" noChangeAspect="1" noChangeArrowheads="1"/>
          </p:cNvPicPr>
          <p:nvPr>
            <p:ph sz="half" idx="2"/>
          </p:nvPr>
        </p:nvPicPr>
        <p:blipFill>
          <a:blip r:embed="rId2">
            <a:lum bright="12000" contrast="12000"/>
            <a:extLst>
              <a:ext uri="{28A0092B-C50C-407E-A947-70E740481C1C}">
                <a14:useLocalDpi xmlns:a14="http://schemas.microsoft.com/office/drawing/2010/main"/>
              </a:ext>
            </a:extLst>
          </a:blip>
          <a:srcRect/>
          <a:stretch>
            <a:fillRect/>
          </a:stretch>
        </p:blipFill>
        <p:spPr>
          <a:xfrm>
            <a:off x="5438775" y="0"/>
            <a:ext cx="527685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297207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1981200" y="307145"/>
            <a:ext cx="8229600" cy="1017588"/>
          </a:xfrm>
        </p:spPr>
        <p:txBody>
          <a:bodyPr/>
          <a:lstStyle/>
          <a:p>
            <a:r>
              <a:rPr lang="en-US" altLang="en-US" sz="6000" dirty="0">
                <a:solidFill>
                  <a:srgbClr val="FFC000"/>
                </a:solidFill>
                <a:latin typeface="Freestyle Script" panose="030804020302050B0404" pitchFamily="66" charset="0"/>
              </a:rPr>
              <a:t>Legal Irregularities</a:t>
            </a:r>
          </a:p>
        </p:txBody>
      </p:sp>
      <p:sp>
        <p:nvSpPr>
          <p:cNvPr id="300035" name="Rectangle 3"/>
          <p:cNvSpPr>
            <a:spLocks noGrp="1" noChangeArrowheads="1"/>
          </p:cNvSpPr>
          <p:nvPr>
            <p:ph type="body" idx="1"/>
          </p:nvPr>
        </p:nvSpPr>
        <p:spPr>
          <a:xfrm>
            <a:off x="1981200" y="1491202"/>
            <a:ext cx="8229600" cy="4038600"/>
          </a:xfrm>
        </p:spPr>
        <p:txBody>
          <a:bodyPr/>
          <a:lstStyle/>
          <a:p>
            <a:pPr>
              <a:buFont typeface="Wingdings" panose="05000000000000000000" pitchFamily="2" charset="2"/>
              <a:buNone/>
            </a:pPr>
            <a:r>
              <a:rPr lang="en-US" altLang="en-US" sz="2800" b="1" dirty="0">
                <a:solidFill>
                  <a:srgbClr val="00FF99"/>
                </a:solidFill>
                <a:latin typeface="Arial Rounded MT Bold" pitchFamily="34" charset="0"/>
              </a:rPr>
              <a:t>If Jesus’ hearing before the Sanhedrin was a formal trial, there were several breaches in procedure as outlined in the Talmud.</a:t>
            </a:r>
            <a:r>
              <a:rPr lang="en-US" altLang="en-US" b="1" dirty="0"/>
              <a:t> </a:t>
            </a:r>
          </a:p>
          <a:p>
            <a:r>
              <a:rPr lang="en-US" altLang="en-US" sz="2400" i="1" dirty="0">
                <a:solidFill>
                  <a:srgbClr val="FFFF99"/>
                </a:solidFill>
                <a:latin typeface="Comic Sans MS" panose="030F0702030302020204" pitchFamily="66" charset="0"/>
              </a:rPr>
              <a:t>A trial at the high priest’s home was illegal.</a:t>
            </a:r>
          </a:p>
          <a:p>
            <a:r>
              <a:rPr lang="en-US" altLang="en-US" sz="2400" i="1" dirty="0">
                <a:solidFill>
                  <a:srgbClr val="FFFF99"/>
                </a:solidFill>
                <a:latin typeface="Comic Sans MS" panose="030F0702030302020204" pitchFamily="66" charset="0"/>
              </a:rPr>
              <a:t>A trial at night was illegal.</a:t>
            </a:r>
          </a:p>
          <a:p>
            <a:r>
              <a:rPr lang="en-US" altLang="en-US" sz="2400" i="1" dirty="0">
                <a:solidFill>
                  <a:srgbClr val="FFFF99"/>
                </a:solidFill>
                <a:latin typeface="Comic Sans MS" panose="030F0702030302020204" pitchFamily="66" charset="0"/>
              </a:rPr>
              <a:t>A trial during a festival was illegal.</a:t>
            </a:r>
          </a:p>
          <a:p>
            <a:r>
              <a:rPr lang="en-US" altLang="en-US" sz="2400" i="1" dirty="0">
                <a:solidFill>
                  <a:srgbClr val="FFFF99"/>
                </a:solidFill>
                <a:latin typeface="Comic Sans MS" panose="030F0702030302020204" pitchFamily="66" charset="0"/>
              </a:rPr>
              <a:t>A capital crime resulting in a guilty verdict could not be settled in a single session.</a:t>
            </a:r>
          </a:p>
          <a:p>
            <a:endParaRPr lang="en-US" altLang="en-US" sz="2400" i="1" dirty="0">
              <a:latin typeface="Comic Sans MS" panose="030F0702030302020204" pitchFamily="66" charset="0"/>
            </a:endParaRPr>
          </a:p>
        </p:txBody>
      </p:sp>
      <p:sp>
        <p:nvSpPr>
          <p:cNvPr id="300036" name="Text Box 4"/>
          <p:cNvSpPr txBox="1">
            <a:spLocks noChangeArrowheads="1"/>
          </p:cNvSpPr>
          <p:nvPr/>
        </p:nvSpPr>
        <p:spPr bwMode="auto">
          <a:xfrm>
            <a:off x="481611" y="5583703"/>
            <a:ext cx="11228778" cy="830997"/>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a:solidFill>
                  <a:schemeClr val="hlink"/>
                </a:solidFill>
                <a:latin typeface="Eras Demi ITC" pitchFamily="34" charset="0"/>
              </a:rPr>
              <a:t>Hence, either Jesus’ trial was not a “formal” trial, or else, the Sanhedrin acted out of desperation, throwing out their own judicial procedure.</a:t>
            </a:r>
          </a:p>
        </p:txBody>
      </p:sp>
    </p:spTree>
    <p:extLst>
      <p:ext uri="{BB962C8B-B14F-4D97-AF65-F5344CB8AC3E}">
        <p14:creationId xmlns:p14="http://schemas.microsoft.com/office/powerpoint/2010/main" val="1798906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anim calcmode="lin" valueType="num">
                                      <p:cBhvr>
                                        <p:cTn id="7" dur="500" fill="hold"/>
                                        <p:tgtEl>
                                          <p:spTgt spid="300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0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0035">
                                            <p:txEl>
                                              <p:pRg st="1" end="1"/>
                                            </p:txEl>
                                          </p:spTgt>
                                        </p:tgtEl>
                                        <p:attrNameLst>
                                          <p:attrName>style.visibility</p:attrName>
                                        </p:attrNameLst>
                                      </p:cBhvr>
                                      <p:to>
                                        <p:strVal val="visible"/>
                                      </p:to>
                                    </p:set>
                                    <p:anim calcmode="lin" valueType="num">
                                      <p:cBhvr additive="base">
                                        <p:cTn id="13" dur="500" fill="hold"/>
                                        <p:tgtEl>
                                          <p:spTgt spid="300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0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0035">
                                            <p:txEl>
                                              <p:pRg st="2" end="2"/>
                                            </p:txEl>
                                          </p:spTgt>
                                        </p:tgtEl>
                                        <p:attrNameLst>
                                          <p:attrName>style.visibility</p:attrName>
                                        </p:attrNameLst>
                                      </p:cBhvr>
                                      <p:to>
                                        <p:strVal val="visible"/>
                                      </p:to>
                                    </p:set>
                                    <p:anim calcmode="lin" valueType="num">
                                      <p:cBhvr additive="base">
                                        <p:cTn id="19" dur="500" fill="hold"/>
                                        <p:tgtEl>
                                          <p:spTgt spid="300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0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0035">
                                            <p:txEl>
                                              <p:pRg st="3" end="3"/>
                                            </p:txEl>
                                          </p:spTgt>
                                        </p:tgtEl>
                                        <p:attrNameLst>
                                          <p:attrName>style.visibility</p:attrName>
                                        </p:attrNameLst>
                                      </p:cBhvr>
                                      <p:to>
                                        <p:strVal val="visible"/>
                                      </p:to>
                                    </p:set>
                                    <p:anim calcmode="lin" valueType="num">
                                      <p:cBhvr additive="base">
                                        <p:cTn id="25" dur="500" fill="hold"/>
                                        <p:tgtEl>
                                          <p:spTgt spid="300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0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00035">
                                            <p:txEl>
                                              <p:pRg st="4" end="4"/>
                                            </p:txEl>
                                          </p:spTgt>
                                        </p:tgtEl>
                                        <p:attrNameLst>
                                          <p:attrName>style.visibility</p:attrName>
                                        </p:attrNameLst>
                                      </p:cBhvr>
                                      <p:to>
                                        <p:strVal val="visible"/>
                                      </p:to>
                                    </p:set>
                                    <p:anim calcmode="lin" valueType="num">
                                      <p:cBhvr additive="base">
                                        <p:cTn id="31" dur="500" fill="hold"/>
                                        <p:tgtEl>
                                          <p:spTgt spid="300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0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300036"/>
                                        </p:tgtEl>
                                        <p:attrNameLst>
                                          <p:attrName>style.visibility</p:attrName>
                                        </p:attrNameLst>
                                      </p:cBhvr>
                                      <p:to>
                                        <p:strVal val="visible"/>
                                      </p:to>
                                    </p:set>
                                    <p:anim calcmode="lin" valueType="num">
                                      <p:cBhvr>
                                        <p:cTn id="37" dur="500" fill="hold"/>
                                        <p:tgtEl>
                                          <p:spTgt spid="300036"/>
                                        </p:tgtEl>
                                        <p:attrNameLst>
                                          <p:attrName>ppt_w</p:attrName>
                                        </p:attrNameLst>
                                      </p:cBhvr>
                                      <p:tavLst>
                                        <p:tav tm="0">
                                          <p:val>
                                            <p:fltVal val="0"/>
                                          </p:val>
                                        </p:tav>
                                        <p:tav tm="100000">
                                          <p:val>
                                            <p:strVal val="#ppt_w"/>
                                          </p:val>
                                        </p:tav>
                                      </p:tavLst>
                                    </p:anim>
                                    <p:anim calcmode="lin" valueType="num">
                                      <p:cBhvr>
                                        <p:cTn id="38" dur="500" fill="hold"/>
                                        <p:tgtEl>
                                          <p:spTgt spid="3000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Peter’s Denials</a:t>
            </a:r>
            <a:endParaRPr lang="en-US" b="1" dirty="0">
              <a:solidFill>
                <a:srgbClr val="C00000"/>
              </a:solidFill>
            </a:endParaRPr>
          </a:p>
        </p:txBody>
      </p:sp>
      <p:sp>
        <p:nvSpPr>
          <p:cNvPr id="3" name="Content Placeholder 2"/>
          <p:cNvSpPr>
            <a:spLocks noGrp="1"/>
          </p:cNvSpPr>
          <p:nvPr>
            <p:ph idx="1"/>
          </p:nvPr>
        </p:nvSpPr>
        <p:spPr/>
        <p:txBody>
          <a:bodyPr/>
          <a:lstStyle/>
          <a:p>
            <a:pPr marL="0" indent="0">
              <a:buNone/>
            </a:pPr>
            <a:r>
              <a:rPr lang="en-US" sz="2800" b="1" dirty="0" smtClean="0">
                <a:solidFill>
                  <a:srgbClr val="002060"/>
                </a:solidFill>
              </a:rPr>
              <a:t>Luke’s account of Peter’s denials is similar to the accounts in the other gospels.</a:t>
            </a:r>
          </a:p>
          <a:p>
            <a:pPr lvl="1"/>
            <a:r>
              <a:rPr lang="en-US" sz="2200" i="1" dirty="0" smtClean="0"/>
              <a:t>Luke, however, adds one important detail: when Peter was vehemently making his final denial that he knew Jesus, at that very moment Jesus apparently was being moved from the High </a:t>
            </a:r>
            <a:r>
              <a:rPr lang="en-US" sz="2200" i="1" dirty="0"/>
              <a:t>P</a:t>
            </a:r>
            <a:r>
              <a:rPr lang="en-US" sz="2200" i="1" dirty="0" smtClean="0"/>
              <a:t>riest’s residence, and when Jesus stepped outside, he heard Peter’s words.</a:t>
            </a:r>
          </a:p>
          <a:p>
            <a:pPr lvl="1"/>
            <a:r>
              <a:rPr lang="en-US" sz="2200" i="1" dirty="0" smtClean="0"/>
              <a:t>Luke tells us that Jesus looked straight at Peter—the rooster crowed, and Peter went outside and wept.</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167</a:t>
            </a:fld>
            <a:endParaRPr lang="en-US" dirty="0"/>
          </a:p>
        </p:txBody>
      </p:sp>
    </p:spTree>
    <p:extLst>
      <p:ext uri="{BB962C8B-B14F-4D97-AF65-F5344CB8AC3E}">
        <p14:creationId xmlns:p14="http://schemas.microsoft.com/office/powerpoint/2010/main" val="34170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FBC53262-5D3D-40A9-A5DE-00190EB77712}" type="slidenum">
              <a:rPr lang="en-US" altLang="en-US"/>
              <a:pPr/>
              <a:t>168</a:t>
            </a:fld>
            <a:endParaRPr lang="en-US" altLang="en-US"/>
          </a:p>
        </p:txBody>
      </p:sp>
      <p:sp>
        <p:nvSpPr>
          <p:cNvPr id="309250" name="Rectangle 2"/>
          <p:cNvSpPr>
            <a:spLocks noGrp="1" noChangeArrowheads="1"/>
          </p:cNvSpPr>
          <p:nvPr>
            <p:ph type="title"/>
          </p:nvPr>
        </p:nvSpPr>
        <p:spPr>
          <a:xfrm>
            <a:off x="2104290" y="657607"/>
            <a:ext cx="8686800" cy="990600"/>
          </a:xfrm>
        </p:spPr>
        <p:txBody>
          <a:bodyPr/>
          <a:lstStyle/>
          <a:p>
            <a:r>
              <a:rPr lang="en-US" altLang="en-US" b="1" dirty="0">
                <a:solidFill>
                  <a:srgbClr val="C00000"/>
                </a:solidFill>
              </a:rPr>
              <a:t>The Hearing Before Pilate </a:t>
            </a:r>
            <a:r>
              <a:rPr lang="en-US" altLang="en-US" sz="2400" b="1" dirty="0">
                <a:solidFill>
                  <a:srgbClr val="C00000"/>
                </a:solidFill>
              </a:rPr>
              <a:t>(27:11-26)</a:t>
            </a:r>
            <a:endParaRPr lang="en-US" altLang="en-US" sz="4000" b="1" dirty="0">
              <a:solidFill>
                <a:srgbClr val="C00000"/>
              </a:solidFill>
            </a:endParaRPr>
          </a:p>
        </p:txBody>
      </p:sp>
      <p:sp>
        <p:nvSpPr>
          <p:cNvPr id="309251" name="Rectangle 3"/>
          <p:cNvSpPr>
            <a:spLocks noGrp="1" noChangeArrowheads="1"/>
          </p:cNvSpPr>
          <p:nvPr>
            <p:ph type="body" idx="1"/>
          </p:nvPr>
        </p:nvSpPr>
        <p:spPr>
          <a:xfrm>
            <a:off x="2146494" y="1842869"/>
            <a:ext cx="9909517" cy="5015132"/>
          </a:xfrm>
        </p:spPr>
        <p:txBody>
          <a:bodyPr>
            <a:normAutofit fontScale="92500" lnSpcReduction="10000"/>
          </a:bodyPr>
          <a:lstStyle/>
          <a:p>
            <a:pPr>
              <a:buFont typeface="Wingdings" panose="05000000000000000000" pitchFamily="2" charset="2"/>
              <a:buNone/>
            </a:pPr>
            <a:r>
              <a:rPr lang="en-US" altLang="en-US" sz="2800" b="1" dirty="0">
                <a:solidFill>
                  <a:srgbClr val="002060"/>
                </a:solidFill>
              </a:rPr>
              <a:t>The Roman Prefect had the final decision in matters of execution (cf. Jn. 18:31b; 19:10), and this policy is corroborated by Flavius Josephus (Antiquities xviii.1.1).</a:t>
            </a:r>
            <a:endParaRPr lang="en-US" altLang="en-US" sz="2800" b="1" i="1" dirty="0">
              <a:solidFill>
                <a:srgbClr val="002060"/>
              </a:solidFill>
              <a:latin typeface="Arial Narrow" panose="020B0606020202030204" pitchFamily="34" charset="0"/>
            </a:endParaRPr>
          </a:p>
          <a:p>
            <a:r>
              <a:rPr lang="en-US" altLang="en-US" sz="2400" i="1" dirty="0"/>
              <a:t>Pilate seemed to suspect that this issue was more religious than political, which explains his reluctance to give an execution order. Jesus might be a religious eccentric, but he was no threat to Rome, and Pilate knew it.</a:t>
            </a:r>
          </a:p>
          <a:p>
            <a:r>
              <a:rPr lang="en-US" altLang="en-US" sz="2400" i="1" dirty="0"/>
              <a:t>He even attempted </a:t>
            </a:r>
            <a:r>
              <a:rPr lang="en-US" altLang="en-US" sz="2400" i="1" dirty="0" smtClean="0"/>
              <a:t>to refer the case entirely to Herod (found only in Luke’s gospel).</a:t>
            </a:r>
            <a:endParaRPr lang="en-US" altLang="en-US" sz="2400" i="1" dirty="0"/>
          </a:p>
          <a:p>
            <a:r>
              <a:rPr lang="en-US" altLang="en-US" sz="2400" i="1" dirty="0"/>
              <a:t>Still, the Sanhedrin pressed for an execution and called for the release of Barabbas.</a:t>
            </a:r>
          </a:p>
          <a:p>
            <a:r>
              <a:rPr lang="en-US" altLang="en-US" sz="2400" i="1" dirty="0"/>
              <a:t>Pilate consented to Jesus’ execution and delivered Jesus over for scourging.</a:t>
            </a:r>
          </a:p>
        </p:txBody>
      </p:sp>
    </p:spTree>
    <p:extLst>
      <p:ext uri="{BB962C8B-B14F-4D97-AF65-F5344CB8AC3E}">
        <p14:creationId xmlns:p14="http://schemas.microsoft.com/office/powerpoint/2010/main" val="3723142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9251">
                                            <p:txEl>
                                              <p:pRg st="1" end="1"/>
                                            </p:txEl>
                                          </p:spTgt>
                                        </p:tgtEl>
                                        <p:attrNameLst>
                                          <p:attrName>style.visibility</p:attrName>
                                        </p:attrNameLst>
                                      </p:cBhvr>
                                      <p:to>
                                        <p:strVal val="visible"/>
                                      </p:to>
                                    </p:set>
                                    <p:anim calcmode="lin" valueType="num">
                                      <p:cBhvr additive="base">
                                        <p:cTn id="13" dur="500" fill="hold"/>
                                        <p:tgtEl>
                                          <p:spTgt spid="309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9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9251">
                                            <p:txEl>
                                              <p:pRg st="2" end="2"/>
                                            </p:txEl>
                                          </p:spTgt>
                                        </p:tgtEl>
                                        <p:attrNameLst>
                                          <p:attrName>style.visibility</p:attrName>
                                        </p:attrNameLst>
                                      </p:cBhvr>
                                      <p:to>
                                        <p:strVal val="visible"/>
                                      </p:to>
                                    </p:set>
                                    <p:anim calcmode="lin" valueType="num">
                                      <p:cBhvr additive="base">
                                        <p:cTn id="19" dur="500" fill="hold"/>
                                        <p:tgtEl>
                                          <p:spTgt spid="3092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9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9251">
                                            <p:txEl>
                                              <p:pRg st="3" end="3"/>
                                            </p:txEl>
                                          </p:spTgt>
                                        </p:tgtEl>
                                        <p:attrNameLst>
                                          <p:attrName>style.visibility</p:attrName>
                                        </p:attrNameLst>
                                      </p:cBhvr>
                                      <p:to>
                                        <p:strVal val="visible"/>
                                      </p:to>
                                    </p:set>
                                    <p:anim calcmode="lin" valueType="num">
                                      <p:cBhvr additive="base">
                                        <p:cTn id="25" dur="500" fill="hold"/>
                                        <p:tgtEl>
                                          <p:spTgt spid="3092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92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09251">
                                            <p:txEl>
                                              <p:pRg st="4" end="4"/>
                                            </p:txEl>
                                          </p:spTgt>
                                        </p:tgtEl>
                                        <p:attrNameLst>
                                          <p:attrName>style.visibility</p:attrName>
                                        </p:attrNameLst>
                                      </p:cBhvr>
                                      <p:to>
                                        <p:strVal val="visible"/>
                                      </p:to>
                                    </p:set>
                                    <p:anim calcmode="lin" valueType="num">
                                      <p:cBhvr additive="base">
                                        <p:cTn id="31" dur="500" fill="hold"/>
                                        <p:tgtEl>
                                          <p:spTgt spid="3092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92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1981200" y="76200"/>
            <a:ext cx="8229600" cy="788988"/>
          </a:xfrm>
        </p:spPr>
        <p:txBody>
          <a:bodyPr/>
          <a:lstStyle/>
          <a:p>
            <a:pPr algn="ctr"/>
            <a:r>
              <a:rPr lang="en-US" altLang="en-US" dirty="0">
                <a:solidFill>
                  <a:srgbClr val="FFFF99"/>
                </a:solidFill>
                <a:latin typeface="Impact" panose="020B0806030902050204" pitchFamily="34" charset="0"/>
              </a:rPr>
              <a:t>Crucifixion &amp; Burial in the Four Gospels</a:t>
            </a:r>
          </a:p>
        </p:txBody>
      </p:sp>
      <p:sp>
        <p:nvSpPr>
          <p:cNvPr id="313347" name="Rectangle 3"/>
          <p:cNvSpPr>
            <a:spLocks noGrp="1" noChangeArrowheads="1"/>
          </p:cNvSpPr>
          <p:nvPr>
            <p:ph type="body" idx="1"/>
          </p:nvPr>
        </p:nvSpPr>
        <p:spPr>
          <a:xfrm>
            <a:off x="1752600" y="914400"/>
            <a:ext cx="2057400" cy="5791200"/>
          </a:xfrm>
          <a:solidFill>
            <a:srgbClr val="420031"/>
          </a:solidFill>
          <a:ln w="12700">
            <a:solidFill>
              <a:schemeClr val="tx1"/>
            </a:solidFill>
            <a:miter lim="800000"/>
            <a:headEnd/>
            <a:tailEnd/>
          </a:ln>
        </p:spPr>
        <p:txBody>
          <a:bodyPr>
            <a:normAutofit/>
          </a:bodyPr>
          <a:lstStyle/>
          <a:p>
            <a:pPr>
              <a:buFont typeface="Wingdings" panose="05000000000000000000" pitchFamily="2" charset="2"/>
              <a:buNone/>
            </a:pPr>
            <a:r>
              <a:rPr lang="en-US" altLang="en-US" sz="2800" dirty="0">
                <a:solidFill>
                  <a:srgbClr val="FFFF66"/>
                </a:solidFill>
                <a:latin typeface="Mistral" panose="03090702030407020403" pitchFamily="66" charset="0"/>
              </a:rPr>
              <a:t>Matthew</a:t>
            </a:r>
          </a:p>
          <a:p>
            <a:pPr marL="0" indent="0">
              <a:spcBef>
                <a:spcPts val="600"/>
              </a:spcBef>
              <a:buFont typeface="Wingdings" panose="05000000000000000000" pitchFamily="2" charset="2"/>
              <a:buNone/>
            </a:pPr>
            <a:r>
              <a:rPr lang="en-US" altLang="en-US" sz="2000" b="1" i="1" dirty="0">
                <a:solidFill>
                  <a:srgbClr val="FFFF99"/>
                </a:solidFill>
                <a:latin typeface="Arial Narrow" panose="020B0606020202030204" pitchFamily="34" charset="0"/>
              </a:rPr>
              <a:t>Via dolorosa</a:t>
            </a:r>
          </a:p>
          <a:p>
            <a:pPr marL="0" indent="0">
              <a:spcBef>
                <a:spcPts val="600"/>
              </a:spcBef>
              <a:buFont typeface="Wingdings" panose="05000000000000000000" pitchFamily="2" charset="2"/>
              <a:buNone/>
            </a:pPr>
            <a:r>
              <a:rPr lang="en-US" altLang="en-US" sz="2000" b="1" i="1" dirty="0">
                <a:solidFill>
                  <a:srgbClr val="FFFF99"/>
                </a:solidFill>
                <a:latin typeface="Arial Narrow" panose="020B0606020202030204" pitchFamily="34" charset="0"/>
              </a:rPr>
              <a:t>Crucifixion</a:t>
            </a:r>
          </a:p>
          <a:p>
            <a:pPr marL="0" indent="0">
              <a:spcBef>
                <a:spcPts val="600"/>
              </a:spcBef>
              <a:buFont typeface="Wingdings" panose="05000000000000000000" pitchFamily="2" charset="2"/>
              <a:buNone/>
            </a:pPr>
            <a:endParaRPr lang="en-US" altLang="en-US" sz="1000" b="1" i="1" dirty="0">
              <a:solidFill>
                <a:srgbClr val="FFFF99"/>
              </a:solidFill>
              <a:latin typeface="Arial Narrow" panose="020B0606020202030204" pitchFamily="34" charset="0"/>
            </a:endParaRPr>
          </a:p>
          <a:p>
            <a:pPr marL="0" indent="0">
              <a:spcBef>
                <a:spcPts val="600"/>
              </a:spcBef>
              <a:buFont typeface="Wingdings" panose="05000000000000000000" pitchFamily="2" charset="2"/>
              <a:buNone/>
            </a:pPr>
            <a:endParaRPr lang="en-US" altLang="en-US" sz="1400" b="1" i="1" dirty="0">
              <a:solidFill>
                <a:srgbClr val="FFFF99"/>
              </a:solidFill>
              <a:latin typeface="Arial Narrow" panose="020B0606020202030204" pitchFamily="34" charset="0"/>
            </a:endParaRPr>
          </a:p>
          <a:p>
            <a:pPr marL="0" indent="0">
              <a:spcBef>
                <a:spcPts val="600"/>
              </a:spcBef>
              <a:buFont typeface="Wingdings" panose="05000000000000000000" pitchFamily="2" charset="2"/>
              <a:buNone/>
            </a:pPr>
            <a:r>
              <a:rPr lang="en-US" altLang="en-US" sz="2000" b="1" i="1" dirty="0">
                <a:solidFill>
                  <a:srgbClr val="FFFF99"/>
                </a:solidFill>
                <a:latin typeface="Arial Narrow" panose="020B0606020202030204" pitchFamily="34" charset="0"/>
              </a:rPr>
              <a:t>Spectators mock</a:t>
            </a:r>
          </a:p>
          <a:p>
            <a:pPr marL="0" indent="0">
              <a:spcBef>
                <a:spcPts val="600"/>
              </a:spcBef>
              <a:buFont typeface="Wingdings" panose="05000000000000000000" pitchFamily="2" charset="2"/>
              <a:buNone/>
            </a:pPr>
            <a:r>
              <a:rPr lang="en-US" altLang="en-US" sz="2000" b="1" i="1" dirty="0">
                <a:solidFill>
                  <a:srgbClr val="FFFF99"/>
                </a:solidFill>
                <a:latin typeface="Arial Narrow" panose="020B0606020202030204" pitchFamily="34" charset="0"/>
              </a:rPr>
              <a:t>Two thieves</a:t>
            </a:r>
          </a:p>
          <a:p>
            <a:pPr marL="0" indent="0">
              <a:spcBef>
                <a:spcPts val="600"/>
              </a:spcBef>
              <a:buFont typeface="Wingdings" panose="05000000000000000000" pitchFamily="2" charset="2"/>
              <a:buNone/>
            </a:pPr>
            <a:r>
              <a:rPr lang="en-US" altLang="en-US" sz="2000" b="1" i="1" dirty="0">
                <a:solidFill>
                  <a:srgbClr val="FFFF99"/>
                </a:solidFill>
                <a:latin typeface="Arial Narrow" panose="020B0606020202030204" pitchFamily="34" charset="0"/>
              </a:rPr>
              <a:t>Death</a:t>
            </a:r>
          </a:p>
          <a:p>
            <a:pPr marL="0" indent="0">
              <a:spcBef>
                <a:spcPts val="600"/>
              </a:spcBef>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marL="0" indent="0">
              <a:spcBef>
                <a:spcPts val="600"/>
              </a:spcBef>
              <a:buFont typeface="Wingdings" panose="05000000000000000000" pitchFamily="2" charset="2"/>
              <a:buNone/>
            </a:pPr>
            <a:r>
              <a:rPr lang="en-US" altLang="en-US" sz="2000" b="1" i="1" dirty="0">
                <a:solidFill>
                  <a:srgbClr val="FFFF99"/>
                </a:solidFill>
                <a:latin typeface="Arial Narrow" panose="020B0606020202030204" pitchFamily="34" charset="0"/>
              </a:rPr>
              <a:t>Burial</a:t>
            </a:r>
          </a:p>
          <a:p>
            <a:pPr marL="0" indent="0">
              <a:spcBef>
                <a:spcPts val="600"/>
              </a:spcBef>
              <a:buFont typeface="Wingdings" panose="05000000000000000000" pitchFamily="2" charset="2"/>
              <a:buNone/>
            </a:pPr>
            <a:r>
              <a:rPr lang="en-US" altLang="en-US" sz="2000" b="1" i="1" dirty="0">
                <a:solidFill>
                  <a:srgbClr val="FFFF99"/>
                </a:solidFill>
                <a:latin typeface="Arial Narrow" panose="020B0606020202030204" pitchFamily="34" charset="0"/>
              </a:rPr>
              <a:t>Guard at the tomb</a:t>
            </a:r>
          </a:p>
          <a:p>
            <a:pPr marL="0" indent="0">
              <a:spcBef>
                <a:spcPts val="600"/>
              </a:spcBef>
              <a:buFont typeface="Wingdings" panose="05000000000000000000" pitchFamily="2" charset="2"/>
              <a:buNone/>
            </a:pPr>
            <a:r>
              <a:rPr lang="en-US" altLang="en-US" sz="2000" b="1" i="1" dirty="0">
                <a:solidFill>
                  <a:srgbClr val="FFFF99"/>
                </a:solidFill>
                <a:latin typeface="Arial Narrow" panose="020B0606020202030204" pitchFamily="34" charset="0"/>
              </a:rPr>
              <a:t>Women come on Easter</a:t>
            </a:r>
          </a:p>
        </p:txBody>
      </p:sp>
      <p:sp>
        <p:nvSpPr>
          <p:cNvPr id="313348" name="Rectangle 4"/>
          <p:cNvSpPr>
            <a:spLocks noChangeArrowheads="1"/>
          </p:cNvSpPr>
          <p:nvPr/>
        </p:nvSpPr>
        <p:spPr bwMode="auto">
          <a:xfrm>
            <a:off x="3962400" y="914400"/>
            <a:ext cx="2057400" cy="5791200"/>
          </a:xfrm>
          <a:prstGeom prst="rect">
            <a:avLst/>
          </a:prstGeom>
          <a:solidFill>
            <a:srgbClr val="74005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800" dirty="0">
                <a:solidFill>
                  <a:srgbClr val="FFFF66"/>
                </a:solidFill>
                <a:latin typeface="Mistral" panose="03090702030407020403" pitchFamily="66" charset="0"/>
              </a:rPr>
              <a:t>Mark</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Via dolorosa</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Crucifixion</a:t>
            </a:r>
          </a:p>
          <a:p>
            <a:pPr>
              <a:buFont typeface="Wingdings" panose="05000000000000000000" pitchFamily="2" charset="2"/>
              <a:buNone/>
            </a:pPr>
            <a:endParaRPr lang="en-US" altLang="en-US" sz="1600" b="1" i="1" dirty="0">
              <a:solidFill>
                <a:srgbClr val="FFFF99"/>
              </a:solidFill>
              <a:latin typeface="Arial Narrow" panose="020B0606020202030204" pitchFamily="34" charset="0"/>
            </a:endParaRPr>
          </a:p>
          <a:p>
            <a:pPr>
              <a:buFont typeface="Wingdings" panose="05000000000000000000" pitchFamily="2" charset="2"/>
              <a:buNone/>
            </a:pPr>
            <a:endParaRPr lang="en-US" altLang="en-US" sz="16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Spectators mock</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Two thieves</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Death</a:t>
            </a: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Burial</a:t>
            </a:r>
          </a:p>
          <a:p>
            <a:pPr>
              <a:buFont typeface="Wingdings" panose="05000000000000000000" pitchFamily="2" charset="2"/>
              <a:buNone/>
            </a:pPr>
            <a:endParaRPr lang="en-US" altLang="en-US" sz="24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Women come on Easter</a:t>
            </a:r>
          </a:p>
        </p:txBody>
      </p:sp>
      <p:sp>
        <p:nvSpPr>
          <p:cNvPr id="313349" name="Rectangle 5"/>
          <p:cNvSpPr>
            <a:spLocks noChangeArrowheads="1"/>
          </p:cNvSpPr>
          <p:nvPr/>
        </p:nvSpPr>
        <p:spPr bwMode="auto">
          <a:xfrm>
            <a:off x="6172200" y="914400"/>
            <a:ext cx="2057400" cy="5791200"/>
          </a:xfrm>
          <a:prstGeom prst="rect">
            <a:avLst/>
          </a:prstGeom>
          <a:solidFill>
            <a:srgbClr val="96006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800" dirty="0">
                <a:solidFill>
                  <a:srgbClr val="FFFF66"/>
                </a:solidFill>
                <a:latin typeface="Mistral" panose="03090702030407020403" pitchFamily="66" charset="0"/>
              </a:rPr>
              <a:t>Luke</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Via dolorosa</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Crucifixion</a:t>
            </a:r>
          </a:p>
          <a:p>
            <a:pPr>
              <a:buFont typeface="Wingdings" panose="05000000000000000000" pitchFamily="2" charset="2"/>
              <a:buNone/>
            </a:pPr>
            <a:endParaRPr lang="en-US" altLang="en-US" sz="1600" b="1" i="1" dirty="0">
              <a:solidFill>
                <a:srgbClr val="FFFF99"/>
              </a:solidFill>
              <a:latin typeface="Arial Narrow" panose="020B0606020202030204" pitchFamily="34" charset="0"/>
            </a:endParaRPr>
          </a:p>
          <a:p>
            <a:pPr>
              <a:buFont typeface="Wingdings" panose="05000000000000000000" pitchFamily="2" charset="2"/>
              <a:buNone/>
            </a:pPr>
            <a:endParaRPr lang="en-US" altLang="en-US" sz="16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Spectators mock</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Two thieves</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Death</a:t>
            </a: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Burial</a:t>
            </a:r>
          </a:p>
          <a:p>
            <a:pPr>
              <a:buFont typeface="Wingdings" panose="05000000000000000000" pitchFamily="2" charset="2"/>
              <a:buNone/>
            </a:pPr>
            <a:endParaRPr lang="en-US" altLang="en-US" sz="24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Women come on Easter</a:t>
            </a:r>
          </a:p>
        </p:txBody>
      </p:sp>
      <p:sp>
        <p:nvSpPr>
          <p:cNvPr id="313350" name="Rectangle 6"/>
          <p:cNvSpPr>
            <a:spLocks noChangeArrowheads="1"/>
          </p:cNvSpPr>
          <p:nvPr/>
        </p:nvSpPr>
        <p:spPr bwMode="auto">
          <a:xfrm>
            <a:off x="8382000" y="914400"/>
            <a:ext cx="2057400" cy="5791200"/>
          </a:xfrm>
          <a:prstGeom prst="rect">
            <a:avLst/>
          </a:prstGeom>
          <a:solidFill>
            <a:srgbClr val="AC007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800" dirty="0">
                <a:solidFill>
                  <a:srgbClr val="FFFF66"/>
                </a:solidFill>
                <a:latin typeface="Mistral" panose="03090702030407020403" pitchFamily="66" charset="0"/>
              </a:rPr>
              <a:t>John</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Via dolorosa</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Crucifixion</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Mary given to the beloved disciple</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Two thieves</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Death</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Jesus is pierced</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Burial</a:t>
            </a: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Women come on Easter</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Peter and beloved disciple at the tomb</a:t>
            </a:r>
          </a:p>
        </p:txBody>
      </p:sp>
    </p:spTree>
    <p:extLst>
      <p:ext uri="{BB962C8B-B14F-4D97-AF65-F5344CB8AC3E}">
        <p14:creationId xmlns:p14="http://schemas.microsoft.com/office/powerpoint/2010/main" val="295216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3349">
                                            <p:txEl>
                                              <p:pRg st="1" end="1"/>
                                            </p:txEl>
                                          </p:spTgt>
                                        </p:tgtEl>
                                        <p:attrNameLst>
                                          <p:attrName>style.visibility</p:attrName>
                                        </p:attrNameLst>
                                      </p:cBhvr>
                                      <p:to>
                                        <p:strVal val="visible"/>
                                      </p:to>
                                    </p:set>
                                    <p:anim calcmode="lin" valueType="num">
                                      <p:cBhvr additive="base">
                                        <p:cTn id="7" dur="500" fill="hold"/>
                                        <p:tgtEl>
                                          <p:spTgt spid="31334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33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3349">
                                            <p:txEl>
                                              <p:pRg st="2" end="2"/>
                                            </p:txEl>
                                          </p:spTgt>
                                        </p:tgtEl>
                                        <p:attrNameLst>
                                          <p:attrName>style.visibility</p:attrName>
                                        </p:attrNameLst>
                                      </p:cBhvr>
                                      <p:to>
                                        <p:strVal val="visible"/>
                                      </p:to>
                                    </p:set>
                                    <p:anim calcmode="lin" valueType="num">
                                      <p:cBhvr additive="base">
                                        <p:cTn id="13" dur="500" fill="hold"/>
                                        <p:tgtEl>
                                          <p:spTgt spid="31334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33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3349">
                                            <p:txEl>
                                              <p:pRg st="5" end="5"/>
                                            </p:txEl>
                                          </p:spTgt>
                                        </p:tgtEl>
                                        <p:attrNameLst>
                                          <p:attrName>style.visibility</p:attrName>
                                        </p:attrNameLst>
                                      </p:cBhvr>
                                      <p:to>
                                        <p:strVal val="visible"/>
                                      </p:to>
                                    </p:set>
                                    <p:anim calcmode="lin" valueType="num">
                                      <p:cBhvr additive="base">
                                        <p:cTn id="19" dur="500" fill="hold"/>
                                        <p:tgtEl>
                                          <p:spTgt spid="313349">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334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3349">
                                            <p:txEl>
                                              <p:pRg st="6" end="6"/>
                                            </p:txEl>
                                          </p:spTgt>
                                        </p:tgtEl>
                                        <p:attrNameLst>
                                          <p:attrName>style.visibility</p:attrName>
                                        </p:attrNameLst>
                                      </p:cBhvr>
                                      <p:to>
                                        <p:strVal val="visible"/>
                                      </p:to>
                                    </p:set>
                                    <p:anim calcmode="lin" valueType="num">
                                      <p:cBhvr additive="base">
                                        <p:cTn id="25" dur="500" fill="hold"/>
                                        <p:tgtEl>
                                          <p:spTgt spid="31334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334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3349">
                                            <p:txEl>
                                              <p:pRg st="7" end="7"/>
                                            </p:txEl>
                                          </p:spTgt>
                                        </p:tgtEl>
                                        <p:attrNameLst>
                                          <p:attrName>style.visibility</p:attrName>
                                        </p:attrNameLst>
                                      </p:cBhvr>
                                      <p:to>
                                        <p:strVal val="visible"/>
                                      </p:to>
                                    </p:set>
                                    <p:anim calcmode="lin" valueType="num">
                                      <p:cBhvr additive="base">
                                        <p:cTn id="31" dur="500" fill="hold"/>
                                        <p:tgtEl>
                                          <p:spTgt spid="313349">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334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3349">
                                            <p:txEl>
                                              <p:pRg st="9" end="9"/>
                                            </p:txEl>
                                          </p:spTgt>
                                        </p:tgtEl>
                                        <p:attrNameLst>
                                          <p:attrName>style.visibility</p:attrName>
                                        </p:attrNameLst>
                                      </p:cBhvr>
                                      <p:to>
                                        <p:strVal val="visible"/>
                                      </p:to>
                                    </p:set>
                                    <p:anim calcmode="lin" valueType="num">
                                      <p:cBhvr additive="base">
                                        <p:cTn id="37" dur="500" fill="hold"/>
                                        <p:tgtEl>
                                          <p:spTgt spid="313349">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1334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13349">
                                            <p:txEl>
                                              <p:pRg st="11" end="11"/>
                                            </p:txEl>
                                          </p:spTgt>
                                        </p:tgtEl>
                                        <p:attrNameLst>
                                          <p:attrName>style.visibility</p:attrName>
                                        </p:attrNameLst>
                                      </p:cBhvr>
                                      <p:to>
                                        <p:strVal val="visible"/>
                                      </p:to>
                                    </p:set>
                                    <p:anim calcmode="lin" valueType="num">
                                      <p:cBhvr additive="base">
                                        <p:cTn id="43" dur="500" fill="hold"/>
                                        <p:tgtEl>
                                          <p:spTgt spid="313349">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334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99026" y="624110"/>
            <a:ext cx="8911687" cy="1280890"/>
          </a:xfrm>
        </p:spPr>
        <p:txBody>
          <a:bodyPr/>
          <a:lstStyle/>
          <a:p>
            <a:r>
              <a:rPr lang="en-US" b="1" dirty="0" smtClean="0">
                <a:solidFill>
                  <a:srgbClr val="C00000"/>
                </a:solidFill>
              </a:rPr>
              <a:t>Style</a:t>
            </a:r>
            <a:endParaRPr lang="en-US" b="1" dirty="0">
              <a:solidFill>
                <a:srgbClr val="C00000"/>
              </a:solidFill>
            </a:endParaRPr>
          </a:p>
        </p:txBody>
      </p:sp>
      <p:sp>
        <p:nvSpPr>
          <p:cNvPr id="6" name="Content Placeholder 5"/>
          <p:cNvSpPr>
            <a:spLocks noGrp="1"/>
          </p:cNvSpPr>
          <p:nvPr>
            <p:ph idx="1"/>
          </p:nvPr>
        </p:nvSpPr>
        <p:spPr>
          <a:xfrm>
            <a:off x="2194559" y="1475209"/>
            <a:ext cx="9764151" cy="4011191"/>
          </a:xfrm>
        </p:spPr>
        <p:txBody>
          <a:bodyPr>
            <a:normAutofit/>
          </a:bodyPr>
          <a:lstStyle/>
          <a:p>
            <a:pPr marL="0" indent="0">
              <a:buNone/>
            </a:pPr>
            <a:r>
              <a:rPr lang="en-US" sz="2800" b="1" dirty="0" smtClean="0">
                <a:solidFill>
                  <a:srgbClr val="002060"/>
                </a:solidFill>
              </a:rPr>
              <a:t>Luke-Acts is written in very excellent Greek, ranging from the formal rhetoric of his prologues to the standard style in the body of the two works. His style follows the ancient practice of </a:t>
            </a:r>
            <a:r>
              <a:rPr lang="en-US" sz="2800" b="1" i="1" dirty="0" err="1" smtClean="0">
                <a:solidFill>
                  <a:srgbClr val="002060"/>
                </a:solidFill>
              </a:rPr>
              <a:t>prosopopoeia</a:t>
            </a:r>
            <a:r>
              <a:rPr lang="en-US" sz="2800" b="1" dirty="0" smtClean="0">
                <a:solidFill>
                  <a:srgbClr val="002060"/>
                </a:solidFill>
              </a:rPr>
              <a:t> (fitting his style to the occasion).</a:t>
            </a:r>
          </a:p>
          <a:p>
            <a:r>
              <a:rPr lang="en-US" sz="2400" i="1" dirty="0" smtClean="0"/>
              <a:t>His “Bible” of choice seems to have been the Septuagint, from which he regularly quotes.</a:t>
            </a:r>
          </a:p>
          <a:p>
            <a:r>
              <a:rPr lang="en-US" sz="2400" i="1" dirty="0" smtClean="0"/>
              <a:t>His concern for accurate historicity shows a remarkable knowledge of Roman culture, practices and legal procedures.</a:t>
            </a:r>
            <a:endParaRPr lang="en-US" sz="2400" i="1" dirty="0"/>
          </a:p>
        </p:txBody>
      </p:sp>
      <p:sp>
        <p:nvSpPr>
          <p:cNvPr id="7" name="Slide Number Placeholder 6"/>
          <p:cNvSpPr>
            <a:spLocks noGrp="1"/>
          </p:cNvSpPr>
          <p:nvPr>
            <p:ph type="sldNum" sz="quarter" idx="12"/>
          </p:nvPr>
        </p:nvSpPr>
        <p:spPr/>
        <p:txBody>
          <a:bodyPr/>
          <a:lstStyle/>
          <a:p>
            <a:pPr>
              <a:defRPr/>
            </a:pPr>
            <a:fld id="{254DD280-9EF3-47CE-9735-16719FC5628C}" type="slidenum">
              <a:rPr lang="en-US" smtClean="0"/>
              <a:pPr>
                <a:defRPr/>
              </a:pPr>
              <a:t>17</a:t>
            </a:fld>
            <a:endParaRPr lang="en-US"/>
          </a:p>
        </p:txBody>
      </p:sp>
      <p:sp>
        <p:nvSpPr>
          <p:cNvPr id="8" name="TextBox 7"/>
          <p:cNvSpPr txBox="1"/>
          <p:nvPr/>
        </p:nvSpPr>
        <p:spPr>
          <a:xfrm>
            <a:off x="0" y="5655145"/>
            <a:ext cx="12192000" cy="1200329"/>
          </a:xfrm>
          <a:prstGeom prst="rect">
            <a:avLst/>
          </a:prstGeom>
          <a:solidFill>
            <a:schemeClr val="tx2">
              <a:lumMod val="75000"/>
            </a:schemeClr>
          </a:solidFill>
        </p:spPr>
        <p:txBody>
          <a:bodyPr wrap="square" rtlCol="0">
            <a:spAutoFit/>
          </a:bodyPr>
          <a:lstStyle/>
          <a:p>
            <a:pPr algn="ctr"/>
            <a:r>
              <a:rPr lang="en-US" sz="2800" dirty="0" smtClean="0">
                <a:solidFill>
                  <a:schemeClr val="accent4">
                    <a:lumMod val="60000"/>
                    <a:lumOff val="40000"/>
                  </a:schemeClr>
                </a:solidFill>
                <a:latin typeface="Aharoni" panose="02010803020104030203" pitchFamily="2" charset="-79"/>
                <a:cs typeface="Aharoni" panose="02010803020104030203" pitchFamily="2" charset="-79"/>
              </a:rPr>
              <a:t>“…it is a perpetual puzzle to me how New Testament Greek got the reputation of being easy.  …St. Luke I find particularly difficult.”</a:t>
            </a:r>
            <a:r>
              <a:rPr lang="en-US" sz="1600" dirty="0" smtClean="0">
                <a:solidFill>
                  <a:schemeClr val="accent4">
                    <a:lumMod val="60000"/>
                    <a:lumOff val="40000"/>
                  </a:schemeClr>
                </a:solidFill>
                <a:latin typeface="Arial Narrow" panose="020B0606020202030204" pitchFamily="34" charset="0"/>
                <a:cs typeface="Aharoni" panose="02010803020104030203" pitchFamily="2" charset="-79"/>
              </a:rPr>
              <a:t>							C. S. Lewis</a:t>
            </a:r>
            <a:endParaRPr lang="en-US" sz="2800" dirty="0">
              <a:solidFill>
                <a:schemeClr val="accent4">
                  <a:lumMod val="60000"/>
                  <a:lumOff val="4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58947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5"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1643576" y="565076"/>
            <a:ext cx="8229600" cy="865188"/>
          </a:xfrm>
        </p:spPr>
        <p:txBody>
          <a:bodyPr>
            <a:normAutofit/>
          </a:bodyPr>
          <a:lstStyle/>
          <a:p>
            <a:r>
              <a:rPr lang="en-US" altLang="en-US" sz="4400" dirty="0">
                <a:solidFill>
                  <a:srgbClr val="FF6600"/>
                </a:solidFill>
                <a:effectLst>
                  <a:outerShdw blurRad="38100" dist="38100" dir="2700000" algn="tl">
                    <a:srgbClr val="000000">
                      <a:alpha val="43137"/>
                    </a:srgbClr>
                  </a:outerShdw>
                </a:effectLst>
                <a:latin typeface="Impact" panose="020B0806030902050204" pitchFamily="34" charset="0"/>
              </a:rPr>
              <a:t>Roman Crucifixions</a:t>
            </a:r>
          </a:p>
        </p:txBody>
      </p:sp>
      <p:sp>
        <p:nvSpPr>
          <p:cNvPr id="314371" name="Rectangle 3"/>
          <p:cNvSpPr>
            <a:spLocks noGrp="1" noChangeArrowheads="1"/>
          </p:cNvSpPr>
          <p:nvPr>
            <p:ph type="body" idx="1"/>
          </p:nvPr>
        </p:nvSpPr>
        <p:spPr>
          <a:xfrm>
            <a:off x="1752599" y="1515818"/>
            <a:ext cx="9712569" cy="3505200"/>
          </a:xfrm>
        </p:spPr>
        <p:txBody>
          <a:bodyPr>
            <a:normAutofit/>
          </a:bodyPr>
          <a:lstStyle/>
          <a:p>
            <a:pPr>
              <a:lnSpc>
                <a:spcPct val="80000"/>
              </a:lnSpc>
              <a:buFont typeface="Wingdings" panose="05000000000000000000" pitchFamily="2" charset="2"/>
              <a:buNone/>
            </a:pPr>
            <a:r>
              <a:rPr lang="en-US" altLang="en-US" sz="2800" b="1" dirty="0">
                <a:solidFill>
                  <a:srgbClr val="FFC000"/>
                </a:solidFill>
              </a:rPr>
              <a:t>Roman crucifixions generally consisted of three parts:</a:t>
            </a:r>
          </a:p>
          <a:p>
            <a:pPr>
              <a:lnSpc>
                <a:spcPct val="80000"/>
              </a:lnSpc>
            </a:pPr>
            <a:r>
              <a:rPr lang="en-US" altLang="en-US" sz="2400" i="1" dirty="0">
                <a:solidFill>
                  <a:srgbClr val="FFFF99"/>
                </a:solidFill>
                <a:latin typeface="Arial Narrow" panose="020B0606020202030204" pitchFamily="34" charset="0"/>
              </a:rPr>
              <a:t>Scourging (there was no limit to Roman flogging as there was in Judaism, cf. Dt. 25:1-3)</a:t>
            </a:r>
          </a:p>
          <a:p>
            <a:pPr>
              <a:lnSpc>
                <a:spcPct val="80000"/>
              </a:lnSpc>
            </a:pPr>
            <a:r>
              <a:rPr lang="en-US" altLang="en-US" sz="2400" i="1" dirty="0">
                <a:solidFill>
                  <a:srgbClr val="FFFF99"/>
                </a:solidFill>
                <a:latin typeface="Arial Narrow" panose="020B0606020202030204" pitchFamily="34" charset="0"/>
              </a:rPr>
              <a:t>Carrying the </a:t>
            </a:r>
            <a:r>
              <a:rPr lang="en-US" altLang="en-US" sz="2400" i="1" u="sng" dirty="0" err="1">
                <a:solidFill>
                  <a:srgbClr val="FFFF99"/>
                </a:solidFill>
                <a:latin typeface="Arial Narrow" panose="020B0606020202030204" pitchFamily="34" charset="0"/>
              </a:rPr>
              <a:t>patibulum</a:t>
            </a:r>
            <a:r>
              <a:rPr lang="en-US" altLang="en-US" sz="2400" i="1" u="sng" dirty="0">
                <a:solidFill>
                  <a:srgbClr val="FFFF99"/>
                </a:solidFill>
                <a:latin typeface="Arial Narrow" panose="020B0606020202030204" pitchFamily="34" charset="0"/>
              </a:rPr>
              <a:t> </a:t>
            </a:r>
            <a:r>
              <a:rPr lang="en-US" altLang="en-US" sz="2400" i="1" dirty="0">
                <a:solidFill>
                  <a:srgbClr val="FFFF99"/>
                </a:solidFill>
                <a:latin typeface="Arial Narrow" panose="020B0606020202030204" pitchFamily="34" charset="0"/>
              </a:rPr>
              <a:t>(cross-piece) to the site of execution, usually with the </a:t>
            </a:r>
            <a:r>
              <a:rPr lang="en-US" altLang="en-US" sz="2400" i="1" u="sng" dirty="0">
                <a:solidFill>
                  <a:srgbClr val="FFFF99"/>
                </a:solidFill>
                <a:latin typeface="Arial Narrow" panose="020B0606020202030204" pitchFamily="34" charset="0"/>
              </a:rPr>
              <a:t>titulus </a:t>
            </a:r>
            <a:r>
              <a:rPr lang="en-US" altLang="en-US" sz="2400" i="1" dirty="0">
                <a:solidFill>
                  <a:srgbClr val="FFFF99"/>
                </a:solidFill>
                <a:latin typeface="Arial Narrow" panose="020B0606020202030204" pitchFamily="34" charset="0"/>
              </a:rPr>
              <a:t>(inscription with charges) hung about the victim’s neck</a:t>
            </a:r>
          </a:p>
          <a:p>
            <a:pPr>
              <a:lnSpc>
                <a:spcPct val="80000"/>
              </a:lnSpc>
            </a:pPr>
            <a:r>
              <a:rPr lang="en-US" altLang="en-US" sz="2400" i="1" dirty="0">
                <a:solidFill>
                  <a:srgbClr val="FFFF99"/>
                </a:solidFill>
                <a:latin typeface="Arial Narrow" panose="020B0606020202030204" pitchFamily="34" charset="0"/>
              </a:rPr>
              <a:t>Nailing (or tying) and lifting: crosses could be T-shaped (crux </a:t>
            </a:r>
            <a:r>
              <a:rPr lang="en-US" altLang="en-US" sz="2400" i="1" dirty="0" err="1">
                <a:solidFill>
                  <a:srgbClr val="FFFF99"/>
                </a:solidFill>
                <a:latin typeface="Arial Narrow" panose="020B0606020202030204" pitchFamily="34" charset="0"/>
              </a:rPr>
              <a:t>commissa</a:t>
            </a:r>
            <a:r>
              <a:rPr lang="en-US" altLang="en-US" sz="2400" i="1" dirty="0">
                <a:solidFill>
                  <a:srgbClr val="FFFF99"/>
                </a:solidFill>
                <a:latin typeface="Arial Narrow" panose="020B0606020202030204" pitchFamily="34" charset="0"/>
              </a:rPr>
              <a:t>) or dagger shaped (crux </a:t>
            </a:r>
            <a:r>
              <a:rPr lang="en-US" altLang="en-US" sz="2400" i="1" dirty="0" err="1">
                <a:solidFill>
                  <a:srgbClr val="FFFF99"/>
                </a:solidFill>
                <a:latin typeface="Arial Narrow" panose="020B0606020202030204" pitchFamily="34" charset="0"/>
              </a:rPr>
              <a:t>immissa</a:t>
            </a:r>
            <a:r>
              <a:rPr lang="en-US" altLang="en-US" sz="2400" i="1" dirty="0">
                <a:solidFill>
                  <a:srgbClr val="FFFF99"/>
                </a:solidFill>
                <a:latin typeface="Arial Narrow" panose="020B0606020202030204" pitchFamily="34" charset="0"/>
              </a:rPr>
              <a:t>). Also, crosses typically had a sharp projection that fit beneath the pelvis and helped suspend the weight of the body (</a:t>
            </a:r>
            <a:r>
              <a:rPr lang="en-US" altLang="en-US" sz="2400" i="1" u="sng" dirty="0" err="1">
                <a:solidFill>
                  <a:srgbClr val="FFFF99"/>
                </a:solidFill>
                <a:latin typeface="Arial Narrow" panose="020B0606020202030204" pitchFamily="34" charset="0"/>
              </a:rPr>
              <a:t>sedile</a:t>
            </a:r>
            <a:r>
              <a:rPr lang="en-US" altLang="en-US" sz="2400" i="1" u="sng" dirty="0">
                <a:solidFill>
                  <a:srgbClr val="FFFF99"/>
                </a:solidFill>
                <a:latin typeface="Arial Narrow" panose="020B0606020202030204" pitchFamily="34" charset="0"/>
              </a:rPr>
              <a:t>).</a:t>
            </a:r>
            <a:r>
              <a:rPr lang="en-US" altLang="en-US" sz="2400" i="1" dirty="0">
                <a:solidFill>
                  <a:srgbClr val="FFFF99"/>
                </a:solidFill>
                <a:latin typeface="Arial Narrow" panose="020B0606020202030204" pitchFamily="34" charset="0"/>
              </a:rPr>
              <a:t> Sometimes they also had a foot support (</a:t>
            </a:r>
            <a:r>
              <a:rPr lang="en-US" altLang="en-US" sz="2400" i="1" u="sng" dirty="0" err="1">
                <a:solidFill>
                  <a:srgbClr val="FFFF99"/>
                </a:solidFill>
                <a:latin typeface="Arial Narrow" panose="020B0606020202030204" pitchFamily="34" charset="0"/>
              </a:rPr>
              <a:t>suppedaneum</a:t>
            </a:r>
            <a:r>
              <a:rPr lang="en-US" altLang="en-US" sz="2400" i="1" dirty="0">
                <a:solidFill>
                  <a:srgbClr val="FFFF99"/>
                </a:solidFill>
                <a:latin typeface="Arial Narrow" panose="020B0606020202030204" pitchFamily="34" charset="0"/>
              </a:rPr>
              <a:t>)</a:t>
            </a:r>
            <a:endParaRPr lang="en-US" altLang="en-US" sz="2400" i="1" u="sng" dirty="0">
              <a:solidFill>
                <a:srgbClr val="FFFF99"/>
              </a:solidFill>
              <a:latin typeface="Arial Narrow" panose="020B0606020202030204" pitchFamily="34" charset="0"/>
            </a:endParaRPr>
          </a:p>
          <a:p>
            <a:pPr>
              <a:lnSpc>
                <a:spcPct val="80000"/>
              </a:lnSpc>
              <a:buFont typeface="Wingdings" panose="05000000000000000000" pitchFamily="2" charset="2"/>
              <a:buNone/>
            </a:pPr>
            <a:endParaRPr lang="en-US" altLang="en-US" sz="2400" dirty="0">
              <a:solidFill>
                <a:srgbClr val="FFFF99"/>
              </a:solidFill>
            </a:endParaRPr>
          </a:p>
        </p:txBody>
      </p:sp>
      <p:sp>
        <p:nvSpPr>
          <p:cNvPr id="314372" name="Text Box 4"/>
          <p:cNvSpPr txBox="1">
            <a:spLocks noChangeArrowheads="1"/>
          </p:cNvSpPr>
          <p:nvPr/>
        </p:nvSpPr>
        <p:spPr bwMode="auto">
          <a:xfrm>
            <a:off x="531812" y="5106572"/>
            <a:ext cx="11158440" cy="132343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b="1" dirty="0">
                <a:solidFill>
                  <a:srgbClr val="FFFF99"/>
                </a:solidFill>
                <a:latin typeface="Arial Narrow" panose="020B0606020202030204" pitchFamily="34" charset="0"/>
              </a:rPr>
              <a:t>Death was by shock or gradual asphyxiation as the lungs collapsed and the victim could no longer raise himself in order to breath. Breaking the legs of the victims would hasten asphyxiation. For more clinical-medical details on crucifixion, see W. Edwards, W. Gabel and F. Hosmer, </a:t>
            </a:r>
            <a:r>
              <a:rPr lang="en-US" altLang="en-US" sz="2000" b="1" i="1" dirty="0">
                <a:solidFill>
                  <a:srgbClr val="FFFF99"/>
                </a:solidFill>
                <a:latin typeface="Arial Narrow" panose="020B0606020202030204" pitchFamily="34" charset="0"/>
              </a:rPr>
              <a:t>Journal of the American Medical Association</a:t>
            </a:r>
            <a:r>
              <a:rPr lang="en-US" altLang="en-US" sz="2000" b="1" dirty="0">
                <a:solidFill>
                  <a:srgbClr val="FFFF99"/>
                </a:solidFill>
                <a:latin typeface="Arial Narrow" panose="020B0606020202030204" pitchFamily="34" charset="0"/>
              </a:rPr>
              <a:t> (March 21, 1986), pp 1455-1463.</a:t>
            </a:r>
          </a:p>
        </p:txBody>
      </p:sp>
    </p:spTree>
    <p:extLst>
      <p:ext uri="{BB962C8B-B14F-4D97-AF65-F5344CB8AC3E}">
        <p14:creationId xmlns:p14="http://schemas.microsoft.com/office/powerpoint/2010/main" val="1912769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4371">
                                            <p:txEl>
                                              <p:pRg st="0" end="0"/>
                                            </p:txEl>
                                          </p:spTgt>
                                        </p:tgtEl>
                                        <p:attrNameLst>
                                          <p:attrName>style.visibility</p:attrName>
                                        </p:attrNameLst>
                                      </p:cBhvr>
                                      <p:to>
                                        <p:strVal val="visible"/>
                                      </p:to>
                                    </p:set>
                                    <p:anim calcmode="lin" valueType="num">
                                      <p:cBhvr>
                                        <p:cTn id="7" dur="500" fill="hold"/>
                                        <p:tgtEl>
                                          <p:spTgt spid="314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43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4371">
                                            <p:txEl>
                                              <p:pRg st="1" end="1"/>
                                            </p:txEl>
                                          </p:spTgt>
                                        </p:tgtEl>
                                        <p:attrNameLst>
                                          <p:attrName>style.visibility</p:attrName>
                                        </p:attrNameLst>
                                      </p:cBhvr>
                                      <p:to>
                                        <p:strVal val="visible"/>
                                      </p:to>
                                    </p:set>
                                    <p:anim calcmode="lin" valueType="num">
                                      <p:cBhvr additive="base">
                                        <p:cTn id="13" dur="500" fill="hold"/>
                                        <p:tgtEl>
                                          <p:spTgt spid="314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4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4371">
                                            <p:txEl>
                                              <p:pRg st="2" end="2"/>
                                            </p:txEl>
                                          </p:spTgt>
                                        </p:tgtEl>
                                        <p:attrNameLst>
                                          <p:attrName>style.visibility</p:attrName>
                                        </p:attrNameLst>
                                      </p:cBhvr>
                                      <p:to>
                                        <p:strVal val="visible"/>
                                      </p:to>
                                    </p:set>
                                    <p:anim calcmode="lin" valueType="num">
                                      <p:cBhvr additive="base">
                                        <p:cTn id="19" dur="500" fill="hold"/>
                                        <p:tgtEl>
                                          <p:spTgt spid="314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4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14371">
                                            <p:txEl>
                                              <p:pRg st="3" end="3"/>
                                            </p:txEl>
                                          </p:spTgt>
                                        </p:tgtEl>
                                        <p:attrNameLst>
                                          <p:attrName>style.visibility</p:attrName>
                                        </p:attrNameLst>
                                      </p:cBhvr>
                                      <p:to>
                                        <p:strVal val="visible"/>
                                      </p:to>
                                    </p:set>
                                    <p:anim calcmode="lin" valueType="num">
                                      <p:cBhvr additive="base">
                                        <p:cTn id="25" dur="500" fill="hold"/>
                                        <p:tgtEl>
                                          <p:spTgt spid="314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43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14372"/>
                                        </p:tgtEl>
                                        <p:attrNameLst>
                                          <p:attrName>style.visibility</p:attrName>
                                        </p:attrNameLst>
                                      </p:cBhvr>
                                      <p:to>
                                        <p:strVal val="visible"/>
                                      </p:to>
                                    </p:set>
                                    <p:anim calcmode="lin" valueType="num">
                                      <p:cBhvr>
                                        <p:cTn id="31" dur="500" fill="hold"/>
                                        <p:tgtEl>
                                          <p:spTgt spid="314372"/>
                                        </p:tgtEl>
                                        <p:attrNameLst>
                                          <p:attrName>ppt_w</p:attrName>
                                        </p:attrNameLst>
                                      </p:cBhvr>
                                      <p:tavLst>
                                        <p:tav tm="0">
                                          <p:val>
                                            <p:fltVal val="0"/>
                                          </p:val>
                                        </p:tav>
                                        <p:tav tm="100000">
                                          <p:val>
                                            <p:strVal val="#ppt_w"/>
                                          </p:val>
                                        </p:tav>
                                      </p:tavLst>
                                    </p:anim>
                                    <p:anim calcmode="lin" valueType="num">
                                      <p:cBhvr>
                                        <p:cTn id="32" dur="500" fill="hold"/>
                                        <p:tgtEl>
                                          <p:spTgt spid="3143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2" grpId="0" animBg="1"/>
    </p:bld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body" sz="half" idx="2"/>
          </p:nvPr>
        </p:nvSpPr>
        <p:spPr>
          <a:xfrm>
            <a:off x="8229600" y="543793"/>
            <a:ext cx="3352800" cy="6019800"/>
          </a:xfrm>
        </p:spPr>
        <p:txBody>
          <a:bodyPr>
            <a:normAutofit lnSpcReduction="10000"/>
          </a:bodyPr>
          <a:lstStyle/>
          <a:p>
            <a:pPr>
              <a:buFont typeface="Wingdings" panose="05000000000000000000" pitchFamily="2" charset="2"/>
              <a:buNone/>
            </a:pPr>
            <a:r>
              <a:rPr lang="en-US" altLang="en-US" sz="2000" b="1" dirty="0">
                <a:solidFill>
                  <a:srgbClr val="FFFF99"/>
                </a:solidFill>
                <a:latin typeface="Arial Narrow" panose="020B0606020202030204" pitchFamily="34" charset="0"/>
              </a:rPr>
              <a:t>Although thousands of prisoners and slaves were crucified in antiquity, the remains of only one victim so far has been discovered, a Jewish male from about the mid-1</a:t>
            </a:r>
            <a:r>
              <a:rPr lang="en-US" altLang="en-US" sz="2000" b="1" baseline="30000" dirty="0">
                <a:solidFill>
                  <a:srgbClr val="FFFF99"/>
                </a:solidFill>
                <a:latin typeface="Arial Narrow" panose="020B0606020202030204" pitchFamily="34" charset="0"/>
              </a:rPr>
              <a:t>st</a:t>
            </a:r>
            <a:r>
              <a:rPr lang="en-US" altLang="en-US" sz="2000" b="1" dirty="0">
                <a:solidFill>
                  <a:srgbClr val="FFFF99"/>
                </a:solidFill>
                <a:latin typeface="Arial Narrow" panose="020B0606020202030204" pitchFamily="34" charset="0"/>
              </a:rPr>
              <a:t> century AD.</a:t>
            </a:r>
          </a:p>
          <a:p>
            <a:pPr>
              <a:buFont typeface="Wingdings" panose="05000000000000000000" pitchFamily="2" charset="2"/>
              <a:buNone/>
            </a:pPr>
            <a:r>
              <a:rPr lang="en-US" altLang="en-US" sz="2000" b="1" dirty="0">
                <a:solidFill>
                  <a:srgbClr val="FFFF99"/>
                </a:solidFill>
                <a:latin typeface="Arial Narrow" panose="020B0606020202030204" pitchFamily="34" charset="0"/>
              </a:rPr>
              <a:t>Excavated in 1986 in Jerusalem, the remains of this man of about 24-28 years old were found in an ossuary that named him as </a:t>
            </a:r>
            <a:r>
              <a:rPr lang="en-US" altLang="en-US" sz="2000" b="1" dirty="0" err="1">
                <a:solidFill>
                  <a:srgbClr val="FFFF99"/>
                </a:solidFill>
                <a:latin typeface="Arial Narrow" panose="020B0606020202030204" pitchFamily="34" charset="0"/>
              </a:rPr>
              <a:t>Yehohanan</a:t>
            </a:r>
            <a:r>
              <a:rPr lang="en-US" altLang="en-US" sz="2000" b="1" dirty="0">
                <a:solidFill>
                  <a:srgbClr val="FFFF99"/>
                </a:solidFill>
                <a:latin typeface="Arial Narrow" panose="020B0606020202030204" pitchFamily="34" charset="0"/>
              </a:rPr>
              <a:t>.</a:t>
            </a:r>
          </a:p>
          <a:p>
            <a:pPr>
              <a:buFont typeface="Wingdings" panose="05000000000000000000" pitchFamily="2" charset="2"/>
              <a:buNone/>
            </a:pPr>
            <a:r>
              <a:rPr lang="en-US" altLang="en-US" sz="2000" b="1" dirty="0">
                <a:solidFill>
                  <a:srgbClr val="FFFF99"/>
                </a:solidFill>
                <a:latin typeface="Arial Narrow" panose="020B0606020202030204" pitchFamily="34" charset="0"/>
              </a:rPr>
              <a:t>His heel bone was transfixed sideways by a single spike, which had sunk deep into a knot so that the only way to remove the body was to amputate the feet.</a:t>
            </a:r>
          </a:p>
        </p:txBody>
      </p:sp>
      <p:pic>
        <p:nvPicPr>
          <p:cNvPr id="315395" name="Picture 3" descr="Yohanan 003"/>
          <p:cNvPicPr>
            <a:picLocks noGrp="1" noChangeAspect="1" noChangeArrowheads="1"/>
          </p:cNvPicPr>
          <p:nvPr>
            <p:ph sz="half" idx="1"/>
          </p:nvPr>
        </p:nvPicPr>
        <p:blipFill>
          <a:blip r:embed="rId2">
            <a:lum bright="12000"/>
            <a:extLst>
              <a:ext uri="{28A0092B-C50C-407E-A947-70E740481C1C}">
                <a14:useLocalDpi xmlns:a14="http://schemas.microsoft.com/office/drawing/2010/main"/>
              </a:ext>
            </a:extLst>
          </a:blip>
          <a:srcRect/>
          <a:stretch>
            <a:fillRect/>
          </a:stretch>
        </p:blipFill>
        <p:spPr>
          <a:xfrm>
            <a:off x="450166" y="382739"/>
            <a:ext cx="7484012" cy="60401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55064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2096294" y="315913"/>
            <a:ext cx="8229600" cy="1703387"/>
          </a:xfrm>
        </p:spPr>
        <p:txBody>
          <a:bodyPr/>
          <a:lstStyle/>
          <a:p>
            <a:pPr algn="ctr"/>
            <a:r>
              <a:rPr lang="en-US" altLang="en-US" sz="4000" dirty="0">
                <a:solidFill>
                  <a:srgbClr val="FFC000"/>
                </a:solidFill>
                <a:latin typeface="Impact" panose="020B0806030902050204" pitchFamily="34" charset="0"/>
              </a:rPr>
              <a:t>Possible Positions of Crucifixion</a:t>
            </a:r>
            <a:r>
              <a:rPr lang="en-US" altLang="en-US" sz="4000" dirty="0"/>
              <a:t/>
            </a:r>
            <a:br>
              <a:rPr lang="en-US" altLang="en-US" sz="4000" dirty="0"/>
            </a:br>
            <a:r>
              <a:rPr lang="en-US" altLang="en-US" sz="2000" dirty="0">
                <a:solidFill>
                  <a:srgbClr val="FFFF99"/>
                </a:solidFill>
                <a:latin typeface="Comic Sans MS" panose="030F0702030302020204" pitchFamily="66" charset="0"/>
              </a:rPr>
              <a:t>Based on the remains of </a:t>
            </a:r>
            <a:r>
              <a:rPr lang="en-US" altLang="en-US" sz="2000" dirty="0" err="1">
                <a:solidFill>
                  <a:srgbClr val="FFFF99"/>
                </a:solidFill>
                <a:latin typeface="Comic Sans MS" panose="030F0702030302020204" pitchFamily="66" charset="0"/>
              </a:rPr>
              <a:t>Jehohanan</a:t>
            </a:r>
            <a:r>
              <a:rPr lang="en-US" altLang="en-US" sz="2000" dirty="0">
                <a:solidFill>
                  <a:srgbClr val="FFFF99"/>
                </a:solidFill>
                <a:latin typeface="Comic Sans MS" panose="030F0702030302020204" pitchFamily="66" charset="0"/>
              </a:rPr>
              <a:t>, archaeologists have theorized about his position on the cross, given that his heels were nailed with a single spike</a:t>
            </a:r>
            <a:endParaRPr lang="en-US" altLang="en-US" sz="4000" dirty="0">
              <a:solidFill>
                <a:srgbClr val="FFFF99"/>
              </a:solidFill>
            </a:endParaRPr>
          </a:p>
        </p:txBody>
      </p:sp>
      <p:pic>
        <p:nvPicPr>
          <p:cNvPr id="316419" name="Picture 3" descr="crosses 001"/>
          <p:cNvPicPr>
            <a:picLocks noGrp="1" noChangeAspect="1" noChangeArrowheads="1"/>
          </p:cNvPicPr>
          <p:nvPr>
            <p:ph idx="1"/>
          </p:nvPr>
        </p:nvPicPr>
        <p:blipFill>
          <a:blip r:embed="rId2">
            <a:lum bright="24000" contrast="42000"/>
            <a:extLst>
              <a:ext uri="{28A0092B-C50C-407E-A947-70E740481C1C}">
                <a14:useLocalDpi xmlns:a14="http://schemas.microsoft.com/office/drawing/2010/main"/>
              </a:ext>
            </a:extLst>
          </a:blip>
          <a:srcRect/>
          <a:stretch>
            <a:fillRect/>
          </a:stretch>
        </p:blipFill>
        <p:spPr>
          <a:xfrm>
            <a:off x="1908176" y="2362200"/>
            <a:ext cx="2892425" cy="3124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6420" name="Picture 4" descr="crosses 002"/>
          <p:cNvPicPr>
            <a:picLocks noChangeAspect="1" noChangeArrowheads="1"/>
          </p:cNvPicPr>
          <p:nvPr/>
        </p:nvPicPr>
        <p:blipFill>
          <a:blip r:embed="rId3">
            <a:lum bright="24000" contrast="42000"/>
            <a:extLst>
              <a:ext uri="{28A0092B-C50C-407E-A947-70E740481C1C}">
                <a14:useLocalDpi xmlns:a14="http://schemas.microsoft.com/office/drawing/2010/main"/>
              </a:ext>
            </a:extLst>
          </a:blip>
          <a:srcRect/>
          <a:stretch>
            <a:fillRect/>
          </a:stretch>
        </p:blipFill>
        <p:spPr bwMode="auto">
          <a:xfrm>
            <a:off x="4800600" y="2362200"/>
            <a:ext cx="2820988"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16421" name="Picture 5" descr="crosses 003"/>
          <p:cNvPicPr>
            <a:picLocks noChangeAspect="1" noChangeArrowheads="1"/>
          </p:cNvPicPr>
          <p:nvPr/>
        </p:nvPicPr>
        <p:blipFill>
          <a:blip r:embed="rId4">
            <a:lum bright="30000" contrast="36000"/>
            <a:extLst>
              <a:ext uri="{28A0092B-C50C-407E-A947-70E740481C1C}">
                <a14:useLocalDpi xmlns:a14="http://schemas.microsoft.com/office/drawing/2010/main"/>
              </a:ext>
            </a:extLst>
          </a:blip>
          <a:srcRect/>
          <a:stretch>
            <a:fillRect/>
          </a:stretch>
        </p:blipFill>
        <p:spPr bwMode="auto">
          <a:xfrm>
            <a:off x="7620000" y="2362200"/>
            <a:ext cx="2743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316422" name="Rectangle 6"/>
          <p:cNvSpPr>
            <a:spLocks noChangeArrowheads="1"/>
          </p:cNvSpPr>
          <p:nvPr/>
        </p:nvSpPr>
        <p:spPr bwMode="auto">
          <a:xfrm>
            <a:off x="1905000" y="3581400"/>
            <a:ext cx="533400" cy="9144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23" name="Rectangle 7"/>
          <p:cNvSpPr>
            <a:spLocks noChangeArrowheads="1"/>
          </p:cNvSpPr>
          <p:nvPr/>
        </p:nvSpPr>
        <p:spPr bwMode="auto">
          <a:xfrm>
            <a:off x="3733800" y="3276600"/>
            <a:ext cx="762000" cy="5334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24" name="Rectangle 8"/>
          <p:cNvSpPr>
            <a:spLocks noChangeArrowheads="1"/>
          </p:cNvSpPr>
          <p:nvPr/>
        </p:nvSpPr>
        <p:spPr bwMode="auto">
          <a:xfrm>
            <a:off x="4800600" y="3276600"/>
            <a:ext cx="762000" cy="22098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25" name="Rectangle 9"/>
          <p:cNvSpPr>
            <a:spLocks noChangeArrowheads="1"/>
          </p:cNvSpPr>
          <p:nvPr/>
        </p:nvSpPr>
        <p:spPr bwMode="auto">
          <a:xfrm>
            <a:off x="7010400" y="3733800"/>
            <a:ext cx="609600" cy="9144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26" name="Rectangle 10"/>
          <p:cNvSpPr>
            <a:spLocks noChangeArrowheads="1"/>
          </p:cNvSpPr>
          <p:nvPr/>
        </p:nvSpPr>
        <p:spPr bwMode="auto">
          <a:xfrm>
            <a:off x="5105400" y="2362200"/>
            <a:ext cx="381000" cy="762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427" name="Rectangle 11"/>
          <p:cNvSpPr>
            <a:spLocks noChangeArrowheads="1"/>
          </p:cNvSpPr>
          <p:nvPr/>
        </p:nvSpPr>
        <p:spPr bwMode="auto">
          <a:xfrm>
            <a:off x="10210800" y="2438400"/>
            <a:ext cx="152400" cy="10668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28" name="Rectangle 12"/>
          <p:cNvSpPr>
            <a:spLocks noChangeArrowheads="1"/>
          </p:cNvSpPr>
          <p:nvPr/>
        </p:nvSpPr>
        <p:spPr bwMode="auto">
          <a:xfrm>
            <a:off x="9982200" y="4038600"/>
            <a:ext cx="381000" cy="5334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29" name="Rectangle 13"/>
          <p:cNvSpPr>
            <a:spLocks noChangeArrowheads="1"/>
          </p:cNvSpPr>
          <p:nvPr/>
        </p:nvSpPr>
        <p:spPr bwMode="auto">
          <a:xfrm>
            <a:off x="4343400" y="3352800"/>
            <a:ext cx="685800" cy="18288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316430" name="Rectangle 14"/>
          <p:cNvSpPr>
            <a:spLocks noChangeArrowheads="1"/>
          </p:cNvSpPr>
          <p:nvPr/>
        </p:nvSpPr>
        <p:spPr bwMode="auto">
          <a:xfrm>
            <a:off x="1905000" y="5410200"/>
            <a:ext cx="84582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431" name="Rectangle 15"/>
          <p:cNvSpPr>
            <a:spLocks noChangeArrowheads="1"/>
          </p:cNvSpPr>
          <p:nvPr/>
        </p:nvSpPr>
        <p:spPr bwMode="auto">
          <a:xfrm>
            <a:off x="1905000" y="2362200"/>
            <a:ext cx="76200" cy="304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432" name="Rectangle 16"/>
          <p:cNvSpPr>
            <a:spLocks noChangeArrowheads="1"/>
          </p:cNvSpPr>
          <p:nvPr/>
        </p:nvSpPr>
        <p:spPr bwMode="auto">
          <a:xfrm>
            <a:off x="10363200" y="2362200"/>
            <a:ext cx="76200" cy="3200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433" name="Rectangle 17"/>
          <p:cNvSpPr>
            <a:spLocks noChangeArrowheads="1"/>
          </p:cNvSpPr>
          <p:nvPr/>
        </p:nvSpPr>
        <p:spPr bwMode="auto">
          <a:xfrm>
            <a:off x="1905000" y="2362200"/>
            <a:ext cx="84582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a:latin typeface="Cooper Black" pitchFamily="18" charset="0"/>
            </a:endParaRPr>
          </a:p>
        </p:txBody>
      </p:sp>
      <p:sp>
        <p:nvSpPr>
          <p:cNvPr id="316434" name="Text Box 18"/>
          <p:cNvSpPr txBox="1">
            <a:spLocks noChangeArrowheads="1"/>
          </p:cNvSpPr>
          <p:nvPr/>
        </p:nvSpPr>
        <p:spPr bwMode="auto">
          <a:xfrm>
            <a:off x="531812" y="5746647"/>
            <a:ext cx="11074034" cy="83099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dirty="0">
                <a:solidFill>
                  <a:srgbClr val="FFC000"/>
                </a:solidFill>
                <a:latin typeface="Bookman Old Style" panose="02050604050505020204" pitchFamily="18" charset="0"/>
              </a:rPr>
              <a:t>It remains an open question as to whether or not the crucifixion of Jesus may have been similar.</a:t>
            </a:r>
          </a:p>
        </p:txBody>
      </p:sp>
    </p:spTree>
    <p:extLst>
      <p:ext uri="{BB962C8B-B14F-4D97-AF65-F5344CB8AC3E}">
        <p14:creationId xmlns:p14="http://schemas.microsoft.com/office/powerpoint/2010/main" val="23299598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1981200" y="76200"/>
            <a:ext cx="8229600" cy="788988"/>
          </a:xfrm>
        </p:spPr>
        <p:txBody>
          <a:bodyPr/>
          <a:lstStyle/>
          <a:p>
            <a:pPr algn="ctr"/>
            <a:r>
              <a:rPr lang="en-US" altLang="en-US" dirty="0">
                <a:solidFill>
                  <a:srgbClr val="FFFF99"/>
                </a:solidFill>
                <a:latin typeface="Impact" panose="020B0806030902050204" pitchFamily="34" charset="0"/>
              </a:rPr>
              <a:t>The Seven Logia from the Cross</a:t>
            </a:r>
          </a:p>
        </p:txBody>
      </p:sp>
      <p:sp>
        <p:nvSpPr>
          <p:cNvPr id="317443" name="Rectangle 3"/>
          <p:cNvSpPr>
            <a:spLocks noGrp="1" noChangeArrowheads="1"/>
          </p:cNvSpPr>
          <p:nvPr>
            <p:ph type="body" idx="1"/>
          </p:nvPr>
        </p:nvSpPr>
        <p:spPr>
          <a:xfrm>
            <a:off x="1752600" y="914400"/>
            <a:ext cx="2057400" cy="5791200"/>
          </a:xfrm>
          <a:solidFill>
            <a:srgbClr val="420031"/>
          </a:solidFill>
          <a:ln w="12700">
            <a:solidFill>
              <a:schemeClr val="tx1"/>
            </a:solidFill>
            <a:miter lim="800000"/>
            <a:headEnd/>
            <a:tailEnd/>
          </a:ln>
        </p:spPr>
        <p:txBody>
          <a:bodyPr/>
          <a:lstStyle/>
          <a:p>
            <a:pPr>
              <a:buFont typeface="Wingdings" panose="05000000000000000000" pitchFamily="2" charset="2"/>
              <a:buNone/>
            </a:pPr>
            <a:r>
              <a:rPr lang="en-US" altLang="en-US" sz="2800" dirty="0">
                <a:solidFill>
                  <a:srgbClr val="FFFF66"/>
                </a:solidFill>
                <a:latin typeface="Mistral" panose="03090702030407020403" pitchFamily="66" charset="0"/>
              </a:rPr>
              <a:t>Matthew</a:t>
            </a:r>
          </a:p>
          <a:p>
            <a:pPr>
              <a:buFont typeface="Wingdings" panose="05000000000000000000" pitchFamily="2" charset="2"/>
              <a:buNone/>
            </a:pPr>
            <a:endParaRPr lang="en-US" altLang="en-US" sz="2000" b="1" i="1" dirty="0">
              <a:latin typeface="Arial Narrow" panose="020B0606020202030204" pitchFamily="34" charset="0"/>
            </a:endParaRPr>
          </a:p>
          <a:p>
            <a:pPr>
              <a:buFont typeface="Wingdings" panose="05000000000000000000" pitchFamily="2" charset="2"/>
              <a:buNone/>
            </a:pPr>
            <a:endParaRPr lang="en-US" altLang="en-US" sz="2000" b="1" i="1" dirty="0">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“My God, my God, why have you forsaken me</a:t>
            </a:r>
            <a:r>
              <a:rPr lang="en-US" altLang="en-US" sz="2000" b="1" i="1" dirty="0" smtClean="0">
                <a:solidFill>
                  <a:srgbClr val="FFFF99"/>
                </a:solidFill>
                <a:latin typeface="Arial Narrow" panose="020B0606020202030204" pitchFamily="34" charset="0"/>
              </a:rPr>
              <a:t>?” (Ps. 22:1)</a:t>
            </a:r>
            <a:endParaRPr lang="en-US" altLang="en-US" sz="2000" b="1" i="1" dirty="0">
              <a:solidFill>
                <a:srgbClr val="FFFF99"/>
              </a:solidFill>
              <a:latin typeface="Arial Narrow" panose="020B0606020202030204" pitchFamily="34" charset="0"/>
            </a:endParaRPr>
          </a:p>
        </p:txBody>
      </p:sp>
      <p:sp>
        <p:nvSpPr>
          <p:cNvPr id="317444" name="Rectangle 4"/>
          <p:cNvSpPr>
            <a:spLocks noChangeArrowheads="1"/>
          </p:cNvSpPr>
          <p:nvPr/>
        </p:nvSpPr>
        <p:spPr bwMode="auto">
          <a:xfrm>
            <a:off x="3962400" y="914400"/>
            <a:ext cx="2057400" cy="5791200"/>
          </a:xfrm>
          <a:prstGeom prst="rect">
            <a:avLst/>
          </a:prstGeom>
          <a:solidFill>
            <a:srgbClr val="74005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800" dirty="0">
                <a:solidFill>
                  <a:srgbClr val="FFFF66"/>
                </a:solidFill>
                <a:latin typeface="Mistral" panose="03090702030407020403" pitchFamily="66" charset="0"/>
              </a:rPr>
              <a:t>Mark</a:t>
            </a:r>
          </a:p>
          <a:p>
            <a:pPr>
              <a:buFont typeface="Wingdings" panose="05000000000000000000" pitchFamily="2" charset="2"/>
              <a:buNone/>
            </a:pPr>
            <a:endParaRPr lang="en-US" altLang="en-US" sz="2400" b="1" i="1" dirty="0">
              <a:latin typeface="Mistral" panose="03090702030407020403" pitchFamily="66" charset="0"/>
            </a:endParaRPr>
          </a:p>
          <a:p>
            <a:pPr>
              <a:buFont typeface="Wingdings" panose="05000000000000000000" pitchFamily="2" charset="2"/>
              <a:buNone/>
            </a:pPr>
            <a:endParaRPr lang="en-US" altLang="en-US" sz="2800" b="1" i="1" dirty="0">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“My God, my God, why have you forsaken me</a:t>
            </a:r>
            <a:r>
              <a:rPr lang="en-US" altLang="en-US" sz="2000" b="1" i="1" dirty="0" smtClean="0">
                <a:solidFill>
                  <a:srgbClr val="FFFF99"/>
                </a:solidFill>
                <a:latin typeface="Arial Narrow" panose="020B0606020202030204" pitchFamily="34" charset="0"/>
              </a:rPr>
              <a:t>?” (Ps. 22:1)</a:t>
            </a:r>
            <a:endParaRPr lang="en-US" altLang="en-US" sz="2000" b="1" i="1" dirty="0">
              <a:solidFill>
                <a:srgbClr val="FFFF99"/>
              </a:solidFill>
              <a:latin typeface="Arial Narrow" panose="020B0606020202030204" pitchFamily="34" charset="0"/>
            </a:endParaRPr>
          </a:p>
        </p:txBody>
      </p:sp>
      <p:sp>
        <p:nvSpPr>
          <p:cNvPr id="317445" name="Rectangle 5"/>
          <p:cNvSpPr>
            <a:spLocks noChangeArrowheads="1"/>
          </p:cNvSpPr>
          <p:nvPr/>
        </p:nvSpPr>
        <p:spPr bwMode="auto">
          <a:xfrm>
            <a:off x="6172200" y="914400"/>
            <a:ext cx="2057400" cy="5791200"/>
          </a:xfrm>
          <a:prstGeom prst="rect">
            <a:avLst/>
          </a:prstGeom>
          <a:solidFill>
            <a:srgbClr val="96006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800" dirty="0">
                <a:solidFill>
                  <a:srgbClr val="FFFF66"/>
                </a:solidFill>
                <a:latin typeface="Mistral" panose="03090702030407020403" pitchFamily="66" charset="0"/>
              </a:rPr>
              <a:t>Luke</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“Father, forgive them, for they do not know what they are doing.”</a:t>
            </a:r>
          </a:p>
          <a:p>
            <a:pPr>
              <a:buFont typeface="Wingdings" panose="05000000000000000000" pitchFamily="2" charset="2"/>
              <a:buNone/>
            </a:pPr>
            <a:endParaRPr lang="en-US" altLang="en-US" sz="1600" b="1" i="1" dirty="0">
              <a:solidFill>
                <a:srgbClr val="FFFF99"/>
              </a:solidFill>
              <a:latin typeface="Arial Narrow" panose="020B0606020202030204" pitchFamily="34" charset="0"/>
            </a:endParaRP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“Amen, I say to you, today you will be with me in paradise.”</a:t>
            </a: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“Father, into your hands I commit my spirit</a:t>
            </a:r>
            <a:r>
              <a:rPr lang="en-US" altLang="en-US" sz="2000" b="1" i="1" dirty="0" smtClean="0">
                <a:solidFill>
                  <a:srgbClr val="FFFF99"/>
                </a:solidFill>
                <a:latin typeface="Arial Narrow" panose="020B0606020202030204" pitchFamily="34" charset="0"/>
              </a:rPr>
              <a:t>.” (Ps. 31:5)</a:t>
            </a:r>
            <a:endParaRPr lang="en-US" altLang="en-US" sz="2000" b="1" i="1" dirty="0">
              <a:solidFill>
                <a:srgbClr val="FFFF99"/>
              </a:solidFill>
              <a:latin typeface="Arial Narrow" panose="020B0606020202030204" pitchFamily="34" charset="0"/>
            </a:endParaRPr>
          </a:p>
        </p:txBody>
      </p:sp>
      <p:sp>
        <p:nvSpPr>
          <p:cNvPr id="317446" name="Rectangle 6"/>
          <p:cNvSpPr>
            <a:spLocks noChangeArrowheads="1"/>
          </p:cNvSpPr>
          <p:nvPr/>
        </p:nvSpPr>
        <p:spPr bwMode="auto">
          <a:xfrm>
            <a:off x="8382000" y="914400"/>
            <a:ext cx="2057400" cy="5791200"/>
          </a:xfrm>
          <a:prstGeom prst="rect">
            <a:avLst/>
          </a:prstGeom>
          <a:solidFill>
            <a:srgbClr val="AC007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buFont typeface="Wingdings" panose="05000000000000000000" pitchFamily="2" charset="2"/>
              <a:buNone/>
            </a:pPr>
            <a:r>
              <a:rPr lang="en-US" altLang="en-US" sz="2800" dirty="0">
                <a:solidFill>
                  <a:srgbClr val="FFFF66"/>
                </a:solidFill>
                <a:latin typeface="Mistral" panose="03090702030407020403" pitchFamily="66" charset="0"/>
              </a:rPr>
              <a:t>John</a:t>
            </a:r>
          </a:p>
          <a:p>
            <a:pPr>
              <a:buFont typeface="Wingdings" panose="05000000000000000000" pitchFamily="2" charset="2"/>
              <a:buNone/>
            </a:pPr>
            <a:endParaRPr lang="en-US" altLang="en-US" sz="2000" b="1" i="1" dirty="0">
              <a:latin typeface="Mistral" panose="03090702030407020403" pitchFamily="66" charset="0"/>
            </a:endParaRPr>
          </a:p>
          <a:p>
            <a:pPr>
              <a:buFont typeface="Wingdings" panose="05000000000000000000" pitchFamily="2" charset="2"/>
              <a:buNone/>
            </a:pPr>
            <a:endParaRPr lang="en-US" altLang="en-US" sz="2000" b="1" i="1" dirty="0">
              <a:latin typeface="Arial Narrow" panose="020B0606020202030204" pitchFamily="34" charset="0"/>
            </a:endParaRPr>
          </a:p>
          <a:p>
            <a:pPr>
              <a:buFont typeface="Wingdings" panose="05000000000000000000" pitchFamily="2" charset="2"/>
              <a:buNone/>
            </a:pPr>
            <a:endParaRPr lang="en-US" altLang="en-US" sz="2000" b="1" i="1" dirty="0">
              <a:latin typeface="Arial Narrow" panose="020B0606020202030204" pitchFamily="34" charset="0"/>
            </a:endParaRPr>
          </a:p>
          <a:p>
            <a:pPr>
              <a:buFont typeface="Wingdings" panose="05000000000000000000" pitchFamily="2" charset="2"/>
              <a:buNone/>
            </a:pPr>
            <a:endParaRPr lang="en-US" altLang="en-US" sz="2000" b="1" i="1" dirty="0">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“Woman, here is your son.”</a:t>
            </a:r>
          </a:p>
          <a:p>
            <a:pPr>
              <a:buFont typeface="Wingdings" panose="05000000000000000000" pitchFamily="2" charset="2"/>
              <a:buNone/>
            </a:pPr>
            <a:r>
              <a:rPr lang="en-US" altLang="en-US" sz="2000" b="1" i="1" dirty="0">
                <a:solidFill>
                  <a:srgbClr val="FFFF99"/>
                </a:solidFill>
                <a:latin typeface="Arial Narrow" panose="020B0606020202030204" pitchFamily="34" charset="0"/>
              </a:rPr>
              <a:t>“Here is your mother.”</a:t>
            </a: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“I am thirsty.”</a:t>
            </a:r>
          </a:p>
          <a:p>
            <a:pPr>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buFont typeface="Wingdings" panose="05000000000000000000" pitchFamily="2" charset="2"/>
              <a:buNone/>
            </a:pPr>
            <a:r>
              <a:rPr lang="en-US" altLang="en-US" sz="2000" b="1" i="1" dirty="0">
                <a:solidFill>
                  <a:srgbClr val="FFFF99"/>
                </a:solidFill>
                <a:latin typeface="Arial Narrow" panose="020B0606020202030204" pitchFamily="34" charset="0"/>
              </a:rPr>
              <a:t>“It is finished.”</a:t>
            </a:r>
          </a:p>
        </p:txBody>
      </p:sp>
    </p:spTree>
    <p:extLst>
      <p:ext uri="{BB962C8B-B14F-4D97-AF65-F5344CB8AC3E}">
        <p14:creationId xmlns:p14="http://schemas.microsoft.com/office/powerpoint/2010/main" val="126036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45">
                                            <p:txEl>
                                              <p:pRg st="1" end="1"/>
                                            </p:txEl>
                                          </p:spTgt>
                                        </p:tgtEl>
                                        <p:attrNameLst>
                                          <p:attrName>style.visibility</p:attrName>
                                        </p:attrNameLst>
                                      </p:cBhvr>
                                      <p:to>
                                        <p:strVal val="visible"/>
                                      </p:to>
                                    </p:set>
                                    <p:anim calcmode="lin" valueType="num">
                                      <p:cBhvr additive="base">
                                        <p:cTn id="7" dur="500" fill="hold"/>
                                        <p:tgtEl>
                                          <p:spTgt spid="31744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4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7445">
                                            <p:txEl>
                                              <p:pRg st="4" end="4"/>
                                            </p:txEl>
                                          </p:spTgt>
                                        </p:tgtEl>
                                        <p:attrNameLst>
                                          <p:attrName>style.visibility</p:attrName>
                                        </p:attrNameLst>
                                      </p:cBhvr>
                                      <p:to>
                                        <p:strVal val="visible"/>
                                      </p:to>
                                    </p:set>
                                    <p:anim calcmode="lin" valueType="num">
                                      <p:cBhvr additive="base">
                                        <p:cTn id="13" dur="500" fill="hold"/>
                                        <p:tgtEl>
                                          <p:spTgt spid="31744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4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7445">
                                            <p:txEl>
                                              <p:pRg st="6" end="6"/>
                                            </p:txEl>
                                          </p:spTgt>
                                        </p:tgtEl>
                                        <p:attrNameLst>
                                          <p:attrName>style.visibility</p:attrName>
                                        </p:attrNameLst>
                                      </p:cBhvr>
                                      <p:to>
                                        <p:strVal val="visible"/>
                                      </p:to>
                                    </p:set>
                                    <p:anim calcmode="lin" valueType="num">
                                      <p:cBhvr additive="base">
                                        <p:cTn id="19" dur="500" fill="hold"/>
                                        <p:tgtEl>
                                          <p:spTgt spid="31744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4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3B05BA43-C98A-4041-B45B-BD36F30FDC52}" type="slidenum">
              <a:rPr lang="en-US" altLang="en-US"/>
              <a:pPr/>
              <a:t>174</a:t>
            </a:fld>
            <a:endParaRPr lang="en-US" altLang="en-US"/>
          </a:p>
        </p:txBody>
      </p:sp>
      <p:sp>
        <p:nvSpPr>
          <p:cNvPr id="321538" name="Rectangle 2"/>
          <p:cNvSpPr>
            <a:spLocks noGrp="1" noChangeArrowheads="1"/>
          </p:cNvSpPr>
          <p:nvPr>
            <p:ph type="title"/>
          </p:nvPr>
        </p:nvSpPr>
        <p:spPr/>
        <p:txBody>
          <a:bodyPr>
            <a:normAutofit/>
          </a:bodyPr>
          <a:lstStyle/>
          <a:p>
            <a:r>
              <a:rPr lang="en-US" altLang="en-US" sz="4000" b="1" dirty="0">
                <a:solidFill>
                  <a:srgbClr val="C00000"/>
                </a:solidFill>
              </a:rPr>
              <a:t>The </a:t>
            </a:r>
            <a:r>
              <a:rPr lang="en-US" altLang="en-US" sz="4000" b="1" dirty="0" smtClean="0">
                <a:solidFill>
                  <a:srgbClr val="C00000"/>
                </a:solidFill>
              </a:rPr>
              <a:t>Death of Jesus</a:t>
            </a:r>
            <a:endParaRPr lang="en-US" altLang="en-US" sz="2400" b="1" dirty="0">
              <a:solidFill>
                <a:srgbClr val="C00000"/>
              </a:solidFill>
            </a:endParaRPr>
          </a:p>
        </p:txBody>
      </p:sp>
      <p:sp>
        <p:nvSpPr>
          <p:cNvPr id="321539" name="Rectangle 3"/>
          <p:cNvSpPr>
            <a:spLocks noGrp="1" noChangeArrowheads="1"/>
          </p:cNvSpPr>
          <p:nvPr>
            <p:ph type="body" idx="1"/>
          </p:nvPr>
        </p:nvSpPr>
        <p:spPr>
          <a:xfrm>
            <a:off x="2589212" y="2133600"/>
            <a:ext cx="8915400" cy="4365674"/>
          </a:xfrm>
        </p:spPr>
        <p:txBody>
          <a:bodyPr>
            <a:normAutofit/>
          </a:bodyPr>
          <a:lstStyle/>
          <a:p>
            <a:pPr marL="0" indent="0">
              <a:lnSpc>
                <a:spcPct val="90000"/>
              </a:lnSpc>
              <a:buNone/>
            </a:pPr>
            <a:r>
              <a:rPr lang="en-US" altLang="en-US" sz="2800" b="1" dirty="0" smtClean="0">
                <a:solidFill>
                  <a:srgbClr val="002060"/>
                </a:solidFill>
              </a:rPr>
              <a:t>Jesus’ death occurred about 3:00 PM (the 9</a:t>
            </a:r>
            <a:r>
              <a:rPr lang="en-US" altLang="en-US" sz="2800" b="1" baseline="30000" dirty="0" smtClean="0">
                <a:solidFill>
                  <a:srgbClr val="002060"/>
                </a:solidFill>
              </a:rPr>
              <a:t>th</a:t>
            </a:r>
            <a:r>
              <a:rPr lang="en-US" altLang="en-US" sz="2800" b="1" dirty="0" smtClean="0">
                <a:solidFill>
                  <a:srgbClr val="002060"/>
                </a:solidFill>
              </a:rPr>
              <a:t> hour from sunrise in Roman reckoning).</a:t>
            </a:r>
          </a:p>
          <a:p>
            <a:pPr lvl="1">
              <a:lnSpc>
                <a:spcPct val="90000"/>
              </a:lnSpc>
            </a:pPr>
            <a:r>
              <a:rPr lang="en-US" altLang="en-US" sz="2200" i="1" dirty="0" smtClean="0"/>
              <a:t>The </a:t>
            </a:r>
            <a:r>
              <a:rPr lang="en-US" altLang="en-US" sz="2200" i="1" dirty="0"/>
              <a:t>great darkness was noted by an ancient historian, Thallus, who wrote in about the mid-1</a:t>
            </a:r>
            <a:r>
              <a:rPr lang="en-US" altLang="en-US" sz="2200" i="1" baseline="30000" dirty="0"/>
              <a:t>st</a:t>
            </a:r>
            <a:r>
              <a:rPr lang="en-US" altLang="en-US" sz="2200" i="1" dirty="0"/>
              <a:t> century and attributed it to an eclipse (he is the first non-Christian to refer to Jesus in writing</a:t>
            </a:r>
            <a:r>
              <a:rPr lang="en-US" altLang="en-US" sz="2200" i="1" dirty="0" smtClean="0"/>
              <a:t>).</a:t>
            </a:r>
            <a:endParaRPr lang="en-US" altLang="en-US" sz="800" i="1" dirty="0"/>
          </a:p>
          <a:p>
            <a:pPr lvl="1">
              <a:lnSpc>
                <a:spcPct val="90000"/>
              </a:lnSpc>
            </a:pPr>
            <a:r>
              <a:rPr lang="en-US" altLang="en-US" sz="2200" i="1" dirty="0"/>
              <a:t>The tearing of the inner curtain in the temple was a potent symbol that access to God was now possible in a new and powerful way</a:t>
            </a:r>
            <a:r>
              <a:rPr lang="en-US" altLang="en-US" sz="2200" i="1" dirty="0" smtClean="0"/>
              <a:t>.</a:t>
            </a:r>
            <a:endParaRPr lang="en-US" altLang="en-US" sz="800" i="1" dirty="0"/>
          </a:p>
          <a:p>
            <a:pPr lvl="1">
              <a:lnSpc>
                <a:spcPct val="90000"/>
              </a:lnSpc>
            </a:pPr>
            <a:r>
              <a:rPr lang="en-US" altLang="en-US" sz="2200" i="1" dirty="0" smtClean="0"/>
              <a:t>The final exclamation of the Roman centurion, like Pilate, pronounced Jesus to be innocent!</a:t>
            </a:r>
            <a:endParaRPr lang="en-US" altLang="en-US" sz="2200" i="1" dirty="0"/>
          </a:p>
        </p:txBody>
      </p:sp>
    </p:spTree>
    <p:extLst>
      <p:ext uri="{BB962C8B-B14F-4D97-AF65-F5344CB8AC3E}">
        <p14:creationId xmlns:p14="http://schemas.microsoft.com/office/powerpoint/2010/main" val="377393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1539">
                                            <p:txEl>
                                              <p:pRg st="0" end="0"/>
                                            </p:txEl>
                                          </p:spTgt>
                                        </p:tgtEl>
                                        <p:attrNameLst>
                                          <p:attrName>style.visibility</p:attrName>
                                        </p:attrNameLst>
                                      </p:cBhvr>
                                      <p:to>
                                        <p:strVal val="visible"/>
                                      </p:to>
                                    </p:set>
                                    <p:anim calcmode="lin" valueType="num">
                                      <p:cBhvr additive="base">
                                        <p:cTn id="7" dur="500" fill="hold"/>
                                        <p:tgtEl>
                                          <p:spTgt spid="321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15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1539">
                                            <p:txEl>
                                              <p:pRg st="1" end="1"/>
                                            </p:txEl>
                                          </p:spTgt>
                                        </p:tgtEl>
                                        <p:attrNameLst>
                                          <p:attrName>style.visibility</p:attrName>
                                        </p:attrNameLst>
                                      </p:cBhvr>
                                      <p:to>
                                        <p:strVal val="visible"/>
                                      </p:to>
                                    </p:set>
                                    <p:anim calcmode="lin" valueType="num">
                                      <p:cBhvr additive="base">
                                        <p:cTn id="13" dur="500" fill="hold"/>
                                        <p:tgtEl>
                                          <p:spTgt spid="3215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1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21539">
                                            <p:txEl>
                                              <p:pRg st="2" end="2"/>
                                            </p:txEl>
                                          </p:spTgt>
                                        </p:tgtEl>
                                        <p:attrNameLst>
                                          <p:attrName>style.visibility</p:attrName>
                                        </p:attrNameLst>
                                      </p:cBhvr>
                                      <p:to>
                                        <p:strVal val="visible"/>
                                      </p:to>
                                    </p:set>
                                    <p:anim calcmode="lin" valueType="num">
                                      <p:cBhvr additive="base">
                                        <p:cTn id="19" dur="500" fill="hold"/>
                                        <p:tgtEl>
                                          <p:spTgt spid="3215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1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21539">
                                            <p:txEl>
                                              <p:pRg st="3" end="3"/>
                                            </p:txEl>
                                          </p:spTgt>
                                        </p:tgtEl>
                                        <p:attrNameLst>
                                          <p:attrName>style.visibility</p:attrName>
                                        </p:attrNameLst>
                                      </p:cBhvr>
                                      <p:to>
                                        <p:strVal val="visible"/>
                                      </p:to>
                                    </p:set>
                                    <p:anim calcmode="lin" valueType="num">
                                      <p:cBhvr additive="base">
                                        <p:cTn id="25" dur="500" fill="hold"/>
                                        <p:tgtEl>
                                          <p:spTgt spid="3215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15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1434905" y="182880"/>
            <a:ext cx="10325685" cy="1899138"/>
          </a:xfrm>
        </p:spPr>
        <p:txBody>
          <a:bodyPr>
            <a:normAutofit fontScale="90000"/>
          </a:bodyPr>
          <a:lstStyle/>
          <a:p>
            <a:pPr algn="l"/>
            <a:r>
              <a:rPr lang="en-US" altLang="en-US" sz="3200" b="1" dirty="0">
                <a:solidFill>
                  <a:srgbClr val="FFFF66"/>
                </a:solidFill>
                <a:latin typeface="Arial Narrow" panose="020B0606020202030204" pitchFamily="34" charset="0"/>
              </a:rPr>
              <a:t>Locating Calvary</a:t>
            </a:r>
            <a:r>
              <a:rPr lang="en-US" altLang="en-US" sz="3200" b="1" dirty="0">
                <a:latin typeface="Arial Narrow" panose="020B0606020202030204" pitchFamily="34" charset="0"/>
              </a:rPr>
              <a:t/>
            </a:r>
            <a:br>
              <a:rPr lang="en-US" altLang="en-US" sz="3200" b="1" dirty="0">
                <a:latin typeface="Arial Narrow" panose="020B0606020202030204" pitchFamily="34" charset="0"/>
              </a:rPr>
            </a:br>
            <a:r>
              <a:rPr lang="en-US" altLang="en-US" sz="2200" b="1" dirty="0">
                <a:latin typeface="Arial Narrow" panose="020B0606020202030204" pitchFamily="34" charset="0"/>
              </a:rPr>
              <a:t>	 </a:t>
            </a:r>
            <a:r>
              <a:rPr lang="en-US" altLang="en-US" sz="2200" b="1" dirty="0">
                <a:solidFill>
                  <a:srgbClr val="FFFF99"/>
                </a:solidFill>
                <a:latin typeface="Arial Narrow" panose="020B0606020202030204" pitchFamily="34" charset="0"/>
              </a:rPr>
              <a:t>The exact site of the crucifixion has been elusive, exacerbated by the destruction of the city in AD 70 and its rebuilding by Trajan in the 2</a:t>
            </a:r>
            <a:r>
              <a:rPr lang="en-US" altLang="en-US" sz="2200" b="1" baseline="30000" dirty="0">
                <a:solidFill>
                  <a:srgbClr val="FFFF99"/>
                </a:solidFill>
                <a:latin typeface="Arial Narrow" panose="020B0606020202030204" pitchFamily="34" charset="0"/>
              </a:rPr>
              <a:t>nd</a:t>
            </a:r>
            <a:r>
              <a:rPr lang="en-US" altLang="en-US" sz="2200" b="1" dirty="0">
                <a:solidFill>
                  <a:srgbClr val="FFFF99"/>
                </a:solidFill>
                <a:latin typeface="Arial Narrow" panose="020B0606020202030204" pitchFamily="34" charset="0"/>
              </a:rPr>
              <a:t> century. Two primary sites have been defended (as well as several that are less popular), Gordon’s Calvary and the Church of the Holy </a:t>
            </a:r>
            <a:r>
              <a:rPr lang="en-US" altLang="en-US" sz="2200" b="1" dirty="0" err="1">
                <a:solidFill>
                  <a:srgbClr val="FFFF99"/>
                </a:solidFill>
                <a:latin typeface="Arial Narrow" panose="020B0606020202030204" pitchFamily="34" charset="0"/>
              </a:rPr>
              <a:t>Sepulchre</a:t>
            </a:r>
            <a:r>
              <a:rPr lang="en-US" altLang="en-US" sz="2200" b="1" dirty="0">
                <a:solidFill>
                  <a:srgbClr val="FFFF99"/>
                </a:solidFill>
                <a:latin typeface="Arial Narrow" panose="020B0606020202030204" pitchFamily="34" charset="0"/>
              </a:rPr>
              <a:t>. </a:t>
            </a:r>
            <a:r>
              <a:rPr lang="en-US" altLang="en-US" sz="2200" b="1" u="sng" dirty="0">
                <a:solidFill>
                  <a:srgbClr val="FFFF99"/>
                </a:solidFill>
                <a:latin typeface="Arial Narrow" panose="020B0606020202030204" pitchFamily="34" charset="0"/>
              </a:rPr>
              <a:t>The only clear identity marker in the gospels is that it was outside the city wall</a:t>
            </a:r>
            <a:r>
              <a:rPr lang="en-US" altLang="en-US" sz="2200" b="1" dirty="0">
                <a:solidFill>
                  <a:srgbClr val="FFFF99"/>
                </a:solidFill>
                <a:latin typeface="Arial Narrow" panose="020B0606020202030204" pitchFamily="34" charset="0"/>
              </a:rPr>
              <a:t> </a:t>
            </a:r>
            <a:r>
              <a:rPr lang="en-US" altLang="en-US" sz="2200" b="1" dirty="0" smtClean="0">
                <a:solidFill>
                  <a:srgbClr val="FFFF99"/>
                </a:solidFill>
                <a:latin typeface="Arial Narrow" panose="020B0606020202030204" pitchFamily="34" charset="0"/>
              </a:rPr>
              <a:t>(Mt. 19:20</a:t>
            </a:r>
            <a:r>
              <a:rPr lang="en-US" altLang="en-US" sz="2200" b="1" dirty="0">
                <a:solidFill>
                  <a:srgbClr val="FFFF99"/>
                </a:solidFill>
                <a:latin typeface="Arial Narrow" panose="020B0606020202030204" pitchFamily="34" charset="0"/>
              </a:rPr>
              <a:t>; cf. He. 13:12-13).</a:t>
            </a:r>
          </a:p>
        </p:txBody>
      </p:sp>
      <p:pic>
        <p:nvPicPr>
          <p:cNvPr id="318467" name="Picture 3" descr="NTA98"/>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b="-1964"/>
          <a:stretch>
            <a:fillRect/>
          </a:stretch>
        </p:blipFill>
        <p:spPr>
          <a:xfrm>
            <a:off x="921695" y="2362200"/>
            <a:ext cx="2971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8468" name="Picture 4" descr="NTA89"/>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8330125" y="2430192"/>
            <a:ext cx="2914650"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8469" name="Text Box 5"/>
          <p:cNvSpPr txBox="1">
            <a:spLocks noChangeArrowheads="1"/>
          </p:cNvSpPr>
          <p:nvPr/>
        </p:nvSpPr>
        <p:spPr bwMode="auto">
          <a:xfrm>
            <a:off x="4051494" y="2332892"/>
            <a:ext cx="27432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solidFill>
                  <a:srgbClr val="FFFF99"/>
                </a:solidFill>
                <a:latin typeface="Arial Narrow" panose="020B0606020202030204" pitchFamily="34" charset="0"/>
              </a:rPr>
              <a:t>Gordon’s Calvary (left) was identified by British General Charles Gordon for mystical reasons. The shape of the hill somewhat resembles a skull.</a:t>
            </a:r>
          </a:p>
        </p:txBody>
      </p:sp>
      <p:sp>
        <p:nvSpPr>
          <p:cNvPr id="318470" name="Text Box 6"/>
          <p:cNvSpPr txBox="1">
            <a:spLocks noChangeArrowheads="1"/>
          </p:cNvSpPr>
          <p:nvPr/>
        </p:nvSpPr>
        <p:spPr bwMode="auto">
          <a:xfrm>
            <a:off x="5236698" y="4700320"/>
            <a:ext cx="2895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000" b="1" dirty="0">
                <a:solidFill>
                  <a:srgbClr val="FFFF99"/>
                </a:solidFill>
                <a:latin typeface="Arial Narrow" panose="020B0606020202030204" pitchFamily="34" charset="0"/>
              </a:rPr>
              <a:t>The Church of the Holy </a:t>
            </a:r>
            <a:r>
              <a:rPr lang="en-US" altLang="en-US" sz="2000" b="1" dirty="0" err="1">
                <a:solidFill>
                  <a:srgbClr val="FFFF99"/>
                </a:solidFill>
                <a:latin typeface="Arial Narrow" panose="020B0606020202030204" pitchFamily="34" charset="0"/>
              </a:rPr>
              <a:t>Sepulchre</a:t>
            </a:r>
            <a:r>
              <a:rPr lang="en-US" altLang="en-US" sz="2000" b="1" dirty="0">
                <a:solidFill>
                  <a:srgbClr val="FFFF99"/>
                </a:solidFill>
                <a:latin typeface="Arial Narrow" panose="020B0606020202030204" pitchFamily="34" charset="0"/>
              </a:rPr>
              <a:t> (right) has the best attestation in antiquity (Eusebius and Jerome). In general, the question is still open.</a:t>
            </a:r>
          </a:p>
        </p:txBody>
      </p:sp>
    </p:spTree>
    <p:extLst>
      <p:ext uri="{BB962C8B-B14F-4D97-AF65-F5344CB8AC3E}">
        <p14:creationId xmlns:p14="http://schemas.microsoft.com/office/powerpoint/2010/main" val="1257631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8467"/>
                                        </p:tgtEl>
                                        <p:attrNameLst>
                                          <p:attrName>style.visibility</p:attrName>
                                        </p:attrNameLst>
                                      </p:cBhvr>
                                      <p:to>
                                        <p:strVal val="visible"/>
                                      </p:to>
                                    </p:set>
                                    <p:anim calcmode="lin" valueType="num">
                                      <p:cBhvr>
                                        <p:cTn id="7" dur="500" fill="hold"/>
                                        <p:tgtEl>
                                          <p:spTgt spid="318467"/>
                                        </p:tgtEl>
                                        <p:attrNameLst>
                                          <p:attrName>ppt_w</p:attrName>
                                        </p:attrNameLst>
                                      </p:cBhvr>
                                      <p:tavLst>
                                        <p:tav tm="0">
                                          <p:val>
                                            <p:fltVal val="0"/>
                                          </p:val>
                                        </p:tav>
                                        <p:tav tm="100000">
                                          <p:val>
                                            <p:strVal val="#ppt_w"/>
                                          </p:val>
                                        </p:tav>
                                      </p:tavLst>
                                    </p:anim>
                                    <p:anim calcmode="lin" valueType="num">
                                      <p:cBhvr>
                                        <p:cTn id="8" dur="500" fill="hold"/>
                                        <p:tgtEl>
                                          <p:spTgt spid="318467"/>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18469">
                                            <p:txEl>
                                              <p:pRg st="0" end="0"/>
                                            </p:txEl>
                                          </p:spTgt>
                                        </p:tgtEl>
                                        <p:attrNameLst>
                                          <p:attrName>style.visibility</p:attrName>
                                        </p:attrNameLst>
                                      </p:cBhvr>
                                      <p:to>
                                        <p:strVal val="visible"/>
                                      </p:to>
                                    </p:set>
                                    <p:anim calcmode="lin" valueType="num">
                                      <p:cBhvr>
                                        <p:cTn id="11" dur="500" fill="hold"/>
                                        <p:tgtEl>
                                          <p:spTgt spid="31846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846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18468"/>
                                        </p:tgtEl>
                                        <p:attrNameLst>
                                          <p:attrName>style.visibility</p:attrName>
                                        </p:attrNameLst>
                                      </p:cBhvr>
                                      <p:to>
                                        <p:strVal val="visible"/>
                                      </p:to>
                                    </p:set>
                                    <p:anim calcmode="lin" valueType="num">
                                      <p:cBhvr>
                                        <p:cTn id="17" dur="500" fill="hold"/>
                                        <p:tgtEl>
                                          <p:spTgt spid="318468"/>
                                        </p:tgtEl>
                                        <p:attrNameLst>
                                          <p:attrName>ppt_w</p:attrName>
                                        </p:attrNameLst>
                                      </p:cBhvr>
                                      <p:tavLst>
                                        <p:tav tm="0">
                                          <p:val>
                                            <p:fltVal val="0"/>
                                          </p:val>
                                        </p:tav>
                                        <p:tav tm="100000">
                                          <p:val>
                                            <p:strVal val="#ppt_w"/>
                                          </p:val>
                                        </p:tav>
                                      </p:tavLst>
                                    </p:anim>
                                    <p:anim calcmode="lin" valueType="num">
                                      <p:cBhvr>
                                        <p:cTn id="18" dur="500" fill="hold"/>
                                        <p:tgtEl>
                                          <p:spTgt spid="318468"/>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18470">
                                            <p:txEl>
                                              <p:pRg st="0" end="0"/>
                                            </p:txEl>
                                          </p:spTgt>
                                        </p:tgtEl>
                                        <p:attrNameLst>
                                          <p:attrName>style.visibility</p:attrName>
                                        </p:attrNameLst>
                                      </p:cBhvr>
                                      <p:to>
                                        <p:strVal val="visible"/>
                                      </p:to>
                                    </p:set>
                                    <p:anim calcmode="lin" valueType="num">
                                      <p:cBhvr>
                                        <p:cTn id="21" dur="500" fill="hold"/>
                                        <p:tgtEl>
                                          <p:spTgt spid="31847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18470">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6248399" y="152400"/>
            <a:ext cx="5047957" cy="762000"/>
          </a:xfrm>
        </p:spPr>
        <p:txBody>
          <a:bodyPr>
            <a:normAutofit/>
          </a:bodyPr>
          <a:lstStyle/>
          <a:p>
            <a:pPr algn="l"/>
            <a:r>
              <a:rPr lang="en-US" altLang="en-US" sz="2800" b="1" dirty="0">
                <a:solidFill>
                  <a:srgbClr val="FFC000"/>
                </a:solidFill>
                <a:effectLst>
                  <a:outerShdw blurRad="38100" dist="38100" dir="2700000" algn="tl">
                    <a:srgbClr val="000000">
                      <a:alpha val="43137"/>
                    </a:srgbClr>
                  </a:outerShdw>
                </a:effectLst>
                <a:latin typeface="Eras Demi ITC" pitchFamily="34" charset="0"/>
              </a:rPr>
              <a:t>The Shame of Jesus’ Burial</a:t>
            </a:r>
          </a:p>
        </p:txBody>
      </p:sp>
      <p:sp>
        <p:nvSpPr>
          <p:cNvPr id="319491" name="Rectangle 3"/>
          <p:cNvSpPr>
            <a:spLocks noGrp="1" noChangeArrowheads="1"/>
          </p:cNvSpPr>
          <p:nvPr>
            <p:ph type="body" sz="half" idx="1"/>
          </p:nvPr>
        </p:nvSpPr>
        <p:spPr>
          <a:xfrm>
            <a:off x="6324600" y="923778"/>
            <a:ext cx="4343400" cy="5562600"/>
          </a:xfrm>
        </p:spPr>
        <p:txBody>
          <a:bodyPr/>
          <a:lstStyle/>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Normal Jewish burial was in a family tomb, where the loved one was reverently mourned. Jesus, by contrast, was denied customary burial rites. Instead, he had a dishonorable burial in a new tomb </a:t>
            </a:r>
            <a:r>
              <a:rPr lang="en-US" altLang="en-US" sz="2000" b="1" i="1" dirty="0" smtClean="0">
                <a:solidFill>
                  <a:srgbClr val="FFFF99"/>
                </a:solidFill>
                <a:latin typeface="Arial Narrow" panose="020B0606020202030204" pitchFamily="34" charset="0"/>
              </a:rPr>
              <a:t>(23:53) </a:t>
            </a:r>
            <a:r>
              <a:rPr lang="en-US" altLang="en-US" sz="2000" b="1" i="1" dirty="0">
                <a:solidFill>
                  <a:srgbClr val="FFFF99"/>
                </a:solidFill>
                <a:latin typeface="Arial Narrow" panose="020B0606020202030204" pitchFamily="34" charset="0"/>
              </a:rPr>
              <a:t>whose very newness was in itself shameful. There was no traditional procession to the tomb, no public expressions of condolence to the family, and no one to sit </a:t>
            </a:r>
            <a:r>
              <a:rPr lang="en-US" altLang="en-US" sz="2000" b="1" i="1" u="sng" dirty="0" err="1">
                <a:solidFill>
                  <a:srgbClr val="FFFF99"/>
                </a:solidFill>
                <a:latin typeface="Arial Narrow" panose="020B0606020202030204" pitchFamily="34" charset="0"/>
              </a:rPr>
              <a:t>shiv’ah</a:t>
            </a:r>
            <a:r>
              <a:rPr lang="en-US" altLang="en-US" sz="2000" b="1" i="1" dirty="0">
                <a:solidFill>
                  <a:srgbClr val="FFFF99"/>
                </a:solidFill>
                <a:latin typeface="Arial Narrow" panose="020B0606020202030204" pitchFamily="34" charset="0"/>
              </a:rPr>
              <a:t> (intense grieving).</a:t>
            </a:r>
          </a:p>
          <a:p>
            <a:pPr>
              <a:lnSpc>
                <a:spcPct val="90000"/>
              </a:lnSpc>
              <a:buFont typeface="Wingdings" panose="05000000000000000000" pitchFamily="2" charset="2"/>
              <a:buNone/>
            </a:pPr>
            <a:endParaRPr lang="en-US" altLang="en-US" sz="2000" b="1" i="1" dirty="0">
              <a:solidFill>
                <a:srgbClr val="FFFF99"/>
              </a:solidFill>
              <a:latin typeface="Arial Narrow" panose="020B0606020202030204" pitchFamily="34" charset="0"/>
            </a:endParaRPr>
          </a:p>
          <a:p>
            <a:pPr>
              <a:lnSpc>
                <a:spcPct val="90000"/>
              </a:lnSpc>
              <a:buFont typeface="Wingdings" panose="05000000000000000000" pitchFamily="2" charset="2"/>
              <a:buNone/>
            </a:pPr>
            <a:r>
              <a:rPr lang="en-US" altLang="en-US" sz="2000" b="1" i="1" dirty="0">
                <a:solidFill>
                  <a:srgbClr val="FFFF99"/>
                </a:solidFill>
                <a:latin typeface="Arial Narrow" panose="020B0606020202030204" pitchFamily="34" charset="0"/>
              </a:rPr>
              <a:t>While the site of Jesus’ burial is also unknown, it would have looked similar to this excavated 1</a:t>
            </a:r>
            <a:r>
              <a:rPr lang="en-US" altLang="en-US" sz="2000" b="1" i="1" baseline="30000" dirty="0">
                <a:solidFill>
                  <a:srgbClr val="FFFF99"/>
                </a:solidFill>
                <a:latin typeface="Arial Narrow" panose="020B0606020202030204" pitchFamily="34" charset="0"/>
              </a:rPr>
              <a:t>st</a:t>
            </a:r>
            <a:r>
              <a:rPr lang="en-US" altLang="en-US" sz="2000" b="1" i="1" dirty="0">
                <a:solidFill>
                  <a:srgbClr val="FFFF99"/>
                </a:solidFill>
                <a:latin typeface="Arial Narrow" panose="020B0606020202030204" pitchFamily="34" charset="0"/>
              </a:rPr>
              <a:t> century tomb with its rolling stone. Square blocking stones were used also, but the gospels’ records make clear that this stone was a rolling stone.</a:t>
            </a:r>
          </a:p>
        </p:txBody>
      </p:sp>
      <p:pic>
        <p:nvPicPr>
          <p:cNvPr id="319492" name="Picture 4" descr="NTA100"/>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1524000" y="0"/>
            <a:ext cx="4618038"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4665522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24612" name="Rectangle 4"/>
          <p:cNvSpPr>
            <a:spLocks noGrp="1" noChangeArrowheads="1"/>
          </p:cNvSpPr>
          <p:nvPr>
            <p:ph type="title"/>
          </p:nvPr>
        </p:nvSpPr>
        <p:spPr>
          <a:xfrm>
            <a:off x="443132" y="231162"/>
            <a:ext cx="10939975" cy="745588"/>
          </a:xfrm>
        </p:spPr>
        <p:txBody>
          <a:bodyPr>
            <a:normAutofit fontScale="90000"/>
          </a:bodyPr>
          <a:lstStyle/>
          <a:p>
            <a:r>
              <a:rPr lang="en-US" altLang="en-US" dirty="0">
                <a:solidFill>
                  <a:srgbClr val="FFC000"/>
                </a:solidFill>
                <a:latin typeface="Eras Demi ITC" pitchFamily="34" charset="0"/>
              </a:rPr>
              <a:t>The two most popular sites for the location of Jesus’ burial</a:t>
            </a:r>
          </a:p>
        </p:txBody>
      </p:sp>
      <p:pic>
        <p:nvPicPr>
          <p:cNvPr id="324615" name="Picture 7" descr="NTA99"/>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43131" y="976750"/>
            <a:ext cx="5718517" cy="37494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4616" name="Picture 8" descr="NTA89"/>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t="-399"/>
          <a:stretch>
            <a:fillRect/>
          </a:stretch>
        </p:blipFill>
        <p:spPr>
          <a:xfrm>
            <a:off x="7851069" y="975338"/>
            <a:ext cx="3675062" cy="571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4617" name="Text Box 9"/>
          <p:cNvSpPr txBox="1">
            <a:spLocks noChangeArrowheads="1"/>
          </p:cNvSpPr>
          <p:nvPr/>
        </p:nvSpPr>
        <p:spPr bwMode="auto">
          <a:xfrm>
            <a:off x="443132" y="4738469"/>
            <a:ext cx="6858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dirty="0">
                <a:solidFill>
                  <a:srgbClr val="FFFF99"/>
                </a:solidFill>
              </a:rPr>
              <a:t>The Garden Tomb was located by Protestant missionaries. However, archaeologists believe this tomb to be too old (8</a:t>
            </a:r>
            <a:r>
              <a:rPr lang="en-US" altLang="en-US" b="1" baseline="30000" dirty="0">
                <a:solidFill>
                  <a:srgbClr val="FFFF99"/>
                </a:solidFill>
              </a:rPr>
              <a:t>th</a:t>
            </a:r>
            <a:r>
              <a:rPr lang="en-US" altLang="en-US" b="1" dirty="0">
                <a:solidFill>
                  <a:srgbClr val="FFFF99"/>
                </a:solidFill>
              </a:rPr>
              <a:t>-6</a:t>
            </a:r>
            <a:r>
              <a:rPr lang="en-US" altLang="en-US" b="1" baseline="30000" dirty="0">
                <a:solidFill>
                  <a:srgbClr val="FFFF99"/>
                </a:solidFill>
              </a:rPr>
              <a:t>th</a:t>
            </a:r>
            <a:r>
              <a:rPr lang="en-US" altLang="en-US" b="1" dirty="0">
                <a:solidFill>
                  <a:srgbClr val="FFFF99"/>
                </a:solidFill>
              </a:rPr>
              <a:t> centuries BC) to be the tomb of Jesus.</a:t>
            </a:r>
          </a:p>
        </p:txBody>
      </p:sp>
      <p:sp>
        <p:nvSpPr>
          <p:cNvPr id="324618" name="Text Box 10"/>
          <p:cNvSpPr txBox="1">
            <a:spLocks noChangeArrowheads="1"/>
          </p:cNvSpPr>
          <p:nvPr/>
        </p:nvSpPr>
        <p:spPr bwMode="auto">
          <a:xfrm>
            <a:off x="2247314" y="5774350"/>
            <a:ext cx="5410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b="1" dirty="0">
                <a:solidFill>
                  <a:srgbClr val="FFFF99"/>
                </a:solidFill>
              </a:rPr>
              <a:t>The Church of the Holy </a:t>
            </a:r>
            <a:r>
              <a:rPr lang="en-US" altLang="en-US" b="1" dirty="0" err="1">
                <a:solidFill>
                  <a:srgbClr val="FFFF99"/>
                </a:solidFill>
              </a:rPr>
              <a:t>Sepulchre</a:t>
            </a:r>
            <a:r>
              <a:rPr lang="en-US" altLang="en-US" b="1" dirty="0">
                <a:solidFill>
                  <a:srgbClr val="FFFF99"/>
                </a:solidFill>
              </a:rPr>
              <a:t> has been revered as Jesus’ burial place since the early 4</a:t>
            </a:r>
            <a:r>
              <a:rPr lang="en-US" altLang="en-US" b="1" baseline="30000" dirty="0">
                <a:solidFill>
                  <a:srgbClr val="FFFF99"/>
                </a:solidFill>
              </a:rPr>
              <a:t>th</a:t>
            </a:r>
            <a:r>
              <a:rPr lang="en-US" altLang="en-US" b="1" dirty="0">
                <a:solidFill>
                  <a:srgbClr val="FFFF99"/>
                </a:solidFill>
              </a:rPr>
              <a:t> century AD.</a:t>
            </a:r>
          </a:p>
        </p:txBody>
      </p:sp>
    </p:spTree>
    <p:extLst>
      <p:ext uri="{BB962C8B-B14F-4D97-AF65-F5344CB8AC3E}">
        <p14:creationId xmlns:p14="http://schemas.microsoft.com/office/powerpoint/2010/main" val="12755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24615"/>
                                        </p:tgtEl>
                                        <p:attrNameLst>
                                          <p:attrName>style.visibility</p:attrName>
                                        </p:attrNameLst>
                                      </p:cBhvr>
                                      <p:to>
                                        <p:strVal val="visible"/>
                                      </p:to>
                                    </p:set>
                                    <p:anim calcmode="lin" valueType="num">
                                      <p:cBhvr>
                                        <p:cTn id="7" dur="500" fill="hold"/>
                                        <p:tgtEl>
                                          <p:spTgt spid="324615"/>
                                        </p:tgtEl>
                                        <p:attrNameLst>
                                          <p:attrName>ppt_w</p:attrName>
                                        </p:attrNameLst>
                                      </p:cBhvr>
                                      <p:tavLst>
                                        <p:tav tm="0">
                                          <p:val>
                                            <p:fltVal val="0"/>
                                          </p:val>
                                        </p:tav>
                                        <p:tav tm="100000">
                                          <p:val>
                                            <p:strVal val="#ppt_w"/>
                                          </p:val>
                                        </p:tav>
                                      </p:tavLst>
                                    </p:anim>
                                    <p:anim calcmode="lin" valueType="num">
                                      <p:cBhvr>
                                        <p:cTn id="8" dur="500" fill="hold"/>
                                        <p:tgtEl>
                                          <p:spTgt spid="32461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4617">
                                            <p:txEl>
                                              <p:pRg st="0" end="0"/>
                                            </p:txEl>
                                          </p:spTgt>
                                        </p:tgtEl>
                                        <p:attrNameLst>
                                          <p:attrName>style.visibility</p:attrName>
                                        </p:attrNameLst>
                                      </p:cBhvr>
                                      <p:to>
                                        <p:strVal val="visible"/>
                                      </p:to>
                                    </p:set>
                                    <p:anim calcmode="lin" valueType="num">
                                      <p:cBhvr>
                                        <p:cTn id="11" dur="500" fill="hold"/>
                                        <p:tgtEl>
                                          <p:spTgt spid="32461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2461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24616"/>
                                        </p:tgtEl>
                                        <p:attrNameLst>
                                          <p:attrName>style.visibility</p:attrName>
                                        </p:attrNameLst>
                                      </p:cBhvr>
                                      <p:to>
                                        <p:strVal val="visible"/>
                                      </p:to>
                                    </p:set>
                                    <p:anim calcmode="lin" valueType="num">
                                      <p:cBhvr>
                                        <p:cTn id="17" dur="500" fill="hold"/>
                                        <p:tgtEl>
                                          <p:spTgt spid="324616"/>
                                        </p:tgtEl>
                                        <p:attrNameLst>
                                          <p:attrName>ppt_w</p:attrName>
                                        </p:attrNameLst>
                                      </p:cBhvr>
                                      <p:tavLst>
                                        <p:tav tm="0">
                                          <p:val>
                                            <p:fltVal val="0"/>
                                          </p:val>
                                        </p:tav>
                                        <p:tav tm="100000">
                                          <p:val>
                                            <p:strVal val="#ppt_w"/>
                                          </p:val>
                                        </p:tav>
                                      </p:tavLst>
                                    </p:anim>
                                    <p:anim calcmode="lin" valueType="num">
                                      <p:cBhvr>
                                        <p:cTn id="18" dur="500" fill="hold"/>
                                        <p:tgtEl>
                                          <p:spTgt spid="324616"/>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24618">
                                            <p:txEl>
                                              <p:pRg st="0" end="0"/>
                                            </p:txEl>
                                          </p:spTgt>
                                        </p:tgtEl>
                                        <p:attrNameLst>
                                          <p:attrName>style.visibility</p:attrName>
                                        </p:attrNameLst>
                                      </p:cBhvr>
                                      <p:to>
                                        <p:strVal val="visible"/>
                                      </p:to>
                                    </p:set>
                                    <p:anim calcmode="lin" valueType="num">
                                      <p:cBhvr>
                                        <p:cTn id="21" dur="500" fill="hold"/>
                                        <p:tgtEl>
                                          <p:spTgt spid="324618">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2461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smtClean="0"/>
              <a:t>THE RESURRECTION</a:t>
            </a:r>
            <a:endParaRPr lang="en-US" sz="4000" dirty="0"/>
          </a:p>
        </p:txBody>
      </p:sp>
    </p:spTree>
    <p:extLst>
      <p:ext uri="{BB962C8B-B14F-4D97-AF65-F5344CB8AC3E}">
        <p14:creationId xmlns:p14="http://schemas.microsoft.com/office/powerpoint/2010/main" val="12713550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1981200" y="76200"/>
            <a:ext cx="8229600" cy="788988"/>
          </a:xfrm>
        </p:spPr>
        <p:txBody>
          <a:bodyPr/>
          <a:lstStyle/>
          <a:p>
            <a:pPr algn="ctr"/>
            <a:r>
              <a:rPr lang="en-US" altLang="en-US" dirty="0">
                <a:solidFill>
                  <a:srgbClr val="FFFF99"/>
                </a:solidFill>
                <a:latin typeface="Impact" panose="020B0806030902050204" pitchFamily="34" charset="0"/>
              </a:rPr>
              <a:t>Resurrection in the Four Gospels</a:t>
            </a:r>
          </a:p>
        </p:txBody>
      </p:sp>
      <p:sp>
        <p:nvSpPr>
          <p:cNvPr id="320515" name="Rectangle 3"/>
          <p:cNvSpPr>
            <a:spLocks noGrp="1" noChangeArrowheads="1"/>
          </p:cNvSpPr>
          <p:nvPr>
            <p:ph type="body" idx="1"/>
          </p:nvPr>
        </p:nvSpPr>
        <p:spPr>
          <a:xfrm>
            <a:off x="1752600" y="914400"/>
            <a:ext cx="2057400" cy="5791200"/>
          </a:xfrm>
          <a:solidFill>
            <a:srgbClr val="FFCC00"/>
          </a:solidFill>
          <a:ln w="12700">
            <a:solidFill>
              <a:schemeClr val="tx1"/>
            </a:solidFill>
            <a:miter lim="800000"/>
            <a:headEnd/>
            <a:tailEnd/>
          </a:ln>
        </p:spPr>
        <p:txBody>
          <a:bodyPr>
            <a:normAutofit/>
          </a:bodyPr>
          <a:lstStyle/>
          <a:p>
            <a:pPr algn="ctr">
              <a:buFont typeface="Wingdings" panose="05000000000000000000" pitchFamily="2" charset="2"/>
              <a:buNone/>
            </a:pPr>
            <a:r>
              <a:rPr lang="en-US" altLang="en-US" sz="2800" dirty="0">
                <a:solidFill>
                  <a:srgbClr val="663300"/>
                </a:solidFill>
                <a:effectLst>
                  <a:outerShdw blurRad="38100" dist="38100" dir="2700000" algn="tl">
                    <a:srgbClr val="000000">
                      <a:alpha val="43137"/>
                    </a:srgbClr>
                  </a:outerShdw>
                </a:effectLst>
                <a:latin typeface="Mistral" panose="03090702030407020403" pitchFamily="66" charset="0"/>
              </a:rPr>
              <a:t>Matthew</a:t>
            </a:r>
          </a:p>
          <a:p>
            <a:pPr>
              <a:spcBef>
                <a:spcPts val="600"/>
              </a:spcBef>
              <a:buFont typeface="Wingdings" panose="05000000000000000000" pitchFamily="2" charset="2"/>
              <a:buNone/>
            </a:pPr>
            <a:r>
              <a:rPr lang="en-US" altLang="en-US" sz="2000" b="1" i="1" dirty="0">
                <a:solidFill>
                  <a:srgbClr val="000000"/>
                </a:solidFill>
                <a:effectLst>
                  <a:outerShdw blurRad="38100" dist="38100" dir="2700000" algn="tl">
                    <a:srgbClr val="FFFFFF"/>
                  </a:outerShdw>
                </a:effectLst>
                <a:latin typeface="Arial Narrow" panose="020B0606020202030204" pitchFamily="34" charset="0"/>
              </a:rPr>
              <a:t>Jesus appears to the women</a:t>
            </a:r>
          </a:p>
          <a:p>
            <a:pPr>
              <a:buFont typeface="Wingdings" panose="05000000000000000000" pitchFamily="2" charset="2"/>
              <a:buNone/>
            </a:pPr>
            <a:endParaRPr lang="en-US" altLang="en-US" sz="1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r>
              <a:rPr lang="en-US" altLang="en-US" sz="2000" b="1" i="1" dirty="0">
                <a:solidFill>
                  <a:srgbClr val="000000"/>
                </a:solidFill>
                <a:effectLst>
                  <a:outerShdw blurRad="38100" dist="38100" dir="2700000" algn="tl">
                    <a:srgbClr val="FFFFFF"/>
                  </a:outerShdw>
                </a:effectLst>
                <a:latin typeface="Arial Narrow" panose="020B0606020202030204" pitchFamily="34" charset="0"/>
              </a:rPr>
              <a:t>The report of the guard</a:t>
            </a: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8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dirty="0" smtClean="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r>
              <a:rPr lang="en-US" altLang="en-US" sz="2000" b="1" i="1" dirty="0" smtClean="0">
                <a:solidFill>
                  <a:srgbClr val="000000"/>
                </a:solidFill>
                <a:effectLst>
                  <a:outerShdw blurRad="38100" dist="38100" dir="2700000" algn="tl">
                    <a:srgbClr val="FFFFFF"/>
                  </a:outerShdw>
                </a:effectLst>
                <a:latin typeface="Arial Narrow" panose="020B0606020202030204" pitchFamily="34" charset="0"/>
              </a:rPr>
              <a:t>Appears </a:t>
            </a:r>
            <a:r>
              <a:rPr lang="en-US" altLang="en-US" sz="2000" b="1" i="1" dirty="0">
                <a:solidFill>
                  <a:srgbClr val="000000"/>
                </a:solidFill>
                <a:effectLst>
                  <a:outerShdw blurRad="38100" dist="38100" dir="2700000" algn="tl">
                    <a:srgbClr val="FFFFFF"/>
                  </a:outerShdw>
                </a:effectLst>
                <a:latin typeface="Arial Narrow" panose="020B0606020202030204" pitchFamily="34" charset="0"/>
              </a:rPr>
              <a:t>to eleven in Galilee</a:t>
            </a:r>
          </a:p>
        </p:txBody>
      </p:sp>
      <p:sp>
        <p:nvSpPr>
          <p:cNvPr id="320516" name="Rectangle 4"/>
          <p:cNvSpPr>
            <a:spLocks noChangeArrowheads="1"/>
          </p:cNvSpPr>
          <p:nvPr/>
        </p:nvSpPr>
        <p:spPr bwMode="auto">
          <a:xfrm>
            <a:off x="3962400" y="914400"/>
            <a:ext cx="2057400" cy="5791200"/>
          </a:xfrm>
          <a:prstGeom prst="rect">
            <a:avLst/>
          </a:prstGeom>
          <a:solidFill>
            <a:srgbClr val="FFCC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solidFill>
                  <a:srgbClr val="663300"/>
                </a:solidFill>
                <a:latin typeface="Mistral" panose="03090702030407020403" pitchFamily="66" charset="0"/>
              </a:rPr>
              <a:t>Mark</a:t>
            </a:r>
          </a:p>
          <a:p>
            <a:pPr>
              <a:buFont typeface="Wingdings" panose="05000000000000000000" pitchFamily="2" charset="2"/>
              <a:buNone/>
            </a:pPr>
            <a:r>
              <a:rPr lang="en-US" altLang="en-US" sz="2000" b="1" i="1" dirty="0">
                <a:solidFill>
                  <a:srgbClr val="000000"/>
                </a:solidFill>
                <a:effectLst>
                  <a:outerShdw blurRad="38100" dist="38100" dir="2700000" algn="tl">
                    <a:srgbClr val="FFFFFF"/>
                  </a:outerShdw>
                </a:effectLst>
                <a:latin typeface="Arial Narrow" panose="020B0606020202030204" pitchFamily="34" charset="0"/>
              </a:rPr>
              <a:t>Jesus appears to the women</a:t>
            </a: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r>
              <a:rPr lang="en-US" altLang="en-US" sz="2000" b="1" i="1" dirty="0">
                <a:solidFill>
                  <a:srgbClr val="000000"/>
                </a:solidFill>
                <a:effectLst>
                  <a:outerShdw blurRad="38100" dist="38100" dir="2700000" algn="tl">
                    <a:srgbClr val="FFFFFF"/>
                  </a:outerShdw>
                </a:effectLst>
                <a:latin typeface="Arial Narrow" panose="020B0606020202030204" pitchFamily="34" charset="0"/>
              </a:rPr>
              <a:t>(summary of appearances and ascension in the long ending)</a:t>
            </a:r>
          </a:p>
        </p:txBody>
      </p:sp>
      <p:sp>
        <p:nvSpPr>
          <p:cNvPr id="320517" name="Rectangle 5"/>
          <p:cNvSpPr>
            <a:spLocks noChangeArrowheads="1"/>
          </p:cNvSpPr>
          <p:nvPr/>
        </p:nvSpPr>
        <p:spPr bwMode="auto">
          <a:xfrm>
            <a:off x="6172200" y="914400"/>
            <a:ext cx="2057400" cy="5791200"/>
          </a:xfrm>
          <a:prstGeom prst="rect">
            <a:avLst/>
          </a:prstGeom>
          <a:solidFill>
            <a:srgbClr val="FFCC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dirty="0">
                <a:solidFill>
                  <a:srgbClr val="663300"/>
                </a:solidFill>
                <a:latin typeface="Mistral" panose="03090702030407020403" pitchFamily="66" charset="0"/>
              </a:rPr>
              <a:t>Luke</a:t>
            </a:r>
          </a:p>
          <a:p>
            <a:pPr>
              <a:buFont typeface="Wingdings" panose="05000000000000000000" pitchFamily="2" charset="2"/>
              <a:buNone/>
            </a:pPr>
            <a:r>
              <a:rPr lang="en-US" altLang="en-US" sz="2000" b="1" i="1" dirty="0">
                <a:solidFill>
                  <a:srgbClr val="000000"/>
                </a:solidFill>
                <a:effectLst>
                  <a:outerShdw blurRad="38100" dist="38100" dir="2700000" algn="tl">
                    <a:srgbClr val="FFFFFF"/>
                  </a:outerShdw>
                </a:effectLst>
                <a:latin typeface="Arial Narrow" panose="020B0606020202030204" pitchFamily="34" charset="0"/>
              </a:rPr>
              <a:t>Jesus appears to the women</a:t>
            </a: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8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r>
              <a:rPr lang="en-US" altLang="en-US" sz="2000" b="1" i="1" dirty="0">
                <a:solidFill>
                  <a:srgbClr val="000000"/>
                </a:solidFill>
                <a:effectLst>
                  <a:outerShdw blurRad="38100" dist="38100" dir="2700000" algn="tl">
                    <a:srgbClr val="FFFFFF"/>
                  </a:outerShdw>
                </a:effectLst>
                <a:latin typeface="Arial Narrow" panose="020B0606020202030204" pitchFamily="34" charset="0"/>
              </a:rPr>
              <a:t>Appears to Cleopas and his companion</a:t>
            </a:r>
          </a:p>
          <a:p>
            <a:pPr>
              <a:buFont typeface="Wingdings" panose="05000000000000000000" pitchFamily="2" charset="2"/>
              <a:buNone/>
            </a:pPr>
            <a:r>
              <a:rPr lang="en-US" altLang="en-US" sz="2000" b="1" i="1" dirty="0">
                <a:solidFill>
                  <a:srgbClr val="000000"/>
                </a:solidFill>
                <a:effectLst>
                  <a:outerShdw blurRad="38100" dist="38100" dir="2700000" algn="tl">
                    <a:srgbClr val="FFFFFF"/>
                  </a:outerShdw>
                </a:effectLst>
                <a:latin typeface="Arial Narrow" panose="020B0606020202030204" pitchFamily="34" charset="0"/>
              </a:rPr>
              <a:t>Appears on Easter evening</a:t>
            </a: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dirty="0">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r>
              <a:rPr lang="en-US" altLang="en-US" sz="2000" b="1" i="1" dirty="0">
                <a:solidFill>
                  <a:srgbClr val="000000"/>
                </a:solidFill>
                <a:effectLst>
                  <a:outerShdw blurRad="38100" dist="38100" dir="2700000" algn="tl">
                    <a:srgbClr val="FFFFFF"/>
                  </a:outerShdw>
                </a:effectLst>
                <a:latin typeface="Arial Narrow" panose="020B0606020202030204" pitchFamily="34" charset="0"/>
              </a:rPr>
              <a:t>Leads disciples to Bethany and ascends into heaven</a:t>
            </a:r>
          </a:p>
        </p:txBody>
      </p:sp>
      <p:sp>
        <p:nvSpPr>
          <p:cNvPr id="320518" name="Rectangle 6"/>
          <p:cNvSpPr>
            <a:spLocks noChangeArrowheads="1"/>
          </p:cNvSpPr>
          <p:nvPr/>
        </p:nvSpPr>
        <p:spPr bwMode="auto">
          <a:xfrm>
            <a:off x="8382000" y="914400"/>
            <a:ext cx="2057400" cy="5791200"/>
          </a:xfrm>
          <a:prstGeom prst="rect">
            <a:avLst/>
          </a:prstGeom>
          <a:solidFill>
            <a:srgbClr val="FFCC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sz="32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algn="ctr">
              <a:buFont typeface="Wingdings" panose="05000000000000000000" pitchFamily="2" charset="2"/>
              <a:buNone/>
            </a:pPr>
            <a:r>
              <a:rPr lang="en-US" altLang="en-US" sz="2800">
                <a:solidFill>
                  <a:srgbClr val="663300"/>
                </a:solidFill>
                <a:latin typeface="Mistral" panose="03090702030407020403" pitchFamily="66" charset="0"/>
              </a:rPr>
              <a:t>John</a:t>
            </a:r>
          </a:p>
          <a:p>
            <a:pPr>
              <a:buFont typeface="Wingdings" panose="05000000000000000000" pitchFamily="2" charset="2"/>
              <a:buNone/>
            </a:pPr>
            <a:endParaRPr lang="en-US" altLang="en-US" sz="2000" b="1" i="1">
              <a:solidFill>
                <a:srgbClr val="000000"/>
              </a:solidFill>
              <a:effectLst>
                <a:outerShdw blurRad="38100" dist="38100" dir="2700000" algn="tl">
                  <a:srgbClr val="FFFFFF"/>
                </a:outerShdw>
              </a:effectLst>
              <a:latin typeface="Mistral" panose="03090702030407020403" pitchFamily="66" charset="0"/>
            </a:endParaRPr>
          </a:p>
          <a:p>
            <a:pPr>
              <a:buFont typeface="Wingdings" panose="05000000000000000000" pitchFamily="2" charset="2"/>
              <a:buNone/>
            </a:pPr>
            <a:r>
              <a:rPr lang="en-US" altLang="en-US" sz="2000" b="1" i="1">
                <a:solidFill>
                  <a:srgbClr val="000000"/>
                </a:solidFill>
                <a:effectLst>
                  <a:outerShdw blurRad="38100" dist="38100" dir="2700000" algn="tl">
                    <a:srgbClr val="FFFFFF"/>
                  </a:outerShdw>
                </a:effectLst>
                <a:latin typeface="Arial Narrow" panose="020B0606020202030204" pitchFamily="34" charset="0"/>
              </a:rPr>
              <a:t>Jesus appears to the Magdalene</a:t>
            </a:r>
          </a:p>
          <a:p>
            <a:pPr>
              <a:buFont typeface="Wingdings" panose="05000000000000000000" pitchFamily="2" charset="2"/>
              <a:buNone/>
            </a:pPr>
            <a:endParaRPr lang="en-US" altLang="en-US" sz="2000" b="1" i="1">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endParaRPr lang="en-US" altLang="en-US" sz="2000" b="1" i="1">
              <a:solidFill>
                <a:srgbClr val="000000"/>
              </a:solidFill>
              <a:effectLst>
                <a:outerShdw blurRad="38100" dist="38100" dir="2700000" algn="tl">
                  <a:srgbClr val="FFFFFF"/>
                </a:outerShdw>
              </a:effectLst>
              <a:latin typeface="Arial Narrow" panose="020B0606020202030204" pitchFamily="34" charset="0"/>
            </a:endParaRPr>
          </a:p>
          <a:p>
            <a:pPr>
              <a:buFont typeface="Wingdings" panose="05000000000000000000" pitchFamily="2" charset="2"/>
              <a:buNone/>
            </a:pPr>
            <a:r>
              <a:rPr lang="en-US" altLang="en-US" sz="2000" b="1" i="1">
                <a:solidFill>
                  <a:srgbClr val="000000"/>
                </a:solidFill>
                <a:effectLst>
                  <a:outerShdw blurRad="38100" dist="38100" dir="2700000" algn="tl">
                    <a:srgbClr val="FFFFFF"/>
                  </a:outerShdw>
                </a:effectLst>
                <a:latin typeface="Arial Narrow" panose="020B0606020202030204" pitchFamily="34" charset="0"/>
              </a:rPr>
              <a:t>Appears on Easter evening</a:t>
            </a:r>
          </a:p>
          <a:p>
            <a:pPr>
              <a:buFont typeface="Wingdings" panose="05000000000000000000" pitchFamily="2" charset="2"/>
              <a:buNone/>
            </a:pPr>
            <a:r>
              <a:rPr lang="en-US" altLang="en-US" sz="2000" b="1" i="1">
                <a:solidFill>
                  <a:srgbClr val="000000"/>
                </a:solidFill>
                <a:effectLst>
                  <a:outerShdw blurRad="38100" dist="38100" dir="2700000" algn="tl">
                    <a:srgbClr val="FFFFFF"/>
                  </a:outerShdw>
                </a:effectLst>
                <a:latin typeface="Arial Narrow" panose="020B0606020202030204" pitchFamily="34" charset="0"/>
              </a:rPr>
              <a:t>Appears to the disciples with Thomas</a:t>
            </a:r>
          </a:p>
          <a:p>
            <a:pPr>
              <a:buFont typeface="Wingdings" panose="05000000000000000000" pitchFamily="2" charset="2"/>
              <a:buNone/>
            </a:pPr>
            <a:r>
              <a:rPr lang="en-US" altLang="en-US" sz="2000" b="1" i="1">
                <a:solidFill>
                  <a:srgbClr val="000000"/>
                </a:solidFill>
                <a:effectLst>
                  <a:outerShdw blurRad="38100" dist="38100" dir="2700000" algn="tl">
                    <a:srgbClr val="FFFFFF"/>
                  </a:outerShdw>
                </a:effectLst>
                <a:latin typeface="Arial Narrow" panose="020B0606020202030204" pitchFamily="34" charset="0"/>
              </a:rPr>
              <a:t>Appears to seven in Galilee</a:t>
            </a:r>
          </a:p>
        </p:txBody>
      </p:sp>
    </p:spTree>
    <p:extLst>
      <p:ext uri="{BB962C8B-B14F-4D97-AF65-F5344CB8AC3E}">
        <p14:creationId xmlns:p14="http://schemas.microsoft.com/office/powerpoint/2010/main" val="52437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0517">
                                            <p:txEl>
                                              <p:pRg st="1" end="1"/>
                                            </p:txEl>
                                          </p:spTgt>
                                        </p:tgtEl>
                                        <p:attrNameLst>
                                          <p:attrName>style.visibility</p:attrName>
                                        </p:attrNameLst>
                                      </p:cBhvr>
                                      <p:to>
                                        <p:strVal val="visible"/>
                                      </p:to>
                                    </p:set>
                                    <p:anim calcmode="lin" valueType="num">
                                      <p:cBhvr additive="base">
                                        <p:cTn id="7" dur="500" fill="hold"/>
                                        <p:tgtEl>
                                          <p:spTgt spid="32051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05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0517">
                                            <p:txEl>
                                              <p:pRg st="4" end="4"/>
                                            </p:txEl>
                                          </p:spTgt>
                                        </p:tgtEl>
                                        <p:attrNameLst>
                                          <p:attrName>style.visibility</p:attrName>
                                        </p:attrNameLst>
                                      </p:cBhvr>
                                      <p:to>
                                        <p:strVal val="visible"/>
                                      </p:to>
                                    </p:set>
                                    <p:anim calcmode="lin" valueType="num">
                                      <p:cBhvr additive="base">
                                        <p:cTn id="13" dur="500" fill="hold"/>
                                        <p:tgtEl>
                                          <p:spTgt spid="32051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05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0517">
                                            <p:txEl>
                                              <p:pRg st="5" end="5"/>
                                            </p:txEl>
                                          </p:spTgt>
                                        </p:tgtEl>
                                        <p:attrNameLst>
                                          <p:attrName>style.visibility</p:attrName>
                                        </p:attrNameLst>
                                      </p:cBhvr>
                                      <p:to>
                                        <p:strVal val="visible"/>
                                      </p:to>
                                    </p:set>
                                    <p:anim calcmode="lin" valueType="num">
                                      <p:cBhvr additive="base">
                                        <p:cTn id="19" dur="500" fill="hold"/>
                                        <p:tgtEl>
                                          <p:spTgt spid="32051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051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0517">
                                            <p:txEl>
                                              <p:pRg st="9" end="9"/>
                                            </p:txEl>
                                          </p:spTgt>
                                        </p:tgtEl>
                                        <p:attrNameLst>
                                          <p:attrName>style.visibility</p:attrName>
                                        </p:attrNameLst>
                                      </p:cBhvr>
                                      <p:to>
                                        <p:strVal val="visible"/>
                                      </p:to>
                                    </p:set>
                                    <p:anim calcmode="lin" valueType="num">
                                      <p:cBhvr additive="base">
                                        <p:cTn id="25" dur="500" fill="hold"/>
                                        <p:tgtEl>
                                          <p:spTgt spid="320517">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051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THEOLOGICAL THEMES</a:t>
            </a:r>
            <a:endParaRPr lang="en-US" b="1" dirty="0">
              <a:solidFill>
                <a:srgbClr val="C00000"/>
              </a:solidFill>
            </a:endParaRPr>
          </a:p>
        </p:txBody>
      </p:sp>
      <p:sp>
        <p:nvSpPr>
          <p:cNvPr id="3" name="Content Placeholder 2"/>
          <p:cNvSpPr>
            <a:spLocks noGrp="1"/>
          </p:cNvSpPr>
          <p:nvPr>
            <p:ph idx="1"/>
          </p:nvPr>
        </p:nvSpPr>
        <p:spPr>
          <a:xfrm>
            <a:off x="2589212" y="2133600"/>
            <a:ext cx="8915400" cy="4724400"/>
          </a:xfrm>
        </p:spPr>
        <p:txBody>
          <a:bodyPr>
            <a:normAutofit/>
          </a:bodyPr>
          <a:lstStyle/>
          <a:p>
            <a:pPr marL="0" indent="0">
              <a:buNone/>
            </a:pPr>
            <a:r>
              <a:rPr lang="en-US" sz="2800" b="1" dirty="0" smtClean="0">
                <a:solidFill>
                  <a:srgbClr val="002060"/>
                </a:solidFill>
              </a:rPr>
              <a:t>Several important themes emerge in the Third Gospel.</a:t>
            </a:r>
          </a:p>
          <a:p>
            <a:pPr lvl="1"/>
            <a:r>
              <a:rPr lang="en-US" sz="2400" i="1" dirty="0" smtClean="0"/>
              <a:t>In the theme of amazement, Luke uses a cluster of words to demonstrate the power of the Christ event. People are awed, astonished, perplexed, amazed and afraid.</a:t>
            </a:r>
          </a:p>
          <a:p>
            <a:pPr lvl="1"/>
            <a:r>
              <a:rPr lang="en-US" sz="2400" i="1" dirty="0" smtClean="0"/>
              <a:t>There is a marked emphasis on prayer, especially the prayers of Jesus.</a:t>
            </a:r>
          </a:p>
          <a:p>
            <a:pPr lvl="1"/>
            <a:r>
              <a:rPr lang="en-US" sz="2400" i="1" dirty="0" smtClean="0"/>
              <a:t>The active work of the Holy Spirit figures prominently in Luke, and this emphasis will continue in the Book of Acts.</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234141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First Witnesses</a:t>
            </a:r>
            <a:endParaRPr lang="en-US" b="1" dirty="0">
              <a:solidFill>
                <a:srgbClr val="C00000"/>
              </a:solidFill>
            </a:endParaRPr>
          </a:p>
        </p:txBody>
      </p:sp>
      <p:sp>
        <p:nvSpPr>
          <p:cNvPr id="3" name="Content Placeholder 2"/>
          <p:cNvSpPr>
            <a:spLocks noGrp="1"/>
          </p:cNvSpPr>
          <p:nvPr>
            <p:ph idx="1"/>
          </p:nvPr>
        </p:nvSpPr>
        <p:spPr>
          <a:xfrm>
            <a:off x="2589212" y="2133600"/>
            <a:ext cx="8915400" cy="4351606"/>
          </a:xfrm>
        </p:spPr>
        <p:txBody>
          <a:bodyPr>
            <a:normAutofit/>
          </a:bodyPr>
          <a:lstStyle/>
          <a:p>
            <a:pPr marL="0" indent="0">
              <a:buNone/>
            </a:pPr>
            <a:r>
              <a:rPr lang="en-US" sz="2800" b="1" dirty="0" smtClean="0">
                <a:solidFill>
                  <a:srgbClr val="002060"/>
                </a:solidFill>
              </a:rPr>
              <a:t>Having marked where Jesus was buried late on Friday evening, the Galilean women waited until the Sabbath was past and returned to the tomb early Sunday morning.</a:t>
            </a:r>
          </a:p>
          <a:p>
            <a:pPr lvl="1"/>
            <a:r>
              <a:rPr lang="en-US" sz="2200" i="1" dirty="0" smtClean="0"/>
              <a:t>Finding the tomb empty, they were confronted by two figures who announced to them that Jesus had risen, reminding them that Jesus had predicted this very thing.</a:t>
            </a:r>
          </a:p>
          <a:p>
            <a:pPr lvl="1"/>
            <a:r>
              <a:rPr lang="en-US" sz="2200" i="1" dirty="0" smtClean="0"/>
              <a:t>They reported what they had seen and heard to the Eleven, and while their story seemed incredible, Peter, at least, went to investigate and also found the tomb empty.</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180</a:t>
            </a:fld>
            <a:endParaRPr lang="en-US" dirty="0"/>
          </a:p>
        </p:txBody>
      </p:sp>
    </p:spTree>
    <p:extLst>
      <p:ext uri="{BB962C8B-B14F-4D97-AF65-F5344CB8AC3E}">
        <p14:creationId xmlns:p14="http://schemas.microsoft.com/office/powerpoint/2010/main" val="281526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2133600" y="353337"/>
            <a:ext cx="8229600" cy="1550987"/>
          </a:xfrm>
        </p:spPr>
        <p:txBody>
          <a:bodyPr>
            <a:normAutofit/>
          </a:bodyPr>
          <a:lstStyle/>
          <a:p>
            <a:pPr algn="ctr"/>
            <a:r>
              <a:rPr lang="en-US" altLang="en-US" sz="4900" dirty="0">
                <a:solidFill>
                  <a:srgbClr val="FF9900"/>
                </a:solidFill>
                <a:latin typeface="Impact" panose="020B0806030902050204" pitchFamily="34" charset="0"/>
              </a:rPr>
              <a:t>Easter Faith</a:t>
            </a:r>
            <a:r>
              <a:rPr lang="en-US" altLang="en-US" sz="6000" dirty="0">
                <a:latin typeface="Matura MT Script Capitals" pitchFamily="66" charset="0"/>
              </a:rPr>
              <a:t/>
            </a:r>
            <a:br>
              <a:rPr lang="en-US" altLang="en-US" sz="6000" dirty="0">
                <a:latin typeface="Matura MT Script Capitals" pitchFamily="66" charset="0"/>
              </a:rPr>
            </a:br>
            <a:r>
              <a:rPr lang="en-US" altLang="en-US" dirty="0">
                <a:solidFill>
                  <a:srgbClr val="FFFF99"/>
                </a:solidFill>
                <a:latin typeface="Papyrus" panose="03070502060502030205" pitchFamily="66" charset="0"/>
              </a:rPr>
              <a:t>the gospels offer two kinds of testimony</a:t>
            </a:r>
            <a:endParaRPr lang="en-US" altLang="en-US" dirty="0">
              <a:solidFill>
                <a:srgbClr val="FFFF99"/>
              </a:solidFill>
              <a:latin typeface="Matura MT Script Capitals" pitchFamily="66" charset="0"/>
            </a:endParaRPr>
          </a:p>
        </p:txBody>
      </p:sp>
      <p:sp>
        <p:nvSpPr>
          <p:cNvPr id="328707" name="AutoShape 3"/>
          <p:cNvSpPr>
            <a:spLocks noChangeArrowheads="1"/>
          </p:cNvSpPr>
          <p:nvPr/>
        </p:nvSpPr>
        <p:spPr bwMode="auto">
          <a:xfrm>
            <a:off x="1981200" y="2057400"/>
            <a:ext cx="4038600" cy="441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708" name="Text Box 4"/>
          <p:cNvSpPr txBox="1">
            <a:spLocks noChangeArrowheads="1"/>
          </p:cNvSpPr>
          <p:nvPr/>
        </p:nvSpPr>
        <p:spPr bwMode="auto">
          <a:xfrm>
            <a:off x="2285999" y="2285999"/>
            <a:ext cx="3594295" cy="326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50000"/>
              </a:lnSpc>
              <a:spcBef>
                <a:spcPct val="50000"/>
              </a:spcBef>
            </a:pPr>
            <a:r>
              <a:rPr lang="en-US" altLang="en-US" sz="3600" dirty="0">
                <a:solidFill>
                  <a:srgbClr val="FFCC00"/>
                </a:solidFill>
                <a:latin typeface="Arial Rounded MT Bold" pitchFamily="34" charset="0"/>
              </a:rPr>
              <a:t>INDIRECT</a:t>
            </a:r>
          </a:p>
          <a:p>
            <a:pPr>
              <a:lnSpc>
                <a:spcPct val="50000"/>
              </a:lnSpc>
              <a:spcBef>
                <a:spcPct val="50000"/>
              </a:spcBef>
            </a:pPr>
            <a:r>
              <a:rPr lang="en-US" altLang="en-US" sz="2800" dirty="0">
                <a:solidFill>
                  <a:srgbClr val="FFCC00"/>
                </a:solidFill>
                <a:latin typeface="Arial Rounded MT Bold" pitchFamily="34" charset="0"/>
              </a:rPr>
              <a:t>(the empty tomb)</a:t>
            </a:r>
          </a:p>
          <a:p>
            <a:pPr>
              <a:spcBef>
                <a:spcPct val="50000"/>
              </a:spcBef>
              <a:buFontTx/>
              <a:buChar char="•"/>
            </a:pPr>
            <a:r>
              <a:rPr lang="en-US" altLang="en-US" sz="2000" b="1" dirty="0">
                <a:solidFill>
                  <a:srgbClr val="FFFF99"/>
                </a:solidFill>
              </a:rPr>
              <a:t> Women’s testimony</a:t>
            </a:r>
          </a:p>
          <a:p>
            <a:pPr>
              <a:spcBef>
                <a:spcPct val="50000"/>
              </a:spcBef>
              <a:buFontTx/>
              <a:buChar char="•"/>
            </a:pPr>
            <a:r>
              <a:rPr lang="en-US" altLang="en-US" sz="2000" b="1" dirty="0">
                <a:solidFill>
                  <a:srgbClr val="FFFF99"/>
                </a:solidFill>
              </a:rPr>
              <a:t> </a:t>
            </a:r>
            <a:r>
              <a:rPr lang="en-US" altLang="en-US" sz="2000" b="1" dirty="0" smtClean="0">
                <a:solidFill>
                  <a:srgbClr val="FFFF99"/>
                </a:solidFill>
              </a:rPr>
              <a:t>Angels’ </a:t>
            </a:r>
            <a:r>
              <a:rPr lang="en-US" altLang="en-US" sz="2000" b="1" dirty="0">
                <a:solidFill>
                  <a:srgbClr val="FFFF99"/>
                </a:solidFill>
              </a:rPr>
              <a:t>announcement</a:t>
            </a:r>
          </a:p>
          <a:p>
            <a:pPr>
              <a:spcBef>
                <a:spcPct val="50000"/>
              </a:spcBef>
              <a:buFontTx/>
              <a:buChar char="•"/>
            </a:pPr>
            <a:r>
              <a:rPr lang="en-US" altLang="en-US" sz="2000" b="1" dirty="0">
                <a:solidFill>
                  <a:srgbClr val="FFFF99"/>
                </a:solidFill>
              </a:rPr>
              <a:t> Guards’ </a:t>
            </a:r>
            <a:r>
              <a:rPr lang="en-US" altLang="en-US" sz="2000" b="1" dirty="0" smtClean="0">
                <a:solidFill>
                  <a:srgbClr val="FFFF99"/>
                </a:solidFill>
              </a:rPr>
              <a:t>report (Matthew)</a:t>
            </a:r>
            <a:endParaRPr lang="en-US" altLang="en-US" sz="2000" b="1" dirty="0">
              <a:solidFill>
                <a:srgbClr val="FFFF99"/>
              </a:solidFill>
            </a:endParaRPr>
          </a:p>
          <a:p>
            <a:pPr>
              <a:spcBef>
                <a:spcPct val="50000"/>
              </a:spcBef>
              <a:buFontTx/>
              <a:buChar char="•"/>
            </a:pPr>
            <a:r>
              <a:rPr lang="en-US" altLang="en-US" sz="2000" b="1" dirty="0">
                <a:solidFill>
                  <a:srgbClr val="FFFF99"/>
                </a:solidFill>
              </a:rPr>
              <a:t> Investigation by Peter and the beloved disciple </a:t>
            </a:r>
            <a:r>
              <a:rPr lang="en-US" altLang="en-US" sz="2000" b="1" dirty="0" smtClean="0">
                <a:solidFill>
                  <a:srgbClr val="FFFF99"/>
                </a:solidFill>
              </a:rPr>
              <a:t>(Luke &amp; John’s </a:t>
            </a:r>
            <a:r>
              <a:rPr lang="en-US" altLang="en-US" sz="2000" b="1" dirty="0">
                <a:solidFill>
                  <a:srgbClr val="FFFF99"/>
                </a:solidFill>
              </a:rPr>
              <a:t>Gospel)</a:t>
            </a:r>
          </a:p>
        </p:txBody>
      </p:sp>
      <p:sp>
        <p:nvSpPr>
          <p:cNvPr id="328709" name="AutoShape 5"/>
          <p:cNvSpPr>
            <a:spLocks noChangeArrowheads="1"/>
          </p:cNvSpPr>
          <p:nvPr/>
        </p:nvSpPr>
        <p:spPr bwMode="auto">
          <a:xfrm>
            <a:off x="6324600" y="2057400"/>
            <a:ext cx="4038600" cy="441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710" name="Text Box 6"/>
          <p:cNvSpPr txBox="1">
            <a:spLocks noChangeArrowheads="1"/>
          </p:cNvSpPr>
          <p:nvPr/>
        </p:nvSpPr>
        <p:spPr bwMode="auto">
          <a:xfrm>
            <a:off x="6705600" y="2286001"/>
            <a:ext cx="3505200"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50000"/>
              </a:lnSpc>
              <a:spcBef>
                <a:spcPct val="50000"/>
              </a:spcBef>
            </a:pPr>
            <a:r>
              <a:rPr lang="en-US" altLang="en-US" sz="3600" dirty="0">
                <a:solidFill>
                  <a:srgbClr val="FFCC00"/>
                </a:solidFill>
                <a:latin typeface="Arial Rounded MT Bold" pitchFamily="34" charset="0"/>
              </a:rPr>
              <a:t>DIRECT</a:t>
            </a:r>
          </a:p>
          <a:p>
            <a:pPr>
              <a:lnSpc>
                <a:spcPct val="50000"/>
              </a:lnSpc>
              <a:spcBef>
                <a:spcPct val="50000"/>
              </a:spcBef>
            </a:pPr>
            <a:r>
              <a:rPr lang="en-US" altLang="en-US" sz="2800" dirty="0">
                <a:solidFill>
                  <a:srgbClr val="FFCC00"/>
                </a:solidFill>
                <a:latin typeface="Arial Rounded MT Bold" pitchFamily="34" charset="0"/>
              </a:rPr>
              <a:t>(appearances)</a:t>
            </a:r>
          </a:p>
          <a:p>
            <a:pPr>
              <a:spcBef>
                <a:spcPct val="50000"/>
              </a:spcBef>
              <a:buFontTx/>
              <a:buChar char="•"/>
            </a:pPr>
            <a:r>
              <a:rPr lang="en-US" altLang="en-US" sz="2000" b="1" dirty="0">
                <a:solidFill>
                  <a:srgbClr val="FFFF99"/>
                </a:solidFill>
              </a:rPr>
              <a:t> To the women</a:t>
            </a:r>
          </a:p>
          <a:p>
            <a:pPr>
              <a:spcBef>
                <a:spcPct val="50000"/>
              </a:spcBef>
              <a:buFontTx/>
              <a:buChar char="•"/>
            </a:pPr>
            <a:r>
              <a:rPr lang="en-US" altLang="en-US" sz="2000" b="1" dirty="0">
                <a:solidFill>
                  <a:srgbClr val="FFFF99"/>
                </a:solidFill>
              </a:rPr>
              <a:t> To Mary Magdalene (John’s Gospel)</a:t>
            </a:r>
          </a:p>
          <a:p>
            <a:pPr>
              <a:spcBef>
                <a:spcPct val="50000"/>
              </a:spcBef>
              <a:buFontTx/>
              <a:buChar char="•"/>
            </a:pPr>
            <a:r>
              <a:rPr lang="en-US" altLang="en-US" sz="2000" b="1" dirty="0">
                <a:solidFill>
                  <a:srgbClr val="FFFF99"/>
                </a:solidFill>
              </a:rPr>
              <a:t> To two on the Emmaus Road (Luke’s Gospel)</a:t>
            </a:r>
          </a:p>
          <a:p>
            <a:pPr>
              <a:spcBef>
                <a:spcPct val="50000"/>
              </a:spcBef>
              <a:buFontTx/>
              <a:buChar char="•"/>
            </a:pPr>
            <a:r>
              <a:rPr lang="en-US" altLang="en-US" sz="2000" b="1" dirty="0">
                <a:solidFill>
                  <a:srgbClr val="FFFF99"/>
                </a:solidFill>
              </a:rPr>
              <a:t> To the apostles on several occasions</a:t>
            </a:r>
          </a:p>
        </p:txBody>
      </p:sp>
    </p:spTree>
    <p:extLst>
      <p:ext uri="{BB962C8B-B14F-4D97-AF65-F5344CB8AC3E}">
        <p14:creationId xmlns:p14="http://schemas.microsoft.com/office/powerpoint/2010/main" val="3650838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28707"/>
                                        </p:tgtEl>
                                        <p:attrNameLst>
                                          <p:attrName>style.visibility</p:attrName>
                                        </p:attrNameLst>
                                      </p:cBhvr>
                                      <p:to>
                                        <p:strVal val="visible"/>
                                      </p:to>
                                    </p:set>
                                    <p:animEffect transition="in" filter="randombar(horizontal)">
                                      <p:cBhvr>
                                        <p:cTn id="7" dur="500"/>
                                        <p:tgtEl>
                                          <p:spTgt spid="328707"/>
                                        </p:tgtEl>
                                      </p:cBhvr>
                                    </p:animEffect>
                                  </p:childTnLst>
                                </p:cTn>
                              </p:par>
                              <p:par>
                                <p:cTn id="8" presetID="14" presetClass="entr" presetSubtype="10" fill="hold" nodeType="withEffect">
                                  <p:stCondLst>
                                    <p:cond delay="0"/>
                                  </p:stCondLst>
                                  <p:childTnLst>
                                    <p:set>
                                      <p:cBhvr>
                                        <p:cTn id="9" dur="1" fill="hold">
                                          <p:stCondLst>
                                            <p:cond delay="0"/>
                                          </p:stCondLst>
                                        </p:cTn>
                                        <p:tgtEl>
                                          <p:spTgt spid="328708">
                                            <p:txEl>
                                              <p:pRg st="0" end="0"/>
                                            </p:txEl>
                                          </p:spTgt>
                                        </p:tgtEl>
                                        <p:attrNameLst>
                                          <p:attrName>style.visibility</p:attrName>
                                        </p:attrNameLst>
                                      </p:cBhvr>
                                      <p:to>
                                        <p:strVal val="visible"/>
                                      </p:to>
                                    </p:set>
                                    <p:animEffect transition="in" filter="randombar(horizontal)">
                                      <p:cBhvr>
                                        <p:cTn id="10" dur="500"/>
                                        <p:tgtEl>
                                          <p:spTgt spid="328708">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28708">
                                            <p:txEl>
                                              <p:pRg st="1" end="1"/>
                                            </p:txEl>
                                          </p:spTgt>
                                        </p:tgtEl>
                                        <p:attrNameLst>
                                          <p:attrName>style.visibility</p:attrName>
                                        </p:attrNameLst>
                                      </p:cBhvr>
                                      <p:to>
                                        <p:strVal val="visible"/>
                                      </p:to>
                                    </p:set>
                                    <p:animEffect transition="in" filter="randombar(horizontal)">
                                      <p:cBhvr>
                                        <p:cTn id="13" dur="500"/>
                                        <p:tgtEl>
                                          <p:spTgt spid="328708">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28708">
                                            <p:txEl>
                                              <p:pRg st="2" end="2"/>
                                            </p:txEl>
                                          </p:spTgt>
                                        </p:tgtEl>
                                        <p:attrNameLst>
                                          <p:attrName>style.visibility</p:attrName>
                                        </p:attrNameLst>
                                      </p:cBhvr>
                                      <p:to>
                                        <p:strVal val="visible"/>
                                      </p:to>
                                    </p:set>
                                    <p:anim calcmode="lin" valueType="num">
                                      <p:cBhvr additive="base">
                                        <p:cTn id="18" dur="500" fill="hold"/>
                                        <p:tgtEl>
                                          <p:spTgt spid="328708">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2870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328708">
                                            <p:txEl>
                                              <p:pRg st="3" end="3"/>
                                            </p:txEl>
                                          </p:spTgt>
                                        </p:tgtEl>
                                        <p:attrNameLst>
                                          <p:attrName>style.visibility</p:attrName>
                                        </p:attrNameLst>
                                      </p:cBhvr>
                                      <p:to>
                                        <p:strVal val="visible"/>
                                      </p:to>
                                    </p:set>
                                    <p:anim calcmode="lin" valueType="num">
                                      <p:cBhvr additive="base">
                                        <p:cTn id="24" dur="500" fill="hold"/>
                                        <p:tgtEl>
                                          <p:spTgt spid="328708">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2870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328708">
                                            <p:txEl>
                                              <p:pRg st="4" end="4"/>
                                            </p:txEl>
                                          </p:spTgt>
                                        </p:tgtEl>
                                        <p:attrNameLst>
                                          <p:attrName>style.visibility</p:attrName>
                                        </p:attrNameLst>
                                      </p:cBhvr>
                                      <p:to>
                                        <p:strVal val="visible"/>
                                      </p:to>
                                    </p:set>
                                    <p:anim calcmode="lin" valueType="num">
                                      <p:cBhvr additive="base">
                                        <p:cTn id="30" dur="500" fill="hold"/>
                                        <p:tgtEl>
                                          <p:spTgt spid="328708">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2870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328708">
                                            <p:txEl>
                                              <p:pRg st="5" end="5"/>
                                            </p:txEl>
                                          </p:spTgt>
                                        </p:tgtEl>
                                        <p:attrNameLst>
                                          <p:attrName>style.visibility</p:attrName>
                                        </p:attrNameLst>
                                      </p:cBhvr>
                                      <p:to>
                                        <p:strVal val="visible"/>
                                      </p:to>
                                    </p:set>
                                    <p:anim calcmode="lin" valueType="num">
                                      <p:cBhvr additive="base">
                                        <p:cTn id="36" dur="500" fill="hold"/>
                                        <p:tgtEl>
                                          <p:spTgt spid="328708">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2870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nodeType="clickEffect">
                                  <p:stCondLst>
                                    <p:cond delay="0"/>
                                  </p:stCondLst>
                                  <p:childTnLst>
                                    <p:set>
                                      <p:cBhvr>
                                        <p:cTn id="41" dur="1" fill="hold">
                                          <p:stCondLst>
                                            <p:cond delay="0"/>
                                          </p:stCondLst>
                                        </p:cTn>
                                        <p:tgtEl>
                                          <p:spTgt spid="328709"/>
                                        </p:tgtEl>
                                        <p:attrNameLst>
                                          <p:attrName>style.visibility</p:attrName>
                                        </p:attrNameLst>
                                      </p:cBhvr>
                                      <p:to>
                                        <p:strVal val="visible"/>
                                      </p:to>
                                    </p:set>
                                    <p:animEffect transition="in" filter="randombar(horizontal)">
                                      <p:cBhvr>
                                        <p:cTn id="42" dur="500"/>
                                        <p:tgtEl>
                                          <p:spTgt spid="328709"/>
                                        </p:tgtEl>
                                      </p:cBhvr>
                                    </p:animEffect>
                                  </p:childTnLst>
                                </p:cTn>
                              </p:par>
                              <p:par>
                                <p:cTn id="43" presetID="14" presetClass="entr" presetSubtype="10" fill="hold" nodeType="withEffect">
                                  <p:stCondLst>
                                    <p:cond delay="0"/>
                                  </p:stCondLst>
                                  <p:childTnLst>
                                    <p:set>
                                      <p:cBhvr>
                                        <p:cTn id="44" dur="1" fill="hold">
                                          <p:stCondLst>
                                            <p:cond delay="0"/>
                                          </p:stCondLst>
                                        </p:cTn>
                                        <p:tgtEl>
                                          <p:spTgt spid="328710">
                                            <p:txEl>
                                              <p:pRg st="0" end="0"/>
                                            </p:txEl>
                                          </p:spTgt>
                                        </p:tgtEl>
                                        <p:attrNameLst>
                                          <p:attrName>style.visibility</p:attrName>
                                        </p:attrNameLst>
                                      </p:cBhvr>
                                      <p:to>
                                        <p:strVal val="visible"/>
                                      </p:to>
                                    </p:set>
                                    <p:animEffect transition="in" filter="randombar(horizontal)">
                                      <p:cBhvr>
                                        <p:cTn id="45" dur="500"/>
                                        <p:tgtEl>
                                          <p:spTgt spid="328710">
                                            <p:txEl>
                                              <p:pRg st="0" end="0"/>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328710">
                                            <p:txEl>
                                              <p:pRg st="1" end="1"/>
                                            </p:txEl>
                                          </p:spTgt>
                                        </p:tgtEl>
                                        <p:attrNameLst>
                                          <p:attrName>style.visibility</p:attrName>
                                        </p:attrNameLst>
                                      </p:cBhvr>
                                      <p:to>
                                        <p:strVal val="visible"/>
                                      </p:to>
                                    </p:set>
                                    <p:animEffect transition="in" filter="randombar(horizontal)">
                                      <p:cBhvr>
                                        <p:cTn id="48" dur="500"/>
                                        <p:tgtEl>
                                          <p:spTgt spid="328710">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328710">
                                            <p:txEl>
                                              <p:pRg st="2" end="2"/>
                                            </p:txEl>
                                          </p:spTgt>
                                        </p:tgtEl>
                                        <p:attrNameLst>
                                          <p:attrName>style.visibility</p:attrName>
                                        </p:attrNameLst>
                                      </p:cBhvr>
                                      <p:to>
                                        <p:strVal val="visible"/>
                                      </p:to>
                                    </p:set>
                                    <p:anim calcmode="lin" valueType="num">
                                      <p:cBhvr additive="base">
                                        <p:cTn id="53" dur="500" fill="hold"/>
                                        <p:tgtEl>
                                          <p:spTgt spid="328710">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287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328710">
                                            <p:txEl>
                                              <p:pRg st="3" end="3"/>
                                            </p:txEl>
                                          </p:spTgt>
                                        </p:tgtEl>
                                        <p:attrNameLst>
                                          <p:attrName>style.visibility</p:attrName>
                                        </p:attrNameLst>
                                      </p:cBhvr>
                                      <p:to>
                                        <p:strVal val="visible"/>
                                      </p:to>
                                    </p:set>
                                    <p:anim calcmode="lin" valueType="num">
                                      <p:cBhvr additive="base">
                                        <p:cTn id="59" dur="500" fill="hold"/>
                                        <p:tgtEl>
                                          <p:spTgt spid="328710">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287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328710">
                                            <p:txEl>
                                              <p:pRg st="4" end="4"/>
                                            </p:txEl>
                                          </p:spTgt>
                                        </p:tgtEl>
                                        <p:attrNameLst>
                                          <p:attrName>style.visibility</p:attrName>
                                        </p:attrNameLst>
                                      </p:cBhvr>
                                      <p:to>
                                        <p:strVal val="visible"/>
                                      </p:to>
                                    </p:set>
                                    <p:anim calcmode="lin" valueType="num">
                                      <p:cBhvr additive="base">
                                        <p:cTn id="65" dur="500" fill="hold"/>
                                        <p:tgtEl>
                                          <p:spTgt spid="328710">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287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328710">
                                            <p:txEl>
                                              <p:pRg st="5" end="5"/>
                                            </p:txEl>
                                          </p:spTgt>
                                        </p:tgtEl>
                                        <p:attrNameLst>
                                          <p:attrName>style.visibility</p:attrName>
                                        </p:attrNameLst>
                                      </p:cBhvr>
                                      <p:to>
                                        <p:strVal val="visible"/>
                                      </p:to>
                                    </p:set>
                                    <p:anim calcmode="lin" valueType="num">
                                      <p:cBhvr additive="base">
                                        <p:cTn id="71" dur="500" fill="hold"/>
                                        <p:tgtEl>
                                          <p:spTgt spid="328710">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287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33046"/>
            <a:ext cx="9238004" cy="1271954"/>
          </a:xfrm>
        </p:spPr>
        <p:txBody>
          <a:bodyPr/>
          <a:lstStyle/>
          <a:p>
            <a:r>
              <a:rPr lang="en-US" b="1" dirty="0" smtClean="0">
                <a:solidFill>
                  <a:srgbClr val="C00000"/>
                </a:solidFill>
              </a:rPr>
              <a:t>Appearance to Cleopas &amp; Companion</a:t>
            </a:r>
            <a:endParaRPr lang="en-US" b="1" dirty="0">
              <a:solidFill>
                <a:srgbClr val="C00000"/>
              </a:solidFill>
            </a:endParaRPr>
          </a:p>
        </p:txBody>
      </p:sp>
      <p:sp>
        <p:nvSpPr>
          <p:cNvPr id="3" name="Content Placeholder 2"/>
          <p:cNvSpPr>
            <a:spLocks noGrp="1"/>
          </p:cNvSpPr>
          <p:nvPr>
            <p:ph idx="1"/>
          </p:nvPr>
        </p:nvSpPr>
        <p:spPr>
          <a:xfrm>
            <a:off x="2589212" y="2133599"/>
            <a:ext cx="8904093" cy="4724401"/>
          </a:xfrm>
        </p:spPr>
        <p:txBody>
          <a:bodyPr>
            <a:normAutofit lnSpcReduction="10000"/>
          </a:bodyPr>
          <a:lstStyle/>
          <a:p>
            <a:pPr marL="0" indent="0">
              <a:buNone/>
            </a:pPr>
            <a:r>
              <a:rPr lang="en-US" sz="2800" b="1" dirty="0" smtClean="0">
                <a:solidFill>
                  <a:srgbClr val="002060"/>
                </a:solidFill>
              </a:rPr>
              <a:t>Only Luke tells us the account of Jesus appearing later on Sunday to Cleopas and an unnamed companion on the Emmaus Road a few miles from Jerusalem.</a:t>
            </a:r>
          </a:p>
          <a:p>
            <a:pPr lvl="1"/>
            <a:r>
              <a:rPr lang="en-US" sz="2200" i="1" dirty="0" smtClean="0"/>
              <a:t>They did not recognize him, but they did discuss with him the events of the past few days.</a:t>
            </a:r>
          </a:p>
          <a:p>
            <a:pPr lvl="1"/>
            <a:r>
              <a:rPr lang="en-US" sz="2200" i="1" dirty="0" smtClean="0"/>
              <a:t>In all the sections of the Hebrew Bible—the Torah, the Prophets and the Writings (Psalms)—Jesus explained how his death was a fulfillment of the Scriptures.</a:t>
            </a:r>
          </a:p>
          <a:p>
            <a:pPr lvl="1"/>
            <a:r>
              <a:rPr lang="en-US" sz="2200" i="1" dirty="0" smtClean="0"/>
              <a:t>In the end, they finally recognized him by the familiar gesture of the breaking of the bread—and then he disappeared.</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182</a:t>
            </a:fld>
            <a:endParaRPr lang="en-US" dirty="0"/>
          </a:p>
        </p:txBody>
      </p:sp>
    </p:spTree>
    <p:extLst>
      <p:ext uri="{BB962C8B-B14F-4D97-AF65-F5344CB8AC3E}">
        <p14:creationId xmlns:p14="http://schemas.microsoft.com/office/powerpoint/2010/main" val="38188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a:off x="1599730" y="0"/>
            <a:ext cx="6572898" cy="6858000"/>
          </a:xfrm>
          <a:prstGeom prst="rect">
            <a:avLst/>
          </a:prstGeom>
        </p:spPr>
      </p:pic>
      <p:sp>
        <p:nvSpPr>
          <p:cNvPr id="6" name="TextBox 5"/>
          <p:cNvSpPr txBox="1"/>
          <p:nvPr/>
        </p:nvSpPr>
        <p:spPr>
          <a:xfrm>
            <a:off x="8454683" y="4740813"/>
            <a:ext cx="3221501" cy="707886"/>
          </a:xfrm>
          <a:prstGeom prst="rect">
            <a:avLst/>
          </a:prstGeom>
          <a:noFill/>
        </p:spPr>
        <p:txBody>
          <a:bodyPr wrap="square" rtlCol="0">
            <a:spAutoFit/>
          </a:bodyPr>
          <a:lstStyle/>
          <a:p>
            <a:r>
              <a:rPr lang="en-US" sz="2000" b="1" dirty="0" smtClean="0">
                <a:solidFill>
                  <a:srgbClr val="FFFF99"/>
                </a:solidFill>
              </a:rPr>
              <a:t>Rembrandt, 1648</a:t>
            </a:r>
          </a:p>
          <a:p>
            <a:r>
              <a:rPr lang="en-US" sz="2000" b="1" dirty="0" smtClean="0">
                <a:solidFill>
                  <a:srgbClr val="FFFF99"/>
                </a:solidFill>
              </a:rPr>
              <a:t>The </a:t>
            </a:r>
            <a:r>
              <a:rPr lang="en-US" sz="2000" b="1" dirty="0" err="1" smtClean="0">
                <a:solidFill>
                  <a:srgbClr val="FFFF99"/>
                </a:solidFill>
              </a:rPr>
              <a:t>Lourvre</a:t>
            </a:r>
            <a:r>
              <a:rPr lang="en-US" sz="2000" b="1" dirty="0" smtClean="0">
                <a:solidFill>
                  <a:srgbClr val="FFFF99"/>
                </a:solidFill>
              </a:rPr>
              <a:t>, Paris</a:t>
            </a:r>
            <a:endParaRPr lang="en-US" sz="2000" b="1" dirty="0">
              <a:solidFill>
                <a:srgbClr val="FFFF99"/>
              </a:solidFill>
            </a:endParaRPr>
          </a:p>
        </p:txBody>
      </p:sp>
    </p:spTree>
    <p:extLst>
      <p:ext uri="{BB962C8B-B14F-4D97-AF65-F5344CB8AC3E}">
        <p14:creationId xmlns:p14="http://schemas.microsoft.com/office/powerpoint/2010/main" val="358350660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C00000"/>
                </a:solidFill>
              </a:rPr>
              <a:t>The Appearance to the Eleven</a:t>
            </a:r>
            <a:endParaRPr lang="en-US" b="1" dirty="0">
              <a:solidFill>
                <a:srgbClr val="C00000"/>
              </a:solidFill>
            </a:endParaRPr>
          </a:p>
        </p:txBody>
      </p:sp>
      <p:sp>
        <p:nvSpPr>
          <p:cNvPr id="4" name="Content Placeholder 3"/>
          <p:cNvSpPr>
            <a:spLocks noGrp="1"/>
          </p:cNvSpPr>
          <p:nvPr>
            <p:ph idx="1"/>
          </p:nvPr>
        </p:nvSpPr>
        <p:spPr>
          <a:xfrm>
            <a:off x="2589211" y="2133600"/>
            <a:ext cx="9072905" cy="4464148"/>
          </a:xfrm>
        </p:spPr>
        <p:txBody>
          <a:bodyPr/>
          <a:lstStyle/>
          <a:p>
            <a:pPr marL="0" indent="0">
              <a:buNone/>
            </a:pPr>
            <a:r>
              <a:rPr lang="en-US" sz="2800" b="1" dirty="0" smtClean="0">
                <a:solidFill>
                  <a:srgbClr val="002060"/>
                </a:solidFill>
              </a:rPr>
              <a:t>Cleopas and his companion hurried to report their encounter with Jesus to the Eleven.</a:t>
            </a:r>
          </a:p>
          <a:p>
            <a:pPr lvl="1"/>
            <a:r>
              <a:rPr lang="en-US" sz="2200" i="1" dirty="0" smtClean="0"/>
              <a:t>That Luke uses the term “the Eleven” presumes both the demise of Judas, the absence of Thomas (cf. Jn. 20:24) and the eventual addition of Matthias (cf. Ac. 1:15-26).</a:t>
            </a:r>
          </a:p>
          <a:p>
            <a:pPr lvl="1"/>
            <a:r>
              <a:rPr lang="en-US" sz="2200" i="1" dirty="0" smtClean="0"/>
              <a:t>While Cleopas and his companion were reporting, Jesus suddenly stood among them, inviting them to examine his hands and feet which still bore the marks of crucifixion.</a:t>
            </a:r>
          </a:p>
          <a:p>
            <a:pPr lvl="1"/>
            <a:r>
              <a:rPr lang="en-US" sz="2200" i="1" dirty="0" smtClean="0"/>
              <a:t>He ate with them (cf. Ac. 10:41) and then opened their minds to the fulfillment of the Scriptures, commissioning them to preach the gospel to the nations.</a:t>
            </a:r>
            <a:endParaRPr lang="en-US" sz="2200" i="1"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184</a:t>
            </a:fld>
            <a:endParaRPr lang="en-US" dirty="0"/>
          </a:p>
        </p:txBody>
      </p:sp>
    </p:spTree>
    <p:extLst>
      <p:ext uri="{BB962C8B-B14F-4D97-AF65-F5344CB8AC3E}">
        <p14:creationId xmlns:p14="http://schemas.microsoft.com/office/powerpoint/2010/main" val="159268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Ascension</a:t>
            </a:r>
            <a:endParaRPr lang="en-US" b="1" dirty="0">
              <a:solidFill>
                <a:srgbClr val="C00000"/>
              </a:solidFill>
            </a:endParaRPr>
          </a:p>
        </p:txBody>
      </p:sp>
      <p:sp>
        <p:nvSpPr>
          <p:cNvPr id="3" name="Content Placeholder 2"/>
          <p:cNvSpPr>
            <a:spLocks noGrp="1"/>
          </p:cNvSpPr>
          <p:nvPr>
            <p:ph idx="1"/>
          </p:nvPr>
        </p:nvSpPr>
        <p:spPr/>
        <p:txBody>
          <a:bodyPr/>
          <a:lstStyle/>
          <a:p>
            <a:pPr marL="0" indent="0">
              <a:buNone/>
            </a:pPr>
            <a:r>
              <a:rPr lang="en-US" sz="2800" b="1" dirty="0" smtClean="0">
                <a:solidFill>
                  <a:srgbClr val="002060"/>
                </a:solidFill>
              </a:rPr>
              <a:t>Luke closes his gospel with the ascension of Jesus at Bethany.</a:t>
            </a:r>
          </a:p>
          <a:p>
            <a:pPr lvl="1"/>
            <a:r>
              <a:rPr lang="en-US" sz="2200" i="1" dirty="0" smtClean="0"/>
              <a:t>This ending will now be taken up in more detail in the Book of Acts, Luke’s second work.</a:t>
            </a:r>
          </a:p>
          <a:p>
            <a:pPr lvl="1"/>
            <a:r>
              <a:rPr lang="en-US" sz="2200" i="1" dirty="0" smtClean="0"/>
              <a:t>He leaves the disciples in the Jerusalem temple, where they would await the gift of the Spirit.</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185</a:t>
            </a:fld>
            <a:endParaRPr lang="en-US" dirty="0"/>
          </a:p>
        </p:txBody>
      </p:sp>
    </p:spTree>
    <p:extLst>
      <p:ext uri="{BB962C8B-B14F-4D97-AF65-F5344CB8AC3E}">
        <p14:creationId xmlns:p14="http://schemas.microsoft.com/office/powerpoint/2010/main" val="1572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80587" y="239410"/>
            <a:ext cx="6414112" cy="6618590"/>
          </a:xfrm>
        </p:spPr>
        <p:txBody>
          <a:bodyPr>
            <a:noAutofit/>
          </a:bodyPr>
          <a:lstStyle/>
          <a:p>
            <a:pPr marL="0" indent="0">
              <a:spcBef>
                <a:spcPts val="600"/>
              </a:spcBef>
              <a:buNone/>
            </a:pPr>
            <a:r>
              <a:rPr lang="en-US" sz="2400" b="1" i="1" dirty="0">
                <a:solidFill>
                  <a:srgbClr val="FFFF99"/>
                </a:solidFill>
              </a:rPr>
              <a:t>In Jesus the promise is confirmed, </a:t>
            </a:r>
            <a:endParaRPr lang="en-US" sz="2400" b="1" dirty="0">
              <a:solidFill>
                <a:srgbClr val="FFFF99"/>
              </a:solidFill>
            </a:endParaRPr>
          </a:p>
          <a:p>
            <a:pPr marL="0" indent="0">
              <a:spcBef>
                <a:spcPts val="600"/>
              </a:spcBef>
              <a:buNone/>
            </a:pPr>
            <a:r>
              <a:rPr lang="en-US" sz="2400" b="1" i="1" dirty="0">
                <a:solidFill>
                  <a:srgbClr val="FFFF99"/>
                </a:solidFill>
              </a:rPr>
              <a:t>the covenant is renewed, </a:t>
            </a:r>
            <a:endParaRPr lang="en-US" sz="2400" b="1" dirty="0">
              <a:solidFill>
                <a:srgbClr val="FFFF99"/>
              </a:solidFill>
            </a:endParaRPr>
          </a:p>
          <a:p>
            <a:pPr marL="0" indent="0">
              <a:spcBef>
                <a:spcPts val="600"/>
              </a:spcBef>
              <a:buNone/>
            </a:pPr>
            <a:r>
              <a:rPr lang="en-US" sz="2400" b="1" i="1" dirty="0">
                <a:solidFill>
                  <a:srgbClr val="FFFF99"/>
                </a:solidFill>
              </a:rPr>
              <a:t>the prophecies are fulfilled, </a:t>
            </a:r>
            <a:endParaRPr lang="en-US" sz="2400" b="1" dirty="0">
              <a:solidFill>
                <a:srgbClr val="FFFF99"/>
              </a:solidFill>
            </a:endParaRPr>
          </a:p>
          <a:p>
            <a:pPr marL="0" indent="0">
              <a:spcBef>
                <a:spcPts val="600"/>
              </a:spcBef>
              <a:buNone/>
            </a:pPr>
            <a:r>
              <a:rPr lang="en-US" sz="2400" b="1" i="1" dirty="0">
                <a:solidFill>
                  <a:srgbClr val="FFFF99"/>
                </a:solidFill>
              </a:rPr>
              <a:t>the law is vindicated, </a:t>
            </a:r>
            <a:endParaRPr lang="en-US" sz="2400" b="1" dirty="0">
              <a:solidFill>
                <a:srgbClr val="FFFF99"/>
              </a:solidFill>
            </a:endParaRPr>
          </a:p>
          <a:p>
            <a:pPr marL="0" indent="0">
              <a:spcBef>
                <a:spcPts val="600"/>
              </a:spcBef>
              <a:buNone/>
            </a:pPr>
            <a:r>
              <a:rPr lang="en-US" sz="2400" b="1" i="1" dirty="0">
                <a:solidFill>
                  <a:srgbClr val="FFFF99"/>
                </a:solidFill>
              </a:rPr>
              <a:t>salvation is brought near, </a:t>
            </a:r>
            <a:endParaRPr lang="en-US" sz="2400" b="1" dirty="0">
              <a:solidFill>
                <a:srgbClr val="FFFF99"/>
              </a:solidFill>
            </a:endParaRPr>
          </a:p>
          <a:p>
            <a:pPr marL="0" indent="0">
              <a:spcBef>
                <a:spcPts val="600"/>
              </a:spcBef>
              <a:buNone/>
            </a:pPr>
            <a:r>
              <a:rPr lang="en-US" sz="2400" b="1" i="1" dirty="0">
                <a:solidFill>
                  <a:srgbClr val="FFFF99"/>
                </a:solidFill>
              </a:rPr>
              <a:t>sacred history has reached its climax, </a:t>
            </a:r>
            <a:endParaRPr lang="en-US" sz="2400" b="1" dirty="0">
              <a:solidFill>
                <a:srgbClr val="FFFF99"/>
              </a:solidFill>
            </a:endParaRPr>
          </a:p>
          <a:p>
            <a:pPr marL="0" indent="0">
              <a:spcBef>
                <a:spcPts val="600"/>
              </a:spcBef>
              <a:buNone/>
            </a:pPr>
            <a:r>
              <a:rPr lang="en-US" sz="2400" b="1" i="1" dirty="0">
                <a:solidFill>
                  <a:srgbClr val="FFFF99"/>
                </a:solidFill>
              </a:rPr>
              <a:t>the perfect sacrifice has been offered </a:t>
            </a:r>
            <a:endParaRPr lang="en-US" sz="2400" b="1" i="1" dirty="0" smtClean="0">
              <a:solidFill>
                <a:srgbClr val="FFFF99"/>
              </a:solidFill>
            </a:endParaRPr>
          </a:p>
          <a:p>
            <a:pPr marL="0" indent="0">
              <a:spcBef>
                <a:spcPts val="600"/>
              </a:spcBef>
              <a:buNone/>
            </a:pPr>
            <a:r>
              <a:rPr lang="en-US" sz="2400" b="1" i="1" dirty="0" smtClean="0">
                <a:solidFill>
                  <a:srgbClr val="FFFF99"/>
                </a:solidFill>
              </a:rPr>
              <a:t>and </a:t>
            </a:r>
            <a:r>
              <a:rPr lang="en-US" sz="2400" b="1" i="1" dirty="0">
                <a:solidFill>
                  <a:srgbClr val="FFFF99"/>
                </a:solidFill>
              </a:rPr>
              <a:t>accepted, </a:t>
            </a:r>
            <a:endParaRPr lang="en-US" sz="2400" b="1" dirty="0">
              <a:solidFill>
                <a:srgbClr val="FFFF99"/>
              </a:solidFill>
            </a:endParaRPr>
          </a:p>
          <a:p>
            <a:pPr marL="0" indent="0">
              <a:spcBef>
                <a:spcPts val="600"/>
              </a:spcBef>
              <a:buNone/>
            </a:pPr>
            <a:r>
              <a:rPr lang="en-US" sz="2400" b="1" i="1" dirty="0">
                <a:solidFill>
                  <a:srgbClr val="FFFF99"/>
                </a:solidFill>
              </a:rPr>
              <a:t>the great priest over the household of God </a:t>
            </a:r>
            <a:r>
              <a:rPr lang="en-US" sz="2400" b="1" i="1" dirty="0" smtClean="0">
                <a:solidFill>
                  <a:srgbClr val="FFFF99"/>
                </a:solidFill>
              </a:rPr>
              <a:t>has </a:t>
            </a:r>
            <a:r>
              <a:rPr lang="en-US" sz="2400" b="1" i="1" dirty="0">
                <a:solidFill>
                  <a:srgbClr val="FFFF99"/>
                </a:solidFill>
              </a:rPr>
              <a:t>taken his seat at God’s right hand, </a:t>
            </a:r>
            <a:endParaRPr lang="en-US" sz="2400" b="1" dirty="0">
              <a:solidFill>
                <a:srgbClr val="FFFF99"/>
              </a:solidFill>
            </a:endParaRPr>
          </a:p>
          <a:p>
            <a:pPr marL="0" indent="0">
              <a:spcBef>
                <a:spcPts val="600"/>
              </a:spcBef>
              <a:buNone/>
            </a:pPr>
            <a:r>
              <a:rPr lang="en-US" sz="2400" b="1" i="1" dirty="0">
                <a:solidFill>
                  <a:srgbClr val="FFFF99"/>
                </a:solidFill>
              </a:rPr>
              <a:t>the Prophet like Moses has been raised up, </a:t>
            </a:r>
            <a:endParaRPr lang="en-US" sz="2400" b="1" dirty="0">
              <a:solidFill>
                <a:srgbClr val="FFFF99"/>
              </a:solidFill>
            </a:endParaRPr>
          </a:p>
          <a:p>
            <a:pPr marL="0" indent="0">
              <a:spcBef>
                <a:spcPts val="600"/>
              </a:spcBef>
              <a:buNone/>
            </a:pPr>
            <a:r>
              <a:rPr lang="en-US" sz="2400" b="1" i="1" dirty="0">
                <a:solidFill>
                  <a:srgbClr val="FFFF99"/>
                </a:solidFill>
              </a:rPr>
              <a:t>the Son of David reigns</a:t>
            </a:r>
            <a:r>
              <a:rPr lang="en-US" sz="2400" b="1" i="1" dirty="0" smtClean="0">
                <a:solidFill>
                  <a:srgbClr val="FFFF99"/>
                </a:solidFill>
              </a:rPr>
              <a:t>,</a:t>
            </a:r>
            <a:endParaRPr lang="en-US" sz="2400" b="1" dirty="0">
              <a:solidFill>
                <a:srgbClr val="FFFF99"/>
              </a:solidFill>
            </a:endParaRPr>
          </a:p>
        </p:txBody>
      </p:sp>
      <p:sp>
        <p:nvSpPr>
          <p:cNvPr id="7" name="Content Placeholder 6"/>
          <p:cNvSpPr>
            <a:spLocks noGrp="1"/>
          </p:cNvSpPr>
          <p:nvPr>
            <p:ph sz="half" idx="2"/>
          </p:nvPr>
        </p:nvSpPr>
        <p:spPr>
          <a:xfrm>
            <a:off x="6794699" y="239410"/>
            <a:ext cx="5190978" cy="6527409"/>
          </a:xfrm>
        </p:spPr>
        <p:txBody>
          <a:bodyPr>
            <a:normAutofit/>
          </a:bodyPr>
          <a:lstStyle/>
          <a:p>
            <a:pPr marL="0" indent="0">
              <a:spcBef>
                <a:spcPts val="600"/>
              </a:spcBef>
              <a:buNone/>
            </a:pPr>
            <a:r>
              <a:rPr lang="en-US" sz="2400" b="1" i="1" dirty="0">
                <a:solidFill>
                  <a:srgbClr val="FFFF99"/>
                </a:solidFill>
              </a:rPr>
              <a:t>the kingdom of God has been inaugurated, </a:t>
            </a:r>
            <a:endParaRPr lang="en-US" sz="2400" b="1" dirty="0">
              <a:solidFill>
                <a:srgbClr val="FFFF99"/>
              </a:solidFill>
            </a:endParaRPr>
          </a:p>
          <a:p>
            <a:pPr marL="0" indent="0">
              <a:spcBef>
                <a:spcPts val="600"/>
              </a:spcBef>
              <a:buNone/>
            </a:pPr>
            <a:r>
              <a:rPr lang="en-US" sz="2400" b="1" i="1" dirty="0">
                <a:solidFill>
                  <a:srgbClr val="FFFF99"/>
                </a:solidFill>
              </a:rPr>
              <a:t>the Son of Man has received dominion </a:t>
            </a:r>
            <a:r>
              <a:rPr lang="en-US" sz="2400" b="1" i="1" dirty="0" smtClean="0">
                <a:solidFill>
                  <a:srgbClr val="FFFF99"/>
                </a:solidFill>
              </a:rPr>
              <a:t>from </a:t>
            </a:r>
            <a:r>
              <a:rPr lang="en-US" sz="2400" b="1" i="1" dirty="0">
                <a:solidFill>
                  <a:srgbClr val="FFFF99"/>
                </a:solidFill>
              </a:rPr>
              <a:t>the Ancient of Days, </a:t>
            </a:r>
            <a:endParaRPr lang="en-US" sz="2400" b="1" dirty="0">
              <a:solidFill>
                <a:srgbClr val="FFFF99"/>
              </a:solidFill>
            </a:endParaRPr>
          </a:p>
          <a:p>
            <a:pPr marL="0" indent="0">
              <a:spcBef>
                <a:spcPts val="600"/>
              </a:spcBef>
              <a:buNone/>
            </a:pPr>
            <a:r>
              <a:rPr lang="en-US" sz="2400" b="1" i="1" dirty="0">
                <a:solidFill>
                  <a:srgbClr val="FFFF99"/>
                </a:solidFill>
              </a:rPr>
              <a:t>the Servant of the Lord, </a:t>
            </a:r>
            <a:endParaRPr lang="en-US" sz="2400" b="1" dirty="0">
              <a:solidFill>
                <a:srgbClr val="FFFF99"/>
              </a:solidFill>
            </a:endParaRPr>
          </a:p>
          <a:p>
            <a:pPr marL="0" indent="0">
              <a:spcBef>
                <a:spcPts val="600"/>
              </a:spcBef>
              <a:buNone/>
            </a:pPr>
            <a:r>
              <a:rPr lang="en-US" sz="2400" b="1" i="1" dirty="0">
                <a:solidFill>
                  <a:srgbClr val="FFFF99"/>
                </a:solidFill>
              </a:rPr>
              <a:t>having been smitten to death </a:t>
            </a:r>
            <a:endParaRPr lang="en-US" sz="2400" b="1" dirty="0">
              <a:solidFill>
                <a:srgbClr val="FFFF99"/>
              </a:solidFill>
            </a:endParaRPr>
          </a:p>
          <a:p>
            <a:pPr marL="0" indent="0">
              <a:spcBef>
                <a:spcPts val="600"/>
              </a:spcBef>
              <a:buNone/>
            </a:pPr>
            <a:r>
              <a:rPr lang="en-US" sz="2400" b="1" i="1" dirty="0">
                <a:solidFill>
                  <a:srgbClr val="FFFF99"/>
                </a:solidFill>
              </a:rPr>
              <a:t>for his people’s transgression</a:t>
            </a:r>
            <a:r>
              <a:rPr lang="en-US" sz="2400" b="1" dirty="0">
                <a:solidFill>
                  <a:srgbClr val="FFFF99"/>
                </a:solidFill>
              </a:rPr>
              <a:t> </a:t>
            </a:r>
          </a:p>
          <a:p>
            <a:pPr marL="0" indent="0">
              <a:spcBef>
                <a:spcPts val="600"/>
              </a:spcBef>
              <a:buNone/>
            </a:pPr>
            <a:r>
              <a:rPr lang="en-US" sz="2400" b="1" i="1" dirty="0">
                <a:solidFill>
                  <a:srgbClr val="FFFF99"/>
                </a:solidFill>
              </a:rPr>
              <a:t>and borne the sin of many, </a:t>
            </a:r>
            <a:endParaRPr lang="en-US" sz="2400" b="1" dirty="0">
              <a:solidFill>
                <a:srgbClr val="FFFF99"/>
              </a:solidFill>
            </a:endParaRPr>
          </a:p>
          <a:p>
            <a:pPr marL="0" indent="0">
              <a:spcBef>
                <a:spcPts val="600"/>
              </a:spcBef>
              <a:buNone/>
            </a:pPr>
            <a:r>
              <a:rPr lang="en-US" sz="2400" b="1" i="1" dirty="0">
                <a:solidFill>
                  <a:srgbClr val="FFFF99"/>
                </a:solidFill>
              </a:rPr>
              <a:t>has accomplished the divine purpose,</a:t>
            </a:r>
            <a:endParaRPr lang="en-US" sz="2400" b="1" dirty="0">
              <a:solidFill>
                <a:srgbClr val="FFFF99"/>
              </a:solidFill>
            </a:endParaRPr>
          </a:p>
          <a:p>
            <a:pPr marL="0" indent="0">
              <a:spcBef>
                <a:spcPts val="600"/>
              </a:spcBef>
              <a:buNone/>
            </a:pPr>
            <a:r>
              <a:rPr lang="en-US" sz="2400" b="1" i="1" dirty="0">
                <a:solidFill>
                  <a:srgbClr val="FFFF99"/>
                </a:solidFill>
              </a:rPr>
              <a:t>has seen light after the travail of his soul </a:t>
            </a:r>
            <a:r>
              <a:rPr lang="en-US" sz="2400" b="1" i="1" dirty="0" smtClean="0">
                <a:solidFill>
                  <a:srgbClr val="FFFF99"/>
                </a:solidFill>
              </a:rPr>
              <a:t>and </a:t>
            </a:r>
            <a:r>
              <a:rPr lang="en-US" sz="2400" b="1" i="1" smtClean="0">
                <a:solidFill>
                  <a:srgbClr val="FFFF99"/>
                </a:solidFill>
              </a:rPr>
              <a:t>is now exalted </a:t>
            </a:r>
            <a:r>
              <a:rPr lang="en-US" sz="2400" b="1" i="1" dirty="0">
                <a:solidFill>
                  <a:srgbClr val="FFFF99"/>
                </a:solidFill>
              </a:rPr>
              <a:t>and extolled and made very high.</a:t>
            </a:r>
            <a:endParaRPr lang="en-US" sz="2400" b="1" dirty="0">
              <a:solidFill>
                <a:srgbClr val="FFFF99"/>
              </a:solidFill>
            </a:endParaRPr>
          </a:p>
          <a:p>
            <a:endParaRPr lang="en-US" dirty="0"/>
          </a:p>
        </p:txBody>
      </p:sp>
    </p:spTree>
    <p:extLst>
      <p:ext uri="{BB962C8B-B14F-4D97-AF65-F5344CB8AC3E}">
        <p14:creationId xmlns:p14="http://schemas.microsoft.com/office/powerpoint/2010/main" val="3272130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Amazement</a:t>
            </a:r>
            <a:endParaRPr lang="en-US" b="1" dirty="0">
              <a:solidFill>
                <a:srgbClr val="C00000"/>
              </a:solidFill>
            </a:endParaRPr>
          </a:p>
        </p:txBody>
      </p:sp>
      <p:sp>
        <p:nvSpPr>
          <p:cNvPr id="3" name="Content Placeholder 2"/>
          <p:cNvSpPr>
            <a:spLocks noGrp="1"/>
          </p:cNvSpPr>
          <p:nvPr>
            <p:ph idx="1"/>
          </p:nvPr>
        </p:nvSpPr>
        <p:spPr>
          <a:xfrm>
            <a:off x="2163432" y="2064327"/>
            <a:ext cx="10028567" cy="4793673"/>
          </a:xfrm>
        </p:spPr>
        <p:txBody>
          <a:bodyPr>
            <a:normAutofit/>
          </a:bodyPr>
          <a:lstStyle/>
          <a:p>
            <a:pPr marL="0" indent="0">
              <a:buNone/>
            </a:pPr>
            <a:r>
              <a:rPr lang="en-US" sz="2800" b="1" dirty="0" smtClean="0">
                <a:solidFill>
                  <a:srgbClr val="002060"/>
                </a:solidFill>
              </a:rPr>
              <a:t>Luke’s vocabulary of </a:t>
            </a:r>
            <a:r>
              <a:rPr lang="en-US" sz="2800" b="1" dirty="0">
                <a:solidFill>
                  <a:srgbClr val="002060"/>
                </a:solidFill>
              </a:rPr>
              <a:t>amazement is rich and plentiful</a:t>
            </a:r>
            <a:r>
              <a:rPr lang="en-US" sz="2800" b="1" dirty="0" smtClean="0">
                <a:solidFill>
                  <a:srgbClr val="002060"/>
                </a:solidFill>
              </a:rPr>
              <a:t>:</a:t>
            </a:r>
          </a:p>
          <a:p>
            <a:pPr lvl="1"/>
            <a:r>
              <a:rPr lang="en-US" sz="2400" dirty="0" err="1" smtClean="0">
                <a:solidFill>
                  <a:schemeClr val="tx1"/>
                </a:solidFill>
                <a:latin typeface="Greekth" panose="02020803070505020304" pitchFamily="18" charset="0"/>
              </a:rPr>
              <a:t>qauma</a:t>
            </a:r>
            <a:r>
              <a:rPr lang="en-US" sz="2400" dirty="0" smtClean="0">
                <a:solidFill>
                  <a:schemeClr val="tx1"/>
                </a:solidFill>
                <a:latin typeface="Greekth" panose="02020803070505020304" pitchFamily="18" charset="0"/>
              </a:rPr>
              <a:t>&lt;</a:t>
            </a:r>
            <a:r>
              <a:rPr lang="en-US" sz="2400" dirty="0" err="1" smtClean="0">
                <a:solidFill>
                  <a:schemeClr val="tx1"/>
                </a:solidFill>
                <a:latin typeface="Greekth" panose="02020803070505020304" pitchFamily="18" charset="0"/>
              </a:rPr>
              <a:t>zw</a:t>
            </a:r>
            <a:r>
              <a:rPr lang="en-US" sz="2400" dirty="0" smtClean="0">
                <a:solidFill>
                  <a:schemeClr val="tx1"/>
                </a:solidFill>
              </a:rPr>
              <a:t> </a:t>
            </a:r>
            <a:r>
              <a:rPr lang="en-US" sz="2000" dirty="0" smtClean="0">
                <a:solidFill>
                  <a:schemeClr val="tx1"/>
                </a:solidFill>
              </a:rPr>
              <a:t>= to marvel (1:21, 63; 2:18, 33; 4:22; 8:25; 9:43; 11:14, 38; 20:26; 24:12, 41) </a:t>
            </a:r>
            <a:endParaRPr lang="en-US" sz="2000" dirty="0" smtClean="0">
              <a:solidFill>
                <a:schemeClr val="tx1"/>
              </a:solidFill>
              <a:latin typeface="Greekth" panose="02020803070505020304" pitchFamily="18" charset="0"/>
            </a:endParaRPr>
          </a:p>
          <a:p>
            <a:pPr lvl="1"/>
            <a:r>
              <a:rPr lang="en-US" sz="2400" dirty="0" smtClean="0">
                <a:solidFill>
                  <a:schemeClr val="tx1"/>
                </a:solidFill>
                <a:latin typeface="Greekth" panose="02020803070505020304" pitchFamily="18" charset="0"/>
              </a:rPr>
              <a:t>e]</a:t>
            </a:r>
            <a:r>
              <a:rPr lang="en-US" sz="2400" dirty="0" err="1" smtClean="0">
                <a:solidFill>
                  <a:schemeClr val="tx1"/>
                </a:solidFill>
                <a:latin typeface="Greekth" panose="02020803070505020304" pitchFamily="18" charset="0"/>
              </a:rPr>
              <a:t>kplh</a:t>
            </a:r>
            <a:r>
              <a:rPr lang="en-US" sz="2400" dirty="0" smtClean="0">
                <a:solidFill>
                  <a:schemeClr val="tx1"/>
                </a:solidFill>
                <a:latin typeface="Greekth" panose="02020803070505020304" pitchFamily="18" charset="0"/>
              </a:rPr>
              <a:t>&lt;</a:t>
            </a:r>
            <a:r>
              <a:rPr lang="en-US" sz="2400" dirty="0" err="1" smtClean="0">
                <a:solidFill>
                  <a:schemeClr val="tx1"/>
                </a:solidFill>
                <a:latin typeface="Greekth" panose="02020803070505020304" pitchFamily="18" charset="0"/>
              </a:rPr>
              <a:t>ssomai</a:t>
            </a:r>
            <a:r>
              <a:rPr lang="en-US" sz="2000" dirty="0" smtClean="0">
                <a:solidFill>
                  <a:schemeClr val="tx1"/>
                </a:solidFill>
              </a:rPr>
              <a:t> = to be amazed (2:48; 4:32; 9:43)</a:t>
            </a:r>
            <a:endParaRPr lang="en-US" sz="2400" dirty="0" smtClean="0">
              <a:solidFill>
                <a:schemeClr val="tx1"/>
              </a:solidFill>
              <a:latin typeface="Greekth" panose="02020803070505020304" pitchFamily="18" charset="0"/>
            </a:endParaRPr>
          </a:p>
          <a:p>
            <a:pPr lvl="1"/>
            <a:r>
              <a:rPr lang="en-US" sz="2400" dirty="0" smtClean="0">
                <a:solidFill>
                  <a:schemeClr val="tx1"/>
                </a:solidFill>
                <a:latin typeface="Greekth" panose="02020803070505020304" pitchFamily="18" charset="0"/>
              </a:rPr>
              <a:t>e]ci&lt;</a:t>
            </a:r>
            <a:r>
              <a:rPr lang="en-US" sz="2400" dirty="0" err="1" smtClean="0">
                <a:solidFill>
                  <a:schemeClr val="tx1"/>
                </a:solidFill>
                <a:latin typeface="Greekth" panose="02020803070505020304" pitchFamily="18" charset="0"/>
              </a:rPr>
              <a:t>sthmi</a:t>
            </a:r>
            <a:r>
              <a:rPr lang="en-US" sz="2000" dirty="0">
                <a:solidFill>
                  <a:schemeClr val="tx1"/>
                </a:solidFill>
              </a:rPr>
              <a:t> </a:t>
            </a:r>
            <a:r>
              <a:rPr lang="en-US" sz="2000" dirty="0" smtClean="0">
                <a:solidFill>
                  <a:schemeClr val="tx1"/>
                </a:solidFill>
              </a:rPr>
              <a:t>= to be astounded (2:47; 8:56; 24:22)</a:t>
            </a:r>
            <a:endParaRPr lang="en-US" sz="2400" dirty="0" smtClean="0">
              <a:solidFill>
                <a:schemeClr val="tx1"/>
              </a:solidFill>
              <a:latin typeface="Greekth" panose="02020803070505020304" pitchFamily="18" charset="0"/>
            </a:endParaRPr>
          </a:p>
          <a:p>
            <a:pPr lvl="1"/>
            <a:r>
              <a:rPr lang="en-US" sz="2400" dirty="0" smtClean="0">
                <a:solidFill>
                  <a:schemeClr val="tx1"/>
                </a:solidFill>
                <a:latin typeface="Greekth" panose="02020803070505020304" pitchFamily="18" charset="0"/>
              </a:rPr>
              <a:t>e]</a:t>
            </a:r>
            <a:r>
              <a:rPr lang="en-US" sz="2400" dirty="0" err="1" smtClean="0">
                <a:solidFill>
                  <a:schemeClr val="tx1"/>
                </a:solidFill>
                <a:latin typeface="Greekth" panose="02020803070505020304" pitchFamily="18" charset="0"/>
              </a:rPr>
              <a:t>ksta</a:t>
            </a:r>
            <a:r>
              <a:rPr lang="en-US" sz="2400" dirty="0" smtClean="0">
                <a:solidFill>
                  <a:schemeClr val="tx1"/>
                </a:solidFill>
                <a:latin typeface="Greekth" panose="02020803070505020304" pitchFamily="18" charset="0"/>
              </a:rPr>
              <a:t>&lt;</a:t>
            </a:r>
            <a:r>
              <a:rPr lang="en-US" sz="2400" dirty="0" err="1" smtClean="0">
                <a:solidFill>
                  <a:schemeClr val="tx1"/>
                </a:solidFill>
                <a:latin typeface="Greekth" panose="02020803070505020304" pitchFamily="18" charset="0"/>
              </a:rPr>
              <a:t>sij</a:t>
            </a:r>
            <a:r>
              <a:rPr lang="en-US" sz="2000" dirty="0" smtClean="0">
                <a:solidFill>
                  <a:schemeClr val="tx1"/>
                </a:solidFill>
              </a:rPr>
              <a:t> = bewilderment (5:26)</a:t>
            </a:r>
            <a:endParaRPr lang="en-US" sz="2400" dirty="0" smtClean="0">
              <a:solidFill>
                <a:schemeClr val="tx1"/>
              </a:solidFill>
              <a:latin typeface="Greekth" panose="02020803070505020304" pitchFamily="18" charset="0"/>
            </a:endParaRPr>
          </a:p>
          <a:p>
            <a:pPr lvl="1"/>
            <a:r>
              <a:rPr lang="en-US" sz="2400" dirty="0" err="1">
                <a:solidFill>
                  <a:schemeClr val="tx1"/>
                </a:solidFill>
                <a:latin typeface="Greekth" panose="02020803070505020304" pitchFamily="18" charset="0"/>
              </a:rPr>
              <a:t>q</a:t>
            </a:r>
            <a:r>
              <a:rPr lang="en-US" sz="2400" dirty="0" err="1" smtClean="0">
                <a:solidFill>
                  <a:schemeClr val="tx1"/>
                </a:solidFill>
                <a:latin typeface="Greekth" panose="02020803070505020304" pitchFamily="18" charset="0"/>
              </a:rPr>
              <a:t>a</a:t>
            </a:r>
            <a:r>
              <a:rPr lang="en-US" sz="2400" dirty="0" smtClean="0">
                <a:solidFill>
                  <a:schemeClr val="tx1"/>
                </a:solidFill>
                <a:latin typeface="Greekth" panose="02020803070505020304" pitchFamily="18" charset="0"/>
              </a:rPr>
              <a:t>&lt;</a:t>
            </a:r>
            <a:r>
              <a:rPr lang="en-US" sz="2400" dirty="0" err="1" smtClean="0">
                <a:solidFill>
                  <a:schemeClr val="tx1"/>
                </a:solidFill>
                <a:latin typeface="Greekth" panose="02020803070505020304" pitchFamily="18" charset="0"/>
              </a:rPr>
              <a:t>mboj</a:t>
            </a:r>
            <a:r>
              <a:rPr lang="en-US" sz="2000" dirty="0" smtClean="0">
                <a:solidFill>
                  <a:schemeClr val="tx1"/>
                </a:solidFill>
              </a:rPr>
              <a:t> = wonder (4:36; 5:9)</a:t>
            </a:r>
            <a:endParaRPr lang="en-US" sz="2400" dirty="0" smtClean="0">
              <a:solidFill>
                <a:schemeClr val="tx1"/>
              </a:solidFill>
              <a:latin typeface="Greekth" panose="02020803070505020304" pitchFamily="18" charset="0"/>
            </a:endParaRPr>
          </a:p>
          <a:p>
            <a:pPr lvl="1"/>
            <a:r>
              <a:rPr lang="en-US" sz="2400" dirty="0" err="1" smtClean="0">
                <a:solidFill>
                  <a:schemeClr val="tx1"/>
                </a:solidFill>
                <a:latin typeface="Greekth" panose="02020803070505020304" pitchFamily="18" charset="0"/>
              </a:rPr>
              <a:t>fobe</a:t>
            </a:r>
            <a:r>
              <a:rPr lang="en-US" sz="2400" dirty="0" smtClean="0">
                <a:solidFill>
                  <a:schemeClr val="tx1"/>
                </a:solidFill>
                <a:latin typeface="Greekth" panose="02020803070505020304" pitchFamily="18" charset="0"/>
              </a:rPr>
              <a:t>&lt;w</a:t>
            </a:r>
            <a:r>
              <a:rPr lang="en-US" sz="2000" dirty="0" smtClean="0">
                <a:solidFill>
                  <a:schemeClr val="tx1"/>
                </a:solidFill>
              </a:rPr>
              <a:t> = to be afraid (2:9; 8:25, 35; 9:34, 45)</a:t>
            </a:r>
          </a:p>
          <a:p>
            <a:pPr lvl="1"/>
            <a:r>
              <a:rPr lang="en-US" sz="2400" dirty="0" err="1">
                <a:solidFill>
                  <a:schemeClr val="tx1"/>
                </a:solidFill>
                <a:latin typeface="Greekth" panose="02020803070505020304" pitchFamily="18" charset="0"/>
              </a:rPr>
              <a:t>f</a:t>
            </a:r>
            <a:r>
              <a:rPr lang="en-US" sz="2400" dirty="0" err="1" smtClean="0">
                <a:solidFill>
                  <a:schemeClr val="tx1"/>
                </a:solidFill>
                <a:latin typeface="Greekth" panose="02020803070505020304" pitchFamily="18" charset="0"/>
              </a:rPr>
              <a:t>o</a:t>
            </a:r>
            <a:r>
              <a:rPr lang="en-US" sz="2400" dirty="0" smtClean="0">
                <a:solidFill>
                  <a:schemeClr val="tx1"/>
                </a:solidFill>
                <a:latin typeface="Greekth" panose="02020803070505020304" pitchFamily="18" charset="0"/>
              </a:rPr>
              <a:t>&lt;</a:t>
            </a:r>
            <a:r>
              <a:rPr lang="en-US" sz="2400" dirty="0" err="1" smtClean="0">
                <a:solidFill>
                  <a:schemeClr val="tx1"/>
                </a:solidFill>
                <a:latin typeface="Greekth" panose="02020803070505020304" pitchFamily="18" charset="0"/>
              </a:rPr>
              <a:t>boj</a:t>
            </a:r>
            <a:r>
              <a:rPr lang="en-US" sz="2400" dirty="0" smtClean="0">
                <a:solidFill>
                  <a:schemeClr val="tx1"/>
                </a:solidFill>
              </a:rPr>
              <a:t> </a:t>
            </a:r>
            <a:r>
              <a:rPr lang="en-US" sz="2000" dirty="0" smtClean="0">
                <a:solidFill>
                  <a:schemeClr val="tx1"/>
                </a:solidFill>
              </a:rPr>
              <a:t>= fear (1:12, 65; 2:9; 5:26; 7:16; 8:37)</a:t>
            </a:r>
          </a:p>
          <a:p>
            <a:pPr lvl="1"/>
            <a:r>
              <a:rPr lang="en-US" sz="2400" dirty="0" smtClean="0">
                <a:solidFill>
                  <a:schemeClr val="tx1"/>
                </a:solidFill>
                <a:latin typeface="Greekth" panose="02020803070505020304" pitchFamily="18" charset="0"/>
              </a:rPr>
              <a:t>a]pore&lt;w</a:t>
            </a:r>
            <a:r>
              <a:rPr lang="en-US" sz="2000" dirty="0" smtClean="0">
                <a:solidFill>
                  <a:schemeClr val="tx1"/>
                </a:solidFill>
              </a:rPr>
              <a:t> = to be at a loss (24:4)</a:t>
            </a:r>
            <a:endParaRPr lang="en-US" sz="2400" dirty="0">
              <a:solidFill>
                <a:schemeClr val="tx1"/>
              </a:solidFill>
              <a:latin typeface="Greekth" panose="02020803070505020304" pitchFamily="18" charset="0"/>
            </a:endParaRP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143785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additive="base">
                                        <p:cTn id="5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403295"/>
            <a:ext cx="8915399" cy="1126283"/>
          </a:xfrm>
        </p:spPr>
        <p:txBody>
          <a:bodyPr>
            <a:normAutofit/>
          </a:bodyPr>
          <a:lstStyle/>
          <a:p>
            <a:r>
              <a:rPr lang="en-US" sz="4000" dirty="0" smtClean="0"/>
              <a:t>INTRODUCTION</a:t>
            </a:r>
            <a:endParaRPr lang="en-US" sz="4000" dirty="0"/>
          </a:p>
        </p:txBody>
      </p:sp>
    </p:spTree>
    <p:extLst>
      <p:ext uri="{BB962C8B-B14F-4D97-AF65-F5344CB8AC3E}">
        <p14:creationId xmlns:p14="http://schemas.microsoft.com/office/powerpoint/2010/main" val="4281184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Prayer</a:t>
            </a:r>
            <a:endParaRPr lang="en-US" b="1" dirty="0">
              <a:solidFill>
                <a:srgbClr val="C00000"/>
              </a:solidFill>
            </a:endParaRPr>
          </a:p>
        </p:txBody>
      </p:sp>
      <p:sp>
        <p:nvSpPr>
          <p:cNvPr id="3" name="Content Placeholder 2"/>
          <p:cNvSpPr>
            <a:spLocks noGrp="1"/>
          </p:cNvSpPr>
          <p:nvPr>
            <p:ph idx="1"/>
          </p:nvPr>
        </p:nvSpPr>
        <p:spPr>
          <a:xfrm>
            <a:off x="2589211" y="2133600"/>
            <a:ext cx="9062461" cy="4724400"/>
          </a:xfrm>
        </p:spPr>
        <p:txBody>
          <a:bodyPr>
            <a:normAutofit/>
          </a:bodyPr>
          <a:lstStyle/>
          <a:p>
            <a:pPr marL="0" indent="0">
              <a:buNone/>
            </a:pPr>
            <a:r>
              <a:rPr lang="en-US" sz="2800" b="1" dirty="0" smtClean="0">
                <a:solidFill>
                  <a:srgbClr val="002060"/>
                </a:solidFill>
              </a:rPr>
              <a:t>Both in Jesus’ own prayer life as well as his teachings, prayer occupies a central role:</a:t>
            </a:r>
          </a:p>
          <a:p>
            <a:pPr lvl="1"/>
            <a:r>
              <a:rPr lang="en-US" sz="2200" i="1" dirty="0" smtClean="0"/>
              <a:t>Jesus prayed at his baptism (3:21), in lonely places (5:16), sometimes in the mountains (9:28), sometimes all night (6:12), often in private places (9:18), for Peter (22:32), in Gethsemane (22:39-44) and on the cross (23:46).</a:t>
            </a:r>
          </a:p>
          <a:p>
            <a:pPr lvl="1"/>
            <a:r>
              <a:rPr lang="en-US" sz="2200" i="1" dirty="0" smtClean="0"/>
              <a:t>It was the striking prayer life of Jesus that prompted the disciples’ question, “Lord, teach us to pray,” and Jesus’ answer with what we call “The Lord’s Prayer” (11:1ff.).</a:t>
            </a:r>
          </a:p>
          <a:p>
            <a:pPr lvl="1"/>
            <a:r>
              <a:rPr lang="en-US" sz="2200" i="1" dirty="0" smtClean="0"/>
              <a:t>It is Luke who provides us with Jesus’ parables about prayer (11:5-13; 18:1-8; cf. 10:2).</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239926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Holy Spirit</a:t>
            </a:r>
            <a:endParaRPr lang="en-US" b="1" dirty="0">
              <a:solidFill>
                <a:srgbClr val="C00000"/>
              </a:solidFill>
            </a:endParaRPr>
          </a:p>
        </p:txBody>
      </p:sp>
      <p:sp>
        <p:nvSpPr>
          <p:cNvPr id="3" name="Content Placeholder 2"/>
          <p:cNvSpPr>
            <a:spLocks noGrp="1"/>
          </p:cNvSpPr>
          <p:nvPr>
            <p:ph idx="1"/>
          </p:nvPr>
        </p:nvSpPr>
        <p:spPr>
          <a:xfrm>
            <a:off x="2589212" y="2133600"/>
            <a:ext cx="8915400" cy="4419600"/>
          </a:xfrm>
        </p:spPr>
        <p:txBody>
          <a:bodyPr>
            <a:normAutofit/>
          </a:bodyPr>
          <a:lstStyle/>
          <a:p>
            <a:pPr marL="0" indent="0">
              <a:buNone/>
            </a:pPr>
            <a:r>
              <a:rPr lang="en-US" sz="2800" b="1" dirty="0" smtClean="0">
                <a:solidFill>
                  <a:srgbClr val="002060"/>
                </a:solidFill>
              </a:rPr>
              <a:t>Beginning with the birth narratives, Luke heralds the return of the quenched prophetic Spirit which had not been active since the last of the writing prophets.</a:t>
            </a:r>
          </a:p>
          <a:p>
            <a:pPr lvl="1"/>
            <a:r>
              <a:rPr lang="en-US" sz="2200" i="1" dirty="0" smtClean="0"/>
              <a:t>John the Baptist (1:15), Mary (1:35), Elizabeth (1:41), Zechariah (1:67) and Simeon (2:26-27) were all filled with the Spirit.</a:t>
            </a:r>
          </a:p>
          <a:p>
            <a:pPr lvl="1"/>
            <a:r>
              <a:rPr lang="en-US" sz="2200" i="1" dirty="0" smtClean="0"/>
              <a:t>Jesus himself was full of the Spirit (3:22; 4:1, 14, 18; 10:21)</a:t>
            </a:r>
          </a:p>
          <a:p>
            <a:pPr lvl="1"/>
            <a:r>
              <a:rPr lang="en-US" sz="2200" i="1" dirty="0" smtClean="0"/>
              <a:t>Jesus would be both the bearer of the Spirit and the giver of the Spirit (3:16; cf. 11:13; 24:49; Ac. 2:33).</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175216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smtClean="0"/>
              <a:t>THE BIRTH AND INFANCY NARRATIVES</a:t>
            </a:r>
            <a:endParaRPr lang="en-US" sz="4000" dirty="0"/>
          </a:p>
        </p:txBody>
      </p:sp>
    </p:spTree>
    <p:extLst>
      <p:ext uri="{BB962C8B-B14F-4D97-AF65-F5344CB8AC3E}">
        <p14:creationId xmlns:p14="http://schemas.microsoft.com/office/powerpoint/2010/main" val="642086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RENEWAL OF GOD’S REDEMPTIVE WORK IN THE HISTORY OF SALVATION</a:t>
            </a:r>
            <a:endParaRPr lang="en-US" b="1" dirty="0">
              <a:solidFill>
                <a:srgbClr val="C00000"/>
              </a:solidFill>
            </a:endParaRPr>
          </a:p>
        </p:txBody>
      </p:sp>
      <p:sp>
        <p:nvSpPr>
          <p:cNvPr id="3" name="Content Placeholder 2"/>
          <p:cNvSpPr>
            <a:spLocks noGrp="1"/>
          </p:cNvSpPr>
          <p:nvPr>
            <p:ph idx="1"/>
          </p:nvPr>
        </p:nvSpPr>
        <p:spPr/>
        <p:txBody>
          <a:bodyPr>
            <a:normAutofit lnSpcReduction="10000"/>
          </a:bodyPr>
          <a:lstStyle/>
          <a:p>
            <a:pPr marL="0" indent="0">
              <a:buNone/>
            </a:pPr>
            <a:r>
              <a:rPr lang="en-US" sz="2800" b="1" dirty="0" smtClean="0">
                <a:solidFill>
                  <a:srgbClr val="002060"/>
                </a:solidFill>
              </a:rPr>
              <a:t>The first two chapters of Luke set the stage for the entire gospel.</a:t>
            </a:r>
          </a:p>
          <a:p>
            <a:pPr lvl="1"/>
            <a:r>
              <a:rPr lang="en-US" sz="2200" i="1" dirty="0" smtClean="0"/>
              <a:t>Like Matthew, they tell the birth stories of Jesus, but unlike Matthew, they do so from the standpoint of the women rather than the men.</a:t>
            </a:r>
          </a:p>
          <a:p>
            <a:pPr lvl="1"/>
            <a:r>
              <a:rPr lang="en-US" sz="2200" i="1" dirty="0" smtClean="0"/>
              <a:t>In these stories there is a sense of a new beginning—but with pronounced links to the ancient history of Israel and God’s promises.</a:t>
            </a:r>
          </a:p>
          <a:p>
            <a:pPr lvl="1"/>
            <a:r>
              <a:rPr lang="en-US" sz="2200" i="1" dirty="0" smtClean="0"/>
              <a:t>God who had been silent in speech for four centuries was now once more speaking through the Spirit.</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40100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2798764" y="657664"/>
            <a:ext cx="7793037" cy="1462087"/>
          </a:xfrm>
        </p:spPr>
        <p:txBody>
          <a:bodyPr>
            <a:normAutofit/>
          </a:bodyPr>
          <a:lstStyle/>
          <a:p>
            <a:pPr algn="ctr"/>
            <a:r>
              <a:rPr lang="en-US" altLang="en-US" sz="4800" dirty="0">
                <a:solidFill>
                  <a:srgbClr val="FFC000"/>
                </a:solidFill>
                <a:effectLst>
                  <a:outerShdw blurRad="38100" dist="38100" dir="2700000" algn="tl">
                    <a:srgbClr val="000000">
                      <a:alpha val="43137"/>
                    </a:srgbClr>
                  </a:outerShdw>
                </a:effectLst>
                <a:latin typeface="Impact" panose="020B0806030902050204" pitchFamily="34" charset="0"/>
              </a:rPr>
              <a:t>The Birth Narratives</a:t>
            </a:r>
          </a:p>
        </p:txBody>
      </p:sp>
      <p:sp>
        <p:nvSpPr>
          <p:cNvPr id="153603" name="Rectangle 3"/>
          <p:cNvSpPr>
            <a:spLocks noGrp="1" noChangeArrowheads="1"/>
          </p:cNvSpPr>
          <p:nvPr>
            <p:ph type="body" sz="half" idx="1"/>
          </p:nvPr>
        </p:nvSpPr>
        <p:spPr>
          <a:xfrm>
            <a:off x="2596655" y="2057400"/>
            <a:ext cx="3962400" cy="4572000"/>
          </a:xfrm>
        </p:spPr>
        <p:txBody>
          <a:bodyPr/>
          <a:lstStyle/>
          <a:p>
            <a:pPr>
              <a:lnSpc>
                <a:spcPct val="90000"/>
              </a:lnSpc>
              <a:buFont typeface="Wingdings" panose="05000000000000000000" pitchFamily="2" charset="2"/>
              <a:buNone/>
            </a:pPr>
            <a:r>
              <a:rPr lang="en-US" altLang="en-US" sz="2800" b="1" dirty="0">
                <a:solidFill>
                  <a:srgbClr val="FFFF00"/>
                </a:solidFill>
                <a:effectLst>
                  <a:outerShdw blurRad="38100" dist="38100" dir="2700000" algn="tl">
                    <a:srgbClr val="000000"/>
                  </a:outerShdw>
                </a:effectLst>
              </a:rPr>
              <a:t>MATTHEW</a:t>
            </a:r>
          </a:p>
          <a:p>
            <a:pPr>
              <a:lnSpc>
                <a:spcPct val="90000"/>
              </a:lnSpc>
              <a:buFont typeface="Wingdings" panose="05000000000000000000" pitchFamily="2" charset="2"/>
              <a:buNone/>
            </a:pPr>
            <a:r>
              <a:rPr lang="en-US" altLang="en-US" sz="2800" b="1" dirty="0">
                <a:solidFill>
                  <a:srgbClr val="FFFF99"/>
                </a:solidFill>
              </a:rPr>
              <a:t>(from Joseph’s view)</a:t>
            </a:r>
          </a:p>
          <a:p>
            <a:pPr>
              <a:lnSpc>
                <a:spcPct val="90000"/>
              </a:lnSpc>
            </a:pPr>
            <a:r>
              <a:rPr lang="en-US" altLang="en-US" sz="2800" i="1" dirty="0">
                <a:solidFill>
                  <a:schemeClr val="bg1"/>
                </a:solidFill>
                <a:latin typeface="Arial Narrow" panose="020B0606020202030204" pitchFamily="34" charset="0"/>
              </a:rPr>
              <a:t>Genealogy (1:1-17)</a:t>
            </a:r>
          </a:p>
          <a:p>
            <a:pPr>
              <a:lnSpc>
                <a:spcPct val="90000"/>
              </a:lnSpc>
            </a:pPr>
            <a:r>
              <a:rPr lang="en-US" altLang="en-US" sz="2800" i="1" dirty="0">
                <a:solidFill>
                  <a:schemeClr val="bg1"/>
                </a:solidFill>
                <a:latin typeface="Arial Narrow" panose="020B0606020202030204" pitchFamily="34" charset="0"/>
              </a:rPr>
              <a:t>Virginal Conception of Jesus (1:18-25)</a:t>
            </a:r>
          </a:p>
          <a:p>
            <a:pPr>
              <a:lnSpc>
                <a:spcPct val="90000"/>
              </a:lnSpc>
            </a:pPr>
            <a:r>
              <a:rPr lang="en-US" altLang="en-US" sz="2800" i="1" dirty="0">
                <a:solidFill>
                  <a:schemeClr val="bg1"/>
                </a:solidFill>
                <a:latin typeface="Arial Narrow" panose="020B0606020202030204" pitchFamily="34" charset="0"/>
              </a:rPr>
              <a:t>Visit of the Magi (2:1-12)</a:t>
            </a:r>
          </a:p>
          <a:p>
            <a:pPr>
              <a:lnSpc>
                <a:spcPct val="90000"/>
              </a:lnSpc>
            </a:pPr>
            <a:r>
              <a:rPr lang="en-US" altLang="en-US" sz="2800" i="1" dirty="0">
                <a:solidFill>
                  <a:schemeClr val="bg1"/>
                </a:solidFill>
                <a:latin typeface="Arial Narrow" panose="020B0606020202030204" pitchFamily="34" charset="0"/>
              </a:rPr>
              <a:t>Flight to Egypt (2:13-18)</a:t>
            </a:r>
          </a:p>
          <a:p>
            <a:pPr>
              <a:lnSpc>
                <a:spcPct val="90000"/>
              </a:lnSpc>
            </a:pPr>
            <a:r>
              <a:rPr lang="en-US" altLang="en-US" sz="2800" i="1" dirty="0">
                <a:solidFill>
                  <a:schemeClr val="bg1"/>
                </a:solidFill>
                <a:latin typeface="Arial Narrow" panose="020B0606020202030204" pitchFamily="34" charset="0"/>
              </a:rPr>
              <a:t>Return to Nazareth (2:19-23)</a:t>
            </a:r>
          </a:p>
        </p:txBody>
      </p:sp>
      <p:sp>
        <p:nvSpPr>
          <p:cNvPr id="153604" name="Rectangle 4"/>
          <p:cNvSpPr>
            <a:spLocks noGrp="1" noChangeArrowheads="1"/>
          </p:cNvSpPr>
          <p:nvPr>
            <p:ph type="body" sz="half" idx="2"/>
          </p:nvPr>
        </p:nvSpPr>
        <p:spPr>
          <a:xfrm>
            <a:off x="7009230" y="2057400"/>
            <a:ext cx="4764088" cy="4572000"/>
          </a:xfrm>
        </p:spPr>
        <p:txBody>
          <a:bodyPr/>
          <a:lstStyle/>
          <a:p>
            <a:pPr>
              <a:lnSpc>
                <a:spcPct val="90000"/>
              </a:lnSpc>
              <a:buFont typeface="Wingdings" panose="05000000000000000000" pitchFamily="2" charset="2"/>
              <a:buNone/>
            </a:pPr>
            <a:r>
              <a:rPr lang="en-US" altLang="en-US" sz="2800" b="1" dirty="0">
                <a:solidFill>
                  <a:srgbClr val="FFFF00"/>
                </a:solidFill>
                <a:effectLst>
                  <a:outerShdw blurRad="38100" dist="38100" dir="2700000" algn="tl">
                    <a:srgbClr val="000000"/>
                  </a:outerShdw>
                </a:effectLst>
              </a:rPr>
              <a:t>LUKE</a:t>
            </a:r>
          </a:p>
          <a:p>
            <a:pPr>
              <a:lnSpc>
                <a:spcPct val="90000"/>
              </a:lnSpc>
              <a:buFont typeface="Wingdings" panose="05000000000000000000" pitchFamily="2" charset="2"/>
              <a:buNone/>
            </a:pPr>
            <a:r>
              <a:rPr lang="en-US" altLang="en-US" sz="2800" b="1" dirty="0">
                <a:solidFill>
                  <a:srgbClr val="FFFF99"/>
                </a:solidFill>
              </a:rPr>
              <a:t>(from Mary’s view)</a:t>
            </a:r>
          </a:p>
          <a:p>
            <a:pPr>
              <a:lnSpc>
                <a:spcPct val="90000"/>
              </a:lnSpc>
            </a:pPr>
            <a:r>
              <a:rPr lang="en-US" altLang="en-US" sz="2800" i="1" dirty="0">
                <a:solidFill>
                  <a:schemeClr val="bg1"/>
                </a:solidFill>
                <a:latin typeface="Arial Narrow" panose="020B0606020202030204" pitchFamily="34" charset="0"/>
              </a:rPr>
              <a:t>Annunciation of John (1:5-25)</a:t>
            </a:r>
          </a:p>
          <a:p>
            <a:pPr>
              <a:lnSpc>
                <a:spcPct val="90000"/>
              </a:lnSpc>
            </a:pPr>
            <a:r>
              <a:rPr lang="en-US" altLang="en-US" sz="2800" i="1" dirty="0">
                <a:solidFill>
                  <a:schemeClr val="bg1"/>
                </a:solidFill>
                <a:latin typeface="Arial Narrow" panose="020B0606020202030204" pitchFamily="34" charset="0"/>
              </a:rPr>
              <a:t>Annunciation of Jesus (1:26-38)</a:t>
            </a:r>
          </a:p>
          <a:p>
            <a:pPr>
              <a:lnSpc>
                <a:spcPct val="90000"/>
              </a:lnSpc>
            </a:pPr>
            <a:r>
              <a:rPr lang="en-US" altLang="en-US" sz="2800" i="1" dirty="0">
                <a:solidFill>
                  <a:schemeClr val="bg1"/>
                </a:solidFill>
                <a:latin typeface="Arial Narrow" panose="020B0606020202030204" pitchFamily="34" charset="0"/>
              </a:rPr>
              <a:t>Mary visits Elizabeth (1:39-56)</a:t>
            </a:r>
          </a:p>
          <a:p>
            <a:pPr>
              <a:lnSpc>
                <a:spcPct val="90000"/>
              </a:lnSpc>
            </a:pPr>
            <a:r>
              <a:rPr lang="en-US" altLang="en-US" sz="2800" i="1" dirty="0">
                <a:solidFill>
                  <a:schemeClr val="bg1"/>
                </a:solidFill>
                <a:latin typeface="Arial Narrow" panose="020B0606020202030204" pitchFamily="34" charset="0"/>
              </a:rPr>
              <a:t>Birth of John (1:57-80)</a:t>
            </a:r>
          </a:p>
          <a:p>
            <a:pPr>
              <a:lnSpc>
                <a:spcPct val="90000"/>
              </a:lnSpc>
            </a:pPr>
            <a:r>
              <a:rPr lang="en-US" altLang="en-US" sz="2800" i="1" dirty="0">
                <a:solidFill>
                  <a:schemeClr val="bg1"/>
                </a:solidFill>
                <a:latin typeface="Arial Narrow" panose="020B0606020202030204" pitchFamily="34" charset="0"/>
              </a:rPr>
              <a:t>Birth of Jesus (2:1-7)</a:t>
            </a:r>
          </a:p>
          <a:p>
            <a:pPr>
              <a:lnSpc>
                <a:spcPct val="90000"/>
              </a:lnSpc>
            </a:pPr>
            <a:r>
              <a:rPr lang="en-US" altLang="en-US" sz="2800" i="1" dirty="0">
                <a:solidFill>
                  <a:schemeClr val="bg1"/>
                </a:solidFill>
                <a:latin typeface="Arial Narrow" panose="020B0606020202030204" pitchFamily="34" charset="0"/>
              </a:rPr>
              <a:t>Adoration of shepherds (2:8-20)</a:t>
            </a:r>
          </a:p>
          <a:p>
            <a:pPr>
              <a:lnSpc>
                <a:spcPct val="90000"/>
              </a:lnSpc>
            </a:pPr>
            <a:r>
              <a:rPr lang="en-US" altLang="en-US" sz="2800" i="1" dirty="0">
                <a:solidFill>
                  <a:schemeClr val="bg1"/>
                </a:solidFill>
                <a:latin typeface="Arial Narrow" panose="020B0606020202030204" pitchFamily="34" charset="0"/>
              </a:rPr>
              <a:t>Dedication (2:21-40)</a:t>
            </a:r>
          </a:p>
        </p:txBody>
      </p:sp>
    </p:spTree>
    <p:extLst>
      <p:ext uri="{BB962C8B-B14F-4D97-AF65-F5344CB8AC3E}">
        <p14:creationId xmlns:p14="http://schemas.microsoft.com/office/powerpoint/2010/main" val="22551115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03">
                                            <p:txEl>
                                              <p:pRg st="2" end="2"/>
                                            </p:txEl>
                                          </p:spTgt>
                                        </p:tgtEl>
                                        <p:attrNameLst>
                                          <p:attrName>style.visibility</p:attrName>
                                        </p:attrNameLst>
                                      </p:cBhvr>
                                      <p:to>
                                        <p:strVal val="visible"/>
                                      </p:to>
                                    </p:set>
                                    <p:anim calcmode="lin" valueType="num">
                                      <p:cBhvr additive="base">
                                        <p:cTn id="7" dur="500" fill="hold"/>
                                        <p:tgtEl>
                                          <p:spTgt spid="15360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0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603">
                                            <p:txEl>
                                              <p:pRg st="3" end="3"/>
                                            </p:txEl>
                                          </p:spTgt>
                                        </p:tgtEl>
                                        <p:attrNameLst>
                                          <p:attrName>style.visibility</p:attrName>
                                        </p:attrNameLst>
                                      </p:cBhvr>
                                      <p:to>
                                        <p:strVal val="visible"/>
                                      </p:to>
                                    </p:set>
                                    <p:anim calcmode="lin" valueType="num">
                                      <p:cBhvr additive="base">
                                        <p:cTn id="11" dur="500" fill="hold"/>
                                        <p:tgtEl>
                                          <p:spTgt spid="15360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360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3603">
                                            <p:txEl>
                                              <p:pRg st="4" end="4"/>
                                            </p:txEl>
                                          </p:spTgt>
                                        </p:tgtEl>
                                        <p:attrNameLst>
                                          <p:attrName>style.visibility</p:attrName>
                                        </p:attrNameLst>
                                      </p:cBhvr>
                                      <p:to>
                                        <p:strVal val="visible"/>
                                      </p:to>
                                    </p:set>
                                    <p:anim calcmode="lin" valueType="num">
                                      <p:cBhvr additive="base">
                                        <p:cTn id="15" dur="500" fill="hold"/>
                                        <p:tgtEl>
                                          <p:spTgt spid="15360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360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3603">
                                            <p:txEl>
                                              <p:pRg st="5" end="5"/>
                                            </p:txEl>
                                          </p:spTgt>
                                        </p:tgtEl>
                                        <p:attrNameLst>
                                          <p:attrName>style.visibility</p:attrName>
                                        </p:attrNameLst>
                                      </p:cBhvr>
                                      <p:to>
                                        <p:strVal val="visible"/>
                                      </p:to>
                                    </p:set>
                                    <p:anim calcmode="lin" valueType="num">
                                      <p:cBhvr additive="base">
                                        <p:cTn id="19" dur="500" fill="hold"/>
                                        <p:tgtEl>
                                          <p:spTgt spid="15360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0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3603">
                                            <p:txEl>
                                              <p:pRg st="6" end="6"/>
                                            </p:txEl>
                                          </p:spTgt>
                                        </p:tgtEl>
                                        <p:attrNameLst>
                                          <p:attrName>style.visibility</p:attrName>
                                        </p:attrNameLst>
                                      </p:cBhvr>
                                      <p:to>
                                        <p:strVal val="visible"/>
                                      </p:to>
                                    </p:set>
                                    <p:anim calcmode="lin" valueType="num">
                                      <p:cBhvr additive="base">
                                        <p:cTn id="23" dur="500" fill="hold"/>
                                        <p:tgtEl>
                                          <p:spTgt spid="15360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36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53604">
                                            <p:txEl>
                                              <p:pRg st="2" end="2"/>
                                            </p:txEl>
                                          </p:spTgt>
                                        </p:tgtEl>
                                        <p:attrNameLst>
                                          <p:attrName>style.visibility</p:attrName>
                                        </p:attrNameLst>
                                      </p:cBhvr>
                                      <p:to>
                                        <p:strVal val="visible"/>
                                      </p:to>
                                    </p:set>
                                    <p:anim calcmode="lin" valueType="num">
                                      <p:cBhvr additive="base">
                                        <p:cTn id="29" dur="500" fill="hold"/>
                                        <p:tgtEl>
                                          <p:spTgt spid="15360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3604">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3604">
                                            <p:txEl>
                                              <p:pRg st="3" end="3"/>
                                            </p:txEl>
                                          </p:spTgt>
                                        </p:tgtEl>
                                        <p:attrNameLst>
                                          <p:attrName>style.visibility</p:attrName>
                                        </p:attrNameLst>
                                      </p:cBhvr>
                                      <p:to>
                                        <p:strVal val="visible"/>
                                      </p:to>
                                    </p:set>
                                    <p:anim calcmode="lin" valueType="num">
                                      <p:cBhvr additive="base">
                                        <p:cTn id="33" dur="500" fill="hold"/>
                                        <p:tgtEl>
                                          <p:spTgt spid="15360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53604">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3604">
                                            <p:txEl>
                                              <p:pRg st="4" end="4"/>
                                            </p:txEl>
                                          </p:spTgt>
                                        </p:tgtEl>
                                        <p:attrNameLst>
                                          <p:attrName>style.visibility</p:attrName>
                                        </p:attrNameLst>
                                      </p:cBhvr>
                                      <p:to>
                                        <p:strVal val="visible"/>
                                      </p:to>
                                    </p:set>
                                    <p:anim calcmode="lin" valueType="num">
                                      <p:cBhvr additive="base">
                                        <p:cTn id="37" dur="500" fill="hold"/>
                                        <p:tgtEl>
                                          <p:spTgt spid="15360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04">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3604">
                                            <p:txEl>
                                              <p:pRg st="5" end="5"/>
                                            </p:txEl>
                                          </p:spTgt>
                                        </p:tgtEl>
                                        <p:attrNameLst>
                                          <p:attrName>style.visibility</p:attrName>
                                        </p:attrNameLst>
                                      </p:cBhvr>
                                      <p:to>
                                        <p:strVal val="visible"/>
                                      </p:to>
                                    </p:set>
                                    <p:anim calcmode="lin" valueType="num">
                                      <p:cBhvr additive="base">
                                        <p:cTn id="41" dur="500" fill="hold"/>
                                        <p:tgtEl>
                                          <p:spTgt spid="15360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3604">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3604">
                                            <p:txEl>
                                              <p:pRg st="6" end="6"/>
                                            </p:txEl>
                                          </p:spTgt>
                                        </p:tgtEl>
                                        <p:attrNameLst>
                                          <p:attrName>style.visibility</p:attrName>
                                        </p:attrNameLst>
                                      </p:cBhvr>
                                      <p:to>
                                        <p:strVal val="visible"/>
                                      </p:to>
                                    </p:set>
                                    <p:anim calcmode="lin" valueType="num">
                                      <p:cBhvr additive="base">
                                        <p:cTn id="45" dur="500" fill="hold"/>
                                        <p:tgtEl>
                                          <p:spTgt spid="153604">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53604">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3604">
                                            <p:txEl>
                                              <p:pRg st="7" end="7"/>
                                            </p:txEl>
                                          </p:spTgt>
                                        </p:tgtEl>
                                        <p:attrNameLst>
                                          <p:attrName>style.visibility</p:attrName>
                                        </p:attrNameLst>
                                      </p:cBhvr>
                                      <p:to>
                                        <p:strVal val="visible"/>
                                      </p:to>
                                    </p:set>
                                    <p:anim calcmode="lin" valueType="num">
                                      <p:cBhvr additive="base">
                                        <p:cTn id="49" dur="500" fill="hold"/>
                                        <p:tgtEl>
                                          <p:spTgt spid="15360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3604">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3604">
                                            <p:txEl>
                                              <p:pRg st="8" end="8"/>
                                            </p:txEl>
                                          </p:spTgt>
                                        </p:tgtEl>
                                        <p:attrNameLst>
                                          <p:attrName>style.visibility</p:attrName>
                                        </p:attrNameLst>
                                      </p:cBhvr>
                                      <p:to>
                                        <p:strVal val="visible"/>
                                      </p:to>
                                    </p:set>
                                    <p:anim calcmode="lin" valueType="num">
                                      <p:cBhvr additive="base">
                                        <p:cTn id="53" dur="500" fill="hold"/>
                                        <p:tgtEl>
                                          <p:spTgt spid="153604">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5360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798764" y="551937"/>
            <a:ext cx="7793037" cy="1462087"/>
          </a:xfrm>
        </p:spPr>
        <p:txBody>
          <a:bodyPr>
            <a:normAutofit/>
          </a:bodyPr>
          <a:lstStyle/>
          <a:p>
            <a:r>
              <a:rPr lang="en-US" altLang="en-US" sz="4800" dirty="0">
                <a:solidFill>
                  <a:srgbClr val="FFC000"/>
                </a:solidFill>
                <a:effectLst>
                  <a:outerShdw blurRad="38100" dist="38100" dir="2700000" algn="tl">
                    <a:srgbClr val="000000">
                      <a:alpha val="43137"/>
                    </a:srgbClr>
                  </a:outerShdw>
                </a:effectLst>
                <a:latin typeface="Impact" panose="020B0806030902050204" pitchFamily="34" charset="0"/>
              </a:rPr>
              <a:t>Primary Themes</a:t>
            </a:r>
          </a:p>
        </p:txBody>
      </p:sp>
      <p:sp>
        <p:nvSpPr>
          <p:cNvPr id="156675" name="Rectangle 3"/>
          <p:cNvSpPr>
            <a:spLocks noGrp="1" noChangeArrowheads="1"/>
          </p:cNvSpPr>
          <p:nvPr>
            <p:ph type="body" idx="1"/>
          </p:nvPr>
        </p:nvSpPr>
        <p:spPr>
          <a:xfrm>
            <a:off x="2349306" y="1716258"/>
            <a:ext cx="9425352" cy="5141741"/>
          </a:xfrm>
        </p:spPr>
        <p:txBody>
          <a:bodyPr>
            <a:normAutofit/>
          </a:bodyPr>
          <a:lstStyle/>
          <a:p>
            <a:pPr>
              <a:lnSpc>
                <a:spcPct val="80000"/>
              </a:lnSpc>
              <a:buFont typeface="Wingdings" panose="05000000000000000000" pitchFamily="2" charset="2"/>
              <a:buNone/>
            </a:pPr>
            <a:r>
              <a:rPr lang="en-US" altLang="en-US" sz="2800" b="1" dirty="0">
                <a:solidFill>
                  <a:srgbClr val="FFFF00"/>
                </a:solidFill>
                <a:effectLst>
                  <a:outerShdw blurRad="38100" dist="38100" dir="2700000" algn="tl">
                    <a:srgbClr val="000000"/>
                  </a:outerShdw>
                </a:effectLst>
              </a:rPr>
              <a:t>Several important theological themes emerge in </a:t>
            </a:r>
            <a:r>
              <a:rPr lang="en-US" altLang="en-US" sz="2800" b="1" dirty="0" smtClean="0">
                <a:solidFill>
                  <a:srgbClr val="FFFF00"/>
                </a:solidFill>
                <a:effectLst>
                  <a:outerShdw blurRad="38100" dist="38100" dir="2700000" algn="tl">
                    <a:srgbClr val="000000"/>
                  </a:outerShdw>
                </a:effectLst>
              </a:rPr>
              <a:t>Luke’s </a:t>
            </a:r>
            <a:r>
              <a:rPr lang="en-US" altLang="en-US" sz="2800" b="1" dirty="0">
                <a:solidFill>
                  <a:srgbClr val="FFFF00"/>
                </a:solidFill>
                <a:effectLst>
                  <a:outerShdw blurRad="38100" dist="38100" dir="2700000" algn="tl">
                    <a:srgbClr val="000000"/>
                  </a:outerShdw>
                </a:effectLst>
              </a:rPr>
              <a:t>birth &amp; infancy narratives:</a:t>
            </a:r>
          </a:p>
          <a:p>
            <a:pPr>
              <a:lnSpc>
                <a:spcPct val="80000"/>
              </a:lnSpc>
            </a:pPr>
            <a:r>
              <a:rPr lang="en-US" altLang="en-US" sz="2400" i="1" dirty="0" smtClean="0">
                <a:solidFill>
                  <a:schemeClr val="bg1"/>
                </a:solidFill>
              </a:rPr>
              <a:t>Jesus’ </a:t>
            </a:r>
            <a:r>
              <a:rPr lang="en-US" altLang="en-US" sz="2400" i="1" dirty="0">
                <a:solidFill>
                  <a:schemeClr val="bg1"/>
                </a:solidFill>
              </a:rPr>
              <a:t>birth was attended by the gift of the Holy Spirit (John’s father, John’s mother, John, Mary, others</a:t>
            </a:r>
            <a:r>
              <a:rPr lang="en-US" altLang="en-US" sz="2400" i="1" dirty="0" smtClean="0">
                <a:solidFill>
                  <a:schemeClr val="bg1"/>
                </a:solidFill>
              </a:rPr>
              <a:t>).</a:t>
            </a:r>
          </a:p>
          <a:p>
            <a:pPr>
              <a:lnSpc>
                <a:spcPct val="80000"/>
              </a:lnSpc>
            </a:pPr>
            <a:r>
              <a:rPr lang="en-US" altLang="en-US" sz="2400" i="1" dirty="0" smtClean="0">
                <a:solidFill>
                  <a:schemeClr val="bg1"/>
                </a:solidFill>
              </a:rPr>
              <a:t>Jesus’ birth was a miracle of virginal conception.</a:t>
            </a:r>
            <a:endParaRPr lang="en-US" altLang="en-US" sz="2400" i="1" dirty="0">
              <a:solidFill>
                <a:schemeClr val="bg1"/>
              </a:solidFill>
            </a:endParaRPr>
          </a:p>
          <a:p>
            <a:pPr>
              <a:lnSpc>
                <a:spcPct val="80000"/>
              </a:lnSpc>
            </a:pPr>
            <a:r>
              <a:rPr lang="en-US" altLang="en-US" sz="2400" i="1" dirty="0">
                <a:solidFill>
                  <a:schemeClr val="bg1"/>
                </a:solidFill>
              </a:rPr>
              <a:t>Jesus was the direct descendant of King David through </a:t>
            </a:r>
            <a:r>
              <a:rPr lang="en-US" altLang="en-US" sz="2400" i="1" dirty="0" smtClean="0">
                <a:solidFill>
                  <a:schemeClr val="bg1"/>
                </a:solidFill>
              </a:rPr>
              <a:t>Mary </a:t>
            </a:r>
            <a:r>
              <a:rPr lang="en-US" altLang="en-US" sz="2400" i="1" dirty="0">
                <a:solidFill>
                  <a:schemeClr val="bg1"/>
                </a:solidFill>
              </a:rPr>
              <a:t>(natural pedigree</a:t>
            </a:r>
            <a:r>
              <a:rPr lang="en-US" altLang="en-US" sz="2400" i="1" dirty="0" smtClean="0">
                <a:solidFill>
                  <a:schemeClr val="bg1"/>
                </a:solidFill>
              </a:rPr>
              <a:t>).</a:t>
            </a:r>
          </a:p>
          <a:p>
            <a:pPr>
              <a:lnSpc>
                <a:spcPct val="80000"/>
              </a:lnSpc>
            </a:pPr>
            <a:r>
              <a:rPr lang="en-US" altLang="en-US" sz="2400" i="1" dirty="0" smtClean="0">
                <a:solidFill>
                  <a:schemeClr val="bg1"/>
                </a:solidFill>
              </a:rPr>
              <a:t>Heaven itself (angels) attended this climactic event unlike anything else in the entire history of Israel.</a:t>
            </a:r>
            <a:endParaRPr lang="en-US" altLang="en-US" sz="2400" i="1" dirty="0">
              <a:solidFill>
                <a:schemeClr val="bg1"/>
              </a:solidFill>
            </a:endParaRPr>
          </a:p>
          <a:p>
            <a:pPr>
              <a:lnSpc>
                <a:spcPct val="80000"/>
              </a:lnSpc>
            </a:pPr>
            <a:r>
              <a:rPr lang="en-US" altLang="en-US" sz="2400" i="1" dirty="0">
                <a:solidFill>
                  <a:schemeClr val="bg1"/>
                </a:solidFill>
              </a:rPr>
              <a:t>An international motif is present: Luke traces Jesus’ line back to </a:t>
            </a:r>
            <a:r>
              <a:rPr lang="en-US" altLang="en-US" sz="2400" i="1" dirty="0" smtClean="0">
                <a:solidFill>
                  <a:schemeClr val="bg1"/>
                </a:solidFill>
              </a:rPr>
              <a:t>Adam.</a:t>
            </a:r>
            <a:endParaRPr lang="en-US" altLang="en-US" sz="2400" i="1" dirty="0">
              <a:solidFill>
                <a:schemeClr val="bg1"/>
              </a:solidFill>
            </a:endParaRPr>
          </a:p>
          <a:p>
            <a:pPr>
              <a:lnSpc>
                <a:spcPct val="80000"/>
              </a:lnSpc>
            </a:pPr>
            <a:r>
              <a:rPr lang="en-US" altLang="en-US" sz="2400" i="1" dirty="0">
                <a:solidFill>
                  <a:schemeClr val="bg1"/>
                </a:solidFill>
              </a:rPr>
              <a:t>Even at an early age, Jesus demonstrated that his rightful place was among those interpreting Scripture.</a:t>
            </a:r>
          </a:p>
        </p:txBody>
      </p:sp>
    </p:spTree>
    <p:extLst>
      <p:ext uri="{BB962C8B-B14F-4D97-AF65-F5344CB8AC3E}">
        <p14:creationId xmlns:p14="http://schemas.microsoft.com/office/powerpoint/2010/main" val="2964048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 calcmode="lin" valueType="num">
                                      <p:cBhvr>
                                        <p:cTn id="7" dur="500" fill="hold"/>
                                        <p:tgtEl>
                                          <p:spTgt spid="1566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66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6675">
                                            <p:txEl>
                                              <p:pRg st="1" end="1"/>
                                            </p:txEl>
                                          </p:spTgt>
                                        </p:tgtEl>
                                        <p:attrNameLst>
                                          <p:attrName>style.visibility</p:attrName>
                                        </p:attrNameLst>
                                      </p:cBhvr>
                                      <p:to>
                                        <p:strVal val="visible"/>
                                      </p:to>
                                    </p:set>
                                    <p:anim calcmode="lin" valueType="num">
                                      <p:cBhvr additive="base">
                                        <p:cTn id="13" dur="500" fill="hold"/>
                                        <p:tgtEl>
                                          <p:spTgt spid="156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6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6675">
                                            <p:txEl>
                                              <p:pRg st="2" end="2"/>
                                            </p:txEl>
                                          </p:spTgt>
                                        </p:tgtEl>
                                        <p:attrNameLst>
                                          <p:attrName>style.visibility</p:attrName>
                                        </p:attrNameLst>
                                      </p:cBhvr>
                                      <p:to>
                                        <p:strVal val="visible"/>
                                      </p:to>
                                    </p:set>
                                    <p:anim calcmode="lin" valueType="num">
                                      <p:cBhvr additive="base">
                                        <p:cTn id="19" dur="500" fill="hold"/>
                                        <p:tgtEl>
                                          <p:spTgt spid="156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6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6675">
                                            <p:txEl>
                                              <p:pRg st="3" end="3"/>
                                            </p:txEl>
                                          </p:spTgt>
                                        </p:tgtEl>
                                        <p:attrNameLst>
                                          <p:attrName>style.visibility</p:attrName>
                                        </p:attrNameLst>
                                      </p:cBhvr>
                                      <p:to>
                                        <p:strVal val="visible"/>
                                      </p:to>
                                    </p:set>
                                    <p:anim calcmode="lin" valueType="num">
                                      <p:cBhvr additive="base">
                                        <p:cTn id="25" dur="500" fill="hold"/>
                                        <p:tgtEl>
                                          <p:spTgt spid="156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6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6675">
                                            <p:txEl>
                                              <p:pRg st="4" end="4"/>
                                            </p:txEl>
                                          </p:spTgt>
                                        </p:tgtEl>
                                        <p:attrNameLst>
                                          <p:attrName>style.visibility</p:attrName>
                                        </p:attrNameLst>
                                      </p:cBhvr>
                                      <p:to>
                                        <p:strVal val="visible"/>
                                      </p:to>
                                    </p:set>
                                    <p:anim calcmode="lin" valueType="num">
                                      <p:cBhvr additive="base">
                                        <p:cTn id="31" dur="500" fill="hold"/>
                                        <p:tgtEl>
                                          <p:spTgt spid="1566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66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56675">
                                            <p:txEl>
                                              <p:pRg st="5" end="5"/>
                                            </p:txEl>
                                          </p:spTgt>
                                        </p:tgtEl>
                                        <p:attrNameLst>
                                          <p:attrName>style.visibility</p:attrName>
                                        </p:attrNameLst>
                                      </p:cBhvr>
                                      <p:to>
                                        <p:strVal val="visible"/>
                                      </p:to>
                                    </p:set>
                                    <p:anim calcmode="lin" valueType="num">
                                      <p:cBhvr additive="base">
                                        <p:cTn id="37" dur="500" fill="hold"/>
                                        <p:tgtEl>
                                          <p:spTgt spid="1566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66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56675">
                                            <p:txEl>
                                              <p:pRg st="6" end="6"/>
                                            </p:txEl>
                                          </p:spTgt>
                                        </p:tgtEl>
                                        <p:attrNameLst>
                                          <p:attrName>style.visibility</p:attrName>
                                        </p:attrNameLst>
                                      </p:cBhvr>
                                      <p:to>
                                        <p:strVal val="visible"/>
                                      </p:to>
                                    </p:set>
                                    <p:anim calcmode="lin" valueType="num">
                                      <p:cBhvr additive="base">
                                        <p:cTn id="43" dur="500" fill="hold"/>
                                        <p:tgtEl>
                                          <p:spTgt spid="1566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66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FFC000"/>
                </a:solidFill>
                <a:effectLst>
                  <a:outerShdw blurRad="38100" dist="38100" dir="2700000" algn="tl">
                    <a:srgbClr val="000000">
                      <a:alpha val="43137"/>
                    </a:srgbClr>
                  </a:outerShdw>
                </a:effectLst>
                <a:latin typeface="Impact" panose="020B0806030902050204" pitchFamily="34" charset="0"/>
              </a:rPr>
              <a:t>The Pattern of Annunciations</a:t>
            </a:r>
            <a:endParaRPr lang="en-US" sz="4800"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3" name="Content Placeholder 2"/>
          <p:cNvSpPr>
            <a:spLocks noGrp="1"/>
          </p:cNvSpPr>
          <p:nvPr>
            <p:ph idx="1"/>
          </p:nvPr>
        </p:nvSpPr>
        <p:spPr>
          <a:xfrm>
            <a:off x="2589212" y="2133599"/>
            <a:ext cx="8915400" cy="4576689"/>
          </a:xfrm>
        </p:spPr>
        <p:txBody>
          <a:bodyPr>
            <a:normAutofit/>
          </a:bodyPr>
          <a:lstStyle/>
          <a:p>
            <a:pPr marL="0" indent="0">
              <a:buNone/>
            </a:pPr>
            <a:r>
              <a:rPr lang="en-US" sz="2800" b="1" dirty="0" smtClean="0">
                <a:solidFill>
                  <a:srgbClr val="FFFF00"/>
                </a:solidFill>
              </a:rPr>
              <a:t>The annunciations of the birth of John as well as Jesus follow a stereotypical pattern from the Old Testament (cf. Ge. 16:7-12; 17:1-3, 15-21; 18:1-2, 9-15; Jg. 13:2-21).</a:t>
            </a:r>
          </a:p>
          <a:p>
            <a:pPr lvl="1"/>
            <a:r>
              <a:rPr lang="en-US" sz="2200" i="1" dirty="0" smtClean="0">
                <a:solidFill>
                  <a:schemeClr val="bg1"/>
                </a:solidFill>
              </a:rPr>
              <a:t>Appearance of an angel</a:t>
            </a:r>
          </a:p>
          <a:p>
            <a:pPr lvl="1"/>
            <a:r>
              <a:rPr lang="en-US" sz="2200" i="1" dirty="0" smtClean="0">
                <a:solidFill>
                  <a:schemeClr val="bg1"/>
                </a:solidFill>
              </a:rPr>
              <a:t>The person is saluted by name and urged not to be afraid.</a:t>
            </a:r>
          </a:p>
          <a:p>
            <a:pPr lvl="1"/>
            <a:r>
              <a:rPr lang="en-US" sz="2200" i="1" dirty="0" smtClean="0">
                <a:solidFill>
                  <a:schemeClr val="bg1"/>
                </a:solidFill>
              </a:rPr>
              <a:t>A pregnancy is announced and explained.</a:t>
            </a:r>
          </a:p>
          <a:p>
            <a:pPr lvl="1"/>
            <a:r>
              <a:rPr lang="en-US" sz="2200" i="1" dirty="0" smtClean="0">
                <a:solidFill>
                  <a:schemeClr val="bg1"/>
                </a:solidFill>
              </a:rPr>
              <a:t>The child is named in advance with an explanation of the meaning of the name.</a:t>
            </a:r>
          </a:p>
          <a:p>
            <a:pPr lvl="1"/>
            <a:r>
              <a:rPr lang="en-US" sz="2200" i="1" dirty="0" smtClean="0">
                <a:solidFill>
                  <a:schemeClr val="bg1"/>
                </a:solidFill>
              </a:rPr>
              <a:t>The future accomplishments of the child are indicated.</a:t>
            </a:r>
          </a:p>
          <a:p>
            <a:pPr lvl="1"/>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15442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Annunciation of John </a:t>
            </a:r>
            <a:r>
              <a:rPr lang="en-US" sz="2400" b="1" dirty="0" smtClean="0">
                <a:solidFill>
                  <a:srgbClr val="C00000"/>
                </a:solidFill>
              </a:rPr>
              <a:t>(1:5-25)</a:t>
            </a:r>
            <a:endParaRPr lang="en-US" sz="2400" b="1" dirty="0">
              <a:solidFill>
                <a:srgbClr val="C00000"/>
              </a:solidFill>
            </a:endParaRPr>
          </a:p>
        </p:txBody>
      </p:sp>
      <p:sp>
        <p:nvSpPr>
          <p:cNvPr id="3" name="Content Placeholder 2"/>
          <p:cNvSpPr>
            <a:spLocks noGrp="1"/>
          </p:cNvSpPr>
          <p:nvPr>
            <p:ph idx="1"/>
          </p:nvPr>
        </p:nvSpPr>
        <p:spPr>
          <a:xfrm>
            <a:off x="2589212" y="2133599"/>
            <a:ext cx="8915400" cy="4407877"/>
          </a:xfrm>
        </p:spPr>
        <p:txBody>
          <a:bodyPr>
            <a:normAutofit lnSpcReduction="10000"/>
          </a:bodyPr>
          <a:lstStyle/>
          <a:p>
            <a:pPr marL="0" indent="0">
              <a:buNone/>
            </a:pPr>
            <a:r>
              <a:rPr lang="en-US" sz="2800" b="1" dirty="0" smtClean="0">
                <a:solidFill>
                  <a:srgbClr val="002060"/>
                </a:solidFill>
              </a:rPr>
              <a:t>Luke does not immediately introduce the reader to Jesus. Rather, he begins with the birth of John which serves to lead the reader more gradually into the story of Jesus.</a:t>
            </a:r>
          </a:p>
          <a:p>
            <a:pPr lvl="1"/>
            <a:r>
              <a:rPr lang="en-US" sz="2400" i="1" dirty="0" smtClean="0"/>
              <a:t>Zechariah, a priest in the 8</a:t>
            </a:r>
            <a:r>
              <a:rPr lang="en-US" sz="2400" i="1" baseline="30000" dirty="0" smtClean="0"/>
              <a:t>th</a:t>
            </a:r>
            <a:r>
              <a:rPr lang="en-US" sz="2400" i="1" dirty="0" smtClean="0"/>
              <a:t> of the 24 orders established by David (1 Chr. 24:1-19)assigned to serve in rotation twice per year, was chosen by lot to burn incense.</a:t>
            </a:r>
          </a:p>
          <a:p>
            <a:pPr lvl="1"/>
            <a:r>
              <a:rPr lang="en-US" sz="2400" i="1" dirty="0" smtClean="0"/>
              <a:t>Because he was struck mute, he was unable to give the priestly benediction after emerging from the sanctuary (cf. Sirach 50:19-24).</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135441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7CA08B9-37AD-4F2E-BCA0-EBA5171CB65E}" type="slidenum">
              <a:rPr lang="en-US" altLang="en-US"/>
              <a:pPr/>
              <a:t>28</a:t>
            </a:fld>
            <a:endParaRPr lang="en-US" altLang="en-US"/>
          </a:p>
        </p:txBody>
      </p:sp>
      <p:sp>
        <p:nvSpPr>
          <p:cNvPr id="108546" name="Rectangle 2"/>
          <p:cNvSpPr>
            <a:spLocks noGrp="1" noChangeArrowheads="1"/>
          </p:cNvSpPr>
          <p:nvPr>
            <p:ph type="title"/>
          </p:nvPr>
        </p:nvSpPr>
        <p:spPr>
          <a:xfrm>
            <a:off x="2009335" y="581407"/>
            <a:ext cx="8229600" cy="1143000"/>
          </a:xfrm>
        </p:spPr>
        <p:txBody>
          <a:bodyPr>
            <a:normAutofit/>
          </a:bodyPr>
          <a:lstStyle/>
          <a:p>
            <a:r>
              <a:rPr lang="en-US" altLang="en-US" sz="4400" dirty="0">
                <a:solidFill>
                  <a:srgbClr val="FFC000"/>
                </a:solidFill>
                <a:effectLst>
                  <a:outerShdw blurRad="38100" dist="38100" dir="2700000" algn="tl">
                    <a:srgbClr val="000000">
                      <a:alpha val="43137"/>
                    </a:srgbClr>
                  </a:outerShdw>
                </a:effectLst>
                <a:latin typeface="Impact" panose="020B0806030902050204" pitchFamily="34" charset="0"/>
              </a:rPr>
              <a:t>Pattern of Jewish Marriage</a:t>
            </a:r>
          </a:p>
        </p:txBody>
      </p:sp>
      <p:sp>
        <p:nvSpPr>
          <p:cNvPr id="108547" name="Rectangle 3"/>
          <p:cNvSpPr>
            <a:spLocks noGrp="1" noChangeArrowheads="1"/>
          </p:cNvSpPr>
          <p:nvPr>
            <p:ph type="body" idx="1"/>
          </p:nvPr>
        </p:nvSpPr>
        <p:spPr>
          <a:xfrm>
            <a:off x="2411437" y="1604889"/>
            <a:ext cx="9349154" cy="5020994"/>
          </a:xfrm>
        </p:spPr>
        <p:txBody>
          <a:bodyPr>
            <a:normAutofit/>
          </a:bodyPr>
          <a:lstStyle/>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STAGE ONE: BETROTHAL</a:t>
            </a:r>
            <a:endParaRPr lang="en-US" altLang="en-US" sz="2400" i="1" dirty="0">
              <a:effectLst>
                <a:outerShdw blurRad="38100" dist="38100" dir="2700000" algn="tl">
                  <a:srgbClr val="000000">
                    <a:alpha val="43137"/>
                  </a:srgbClr>
                </a:outerShdw>
              </a:effectLst>
              <a:latin typeface="Lucida Sans Unicode" panose="020B0602030504020204" pitchFamily="34" charset="0"/>
            </a:endParaRPr>
          </a:p>
          <a:p>
            <a:pPr>
              <a:lnSpc>
                <a:spcPct val="80000"/>
              </a:lnSpc>
            </a:pPr>
            <a:r>
              <a:rPr lang="en-US" altLang="en-US" sz="2400" i="1" dirty="0">
                <a:solidFill>
                  <a:schemeClr val="bg1"/>
                </a:solidFill>
                <a:latin typeface="Lucida Sans Unicode" panose="020B0602030504020204" pitchFamily="34" charset="0"/>
              </a:rPr>
              <a:t>Usually arranged for the young woman (girl) between 12 and 12 ½ years of age</a:t>
            </a:r>
          </a:p>
          <a:p>
            <a:pPr>
              <a:lnSpc>
                <a:spcPct val="80000"/>
              </a:lnSpc>
            </a:pPr>
            <a:r>
              <a:rPr lang="en-US" altLang="en-US" sz="2400" i="1" dirty="0">
                <a:solidFill>
                  <a:schemeClr val="bg1"/>
                </a:solidFill>
                <a:latin typeface="Lucida Sans Unicode" panose="020B0602030504020204" pitchFamily="34" charset="0"/>
              </a:rPr>
              <a:t>Parentally arranged</a:t>
            </a:r>
          </a:p>
          <a:p>
            <a:pPr>
              <a:lnSpc>
                <a:spcPct val="80000"/>
              </a:lnSpc>
            </a:pPr>
            <a:r>
              <a:rPr lang="en-US" altLang="en-US" sz="2400" i="1" dirty="0">
                <a:solidFill>
                  <a:schemeClr val="bg1"/>
                </a:solidFill>
                <a:latin typeface="Lucida Sans Unicode" panose="020B0602030504020204" pitchFamily="34" charset="0"/>
              </a:rPr>
              <a:t>Gift of the </a:t>
            </a:r>
            <a:r>
              <a:rPr lang="en-US" altLang="en-US" sz="2400" i="1" dirty="0" err="1">
                <a:solidFill>
                  <a:schemeClr val="bg1"/>
                </a:solidFill>
                <a:latin typeface="Lucida Sans Unicode" panose="020B0602030504020204" pitchFamily="34" charset="0"/>
              </a:rPr>
              <a:t>Mohar</a:t>
            </a:r>
            <a:r>
              <a:rPr lang="en-US" altLang="en-US" sz="2400" i="1" dirty="0">
                <a:solidFill>
                  <a:schemeClr val="bg1"/>
                </a:solidFill>
                <a:latin typeface="Lucida Sans Unicode" panose="020B0602030504020204" pitchFamily="34" charset="0"/>
              </a:rPr>
              <a:t> (bride price) in the presence of witnesses</a:t>
            </a:r>
          </a:p>
          <a:p>
            <a:pPr>
              <a:lnSpc>
                <a:spcPct val="80000"/>
              </a:lnSpc>
            </a:pPr>
            <a:r>
              <a:rPr lang="en-US" altLang="en-US" sz="2400" i="1" dirty="0">
                <a:solidFill>
                  <a:schemeClr val="bg1"/>
                </a:solidFill>
                <a:latin typeface="Lucida Sans Unicode" panose="020B0602030504020204" pitchFamily="34" charset="0"/>
              </a:rPr>
              <a:t>Betrothal was permanent; it could be broken only by divorce</a:t>
            </a:r>
          </a:p>
          <a:p>
            <a:pPr>
              <a:lnSpc>
                <a:spcPct val="80000"/>
              </a:lnSpc>
              <a:buFont typeface="Wingdings" panose="05000000000000000000" pitchFamily="2" charset="2"/>
              <a:buNone/>
            </a:pPr>
            <a:endParaRPr lang="en-US" altLang="en-US" sz="1000" dirty="0">
              <a:latin typeface="Lucida Sans Unicode" panose="020B0602030504020204" pitchFamily="34" charset="0"/>
            </a:endParaRPr>
          </a:p>
          <a:p>
            <a:pPr>
              <a:lnSpc>
                <a:spcPct val="80000"/>
              </a:lnSpc>
              <a:buFont typeface="Wingdings" panose="05000000000000000000" pitchFamily="2" charset="2"/>
              <a:buNone/>
            </a:pPr>
            <a:r>
              <a:rPr lang="en-US" altLang="en-US" sz="2800" dirty="0">
                <a:solidFill>
                  <a:srgbClr val="FFFF66"/>
                </a:solidFill>
                <a:effectLst>
                  <a:outerShdw blurRad="38100" dist="38100" dir="2700000" algn="tl">
                    <a:srgbClr val="000000">
                      <a:alpha val="43137"/>
                    </a:srgbClr>
                  </a:outerShdw>
                </a:effectLst>
                <a:latin typeface="Lucida Sans Unicode" panose="020B0602030504020204" pitchFamily="34" charset="0"/>
              </a:rPr>
              <a:t>STAGE TWO: HOMETAKING</a:t>
            </a:r>
          </a:p>
          <a:p>
            <a:pPr>
              <a:lnSpc>
                <a:spcPct val="80000"/>
              </a:lnSpc>
            </a:pPr>
            <a:r>
              <a:rPr lang="en-US" altLang="en-US" sz="2400" i="1" dirty="0">
                <a:solidFill>
                  <a:schemeClr val="bg1"/>
                </a:solidFill>
                <a:latin typeface="Lucida Sans Unicode" panose="020B0602030504020204" pitchFamily="34" charset="0"/>
              </a:rPr>
              <a:t>Usually about a year after betrothal</a:t>
            </a:r>
          </a:p>
          <a:p>
            <a:pPr>
              <a:lnSpc>
                <a:spcPct val="80000"/>
              </a:lnSpc>
            </a:pPr>
            <a:r>
              <a:rPr lang="en-US" altLang="en-US" sz="2400" i="1" dirty="0">
                <a:solidFill>
                  <a:schemeClr val="bg1"/>
                </a:solidFill>
                <a:latin typeface="Lucida Sans Unicode" panose="020B0602030504020204" pitchFamily="34" charset="0"/>
              </a:rPr>
              <a:t>Transfer of the bride from her parental home to her husband’s home</a:t>
            </a:r>
          </a:p>
          <a:p>
            <a:pPr>
              <a:lnSpc>
                <a:spcPct val="80000"/>
              </a:lnSpc>
            </a:pPr>
            <a:r>
              <a:rPr lang="en-US" altLang="en-US" sz="2400" i="1" dirty="0">
                <a:solidFill>
                  <a:schemeClr val="bg1"/>
                </a:solidFill>
                <a:latin typeface="Lucida Sans Unicode" panose="020B0602030504020204" pitchFamily="34" charset="0"/>
              </a:rPr>
              <a:t>Wedding feast</a:t>
            </a:r>
          </a:p>
        </p:txBody>
      </p:sp>
    </p:spTree>
    <p:extLst>
      <p:ext uri="{BB962C8B-B14F-4D97-AF65-F5344CB8AC3E}">
        <p14:creationId xmlns:p14="http://schemas.microsoft.com/office/powerpoint/2010/main" val="2959500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p:cTn id="7" dur="500" fill="hold"/>
                                        <p:tgtEl>
                                          <p:spTgt spid="1085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85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8547">
                                            <p:txEl>
                                              <p:pRg st="2" end="2"/>
                                            </p:txEl>
                                          </p:spTgt>
                                        </p:tgtEl>
                                        <p:attrNameLst>
                                          <p:attrName>style.visibility</p:attrName>
                                        </p:attrNameLst>
                                      </p:cBhvr>
                                      <p:to>
                                        <p:strVal val="visible"/>
                                      </p:to>
                                    </p:set>
                                    <p:anim calcmode="lin" valueType="num">
                                      <p:cBhvr additive="base">
                                        <p:cTn id="17"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854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8547">
                                            <p:txEl>
                                              <p:pRg st="3" end="3"/>
                                            </p:txEl>
                                          </p:spTgt>
                                        </p:tgtEl>
                                        <p:attrNameLst>
                                          <p:attrName>style.visibility</p:attrName>
                                        </p:attrNameLst>
                                      </p:cBhvr>
                                      <p:to>
                                        <p:strVal val="visible"/>
                                      </p:to>
                                    </p:set>
                                    <p:anim calcmode="lin" valueType="num">
                                      <p:cBhvr additive="base">
                                        <p:cTn id="21" dur="5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854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8547">
                                            <p:txEl>
                                              <p:pRg st="4" end="4"/>
                                            </p:txEl>
                                          </p:spTgt>
                                        </p:tgtEl>
                                        <p:attrNameLst>
                                          <p:attrName>style.visibility</p:attrName>
                                        </p:attrNameLst>
                                      </p:cBhvr>
                                      <p:to>
                                        <p:strVal val="visible"/>
                                      </p:to>
                                    </p:set>
                                    <p:anim calcmode="lin" valueType="num">
                                      <p:cBhvr additive="base">
                                        <p:cTn id="25" dur="5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85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08547">
                                            <p:txEl>
                                              <p:pRg st="6" end="6"/>
                                            </p:txEl>
                                          </p:spTgt>
                                        </p:tgtEl>
                                        <p:attrNameLst>
                                          <p:attrName>style.visibility</p:attrName>
                                        </p:attrNameLst>
                                      </p:cBhvr>
                                      <p:to>
                                        <p:strVal val="visible"/>
                                      </p:to>
                                    </p:set>
                                    <p:anim calcmode="lin" valueType="num">
                                      <p:cBhvr>
                                        <p:cTn id="31" dur="500" fill="hold"/>
                                        <p:tgtEl>
                                          <p:spTgt spid="108547">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108547">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8547">
                                            <p:txEl>
                                              <p:pRg st="7" end="7"/>
                                            </p:txEl>
                                          </p:spTgt>
                                        </p:tgtEl>
                                        <p:attrNameLst>
                                          <p:attrName>style.visibility</p:attrName>
                                        </p:attrNameLst>
                                      </p:cBhvr>
                                      <p:to>
                                        <p:strVal val="visible"/>
                                      </p:to>
                                    </p:set>
                                    <p:anim calcmode="lin" valueType="num">
                                      <p:cBhvr additive="base">
                                        <p:cTn id="37" dur="500" fill="hold"/>
                                        <p:tgtEl>
                                          <p:spTgt spid="108547">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8547">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8547">
                                            <p:txEl>
                                              <p:pRg st="8" end="8"/>
                                            </p:txEl>
                                          </p:spTgt>
                                        </p:tgtEl>
                                        <p:attrNameLst>
                                          <p:attrName>style.visibility</p:attrName>
                                        </p:attrNameLst>
                                      </p:cBhvr>
                                      <p:to>
                                        <p:strVal val="visible"/>
                                      </p:to>
                                    </p:set>
                                    <p:anim calcmode="lin" valueType="num">
                                      <p:cBhvr additive="base">
                                        <p:cTn id="41" dur="500" fill="hold"/>
                                        <p:tgtEl>
                                          <p:spTgt spid="108547">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8547">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8547">
                                            <p:txEl>
                                              <p:pRg st="9" end="9"/>
                                            </p:txEl>
                                          </p:spTgt>
                                        </p:tgtEl>
                                        <p:attrNameLst>
                                          <p:attrName>style.visibility</p:attrName>
                                        </p:attrNameLst>
                                      </p:cBhvr>
                                      <p:to>
                                        <p:strVal val="visible"/>
                                      </p:to>
                                    </p:set>
                                    <p:anim calcmode="lin" valueType="num">
                                      <p:cBhvr additive="base">
                                        <p:cTn id="45" dur="500" fill="hold"/>
                                        <p:tgtEl>
                                          <p:spTgt spid="108547">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854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Annunciation of Jesus </a:t>
            </a:r>
            <a:r>
              <a:rPr lang="en-US" sz="2400" b="1" dirty="0" smtClean="0">
                <a:solidFill>
                  <a:srgbClr val="C00000"/>
                </a:solidFill>
              </a:rPr>
              <a:t>(1:26-38)</a:t>
            </a:r>
            <a:endParaRPr lang="en-US" sz="2400" b="1" dirty="0">
              <a:solidFill>
                <a:srgbClr val="C00000"/>
              </a:solidFill>
            </a:endParaRPr>
          </a:p>
        </p:txBody>
      </p:sp>
      <p:sp>
        <p:nvSpPr>
          <p:cNvPr id="3" name="Content Placeholder 2"/>
          <p:cNvSpPr>
            <a:spLocks noGrp="1"/>
          </p:cNvSpPr>
          <p:nvPr>
            <p:ph idx="1"/>
          </p:nvPr>
        </p:nvSpPr>
        <p:spPr>
          <a:xfrm>
            <a:off x="2589212" y="2133600"/>
            <a:ext cx="8915400" cy="3901440"/>
          </a:xfrm>
        </p:spPr>
        <p:txBody>
          <a:bodyPr>
            <a:normAutofit/>
          </a:bodyPr>
          <a:lstStyle/>
          <a:p>
            <a:pPr marL="0" indent="0">
              <a:buNone/>
            </a:pPr>
            <a:r>
              <a:rPr lang="en-US" sz="2800" b="1" dirty="0" smtClean="0">
                <a:solidFill>
                  <a:srgbClr val="002060"/>
                </a:solidFill>
              </a:rPr>
              <a:t>Six months later, Mary, a young girl engaged to be married to Joseph, was confronted by the angel Gabriel.</a:t>
            </a:r>
          </a:p>
          <a:p>
            <a:pPr lvl="1"/>
            <a:r>
              <a:rPr lang="en-US" sz="2200" i="1" dirty="0" smtClean="0"/>
              <a:t>The name of her son would be called </a:t>
            </a:r>
            <a:r>
              <a:rPr lang="en-US" sz="2200" i="1" dirty="0" err="1" smtClean="0"/>
              <a:t>Yeshua</a:t>
            </a:r>
            <a:r>
              <a:rPr lang="en-US" sz="2200" i="1" dirty="0" smtClean="0"/>
              <a:t> (Jesus in Greek; Joshua in Hebrew).</a:t>
            </a:r>
          </a:p>
          <a:p>
            <a:pPr lvl="1"/>
            <a:r>
              <a:rPr lang="en-US" sz="2200" i="1" dirty="0" smtClean="0"/>
              <a:t>In language parallel to the ancient promises, he would revive the long-hoped for Davidic kingship (compare Lk. 1:32-33 with 2 Sa. 7:9, 13-14, 16).</a:t>
            </a:r>
          </a:p>
          <a:p>
            <a:pPr lvl="1"/>
            <a:r>
              <a:rPr lang="en-US" sz="2200" i="1" dirty="0" smtClean="0"/>
              <a:t>Mary responded to this event with humility and faith.</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189033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LUKE, HISTORIAN AND THEOLOGIAN</a:t>
            </a:r>
            <a:endParaRPr lang="en-US" b="1" dirty="0">
              <a:solidFill>
                <a:srgbClr val="C00000"/>
              </a:solidFill>
            </a:endParaRPr>
          </a:p>
        </p:txBody>
      </p:sp>
      <p:sp>
        <p:nvSpPr>
          <p:cNvPr id="3" name="Content Placeholder 2"/>
          <p:cNvSpPr>
            <a:spLocks noGrp="1"/>
          </p:cNvSpPr>
          <p:nvPr>
            <p:ph idx="1"/>
          </p:nvPr>
        </p:nvSpPr>
        <p:spPr>
          <a:xfrm>
            <a:off x="2589212" y="2133599"/>
            <a:ext cx="9034752" cy="4336473"/>
          </a:xfrm>
        </p:spPr>
        <p:txBody>
          <a:bodyPr>
            <a:normAutofit/>
          </a:bodyPr>
          <a:lstStyle/>
          <a:p>
            <a:pPr marL="0" indent="0">
              <a:buNone/>
            </a:pPr>
            <a:r>
              <a:rPr lang="en-US" sz="2800" b="1" i="1" dirty="0" err="1" smtClean="0">
                <a:solidFill>
                  <a:srgbClr val="002060"/>
                </a:solidFill>
              </a:rPr>
              <a:t>Loukas</a:t>
            </a:r>
            <a:r>
              <a:rPr lang="en-US" sz="2800" b="1" dirty="0" smtClean="0">
                <a:solidFill>
                  <a:srgbClr val="002060"/>
                </a:solidFill>
              </a:rPr>
              <a:t> was a 2</a:t>
            </a:r>
            <a:r>
              <a:rPr lang="en-US" sz="2800" b="1" baseline="30000" dirty="0" smtClean="0">
                <a:solidFill>
                  <a:srgbClr val="002060"/>
                </a:solidFill>
              </a:rPr>
              <a:t>nd</a:t>
            </a:r>
            <a:r>
              <a:rPr lang="en-US" sz="2800" b="1" dirty="0" smtClean="0">
                <a:solidFill>
                  <a:srgbClr val="002060"/>
                </a:solidFill>
              </a:rPr>
              <a:t> generation Christian, a physician and companion of Paul (cf. Col. 4:14).</a:t>
            </a:r>
          </a:p>
          <a:p>
            <a:pPr lvl="1"/>
            <a:r>
              <a:rPr lang="en-US" sz="2400" i="1" dirty="0" smtClean="0"/>
              <a:t>Though not an eyewitness of the life of Jesus, he researched carefully through the eyes of others who were eyewitnesses (1:2-3).</a:t>
            </a:r>
          </a:p>
          <a:p>
            <a:pPr lvl="1"/>
            <a:r>
              <a:rPr lang="en-US" sz="2400" i="1" dirty="0" smtClean="0"/>
              <a:t>As a historian, he sought to compose “an orderly account” (1:1)</a:t>
            </a:r>
          </a:p>
          <a:p>
            <a:pPr lvl="1"/>
            <a:r>
              <a:rPr lang="en-US" sz="2400" i="1" dirty="0" smtClean="0"/>
              <a:t>As a Christian theologian, he wrote to convince others about the truth of the claims of Jesus.</a:t>
            </a:r>
            <a:endParaRPr lang="en-US" sz="2400" i="1"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328117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Mary Visits Elizabeth </a:t>
            </a:r>
            <a:r>
              <a:rPr lang="en-US" sz="2400" b="1" dirty="0" smtClean="0">
                <a:solidFill>
                  <a:srgbClr val="C00000"/>
                </a:solidFill>
              </a:rPr>
              <a:t>(1:39-56)</a:t>
            </a:r>
            <a:endParaRPr lang="en-US" sz="2400" b="1" dirty="0">
              <a:solidFill>
                <a:srgbClr val="C00000"/>
              </a:solidFill>
            </a:endParaRPr>
          </a:p>
        </p:txBody>
      </p:sp>
      <p:sp>
        <p:nvSpPr>
          <p:cNvPr id="3" name="Content Placeholder 2"/>
          <p:cNvSpPr>
            <a:spLocks noGrp="1"/>
          </p:cNvSpPr>
          <p:nvPr>
            <p:ph idx="1"/>
          </p:nvPr>
        </p:nvSpPr>
        <p:spPr/>
        <p:txBody>
          <a:bodyPr>
            <a:normAutofit lnSpcReduction="10000"/>
          </a:bodyPr>
          <a:lstStyle/>
          <a:p>
            <a:pPr marL="0" indent="0">
              <a:buNone/>
            </a:pPr>
            <a:r>
              <a:rPr lang="en-US" sz="2800" b="1" dirty="0" smtClean="0">
                <a:solidFill>
                  <a:srgbClr val="002060"/>
                </a:solidFill>
              </a:rPr>
              <a:t>Traveling southward from Galilee to Judea, Mary discovered that what the angel told her was true—Elizabeth also was pregnant.</a:t>
            </a:r>
          </a:p>
          <a:p>
            <a:pPr lvl="1"/>
            <a:r>
              <a:rPr lang="en-US" sz="2400" i="1" dirty="0" smtClean="0"/>
              <a:t>The reaction of the unborn John to the unborn Jesus reinforces Luke’s emphasis that Jesus had priority over John.</a:t>
            </a:r>
          </a:p>
          <a:p>
            <a:pPr lvl="1"/>
            <a:r>
              <a:rPr lang="en-US" sz="2400" i="1" dirty="0" smtClean="0"/>
              <a:t>Mary’s Song, called the </a:t>
            </a:r>
            <a:r>
              <a:rPr lang="en-US" sz="2400" i="1" dirty="0" err="1" smtClean="0"/>
              <a:t>Magnificat</a:t>
            </a:r>
            <a:r>
              <a:rPr lang="en-US" sz="2400" i="1" dirty="0" smtClean="0"/>
              <a:t> (Latin), draws deeply from the ancient Song of Hannah (1 Sa. 2:1-10) as well as from the Psalms and the Prophets.</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251824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616" y="-1"/>
            <a:ext cx="12195615" cy="6130948"/>
          </a:xfrm>
        </p:spPr>
      </p:pic>
      <p:sp>
        <p:nvSpPr>
          <p:cNvPr id="4" name="Slide Number Placeholder 3"/>
          <p:cNvSpPr>
            <a:spLocks noGrp="1"/>
          </p:cNvSpPr>
          <p:nvPr>
            <p:ph type="sldNum" sz="quarter" idx="12"/>
          </p:nvPr>
        </p:nvSpPr>
        <p:spPr/>
        <p:txBody>
          <a:bodyPr/>
          <a:lstStyle/>
          <a:p>
            <a:fld id="{D57F1E4F-1CFF-5643-939E-217C01CDF565}" type="slidenum">
              <a:rPr lang="en-US" smtClean="0"/>
              <a:pPr/>
              <a:t>31</a:t>
            </a:fld>
            <a:endParaRPr lang="en-US" dirty="0"/>
          </a:p>
        </p:txBody>
      </p:sp>
      <p:sp>
        <p:nvSpPr>
          <p:cNvPr id="6" name="TextBox 5"/>
          <p:cNvSpPr txBox="1"/>
          <p:nvPr/>
        </p:nvSpPr>
        <p:spPr>
          <a:xfrm>
            <a:off x="365760" y="6288258"/>
            <a:ext cx="11465169" cy="369332"/>
          </a:xfrm>
          <a:prstGeom prst="rect">
            <a:avLst/>
          </a:prstGeom>
          <a:noFill/>
        </p:spPr>
        <p:txBody>
          <a:bodyPr wrap="square" rtlCol="0">
            <a:spAutoFit/>
          </a:bodyPr>
          <a:lstStyle/>
          <a:p>
            <a:pPr algn="ctr"/>
            <a:r>
              <a:rPr lang="en-US" b="1" dirty="0" smtClean="0">
                <a:solidFill>
                  <a:srgbClr val="FFFF99"/>
                </a:solidFill>
              </a:rPr>
              <a:t>Rembrandt’s “The Visitation” (Detroit Institute of Arts)</a:t>
            </a:r>
            <a:endParaRPr lang="en-US" b="1" dirty="0">
              <a:solidFill>
                <a:srgbClr val="FFFF99"/>
              </a:solidFill>
            </a:endParaRPr>
          </a:p>
        </p:txBody>
      </p:sp>
    </p:spTree>
    <p:extLst>
      <p:ext uri="{BB962C8B-B14F-4D97-AF65-F5344CB8AC3E}">
        <p14:creationId xmlns:p14="http://schemas.microsoft.com/office/powerpoint/2010/main" val="3164048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Birth of John </a:t>
            </a:r>
            <a:r>
              <a:rPr lang="en-US" sz="2400" b="1" dirty="0" smtClean="0">
                <a:solidFill>
                  <a:srgbClr val="C00000"/>
                </a:solidFill>
              </a:rPr>
              <a:t>(1:57-80)</a:t>
            </a:r>
            <a:endParaRPr lang="en-US" sz="2400" b="1" dirty="0">
              <a:solidFill>
                <a:srgbClr val="C00000"/>
              </a:solidFill>
            </a:endParaRPr>
          </a:p>
        </p:txBody>
      </p:sp>
      <p:sp>
        <p:nvSpPr>
          <p:cNvPr id="3" name="Content Placeholder 2"/>
          <p:cNvSpPr>
            <a:spLocks noGrp="1"/>
          </p:cNvSpPr>
          <p:nvPr>
            <p:ph idx="1"/>
          </p:nvPr>
        </p:nvSpPr>
        <p:spPr>
          <a:xfrm>
            <a:off x="2589212" y="2133599"/>
            <a:ext cx="8915400" cy="4239491"/>
          </a:xfrm>
        </p:spPr>
        <p:txBody>
          <a:bodyPr>
            <a:normAutofit/>
          </a:bodyPr>
          <a:lstStyle/>
          <a:p>
            <a:pPr marL="0" indent="0">
              <a:buNone/>
            </a:pPr>
            <a:r>
              <a:rPr lang="en-US" sz="2800" b="1" dirty="0" smtClean="0">
                <a:solidFill>
                  <a:srgbClr val="002060"/>
                </a:solidFill>
              </a:rPr>
              <a:t>When John was born, Zechariah named him John, and after naming the child, his speech returned.</a:t>
            </a:r>
          </a:p>
          <a:p>
            <a:pPr lvl="1"/>
            <a:r>
              <a:rPr lang="en-US" sz="2200" i="1" dirty="0" smtClean="0"/>
              <a:t>Zechariah’s Spirit-inspired prophecy reinforced the basic theme of the coming of the Davidic son and the redemption of Israel as the fulfillment of God’s covenant promise.</a:t>
            </a:r>
          </a:p>
          <a:p>
            <a:pPr lvl="1"/>
            <a:r>
              <a:rPr lang="en-US" sz="2200" i="1" dirty="0" smtClean="0"/>
              <a:t>Further, John, who was born with the “spirit and power of Elijah” (1:17; cf. Mal. 4:5-6), would be the forerunner to prepare the way for Jesus (Isa. 9:2; Mal. 3:1).</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90142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Birth of Jesus </a:t>
            </a:r>
            <a:r>
              <a:rPr lang="en-US" sz="2400" b="1" dirty="0" smtClean="0">
                <a:solidFill>
                  <a:srgbClr val="C00000"/>
                </a:solidFill>
              </a:rPr>
              <a:t>(2:1-20)</a:t>
            </a:r>
            <a:endParaRPr lang="en-US" sz="2400" b="1" dirty="0">
              <a:solidFill>
                <a:srgbClr val="C00000"/>
              </a:solidFill>
            </a:endParaRPr>
          </a:p>
        </p:txBody>
      </p:sp>
      <p:sp>
        <p:nvSpPr>
          <p:cNvPr id="3" name="Content Placeholder 2"/>
          <p:cNvSpPr>
            <a:spLocks noGrp="1"/>
          </p:cNvSpPr>
          <p:nvPr>
            <p:ph idx="1"/>
          </p:nvPr>
        </p:nvSpPr>
        <p:spPr>
          <a:xfrm>
            <a:off x="2589211" y="1753984"/>
            <a:ext cx="9602789" cy="4738255"/>
          </a:xfrm>
        </p:spPr>
        <p:txBody>
          <a:bodyPr>
            <a:normAutofit lnSpcReduction="10000"/>
          </a:bodyPr>
          <a:lstStyle/>
          <a:p>
            <a:pPr marL="0" indent="0">
              <a:buNone/>
            </a:pPr>
            <a:r>
              <a:rPr lang="en-US" sz="2800" b="1" dirty="0" smtClean="0">
                <a:solidFill>
                  <a:srgbClr val="002060"/>
                </a:solidFill>
              </a:rPr>
              <a:t>The birth of Jesus occurred during a trip from Galilee to Joseph’s ancestral home in Judah to register for Roman taxation.</a:t>
            </a:r>
          </a:p>
          <a:p>
            <a:r>
              <a:rPr lang="en-US" sz="2400" i="1" dirty="0" smtClean="0"/>
              <a:t>The earliest Christian traditions indicate that Jesus was born in a cave (</a:t>
            </a:r>
            <a:r>
              <a:rPr lang="en-US" sz="2400" i="1" dirty="0" err="1" smtClean="0"/>
              <a:t>Protoevangelium</a:t>
            </a:r>
            <a:r>
              <a:rPr lang="en-US" sz="2400" i="1" dirty="0" smtClean="0"/>
              <a:t> of James, 18-19; Justin Martyr’s Dialogue with </a:t>
            </a:r>
            <a:r>
              <a:rPr lang="en-US" sz="2400" i="1" dirty="0" err="1" smtClean="0"/>
              <a:t>Trypho</a:t>
            </a:r>
            <a:r>
              <a:rPr lang="en-US" sz="2400" i="1" dirty="0" smtClean="0"/>
              <a:t>, LXXVII).</a:t>
            </a:r>
          </a:p>
          <a:p>
            <a:r>
              <a:rPr lang="en-US" sz="2400" i="1" dirty="0" smtClean="0"/>
              <a:t>The angelic message to the Bethlehem shepherds included three highly important titles:</a:t>
            </a:r>
          </a:p>
          <a:p>
            <a:pPr lvl="1"/>
            <a:r>
              <a:rPr lang="en-US" sz="2200" dirty="0" err="1" smtClean="0">
                <a:latin typeface="Greekth" panose="02020803070505020304" pitchFamily="18" charset="0"/>
              </a:rPr>
              <a:t>Swth</a:t>
            </a:r>
            <a:r>
              <a:rPr lang="en-US" sz="2200" dirty="0" smtClean="0">
                <a:latin typeface="Greekth" panose="02020803070505020304" pitchFamily="18" charset="0"/>
              </a:rPr>
              <a:t>&lt;r</a:t>
            </a:r>
            <a:r>
              <a:rPr lang="en-US" sz="2200" dirty="0" smtClean="0"/>
              <a:t> (= Savior, a widely used title for the Roman emperor)</a:t>
            </a:r>
            <a:endParaRPr lang="en-US" sz="2200" dirty="0" smtClean="0">
              <a:latin typeface="Greekth" panose="02020803070505020304" pitchFamily="18" charset="0"/>
            </a:endParaRPr>
          </a:p>
          <a:p>
            <a:pPr lvl="1"/>
            <a:r>
              <a:rPr lang="en-US" sz="2200" dirty="0" err="1" smtClean="0">
                <a:latin typeface="Greekth" panose="02020803070505020304" pitchFamily="18" charset="0"/>
              </a:rPr>
              <a:t>Xristo</a:t>
            </a:r>
            <a:r>
              <a:rPr lang="en-US" sz="2200" dirty="0" smtClean="0">
                <a:latin typeface="Greekth" panose="02020803070505020304" pitchFamily="18" charset="0"/>
              </a:rPr>
              <a:t>&lt;j</a:t>
            </a:r>
            <a:r>
              <a:rPr lang="en-US" sz="2200" dirty="0" smtClean="0"/>
              <a:t> (= Messiah, the anointed, the king from David’s family)</a:t>
            </a:r>
          </a:p>
          <a:p>
            <a:pPr lvl="1"/>
            <a:r>
              <a:rPr lang="en-US" sz="2200" dirty="0" smtClean="0">
                <a:latin typeface="Greekth" panose="02020803070505020304" pitchFamily="18" charset="0"/>
              </a:rPr>
              <a:t>Ku&lt;</a:t>
            </a:r>
            <a:r>
              <a:rPr lang="en-US" sz="2200" dirty="0" err="1" smtClean="0">
                <a:latin typeface="Greekth" panose="02020803070505020304" pitchFamily="18" charset="0"/>
              </a:rPr>
              <a:t>rioj</a:t>
            </a:r>
            <a:r>
              <a:rPr lang="en-US" sz="2200" dirty="0" smtClean="0"/>
              <a:t> (</a:t>
            </a:r>
            <a:r>
              <a:rPr lang="en-US" sz="2200" dirty="0"/>
              <a:t>= Lord, the standard LXX rendering of the name Yahweh</a:t>
            </a:r>
            <a:r>
              <a:rPr lang="en-US" sz="2200" dirty="0" smtClean="0"/>
              <a:t>)</a:t>
            </a:r>
            <a:endParaRPr lang="en-US" sz="2200" dirty="0">
              <a:latin typeface="Greekth" panose="02020803070505020304" pitchFamily="18" charset="0"/>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330785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57699" name="Picture 3" descr="NTA48"/>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905000" y="0"/>
            <a:ext cx="10287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p:cNvSpPr txBox="1">
            <a:spLocks noChangeArrowheads="1"/>
          </p:cNvSpPr>
          <p:nvPr/>
        </p:nvSpPr>
        <p:spPr>
          <a:xfrm>
            <a:off x="224497" y="4923694"/>
            <a:ext cx="2458329" cy="562707"/>
          </a:xfrm>
          <a:prstGeom prst="rect">
            <a:avLst/>
          </a:prstGeom>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i="1" dirty="0" smtClean="0">
                <a:solidFill>
                  <a:schemeClr val="bg1"/>
                </a:solidFill>
                <a:latin typeface="Eras Demi ITC" pitchFamily="34" charset="0"/>
              </a:rPr>
              <a:t>Bethlehem</a:t>
            </a:r>
            <a:endParaRPr lang="en-US" altLang="en-US" i="1" dirty="0">
              <a:solidFill>
                <a:schemeClr val="bg1"/>
              </a:solidFill>
              <a:latin typeface="Eras Demi ITC" pitchFamily="34" charset="0"/>
            </a:endParaRPr>
          </a:p>
        </p:txBody>
      </p:sp>
    </p:spTree>
    <p:extLst>
      <p:ext uri="{BB962C8B-B14F-4D97-AF65-F5344CB8AC3E}">
        <p14:creationId xmlns:p14="http://schemas.microsoft.com/office/powerpoint/2010/main" val="471423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02405" name="Picture 5" descr="NTA4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0"/>
            <a:ext cx="10255347" cy="683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ext Box 6"/>
          <p:cNvSpPr txBox="1">
            <a:spLocks noChangeArrowheads="1"/>
          </p:cNvSpPr>
          <p:nvPr/>
        </p:nvSpPr>
        <p:spPr bwMode="auto">
          <a:xfrm>
            <a:off x="6322256" y="5346896"/>
            <a:ext cx="4114800" cy="707886"/>
          </a:xfrm>
          <a:prstGeom prst="rect">
            <a:avLst/>
          </a:prstGeom>
          <a:solidFill>
            <a:schemeClr val="accent2">
              <a:lumMod val="60000"/>
              <a:lumOff val="40000"/>
            </a:schemeClr>
          </a:solidFill>
          <a:ln>
            <a:noFill/>
          </a:ln>
          <a:effectLst/>
        </p:spPr>
        <p:txBody>
          <a:bodyPr>
            <a:spAutoFit/>
          </a:bodyPr>
          <a:lstStyle/>
          <a:p>
            <a:pPr>
              <a:spcBef>
                <a:spcPct val="50000"/>
              </a:spcBef>
            </a:pPr>
            <a:r>
              <a:rPr lang="en-US" altLang="en-US" sz="2000" dirty="0"/>
              <a:t>Church of the Nativity, Bethlehem</a:t>
            </a:r>
          </a:p>
        </p:txBody>
      </p:sp>
      <p:sp>
        <p:nvSpPr>
          <p:cNvPr id="102407" name="AutoShape 7"/>
          <p:cNvSpPr>
            <a:spLocks noChangeArrowheads="1"/>
          </p:cNvSpPr>
          <p:nvPr/>
        </p:nvSpPr>
        <p:spPr bwMode="auto">
          <a:xfrm rot="15966141">
            <a:off x="4506051" y="4364443"/>
            <a:ext cx="1524000" cy="1447800"/>
          </a:xfrm>
          <a:prstGeom prst="curvedDownArrow">
            <a:avLst>
              <a:gd name="adj1" fmla="val 16667"/>
              <a:gd name="adj2" fmla="val 4210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61274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1580" y="147337"/>
            <a:ext cx="9053550" cy="809266"/>
          </a:xfrm>
        </p:spPr>
        <p:txBody>
          <a:bodyPr>
            <a:normAutofit/>
          </a:bodyPr>
          <a:lstStyle/>
          <a:p>
            <a:r>
              <a:rPr lang="en-US" sz="4400" dirty="0" smtClean="0">
                <a:solidFill>
                  <a:srgbClr val="FFC000"/>
                </a:solidFill>
                <a:effectLst>
                  <a:outerShdw blurRad="38100" dist="38100" dir="2700000" algn="tl">
                    <a:srgbClr val="000000">
                      <a:alpha val="43137"/>
                    </a:srgbClr>
                  </a:outerShdw>
                </a:effectLst>
                <a:latin typeface="Impact" panose="020B0806030902050204" pitchFamily="34" charset="0"/>
              </a:rPr>
              <a:t>The Historical Problem of </a:t>
            </a:r>
            <a:r>
              <a:rPr lang="en-US" sz="4400" dirty="0" err="1" smtClean="0">
                <a:solidFill>
                  <a:srgbClr val="FFC000"/>
                </a:solidFill>
                <a:effectLst>
                  <a:outerShdw blurRad="38100" dist="38100" dir="2700000" algn="tl">
                    <a:srgbClr val="000000">
                      <a:alpha val="43137"/>
                    </a:srgbClr>
                  </a:outerShdw>
                </a:effectLst>
                <a:latin typeface="Impact" panose="020B0806030902050204" pitchFamily="34" charset="0"/>
              </a:rPr>
              <a:t>Quirinius</a:t>
            </a:r>
            <a:endParaRPr lang="en-US" sz="4400"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3" name="Content Placeholder 2"/>
          <p:cNvSpPr>
            <a:spLocks noGrp="1"/>
          </p:cNvSpPr>
          <p:nvPr>
            <p:ph idx="1"/>
          </p:nvPr>
        </p:nvSpPr>
        <p:spPr>
          <a:xfrm>
            <a:off x="1477108" y="1152908"/>
            <a:ext cx="10027504" cy="4375696"/>
          </a:xfrm>
        </p:spPr>
        <p:txBody>
          <a:bodyPr>
            <a:normAutofit/>
          </a:bodyPr>
          <a:lstStyle/>
          <a:p>
            <a:pPr marL="0" indent="0">
              <a:buNone/>
            </a:pPr>
            <a:r>
              <a:rPr lang="en-US" sz="2800" dirty="0" smtClean="0">
                <a:solidFill>
                  <a:srgbClr val="FFFF00"/>
                </a:solidFill>
                <a:latin typeface="Franklin Gothic Medium" panose="020B0603020102020204" pitchFamily="34" charset="0"/>
              </a:rPr>
              <a:t>Luke identifies the taxation census for which Joseph and Mary registered as during the tenure of </a:t>
            </a:r>
            <a:r>
              <a:rPr lang="en-US" sz="2800" dirty="0" err="1" smtClean="0">
                <a:solidFill>
                  <a:srgbClr val="FFFF00"/>
                </a:solidFill>
                <a:latin typeface="Franklin Gothic Medium" panose="020B0603020102020204" pitchFamily="34" charset="0"/>
              </a:rPr>
              <a:t>Quirinius</a:t>
            </a:r>
            <a:r>
              <a:rPr lang="en-US" sz="2800" dirty="0" smtClean="0">
                <a:solidFill>
                  <a:srgbClr val="FFFF00"/>
                </a:solidFill>
                <a:latin typeface="Franklin Gothic Medium" panose="020B0603020102020204" pitchFamily="34" charset="0"/>
              </a:rPr>
              <a:t>’ as governor of Syria, which is known to be in AD 6 after </a:t>
            </a:r>
            <a:r>
              <a:rPr lang="en-US" sz="2800" dirty="0" err="1" smtClean="0">
                <a:solidFill>
                  <a:srgbClr val="FFFF00"/>
                </a:solidFill>
                <a:latin typeface="Franklin Gothic Medium" panose="020B0603020102020204" pitchFamily="34" charset="0"/>
              </a:rPr>
              <a:t>Archelaus</a:t>
            </a:r>
            <a:r>
              <a:rPr lang="en-US" sz="2800" dirty="0" smtClean="0">
                <a:solidFill>
                  <a:srgbClr val="FFFF00"/>
                </a:solidFill>
                <a:latin typeface="Franklin Gothic Medium" panose="020B0603020102020204" pitchFamily="34" charset="0"/>
              </a:rPr>
              <a:t> was deposed. Herod the Great (1:5; cf. Mt. 2), who was king in Matthew’s gospel at the birth of Jesus, died in 4 BC. </a:t>
            </a:r>
          </a:p>
          <a:p>
            <a:r>
              <a:rPr lang="en-US" sz="2400" i="1" dirty="0" smtClean="0">
                <a:solidFill>
                  <a:schemeClr val="bg1"/>
                </a:solidFill>
                <a:latin typeface="Franklin Gothic Medium" panose="020B0603020102020204" pitchFamily="34" charset="0"/>
              </a:rPr>
              <a:t>SOLUTION 1:  Some suggest that </a:t>
            </a:r>
            <a:r>
              <a:rPr lang="en-US" sz="2400" i="1" dirty="0" err="1" smtClean="0">
                <a:solidFill>
                  <a:schemeClr val="bg1"/>
                </a:solidFill>
                <a:latin typeface="Franklin Gothic Medium" panose="020B0603020102020204" pitchFamily="34" charset="0"/>
              </a:rPr>
              <a:t>Quirinius</a:t>
            </a:r>
            <a:r>
              <a:rPr lang="en-US" sz="2400" i="1" dirty="0" smtClean="0">
                <a:solidFill>
                  <a:schemeClr val="bg1"/>
                </a:solidFill>
                <a:latin typeface="Franklin Gothic Medium" panose="020B0603020102020204" pitchFamily="34" charset="0"/>
              </a:rPr>
              <a:t> may have served two terms, the known tenure beginning in AD 6 but an earlier tenure around 4 BC, but ancient records show nothing of such a double tenure.</a:t>
            </a:r>
          </a:p>
          <a:p>
            <a:r>
              <a:rPr lang="en-US" sz="2400" i="1" dirty="0" smtClean="0">
                <a:solidFill>
                  <a:schemeClr val="bg1"/>
                </a:solidFill>
                <a:latin typeface="Franklin Gothic Medium" panose="020B0603020102020204" pitchFamily="34" charset="0"/>
              </a:rPr>
              <a:t>SOLUTION 2: Historical critical scholars say Luke was simply mistaken in his historical notation about </a:t>
            </a:r>
            <a:r>
              <a:rPr lang="en-US" sz="2400" i="1" dirty="0" err="1" smtClean="0">
                <a:solidFill>
                  <a:schemeClr val="bg1"/>
                </a:solidFill>
                <a:latin typeface="Franklin Gothic Medium" panose="020B0603020102020204" pitchFamily="34" charset="0"/>
              </a:rPr>
              <a:t>Quirinius</a:t>
            </a:r>
            <a:r>
              <a:rPr lang="en-US" sz="2400" i="1" dirty="0" smtClean="0">
                <a:solidFill>
                  <a:schemeClr val="bg1"/>
                </a:solidFill>
                <a:latin typeface="Franklin Gothic Medium" panose="020B0603020102020204" pitchFamily="34" charset="0"/>
              </a:rPr>
              <a:t>.</a:t>
            </a:r>
            <a:endParaRPr lang="en-US" sz="2400" i="1" dirty="0">
              <a:solidFill>
                <a:schemeClr val="bg1"/>
              </a:solidFill>
              <a:latin typeface="Franklin Gothic Medium" panose="020B0603020102020204" pitchFamily="34" charset="0"/>
            </a:endParaRPr>
          </a:p>
        </p:txBody>
      </p:sp>
      <p:sp>
        <p:nvSpPr>
          <p:cNvPr id="5" name="TextBox 4"/>
          <p:cNvSpPr txBox="1"/>
          <p:nvPr/>
        </p:nvSpPr>
        <p:spPr>
          <a:xfrm>
            <a:off x="323557" y="5781819"/>
            <a:ext cx="11619914" cy="523220"/>
          </a:xfrm>
          <a:prstGeom prst="rect">
            <a:avLst/>
          </a:prstGeom>
          <a:solidFill>
            <a:schemeClr val="accent3">
              <a:lumMod val="50000"/>
            </a:schemeClr>
          </a:solidFill>
        </p:spPr>
        <p:txBody>
          <a:bodyPr wrap="square" rtlCol="0">
            <a:spAutoFit/>
          </a:bodyPr>
          <a:lstStyle/>
          <a:p>
            <a:pPr algn="ctr"/>
            <a:r>
              <a:rPr lang="en-US" sz="2800" b="1" dirty="0" smtClean="0">
                <a:solidFill>
                  <a:srgbClr val="FFFF99"/>
                </a:solidFill>
              </a:rPr>
              <a:t>To date, there has been no satisfactory resolution to this problem.</a:t>
            </a:r>
            <a:endParaRPr lang="en-US" sz="2800" b="1" dirty="0">
              <a:solidFill>
                <a:srgbClr val="FFFF99"/>
              </a:solidFill>
            </a:endParaRPr>
          </a:p>
        </p:txBody>
      </p:sp>
    </p:spTree>
    <p:extLst>
      <p:ext uri="{BB962C8B-B14F-4D97-AF65-F5344CB8AC3E}">
        <p14:creationId xmlns:p14="http://schemas.microsoft.com/office/powerpoint/2010/main" val="294012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Temple Ritual </a:t>
            </a:r>
            <a:r>
              <a:rPr lang="en-US" sz="2400" b="1" dirty="0" smtClean="0">
                <a:solidFill>
                  <a:srgbClr val="C00000"/>
                </a:solidFill>
              </a:rPr>
              <a:t>(2:21-40)</a:t>
            </a:r>
            <a:endParaRPr lang="en-US" sz="2400" b="1" dirty="0">
              <a:solidFill>
                <a:srgbClr val="C00000"/>
              </a:solidFill>
            </a:endParaRPr>
          </a:p>
        </p:txBody>
      </p:sp>
      <p:sp>
        <p:nvSpPr>
          <p:cNvPr id="3" name="Content Placeholder 2"/>
          <p:cNvSpPr>
            <a:spLocks noGrp="1"/>
          </p:cNvSpPr>
          <p:nvPr>
            <p:ph idx="1"/>
          </p:nvPr>
        </p:nvSpPr>
        <p:spPr>
          <a:xfrm>
            <a:off x="2589212" y="2133599"/>
            <a:ext cx="8915400" cy="4478215"/>
          </a:xfrm>
        </p:spPr>
        <p:txBody>
          <a:bodyPr>
            <a:normAutofit/>
          </a:bodyPr>
          <a:lstStyle/>
          <a:p>
            <a:pPr marL="0" indent="0">
              <a:buNone/>
            </a:pPr>
            <a:r>
              <a:rPr lang="en-US" sz="2800" b="1" dirty="0" smtClean="0">
                <a:solidFill>
                  <a:srgbClr val="002060"/>
                </a:solidFill>
              </a:rPr>
              <a:t>As Torah observant Jews, Joseph and Mary had Jesus circumcised on the 8</a:t>
            </a:r>
            <a:r>
              <a:rPr lang="en-US" sz="2800" b="1" baseline="30000" dirty="0" smtClean="0">
                <a:solidFill>
                  <a:srgbClr val="002060"/>
                </a:solidFill>
              </a:rPr>
              <a:t>th</a:t>
            </a:r>
            <a:r>
              <a:rPr lang="en-US" sz="2800" b="1" dirty="0" smtClean="0">
                <a:solidFill>
                  <a:srgbClr val="002060"/>
                </a:solidFill>
              </a:rPr>
              <a:t> day after his birth and then dedicated at the temple 40 days after his birth (cf. Lv. 12:1-8).</a:t>
            </a:r>
          </a:p>
          <a:p>
            <a:pPr lvl="1"/>
            <a:r>
              <a:rPr lang="en-US" sz="2200" i="1" dirty="0" smtClean="0">
                <a:solidFill>
                  <a:schemeClr val="tx1"/>
                </a:solidFill>
              </a:rPr>
              <a:t>The sacrifice they offered was the offering specified for the poor (cf. Lv. 12:6-8), which in turn implies that the magi in Matthew’s gospel had not yet visited.</a:t>
            </a:r>
          </a:p>
          <a:p>
            <a:pPr lvl="1"/>
            <a:r>
              <a:rPr lang="en-US" sz="2200" i="1" dirty="0" smtClean="0">
                <a:solidFill>
                  <a:schemeClr val="tx1"/>
                </a:solidFill>
              </a:rPr>
              <a:t> During the presentation, two devout elderly Jews, Simeon and Anna, blessed the child, each prophetically reinforcing the theme of God’s fulfilled promises and the child’s universal mission.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215633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First Temple Visit </a:t>
            </a:r>
            <a:r>
              <a:rPr lang="en-US" sz="2400" b="1" dirty="0" smtClean="0">
                <a:solidFill>
                  <a:srgbClr val="C00000"/>
                </a:solidFill>
              </a:rPr>
              <a:t>(2:41-52)</a:t>
            </a:r>
            <a:endParaRPr lang="en-US" sz="2400" b="1" dirty="0">
              <a:solidFill>
                <a:srgbClr val="C00000"/>
              </a:solidFill>
            </a:endParaRPr>
          </a:p>
        </p:txBody>
      </p:sp>
      <p:sp>
        <p:nvSpPr>
          <p:cNvPr id="3" name="Content Placeholder 2"/>
          <p:cNvSpPr>
            <a:spLocks noGrp="1"/>
          </p:cNvSpPr>
          <p:nvPr>
            <p:ph idx="1"/>
          </p:nvPr>
        </p:nvSpPr>
        <p:spPr>
          <a:xfrm>
            <a:off x="2589212" y="2133600"/>
            <a:ext cx="9199514" cy="4182794"/>
          </a:xfrm>
        </p:spPr>
        <p:txBody>
          <a:bodyPr>
            <a:normAutofit lnSpcReduction="10000"/>
          </a:bodyPr>
          <a:lstStyle/>
          <a:p>
            <a:pPr marL="0" indent="0">
              <a:buNone/>
            </a:pPr>
            <a:r>
              <a:rPr lang="en-US" sz="2800" b="1" dirty="0" smtClean="0">
                <a:solidFill>
                  <a:srgbClr val="002060"/>
                </a:solidFill>
              </a:rPr>
              <a:t>This account is the only one in the canonical gospels about Jesus between his birth and the beginning of his public ministry.</a:t>
            </a:r>
          </a:p>
          <a:p>
            <a:r>
              <a:rPr lang="en-US" sz="2400" i="1" dirty="0" smtClean="0"/>
              <a:t>Later apocryphal gospels attempt to fill in this gap with fanciful stories (e.g., Infancy Gospel of Thomas).</a:t>
            </a:r>
          </a:p>
          <a:p>
            <a:r>
              <a:rPr lang="en-US" sz="2400" i="1" dirty="0" smtClean="0"/>
              <a:t>Temple visits were incumbent upon all males, and </a:t>
            </a:r>
            <a:r>
              <a:rPr lang="en-US" sz="2400" i="1" dirty="0"/>
              <a:t>typically </a:t>
            </a:r>
            <a:r>
              <a:rPr lang="en-US" sz="2400" i="1" dirty="0" smtClean="0"/>
              <a:t>they began these visits a year or two before they were 13, the year they began to assume adult responsibilities.</a:t>
            </a:r>
          </a:p>
          <a:p>
            <a:r>
              <a:rPr lang="en-US" sz="2400" i="1" dirty="0" smtClean="0"/>
              <a:t>Luke obviously intends Jesus’ words about “the [affairs] of my Father” to have maximum impact. </a:t>
            </a:r>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378532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smtClean="0"/>
              <a:t>BAPTISM, TEMPTATION &amp; REJECTION</a:t>
            </a:r>
            <a:endParaRPr lang="en-US" sz="4000" dirty="0"/>
          </a:p>
        </p:txBody>
      </p:sp>
    </p:spTree>
    <p:extLst>
      <p:ext uri="{BB962C8B-B14F-4D97-AF65-F5344CB8AC3E}">
        <p14:creationId xmlns:p14="http://schemas.microsoft.com/office/powerpoint/2010/main" val="128134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On Writing History</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Several important features are apparent in Luke’s work as a historian:</a:t>
            </a:r>
          </a:p>
          <a:p>
            <a:pPr lvl="1"/>
            <a:r>
              <a:rPr lang="en-US" sz="2400" i="1" dirty="0" smtClean="0"/>
              <a:t>He provides an historical framework for his account, linking the story of Jesus with known world figures like Herod the Great (1:5), Augustus Caesar (2:1), </a:t>
            </a:r>
            <a:r>
              <a:rPr lang="en-US" sz="2400" i="1" dirty="0" err="1" smtClean="0"/>
              <a:t>Quirinius</a:t>
            </a:r>
            <a:r>
              <a:rPr lang="en-US" sz="2400" i="1" dirty="0" smtClean="0"/>
              <a:t> (2:2), </a:t>
            </a:r>
            <a:r>
              <a:rPr lang="en-US" sz="2400" i="1" dirty="0" err="1" smtClean="0"/>
              <a:t>Tiberias</a:t>
            </a:r>
            <a:r>
              <a:rPr lang="en-US" sz="2400" i="1" dirty="0" smtClean="0"/>
              <a:t> Caesar, Pontius Pilate, Herod Antipas, Herod Philip and </a:t>
            </a:r>
            <a:r>
              <a:rPr lang="en-US" sz="2400" i="1" dirty="0" err="1" smtClean="0"/>
              <a:t>Lysanias</a:t>
            </a:r>
            <a:r>
              <a:rPr lang="en-US" sz="2400" i="1" dirty="0"/>
              <a:t> </a:t>
            </a:r>
            <a:r>
              <a:rPr lang="en-US" sz="2400" i="1" dirty="0" smtClean="0"/>
              <a:t>(3:1-2).</a:t>
            </a:r>
          </a:p>
          <a:p>
            <a:pPr lvl="1"/>
            <a:r>
              <a:rPr lang="en-US" sz="2400" i="1" dirty="0" smtClean="0"/>
              <a:t>He also provides a Jewish context during the high priesthoods of </a:t>
            </a:r>
            <a:r>
              <a:rPr lang="en-US" sz="2400" i="1" dirty="0" err="1" smtClean="0"/>
              <a:t>Annas</a:t>
            </a:r>
            <a:r>
              <a:rPr lang="en-US" sz="2400" i="1" dirty="0" smtClean="0"/>
              <a:t> and Caiaphas (3:2).</a:t>
            </a:r>
            <a:endParaRPr lang="en-US" sz="2400" i="1"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404065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MINISTRY OF JOHN </a:t>
            </a:r>
            <a:r>
              <a:rPr lang="en-US" sz="2400" b="1" dirty="0" smtClean="0">
                <a:solidFill>
                  <a:srgbClr val="C00000"/>
                </a:solidFill>
              </a:rPr>
              <a:t>(3:1-20)</a:t>
            </a:r>
            <a:endParaRPr lang="en-US" sz="2400" b="1" dirty="0">
              <a:solidFill>
                <a:srgbClr val="C00000"/>
              </a:solidFill>
            </a:endParaRPr>
          </a:p>
        </p:txBody>
      </p:sp>
      <p:sp>
        <p:nvSpPr>
          <p:cNvPr id="3" name="Content Placeholder 2"/>
          <p:cNvSpPr>
            <a:spLocks noGrp="1"/>
          </p:cNvSpPr>
          <p:nvPr>
            <p:ph idx="1"/>
          </p:nvPr>
        </p:nvSpPr>
        <p:spPr>
          <a:xfrm>
            <a:off x="2592924" y="2133599"/>
            <a:ext cx="8911687" cy="4502727"/>
          </a:xfrm>
        </p:spPr>
        <p:txBody>
          <a:bodyPr>
            <a:normAutofit/>
          </a:bodyPr>
          <a:lstStyle/>
          <a:p>
            <a:pPr marL="0" indent="0">
              <a:buNone/>
            </a:pPr>
            <a:r>
              <a:rPr lang="en-US" sz="2800" b="1" dirty="0" smtClean="0">
                <a:solidFill>
                  <a:srgbClr val="002060"/>
                </a:solidFill>
              </a:rPr>
              <a:t>As all four gospels attest, the beginning </a:t>
            </a:r>
            <a:r>
              <a:rPr lang="en-US" sz="2800" b="1" dirty="0">
                <a:solidFill>
                  <a:srgbClr val="002060"/>
                </a:solidFill>
              </a:rPr>
              <a:t>of Jesus’ ministry </a:t>
            </a:r>
            <a:r>
              <a:rPr lang="en-US" sz="2800" b="1" dirty="0" smtClean="0">
                <a:solidFill>
                  <a:srgbClr val="002060"/>
                </a:solidFill>
              </a:rPr>
              <a:t>was inextricably tied to the ministry of John the Baptist.</a:t>
            </a:r>
          </a:p>
          <a:p>
            <a:pPr lvl="1"/>
            <a:r>
              <a:rPr lang="en-US" sz="2200" i="1" dirty="0" smtClean="0"/>
              <a:t>Luke carefully places the ministry of John in the historical context of Greco-Roman and Jewish history, which would  be important to an educated Gentile readership.</a:t>
            </a:r>
          </a:p>
          <a:p>
            <a:pPr lvl="1"/>
            <a:r>
              <a:rPr lang="en-US" sz="2200" i="1" dirty="0" smtClean="0"/>
              <a:t>Luke introduces John with the familiar Old Testament language of a prophet, “The Word of God came to John…”</a:t>
            </a:r>
          </a:p>
          <a:p>
            <a:pPr lvl="1"/>
            <a:r>
              <a:rPr lang="en-US" sz="2200" i="1" dirty="0" smtClean="0"/>
              <a:t>Like the ancient prophets, John’s message was repentance.</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372394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99A7730-876F-4C1F-AF43-EF6E2DFF79EB}" type="slidenum">
              <a:rPr lang="en-US" altLang="en-US"/>
              <a:pPr/>
              <a:t>41</a:t>
            </a:fld>
            <a:endParaRPr lang="en-US" altLang="en-US"/>
          </a:p>
        </p:txBody>
      </p:sp>
      <p:sp>
        <p:nvSpPr>
          <p:cNvPr id="125954" name="Rectangle 2"/>
          <p:cNvSpPr>
            <a:spLocks noGrp="1" noChangeArrowheads="1"/>
          </p:cNvSpPr>
          <p:nvPr>
            <p:ph type="title"/>
          </p:nvPr>
        </p:nvSpPr>
        <p:spPr>
          <a:xfrm>
            <a:off x="1967346" y="657605"/>
            <a:ext cx="8229600" cy="914400"/>
          </a:xfrm>
        </p:spPr>
        <p:txBody>
          <a:bodyPr/>
          <a:lstStyle/>
          <a:p>
            <a:pPr algn="l"/>
            <a:r>
              <a:rPr lang="en-US" altLang="en-US" b="1" dirty="0">
                <a:solidFill>
                  <a:srgbClr val="C00000"/>
                </a:solidFill>
              </a:rPr>
              <a:t>John’s Preaching &amp; </a:t>
            </a:r>
            <a:r>
              <a:rPr lang="en-US" altLang="en-US" b="1" dirty="0" smtClean="0">
                <a:solidFill>
                  <a:srgbClr val="C00000"/>
                </a:solidFill>
              </a:rPr>
              <a:t>Baptisms</a:t>
            </a:r>
            <a:endParaRPr lang="en-US" altLang="en-US" b="1" dirty="0">
              <a:solidFill>
                <a:srgbClr val="C00000"/>
              </a:solidFill>
            </a:endParaRPr>
          </a:p>
        </p:txBody>
      </p:sp>
      <p:sp>
        <p:nvSpPr>
          <p:cNvPr id="125955" name="Rectangle 3"/>
          <p:cNvSpPr>
            <a:spLocks noGrp="1" noChangeArrowheads="1"/>
          </p:cNvSpPr>
          <p:nvPr>
            <p:ph type="body" idx="1"/>
          </p:nvPr>
        </p:nvSpPr>
        <p:spPr>
          <a:xfrm>
            <a:off x="1967346" y="1440873"/>
            <a:ext cx="10072254" cy="4066794"/>
          </a:xfrm>
        </p:spPr>
        <p:txBody>
          <a:bodyPr>
            <a:normAutofit/>
          </a:bodyPr>
          <a:lstStyle/>
          <a:p>
            <a:pPr>
              <a:lnSpc>
                <a:spcPct val="80000"/>
              </a:lnSpc>
              <a:buFont typeface="Wingdings" panose="05000000000000000000" pitchFamily="2" charset="2"/>
              <a:buNone/>
            </a:pPr>
            <a:r>
              <a:rPr lang="en-US" altLang="en-US" sz="2800" b="1" dirty="0">
                <a:solidFill>
                  <a:srgbClr val="002060"/>
                </a:solidFill>
              </a:rPr>
              <a:t>John’s challenge to repent and be baptized implied </a:t>
            </a:r>
            <a:r>
              <a:rPr lang="en-US" altLang="en-US" sz="2800" b="1" dirty="0" smtClean="0">
                <a:solidFill>
                  <a:srgbClr val="002060"/>
                </a:solidFill>
              </a:rPr>
              <a:t>that God’s </a:t>
            </a:r>
            <a:r>
              <a:rPr lang="en-US" altLang="en-US" sz="2800" b="1" dirty="0">
                <a:solidFill>
                  <a:srgbClr val="002060"/>
                </a:solidFill>
              </a:rPr>
              <a:t>elect needed </a:t>
            </a:r>
            <a:r>
              <a:rPr lang="en-US" altLang="en-US" sz="2800" b="1" dirty="0" smtClean="0">
                <a:solidFill>
                  <a:srgbClr val="002060"/>
                </a:solidFill>
              </a:rPr>
              <a:t>purification</a:t>
            </a:r>
            <a:r>
              <a:rPr lang="en-US" altLang="en-US" sz="2800" b="1" dirty="0">
                <a:solidFill>
                  <a:srgbClr val="002060"/>
                </a:solidFill>
              </a:rPr>
              <a:t>. His warning not to claim a pedigree in Abraham was a frontal assault on the accepted belief that the people of God were defined by birth.</a:t>
            </a:r>
          </a:p>
          <a:p>
            <a:pPr>
              <a:lnSpc>
                <a:spcPct val="80000"/>
              </a:lnSpc>
            </a:pPr>
            <a:r>
              <a:rPr lang="en-US" altLang="en-US" sz="2400" i="1" dirty="0"/>
              <a:t>Proselyte baptisms were well-known.</a:t>
            </a:r>
          </a:p>
          <a:p>
            <a:pPr>
              <a:lnSpc>
                <a:spcPct val="80000"/>
              </a:lnSpc>
            </a:pPr>
            <a:r>
              <a:rPr lang="en-US" altLang="en-US" sz="2400" i="1" dirty="0"/>
              <a:t>Baptisms before entering the temple precincts were well-known.</a:t>
            </a:r>
          </a:p>
          <a:p>
            <a:pPr>
              <a:lnSpc>
                <a:spcPct val="80000"/>
              </a:lnSpc>
            </a:pPr>
            <a:r>
              <a:rPr lang="en-US" altLang="en-US" sz="2400" i="1" dirty="0"/>
              <a:t>Ritual purification baptisms (impurity from menstruation, nocturnal emission, child-birth, or contact with a corpse) were well-known.</a:t>
            </a:r>
          </a:p>
          <a:p>
            <a:pPr>
              <a:lnSpc>
                <a:spcPct val="80000"/>
              </a:lnSpc>
            </a:pPr>
            <a:r>
              <a:rPr lang="en-US" altLang="en-US" sz="2400" i="1" dirty="0"/>
              <a:t>Slave baptisms into Jewish households were well-known.</a:t>
            </a:r>
          </a:p>
        </p:txBody>
      </p:sp>
      <p:sp>
        <p:nvSpPr>
          <p:cNvPr id="125956" name="Text Box 4"/>
          <p:cNvSpPr txBox="1">
            <a:spLocks noChangeArrowheads="1"/>
          </p:cNvSpPr>
          <p:nvPr/>
        </p:nvSpPr>
        <p:spPr bwMode="auto">
          <a:xfrm>
            <a:off x="1828799" y="5507667"/>
            <a:ext cx="10210801" cy="1200329"/>
          </a:xfrm>
          <a:prstGeom prst="rect">
            <a:avLst/>
          </a:prstGeom>
          <a:solidFill>
            <a:srgbClr val="CCFF99"/>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buClr>
                <a:schemeClr val="hlink"/>
              </a:buClr>
              <a:buSzPct val="90000"/>
              <a:buFont typeface="Wingdings" panose="05000000000000000000" pitchFamily="2" charset="2"/>
              <a:buNone/>
            </a:pPr>
            <a:r>
              <a:rPr lang="en-US" altLang="en-US" sz="2400" dirty="0">
                <a:solidFill>
                  <a:srgbClr val="482400"/>
                </a:solidFill>
                <a:latin typeface="Impact" panose="020B0806030902050204" pitchFamily="34" charset="0"/>
              </a:rPr>
              <a:t>John’s baptism was not directly linked to any of these known baptismal practices, but instead, was directed toward a general </a:t>
            </a:r>
            <a:r>
              <a:rPr lang="en-US" altLang="en-US" sz="2400" dirty="0" smtClean="0">
                <a:solidFill>
                  <a:srgbClr val="482400"/>
                </a:solidFill>
                <a:latin typeface="Impact" panose="020B0806030902050204" pitchFamily="34" charset="0"/>
              </a:rPr>
              <a:t>“forgiveness </a:t>
            </a:r>
            <a:r>
              <a:rPr lang="en-US" altLang="en-US" sz="2400" dirty="0">
                <a:solidFill>
                  <a:srgbClr val="482400"/>
                </a:solidFill>
                <a:latin typeface="Impact" panose="020B0806030902050204" pitchFamily="34" charset="0"/>
              </a:rPr>
              <a:t>of sins”, which in turn implied that the people of Israel were alienated from God.</a:t>
            </a:r>
          </a:p>
        </p:txBody>
      </p:sp>
    </p:spTree>
    <p:extLst>
      <p:ext uri="{BB962C8B-B14F-4D97-AF65-F5344CB8AC3E}">
        <p14:creationId xmlns:p14="http://schemas.microsoft.com/office/powerpoint/2010/main" val="1364551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 calcmode="lin" valueType="num">
                                      <p:cBhvr>
                                        <p:cTn id="7" dur="500" fill="hold"/>
                                        <p:tgtEl>
                                          <p:spTgt spid="1259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59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5955">
                                            <p:txEl>
                                              <p:pRg st="1" end="1"/>
                                            </p:txEl>
                                          </p:spTgt>
                                        </p:tgtEl>
                                        <p:attrNameLst>
                                          <p:attrName>style.visibility</p:attrName>
                                        </p:attrNameLst>
                                      </p:cBhvr>
                                      <p:to>
                                        <p:strVal val="visible"/>
                                      </p:to>
                                    </p:set>
                                    <p:anim calcmode="lin" valueType="num">
                                      <p:cBhvr additive="base">
                                        <p:cTn id="13" dur="500" fill="hold"/>
                                        <p:tgtEl>
                                          <p:spTgt spid="1259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59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5955">
                                            <p:txEl>
                                              <p:pRg st="2" end="2"/>
                                            </p:txEl>
                                          </p:spTgt>
                                        </p:tgtEl>
                                        <p:attrNameLst>
                                          <p:attrName>style.visibility</p:attrName>
                                        </p:attrNameLst>
                                      </p:cBhvr>
                                      <p:to>
                                        <p:strVal val="visible"/>
                                      </p:to>
                                    </p:set>
                                    <p:anim calcmode="lin" valueType="num">
                                      <p:cBhvr additive="base">
                                        <p:cTn id="19" dur="500" fill="hold"/>
                                        <p:tgtEl>
                                          <p:spTgt spid="1259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59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5955">
                                            <p:txEl>
                                              <p:pRg st="3" end="3"/>
                                            </p:txEl>
                                          </p:spTgt>
                                        </p:tgtEl>
                                        <p:attrNameLst>
                                          <p:attrName>style.visibility</p:attrName>
                                        </p:attrNameLst>
                                      </p:cBhvr>
                                      <p:to>
                                        <p:strVal val="visible"/>
                                      </p:to>
                                    </p:set>
                                    <p:anim calcmode="lin" valueType="num">
                                      <p:cBhvr additive="base">
                                        <p:cTn id="25" dur="500" fill="hold"/>
                                        <p:tgtEl>
                                          <p:spTgt spid="1259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59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25955">
                                            <p:txEl>
                                              <p:pRg st="4" end="4"/>
                                            </p:txEl>
                                          </p:spTgt>
                                        </p:tgtEl>
                                        <p:attrNameLst>
                                          <p:attrName>style.visibility</p:attrName>
                                        </p:attrNameLst>
                                      </p:cBhvr>
                                      <p:to>
                                        <p:strVal val="visible"/>
                                      </p:to>
                                    </p:set>
                                    <p:anim calcmode="lin" valueType="num">
                                      <p:cBhvr additive="base">
                                        <p:cTn id="31" dur="500" fill="hold"/>
                                        <p:tgtEl>
                                          <p:spTgt spid="1259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59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25956"/>
                                        </p:tgtEl>
                                        <p:attrNameLst>
                                          <p:attrName>style.visibility</p:attrName>
                                        </p:attrNameLst>
                                      </p:cBhvr>
                                      <p:to>
                                        <p:strVal val="visible"/>
                                      </p:to>
                                    </p:set>
                                    <p:anim calcmode="lin" valueType="num">
                                      <p:cBhvr>
                                        <p:cTn id="37" dur="500" fill="hold"/>
                                        <p:tgtEl>
                                          <p:spTgt spid="125956"/>
                                        </p:tgtEl>
                                        <p:attrNameLst>
                                          <p:attrName>ppt_w</p:attrName>
                                        </p:attrNameLst>
                                      </p:cBhvr>
                                      <p:tavLst>
                                        <p:tav tm="0">
                                          <p:val>
                                            <p:fltVal val="0"/>
                                          </p:val>
                                        </p:tav>
                                        <p:tav tm="100000">
                                          <p:val>
                                            <p:strVal val="#ppt_w"/>
                                          </p:val>
                                        </p:tav>
                                      </p:tavLst>
                                    </p:anim>
                                    <p:anim calcmode="lin" valueType="num">
                                      <p:cBhvr>
                                        <p:cTn id="38" dur="500" fill="hold"/>
                                        <p:tgtEl>
                                          <p:spTgt spid="1259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840FD934-81A6-45B8-9731-C525FC23E554}" type="slidenum">
              <a:rPr lang="en-US" altLang="en-US"/>
              <a:pPr/>
              <a:t>42</a:t>
            </a:fld>
            <a:endParaRPr lang="en-US" altLang="en-US"/>
          </a:p>
        </p:txBody>
      </p:sp>
      <p:sp>
        <p:nvSpPr>
          <p:cNvPr id="126978" name="Rectangle 2"/>
          <p:cNvSpPr>
            <a:spLocks noGrp="1" noChangeArrowheads="1"/>
          </p:cNvSpPr>
          <p:nvPr>
            <p:ph type="body" sz="half" idx="1"/>
          </p:nvPr>
        </p:nvSpPr>
        <p:spPr>
          <a:xfrm>
            <a:off x="1981200" y="1600200"/>
            <a:ext cx="3810000" cy="4572000"/>
          </a:xfrm>
        </p:spPr>
        <p:txBody>
          <a:bodyPr/>
          <a:lstStyle/>
          <a:p>
            <a:pPr algn="r">
              <a:buFont typeface="Wingdings" panose="05000000000000000000" pitchFamily="2" charset="2"/>
              <a:buNone/>
            </a:pPr>
            <a:r>
              <a:rPr lang="en-US" altLang="en-US" sz="2400" dirty="0">
                <a:solidFill>
                  <a:srgbClr val="FFFF99"/>
                </a:solidFill>
              </a:rPr>
              <a:t>Second temple </a:t>
            </a:r>
            <a:r>
              <a:rPr lang="en-US" altLang="en-US" sz="2400" i="1" dirty="0" err="1">
                <a:solidFill>
                  <a:srgbClr val="FFFF99"/>
                </a:solidFill>
              </a:rPr>
              <a:t>mikveh</a:t>
            </a:r>
            <a:r>
              <a:rPr lang="en-US" altLang="en-US" sz="2400" dirty="0">
                <a:solidFill>
                  <a:srgbClr val="FFFF99"/>
                </a:solidFill>
              </a:rPr>
              <a:t> (baptismal pool) excavated near the stairway at the southern wall of the temple mount.</a:t>
            </a:r>
          </a:p>
          <a:p>
            <a:pPr algn="r">
              <a:buFont typeface="Wingdings" panose="05000000000000000000" pitchFamily="2" charset="2"/>
              <a:buNone/>
            </a:pPr>
            <a:endParaRPr lang="en-US" altLang="en-US" sz="2400" dirty="0">
              <a:solidFill>
                <a:srgbClr val="FFFF99"/>
              </a:solidFill>
            </a:endParaRPr>
          </a:p>
          <a:p>
            <a:pPr algn="r">
              <a:buFont typeface="Wingdings" panose="05000000000000000000" pitchFamily="2" charset="2"/>
              <a:buNone/>
            </a:pPr>
            <a:r>
              <a:rPr lang="en-US" altLang="en-US" sz="2400" dirty="0">
                <a:solidFill>
                  <a:srgbClr val="FFFF99"/>
                </a:solidFill>
              </a:rPr>
              <a:t>It would have been in use during the time of Jesus</a:t>
            </a:r>
            <a:r>
              <a:rPr lang="en-US" altLang="en-US" sz="2400" dirty="0"/>
              <a:t>.</a:t>
            </a:r>
          </a:p>
        </p:txBody>
      </p:sp>
      <p:pic>
        <p:nvPicPr>
          <p:cNvPr id="126979" name="Picture 3" descr="NTA52"/>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172200" y="0"/>
            <a:ext cx="44958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98734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553200" y="277814"/>
            <a:ext cx="3657600" cy="6199187"/>
          </a:xfrm>
        </p:spPr>
        <p:txBody>
          <a:bodyPr/>
          <a:lstStyle/>
          <a:p>
            <a:pPr algn="l"/>
            <a:r>
              <a:rPr lang="en-US" altLang="en-US" sz="2800" dirty="0">
                <a:solidFill>
                  <a:srgbClr val="FFFF99"/>
                </a:solidFill>
              </a:rPr>
              <a:t>The traditional site of John’s baptism near Jericho and the Desert of Judea (3:1).</a:t>
            </a:r>
            <a:br>
              <a:rPr lang="en-US" altLang="en-US" sz="2800" dirty="0">
                <a:solidFill>
                  <a:srgbClr val="FFFF99"/>
                </a:solidFill>
              </a:rPr>
            </a:br>
            <a:r>
              <a:rPr lang="en-US" altLang="en-US" sz="2800" dirty="0">
                <a:solidFill>
                  <a:srgbClr val="FFFF99"/>
                </a:solidFill>
              </a:rPr>
              <a:t/>
            </a:r>
            <a:br>
              <a:rPr lang="en-US" altLang="en-US" sz="2800" dirty="0">
                <a:solidFill>
                  <a:srgbClr val="FFFF99"/>
                </a:solidFill>
              </a:rPr>
            </a:br>
            <a:r>
              <a:rPr lang="en-US" altLang="en-US" sz="2800" dirty="0">
                <a:solidFill>
                  <a:srgbClr val="FFFF99"/>
                </a:solidFill>
              </a:rPr>
              <a:t>Later the Fourth Gospel will also say that John baptized at </a:t>
            </a:r>
            <a:r>
              <a:rPr lang="en-US" altLang="en-US" sz="2800" dirty="0" err="1">
                <a:solidFill>
                  <a:srgbClr val="FFFF99"/>
                </a:solidFill>
              </a:rPr>
              <a:t>Aenon</a:t>
            </a:r>
            <a:r>
              <a:rPr lang="en-US" altLang="en-US" sz="2800" dirty="0">
                <a:solidFill>
                  <a:srgbClr val="FFFF99"/>
                </a:solidFill>
              </a:rPr>
              <a:t> (Jn. 3:23), which is much farther north, about 6 miles south of Beth </a:t>
            </a:r>
            <a:r>
              <a:rPr lang="en-US" altLang="en-US" sz="2800" dirty="0" smtClean="0">
                <a:solidFill>
                  <a:srgbClr val="FFFF99"/>
                </a:solidFill>
              </a:rPr>
              <a:t>Shan</a:t>
            </a:r>
            <a:r>
              <a:rPr lang="en-US" altLang="en-US" sz="2800" dirty="0">
                <a:solidFill>
                  <a:srgbClr val="FFFF99"/>
                </a:solidFill>
              </a:rPr>
              <a:t>.</a:t>
            </a:r>
          </a:p>
        </p:txBody>
      </p:sp>
      <p:pic>
        <p:nvPicPr>
          <p:cNvPr id="128003" name="Picture 3" descr="NTA5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1" y="0"/>
            <a:ext cx="46005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8562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John’s Ethical Preaching</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Luke gives an expanded account of John’s preaching unavailable in the other gospels, sermons with a strong ethical component.</a:t>
            </a:r>
          </a:p>
          <a:p>
            <a:pPr lvl="1"/>
            <a:r>
              <a:rPr lang="en-US" sz="2200" i="1" dirty="0" smtClean="0"/>
              <a:t>He advised the crowds to share their staples of life with the needy, an ethical concern clearly voiced by the ancient 8</a:t>
            </a:r>
            <a:r>
              <a:rPr lang="en-US" sz="2200" i="1" baseline="30000" dirty="0" smtClean="0"/>
              <a:t>th</a:t>
            </a:r>
            <a:r>
              <a:rPr lang="en-US" sz="2200" i="1" dirty="0" smtClean="0"/>
              <a:t> century prophets.</a:t>
            </a:r>
          </a:p>
          <a:p>
            <a:pPr lvl="1"/>
            <a:r>
              <a:rPr lang="en-US" sz="2200" i="1" dirty="0" smtClean="0"/>
              <a:t>He advised tax collectors and soldiers about fairness, since they often were in positions to exploit others with impunity.</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12400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solidFill>
                  <a:srgbClr val="C00000"/>
                </a:solidFill>
              </a:rPr>
              <a:t>Baptism of Spirit and Fire</a:t>
            </a:r>
            <a:endParaRPr lang="en-US" dirty="0"/>
          </a:p>
        </p:txBody>
      </p:sp>
      <p:sp>
        <p:nvSpPr>
          <p:cNvPr id="3" name="Content Placeholder 2"/>
          <p:cNvSpPr>
            <a:spLocks noGrp="1"/>
          </p:cNvSpPr>
          <p:nvPr>
            <p:ph idx="1"/>
          </p:nvPr>
        </p:nvSpPr>
        <p:spPr>
          <a:xfrm>
            <a:off x="2592924" y="2133600"/>
            <a:ext cx="8911687" cy="4534486"/>
          </a:xfrm>
        </p:spPr>
        <p:txBody>
          <a:bodyPr>
            <a:normAutofit/>
          </a:bodyPr>
          <a:lstStyle/>
          <a:p>
            <a:pPr marL="0" indent="0">
              <a:buNone/>
            </a:pPr>
            <a:r>
              <a:rPr lang="en-US" sz="2800" b="1" dirty="0" smtClean="0">
                <a:solidFill>
                  <a:srgbClr val="002060"/>
                </a:solidFill>
              </a:rPr>
              <a:t>John’s prediction of one coming after him who would baptize with the Spirit and fire immediately presupposes the priority of Jesus over John himself.</a:t>
            </a:r>
          </a:p>
          <a:p>
            <a:r>
              <a:rPr lang="en-US" altLang="en-US" sz="2400" i="1" u="sng" dirty="0" smtClean="0"/>
              <a:t>The </a:t>
            </a:r>
            <a:r>
              <a:rPr lang="en-US" altLang="en-US" sz="2400" i="1" u="sng" dirty="0"/>
              <a:t>first image</a:t>
            </a:r>
            <a:r>
              <a:rPr lang="en-US" altLang="en-US" sz="2400" i="1" dirty="0"/>
              <a:t> concerns the gift of the Spirit that would be poured out at Pentecost (Ac.1:5; 11:15-17). Jesus would be both the bearer of the Spirit and the giver of the Spirit</a:t>
            </a:r>
            <a:r>
              <a:rPr lang="en-US" altLang="en-US" sz="2400" i="1" dirty="0" smtClean="0"/>
              <a:t>.</a:t>
            </a:r>
          </a:p>
          <a:p>
            <a:r>
              <a:rPr lang="en-US" altLang="en-US" sz="2400" i="1" u="sng" dirty="0" smtClean="0"/>
              <a:t>The </a:t>
            </a:r>
            <a:r>
              <a:rPr lang="en-US" altLang="en-US" sz="2400" i="1" u="sng" dirty="0"/>
              <a:t>second image</a:t>
            </a:r>
            <a:r>
              <a:rPr lang="en-US" altLang="en-US" sz="2400" i="1" dirty="0"/>
              <a:t> refers to eschatological judgment (cf. Mal. 4:1</a:t>
            </a:r>
            <a:r>
              <a:rPr lang="en-US" altLang="en-US" sz="2400" i="1" dirty="0" smtClean="0"/>
              <a:t>).</a:t>
            </a:r>
            <a:endParaRPr lang="en-US" altLang="en-US" sz="2400" i="1" dirty="0"/>
          </a:p>
          <a:p>
            <a:endParaRPr lang="en-US" sz="24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159147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JESUS’ BAPTISM &amp; GENEALOGY </a:t>
            </a:r>
            <a:r>
              <a:rPr lang="en-US" sz="2400" b="1" dirty="0" smtClean="0">
                <a:solidFill>
                  <a:srgbClr val="C00000"/>
                </a:solidFill>
              </a:rPr>
              <a:t>(3:21-37)</a:t>
            </a:r>
            <a:endParaRPr lang="en-US" b="1" dirty="0">
              <a:solidFill>
                <a:srgbClr val="C00000"/>
              </a:solidFill>
            </a:endParaRPr>
          </a:p>
        </p:txBody>
      </p:sp>
      <p:sp>
        <p:nvSpPr>
          <p:cNvPr id="3" name="Content Placeholder 2"/>
          <p:cNvSpPr>
            <a:spLocks noGrp="1"/>
          </p:cNvSpPr>
          <p:nvPr>
            <p:ph idx="1"/>
          </p:nvPr>
        </p:nvSpPr>
        <p:spPr>
          <a:xfrm>
            <a:off x="2589212" y="2133600"/>
            <a:ext cx="8915400" cy="4351606"/>
          </a:xfrm>
        </p:spPr>
        <p:txBody>
          <a:bodyPr>
            <a:normAutofit/>
          </a:bodyPr>
          <a:lstStyle/>
          <a:p>
            <a:pPr marL="0" indent="0">
              <a:buNone/>
            </a:pPr>
            <a:r>
              <a:rPr lang="en-US" sz="2800" b="1" dirty="0" smtClean="0">
                <a:solidFill>
                  <a:srgbClr val="002060"/>
                </a:solidFill>
              </a:rPr>
              <a:t>The baptism of Jesus has a different emphasis in Luke than in the other gospels.</a:t>
            </a:r>
          </a:p>
          <a:p>
            <a:pPr lvl="1"/>
            <a:r>
              <a:rPr lang="en-US" sz="2200" i="1" dirty="0" smtClean="0"/>
              <a:t>Luke’s emphasis is on prayer: Jesus was praying as he was being baptized, and the descent of the Spirit while he was being baptized empowered him for his messianic role.</a:t>
            </a:r>
          </a:p>
          <a:p>
            <a:pPr lvl="1"/>
            <a:r>
              <a:rPr lang="en-US" sz="2200" i="1" dirty="0" smtClean="0"/>
              <a:t>Jesus was about 30 when he was baptized, the appropriate age for ministry (Nu. 4:1-3, 47; 8:23-24; cf. 2 Sa. 5:4).</a:t>
            </a:r>
          </a:p>
          <a:p>
            <a:pPr lvl="1"/>
            <a:r>
              <a:rPr lang="en-US" sz="2200" i="1" dirty="0" smtClean="0"/>
              <a:t>His descent was traced back through David, Abraham and Adam—the royal family, the Israelite nation and the whole human race.</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46</a:t>
            </a:fld>
            <a:endParaRPr lang="en-US" dirty="0"/>
          </a:p>
        </p:txBody>
      </p:sp>
    </p:spTree>
    <p:extLst>
      <p:ext uri="{BB962C8B-B14F-4D97-AF65-F5344CB8AC3E}">
        <p14:creationId xmlns:p14="http://schemas.microsoft.com/office/powerpoint/2010/main" val="33011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TEMPTATION </a:t>
            </a:r>
            <a:r>
              <a:rPr lang="en-US" sz="2400" b="1" dirty="0" smtClean="0">
                <a:solidFill>
                  <a:srgbClr val="C00000"/>
                </a:solidFill>
              </a:rPr>
              <a:t>(4:1-13)</a:t>
            </a:r>
            <a:endParaRPr lang="en-US" b="1" dirty="0">
              <a:solidFill>
                <a:srgbClr val="C00000"/>
              </a:solidFill>
            </a:endParaRPr>
          </a:p>
        </p:txBody>
      </p:sp>
      <p:sp>
        <p:nvSpPr>
          <p:cNvPr id="3" name="Content Placeholder 2"/>
          <p:cNvSpPr>
            <a:spLocks noGrp="1"/>
          </p:cNvSpPr>
          <p:nvPr>
            <p:ph idx="1"/>
          </p:nvPr>
        </p:nvSpPr>
        <p:spPr>
          <a:xfrm>
            <a:off x="2592925" y="1364564"/>
            <a:ext cx="8911686" cy="5380892"/>
          </a:xfrm>
        </p:spPr>
        <p:txBody>
          <a:bodyPr>
            <a:normAutofit lnSpcReduction="10000"/>
          </a:bodyPr>
          <a:lstStyle/>
          <a:p>
            <a:pPr marL="0" indent="0">
              <a:buNone/>
            </a:pPr>
            <a:r>
              <a:rPr lang="en-US" sz="2800" b="1" dirty="0" smtClean="0">
                <a:solidFill>
                  <a:srgbClr val="002060"/>
                </a:solidFill>
              </a:rPr>
              <a:t>“Full of the Spirit,” Jesus left the Jordan River and was led by the Spirit into the desert where he fasted and was tempted for 40 days by the devil.</a:t>
            </a:r>
          </a:p>
          <a:p>
            <a:pPr lvl="1"/>
            <a:r>
              <a:rPr lang="en-US" altLang="en-US" sz="2400" i="1" dirty="0"/>
              <a:t>Just as God’s ancient “son” passed through the wilderness of temptation (cf. Ex. 4:22; Dt. 8:2, 5), now his true Son </a:t>
            </a:r>
            <a:r>
              <a:rPr lang="en-US" altLang="en-US" sz="2400" i="1" dirty="0" smtClean="0"/>
              <a:t>would </a:t>
            </a:r>
            <a:r>
              <a:rPr lang="en-US" altLang="en-US" sz="2400" i="1" dirty="0"/>
              <a:t>experience the same test of </a:t>
            </a:r>
            <a:r>
              <a:rPr lang="en-US" altLang="en-US" sz="2400" i="1" dirty="0" smtClean="0"/>
              <a:t>faithfulness.</a:t>
            </a:r>
          </a:p>
          <a:p>
            <a:pPr lvl="1">
              <a:lnSpc>
                <a:spcPct val="90000"/>
              </a:lnSpc>
            </a:pPr>
            <a:r>
              <a:rPr lang="en-US" altLang="en-US" sz="2200" i="1" dirty="0"/>
              <a:t>The </a:t>
            </a:r>
            <a:r>
              <a:rPr lang="en-US" altLang="en-US" sz="2200" i="1" dirty="0" smtClean="0"/>
              <a:t>40 </a:t>
            </a:r>
            <a:r>
              <a:rPr lang="en-US" altLang="en-US" sz="2200" i="1" dirty="0"/>
              <a:t>days of fasting parallels </a:t>
            </a:r>
            <a:r>
              <a:rPr lang="en-US" altLang="en-US" sz="2200" i="1" dirty="0" smtClean="0"/>
              <a:t>Israel’s 40 </a:t>
            </a:r>
            <a:r>
              <a:rPr lang="en-US" altLang="en-US" sz="2200" i="1" dirty="0"/>
              <a:t>years of </a:t>
            </a:r>
            <a:r>
              <a:rPr lang="en-US" altLang="en-US" sz="2200" i="1" dirty="0" smtClean="0"/>
              <a:t>sojourn.</a:t>
            </a:r>
            <a:endParaRPr lang="en-US" altLang="en-US" sz="2200" i="1" dirty="0"/>
          </a:p>
          <a:p>
            <a:pPr lvl="1">
              <a:lnSpc>
                <a:spcPct val="90000"/>
              </a:lnSpc>
            </a:pPr>
            <a:r>
              <a:rPr lang="en-US" altLang="en-US" sz="2200" i="1" dirty="0"/>
              <a:t>That Jesus was led “by the Spirit” suggests that the initiative </a:t>
            </a:r>
            <a:r>
              <a:rPr lang="en-US" altLang="en-US" sz="2200" i="1" dirty="0" smtClean="0"/>
              <a:t>lay </a:t>
            </a:r>
            <a:r>
              <a:rPr lang="en-US" altLang="en-US" sz="2200" i="1" dirty="0"/>
              <a:t>with God, even though the agent of temptation was Satan.</a:t>
            </a:r>
          </a:p>
          <a:p>
            <a:pPr lvl="1">
              <a:lnSpc>
                <a:spcPct val="90000"/>
              </a:lnSpc>
            </a:pPr>
            <a:r>
              <a:rPr lang="en-US" altLang="en-US" sz="2200" i="1" dirty="0"/>
              <a:t>The ground of the temptation was Jesus’ identity : “…if you are God’s Son…”</a:t>
            </a:r>
          </a:p>
          <a:p>
            <a:pPr lvl="1">
              <a:lnSpc>
                <a:spcPct val="90000"/>
              </a:lnSpc>
            </a:pPr>
            <a:r>
              <a:rPr lang="en-US" altLang="en-US" sz="2200" i="1" dirty="0"/>
              <a:t>The issue was whether Jesus would trust in the Father or take matters into his own hands to reach his </a:t>
            </a:r>
            <a:r>
              <a:rPr lang="en-US" altLang="en-US" sz="2200" i="1" dirty="0" smtClean="0"/>
              <a:t>goals</a:t>
            </a:r>
            <a:r>
              <a:rPr lang="en-US" altLang="en-US" sz="2200" i="1" dirty="0"/>
              <a: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93417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8973" y="1322365"/>
            <a:ext cx="10055640" cy="2560319"/>
          </a:xfrm>
        </p:spPr>
        <p:txBody>
          <a:bodyPr>
            <a:normAutofit/>
          </a:bodyPr>
          <a:lstStyle/>
          <a:p>
            <a:r>
              <a:rPr lang="en-US" dirty="0" smtClean="0">
                <a:solidFill>
                  <a:srgbClr val="FFFF99"/>
                </a:solidFill>
                <a:latin typeface="Bradley Hand ITC" panose="03070402050302030203" pitchFamily="66" charset="0"/>
              </a:rPr>
              <a:t>“Yahweh your God led you all the way in the desert these forty years to humble you and to test you in order to know what was in your heart, whether or not you would keep his commands.” </a:t>
            </a:r>
            <a:r>
              <a:rPr lang="en-US" sz="2000" dirty="0" smtClean="0">
                <a:solidFill>
                  <a:srgbClr val="FFFF99"/>
                </a:solidFill>
              </a:rPr>
              <a:t>(Dt. </a:t>
            </a:r>
            <a:r>
              <a:rPr lang="en-US" sz="2000" dirty="0">
                <a:solidFill>
                  <a:srgbClr val="FFFF99"/>
                </a:solidFill>
              </a:rPr>
              <a:t>8</a:t>
            </a:r>
            <a:r>
              <a:rPr lang="en-US" sz="2000" dirty="0" smtClean="0">
                <a:solidFill>
                  <a:srgbClr val="FFFF99"/>
                </a:solidFill>
              </a:rPr>
              <a:t>:2)</a:t>
            </a:r>
            <a:endParaRPr lang="en-US" sz="2000" dirty="0">
              <a:solidFill>
                <a:srgbClr val="FFFF99"/>
              </a:solidFill>
            </a:endParaRPr>
          </a:p>
        </p:txBody>
      </p:sp>
      <p:sp>
        <p:nvSpPr>
          <p:cNvPr id="3" name="Content Placeholder 2"/>
          <p:cNvSpPr>
            <a:spLocks noGrp="1"/>
          </p:cNvSpPr>
          <p:nvPr>
            <p:ph idx="1"/>
          </p:nvPr>
        </p:nvSpPr>
        <p:spPr>
          <a:xfrm>
            <a:off x="1702191" y="4220306"/>
            <a:ext cx="9802422" cy="2180493"/>
          </a:xfrm>
        </p:spPr>
        <p:txBody>
          <a:bodyPr>
            <a:normAutofit/>
          </a:bodyPr>
          <a:lstStyle/>
          <a:p>
            <a:pPr marL="0" indent="0">
              <a:buNone/>
            </a:pPr>
            <a:r>
              <a:rPr lang="en-US" altLang="en-US" sz="2400" i="1" dirty="0">
                <a:solidFill>
                  <a:srgbClr val="FFFF00"/>
                </a:solidFill>
              </a:rPr>
              <a:t>In the end, it is more than incidental that the portions of Torah Jesus quoted were all drawn from passages about the ancient sojourn and testing (cf. Dt. 8:3; 6:16; 6:13</a:t>
            </a:r>
            <a:r>
              <a:rPr lang="en-US" altLang="en-US" sz="2400" i="1" dirty="0" smtClean="0">
                <a:solidFill>
                  <a:srgbClr val="FFFF00"/>
                </a:solidFill>
              </a:rPr>
              <a:t>).</a:t>
            </a:r>
            <a:endParaRPr lang="en-US" altLang="en-US" sz="2400" i="1" dirty="0">
              <a:solidFill>
                <a:srgbClr val="FFFF00"/>
              </a:solidFill>
            </a:endParaRPr>
          </a:p>
        </p:txBody>
      </p:sp>
    </p:spTree>
    <p:extLst>
      <p:ext uri="{BB962C8B-B14F-4D97-AF65-F5344CB8AC3E}">
        <p14:creationId xmlns:p14="http://schemas.microsoft.com/office/powerpoint/2010/main" val="3683843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36197" name="Picture 5" descr="NTA56"/>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524000" y="0"/>
            <a:ext cx="50292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8" name="Text Box 6"/>
          <p:cNvSpPr txBox="1">
            <a:spLocks noChangeArrowheads="1"/>
          </p:cNvSpPr>
          <p:nvPr/>
        </p:nvSpPr>
        <p:spPr bwMode="auto">
          <a:xfrm>
            <a:off x="6781800" y="3657601"/>
            <a:ext cx="36576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solidFill>
                  <a:srgbClr val="FFFF99"/>
                </a:solidFill>
              </a:rPr>
              <a:t>The desert of Judea, the barren wasteland which was the site of the temptations, stretches from the Jordan Rift toward Jerusalem for about a dozen miles.</a:t>
            </a:r>
          </a:p>
        </p:txBody>
      </p:sp>
    </p:spTree>
    <p:extLst>
      <p:ext uri="{BB962C8B-B14F-4D97-AF65-F5344CB8AC3E}">
        <p14:creationId xmlns:p14="http://schemas.microsoft.com/office/powerpoint/2010/main" val="338295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71708"/>
            <a:ext cx="8911687" cy="1280890"/>
          </a:xfrm>
        </p:spPr>
        <p:txBody>
          <a:bodyPr/>
          <a:lstStyle/>
          <a:p>
            <a:r>
              <a:rPr lang="en-US" b="1" dirty="0" smtClean="0">
                <a:solidFill>
                  <a:srgbClr val="C00000"/>
                </a:solidFill>
              </a:rPr>
              <a:t>An Apologia</a:t>
            </a:r>
            <a:endParaRPr lang="en-US" b="1" dirty="0">
              <a:solidFill>
                <a:srgbClr val="C00000"/>
              </a:solidFill>
            </a:endParaRPr>
          </a:p>
        </p:txBody>
      </p:sp>
      <p:sp>
        <p:nvSpPr>
          <p:cNvPr id="3" name="Content Placeholder 2"/>
          <p:cNvSpPr>
            <a:spLocks noGrp="1"/>
          </p:cNvSpPr>
          <p:nvPr>
            <p:ph idx="1"/>
          </p:nvPr>
        </p:nvSpPr>
        <p:spPr>
          <a:xfrm>
            <a:off x="2592925" y="1482436"/>
            <a:ext cx="8911686" cy="5375564"/>
          </a:xfrm>
        </p:spPr>
        <p:txBody>
          <a:bodyPr>
            <a:normAutofit fontScale="92500"/>
          </a:bodyPr>
          <a:lstStyle/>
          <a:p>
            <a:pPr marL="0" indent="0">
              <a:buNone/>
            </a:pPr>
            <a:r>
              <a:rPr lang="en-US" sz="2800" b="1" dirty="0" smtClean="0">
                <a:solidFill>
                  <a:srgbClr val="002060"/>
                </a:solidFill>
              </a:rPr>
              <a:t>A number of scholars have observed an apologetic motif in this gospel, an attempt to depict Christianity as harmless to the Roman Empire.</a:t>
            </a:r>
          </a:p>
          <a:p>
            <a:pPr lvl="1"/>
            <a:r>
              <a:rPr lang="en-US" sz="2600" i="1" dirty="0" smtClean="0"/>
              <a:t>Caesar Nero blamed the great fire in Rome in AD 64 on Christians, and after the destruction of Jerusalem in AD 70, Christianity became an illegal religion.</a:t>
            </a:r>
          </a:p>
          <a:p>
            <a:pPr lvl="1"/>
            <a:r>
              <a:rPr lang="en-US" sz="2600" i="1" dirty="0" smtClean="0"/>
              <a:t>Luke’s dedication of the work to his patron </a:t>
            </a:r>
            <a:r>
              <a:rPr lang="en-US" sz="2600" i="1" dirty="0" err="1" smtClean="0"/>
              <a:t>Theophilus</a:t>
            </a:r>
            <a:r>
              <a:rPr lang="en-US" sz="2600" i="1" dirty="0" smtClean="0"/>
              <a:t> (1:3) tends in this direction as does his repeated emphasis that Jesus was pronounced innocent by the Romans (23:4, 13-16, 22, 47).</a:t>
            </a:r>
          </a:p>
          <a:p>
            <a:pPr lvl="1"/>
            <a:r>
              <a:rPr lang="en-US" sz="2600" i="1" dirty="0" smtClean="0"/>
              <a:t>Luke depicts Jesus as a “Benefactor” or “Savior”, a title used in the Greco-Roman world to describe a leader who establishes peace (1:47; 2:11).</a:t>
            </a:r>
            <a:endParaRPr lang="en-US" sz="2600" i="1"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59658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097280" y="314621"/>
            <a:ext cx="8911687" cy="1280890"/>
          </a:xfrm>
        </p:spPr>
        <p:txBody>
          <a:bodyPr/>
          <a:lstStyle/>
          <a:p>
            <a:r>
              <a:rPr lang="en-US" altLang="en-US" sz="4000" dirty="0">
                <a:solidFill>
                  <a:srgbClr val="FFC000"/>
                </a:solidFill>
                <a:effectLst>
                  <a:outerShdw blurRad="38100" dist="38100" dir="2700000" algn="tl">
                    <a:srgbClr val="000000">
                      <a:alpha val="43137"/>
                    </a:srgbClr>
                  </a:outerShdw>
                </a:effectLst>
                <a:latin typeface="Impact" panose="020B0806030902050204" pitchFamily="34" charset="0"/>
              </a:rPr>
              <a:t>The Ancient Synagogue Service</a:t>
            </a:r>
            <a:r>
              <a:rPr lang="en-US" altLang="en-US" sz="4000" dirty="0">
                <a:solidFill>
                  <a:srgbClr val="FFC000"/>
                </a:solidFill>
                <a:effectLst>
                  <a:outerShdw blurRad="38100" dist="38100" dir="2700000" algn="tl">
                    <a:srgbClr val="000000">
                      <a:alpha val="43137"/>
                    </a:srgbClr>
                  </a:outerShdw>
                </a:effectLst>
              </a:rPr>
              <a:t/>
            </a:r>
            <a:br>
              <a:rPr lang="en-US" altLang="en-US" sz="4000" dirty="0">
                <a:solidFill>
                  <a:srgbClr val="FFC000"/>
                </a:solidFill>
                <a:effectLst>
                  <a:outerShdw blurRad="38100" dist="38100" dir="2700000" algn="tl">
                    <a:srgbClr val="000000">
                      <a:alpha val="43137"/>
                    </a:srgbClr>
                  </a:outerShdw>
                </a:effectLst>
              </a:rPr>
            </a:br>
            <a:r>
              <a:rPr lang="en-US" altLang="en-US" sz="2800" dirty="0">
                <a:solidFill>
                  <a:srgbClr val="FFC000"/>
                </a:solidFill>
                <a:effectLst>
                  <a:outerShdw blurRad="38100" dist="38100" dir="2700000" algn="tl">
                    <a:srgbClr val="000000">
                      <a:alpha val="43137"/>
                    </a:srgbClr>
                  </a:outerShdw>
                </a:effectLst>
              </a:rPr>
              <a:t>(according to the Mishnah)</a:t>
            </a:r>
            <a:endParaRPr lang="en-US" altLang="en-US" sz="4000" dirty="0">
              <a:solidFill>
                <a:srgbClr val="FFC000"/>
              </a:solidFill>
              <a:effectLst>
                <a:outerShdw blurRad="38100" dist="38100" dir="2700000" algn="tl">
                  <a:srgbClr val="000000">
                    <a:alpha val="43137"/>
                  </a:srgbClr>
                </a:outerShdw>
              </a:effectLst>
            </a:endParaRPr>
          </a:p>
        </p:txBody>
      </p:sp>
      <p:sp>
        <p:nvSpPr>
          <p:cNvPr id="98307" name="Rectangle 3"/>
          <p:cNvSpPr>
            <a:spLocks noGrp="1" noChangeArrowheads="1"/>
          </p:cNvSpPr>
          <p:nvPr>
            <p:ph type="body" idx="1"/>
          </p:nvPr>
        </p:nvSpPr>
        <p:spPr>
          <a:xfrm>
            <a:off x="1097280" y="1772530"/>
            <a:ext cx="9988062" cy="4768947"/>
          </a:xfrm>
        </p:spPr>
        <p:txBody>
          <a:bodyPr>
            <a:normAutofit/>
          </a:bodyPr>
          <a:lstStyle/>
          <a:p>
            <a:pPr>
              <a:lnSpc>
                <a:spcPct val="80000"/>
              </a:lnSpc>
              <a:buFont typeface="Wingdings" panose="05000000000000000000" pitchFamily="2" charset="2"/>
              <a:buNone/>
            </a:pPr>
            <a:r>
              <a:rPr lang="en-US" altLang="en-US" sz="2800" b="1" dirty="0">
                <a:solidFill>
                  <a:srgbClr val="FFFF99"/>
                </a:solidFill>
                <a:effectLst>
                  <a:outerShdw blurRad="38100" dist="38100" dir="2700000" algn="tl">
                    <a:srgbClr val="000000">
                      <a:alpha val="43137"/>
                    </a:srgbClr>
                  </a:outerShdw>
                </a:effectLst>
              </a:rPr>
              <a:t>The ancient synagogue service consisted of two primary activities, prayer and the study of Scripture:</a:t>
            </a:r>
          </a:p>
          <a:p>
            <a:pPr>
              <a:lnSpc>
                <a:spcPct val="80000"/>
              </a:lnSpc>
            </a:pPr>
            <a:r>
              <a:rPr lang="en-US" altLang="en-US" sz="2400" i="1" dirty="0">
                <a:solidFill>
                  <a:schemeClr val="bg1"/>
                </a:solidFill>
              </a:rPr>
              <a:t>Opening benedictions (call to “bless” the Lord)</a:t>
            </a:r>
          </a:p>
          <a:p>
            <a:pPr>
              <a:lnSpc>
                <a:spcPct val="80000"/>
              </a:lnSpc>
            </a:pPr>
            <a:r>
              <a:rPr lang="en-US" altLang="en-US" sz="2400" i="1" dirty="0">
                <a:solidFill>
                  <a:schemeClr val="bg1"/>
                </a:solidFill>
              </a:rPr>
              <a:t>Recitation of the Shema (Deut. 6:4-9; 11:13-21; Num. 15:37-41)</a:t>
            </a:r>
          </a:p>
          <a:p>
            <a:pPr>
              <a:lnSpc>
                <a:spcPct val="80000"/>
              </a:lnSpc>
            </a:pPr>
            <a:r>
              <a:rPr lang="en-US" altLang="en-US" sz="2400" i="1" dirty="0">
                <a:solidFill>
                  <a:schemeClr val="bg1"/>
                </a:solidFill>
              </a:rPr>
              <a:t>Prayer (from the lectern)</a:t>
            </a:r>
          </a:p>
          <a:p>
            <a:pPr>
              <a:lnSpc>
                <a:spcPct val="80000"/>
              </a:lnSpc>
            </a:pPr>
            <a:r>
              <a:rPr lang="en-US" altLang="en-US" sz="2400" i="1" dirty="0">
                <a:solidFill>
                  <a:schemeClr val="bg1"/>
                </a:solidFill>
              </a:rPr>
              <a:t>The Eighteen Benedictions (from before the Torah ark) to which the congregation responded, “Amen.”</a:t>
            </a:r>
          </a:p>
          <a:p>
            <a:pPr>
              <a:lnSpc>
                <a:spcPct val="80000"/>
              </a:lnSpc>
            </a:pPr>
            <a:r>
              <a:rPr lang="en-US" altLang="en-US" sz="2400" i="1" dirty="0">
                <a:solidFill>
                  <a:schemeClr val="bg1"/>
                </a:solidFill>
              </a:rPr>
              <a:t>Public reading of the Torah</a:t>
            </a:r>
          </a:p>
          <a:p>
            <a:pPr>
              <a:lnSpc>
                <a:spcPct val="80000"/>
              </a:lnSpc>
            </a:pPr>
            <a:r>
              <a:rPr lang="en-US" altLang="en-US" sz="2400" i="1" dirty="0">
                <a:solidFill>
                  <a:schemeClr val="bg1"/>
                </a:solidFill>
              </a:rPr>
              <a:t>Public reading of the Prophets</a:t>
            </a:r>
          </a:p>
          <a:p>
            <a:pPr>
              <a:lnSpc>
                <a:spcPct val="80000"/>
              </a:lnSpc>
            </a:pPr>
            <a:r>
              <a:rPr lang="en-US" altLang="en-US" sz="2400" i="1" dirty="0">
                <a:solidFill>
                  <a:schemeClr val="bg1"/>
                </a:solidFill>
              </a:rPr>
              <a:t>Sermon (exposition of Scripture)</a:t>
            </a:r>
          </a:p>
          <a:p>
            <a:pPr>
              <a:lnSpc>
                <a:spcPct val="80000"/>
              </a:lnSpc>
            </a:pPr>
            <a:r>
              <a:rPr lang="en-US" altLang="en-US" sz="2400" i="1" dirty="0">
                <a:solidFill>
                  <a:schemeClr val="bg1"/>
                </a:solidFill>
              </a:rPr>
              <a:t>Concluding benediction</a:t>
            </a:r>
          </a:p>
        </p:txBody>
      </p:sp>
    </p:spTree>
    <p:extLst>
      <p:ext uri="{BB962C8B-B14F-4D97-AF65-F5344CB8AC3E}">
        <p14:creationId xmlns:p14="http://schemas.microsoft.com/office/powerpoint/2010/main" val="3583303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p:cTn id="7" dur="500" fill="hold"/>
                                        <p:tgtEl>
                                          <p:spTgt spid="983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83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8307">
                                            <p:txEl>
                                              <p:pRg st="3" end="3"/>
                                            </p:txEl>
                                          </p:spTgt>
                                        </p:tgtEl>
                                        <p:attrNameLst>
                                          <p:attrName>style.visibility</p:attrName>
                                        </p:attrNameLst>
                                      </p:cBhvr>
                                      <p:to>
                                        <p:strVal val="visible"/>
                                      </p:to>
                                    </p:set>
                                    <p:anim calcmode="lin" valueType="num">
                                      <p:cBhvr additive="base">
                                        <p:cTn id="25" dur="500" fill="hold"/>
                                        <p:tgtEl>
                                          <p:spTgt spid="983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83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8307">
                                            <p:txEl>
                                              <p:pRg st="4" end="4"/>
                                            </p:txEl>
                                          </p:spTgt>
                                        </p:tgtEl>
                                        <p:attrNameLst>
                                          <p:attrName>style.visibility</p:attrName>
                                        </p:attrNameLst>
                                      </p:cBhvr>
                                      <p:to>
                                        <p:strVal val="visible"/>
                                      </p:to>
                                    </p:set>
                                    <p:anim calcmode="lin" valueType="num">
                                      <p:cBhvr additive="base">
                                        <p:cTn id="31" dur="500" fill="hold"/>
                                        <p:tgtEl>
                                          <p:spTgt spid="983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83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8307">
                                            <p:txEl>
                                              <p:pRg st="5" end="5"/>
                                            </p:txEl>
                                          </p:spTgt>
                                        </p:tgtEl>
                                        <p:attrNameLst>
                                          <p:attrName>style.visibility</p:attrName>
                                        </p:attrNameLst>
                                      </p:cBhvr>
                                      <p:to>
                                        <p:strVal val="visible"/>
                                      </p:to>
                                    </p:set>
                                    <p:anim calcmode="lin" valueType="num">
                                      <p:cBhvr additive="base">
                                        <p:cTn id="37" dur="500" fill="hold"/>
                                        <p:tgtEl>
                                          <p:spTgt spid="983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83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98307">
                                            <p:txEl>
                                              <p:pRg st="6" end="6"/>
                                            </p:txEl>
                                          </p:spTgt>
                                        </p:tgtEl>
                                        <p:attrNameLst>
                                          <p:attrName>style.visibility</p:attrName>
                                        </p:attrNameLst>
                                      </p:cBhvr>
                                      <p:to>
                                        <p:strVal val="visible"/>
                                      </p:to>
                                    </p:set>
                                    <p:anim calcmode="lin" valueType="num">
                                      <p:cBhvr additive="base">
                                        <p:cTn id="43" dur="500" fill="hold"/>
                                        <p:tgtEl>
                                          <p:spTgt spid="9830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830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98307">
                                            <p:txEl>
                                              <p:pRg st="7" end="7"/>
                                            </p:txEl>
                                          </p:spTgt>
                                        </p:tgtEl>
                                        <p:attrNameLst>
                                          <p:attrName>style.visibility</p:attrName>
                                        </p:attrNameLst>
                                      </p:cBhvr>
                                      <p:to>
                                        <p:strVal val="visible"/>
                                      </p:to>
                                    </p:set>
                                    <p:anim calcmode="lin" valueType="num">
                                      <p:cBhvr additive="base">
                                        <p:cTn id="49" dur="500" fill="hold"/>
                                        <p:tgtEl>
                                          <p:spTgt spid="9830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830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98307">
                                            <p:txEl>
                                              <p:pRg st="8" end="8"/>
                                            </p:txEl>
                                          </p:spTgt>
                                        </p:tgtEl>
                                        <p:attrNameLst>
                                          <p:attrName>style.visibility</p:attrName>
                                        </p:attrNameLst>
                                      </p:cBhvr>
                                      <p:to>
                                        <p:strVal val="visible"/>
                                      </p:to>
                                    </p:set>
                                    <p:anim calcmode="lin" valueType="num">
                                      <p:cBhvr additive="base">
                                        <p:cTn id="55" dur="500" fill="hold"/>
                                        <p:tgtEl>
                                          <p:spTgt spid="9830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830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REJECTION AT NAZARETH </a:t>
            </a:r>
            <a:r>
              <a:rPr lang="en-US" sz="2400" b="1" dirty="0" smtClean="0">
                <a:solidFill>
                  <a:srgbClr val="C00000"/>
                </a:solidFill>
              </a:rPr>
              <a:t>(4:14-30)</a:t>
            </a:r>
            <a:endParaRPr lang="en-US" b="1" dirty="0">
              <a:solidFill>
                <a:srgbClr val="C00000"/>
              </a:solidFill>
            </a:endParaRPr>
          </a:p>
        </p:txBody>
      </p:sp>
      <p:sp>
        <p:nvSpPr>
          <p:cNvPr id="3" name="Content Placeholder 2"/>
          <p:cNvSpPr>
            <a:spLocks noGrp="1"/>
          </p:cNvSpPr>
          <p:nvPr>
            <p:ph idx="1"/>
          </p:nvPr>
        </p:nvSpPr>
        <p:spPr>
          <a:xfrm>
            <a:off x="2592924" y="1645920"/>
            <a:ext cx="9055125" cy="5212079"/>
          </a:xfrm>
        </p:spPr>
        <p:txBody>
          <a:bodyPr>
            <a:normAutofit lnSpcReduction="10000"/>
          </a:bodyPr>
          <a:lstStyle/>
          <a:p>
            <a:pPr marL="0" indent="0">
              <a:buNone/>
            </a:pPr>
            <a:r>
              <a:rPr lang="en-US" sz="2800" b="1" dirty="0" smtClean="0">
                <a:solidFill>
                  <a:srgbClr val="002060"/>
                </a:solidFill>
              </a:rPr>
              <a:t>Jesus left the desert of temptation “in the power of the Spirit” and began teaching in the Galilean countryside.</a:t>
            </a:r>
          </a:p>
          <a:p>
            <a:pPr lvl="1"/>
            <a:r>
              <a:rPr lang="en-US" sz="2200" i="1" dirty="0" smtClean="0"/>
              <a:t>At Nazareth, his home town, he was selected to read from the scroll of Isaiah.</a:t>
            </a:r>
          </a:p>
          <a:p>
            <a:pPr lvl="1"/>
            <a:r>
              <a:rPr lang="en-US" sz="2200" i="1" dirty="0" smtClean="0"/>
              <a:t>He unrolled the scroll until he found the passage at 61:1-2, which he read, stopping in the middle of the sentence (omitting the saying about judgment).</a:t>
            </a:r>
          </a:p>
          <a:p>
            <a:pPr lvl="1"/>
            <a:r>
              <a:rPr lang="en-US" sz="2200" i="1" dirty="0" smtClean="0"/>
              <a:t>As the congregation sat expectantly awaiting his comments, he said simply, “Today this Scripture is fulfilled in your hearing.”</a:t>
            </a:r>
          </a:p>
          <a:p>
            <a:pPr lvl="1"/>
            <a:r>
              <a:rPr lang="en-US" sz="2200" i="1" dirty="0" smtClean="0"/>
              <a:t>Amazement was followed by incredulity, rejection and a charge of blasphemy with the threat of death, but Jesus simply walked away unharmed.</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51</a:t>
            </a:fld>
            <a:endParaRPr lang="en-US" dirty="0"/>
          </a:p>
        </p:txBody>
      </p:sp>
    </p:spTree>
    <p:extLst>
      <p:ext uri="{BB962C8B-B14F-4D97-AF65-F5344CB8AC3E}">
        <p14:creationId xmlns:p14="http://schemas.microsoft.com/office/powerpoint/2010/main" val="10023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smtClean="0"/>
              <a:t>EARLY MINISTRY</a:t>
            </a:r>
            <a:endParaRPr lang="en-US" sz="4000" dirty="0"/>
          </a:p>
        </p:txBody>
      </p:sp>
    </p:spTree>
    <p:extLst>
      <p:ext uri="{BB962C8B-B14F-4D97-AF65-F5344CB8AC3E}">
        <p14:creationId xmlns:p14="http://schemas.microsoft.com/office/powerpoint/2010/main" val="2203092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BEGINNINGS OF MINISTRY </a:t>
            </a:r>
            <a:r>
              <a:rPr lang="en-US" sz="2400" b="1" dirty="0" smtClean="0">
                <a:solidFill>
                  <a:srgbClr val="C00000"/>
                </a:solidFill>
              </a:rPr>
              <a:t>(4:31-44)</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From Nazareth, Jesus moved to Capernaum on the Galilean lakeshore.</a:t>
            </a:r>
          </a:p>
          <a:p>
            <a:pPr lvl="1"/>
            <a:r>
              <a:rPr lang="en-US" sz="2200" i="1" dirty="0" smtClean="0"/>
              <a:t>In broad strokes, Luke sketches Jesus’ early ministry of teaching, exorcisms and healings.</a:t>
            </a:r>
          </a:p>
          <a:p>
            <a:pPr lvl="1"/>
            <a:r>
              <a:rPr lang="en-US" sz="2200" i="1" dirty="0" smtClean="0"/>
              <a:t>Jesus sought to keep his messianic identity a secret, demanding that demons not recognize him.</a:t>
            </a:r>
          </a:p>
          <a:p>
            <a:pPr lvl="1"/>
            <a:r>
              <a:rPr lang="en-US" sz="2200" i="1" dirty="0" smtClean="0"/>
              <a:t>Luke also begins his language of amazement on the part of the crowds, raising the most basic question, “Who is Jesus?”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54445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41319" name="Picture 7" descr="BAS05"/>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608476" y="1"/>
            <a:ext cx="11009498"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1320" name="Text Box 8"/>
          <p:cNvSpPr txBox="1">
            <a:spLocks noChangeArrowheads="1"/>
          </p:cNvSpPr>
          <p:nvPr/>
        </p:nvSpPr>
        <p:spPr bwMode="auto">
          <a:xfrm>
            <a:off x="4267200" y="5029201"/>
            <a:ext cx="609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t>Sea of Galilee looking eastward. The lake is about 8 miles across (east to west) and about 13 miles long (north to south).</a:t>
            </a:r>
          </a:p>
        </p:txBody>
      </p:sp>
      <p:sp>
        <p:nvSpPr>
          <p:cNvPr id="7" name="Rectangle 2"/>
          <p:cNvSpPr txBox="1">
            <a:spLocks noChangeArrowheads="1"/>
          </p:cNvSpPr>
          <p:nvPr/>
        </p:nvSpPr>
        <p:spPr>
          <a:xfrm>
            <a:off x="5425841" y="4962965"/>
            <a:ext cx="5995181" cy="107271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altLang="en-US" sz="4000" dirty="0" smtClean="0">
                <a:solidFill>
                  <a:srgbClr val="FFFF99"/>
                </a:solidFill>
              </a:rPr>
              <a:t>The Geographical Shift</a:t>
            </a:r>
            <a:br>
              <a:rPr lang="en-US" altLang="en-US" sz="4000" dirty="0" smtClean="0">
                <a:solidFill>
                  <a:srgbClr val="FFFF99"/>
                </a:solidFill>
              </a:rPr>
            </a:br>
            <a:r>
              <a:rPr lang="en-US" altLang="en-US" sz="2400" dirty="0" smtClean="0">
                <a:solidFill>
                  <a:srgbClr val="FFFF99"/>
                </a:solidFill>
              </a:rPr>
              <a:t>(from Nazareth to Capernaum)</a:t>
            </a:r>
            <a:endParaRPr lang="en-US" altLang="en-US" sz="2400" dirty="0">
              <a:solidFill>
                <a:srgbClr val="FFFF99"/>
              </a:solidFill>
            </a:endParaRPr>
          </a:p>
        </p:txBody>
      </p:sp>
    </p:spTree>
    <p:extLst>
      <p:ext uri="{BB962C8B-B14F-4D97-AF65-F5344CB8AC3E}">
        <p14:creationId xmlns:p14="http://schemas.microsoft.com/office/powerpoint/2010/main" val="1716658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32806" name="Picture 6" descr="GAS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5014" y="0"/>
            <a:ext cx="10389817"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txBox="1">
            <a:spLocks noChangeArrowheads="1"/>
          </p:cNvSpPr>
          <p:nvPr/>
        </p:nvSpPr>
        <p:spPr>
          <a:xfrm>
            <a:off x="7917350" y="6214381"/>
            <a:ext cx="2352065" cy="453706"/>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400" dirty="0" smtClean="0">
                <a:solidFill>
                  <a:srgbClr val="FFFF99"/>
                </a:solidFill>
              </a:rPr>
              <a:t>Sea of Galilee</a:t>
            </a:r>
            <a:endParaRPr lang="en-US" altLang="en-US" sz="2400" dirty="0">
              <a:solidFill>
                <a:srgbClr val="FFFF99"/>
              </a:solidFill>
            </a:endParaRPr>
          </a:p>
        </p:txBody>
      </p:sp>
    </p:spTree>
    <p:extLst>
      <p:ext uri="{BB962C8B-B14F-4D97-AF65-F5344CB8AC3E}">
        <p14:creationId xmlns:p14="http://schemas.microsoft.com/office/powerpoint/2010/main" val="2860533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FIRST DISCIPLES </a:t>
            </a:r>
            <a:r>
              <a:rPr lang="en-US" sz="2400" b="1" dirty="0" smtClean="0">
                <a:solidFill>
                  <a:srgbClr val="C00000"/>
                </a:solidFill>
              </a:rPr>
              <a:t>(5:1-11, 27-32)</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Early on, Jesus began choosing special individuals to be close to him and to share in his ministry.</a:t>
            </a:r>
          </a:p>
          <a:p>
            <a:pPr lvl="1"/>
            <a:r>
              <a:rPr lang="en-US" sz="2200" i="1" dirty="0" smtClean="0"/>
              <a:t>Luke’s favorite word by which these disciples would address Jesus is </a:t>
            </a:r>
            <a:r>
              <a:rPr lang="en-US" sz="2200" dirty="0" smtClean="0">
                <a:latin typeface="Greekth" panose="02020803070505020304" pitchFamily="18" charset="0"/>
              </a:rPr>
              <a:t>e]</a:t>
            </a:r>
            <a:r>
              <a:rPr lang="en-US" sz="2200" dirty="0" err="1" smtClean="0">
                <a:latin typeface="Greekth" panose="02020803070505020304" pitchFamily="18" charset="0"/>
              </a:rPr>
              <a:t>pista</a:t>
            </a:r>
            <a:r>
              <a:rPr lang="en-US" sz="2200" dirty="0" smtClean="0">
                <a:latin typeface="Greekth" panose="02020803070505020304" pitchFamily="18" charset="0"/>
              </a:rPr>
              <a:t>&lt;</a:t>
            </a:r>
            <a:r>
              <a:rPr lang="en-US" sz="2200" dirty="0" err="1" smtClean="0">
                <a:latin typeface="Greekth" panose="02020803070505020304" pitchFamily="18" charset="0"/>
              </a:rPr>
              <a:t>thj</a:t>
            </a:r>
            <a:r>
              <a:rPr lang="en-US" sz="2200" dirty="0" smtClean="0"/>
              <a:t> (= “master”)</a:t>
            </a:r>
            <a:r>
              <a:rPr lang="en-US" sz="2200" i="1" dirty="0" smtClean="0"/>
              <a:t>, and Luke is the only gospel-writer to use this title, probably because it was more understandable to his non-Jewish audience than the Hebrew term “rabbi”.</a:t>
            </a:r>
          </a:p>
          <a:p>
            <a:pPr lvl="1"/>
            <a:r>
              <a:rPr lang="en-US" sz="2200" i="1" dirty="0" smtClean="0"/>
              <a:t>Simon, James and John, who fished together, along with Levi (probably Matthew), were all called.</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56</a:t>
            </a:fld>
            <a:endParaRPr lang="en-US" dirty="0"/>
          </a:p>
        </p:txBody>
      </p:sp>
    </p:spTree>
    <p:extLst>
      <p:ext uri="{BB962C8B-B14F-4D97-AF65-F5344CB8AC3E}">
        <p14:creationId xmlns:p14="http://schemas.microsoft.com/office/powerpoint/2010/main" val="289592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6172200" y="152399"/>
            <a:ext cx="5410200" cy="5560161"/>
          </a:xfrm>
        </p:spPr>
        <p:txBody>
          <a:bodyPr>
            <a:normAutofit/>
          </a:bodyPr>
          <a:lstStyle/>
          <a:p>
            <a:pPr algn="l"/>
            <a:r>
              <a:rPr lang="en-US" altLang="en-US" sz="4000" b="1" dirty="0">
                <a:solidFill>
                  <a:srgbClr val="FFC000"/>
                </a:solidFill>
              </a:rPr>
              <a:t>Galilee Boat</a:t>
            </a:r>
            <a:r>
              <a:rPr lang="en-US" altLang="en-US" sz="4000" dirty="0"/>
              <a:t/>
            </a:r>
            <a:br>
              <a:rPr lang="en-US" altLang="en-US" sz="4000" dirty="0"/>
            </a:br>
            <a:r>
              <a:rPr lang="en-US" altLang="en-US" sz="2000" b="1" dirty="0">
                <a:solidFill>
                  <a:srgbClr val="FFFF66"/>
                </a:solidFill>
              </a:rPr>
              <a:t>In 1986 during a low water level in the Sea of Galilee, an ancient boat was discovered and excavated under the direction of Dr. Rami </a:t>
            </a:r>
            <a:r>
              <a:rPr lang="en-US" altLang="en-US" sz="2000" b="1" dirty="0" err="1">
                <a:solidFill>
                  <a:srgbClr val="FFFF66"/>
                </a:solidFill>
              </a:rPr>
              <a:t>Arav</a:t>
            </a:r>
            <a:r>
              <a:rPr lang="en-US" altLang="en-US" sz="2000" b="1" dirty="0">
                <a:solidFill>
                  <a:srgbClr val="FFFF66"/>
                </a:solidFill>
              </a:rPr>
              <a:t> of the University of Haifa. This is the first ancient boat of its kind to be recovered, and it was dated to the 1</a:t>
            </a:r>
            <a:r>
              <a:rPr lang="en-US" altLang="en-US" sz="2000" b="1" baseline="30000" dirty="0">
                <a:solidFill>
                  <a:srgbClr val="FFFF66"/>
                </a:solidFill>
              </a:rPr>
              <a:t>st</a:t>
            </a:r>
            <a:r>
              <a:rPr lang="en-US" altLang="en-US" sz="2000" b="1" dirty="0">
                <a:solidFill>
                  <a:srgbClr val="FFFF66"/>
                </a:solidFill>
              </a:rPr>
              <a:t> century, based on pottery and coins found inside it. Though there is no indication that Jesus or his disciples ever used it, it has popularly become known as “the Jesus boat”, since it would have been very much like the ones used by fishermen in Galilee in Jesus’ day.</a:t>
            </a:r>
          </a:p>
        </p:txBody>
      </p:sp>
      <p:pic>
        <p:nvPicPr>
          <p:cNvPr id="171011" name="Picture 3" descr="NTA201"/>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1524001" y="0"/>
            <a:ext cx="44481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1012" name="Text Box 4"/>
          <p:cNvSpPr txBox="1">
            <a:spLocks noChangeArrowheads="1"/>
          </p:cNvSpPr>
          <p:nvPr/>
        </p:nvSpPr>
        <p:spPr bwMode="auto">
          <a:xfrm>
            <a:off x="6172200" y="5791201"/>
            <a:ext cx="3886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i="1" dirty="0">
                <a:solidFill>
                  <a:schemeClr val="bg1"/>
                </a:solidFill>
                <a:latin typeface="Arial Narrow" panose="020B0606020202030204" pitchFamily="34" charset="0"/>
              </a:rPr>
              <a:t>View taken at the beginning of the excavation.</a:t>
            </a:r>
          </a:p>
        </p:txBody>
      </p:sp>
    </p:spTree>
    <p:extLst>
      <p:ext uri="{BB962C8B-B14F-4D97-AF65-F5344CB8AC3E}">
        <p14:creationId xmlns:p14="http://schemas.microsoft.com/office/powerpoint/2010/main" val="39144470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72034" name="Picture 2" descr="NTA2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38800" y="1"/>
            <a:ext cx="5029200" cy="3368675"/>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72036" name="Text Box 4"/>
          <p:cNvSpPr txBox="1">
            <a:spLocks noChangeArrowheads="1"/>
          </p:cNvSpPr>
          <p:nvPr/>
        </p:nvSpPr>
        <p:spPr bwMode="auto">
          <a:xfrm>
            <a:off x="1828800" y="304800"/>
            <a:ext cx="3733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solidFill>
                  <a:srgbClr val="FFFF66"/>
                </a:solidFill>
                <a:latin typeface="Arial Narrow" panose="020B0606020202030204" pitchFamily="34" charset="0"/>
              </a:rPr>
              <a:t>After its excavation, the ancient boat was swathed in polyurethane to preserve it and floated across part of the Sea of Galilee to a site where it could be safely housed and treated for preservation.</a:t>
            </a:r>
          </a:p>
        </p:txBody>
      </p:sp>
      <p:sp>
        <p:nvSpPr>
          <p:cNvPr id="172037" name="Text Box 5"/>
          <p:cNvSpPr txBox="1">
            <a:spLocks noChangeArrowheads="1"/>
          </p:cNvSpPr>
          <p:nvPr/>
        </p:nvSpPr>
        <p:spPr bwMode="auto">
          <a:xfrm>
            <a:off x="1981200" y="3540125"/>
            <a:ext cx="35052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400">
                <a:solidFill>
                  <a:srgbClr val="FFFF66"/>
                </a:solidFill>
                <a:latin typeface="Arial Narrow" panose="020B0606020202030204" pitchFamily="34" charset="0"/>
              </a:rPr>
              <a:t>The boat was submerged in a chemical bath for several years to fill all the wooden cellular structures with wax (polyethylene glycol) in order to continue its preservation. Now it is on display at a special center at Ginosaur.</a:t>
            </a:r>
          </a:p>
        </p:txBody>
      </p:sp>
      <p:pic>
        <p:nvPicPr>
          <p:cNvPr id="172038" name="Picture 6" descr="front-view-c-hlp[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3352800"/>
            <a:ext cx="50292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325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42022" name="Picture 6" descr="full-scale-model-c-hlp[1]"/>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970668" y="1"/>
            <a:ext cx="10291699" cy="68432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4"/>
          <p:cNvSpPr txBox="1">
            <a:spLocks noChangeArrowheads="1"/>
          </p:cNvSpPr>
          <p:nvPr/>
        </p:nvSpPr>
        <p:spPr>
          <a:xfrm>
            <a:off x="970667" y="5838092"/>
            <a:ext cx="10291699" cy="742070"/>
          </a:xfrm>
          <a:prstGeom prst="rect">
            <a:avLst/>
          </a:prstGeom>
          <a:solidFill>
            <a:schemeClr val="accent4">
              <a:lumMod val="75000"/>
            </a:schemeClr>
          </a:solidFill>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n-US" sz="3200" dirty="0" smtClean="0">
                <a:solidFill>
                  <a:srgbClr val="FFFF99"/>
                </a:solidFill>
              </a:rPr>
              <a:t>Full-size model of the so-called “Jesus Boat”</a:t>
            </a:r>
            <a:endParaRPr lang="en-US" altLang="en-US" sz="3200" dirty="0">
              <a:solidFill>
                <a:srgbClr val="FFFF99"/>
              </a:solidFill>
            </a:endParaRPr>
          </a:p>
        </p:txBody>
      </p:sp>
    </p:spTree>
    <p:extLst>
      <p:ext uri="{BB962C8B-B14F-4D97-AF65-F5344CB8AC3E}">
        <p14:creationId xmlns:p14="http://schemas.microsoft.com/office/powerpoint/2010/main" val="311631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Luke as Author</a:t>
            </a:r>
            <a:endParaRPr lang="en-US" b="1" dirty="0">
              <a:solidFill>
                <a:srgbClr val="C00000"/>
              </a:solidFill>
            </a:endParaRPr>
          </a:p>
        </p:txBody>
      </p:sp>
      <p:sp>
        <p:nvSpPr>
          <p:cNvPr id="3" name="Content Placeholder 2"/>
          <p:cNvSpPr>
            <a:spLocks noGrp="1"/>
          </p:cNvSpPr>
          <p:nvPr>
            <p:ph idx="1"/>
          </p:nvPr>
        </p:nvSpPr>
        <p:spPr>
          <a:xfrm>
            <a:off x="2592924" y="1905000"/>
            <a:ext cx="9349694" cy="4952999"/>
          </a:xfrm>
        </p:spPr>
        <p:txBody>
          <a:bodyPr>
            <a:normAutofit lnSpcReduction="10000"/>
          </a:bodyPr>
          <a:lstStyle/>
          <a:p>
            <a:pPr marL="0" indent="0">
              <a:buNone/>
            </a:pPr>
            <a:r>
              <a:rPr lang="en-US" sz="2800" b="1" dirty="0" smtClean="0">
                <a:solidFill>
                  <a:srgbClr val="002060"/>
                </a:solidFill>
              </a:rPr>
              <a:t>Our earliest postapostolic source (Irenaeus, c. AD 180) identifies Luke as the author as does the title in the earliest extant manuscript (c. AD 200).</a:t>
            </a:r>
          </a:p>
          <a:p>
            <a:r>
              <a:rPr lang="en-US" sz="2400" i="1" dirty="0" smtClean="0">
                <a:solidFill>
                  <a:schemeClr val="tx1"/>
                </a:solidFill>
              </a:rPr>
              <a:t>In the earliest canon list, the </a:t>
            </a:r>
            <a:r>
              <a:rPr lang="en-US" sz="2400" i="1" dirty="0" err="1" smtClean="0">
                <a:solidFill>
                  <a:schemeClr val="tx1"/>
                </a:solidFill>
              </a:rPr>
              <a:t>Muratorian</a:t>
            </a:r>
            <a:r>
              <a:rPr lang="en-US" sz="2400" i="1" dirty="0" smtClean="0">
                <a:solidFill>
                  <a:schemeClr val="tx1"/>
                </a:solidFill>
              </a:rPr>
              <a:t> Fragment (late 2</a:t>
            </a:r>
            <a:r>
              <a:rPr lang="en-US" sz="2400" i="1" baseline="30000" dirty="0" smtClean="0">
                <a:solidFill>
                  <a:schemeClr val="tx1"/>
                </a:solidFill>
              </a:rPr>
              <a:t>nd</a:t>
            </a:r>
            <a:r>
              <a:rPr lang="en-US" sz="2400" i="1" dirty="0" smtClean="0">
                <a:solidFill>
                  <a:schemeClr val="tx1"/>
                </a:solidFill>
              </a:rPr>
              <a:t> century), the “Third Gospel” is listed and presumed to be Luke.</a:t>
            </a:r>
          </a:p>
          <a:p>
            <a:r>
              <a:rPr lang="en-US" sz="2400" i="1" dirty="0" smtClean="0">
                <a:solidFill>
                  <a:schemeClr val="tx1"/>
                </a:solidFill>
              </a:rPr>
              <a:t>As a Gentile writing to Gentiles, Luke’s Greek diction and style are among the best in the NT.</a:t>
            </a:r>
          </a:p>
          <a:p>
            <a:r>
              <a:rPr lang="en-US" sz="2400" i="1" dirty="0" smtClean="0">
                <a:solidFill>
                  <a:schemeClr val="tx1"/>
                </a:solidFill>
              </a:rPr>
              <a:t>His prologue is similar to the genre of ancient prefaces to literary works intended to be read by the public.</a:t>
            </a:r>
          </a:p>
          <a:p>
            <a:r>
              <a:rPr lang="en-US" sz="2400" i="1" dirty="0" smtClean="0">
                <a:solidFill>
                  <a:schemeClr val="tx1"/>
                </a:solidFill>
              </a:rPr>
              <a:t>Together with the Book of Acts, Luke wrote approximately 28% of the NT, slightly more than Paul at 25%.</a:t>
            </a:r>
            <a:endParaRPr lang="en-US" sz="2400" i="1" dirty="0">
              <a:solidFill>
                <a:schemeClr val="tx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421738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LORDSHIP &amp; AUTHORITY </a:t>
            </a:r>
            <a:r>
              <a:rPr lang="en-US" sz="2400" b="1" dirty="0" smtClean="0">
                <a:solidFill>
                  <a:srgbClr val="C00000"/>
                </a:solidFill>
              </a:rPr>
              <a:t>(5:12-26, 33-39; 6:1-11)</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In several periscopes, Luke describes Jesus’ lordship and authority in healings and teachings.</a:t>
            </a:r>
          </a:p>
          <a:p>
            <a:pPr lvl="1"/>
            <a:r>
              <a:rPr lang="en-US" sz="2200" i="1" dirty="0" smtClean="0"/>
              <a:t>The idea of lordship in the ancient world always denoted authority, either by ownership (to slaves), by superiority to inferiors (using the address “lord” or “sir”) or by divine right (when speaking of a deity).</a:t>
            </a:r>
          </a:p>
          <a:p>
            <a:pPr lvl="1"/>
            <a:r>
              <a:rPr lang="en-US" sz="2200" i="1" dirty="0" smtClean="0"/>
              <a:t>Jesus shows his authority over </a:t>
            </a:r>
            <a:r>
              <a:rPr lang="en-US" sz="2200" b="1" i="1" dirty="0" smtClean="0"/>
              <a:t>sickness</a:t>
            </a:r>
            <a:r>
              <a:rPr lang="en-US" sz="2200" i="1" dirty="0" smtClean="0"/>
              <a:t> (the leper), </a:t>
            </a:r>
            <a:r>
              <a:rPr lang="en-US" sz="2200" b="1" i="1" dirty="0" smtClean="0"/>
              <a:t>sin</a:t>
            </a:r>
            <a:r>
              <a:rPr lang="en-US" sz="2200" i="1" dirty="0" smtClean="0"/>
              <a:t> (the paralytic) and </a:t>
            </a:r>
            <a:r>
              <a:rPr lang="en-US" sz="2200" b="1" i="1" dirty="0" smtClean="0"/>
              <a:t>religious tradition</a:t>
            </a:r>
            <a:r>
              <a:rPr lang="en-US" sz="2200" i="1" dirty="0" smtClean="0"/>
              <a:t> (the Sabbath controversies).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60</a:t>
            </a:fld>
            <a:endParaRPr lang="en-US" dirty="0"/>
          </a:p>
        </p:txBody>
      </p:sp>
    </p:spTree>
    <p:extLst>
      <p:ext uri="{BB962C8B-B14F-4D97-AF65-F5344CB8AC3E}">
        <p14:creationId xmlns:p14="http://schemas.microsoft.com/office/powerpoint/2010/main" val="364099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Sabbath Controversies</a:t>
            </a:r>
            <a:endParaRPr lang="en-US" b="1" dirty="0">
              <a:solidFill>
                <a:srgbClr val="C00000"/>
              </a:solidFill>
            </a:endParaRPr>
          </a:p>
        </p:txBody>
      </p:sp>
      <p:sp>
        <p:nvSpPr>
          <p:cNvPr id="3" name="Content Placeholder 2"/>
          <p:cNvSpPr>
            <a:spLocks noGrp="1"/>
          </p:cNvSpPr>
          <p:nvPr>
            <p:ph idx="1"/>
          </p:nvPr>
        </p:nvSpPr>
        <p:spPr>
          <a:xfrm>
            <a:off x="2589212" y="2133600"/>
            <a:ext cx="9030702" cy="4351606"/>
          </a:xfrm>
        </p:spPr>
        <p:txBody>
          <a:bodyPr>
            <a:normAutofit/>
          </a:bodyPr>
          <a:lstStyle/>
          <a:p>
            <a:pPr marL="0" indent="0">
              <a:buNone/>
            </a:pPr>
            <a:r>
              <a:rPr lang="en-US" sz="2800" b="1" dirty="0" smtClean="0">
                <a:solidFill>
                  <a:srgbClr val="002060"/>
                </a:solidFill>
              </a:rPr>
              <a:t>Conflict over traditional observances, especially the Sabbath, are prominent in Jesus’ ministry in all four gospels.</a:t>
            </a:r>
          </a:p>
          <a:p>
            <a:pPr lvl="1"/>
            <a:r>
              <a:rPr lang="en-US" sz="2200" i="1" dirty="0" smtClean="0"/>
              <a:t>By taking to himself the title “Lord of the Sabbath”, Jesus was effectively putting himself as equal with God, who had created the Sabbath.</a:t>
            </a:r>
          </a:p>
          <a:p>
            <a:pPr lvl="1"/>
            <a:r>
              <a:rPr lang="en-US" sz="2200" i="1" dirty="0" smtClean="0"/>
              <a:t>Jesus compared such traditions to putting new wine into old skins (the skins would break because of fermentation) or sewing a  new patch on an old garment (the new patch would shrink, causing the garment to tear).</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61</a:t>
            </a:fld>
            <a:endParaRPr lang="en-US" dirty="0"/>
          </a:p>
        </p:txBody>
      </p:sp>
    </p:spTree>
    <p:extLst>
      <p:ext uri="{BB962C8B-B14F-4D97-AF65-F5344CB8AC3E}">
        <p14:creationId xmlns:p14="http://schemas.microsoft.com/office/powerpoint/2010/main" val="129458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84324" name="Rectangle 4"/>
          <p:cNvSpPr>
            <a:spLocks noGrp="1" noChangeArrowheads="1"/>
          </p:cNvSpPr>
          <p:nvPr>
            <p:ph type="title"/>
          </p:nvPr>
        </p:nvSpPr>
        <p:spPr>
          <a:xfrm>
            <a:off x="1792556" y="512462"/>
            <a:ext cx="8911687" cy="1280890"/>
          </a:xfrm>
        </p:spPr>
        <p:txBody>
          <a:bodyPr>
            <a:normAutofit fontScale="90000"/>
          </a:bodyPr>
          <a:lstStyle/>
          <a:p>
            <a:r>
              <a:rPr lang="en-US" altLang="en-US" sz="4000" dirty="0">
                <a:solidFill>
                  <a:srgbClr val="FFC000"/>
                </a:solidFill>
                <a:effectLst>
                  <a:outerShdw blurRad="38100" dist="38100" dir="2700000" algn="tl">
                    <a:srgbClr val="000000">
                      <a:alpha val="43137"/>
                    </a:srgbClr>
                  </a:outerShdw>
                </a:effectLst>
                <a:latin typeface="Eras Demi ITC" pitchFamily="34" charset="0"/>
              </a:rPr>
              <a:t>The Heart of the Sabbath Controversies</a:t>
            </a:r>
          </a:p>
        </p:txBody>
      </p:sp>
      <p:sp>
        <p:nvSpPr>
          <p:cNvPr id="184325" name="Rectangle 5"/>
          <p:cNvSpPr>
            <a:spLocks noGrp="1" noChangeArrowheads="1"/>
          </p:cNvSpPr>
          <p:nvPr>
            <p:ph type="body" sz="half" idx="1"/>
          </p:nvPr>
        </p:nvSpPr>
        <p:spPr>
          <a:xfrm>
            <a:off x="1905000" y="1600200"/>
            <a:ext cx="4038600" cy="4876800"/>
          </a:xfrm>
          <a:solidFill>
            <a:schemeClr val="accent4">
              <a:lumMod val="60000"/>
              <a:lumOff val="40000"/>
            </a:schemeClr>
          </a:solidFill>
          <a:ln w="3175">
            <a:solidFill>
              <a:schemeClr val="tx1"/>
            </a:solidFill>
            <a:miter lim="800000"/>
            <a:headEnd/>
            <a:tailEnd/>
          </a:ln>
        </p:spPr>
        <p:txBody>
          <a:bodyPr>
            <a:normAutofit lnSpcReduction="10000"/>
          </a:bodyPr>
          <a:lstStyle/>
          <a:p>
            <a:pPr>
              <a:buFont typeface="Wingdings" panose="05000000000000000000" pitchFamily="2" charset="2"/>
              <a:buNone/>
            </a:pPr>
            <a:r>
              <a:rPr lang="en-US" altLang="en-US" sz="2800" dirty="0">
                <a:solidFill>
                  <a:srgbClr val="C00000"/>
                </a:solidFill>
                <a:latin typeface="Impact" panose="020B0806030902050204" pitchFamily="34" charset="0"/>
              </a:rPr>
              <a:t>The Torah (the written law)</a:t>
            </a:r>
          </a:p>
          <a:p>
            <a:r>
              <a:rPr lang="en-US" altLang="en-US" sz="2400" i="1" dirty="0">
                <a:latin typeface="Comic Sans MS" panose="030F0702030302020204" pitchFamily="66" charset="0"/>
              </a:rPr>
              <a:t>The five books of Moses comprised the Torah (= the instruction).</a:t>
            </a:r>
          </a:p>
          <a:p>
            <a:r>
              <a:rPr lang="en-US" altLang="en-US" sz="2400" i="1" dirty="0">
                <a:latin typeface="Comic Sans MS" panose="030F0702030302020204" pitchFamily="66" charset="0"/>
              </a:rPr>
              <a:t>The Torah was the oldest and most revered part of the Holy Scriptures.</a:t>
            </a:r>
          </a:p>
          <a:p>
            <a:r>
              <a:rPr lang="en-US" altLang="en-US" sz="2400" i="1" dirty="0">
                <a:latin typeface="Comic Sans MS" panose="030F0702030302020204" pitchFamily="66" charset="0"/>
              </a:rPr>
              <a:t>Jesus referred to the Torah by the phrase “it is written</a:t>
            </a:r>
            <a:r>
              <a:rPr lang="en-US" altLang="en-US" sz="2400" i="1" dirty="0" smtClean="0">
                <a:latin typeface="Comic Sans MS" panose="030F0702030302020204" pitchFamily="66" charset="0"/>
              </a:rPr>
              <a:t>”.</a:t>
            </a:r>
            <a:endParaRPr lang="en-US" altLang="en-US" sz="2400" i="1" dirty="0">
              <a:latin typeface="Comic Sans MS" panose="030F0702030302020204" pitchFamily="66" charset="0"/>
            </a:endParaRPr>
          </a:p>
        </p:txBody>
      </p:sp>
      <p:sp>
        <p:nvSpPr>
          <p:cNvPr id="184326" name="Rectangle 6"/>
          <p:cNvSpPr>
            <a:spLocks noGrp="1" noChangeArrowheads="1"/>
          </p:cNvSpPr>
          <p:nvPr>
            <p:ph type="body" sz="half" idx="2"/>
          </p:nvPr>
        </p:nvSpPr>
        <p:spPr>
          <a:xfrm>
            <a:off x="6248400" y="1600200"/>
            <a:ext cx="4038600" cy="4876800"/>
          </a:xfrm>
          <a:solidFill>
            <a:schemeClr val="accent2">
              <a:lumMod val="40000"/>
              <a:lumOff val="60000"/>
            </a:schemeClr>
          </a:solidFill>
          <a:ln w="3175">
            <a:solidFill>
              <a:schemeClr val="tx1"/>
            </a:solidFill>
            <a:miter lim="800000"/>
            <a:headEnd/>
            <a:tailEnd/>
          </a:ln>
        </p:spPr>
        <p:txBody>
          <a:bodyPr/>
          <a:lstStyle/>
          <a:p>
            <a:pPr>
              <a:buFont typeface="Wingdings" panose="05000000000000000000" pitchFamily="2" charset="2"/>
              <a:buNone/>
            </a:pPr>
            <a:r>
              <a:rPr lang="en-US" altLang="en-US" sz="2800" dirty="0">
                <a:solidFill>
                  <a:srgbClr val="C00000"/>
                </a:solidFill>
                <a:latin typeface="Impact" panose="020B0806030902050204" pitchFamily="34" charset="0"/>
              </a:rPr>
              <a:t>The Halakah (the oral tradition)</a:t>
            </a:r>
          </a:p>
          <a:p>
            <a:r>
              <a:rPr lang="en-US" altLang="en-US" sz="2400" i="1" dirty="0">
                <a:latin typeface="Comic Sans MS" panose="030F0702030302020204" pitchFamily="66" charset="0"/>
              </a:rPr>
              <a:t>Derived from the Hebrew word “to walk”, the Halakah was the so-called </a:t>
            </a:r>
            <a:r>
              <a:rPr lang="en-US" altLang="en-US" sz="2400" i="1" dirty="0" smtClean="0">
                <a:latin typeface="Comic Sans MS" panose="030F0702030302020204" pitchFamily="66" charset="0"/>
              </a:rPr>
              <a:t>Oral </a:t>
            </a:r>
            <a:r>
              <a:rPr lang="en-US" altLang="en-US" sz="2400" i="1" dirty="0">
                <a:latin typeface="Comic Sans MS" panose="030F0702030302020204" pitchFamily="66" charset="0"/>
              </a:rPr>
              <a:t>Torah believed to be from God but not contained in the written Torah.</a:t>
            </a:r>
          </a:p>
          <a:p>
            <a:r>
              <a:rPr lang="en-US" altLang="en-US" sz="2400" i="1" dirty="0">
                <a:latin typeface="Comic Sans MS" panose="030F0702030302020204" pitchFamily="66" charset="0"/>
              </a:rPr>
              <a:t>Sabbath regulations generally fell into this category.</a:t>
            </a:r>
          </a:p>
        </p:txBody>
      </p:sp>
    </p:spTree>
    <p:extLst>
      <p:ext uri="{BB962C8B-B14F-4D97-AF65-F5344CB8AC3E}">
        <p14:creationId xmlns:p14="http://schemas.microsoft.com/office/powerpoint/2010/main" val="1224120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25">
                                            <p:bg/>
                                          </p:spTgt>
                                        </p:tgtEl>
                                        <p:attrNameLst>
                                          <p:attrName>style.visibility</p:attrName>
                                        </p:attrNameLst>
                                      </p:cBhvr>
                                      <p:to>
                                        <p:strVal val="visible"/>
                                      </p:to>
                                    </p:set>
                                    <p:anim calcmode="lin" valueType="num">
                                      <p:cBhvr>
                                        <p:cTn id="7" dur="500" fill="hold"/>
                                        <p:tgtEl>
                                          <p:spTgt spid="184325">
                                            <p:bg/>
                                          </p:spTgt>
                                        </p:tgtEl>
                                        <p:attrNameLst>
                                          <p:attrName>ppt_w</p:attrName>
                                        </p:attrNameLst>
                                      </p:cBhvr>
                                      <p:tavLst>
                                        <p:tav tm="0">
                                          <p:val>
                                            <p:fltVal val="0"/>
                                          </p:val>
                                        </p:tav>
                                        <p:tav tm="100000">
                                          <p:val>
                                            <p:strVal val="#ppt_w"/>
                                          </p:val>
                                        </p:tav>
                                      </p:tavLst>
                                    </p:anim>
                                    <p:anim calcmode="lin" valueType="num">
                                      <p:cBhvr>
                                        <p:cTn id="8" dur="500" fill="hold"/>
                                        <p:tgtEl>
                                          <p:spTgt spid="184325">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84325">
                                            <p:txEl>
                                              <p:pRg st="0" end="0"/>
                                            </p:txEl>
                                          </p:spTgt>
                                        </p:tgtEl>
                                        <p:attrNameLst>
                                          <p:attrName>style.visibility</p:attrName>
                                        </p:attrNameLst>
                                      </p:cBhvr>
                                      <p:to>
                                        <p:strVal val="visible"/>
                                      </p:to>
                                    </p:set>
                                    <p:anim calcmode="lin" valueType="num">
                                      <p:cBhvr>
                                        <p:cTn id="11" dur="500" fill="hold"/>
                                        <p:tgtEl>
                                          <p:spTgt spid="18432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84325">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84325">
                                            <p:txEl>
                                              <p:pRg st="1" end="1"/>
                                            </p:txEl>
                                          </p:spTgt>
                                        </p:tgtEl>
                                        <p:attrNameLst>
                                          <p:attrName>style.visibility</p:attrName>
                                        </p:attrNameLst>
                                      </p:cBhvr>
                                      <p:to>
                                        <p:strVal val="visible"/>
                                      </p:to>
                                    </p:set>
                                    <p:anim calcmode="lin" valueType="num">
                                      <p:cBhvr>
                                        <p:cTn id="15" dur="500" fill="hold"/>
                                        <p:tgtEl>
                                          <p:spTgt spid="18432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84325">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84325">
                                            <p:txEl>
                                              <p:pRg st="2" end="2"/>
                                            </p:txEl>
                                          </p:spTgt>
                                        </p:tgtEl>
                                        <p:attrNameLst>
                                          <p:attrName>style.visibility</p:attrName>
                                        </p:attrNameLst>
                                      </p:cBhvr>
                                      <p:to>
                                        <p:strVal val="visible"/>
                                      </p:to>
                                    </p:set>
                                    <p:anim calcmode="lin" valueType="num">
                                      <p:cBhvr>
                                        <p:cTn id="19" dur="500" fill="hold"/>
                                        <p:tgtEl>
                                          <p:spTgt spid="18432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84325">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84325">
                                            <p:txEl>
                                              <p:pRg st="3" end="3"/>
                                            </p:txEl>
                                          </p:spTgt>
                                        </p:tgtEl>
                                        <p:attrNameLst>
                                          <p:attrName>style.visibility</p:attrName>
                                        </p:attrNameLst>
                                      </p:cBhvr>
                                      <p:to>
                                        <p:strVal val="visible"/>
                                      </p:to>
                                    </p:set>
                                    <p:anim calcmode="lin" valueType="num">
                                      <p:cBhvr>
                                        <p:cTn id="23" dur="500" fill="hold"/>
                                        <p:tgtEl>
                                          <p:spTgt spid="184325">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8432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84326">
                                            <p:bg/>
                                          </p:spTgt>
                                        </p:tgtEl>
                                        <p:attrNameLst>
                                          <p:attrName>style.visibility</p:attrName>
                                        </p:attrNameLst>
                                      </p:cBhvr>
                                      <p:to>
                                        <p:strVal val="visible"/>
                                      </p:to>
                                    </p:set>
                                    <p:anim calcmode="lin" valueType="num">
                                      <p:cBhvr>
                                        <p:cTn id="29" dur="500" fill="hold"/>
                                        <p:tgtEl>
                                          <p:spTgt spid="184326">
                                            <p:bg/>
                                          </p:spTgt>
                                        </p:tgtEl>
                                        <p:attrNameLst>
                                          <p:attrName>ppt_w</p:attrName>
                                        </p:attrNameLst>
                                      </p:cBhvr>
                                      <p:tavLst>
                                        <p:tav tm="0">
                                          <p:val>
                                            <p:fltVal val="0"/>
                                          </p:val>
                                        </p:tav>
                                        <p:tav tm="100000">
                                          <p:val>
                                            <p:strVal val="#ppt_w"/>
                                          </p:val>
                                        </p:tav>
                                      </p:tavLst>
                                    </p:anim>
                                    <p:anim calcmode="lin" valueType="num">
                                      <p:cBhvr>
                                        <p:cTn id="30" dur="500" fill="hold"/>
                                        <p:tgtEl>
                                          <p:spTgt spid="184326">
                                            <p:bg/>
                                          </p:spTgt>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84326">
                                            <p:txEl>
                                              <p:pRg st="0" end="0"/>
                                            </p:txEl>
                                          </p:spTgt>
                                        </p:tgtEl>
                                        <p:attrNameLst>
                                          <p:attrName>style.visibility</p:attrName>
                                        </p:attrNameLst>
                                      </p:cBhvr>
                                      <p:to>
                                        <p:strVal val="visible"/>
                                      </p:to>
                                    </p:set>
                                    <p:anim calcmode="lin" valueType="num">
                                      <p:cBhvr>
                                        <p:cTn id="33" dur="500" fill="hold"/>
                                        <p:tgtEl>
                                          <p:spTgt spid="184326">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184326">
                                            <p:txEl>
                                              <p:pRg st="0" end="0"/>
                                            </p:txEl>
                                          </p:spTgt>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184326">
                                            <p:txEl>
                                              <p:pRg st="1" end="1"/>
                                            </p:txEl>
                                          </p:spTgt>
                                        </p:tgtEl>
                                        <p:attrNameLst>
                                          <p:attrName>style.visibility</p:attrName>
                                        </p:attrNameLst>
                                      </p:cBhvr>
                                      <p:to>
                                        <p:strVal val="visible"/>
                                      </p:to>
                                    </p:set>
                                    <p:anim calcmode="lin" valueType="num">
                                      <p:cBhvr>
                                        <p:cTn id="37" dur="500" fill="hold"/>
                                        <p:tgtEl>
                                          <p:spTgt spid="184326">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84326">
                                            <p:txEl>
                                              <p:pRg st="1" end="1"/>
                                            </p:txEl>
                                          </p:spTgt>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184326">
                                            <p:txEl>
                                              <p:pRg st="2" end="2"/>
                                            </p:txEl>
                                          </p:spTgt>
                                        </p:tgtEl>
                                        <p:attrNameLst>
                                          <p:attrName>style.visibility</p:attrName>
                                        </p:attrNameLst>
                                      </p:cBhvr>
                                      <p:to>
                                        <p:strVal val="visible"/>
                                      </p:to>
                                    </p:set>
                                    <p:anim calcmode="lin" valueType="num">
                                      <p:cBhvr>
                                        <p:cTn id="41" dur="500" fill="hold"/>
                                        <p:tgtEl>
                                          <p:spTgt spid="184326">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18432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5" grpId="0" uiExpand="1" build="p" animBg="1"/>
      <p:bldP spid="184326" grpId="0" uiExpand="1" build="p"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99683" name="Rectangle 3"/>
          <p:cNvSpPr>
            <a:spLocks noGrp="1" noChangeArrowheads="1"/>
          </p:cNvSpPr>
          <p:nvPr>
            <p:ph type="body" idx="1"/>
          </p:nvPr>
        </p:nvSpPr>
        <p:spPr>
          <a:xfrm>
            <a:off x="1981200" y="609600"/>
            <a:ext cx="8229600" cy="5562600"/>
          </a:xfrm>
          <a:gradFill rotWithShape="1">
            <a:gsLst>
              <a:gs pos="0">
                <a:srgbClr val="821F00">
                  <a:gamma/>
                  <a:shade val="46275"/>
                  <a:invGamma/>
                </a:srgbClr>
              </a:gs>
              <a:gs pos="100000">
                <a:srgbClr val="821F00"/>
              </a:gs>
            </a:gsLst>
            <a:lin ang="5400000" scaled="1"/>
          </a:gradFill>
          <a:ln w="38100">
            <a:solidFill>
              <a:srgbClr val="000000"/>
            </a:solidFill>
            <a:miter lim="800000"/>
            <a:headEnd/>
            <a:tailEnd/>
          </a:ln>
        </p:spPr>
        <p:txBody>
          <a:bodyPr/>
          <a:lstStyle/>
          <a:p>
            <a:pPr>
              <a:lnSpc>
                <a:spcPct val="90000"/>
              </a:lnSpc>
              <a:buFont typeface="Wingdings" panose="05000000000000000000" pitchFamily="2" charset="2"/>
              <a:buNone/>
            </a:pPr>
            <a:endParaRPr lang="en-US" altLang="en-US" sz="2400" i="1" dirty="0">
              <a:latin typeface="Arial Narrow" panose="020B0606020202030204" pitchFamily="34" charset="0"/>
            </a:endParaRPr>
          </a:p>
          <a:p>
            <a:pPr>
              <a:lnSpc>
                <a:spcPct val="90000"/>
              </a:lnSpc>
              <a:buFont typeface="Wingdings" panose="05000000000000000000" pitchFamily="2" charset="2"/>
              <a:buNone/>
            </a:pPr>
            <a:r>
              <a:rPr lang="en-US" altLang="en-US" sz="2400" i="1" dirty="0">
                <a:solidFill>
                  <a:srgbClr val="FFFF99"/>
                </a:solidFill>
                <a:latin typeface="Arial Narrow" panose="020B0606020202030204" pitchFamily="34" charset="0"/>
              </a:rPr>
              <a:t>“I am trying here to prevent anyone saying the really foolish thing that people often say about Him: ‘I’m ready to accept Jesus as a great moral teacher, but I don’t accept his claim to be God.’ This is the one thing we must not say. A man who was merely a man and said the sort of things Jesus said would not be a great moral teacher. He would be either a lunatic—on a level with the man who says he is a poached egg—or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patronizing nonsense about His being a great human teacher. He has not left that open to us. He did not intend to.”</a:t>
            </a:r>
          </a:p>
          <a:p>
            <a:pPr algn="r">
              <a:lnSpc>
                <a:spcPct val="90000"/>
              </a:lnSpc>
              <a:buFont typeface="Wingdings" panose="05000000000000000000" pitchFamily="2" charset="2"/>
              <a:buNone/>
            </a:pPr>
            <a:r>
              <a:rPr lang="en-US" altLang="en-US" sz="2000" dirty="0">
                <a:solidFill>
                  <a:srgbClr val="FFFF99"/>
                </a:solidFill>
                <a:latin typeface="Arial Narrow" panose="020B0606020202030204" pitchFamily="34" charset="0"/>
              </a:rPr>
              <a:t>C. S. Lewis</a:t>
            </a:r>
          </a:p>
        </p:txBody>
      </p:sp>
    </p:spTree>
    <p:extLst>
      <p:ext uri="{BB962C8B-B14F-4D97-AF65-F5344CB8AC3E}">
        <p14:creationId xmlns:p14="http://schemas.microsoft.com/office/powerpoint/2010/main" val="2021761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normAutofit/>
          </a:bodyPr>
          <a:lstStyle/>
          <a:p>
            <a:r>
              <a:rPr lang="en-US" altLang="en-US" sz="4400" b="1" dirty="0">
                <a:solidFill>
                  <a:srgbClr val="FFC000"/>
                </a:solidFill>
                <a:effectLst>
                  <a:outerShdw blurRad="38100" dist="38100" dir="2700000" algn="tl">
                    <a:srgbClr val="000000">
                      <a:alpha val="43137"/>
                    </a:srgbClr>
                  </a:outerShdw>
                </a:effectLst>
                <a:latin typeface="Agency FB" pitchFamily="2" charset="0"/>
              </a:rPr>
              <a:t>The Jewishness of Jesus</a:t>
            </a:r>
          </a:p>
        </p:txBody>
      </p:sp>
      <p:sp>
        <p:nvSpPr>
          <p:cNvPr id="147459" name="Rectangle 3"/>
          <p:cNvSpPr>
            <a:spLocks noGrp="1" noChangeArrowheads="1"/>
          </p:cNvSpPr>
          <p:nvPr>
            <p:ph type="body" idx="1"/>
          </p:nvPr>
        </p:nvSpPr>
        <p:spPr>
          <a:xfrm>
            <a:off x="1311579" y="1904999"/>
            <a:ext cx="10378673" cy="4453597"/>
          </a:xfrm>
        </p:spPr>
        <p:txBody>
          <a:bodyPr>
            <a:noAutofit/>
          </a:bodyPr>
          <a:lstStyle/>
          <a:p>
            <a:pPr>
              <a:lnSpc>
                <a:spcPct val="90000"/>
              </a:lnSpc>
            </a:pPr>
            <a:r>
              <a:rPr lang="en-US" altLang="en-US" sz="2400" dirty="0">
                <a:solidFill>
                  <a:srgbClr val="FFFF99"/>
                </a:solidFill>
              </a:rPr>
              <a:t>Jesus’ basic language seems to have been Aramaic (based on the several Aramaic </a:t>
            </a:r>
            <a:r>
              <a:rPr lang="en-US" altLang="en-US" sz="2400" i="1" dirty="0">
                <a:solidFill>
                  <a:srgbClr val="FFFF99"/>
                </a:solidFill>
              </a:rPr>
              <a:t>logia</a:t>
            </a:r>
            <a:r>
              <a:rPr lang="en-US" altLang="en-US" sz="2400" dirty="0">
                <a:solidFill>
                  <a:srgbClr val="FFFF99"/>
                </a:solidFill>
              </a:rPr>
              <a:t> in Mark’s Gospel, cf. 5:41; 7:34; 15:34). However, it also is not unlikely that he understood Greek, given the proximity of </a:t>
            </a:r>
            <a:r>
              <a:rPr lang="en-US" altLang="en-US" sz="2400" dirty="0" err="1">
                <a:solidFill>
                  <a:srgbClr val="FFFF99"/>
                </a:solidFill>
              </a:rPr>
              <a:t>Sepphoris</a:t>
            </a:r>
            <a:r>
              <a:rPr lang="en-US" altLang="en-US" sz="2400" dirty="0">
                <a:solidFill>
                  <a:srgbClr val="FFFF99"/>
                </a:solidFill>
              </a:rPr>
              <a:t>, a Greco-Roman city, to Nazareth (about 4 miles).</a:t>
            </a:r>
          </a:p>
          <a:p>
            <a:pPr>
              <a:lnSpc>
                <a:spcPct val="90000"/>
              </a:lnSpc>
              <a:buFont typeface="Wingdings" panose="05000000000000000000" pitchFamily="2" charset="2"/>
              <a:buNone/>
            </a:pPr>
            <a:endParaRPr lang="en-US" altLang="en-US" sz="2400" dirty="0">
              <a:solidFill>
                <a:srgbClr val="FFFF99"/>
              </a:solidFill>
            </a:endParaRPr>
          </a:p>
          <a:p>
            <a:pPr>
              <a:lnSpc>
                <a:spcPct val="90000"/>
              </a:lnSpc>
            </a:pPr>
            <a:r>
              <a:rPr lang="en-US" altLang="en-US" sz="2400" dirty="0">
                <a:solidFill>
                  <a:srgbClr val="FFFF99"/>
                </a:solidFill>
              </a:rPr>
              <a:t>As would have been true of most Jewish boys, Jesus was trained in the trade of his father as a carpenter or mason (cf. Mk. 6:3; Mt. 13:55). The term </a:t>
            </a:r>
            <a:r>
              <a:rPr lang="en-US" altLang="en-US" sz="2400" dirty="0" err="1">
                <a:solidFill>
                  <a:srgbClr val="FFFF99"/>
                </a:solidFill>
                <a:latin typeface="Greekth" panose="02020803070505020304" pitchFamily="18" charset="0"/>
              </a:rPr>
              <a:t>te</a:t>
            </a:r>
            <a:r>
              <a:rPr lang="en-US" altLang="en-US" sz="2400" dirty="0">
                <a:solidFill>
                  <a:srgbClr val="FFFF99"/>
                </a:solidFill>
                <a:latin typeface="Greekth" panose="02020803070505020304" pitchFamily="18" charset="0"/>
              </a:rPr>
              <a:t>&lt;</a:t>
            </a:r>
            <a:r>
              <a:rPr lang="en-US" altLang="en-US" sz="2400" dirty="0" err="1">
                <a:solidFill>
                  <a:srgbClr val="FFFF99"/>
                </a:solidFill>
                <a:latin typeface="Greekth" panose="02020803070505020304" pitchFamily="18" charset="0"/>
              </a:rPr>
              <a:t>ktwn</a:t>
            </a:r>
            <a:r>
              <a:rPr lang="en-US" altLang="en-US" sz="2400" dirty="0">
                <a:solidFill>
                  <a:srgbClr val="FFFF99"/>
                </a:solidFill>
              </a:rPr>
              <a:t> (= one who constructs) could be </a:t>
            </a:r>
            <a:r>
              <a:rPr lang="en-US" altLang="en-US" sz="2400" dirty="0" smtClean="0">
                <a:solidFill>
                  <a:srgbClr val="FFFF99"/>
                </a:solidFill>
              </a:rPr>
              <a:t>used </a:t>
            </a:r>
            <a:r>
              <a:rPr lang="en-US" altLang="en-US" sz="2400" dirty="0">
                <a:solidFill>
                  <a:srgbClr val="FFFF99"/>
                </a:solidFill>
              </a:rPr>
              <a:t>of both wood workers or masons, though Justin Martyr (early 2</a:t>
            </a:r>
            <a:r>
              <a:rPr lang="en-US" altLang="en-US" sz="2400" baseline="30000" dirty="0">
                <a:solidFill>
                  <a:srgbClr val="FFFF99"/>
                </a:solidFill>
              </a:rPr>
              <a:t>nd</a:t>
            </a:r>
            <a:r>
              <a:rPr lang="en-US" altLang="en-US" sz="2400" dirty="0">
                <a:solidFill>
                  <a:srgbClr val="FFFF99"/>
                </a:solidFill>
              </a:rPr>
              <a:t> century) records that Jesus made “plows and yokes”, cf. </a:t>
            </a:r>
            <a:r>
              <a:rPr lang="en-US" altLang="en-US" sz="2400" i="1" dirty="0">
                <a:solidFill>
                  <a:srgbClr val="FFFF99"/>
                </a:solidFill>
              </a:rPr>
              <a:t>Dialogue with </a:t>
            </a:r>
            <a:r>
              <a:rPr lang="en-US" altLang="en-US" sz="2400" i="1" dirty="0" err="1">
                <a:solidFill>
                  <a:srgbClr val="FFFF99"/>
                </a:solidFill>
              </a:rPr>
              <a:t>Trypho</a:t>
            </a:r>
            <a:r>
              <a:rPr lang="en-US" altLang="en-US" sz="2400" dirty="0">
                <a:solidFill>
                  <a:srgbClr val="FFFF99"/>
                </a:solidFill>
              </a:rPr>
              <a:t> 88.8.</a:t>
            </a:r>
          </a:p>
        </p:txBody>
      </p:sp>
    </p:spTree>
    <p:extLst>
      <p:ext uri="{BB962C8B-B14F-4D97-AF65-F5344CB8AC3E}">
        <p14:creationId xmlns:p14="http://schemas.microsoft.com/office/powerpoint/2010/main" val="3881841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7459">
                                            <p:txEl>
                                              <p:pRg st="0" end="0"/>
                                            </p:txEl>
                                          </p:spTgt>
                                        </p:tgtEl>
                                        <p:attrNameLst>
                                          <p:attrName>style.visibility</p:attrName>
                                        </p:attrNameLst>
                                      </p:cBhvr>
                                      <p:to>
                                        <p:strVal val="visible"/>
                                      </p:to>
                                    </p:set>
                                    <p:anim calcmode="lin" valueType="num">
                                      <p:cBhvr additive="base">
                                        <p:cTn id="7" dur="500" fill="hold"/>
                                        <p:tgtEl>
                                          <p:spTgt spid="147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7459">
                                            <p:txEl>
                                              <p:pRg st="2" end="2"/>
                                            </p:txEl>
                                          </p:spTgt>
                                        </p:tgtEl>
                                        <p:attrNameLst>
                                          <p:attrName>style.visibility</p:attrName>
                                        </p:attrNameLst>
                                      </p:cBhvr>
                                      <p:to>
                                        <p:strVal val="visible"/>
                                      </p:to>
                                    </p:set>
                                    <p:anim calcmode="lin" valueType="num">
                                      <p:cBhvr additive="base">
                                        <p:cTn id="13" dur="500" fill="hold"/>
                                        <p:tgtEl>
                                          <p:spTgt spid="1474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74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52400" y="76199"/>
            <a:ext cx="6754837" cy="1322684"/>
          </a:xfrm>
        </p:spPr>
        <p:txBody>
          <a:bodyPr>
            <a:noAutofit/>
          </a:bodyPr>
          <a:lstStyle/>
          <a:p>
            <a:r>
              <a:rPr lang="en-US" altLang="en-US" sz="2400" b="1" dirty="0">
                <a:solidFill>
                  <a:srgbClr val="FFC000"/>
                </a:solidFill>
                <a:effectLst>
                  <a:outerShdw blurRad="38100" dist="38100" dir="2700000" algn="tl">
                    <a:srgbClr val="000000">
                      <a:alpha val="43137"/>
                    </a:srgbClr>
                  </a:outerShdw>
                </a:effectLst>
              </a:rPr>
              <a:t>What did Jesus look like?</a:t>
            </a:r>
            <a:r>
              <a:rPr lang="en-US" altLang="en-US" sz="2000" dirty="0">
                <a:solidFill>
                  <a:srgbClr val="FFFF99"/>
                </a:solidFill>
              </a:rPr>
              <a:t/>
            </a:r>
            <a:br>
              <a:rPr lang="en-US" altLang="en-US" sz="2000" dirty="0">
                <a:solidFill>
                  <a:srgbClr val="FFFF99"/>
                </a:solidFill>
              </a:rPr>
            </a:br>
            <a:r>
              <a:rPr lang="en-US" altLang="en-US" sz="2000" dirty="0">
                <a:solidFill>
                  <a:srgbClr val="FFFF99"/>
                </a:solidFill>
                <a:latin typeface="Comic Sans MS" panose="030F0702030302020204" pitchFamily="66" charset="0"/>
              </a:rPr>
              <a:t>No one knows, of course, but two images, quite different from each other, have captured the popular imagination</a:t>
            </a:r>
            <a:endParaRPr lang="en-US" altLang="en-US" sz="2000" dirty="0">
              <a:solidFill>
                <a:srgbClr val="FFFF99"/>
              </a:solidFill>
            </a:endParaRPr>
          </a:p>
        </p:txBody>
      </p:sp>
      <p:pic>
        <p:nvPicPr>
          <p:cNvPr id="148483" name="Picture 3" descr="Shroud-Faces[1]"/>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175482" y="1645920"/>
            <a:ext cx="3198613" cy="46391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8484" name="Picture 4" descr="tb_jesuslead-lg[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7005711" y="0"/>
            <a:ext cx="5186289" cy="68598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8485" name="Text Box 5"/>
          <p:cNvSpPr txBox="1">
            <a:spLocks noChangeArrowheads="1"/>
          </p:cNvSpPr>
          <p:nvPr/>
        </p:nvSpPr>
        <p:spPr bwMode="auto">
          <a:xfrm>
            <a:off x="296008" y="4527454"/>
            <a:ext cx="2209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solidFill>
                  <a:srgbClr val="FFFF99"/>
                </a:solidFill>
                <a:latin typeface="Arial Narrow" panose="020B0606020202030204" pitchFamily="34" charset="0"/>
              </a:rPr>
              <a:t>The negative image (here shown as a positive) on the highly controversial Shroud of Turin</a:t>
            </a:r>
          </a:p>
        </p:txBody>
      </p:sp>
      <p:sp>
        <p:nvSpPr>
          <p:cNvPr id="148486" name="Text Box 6"/>
          <p:cNvSpPr txBox="1">
            <a:spLocks noChangeArrowheads="1"/>
          </p:cNvSpPr>
          <p:nvPr/>
        </p:nvSpPr>
        <p:spPr bwMode="auto">
          <a:xfrm>
            <a:off x="4827563" y="1540414"/>
            <a:ext cx="19812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2000" b="1" dirty="0">
                <a:solidFill>
                  <a:srgbClr val="FFFF99"/>
                </a:solidFill>
                <a:latin typeface="Arial Narrow" panose="020B0606020202030204" pitchFamily="34" charset="0"/>
              </a:rPr>
              <a:t>Based on skeletal remains of 1</a:t>
            </a:r>
            <a:r>
              <a:rPr lang="en-US" altLang="en-US" sz="2000" b="1" baseline="30000" dirty="0">
                <a:solidFill>
                  <a:srgbClr val="FFFF99"/>
                </a:solidFill>
                <a:latin typeface="Arial Narrow" panose="020B0606020202030204" pitchFamily="34" charset="0"/>
              </a:rPr>
              <a:t>st</a:t>
            </a:r>
            <a:r>
              <a:rPr lang="en-US" altLang="en-US" sz="2000" b="1" dirty="0">
                <a:solidFill>
                  <a:srgbClr val="FFFF99"/>
                </a:solidFill>
                <a:latin typeface="Arial Narrow" panose="020B0606020202030204" pitchFamily="34" charset="0"/>
              </a:rPr>
              <a:t> century Jews, British forensic anthropologists reconstructed a “typical” Jewish face. For more sensationalist reasons, their reconstruction was billed as the “real face of Jesus” (National Geographic, Dec. 2002).</a:t>
            </a:r>
          </a:p>
        </p:txBody>
      </p:sp>
    </p:spTree>
    <p:extLst>
      <p:ext uri="{BB962C8B-B14F-4D97-AF65-F5344CB8AC3E}">
        <p14:creationId xmlns:p14="http://schemas.microsoft.com/office/powerpoint/2010/main" val="1132728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48482"/>
                                        </p:tgtEl>
                                        <p:attrNameLst>
                                          <p:attrName>style.visibility</p:attrName>
                                        </p:attrNameLst>
                                      </p:cBhvr>
                                      <p:to>
                                        <p:strVal val="visible"/>
                                      </p:to>
                                    </p:set>
                                    <p:anim calcmode="lin" valueType="num">
                                      <p:cBhvr>
                                        <p:cTn id="7" dur="500" fill="hold"/>
                                        <p:tgtEl>
                                          <p:spTgt spid="148482"/>
                                        </p:tgtEl>
                                        <p:attrNameLst>
                                          <p:attrName>ppt_w</p:attrName>
                                        </p:attrNameLst>
                                      </p:cBhvr>
                                      <p:tavLst>
                                        <p:tav tm="0">
                                          <p:val>
                                            <p:fltVal val="0"/>
                                          </p:val>
                                        </p:tav>
                                        <p:tav tm="100000">
                                          <p:val>
                                            <p:strVal val="#ppt_w"/>
                                          </p:val>
                                        </p:tav>
                                      </p:tavLst>
                                    </p:anim>
                                    <p:anim calcmode="lin" valueType="num">
                                      <p:cBhvr>
                                        <p:cTn id="8" dur="500" fill="hold"/>
                                        <p:tgtEl>
                                          <p:spTgt spid="14848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148483"/>
                                        </p:tgtEl>
                                        <p:attrNameLst>
                                          <p:attrName>style.visibility</p:attrName>
                                        </p:attrNameLst>
                                      </p:cBhvr>
                                      <p:to>
                                        <p:strVal val="visible"/>
                                      </p:to>
                                    </p:set>
                                    <p:animEffect transition="in" filter="randombar(horizontal)">
                                      <p:cBhvr>
                                        <p:cTn id="13" dur="500"/>
                                        <p:tgtEl>
                                          <p:spTgt spid="148483"/>
                                        </p:tgtEl>
                                      </p:cBhvr>
                                    </p:animEffect>
                                  </p:childTnLst>
                                </p:cTn>
                              </p:par>
                              <p:par>
                                <p:cTn id="14" presetID="14" presetClass="entr" presetSubtype="10" fill="hold" nodeType="withEffect">
                                  <p:stCondLst>
                                    <p:cond delay="0"/>
                                  </p:stCondLst>
                                  <p:childTnLst>
                                    <p:set>
                                      <p:cBhvr>
                                        <p:cTn id="15" dur="1" fill="hold">
                                          <p:stCondLst>
                                            <p:cond delay="0"/>
                                          </p:stCondLst>
                                        </p:cTn>
                                        <p:tgtEl>
                                          <p:spTgt spid="148485">
                                            <p:txEl>
                                              <p:pRg st="0" end="0"/>
                                            </p:txEl>
                                          </p:spTgt>
                                        </p:tgtEl>
                                        <p:attrNameLst>
                                          <p:attrName>style.visibility</p:attrName>
                                        </p:attrNameLst>
                                      </p:cBhvr>
                                      <p:to>
                                        <p:strVal val="visible"/>
                                      </p:to>
                                    </p:set>
                                    <p:animEffect transition="in" filter="randombar(horizontal)">
                                      <p:cBhvr>
                                        <p:cTn id="16" dur="500"/>
                                        <p:tgtEl>
                                          <p:spTgt spid="14848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148484"/>
                                        </p:tgtEl>
                                        <p:attrNameLst>
                                          <p:attrName>style.visibility</p:attrName>
                                        </p:attrNameLst>
                                      </p:cBhvr>
                                      <p:to>
                                        <p:strVal val="visible"/>
                                      </p:to>
                                    </p:set>
                                    <p:animEffect transition="in" filter="randombar(horizontal)">
                                      <p:cBhvr>
                                        <p:cTn id="21" dur="500"/>
                                        <p:tgtEl>
                                          <p:spTgt spid="148484"/>
                                        </p:tgtEl>
                                      </p:cBhvr>
                                    </p:animEffect>
                                  </p:childTnLst>
                                </p:cTn>
                              </p:par>
                              <p:par>
                                <p:cTn id="22" presetID="14" presetClass="entr" presetSubtype="10" fill="hold" nodeType="withEffect">
                                  <p:stCondLst>
                                    <p:cond delay="0"/>
                                  </p:stCondLst>
                                  <p:childTnLst>
                                    <p:set>
                                      <p:cBhvr>
                                        <p:cTn id="23" dur="1" fill="hold">
                                          <p:stCondLst>
                                            <p:cond delay="0"/>
                                          </p:stCondLst>
                                        </p:cTn>
                                        <p:tgtEl>
                                          <p:spTgt spid="148486">
                                            <p:txEl>
                                              <p:pRg st="0" end="0"/>
                                            </p:txEl>
                                          </p:spTgt>
                                        </p:tgtEl>
                                        <p:attrNameLst>
                                          <p:attrName>style.visibility</p:attrName>
                                        </p:attrNameLst>
                                      </p:cBhvr>
                                      <p:to>
                                        <p:strVal val="visible"/>
                                      </p:to>
                                    </p:set>
                                    <p:animEffect transition="in" filter="randombar(horizontal)">
                                      <p:cBhvr>
                                        <p:cTn id="24" dur="500"/>
                                        <p:tgtEl>
                                          <p:spTgt spid="1484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352262" name="Rectangle 6"/>
          <p:cNvSpPr>
            <a:spLocks noGrp="1" noChangeArrowheads="1"/>
          </p:cNvSpPr>
          <p:nvPr>
            <p:ph type="body" sz="half" idx="2"/>
          </p:nvPr>
        </p:nvSpPr>
        <p:spPr>
          <a:xfrm>
            <a:off x="7239000" y="1600200"/>
            <a:ext cx="3200400" cy="5029200"/>
          </a:xfrm>
        </p:spPr>
        <p:txBody>
          <a:bodyPr/>
          <a:lstStyle/>
          <a:p>
            <a:pPr>
              <a:buFont typeface="Wingdings" panose="05000000000000000000" pitchFamily="2" charset="2"/>
              <a:buNone/>
            </a:pPr>
            <a:r>
              <a:rPr lang="en-US" altLang="en-US" sz="2800" dirty="0">
                <a:solidFill>
                  <a:srgbClr val="FFFF99"/>
                </a:solidFill>
              </a:rPr>
              <a:t>Rembrandt was the first artist to use Jewish models, Sephardic Jews in Amsterdam, for his portraits of Jesus.</a:t>
            </a:r>
          </a:p>
        </p:txBody>
      </p:sp>
      <p:pic>
        <p:nvPicPr>
          <p:cNvPr id="352263" name="Picture 7" descr="head-of-jesus[1]"/>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0" y="0"/>
            <a:ext cx="5411788"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00059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1425306" y="515085"/>
            <a:ext cx="8911687" cy="1280890"/>
          </a:xfrm>
        </p:spPr>
        <p:txBody>
          <a:bodyPr>
            <a:noAutofit/>
          </a:bodyPr>
          <a:lstStyle/>
          <a:p>
            <a:r>
              <a:rPr lang="en-US" altLang="en-US" sz="4000" b="1" dirty="0">
                <a:solidFill>
                  <a:srgbClr val="FFC000"/>
                </a:solidFill>
                <a:effectLst>
                  <a:outerShdw blurRad="38100" dist="38100" dir="2700000" algn="tl">
                    <a:srgbClr val="000000">
                      <a:alpha val="43137"/>
                    </a:srgbClr>
                  </a:outerShdw>
                </a:effectLst>
              </a:rPr>
              <a:t>Questions Historians Must Answer</a:t>
            </a:r>
          </a:p>
        </p:txBody>
      </p:sp>
      <p:sp>
        <p:nvSpPr>
          <p:cNvPr id="337923" name="Rectangle 3"/>
          <p:cNvSpPr>
            <a:spLocks noGrp="1" noChangeArrowheads="1"/>
          </p:cNvSpPr>
          <p:nvPr>
            <p:ph type="body" idx="1"/>
          </p:nvPr>
        </p:nvSpPr>
        <p:spPr>
          <a:xfrm>
            <a:off x="2592925" y="1795975"/>
            <a:ext cx="8911687" cy="4365674"/>
          </a:xfrm>
        </p:spPr>
        <p:txBody>
          <a:bodyPr>
            <a:normAutofit lnSpcReduction="10000"/>
          </a:bodyPr>
          <a:lstStyle/>
          <a:p>
            <a:pPr>
              <a:lnSpc>
                <a:spcPct val="90000"/>
              </a:lnSpc>
              <a:buFont typeface="Wingdings" panose="05000000000000000000" pitchFamily="2" charset="2"/>
              <a:buNone/>
            </a:pPr>
            <a:r>
              <a:rPr lang="en-US" altLang="en-US" sz="2900" b="1" dirty="0">
                <a:solidFill>
                  <a:srgbClr val="FFFF99"/>
                </a:solidFill>
              </a:rPr>
              <a:t>N. T. Wright has offered the basic historical questions that must be answered with respect to Jesus:</a:t>
            </a:r>
          </a:p>
          <a:p>
            <a:pPr>
              <a:lnSpc>
                <a:spcPct val="90000"/>
              </a:lnSpc>
            </a:pPr>
            <a:r>
              <a:rPr lang="en-US" altLang="en-US" sz="2600" i="1" dirty="0">
                <a:solidFill>
                  <a:schemeClr val="bg1"/>
                </a:solidFill>
                <a:latin typeface="Arial Narrow" panose="020B0606020202030204" pitchFamily="34" charset="0"/>
              </a:rPr>
              <a:t>How does Jesus fit into the Judaism of his day?</a:t>
            </a:r>
          </a:p>
          <a:p>
            <a:pPr>
              <a:lnSpc>
                <a:spcPct val="90000"/>
              </a:lnSpc>
            </a:pPr>
            <a:r>
              <a:rPr lang="en-US" altLang="en-US" sz="2600" i="1" dirty="0">
                <a:solidFill>
                  <a:schemeClr val="bg1"/>
                </a:solidFill>
                <a:latin typeface="Arial Narrow" panose="020B0606020202030204" pitchFamily="34" charset="0"/>
              </a:rPr>
              <a:t>What were Jesus’ aims?</a:t>
            </a:r>
          </a:p>
          <a:p>
            <a:pPr>
              <a:lnSpc>
                <a:spcPct val="90000"/>
              </a:lnSpc>
            </a:pPr>
            <a:r>
              <a:rPr lang="en-US" altLang="en-US" sz="2600" i="1" dirty="0">
                <a:solidFill>
                  <a:schemeClr val="bg1"/>
                </a:solidFill>
                <a:latin typeface="Arial Narrow" panose="020B0606020202030204" pitchFamily="34" charset="0"/>
              </a:rPr>
              <a:t>Why did Jesus die?</a:t>
            </a:r>
          </a:p>
          <a:p>
            <a:pPr>
              <a:lnSpc>
                <a:spcPct val="90000"/>
              </a:lnSpc>
            </a:pPr>
            <a:r>
              <a:rPr lang="en-US" altLang="en-US" sz="2600" i="1" dirty="0">
                <a:solidFill>
                  <a:schemeClr val="bg1"/>
                </a:solidFill>
                <a:latin typeface="Arial Narrow" panose="020B0606020202030204" pitchFamily="34" charset="0"/>
              </a:rPr>
              <a:t>How did the early church come into being, and why did it take the shape it did?</a:t>
            </a:r>
          </a:p>
          <a:p>
            <a:pPr>
              <a:lnSpc>
                <a:spcPct val="90000"/>
              </a:lnSpc>
            </a:pPr>
            <a:r>
              <a:rPr lang="en-US" altLang="en-US" sz="2600" i="1" dirty="0">
                <a:solidFill>
                  <a:schemeClr val="bg1"/>
                </a:solidFill>
                <a:latin typeface="Arial Narrow" panose="020B0606020202030204" pitchFamily="34" charset="0"/>
              </a:rPr>
              <a:t>Why are the gospels what they are?</a:t>
            </a:r>
          </a:p>
          <a:p>
            <a:pPr>
              <a:lnSpc>
                <a:spcPct val="90000"/>
              </a:lnSpc>
            </a:pPr>
            <a:r>
              <a:rPr lang="en-US" altLang="en-US" sz="2600" i="1" dirty="0">
                <a:solidFill>
                  <a:schemeClr val="bg1"/>
                </a:solidFill>
                <a:latin typeface="Arial Narrow" panose="020B0606020202030204" pitchFamily="34" charset="0"/>
              </a:rPr>
              <a:t>Does it matter?</a:t>
            </a:r>
          </a:p>
        </p:txBody>
      </p:sp>
    </p:spTree>
    <p:extLst>
      <p:ext uri="{BB962C8B-B14F-4D97-AF65-F5344CB8AC3E}">
        <p14:creationId xmlns:p14="http://schemas.microsoft.com/office/powerpoint/2010/main" val="835305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7922"/>
                                        </p:tgtEl>
                                        <p:attrNameLst>
                                          <p:attrName>style.visibility</p:attrName>
                                        </p:attrNameLst>
                                      </p:cBhvr>
                                      <p:to>
                                        <p:strVal val="visible"/>
                                      </p:to>
                                    </p:set>
                                    <p:anim calcmode="lin" valueType="num">
                                      <p:cBhvr>
                                        <p:cTn id="7" dur="500" fill="hold"/>
                                        <p:tgtEl>
                                          <p:spTgt spid="337922"/>
                                        </p:tgtEl>
                                        <p:attrNameLst>
                                          <p:attrName>ppt_w</p:attrName>
                                        </p:attrNameLst>
                                      </p:cBhvr>
                                      <p:tavLst>
                                        <p:tav tm="0">
                                          <p:val>
                                            <p:fltVal val="0"/>
                                          </p:val>
                                        </p:tav>
                                        <p:tav tm="100000">
                                          <p:val>
                                            <p:strVal val="#ppt_w"/>
                                          </p:val>
                                        </p:tav>
                                      </p:tavLst>
                                    </p:anim>
                                    <p:anim calcmode="lin" valueType="num">
                                      <p:cBhvr>
                                        <p:cTn id="8" dur="500" fill="hold"/>
                                        <p:tgtEl>
                                          <p:spTgt spid="337922"/>
                                        </p:tgtEl>
                                        <p:attrNameLst>
                                          <p:attrName>ppt_h</p:attrName>
                                        </p:attrNameLst>
                                      </p:cBhvr>
                                      <p:tavLst>
                                        <p:tav tm="0">
                                          <p:val>
                                            <p:fltVal val="0"/>
                                          </p:val>
                                        </p:tav>
                                        <p:tav tm="100000">
                                          <p:val>
                                            <p:strVal val="#ppt_h"/>
                                          </p:val>
                                        </p:tav>
                                      </p:tavLst>
                                    </p:anim>
                                    <p:animEffect transition="in" filter="fade">
                                      <p:cBhvr>
                                        <p:cTn id="9" dur="500"/>
                                        <p:tgtEl>
                                          <p:spTgt spid="3379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37923">
                                            <p:txEl>
                                              <p:pRg st="0" end="0"/>
                                            </p:txEl>
                                          </p:spTgt>
                                        </p:tgtEl>
                                        <p:attrNameLst>
                                          <p:attrName>style.visibility</p:attrName>
                                        </p:attrNameLst>
                                      </p:cBhvr>
                                      <p:to>
                                        <p:strVal val="visible"/>
                                      </p:to>
                                    </p:set>
                                    <p:anim calcmode="lin" valueType="num">
                                      <p:cBhvr additive="base">
                                        <p:cTn id="14" dur="500" fill="hold"/>
                                        <p:tgtEl>
                                          <p:spTgt spid="33792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379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37923">
                                            <p:txEl>
                                              <p:pRg st="1" end="1"/>
                                            </p:txEl>
                                          </p:spTgt>
                                        </p:tgtEl>
                                        <p:attrNameLst>
                                          <p:attrName>style.visibility</p:attrName>
                                        </p:attrNameLst>
                                      </p:cBhvr>
                                      <p:to>
                                        <p:strVal val="visible"/>
                                      </p:to>
                                    </p:set>
                                    <p:animEffect transition="in" filter="wipe(left)">
                                      <p:cBhvr>
                                        <p:cTn id="20" dur="500"/>
                                        <p:tgtEl>
                                          <p:spTgt spid="33792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337923">
                                            <p:txEl>
                                              <p:pRg st="2" end="2"/>
                                            </p:txEl>
                                          </p:spTgt>
                                        </p:tgtEl>
                                        <p:attrNameLst>
                                          <p:attrName>style.visibility</p:attrName>
                                        </p:attrNameLst>
                                      </p:cBhvr>
                                      <p:to>
                                        <p:strVal val="visible"/>
                                      </p:to>
                                    </p:set>
                                    <p:animEffect transition="in" filter="wipe(left)">
                                      <p:cBhvr>
                                        <p:cTn id="25" dur="500"/>
                                        <p:tgtEl>
                                          <p:spTgt spid="33792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37923">
                                            <p:txEl>
                                              <p:pRg st="3" end="3"/>
                                            </p:txEl>
                                          </p:spTgt>
                                        </p:tgtEl>
                                        <p:attrNameLst>
                                          <p:attrName>style.visibility</p:attrName>
                                        </p:attrNameLst>
                                      </p:cBhvr>
                                      <p:to>
                                        <p:strVal val="visible"/>
                                      </p:to>
                                    </p:set>
                                    <p:animEffect transition="in" filter="wipe(left)">
                                      <p:cBhvr>
                                        <p:cTn id="30" dur="500"/>
                                        <p:tgtEl>
                                          <p:spTgt spid="33792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337923">
                                            <p:txEl>
                                              <p:pRg st="4" end="4"/>
                                            </p:txEl>
                                          </p:spTgt>
                                        </p:tgtEl>
                                        <p:attrNameLst>
                                          <p:attrName>style.visibility</p:attrName>
                                        </p:attrNameLst>
                                      </p:cBhvr>
                                      <p:to>
                                        <p:strVal val="visible"/>
                                      </p:to>
                                    </p:set>
                                    <p:animEffect transition="in" filter="wipe(left)">
                                      <p:cBhvr>
                                        <p:cTn id="35" dur="500"/>
                                        <p:tgtEl>
                                          <p:spTgt spid="33792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337923">
                                            <p:txEl>
                                              <p:pRg st="5" end="5"/>
                                            </p:txEl>
                                          </p:spTgt>
                                        </p:tgtEl>
                                        <p:attrNameLst>
                                          <p:attrName>style.visibility</p:attrName>
                                        </p:attrNameLst>
                                      </p:cBhvr>
                                      <p:to>
                                        <p:strVal val="visible"/>
                                      </p:to>
                                    </p:set>
                                    <p:animEffect transition="in" filter="wipe(left)">
                                      <p:cBhvr>
                                        <p:cTn id="40" dur="500"/>
                                        <p:tgtEl>
                                          <p:spTgt spid="33792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337923">
                                            <p:txEl>
                                              <p:pRg st="6" end="6"/>
                                            </p:txEl>
                                          </p:spTgt>
                                        </p:tgtEl>
                                        <p:attrNameLst>
                                          <p:attrName>style.visibility</p:attrName>
                                        </p:attrNameLst>
                                      </p:cBhvr>
                                      <p:to>
                                        <p:strVal val="visible"/>
                                      </p:to>
                                    </p:set>
                                    <p:animEffect transition="in" filter="wipe(left)">
                                      <p:cBhvr>
                                        <p:cTn id="45" dur="500"/>
                                        <p:tgtEl>
                                          <p:spTgt spid="3379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fld id="{96E14445-3362-4910-98F0-92B6DB3FDB4B}" type="slidenum">
              <a:rPr lang="en-US" altLang="en-US"/>
              <a:pPr/>
              <a:t>68</a:t>
            </a:fld>
            <a:endParaRPr lang="en-US" altLang="en-US"/>
          </a:p>
        </p:txBody>
      </p:sp>
      <p:sp>
        <p:nvSpPr>
          <p:cNvPr id="176130" name="Rectangle 2"/>
          <p:cNvSpPr>
            <a:spLocks noGrp="1" noChangeArrowheads="1"/>
          </p:cNvSpPr>
          <p:nvPr>
            <p:ph type="title"/>
          </p:nvPr>
        </p:nvSpPr>
        <p:spPr>
          <a:xfrm>
            <a:off x="1981200" y="76199"/>
            <a:ext cx="9807526" cy="2421060"/>
          </a:xfrm>
        </p:spPr>
        <p:txBody>
          <a:bodyPr/>
          <a:lstStyle/>
          <a:p>
            <a:r>
              <a:rPr lang="en-US" altLang="en-US" sz="2400" dirty="0" smtClean="0"/>
              <a:t/>
            </a:r>
            <a:br>
              <a:rPr lang="en-US" altLang="en-US" sz="2400" dirty="0" smtClean="0"/>
            </a:br>
            <a:r>
              <a:rPr lang="en-US" b="1" dirty="0">
                <a:solidFill>
                  <a:srgbClr val="C00000"/>
                </a:solidFill>
              </a:rPr>
              <a:t>THE TWELVE APOSTLES </a:t>
            </a:r>
            <a:r>
              <a:rPr lang="en-US" sz="2400" b="1" dirty="0">
                <a:solidFill>
                  <a:srgbClr val="C00000"/>
                </a:solidFill>
              </a:rPr>
              <a:t>(6:12-16)</a:t>
            </a:r>
            <a:r>
              <a:rPr lang="en-US" altLang="en-US" sz="2400" dirty="0" smtClean="0"/>
              <a:t/>
            </a:r>
            <a:br>
              <a:rPr lang="en-US" altLang="en-US" sz="2400" dirty="0" smtClean="0"/>
            </a:br>
            <a:r>
              <a:rPr lang="en-US" altLang="en-US" sz="2400" dirty="0" smtClean="0">
                <a:solidFill>
                  <a:srgbClr val="FF6600"/>
                </a:solidFill>
                <a:effectLst>
                  <a:outerShdw blurRad="38100" dist="38100" dir="2700000" algn="tl">
                    <a:srgbClr val="000000">
                      <a:alpha val="43137"/>
                    </a:srgbClr>
                  </a:outerShdw>
                </a:effectLst>
              </a:rPr>
              <a:t>the number “12” seems to have been a deliberate play on the original twelve clans of Israel</a:t>
            </a:r>
            <a:endParaRPr lang="en-US" altLang="en-US" sz="2400" dirty="0">
              <a:solidFill>
                <a:srgbClr val="FF6600"/>
              </a:solidFill>
              <a:effectLst>
                <a:outerShdw blurRad="38100" dist="38100" dir="2700000" algn="tl">
                  <a:srgbClr val="000000">
                    <a:alpha val="43137"/>
                  </a:srgbClr>
                </a:outerShdw>
              </a:effectLst>
            </a:endParaRPr>
          </a:p>
        </p:txBody>
      </p:sp>
      <p:sp>
        <p:nvSpPr>
          <p:cNvPr id="176132" name="Rectangle 4"/>
          <p:cNvSpPr>
            <a:spLocks noGrp="1" noChangeArrowheads="1"/>
          </p:cNvSpPr>
          <p:nvPr>
            <p:ph type="body" sz="half" idx="1"/>
          </p:nvPr>
        </p:nvSpPr>
        <p:spPr>
          <a:xfrm>
            <a:off x="1981200" y="1905000"/>
            <a:ext cx="4038600" cy="4953000"/>
          </a:xfrm>
        </p:spPr>
        <p:txBody>
          <a:bodyPr/>
          <a:lstStyle/>
          <a:p>
            <a:pPr>
              <a:lnSpc>
                <a:spcPct val="90000"/>
              </a:lnSpc>
            </a:pPr>
            <a:r>
              <a:rPr lang="en-US" altLang="en-US" sz="2400" b="1" dirty="0">
                <a:solidFill>
                  <a:schemeClr val="hlink"/>
                </a:solidFill>
                <a:latin typeface="Arial Narrow" panose="020B0606020202030204" pitchFamily="34" charset="0"/>
              </a:rPr>
              <a:t>SIMON</a:t>
            </a:r>
            <a:r>
              <a:rPr lang="en-US" altLang="en-US" sz="2400" dirty="0">
                <a:latin typeface="Arial Narrow" panose="020B0606020202030204" pitchFamily="34" charset="0"/>
              </a:rPr>
              <a:t>, nicknamed </a:t>
            </a:r>
            <a:r>
              <a:rPr lang="en-US" altLang="en-US" sz="2400" dirty="0" err="1">
                <a:latin typeface="Arial Narrow" panose="020B0606020202030204" pitchFamily="34" charset="0"/>
              </a:rPr>
              <a:t>Kephas</a:t>
            </a:r>
            <a:r>
              <a:rPr lang="en-US" altLang="en-US" sz="2400" dirty="0">
                <a:latin typeface="Arial Narrow" panose="020B0606020202030204" pitchFamily="34" charset="0"/>
              </a:rPr>
              <a:t> (Aramaic) or Peter (Greek)</a:t>
            </a:r>
          </a:p>
          <a:p>
            <a:pPr>
              <a:lnSpc>
                <a:spcPct val="90000"/>
              </a:lnSpc>
            </a:pPr>
            <a:r>
              <a:rPr lang="en-US" altLang="en-US" sz="2400" b="1" dirty="0">
                <a:solidFill>
                  <a:schemeClr val="hlink"/>
                </a:solidFill>
                <a:latin typeface="Arial Narrow" panose="020B0606020202030204" pitchFamily="34" charset="0"/>
              </a:rPr>
              <a:t>ANDREW</a:t>
            </a:r>
            <a:r>
              <a:rPr lang="en-US" altLang="en-US" sz="2400" b="1" dirty="0">
                <a:latin typeface="Arial Narrow" panose="020B0606020202030204" pitchFamily="34" charset="0"/>
              </a:rPr>
              <a:t>,</a:t>
            </a:r>
            <a:r>
              <a:rPr lang="en-US" altLang="en-US" sz="2400" dirty="0">
                <a:latin typeface="Arial Narrow" panose="020B0606020202030204" pitchFamily="34" charset="0"/>
              </a:rPr>
              <a:t> brother of </a:t>
            </a:r>
            <a:r>
              <a:rPr lang="en-US" altLang="en-US" sz="2400" dirty="0" smtClean="0">
                <a:latin typeface="Arial Narrow" panose="020B0606020202030204" pitchFamily="34" charset="0"/>
              </a:rPr>
              <a:t>Simon</a:t>
            </a:r>
            <a:endParaRPr lang="en-US" altLang="en-US" sz="2400" dirty="0">
              <a:latin typeface="Arial Narrow" panose="020B0606020202030204" pitchFamily="34" charset="0"/>
            </a:endParaRPr>
          </a:p>
          <a:p>
            <a:pPr>
              <a:lnSpc>
                <a:spcPct val="90000"/>
              </a:lnSpc>
            </a:pPr>
            <a:r>
              <a:rPr lang="en-US" altLang="en-US" sz="2400" b="1" dirty="0">
                <a:solidFill>
                  <a:schemeClr val="hlink"/>
                </a:solidFill>
                <a:latin typeface="Arial Narrow" panose="020B0606020202030204" pitchFamily="34" charset="0"/>
              </a:rPr>
              <a:t>JAMES</a:t>
            </a:r>
            <a:r>
              <a:rPr lang="en-US" altLang="en-US" sz="2400" dirty="0">
                <a:latin typeface="Arial Narrow" panose="020B0606020202030204" pitchFamily="34" charset="0"/>
              </a:rPr>
              <a:t>, first apostle martyr</a:t>
            </a:r>
          </a:p>
          <a:p>
            <a:pPr>
              <a:lnSpc>
                <a:spcPct val="90000"/>
              </a:lnSpc>
            </a:pPr>
            <a:r>
              <a:rPr lang="en-US" altLang="en-US" sz="2400" b="1" dirty="0">
                <a:solidFill>
                  <a:schemeClr val="hlink"/>
                </a:solidFill>
                <a:latin typeface="Arial Narrow" panose="020B0606020202030204" pitchFamily="34" charset="0"/>
              </a:rPr>
              <a:t>JOHN</a:t>
            </a:r>
            <a:r>
              <a:rPr lang="en-US" altLang="en-US" sz="2400" dirty="0">
                <a:latin typeface="Arial Narrow" panose="020B0606020202030204" pitchFamily="34" charset="0"/>
              </a:rPr>
              <a:t>, brother of James, both nicknamed “sons of thunder”</a:t>
            </a:r>
          </a:p>
          <a:p>
            <a:pPr>
              <a:lnSpc>
                <a:spcPct val="90000"/>
              </a:lnSpc>
            </a:pPr>
            <a:r>
              <a:rPr lang="en-US" altLang="en-US" sz="2400" b="1" dirty="0">
                <a:solidFill>
                  <a:schemeClr val="hlink"/>
                </a:solidFill>
                <a:latin typeface="Arial Narrow" panose="020B0606020202030204" pitchFamily="34" charset="0"/>
              </a:rPr>
              <a:t>PHILIP</a:t>
            </a:r>
            <a:r>
              <a:rPr lang="en-US" altLang="en-US" sz="2400" dirty="0">
                <a:latin typeface="Arial Narrow" panose="020B0606020202030204" pitchFamily="34" charset="0"/>
              </a:rPr>
              <a:t>, also from Bethsaida</a:t>
            </a:r>
          </a:p>
          <a:p>
            <a:pPr>
              <a:lnSpc>
                <a:spcPct val="90000"/>
              </a:lnSpc>
            </a:pPr>
            <a:r>
              <a:rPr lang="en-US" altLang="en-US" sz="2400" b="1" dirty="0">
                <a:solidFill>
                  <a:schemeClr val="hlink"/>
                </a:solidFill>
                <a:latin typeface="Arial Narrow" panose="020B0606020202030204" pitchFamily="34" charset="0"/>
              </a:rPr>
              <a:t>BARTHOLOMEW</a:t>
            </a:r>
            <a:r>
              <a:rPr lang="en-US" altLang="en-US" sz="2400" dirty="0">
                <a:latin typeface="Arial Narrow" panose="020B0606020202030204" pitchFamily="34" charset="0"/>
              </a:rPr>
              <a:t>, presumably the same as </a:t>
            </a:r>
            <a:r>
              <a:rPr lang="en-US" altLang="en-US" sz="2400" dirty="0" smtClean="0">
                <a:latin typeface="Arial Narrow" panose="020B0606020202030204" pitchFamily="34" charset="0"/>
              </a:rPr>
              <a:t>Nathanael</a:t>
            </a:r>
          </a:p>
          <a:p>
            <a:pPr>
              <a:lnSpc>
                <a:spcPct val="90000"/>
              </a:lnSpc>
            </a:pPr>
            <a:r>
              <a:rPr lang="en-US" altLang="en-US" sz="2400" b="1" dirty="0">
                <a:solidFill>
                  <a:schemeClr val="hlink"/>
                </a:solidFill>
                <a:latin typeface="Arial Narrow" panose="020B0606020202030204" pitchFamily="34" charset="0"/>
              </a:rPr>
              <a:t>MATTHEW</a:t>
            </a:r>
            <a:r>
              <a:rPr lang="en-US" altLang="en-US" sz="2400" dirty="0">
                <a:latin typeface="Arial Narrow" panose="020B0606020202030204" pitchFamily="34" charset="0"/>
              </a:rPr>
              <a:t>, presumably the same as Levi</a:t>
            </a:r>
          </a:p>
          <a:p>
            <a:pPr>
              <a:lnSpc>
                <a:spcPct val="90000"/>
              </a:lnSpc>
            </a:pPr>
            <a:endParaRPr lang="en-US" altLang="en-US" sz="2400" dirty="0">
              <a:latin typeface="Arial Narrow" panose="020B0606020202030204" pitchFamily="34" charset="0"/>
            </a:endParaRPr>
          </a:p>
        </p:txBody>
      </p:sp>
      <p:sp>
        <p:nvSpPr>
          <p:cNvPr id="176133" name="Rectangle 5"/>
          <p:cNvSpPr>
            <a:spLocks noGrp="1" noChangeArrowheads="1"/>
          </p:cNvSpPr>
          <p:nvPr>
            <p:ph type="body" sz="half" idx="2"/>
          </p:nvPr>
        </p:nvSpPr>
        <p:spPr>
          <a:xfrm>
            <a:off x="6242538" y="1905000"/>
            <a:ext cx="4097215" cy="4953000"/>
          </a:xfrm>
        </p:spPr>
        <p:txBody>
          <a:bodyPr>
            <a:normAutofit lnSpcReduction="10000"/>
          </a:bodyPr>
          <a:lstStyle/>
          <a:p>
            <a:pPr>
              <a:lnSpc>
                <a:spcPct val="90000"/>
              </a:lnSpc>
            </a:pPr>
            <a:r>
              <a:rPr lang="en-US" altLang="en-US" sz="2400" b="1" dirty="0" smtClean="0">
                <a:solidFill>
                  <a:schemeClr val="hlink"/>
                </a:solidFill>
                <a:latin typeface="Arial Narrow" panose="020B0606020202030204" pitchFamily="34" charset="0"/>
              </a:rPr>
              <a:t>THOMAS</a:t>
            </a:r>
            <a:r>
              <a:rPr lang="en-US" altLang="en-US" sz="2400" dirty="0">
                <a:latin typeface="Arial Narrow" panose="020B0606020202030204" pitchFamily="34" charset="0"/>
              </a:rPr>
              <a:t>, called </a:t>
            </a:r>
            <a:r>
              <a:rPr lang="en-US" altLang="en-US" sz="2400" dirty="0" err="1">
                <a:latin typeface="Arial Narrow" panose="020B0606020202030204" pitchFamily="34" charset="0"/>
              </a:rPr>
              <a:t>Didymas</a:t>
            </a:r>
            <a:r>
              <a:rPr lang="en-US" altLang="en-US" sz="2400" dirty="0">
                <a:latin typeface="Arial Narrow" panose="020B0606020202030204" pitchFamily="34" charset="0"/>
              </a:rPr>
              <a:t> (= the twin</a:t>
            </a:r>
            <a:r>
              <a:rPr lang="en-US" altLang="en-US" sz="2400" dirty="0" smtClean="0">
                <a:latin typeface="Arial Narrow" panose="020B0606020202030204" pitchFamily="34" charset="0"/>
              </a:rPr>
              <a:t>)</a:t>
            </a:r>
            <a:endParaRPr lang="en-US" altLang="en-US" sz="2400" dirty="0">
              <a:latin typeface="Arial Narrow" panose="020B0606020202030204" pitchFamily="34" charset="0"/>
            </a:endParaRPr>
          </a:p>
          <a:p>
            <a:pPr>
              <a:lnSpc>
                <a:spcPct val="90000"/>
              </a:lnSpc>
            </a:pPr>
            <a:r>
              <a:rPr lang="en-US" altLang="en-US" sz="2400" b="1" dirty="0">
                <a:solidFill>
                  <a:schemeClr val="hlink"/>
                </a:solidFill>
                <a:latin typeface="Arial Narrow" panose="020B0606020202030204" pitchFamily="34" charset="0"/>
              </a:rPr>
              <a:t>JAMES BAR ALPHAEUS</a:t>
            </a:r>
            <a:r>
              <a:rPr lang="en-US" altLang="en-US" sz="2400" dirty="0">
                <a:latin typeface="Arial Narrow" panose="020B0606020202030204" pitchFamily="34" charset="0"/>
              </a:rPr>
              <a:t>, sometimes called “James the Less”</a:t>
            </a:r>
          </a:p>
          <a:p>
            <a:pPr>
              <a:lnSpc>
                <a:spcPct val="90000"/>
              </a:lnSpc>
            </a:pPr>
            <a:r>
              <a:rPr lang="en-US" altLang="en-US" sz="2400" b="1" dirty="0">
                <a:solidFill>
                  <a:schemeClr val="hlink"/>
                </a:solidFill>
                <a:latin typeface="Arial Narrow" panose="020B0606020202030204" pitchFamily="34" charset="0"/>
              </a:rPr>
              <a:t>SIMON</a:t>
            </a:r>
            <a:r>
              <a:rPr lang="en-US" altLang="en-US" sz="2400" dirty="0">
                <a:latin typeface="Arial Narrow" panose="020B0606020202030204" pitchFamily="34" charset="0"/>
              </a:rPr>
              <a:t>, designated the “</a:t>
            </a:r>
            <a:r>
              <a:rPr lang="en-US" altLang="en-US" sz="2400" dirty="0" err="1">
                <a:latin typeface="Arial Narrow" panose="020B0606020202030204" pitchFamily="34" charset="0"/>
              </a:rPr>
              <a:t>Cananaean</a:t>
            </a:r>
            <a:r>
              <a:rPr lang="en-US" altLang="en-US" sz="2400" dirty="0">
                <a:latin typeface="Arial Narrow" panose="020B0606020202030204" pitchFamily="34" charset="0"/>
              </a:rPr>
              <a:t>”, referring to a branch of zealots</a:t>
            </a:r>
          </a:p>
          <a:p>
            <a:pPr>
              <a:lnSpc>
                <a:spcPct val="90000"/>
              </a:lnSpc>
            </a:pPr>
            <a:r>
              <a:rPr lang="en-US" altLang="en-US" sz="2400" b="1" dirty="0" smtClean="0">
                <a:solidFill>
                  <a:schemeClr val="hlink"/>
                </a:solidFill>
                <a:latin typeface="Arial Narrow" panose="020B0606020202030204" pitchFamily="34" charset="0"/>
              </a:rPr>
              <a:t>JUDAS BAR JAMES</a:t>
            </a:r>
            <a:r>
              <a:rPr lang="en-US" altLang="en-US" sz="2400" b="1" dirty="0" smtClean="0">
                <a:latin typeface="Arial Narrow" panose="020B0606020202030204" pitchFamily="34" charset="0"/>
              </a:rPr>
              <a:t>, </a:t>
            </a:r>
            <a:r>
              <a:rPr lang="en-US" altLang="en-US" sz="2400" dirty="0" smtClean="0">
                <a:latin typeface="Arial Narrow" panose="020B0606020202030204" pitchFamily="34" charset="0"/>
              </a:rPr>
              <a:t>presumably the same as Thaddaeus</a:t>
            </a:r>
            <a:endParaRPr lang="en-US" altLang="en-US" sz="2400" b="1" dirty="0">
              <a:latin typeface="Arial Narrow" panose="020B0606020202030204" pitchFamily="34" charset="0"/>
            </a:endParaRPr>
          </a:p>
          <a:p>
            <a:pPr>
              <a:lnSpc>
                <a:spcPct val="90000"/>
              </a:lnSpc>
            </a:pPr>
            <a:r>
              <a:rPr lang="en-US" altLang="en-US" sz="2400" b="1" dirty="0">
                <a:solidFill>
                  <a:schemeClr val="hlink"/>
                </a:solidFill>
                <a:latin typeface="Arial Narrow" panose="020B0606020202030204" pitchFamily="34" charset="0"/>
              </a:rPr>
              <a:t>JUDAS ISCARIOT</a:t>
            </a:r>
            <a:r>
              <a:rPr lang="en-US" altLang="en-US" sz="2400" dirty="0">
                <a:latin typeface="Arial Narrow" panose="020B0606020202030204" pitchFamily="34" charset="0"/>
              </a:rPr>
              <a:t>, the treasurer of the group who betrayed Jesus</a:t>
            </a:r>
            <a:endParaRPr lang="en-US" altLang="en-US" sz="2400" dirty="0">
              <a:solidFill>
                <a:schemeClr val="hlink"/>
              </a:solidFill>
              <a:latin typeface="Arial Narrow" panose="020B0606020202030204" pitchFamily="34" charset="0"/>
            </a:endParaRPr>
          </a:p>
        </p:txBody>
      </p:sp>
    </p:spTree>
    <p:extLst>
      <p:ext uri="{BB962C8B-B14F-4D97-AF65-F5344CB8AC3E}">
        <p14:creationId xmlns:p14="http://schemas.microsoft.com/office/powerpoint/2010/main" val="1494704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6132">
                                            <p:txEl>
                                              <p:pRg st="0" end="0"/>
                                            </p:txEl>
                                          </p:spTgt>
                                        </p:tgtEl>
                                        <p:attrNameLst>
                                          <p:attrName>style.visibility</p:attrName>
                                        </p:attrNameLst>
                                      </p:cBhvr>
                                      <p:to>
                                        <p:strVal val="visible"/>
                                      </p:to>
                                    </p:set>
                                    <p:anim calcmode="lin" valueType="num">
                                      <p:cBhvr additive="base">
                                        <p:cTn id="7" dur="500" fill="hold"/>
                                        <p:tgtEl>
                                          <p:spTgt spid="1761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61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6132">
                                            <p:txEl>
                                              <p:pRg st="1" end="1"/>
                                            </p:txEl>
                                          </p:spTgt>
                                        </p:tgtEl>
                                        <p:attrNameLst>
                                          <p:attrName>style.visibility</p:attrName>
                                        </p:attrNameLst>
                                      </p:cBhvr>
                                      <p:to>
                                        <p:strVal val="visible"/>
                                      </p:to>
                                    </p:set>
                                    <p:anim calcmode="lin" valueType="num">
                                      <p:cBhvr additive="base">
                                        <p:cTn id="13" dur="500" fill="hold"/>
                                        <p:tgtEl>
                                          <p:spTgt spid="17613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61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6132">
                                            <p:txEl>
                                              <p:pRg st="2" end="2"/>
                                            </p:txEl>
                                          </p:spTgt>
                                        </p:tgtEl>
                                        <p:attrNameLst>
                                          <p:attrName>style.visibility</p:attrName>
                                        </p:attrNameLst>
                                      </p:cBhvr>
                                      <p:to>
                                        <p:strVal val="visible"/>
                                      </p:to>
                                    </p:set>
                                    <p:anim calcmode="lin" valueType="num">
                                      <p:cBhvr additive="base">
                                        <p:cTn id="19" dur="500" fill="hold"/>
                                        <p:tgtEl>
                                          <p:spTgt spid="17613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61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6132">
                                            <p:txEl>
                                              <p:pRg st="3" end="3"/>
                                            </p:txEl>
                                          </p:spTgt>
                                        </p:tgtEl>
                                        <p:attrNameLst>
                                          <p:attrName>style.visibility</p:attrName>
                                        </p:attrNameLst>
                                      </p:cBhvr>
                                      <p:to>
                                        <p:strVal val="visible"/>
                                      </p:to>
                                    </p:set>
                                    <p:anim calcmode="lin" valueType="num">
                                      <p:cBhvr additive="base">
                                        <p:cTn id="25" dur="500" fill="hold"/>
                                        <p:tgtEl>
                                          <p:spTgt spid="17613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613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6132">
                                            <p:txEl>
                                              <p:pRg st="4" end="4"/>
                                            </p:txEl>
                                          </p:spTgt>
                                        </p:tgtEl>
                                        <p:attrNameLst>
                                          <p:attrName>style.visibility</p:attrName>
                                        </p:attrNameLst>
                                      </p:cBhvr>
                                      <p:to>
                                        <p:strVal val="visible"/>
                                      </p:to>
                                    </p:set>
                                    <p:anim calcmode="lin" valueType="num">
                                      <p:cBhvr additive="base">
                                        <p:cTn id="31" dur="500" fill="hold"/>
                                        <p:tgtEl>
                                          <p:spTgt spid="17613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613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6132">
                                            <p:txEl>
                                              <p:pRg st="5" end="5"/>
                                            </p:txEl>
                                          </p:spTgt>
                                        </p:tgtEl>
                                        <p:attrNameLst>
                                          <p:attrName>style.visibility</p:attrName>
                                        </p:attrNameLst>
                                      </p:cBhvr>
                                      <p:to>
                                        <p:strVal val="visible"/>
                                      </p:to>
                                    </p:set>
                                    <p:anim calcmode="lin" valueType="num">
                                      <p:cBhvr additive="base">
                                        <p:cTn id="37" dur="500" fill="hold"/>
                                        <p:tgtEl>
                                          <p:spTgt spid="17613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613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6132">
                                            <p:txEl>
                                              <p:pRg st="6" end="6"/>
                                            </p:txEl>
                                          </p:spTgt>
                                        </p:tgtEl>
                                        <p:attrNameLst>
                                          <p:attrName>style.visibility</p:attrName>
                                        </p:attrNameLst>
                                      </p:cBhvr>
                                      <p:to>
                                        <p:strVal val="visible"/>
                                      </p:to>
                                    </p:set>
                                    <p:anim calcmode="lin" valueType="num">
                                      <p:cBhvr additive="base">
                                        <p:cTn id="43" dur="500" fill="hold"/>
                                        <p:tgtEl>
                                          <p:spTgt spid="17613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613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6133">
                                            <p:txEl>
                                              <p:pRg st="0" end="0"/>
                                            </p:txEl>
                                          </p:spTgt>
                                        </p:tgtEl>
                                        <p:attrNameLst>
                                          <p:attrName>style.visibility</p:attrName>
                                        </p:attrNameLst>
                                      </p:cBhvr>
                                      <p:to>
                                        <p:strVal val="visible"/>
                                      </p:to>
                                    </p:set>
                                    <p:anim calcmode="lin" valueType="num">
                                      <p:cBhvr additive="base">
                                        <p:cTn id="49" dur="500" fill="hold"/>
                                        <p:tgtEl>
                                          <p:spTgt spid="17613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61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6133">
                                            <p:txEl>
                                              <p:pRg st="1" end="1"/>
                                            </p:txEl>
                                          </p:spTgt>
                                        </p:tgtEl>
                                        <p:attrNameLst>
                                          <p:attrName>style.visibility</p:attrName>
                                        </p:attrNameLst>
                                      </p:cBhvr>
                                      <p:to>
                                        <p:strVal val="visible"/>
                                      </p:to>
                                    </p:set>
                                    <p:anim calcmode="lin" valueType="num">
                                      <p:cBhvr additive="base">
                                        <p:cTn id="55" dur="500" fill="hold"/>
                                        <p:tgtEl>
                                          <p:spTgt spid="176133">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61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6133">
                                            <p:txEl>
                                              <p:pRg st="2" end="2"/>
                                            </p:txEl>
                                          </p:spTgt>
                                        </p:tgtEl>
                                        <p:attrNameLst>
                                          <p:attrName>style.visibility</p:attrName>
                                        </p:attrNameLst>
                                      </p:cBhvr>
                                      <p:to>
                                        <p:strVal val="visible"/>
                                      </p:to>
                                    </p:set>
                                    <p:anim calcmode="lin" valueType="num">
                                      <p:cBhvr additive="base">
                                        <p:cTn id="61" dur="500" fill="hold"/>
                                        <p:tgtEl>
                                          <p:spTgt spid="176133">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61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76133">
                                            <p:txEl>
                                              <p:pRg st="3" end="3"/>
                                            </p:txEl>
                                          </p:spTgt>
                                        </p:tgtEl>
                                        <p:attrNameLst>
                                          <p:attrName>style.visibility</p:attrName>
                                        </p:attrNameLst>
                                      </p:cBhvr>
                                      <p:to>
                                        <p:strVal val="visible"/>
                                      </p:to>
                                    </p:set>
                                    <p:anim calcmode="lin" valueType="num">
                                      <p:cBhvr additive="base">
                                        <p:cTn id="67" dur="500" fill="hold"/>
                                        <p:tgtEl>
                                          <p:spTgt spid="176133">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613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6133">
                                            <p:txEl>
                                              <p:pRg st="4" end="4"/>
                                            </p:txEl>
                                          </p:spTgt>
                                        </p:tgtEl>
                                        <p:attrNameLst>
                                          <p:attrName>style.visibility</p:attrName>
                                        </p:attrNameLst>
                                      </p:cBhvr>
                                      <p:to>
                                        <p:strVal val="visible"/>
                                      </p:to>
                                    </p:set>
                                    <p:anim calcmode="lin" valueType="num">
                                      <p:cBhvr additive="base">
                                        <p:cTn id="73" dur="500" fill="hold"/>
                                        <p:tgtEl>
                                          <p:spTgt spid="176133">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613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smtClean="0"/>
              <a:t>THE GREAT SERMON</a:t>
            </a:r>
            <a:endParaRPr lang="en-US" sz="4000" dirty="0"/>
          </a:p>
        </p:txBody>
      </p:sp>
    </p:spTree>
    <p:extLst>
      <p:ext uri="{BB962C8B-B14F-4D97-AF65-F5344CB8AC3E}">
        <p14:creationId xmlns:p14="http://schemas.microsoft.com/office/powerpoint/2010/main" val="340072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53551" y="478300"/>
            <a:ext cx="9057249" cy="2286000"/>
          </a:xfrm>
        </p:spPr>
        <p:txBody>
          <a:bodyPr>
            <a:normAutofit/>
          </a:bodyPr>
          <a:lstStyle/>
          <a:p>
            <a:r>
              <a:rPr lang="en-US" altLang="en-US" sz="4800" b="1" dirty="0">
                <a:solidFill>
                  <a:srgbClr val="FFC000"/>
                </a:solidFill>
                <a:latin typeface="Franklin Gothic Medium" panose="020B0603020102020204" pitchFamily="34" charset="0"/>
              </a:rPr>
              <a:t>MURATORIAN FRAGMENT</a:t>
            </a:r>
            <a:r>
              <a:rPr lang="en-US" altLang="en-US" sz="4000" b="1" dirty="0">
                <a:solidFill>
                  <a:srgbClr val="FFC000"/>
                </a:solidFill>
                <a:latin typeface="Franklin Gothic Medium" panose="020B0603020102020204" pitchFamily="34" charset="0"/>
              </a:rPr>
              <a:t/>
            </a:r>
            <a:br>
              <a:rPr lang="en-US" altLang="en-US" sz="4000" b="1" dirty="0">
                <a:solidFill>
                  <a:srgbClr val="FFC000"/>
                </a:solidFill>
                <a:latin typeface="Franklin Gothic Medium" panose="020B0603020102020204" pitchFamily="34" charset="0"/>
              </a:rPr>
            </a:br>
            <a:r>
              <a:rPr lang="en-US" altLang="en-US" sz="4000" b="1" i="1" dirty="0">
                <a:solidFill>
                  <a:srgbClr val="FFC000"/>
                </a:solidFill>
                <a:latin typeface="Franklin Gothic Medium" panose="020B0603020102020204" pitchFamily="34" charset="0"/>
              </a:rPr>
              <a:t>The earliest extant listing of books in the New </a:t>
            </a:r>
            <a:r>
              <a:rPr lang="en-US" altLang="en-US" sz="4000" b="1" i="1" dirty="0" smtClean="0">
                <a:solidFill>
                  <a:srgbClr val="FFC000"/>
                </a:solidFill>
                <a:latin typeface="Franklin Gothic Medium" panose="020B0603020102020204" pitchFamily="34" charset="0"/>
              </a:rPr>
              <a:t>Testament (</a:t>
            </a:r>
            <a:r>
              <a:rPr lang="en-US" altLang="en-US" sz="4000" b="1" dirty="0" smtClean="0">
                <a:solidFill>
                  <a:srgbClr val="FFC000"/>
                </a:solidFill>
                <a:latin typeface="Franklin Gothic Medium" panose="020B0603020102020204" pitchFamily="34" charset="0"/>
              </a:rPr>
              <a:t>ca</a:t>
            </a:r>
            <a:r>
              <a:rPr lang="en-US" altLang="en-US" sz="4000" b="1" dirty="0">
                <a:solidFill>
                  <a:srgbClr val="FFC000"/>
                </a:solidFill>
                <a:latin typeface="Franklin Gothic Medium" panose="020B0603020102020204" pitchFamily="34" charset="0"/>
              </a:rPr>
              <a:t>. AD </a:t>
            </a:r>
            <a:r>
              <a:rPr lang="en-US" altLang="en-US" sz="4000" b="1" dirty="0" smtClean="0">
                <a:solidFill>
                  <a:srgbClr val="FFC000"/>
                </a:solidFill>
                <a:latin typeface="Franklin Gothic Medium" panose="020B0603020102020204" pitchFamily="34" charset="0"/>
              </a:rPr>
              <a:t>170)</a:t>
            </a:r>
            <a:endParaRPr lang="en-US" altLang="en-US" sz="4000" b="1" dirty="0">
              <a:solidFill>
                <a:srgbClr val="FFC000"/>
              </a:solidFill>
              <a:latin typeface="Franklin Gothic Medium" panose="020B0603020102020204" pitchFamily="34" charset="0"/>
            </a:endParaRPr>
          </a:p>
        </p:txBody>
      </p:sp>
      <p:sp>
        <p:nvSpPr>
          <p:cNvPr id="8195" name="Rectangle 3"/>
          <p:cNvSpPr>
            <a:spLocks noGrp="1" noChangeArrowheads="1"/>
          </p:cNvSpPr>
          <p:nvPr>
            <p:ph type="body" idx="1"/>
          </p:nvPr>
        </p:nvSpPr>
        <p:spPr>
          <a:xfrm>
            <a:off x="1676400" y="2778366"/>
            <a:ext cx="9408942" cy="3657600"/>
          </a:xfrm>
        </p:spPr>
        <p:txBody>
          <a:bodyPr>
            <a:normAutofit/>
          </a:bodyPr>
          <a:lstStyle/>
          <a:p>
            <a:pPr>
              <a:buFontTx/>
              <a:buNone/>
            </a:pPr>
            <a:r>
              <a:rPr lang="en-US" altLang="en-US" sz="3600" i="1" dirty="0">
                <a:solidFill>
                  <a:srgbClr val="FFFF99"/>
                </a:solidFill>
                <a:latin typeface="Monotype Corsiva" panose="03010101010201010101" pitchFamily="66" charset="0"/>
              </a:rPr>
              <a:t>“…at these, however, he was present and so he set them down. The third book of the gospel: according to Luke…”</a:t>
            </a:r>
          </a:p>
          <a:p>
            <a:pPr>
              <a:buFontTx/>
              <a:buNone/>
            </a:pPr>
            <a:endParaRPr lang="en-US" altLang="en-US" sz="800" i="1" dirty="0">
              <a:solidFill>
                <a:srgbClr val="FFFF99"/>
              </a:solidFill>
              <a:latin typeface="Monotype Corsiva" panose="03010101010201010101" pitchFamily="66" charset="0"/>
            </a:endParaRPr>
          </a:p>
          <a:p>
            <a:pPr>
              <a:buFontTx/>
              <a:buNone/>
            </a:pPr>
            <a:r>
              <a:rPr lang="en-US" altLang="en-US" sz="2800" dirty="0">
                <a:solidFill>
                  <a:srgbClr val="FFFF99"/>
                </a:solidFill>
                <a:latin typeface="Arial Narrow" panose="020B0606020202030204" pitchFamily="34" charset="0"/>
              </a:rPr>
              <a:t>The opening of this document has suffered mutilation; hence, the existing first line probably refers to Mark. Matthew, presumably, is the first book in the list, since Luke is referred to as the “third book”.</a:t>
            </a:r>
          </a:p>
        </p:txBody>
      </p:sp>
    </p:spTree>
    <p:extLst>
      <p:ext uri="{BB962C8B-B14F-4D97-AF65-F5344CB8AC3E}">
        <p14:creationId xmlns:p14="http://schemas.microsoft.com/office/powerpoint/2010/main" val="188905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195">
                                            <p:txEl>
                                              <p:pRg st="0" end="0"/>
                                            </p:txEl>
                                          </p:spTgt>
                                        </p:tgtEl>
                                        <p:attrNameLst>
                                          <p:attrName>style.visibility</p:attrName>
                                        </p:attrNameLst>
                                      </p:cBhvr>
                                      <p:to>
                                        <p:strVal val="visible"/>
                                      </p:to>
                                    </p:set>
                                    <p:anim calcmode="lin" valueType="num">
                                      <p:cBhvr additive="base">
                                        <p:cTn id="14"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195">
                                            <p:txEl>
                                              <p:pRg st="2" end="2"/>
                                            </p:txEl>
                                          </p:spTgt>
                                        </p:tgtEl>
                                        <p:attrNameLst>
                                          <p:attrName>style.visibility</p:attrName>
                                        </p:attrNameLst>
                                      </p:cBhvr>
                                      <p:to>
                                        <p:strVal val="visible"/>
                                      </p:to>
                                    </p:set>
                                    <p:anim calcmode="lin" valueType="num">
                                      <p:cBhvr additive="base">
                                        <p:cTn id="20"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GREAT SERMON </a:t>
            </a:r>
            <a:r>
              <a:rPr lang="en-US" sz="2400" b="1" dirty="0" smtClean="0">
                <a:solidFill>
                  <a:srgbClr val="C00000"/>
                </a:solidFill>
              </a:rPr>
              <a:t>(6:17-49)</a:t>
            </a:r>
            <a:endParaRPr lang="en-US" b="1" dirty="0">
              <a:solidFill>
                <a:srgbClr val="C00000"/>
              </a:solidFill>
            </a:endParaRPr>
          </a:p>
        </p:txBody>
      </p:sp>
      <p:sp>
        <p:nvSpPr>
          <p:cNvPr id="3" name="Content Placeholder 2"/>
          <p:cNvSpPr>
            <a:spLocks noGrp="1"/>
          </p:cNvSpPr>
          <p:nvPr>
            <p:ph idx="1"/>
          </p:nvPr>
        </p:nvSpPr>
        <p:spPr>
          <a:xfrm>
            <a:off x="2589212" y="2133600"/>
            <a:ext cx="8915400" cy="4516582"/>
          </a:xfrm>
        </p:spPr>
        <p:txBody>
          <a:bodyPr>
            <a:normAutofit lnSpcReduction="10000"/>
          </a:bodyPr>
          <a:lstStyle/>
          <a:p>
            <a:pPr marL="0" indent="0">
              <a:buNone/>
            </a:pPr>
            <a:r>
              <a:rPr lang="en-US" sz="2800" b="1" dirty="0" smtClean="0">
                <a:solidFill>
                  <a:srgbClr val="002060"/>
                </a:solidFill>
              </a:rPr>
              <a:t>Like Matthew (5-7), Luke offers an extended example of Jesus’ teaching.</a:t>
            </a:r>
          </a:p>
          <a:p>
            <a:pPr lvl="1"/>
            <a:r>
              <a:rPr lang="en-US" sz="2200" i="1" dirty="0" smtClean="0"/>
              <a:t>There are some differences, and Luke’s version is shorter, but they have several themes in common.</a:t>
            </a:r>
          </a:p>
          <a:p>
            <a:pPr lvl="1"/>
            <a:r>
              <a:rPr lang="en-US" sz="2200" i="1" dirty="0" smtClean="0"/>
              <a:t>It is likely that Jesus taught on the same subjects on more than one occasion, which would be natural in that he was traveling from village to village; hence, many scholars suppose that this sermon is a composite of the sorts of things Jesus taught at various times.</a:t>
            </a:r>
          </a:p>
          <a:p>
            <a:pPr lvl="1"/>
            <a:r>
              <a:rPr lang="en-US" sz="2200" i="1" dirty="0" smtClean="0"/>
              <a:t>People came from as far away as Jerusalem to the south and Phoenicia to the north to listen to Jesus, many with sicknesses and others with evil spirits, and he healed them.</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70</a:t>
            </a:fld>
            <a:endParaRPr lang="en-US" dirty="0"/>
          </a:p>
        </p:txBody>
      </p:sp>
    </p:spTree>
    <p:extLst>
      <p:ext uri="{BB962C8B-B14F-4D97-AF65-F5344CB8AC3E}">
        <p14:creationId xmlns:p14="http://schemas.microsoft.com/office/powerpoint/2010/main" val="229029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1905000" y="376290"/>
            <a:ext cx="8305800" cy="1703387"/>
          </a:xfrm>
        </p:spPr>
        <p:txBody>
          <a:bodyPr/>
          <a:lstStyle/>
          <a:p>
            <a:r>
              <a:rPr lang="en-US" altLang="en-US" sz="4000" dirty="0">
                <a:solidFill>
                  <a:srgbClr val="FF6600"/>
                </a:solidFill>
                <a:effectLst>
                  <a:outerShdw blurRad="38100" dist="38100" dir="2700000" algn="tl">
                    <a:srgbClr val="000000">
                      <a:alpha val="43137"/>
                    </a:srgbClr>
                  </a:outerShdw>
                </a:effectLst>
                <a:latin typeface="Impact" panose="020B0806030902050204" pitchFamily="34" charset="0"/>
              </a:rPr>
              <a:t>Four Ways of Understanding </a:t>
            </a:r>
            <a:r>
              <a:rPr lang="en-US" altLang="en-US" sz="4000" dirty="0" smtClean="0">
                <a:solidFill>
                  <a:srgbClr val="FF6600"/>
                </a:solidFill>
                <a:effectLst>
                  <a:outerShdw blurRad="38100" dist="38100" dir="2700000" algn="tl">
                    <a:srgbClr val="000000">
                      <a:alpha val="43137"/>
                    </a:srgbClr>
                  </a:outerShdw>
                </a:effectLst>
                <a:latin typeface="Impact" panose="020B0806030902050204" pitchFamily="34" charset="0"/>
              </a:rPr>
              <a:t>the Great Sermon</a:t>
            </a:r>
            <a:endParaRPr lang="en-US" altLang="en-US" sz="4000" dirty="0">
              <a:solidFill>
                <a:srgbClr val="FF6600"/>
              </a:solidFill>
              <a:effectLst>
                <a:outerShdw blurRad="38100" dist="38100" dir="2700000" algn="tl">
                  <a:srgbClr val="000000">
                    <a:alpha val="43137"/>
                  </a:srgbClr>
                </a:outerShdw>
              </a:effectLst>
              <a:latin typeface="Impact" panose="020B0806030902050204" pitchFamily="34" charset="0"/>
            </a:endParaRPr>
          </a:p>
        </p:txBody>
      </p:sp>
      <p:sp>
        <p:nvSpPr>
          <p:cNvPr id="154627" name="Rectangle 3"/>
          <p:cNvSpPr>
            <a:spLocks noGrp="1" noChangeArrowheads="1"/>
          </p:cNvSpPr>
          <p:nvPr>
            <p:ph type="body" idx="1"/>
          </p:nvPr>
        </p:nvSpPr>
        <p:spPr>
          <a:xfrm>
            <a:off x="1981200" y="2403476"/>
            <a:ext cx="8229600" cy="4225925"/>
          </a:xfrm>
        </p:spPr>
        <p:txBody>
          <a:bodyPr/>
          <a:lstStyle/>
          <a:p>
            <a:pPr>
              <a:lnSpc>
                <a:spcPct val="90000"/>
              </a:lnSpc>
              <a:buFont typeface="Wingdings" panose="05000000000000000000" pitchFamily="2" charset="2"/>
              <a:buBlip>
                <a:blip r:embed="rId2"/>
              </a:buBlip>
            </a:pPr>
            <a:r>
              <a:rPr lang="en-US" altLang="en-US" sz="2800" b="1" dirty="0">
                <a:solidFill>
                  <a:srgbClr val="FFCC00"/>
                </a:solidFill>
                <a:effectLst>
                  <a:outerShdw blurRad="38100" dist="38100" dir="2700000" algn="tl">
                    <a:srgbClr val="000000">
                      <a:alpha val="43137"/>
                    </a:srgbClr>
                  </a:outerShdw>
                </a:effectLst>
                <a:latin typeface="Bookman Old Style" panose="02050604050505020204" pitchFamily="18" charset="0"/>
              </a:rPr>
              <a:t>Perfectionism:</a:t>
            </a:r>
            <a:r>
              <a:rPr lang="en-US" altLang="en-US" sz="2800" i="1" dirty="0">
                <a:effectLst>
                  <a:outerShdw blurRad="38100" dist="38100" dir="2700000" algn="tl">
                    <a:srgbClr val="000000">
                      <a:alpha val="43137"/>
                    </a:srgbClr>
                  </a:outerShdw>
                </a:effectLst>
                <a:latin typeface="Bookman Old Style" panose="02050604050505020204" pitchFamily="18" charset="0"/>
              </a:rPr>
              <a:t> </a:t>
            </a:r>
            <a:r>
              <a:rPr lang="en-US" altLang="en-US" sz="2800" i="1" dirty="0">
                <a:solidFill>
                  <a:srgbClr val="FFFF99"/>
                </a:solidFill>
                <a:latin typeface="Bookman Old Style" panose="02050604050505020204" pitchFamily="18" charset="0"/>
              </a:rPr>
              <a:t>You must do all this in order to be saved!</a:t>
            </a:r>
            <a:endParaRPr lang="en-US" altLang="en-US" sz="2800" b="1" dirty="0">
              <a:solidFill>
                <a:srgbClr val="FFFF99"/>
              </a:solidFill>
              <a:latin typeface="Bookman Old Style" panose="02050604050505020204" pitchFamily="18" charset="0"/>
            </a:endParaRPr>
          </a:p>
          <a:p>
            <a:pPr>
              <a:lnSpc>
                <a:spcPct val="90000"/>
              </a:lnSpc>
              <a:buFont typeface="Wingdings" panose="05000000000000000000" pitchFamily="2" charset="2"/>
              <a:buBlip>
                <a:blip r:embed="rId2"/>
              </a:buBlip>
            </a:pPr>
            <a:r>
              <a:rPr lang="en-US" altLang="en-US" sz="2800" b="1" dirty="0">
                <a:solidFill>
                  <a:srgbClr val="FFCC00"/>
                </a:solidFill>
                <a:effectLst>
                  <a:outerShdw blurRad="38100" dist="38100" dir="2700000" algn="tl">
                    <a:srgbClr val="000000">
                      <a:alpha val="43137"/>
                    </a:srgbClr>
                  </a:outerShdw>
                </a:effectLst>
                <a:latin typeface="Bookman Old Style" panose="02050604050505020204" pitchFamily="18" charset="0"/>
              </a:rPr>
              <a:t>Impossible Ideal:</a:t>
            </a:r>
            <a:r>
              <a:rPr lang="en-US" altLang="en-US" sz="2800" b="1" dirty="0">
                <a:effectLst>
                  <a:outerShdw blurRad="38100" dist="38100" dir="2700000" algn="tl">
                    <a:srgbClr val="000000">
                      <a:alpha val="43137"/>
                    </a:srgbClr>
                  </a:outerShdw>
                </a:effectLst>
                <a:latin typeface="Bookman Old Style" panose="02050604050505020204" pitchFamily="18" charset="0"/>
              </a:rPr>
              <a:t> </a:t>
            </a:r>
            <a:r>
              <a:rPr lang="en-US" altLang="en-US" sz="2800" i="1" dirty="0">
                <a:solidFill>
                  <a:srgbClr val="FFFF99"/>
                </a:solidFill>
                <a:latin typeface="Bookman Old Style" panose="02050604050505020204" pitchFamily="18" charset="0"/>
              </a:rPr>
              <a:t>You ought to have done all this—see what poor creatures you are!</a:t>
            </a:r>
            <a:endParaRPr lang="en-US" altLang="en-US" sz="2800" b="1" dirty="0">
              <a:solidFill>
                <a:srgbClr val="FFFF99"/>
              </a:solidFill>
              <a:latin typeface="Bookman Old Style" panose="02050604050505020204" pitchFamily="18" charset="0"/>
            </a:endParaRPr>
          </a:p>
          <a:p>
            <a:pPr>
              <a:lnSpc>
                <a:spcPct val="90000"/>
              </a:lnSpc>
              <a:buFont typeface="Wingdings" panose="05000000000000000000" pitchFamily="2" charset="2"/>
              <a:buBlip>
                <a:blip r:embed="rId2"/>
              </a:buBlip>
            </a:pPr>
            <a:r>
              <a:rPr lang="en-US" altLang="en-US" sz="2800" b="1" dirty="0">
                <a:solidFill>
                  <a:srgbClr val="FFCC00"/>
                </a:solidFill>
                <a:effectLst>
                  <a:outerShdw blurRad="38100" dist="38100" dir="2700000" algn="tl">
                    <a:srgbClr val="000000">
                      <a:alpha val="43137"/>
                    </a:srgbClr>
                  </a:outerShdw>
                </a:effectLst>
                <a:latin typeface="Bookman Old Style" panose="02050604050505020204" pitchFamily="18" charset="0"/>
              </a:rPr>
              <a:t>Interim Ethic:</a:t>
            </a:r>
            <a:r>
              <a:rPr lang="en-US" altLang="en-US" sz="2800" b="1" dirty="0">
                <a:effectLst>
                  <a:outerShdw blurRad="38100" dist="38100" dir="2700000" algn="tl">
                    <a:srgbClr val="000000">
                      <a:alpha val="43137"/>
                    </a:srgbClr>
                  </a:outerShdw>
                </a:effectLst>
                <a:latin typeface="Bookman Old Style" panose="02050604050505020204" pitchFamily="18" charset="0"/>
              </a:rPr>
              <a:t> </a:t>
            </a:r>
            <a:r>
              <a:rPr lang="en-US" altLang="en-US" sz="2800" i="1" dirty="0">
                <a:solidFill>
                  <a:srgbClr val="FFFF99"/>
                </a:solidFill>
                <a:latin typeface="Bookman Old Style" panose="02050604050505020204" pitchFamily="18" charset="0"/>
              </a:rPr>
              <a:t>Pull yourselves together, the world will end soon!</a:t>
            </a:r>
            <a:endParaRPr lang="en-US" altLang="en-US" sz="2800" b="1" dirty="0">
              <a:solidFill>
                <a:srgbClr val="FFFF99"/>
              </a:solidFill>
              <a:latin typeface="Bookman Old Style" panose="02050604050505020204" pitchFamily="18" charset="0"/>
            </a:endParaRPr>
          </a:p>
          <a:p>
            <a:pPr>
              <a:lnSpc>
                <a:spcPct val="90000"/>
              </a:lnSpc>
              <a:buFont typeface="Wingdings" panose="05000000000000000000" pitchFamily="2" charset="2"/>
              <a:buBlip>
                <a:blip r:embed="rId2"/>
              </a:buBlip>
            </a:pPr>
            <a:r>
              <a:rPr lang="en-US" altLang="en-US" sz="2800" b="1" dirty="0">
                <a:solidFill>
                  <a:srgbClr val="FFCC00"/>
                </a:solidFill>
                <a:effectLst>
                  <a:outerShdw blurRad="38100" dist="38100" dir="2700000" algn="tl">
                    <a:srgbClr val="000000">
                      <a:alpha val="43137"/>
                    </a:srgbClr>
                  </a:outerShdw>
                </a:effectLst>
                <a:latin typeface="Bookman Old Style" panose="02050604050505020204" pitchFamily="18" charset="0"/>
              </a:rPr>
              <a:t>Living Faith:</a:t>
            </a:r>
            <a:r>
              <a:rPr lang="en-US" altLang="en-US" sz="2800" b="1" dirty="0">
                <a:effectLst>
                  <a:outerShdw blurRad="38100" dist="38100" dir="2700000" algn="tl">
                    <a:srgbClr val="000000">
                      <a:alpha val="43137"/>
                    </a:srgbClr>
                  </a:outerShdw>
                </a:effectLst>
                <a:latin typeface="Bookman Old Style" panose="02050604050505020204" pitchFamily="18" charset="0"/>
              </a:rPr>
              <a:t> </a:t>
            </a:r>
            <a:r>
              <a:rPr lang="en-US" altLang="en-US" sz="2800" i="1" dirty="0">
                <a:solidFill>
                  <a:srgbClr val="FFFF99"/>
                </a:solidFill>
                <a:latin typeface="Bookman Old Style" panose="02050604050505020204" pitchFamily="18" charset="0"/>
              </a:rPr>
              <a:t>You are forgiven, so live a new life out of thankfulness!</a:t>
            </a:r>
            <a:endParaRPr lang="en-US" altLang="en-US" b="1" dirty="0">
              <a:solidFill>
                <a:srgbClr val="FFFF99"/>
              </a:solidFill>
              <a:latin typeface="Bookman Old Style" panose="02050604050505020204" pitchFamily="18" charset="0"/>
            </a:endParaRPr>
          </a:p>
        </p:txBody>
      </p:sp>
    </p:spTree>
    <p:extLst>
      <p:ext uri="{BB962C8B-B14F-4D97-AF65-F5344CB8AC3E}">
        <p14:creationId xmlns:p14="http://schemas.microsoft.com/office/powerpoint/2010/main" val="2181877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 calcmode="lin" valueType="num">
                                      <p:cBhvr additive="base">
                                        <p:cTn id="7" dur="500" fill="hold"/>
                                        <p:tgtEl>
                                          <p:spTgt spid="154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4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4627">
                                            <p:txEl>
                                              <p:pRg st="1" end="1"/>
                                            </p:txEl>
                                          </p:spTgt>
                                        </p:tgtEl>
                                        <p:attrNameLst>
                                          <p:attrName>style.visibility</p:attrName>
                                        </p:attrNameLst>
                                      </p:cBhvr>
                                      <p:to>
                                        <p:strVal val="visible"/>
                                      </p:to>
                                    </p:set>
                                    <p:anim calcmode="lin" valueType="num">
                                      <p:cBhvr additive="base">
                                        <p:cTn id="13" dur="500" fill="hold"/>
                                        <p:tgtEl>
                                          <p:spTgt spid="154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4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4627">
                                            <p:txEl>
                                              <p:pRg st="2" end="2"/>
                                            </p:txEl>
                                          </p:spTgt>
                                        </p:tgtEl>
                                        <p:attrNameLst>
                                          <p:attrName>style.visibility</p:attrName>
                                        </p:attrNameLst>
                                      </p:cBhvr>
                                      <p:to>
                                        <p:strVal val="visible"/>
                                      </p:to>
                                    </p:set>
                                    <p:anim calcmode="lin" valueType="num">
                                      <p:cBhvr additive="base">
                                        <p:cTn id="19" dur="500" fill="hold"/>
                                        <p:tgtEl>
                                          <p:spTgt spid="1546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4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4627">
                                            <p:txEl>
                                              <p:pRg st="3" end="3"/>
                                            </p:txEl>
                                          </p:spTgt>
                                        </p:tgtEl>
                                        <p:attrNameLst>
                                          <p:attrName>style.visibility</p:attrName>
                                        </p:attrNameLst>
                                      </p:cBhvr>
                                      <p:to>
                                        <p:strVal val="visible"/>
                                      </p:to>
                                    </p:set>
                                    <p:anim calcmode="lin" valueType="num">
                                      <p:cBhvr additive="base">
                                        <p:cTn id="25" dur="500" fill="hold"/>
                                        <p:tgtEl>
                                          <p:spTgt spid="1546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46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2598" y="845332"/>
            <a:ext cx="8911687" cy="1280890"/>
          </a:xfrm>
        </p:spPr>
        <p:txBody>
          <a:bodyPr/>
          <a:lstStyle/>
          <a:p>
            <a:r>
              <a:rPr lang="en-US" b="1" dirty="0" smtClean="0">
                <a:solidFill>
                  <a:srgbClr val="C00000"/>
                </a:solidFill>
              </a:rPr>
              <a:t>Blessings and Woes</a:t>
            </a:r>
            <a:endParaRPr lang="en-US" b="1" dirty="0">
              <a:solidFill>
                <a:srgbClr val="C00000"/>
              </a:solidFill>
            </a:endParaRPr>
          </a:p>
        </p:txBody>
      </p:sp>
      <p:sp>
        <p:nvSpPr>
          <p:cNvPr id="3" name="Content Placeholder 2"/>
          <p:cNvSpPr>
            <a:spLocks noGrp="1"/>
          </p:cNvSpPr>
          <p:nvPr>
            <p:ph sz="half" idx="1"/>
          </p:nvPr>
        </p:nvSpPr>
        <p:spPr>
          <a:xfrm>
            <a:off x="2589212" y="2133600"/>
            <a:ext cx="4365770" cy="4308764"/>
          </a:xfrm>
          <a:solidFill>
            <a:schemeClr val="accent5">
              <a:lumMod val="75000"/>
            </a:schemeClr>
          </a:solidFill>
          <a:ln>
            <a:solidFill>
              <a:schemeClr val="tx1"/>
            </a:solidFill>
          </a:ln>
          <a:effectLst>
            <a:innerShdw blurRad="63500" dist="50800" dir="13500000">
              <a:prstClr val="black">
                <a:alpha val="50000"/>
              </a:prstClr>
            </a:innerShdw>
          </a:effectLst>
          <a:scene3d>
            <a:camera prst="perspectiveRight"/>
            <a:lightRig rig="threePt" dir="t"/>
          </a:scene3d>
          <a:sp3d>
            <a:bevelT w="114300" prst="hardEdge"/>
          </a:sp3d>
        </p:spPr>
        <p:txBody>
          <a:bodyPr>
            <a:normAutofit/>
          </a:bodyPr>
          <a:lstStyle/>
          <a:p>
            <a:pPr marL="0" indent="0">
              <a:buNone/>
            </a:pPr>
            <a:r>
              <a:rPr lang="en-US" sz="2800" b="1" dirty="0" smtClean="0">
                <a:solidFill>
                  <a:srgbClr val="FFFF00"/>
                </a:solidFill>
                <a:effectLst>
                  <a:outerShdw blurRad="38100" dist="38100" dir="2700000" algn="tl">
                    <a:srgbClr val="000000">
                      <a:alpha val="43137"/>
                    </a:srgbClr>
                  </a:outerShdw>
                </a:effectLst>
              </a:rPr>
              <a:t>Beatitudes</a:t>
            </a:r>
          </a:p>
          <a:p>
            <a:pPr marL="0" indent="0">
              <a:buNone/>
            </a:pPr>
            <a:r>
              <a:rPr lang="en-US" sz="2400" b="1" i="1" dirty="0" smtClean="0">
                <a:solidFill>
                  <a:srgbClr val="FFFF99"/>
                </a:solidFill>
                <a:effectLst>
                  <a:outerShdw blurRad="38100" dist="38100" dir="2700000" algn="tl">
                    <a:srgbClr val="000000">
                      <a:alpha val="43137"/>
                    </a:srgbClr>
                  </a:outerShdw>
                </a:effectLst>
              </a:rPr>
              <a:t>As in Matthew, Jesus offering blessing to the poor, the powerless and the persecuted.</a:t>
            </a:r>
          </a:p>
          <a:p>
            <a:pPr marL="0" indent="0">
              <a:buNone/>
            </a:pPr>
            <a:r>
              <a:rPr lang="en-US" sz="2400" b="1" i="1" dirty="0" smtClean="0">
                <a:solidFill>
                  <a:srgbClr val="FFFF99"/>
                </a:solidFill>
                <a:effectLst>
                  <a:outerShdw blurRad="38100" dist="38100" dir="2700000" algn="tl">
                    <a:srgbClr val="000000">
                      <a:alpha val="43137"/>
                    </a:srgbClr>
                  </a:outerShdw>
                </a:effectLst>
              </a:rPr>
              <a:t>He assured his disciples that the present life was temporary, but in the future life, the rewards would be great</a:t>
            </a:r>
            <a:r>
              <a:rPr lang="en-US" sz="2400" i="1" dirty="0" smtClean="0">
                <a:solidFill>
                  <a:srgbClr val="FFFF99"/>
                </a:solidFill>
                <a:effectLst>
                  <a:outerShdw blurRad="38100" dist="38100" dir="2700000" algn="tl">
                    <a:srgbClr val="000000">
                      <a:alpha val="43137"/>
                    </a:srgbClr>
                  </a:outerShdw>
                </a:effectLst>
              </a:rPr>
              <a:t>.</a:t>
            </a:r>
            <a:endParaRPr lang="en-US" sz="2400" i="1" dirty="0">
              <a:solidFill>
                <a:srgbClr val="FFFF99"/>
              </a:solidFill>
              <a:effectLst>
                <a:outerShdw blurRad="38100" dist="38100" dir="2700000" algn="tl">
                  <a:srgbClr val="000000">
                    <a:alpha val="43137"/>
                  </a:srgbClr>
                </a:outerShdw>
              </a:effectLst>
            </a:endParaRPr>
          </a:p>
        </p:txBody>
      </p:sp>
      <p:sp>
        <p:nvSpPr>
          <p:cNvPr id="4" name="Content Placeholder 3"/>
          <p:cNvSpPr>
            <a:spLocks noGrp="1"/>
          </p:cNvSpPr>
          <p:nvPr>
            <p:ph sz="half" idx="2"/>
          </p:nvPr>
        </p:nvSpPr>
        <p:spPr>
          <a:xfrm>
            <a:off x="7190747" y="2126222"/>
            <a:ext cx="4313864" cy="4316142"/>
          </a:xfrm>
          <a:solidFill>
            <a:schemeClr val="accent6">
              <a:lumMod val="75000"/>
            </a:schemeClr>
          </a:solidFill>
          <a:ln>
            <a:solidFill>
              <a:schemeClr val="tx1"/>
            </a:solidFill>
          </a:ln>
          <a:scene3d>
            <a:camera prst="perspectiveLeft"/>
            <a:lightRig rig="threePt" dir="t"/>
          </a:scene3d>
          <a:sp3d>
            <a:bevelT w="114300" prst="hardEdge"/>
          </a:sp3d>
        </p:spPr>
        <p:txBody>
          <a:bodyPr>
            <a:normAutofit/>
          </a:bodyPr>
          <a:lstStyle/>
          <a:p>
            <a:pPr marL="0" indent="0">
              <a:buNone/>
            </a:pPr>
            <a:r>
              <a:rPr lang="en-US" sz="2800" b="1" dirty="0" smtClean="0">
                <a:solidFill>
                  <a:srgbClr val="FFFF00"/>
                </a:solidFill>
                <a:effectLst>
                  <a:outerShdw blurRad="38100" dist="38100" dir="2700000" algn="tl">
                    <a:srgbClr val="000000">
                      <a:alpha val="43137"/>
                    </a:srgbClr>
                  </a:outerShdw>
                </a:effectLst>
              </a:rPr>
              <a:t>Woes</a:t>
            </a:r>
          </a:p>
          <a:p>
            <a:pPr marL="0" indent="0">
              <a:buNone/>
            </a:pPr>
            <a:r>
              <a:rPr lang="en-US" sz="2400" b="1" i="1" dirty="0" smtClean="0">
                <a:solidFill>
                  <a:srgbClr val="FFFF99"/>
                </a:solidFill>
                <a:effectLst>
                  <a:outerShdw blurRad="38100" dist="38100" dir="2700000" algn="tl">
                    <a:srgbClr val="000000">
                      <a:alpha val="43137"/>
                    </a:srgbClr>
                  </a:outerShdw>
                </a:effectLst>
              </a:rPr>
              <a:t>Like the prophets of old, Jesus also voiced woes to the rich, the well fed and the proud.</a:t>
            </a:r>
          </a:p>
          <a:p>
            <a:pPr marL="0" indent="0">
              <a:buNone/>
            </a:pPr>
            <a:r>
              <a:rPr lang="en-US" sz="2400" b="1" i="1" dirty="0" smtClean="0">
                <a:solidFill>
                  <a:srgbClr val="FFFF99"/>
                </a:solidFill>
                <a:effectLst>
                  <a:outerShdw blurRad="38100" dist="38100" dir="2700000" algn="tl">
                    <a:srgbClr val="000000">
                      <a:alpha val="43137"/>
                    </a:srgbClr>
                  </a:outerShdw>
                </a:effectLst>
              </a:rPr>
              <a:t>Their reward was only what they could garner in this life alone.</a:t>
            </a:r>
            <a:endParaRPr lang="en-US" sz="2400" b="1" i="1" dirty="0">
              <a:solidFill>
                <a:srgbClr val="FFFF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2061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bg/>
                                          </p:spTgt>
                                        </p:tgtEl>
                                        <p:attrNameLst>
                                          <p:attrName>style.visibility</p:attrName>
                                        </p:attrNameLst>
                                      </p:cBhvr>
                                      <p:to>
                                        <p:strVal val="visible"/>
                                      </p:to>
                                    </p:set>
                                    <p:animEffect transition="in" filter="randombar(horizontal)">
                                      <p:cBhvr>
                                        <p:cTn id="27" dur="500"/>
                                        <p:tgtEl>
                                          <p:spTgt spid="4">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additive="base">
                                        <p:cTn id="4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Loving Others</a:t>
            </a:r>
            <a:endParaRPr lang="en-US" b="1" dirty="0">
              <a:solidFill>
                <a:srgbClr val="C00000"/>
              </a:solidFill>
            </a:endParaRPr>
          </a:p>
        </p:txBody>
      </p:sp>
      <p:sp>
        <p:nvSpPr>
          <p:cNvPr id="6" name="Content Placeholder 5"/>
          <p:cNvSpPr>
            <a:spLocks noGrp="1"/>
          </p:cNvSpPr>
          <p:nvPr>
            <p:ph idx="1"/>
          </p:nvPr>
        </p:nvSpPr>
        <p:spPr/>
        <p:txBody>
          <a:bodyPr>
            <a:normAutofit/>
          </a:bodyPr>
          <a:lstStyle/>
          <a:p>
            <a:pPr marL="0" indent="0">
              <a:buNone/>
            </a:pPr>
            <a:r>
              <a:rPr lang="en-US" sz="2800" b="1" dirty="0" smtClean="0">
                <a:solidFill>
                  <a:srgbClr val="002060"/>
                </a:solidFill>
              </a:rPr>
              <a:t>The reversal of values in the kingdom of God must not be limited merely to one’s physical circumstances in life.</a:t>
            </a:r>
          </a:p>
          <a:p>
            <a:pPr lvl="1"/>
            <a:r>
              <a:rPr lang="en-US" sz="2200" i="1" dirty="0" smtClean="0"/>
              <a:t>It must extend to concrete action, including loving one’s enemies and doing good to and praying for those who oppose you (cf. La. 3:30).</a:t>
            </a:r>
          </a:p>
          <a:p>
            <a:pPr lvl="1"/>
            <a:r>
              <a:rPr lang="en-US" sz="2200" i="1" dirty="0" smtClean="0"/>
              <a:t>Loves is characterized by generosity and an open hand to those who cannot repay, a true reflection of the grace of God.</a:t>
            </a:r>
            <a:endParaRPr lang="en-US" sz="2200" i="1"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73</a:t>
            </a:fld>
            <a:endParaRPr lang="en-US" dirty="0"/>
          </a:p>
        </p:txBody>
      </p:sp>
    </p:spTree>
    <p:extLst>
      <p:ext uri="{BB962C8B-B14F-4D97-AF65-F5344CB8AC3E}">
        <p14:creationId xmlns:p14="http://schemas.microsoft.com/office/powerpoint/2010/main" val="5364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Judging Others</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Condemnation must give place to forgiveness.</a:t>
            </a:r>
          </a:p>
          <a:p>
            <a:pPr lvl="1"/>
            <a:r>
              <a:rPr lang="en-US" sz="2200" i="1" dirty="0" smtClean="0"/>
              <a:t>Just as Jesus offered forgiveness to sinners and compassion to untouchables, so his followers, if they are good learners, should follow his pattern.</a:t>
            </a:r>
          </a:p>
          <a:p>
            <a:pPr lvl="1"/>
            <a:r>
              <a:rPr lang="en-US" sz="2200" i="1" dirty="0" smtClean="0"/>
              <a:t>Critique must be turned inward toward self-examination, not outward toward the faults of others.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74</a:t>
            </a:fld>
            <a:endParaRPr lang="en-US" dirty="0"/>
          </a:p>
        </p:txBody>
      </p:sp>
    </p:spTree>
    <p:extLst>
      <p:ext uri="{BB962C8B-B14F-4D97-AF65-F5344CB8AC3E}">
        <p14:creationId xmlns:p14="http://schemas.microsoft.com/office/powerpoint/2010/main" val="8059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Test of Discipleship</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The real test of discipleship is not in saying, “Lord, Lord,” but in obeying his teachings.</a:t>
            </a:r>
          </a:p>
          <a:p>
            <a:pPr lvl="1"/>
            <a:r>
              <a:rPr lang="en-US" sz="2200" i="1" dirty="0" smtClean="0"/>
              <a:t>The essential goodness of a person will be demonstrated by speech and action.</a:t>
            </a:r>
          </a:p>
          <a:p>
            <a:pPr lvl="1"/>
            <a:r>
              <a:rPr lang="en-US" sz="2200" i="1" dirty="0" smtClean="0"/>
              <a:t>Those who are truly obedient are like the wise who build on solid ground; they build against the storm.</a:t>
            </a:r>
          </a:p>
          <a:p>
            <a:pPr lvl="1"/>
            <a:r>
              <a:rPr lang="en-US" sz="2200" i="1" dirty="0" smtClean="0"/>
              <a:t>Those who do not build against the storm are those who listen but do nothing to change their ways.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75</a:t>
            </a:fld>
            <a:endParaRPr lang="en-US" dirty="0"/>
          </a:p>
        </p:txBody>
      </p:sp>
    </p:spTree>
    <p:extLst>
      <p:ext uri="{BB962C8B-B14F-4D97-AF65-F5344CB8AC3E}">
        <p14:creationId xmlns:p14="http://schemas.microsoft.com/office/powerpoint/2010/main" val="12371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smtClean="0"/>
              <a:t>THE COMPASSIONATE TEACHER</a:t>
            </a:r>
            <a:endParaRPr lang="en-US" sz="4000" dirty="0"/>
          </a:p>
        </p:txBody>
      </p:sp>
    </p:spTree>
    <p:extLst>
      <p:ext uri="{BB962C8B-B14F-4D97-AF65-F5344CB8AC3E}">
        <p14:creationId xmlns:p14="http://schemas.microsoft.com/office/powerpoint/2010/main" val="4291613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DOING GOOD </a:t>
            </a:r>
            <a:r>
              <a:rPr lang="en-US" sz="2400" b="1" dirty="0" smtClean="0">
                <a:solidFill>
                  <a:srgbClr val="C00000"/>
                </a:solidFill>
              </a:rPr>
              <a:t>(7:1—8:56)</a:t>
            </a:r>
            <a:endParaRPr lang="en-US" sz="2400" b="1" dirty="0">
              <a:solidFill>
                <a:srgbClr val="C00000"/>
              </a:solidFill>
            </a:endParaRPr>
          </a:p>
        </p:txBody>
      </p:sp>
      <p:sp>
        <p:nvSpPr>
          <p:cNvPr id="3" name="Content Placeholder 2"/>
          <p:cNvSpPr>
            <a:spLocks noGrp="1"/>
          </p:cNvSpPr>
          <p:nvPr>
            <p:ph idx="1"/>
          </p:nvPr>
        </p:nvSpPr>
        <p:spPr>
          <a:xfrm>
            <a:off x="2589212" y="2133599"/>
            <a:ext cx="8915400" cy="4393809"/>
          </a:xfrm>
        </p:spPr>
        <p:txBody>
          <a:bodyPr>
            <a:normAutofit/>
          </a:bodyPr>
          <a:lstStyle/>
          <a:p>
            <a:pPr marL="0" indent="0">
              <a:buNone/>
            </a:pPr>
            <a:r>
              <a:rPr lang="en-US" sz="2800" b="1" dirty="0" smtClean="0">
                <a:solidFill>
                  <a:srgbClr val="002060"/>
                </a:solidFill>
              </a:rPr>
              <a:t>In Acts, Luke records Peter’s words that Jesus “went around doing good and healing all who were under the power of the devil, because God was with him” (cf. Ac. 10:38).</a:t>
            </a:r>
          </a:p>
          <a:p>
            <a:pPr lvl="1"/>
            <a:r>
              <a:rPr lang="en-US" sz="2200" i="1" dirty="0" smtClean="0"/>
              <a:t>The cluster of stories beginning in chapters 7-8 fit this description closely.</a:t>
            </a:r>
          </a:p>
          <a:p>
            <a:pPr lvl="1"/>
            <a:r>
              <a:rPr lang="en-US" sz="2200" i="1" dirty="0" smtClean="0"/>
              <a:t>They describe Jesus’ healings, some of his parables and his confrontation with death and demonization.</a:t>
            </a:r>
          </a:p>
          <a:p>
            <a:pPr lvl="1"/>
            <a:r>
              <a:rPr lang="en-US" sz="2200" i="1" dirty="0" smtClean="0"/>
              <a:t>At various points he would interact with adherents to one or other of the Jewish religious sects.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77</a:t>
            </a:fld>
            <a:endParaRPr lang="en-US" dirty="0"/>
          </a:p>
        </p:txBody>
      </p:sp>
    </p:spTree>
    <p:extLst>
      <p:ext uri="{BB962C8B-B14F-4D97-AF65-F5344CB8AC3E}">
        <p14:creationId xmlns:p14="http://schemas.microsoft.com/office/powerpoint/2010/main" val="106230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055072" y="84404"/>
            <a:ext cx="10269416" cy="1448973"/>
          </a:xfrm>
        </p:spPr>
        <p:txBody>
          <a:bodyPr>
            <a:normAutofit/>
          </a:bodyPr>
          <a:lstStyle/>
          <a:p>
            <a:pPr algn="ctr"/>
            <a:r>
              <a:rPr lang="en-US" altLang="en-US" sz="4000" dirty="0" smtClean="0">
                <a:solidFill>
                  <a:srgbClr val="EEB000"/>
                </a:solidFill>
                <a:effectLst>
                  <a:outerShdw blurRad="38100" dist="38100" dir="2700000" algn="tl">
                    <a:srgbClr val="000000">
                      <a:alpha val="43137"/>
                    </a:srgbClr>
                  </a:outerShdw>
                </a:effectLst>
                <a:latin typeface="Impact" panose="020B0806030902050204" pitchFamily="34" charset="0"/>
              </a:rPr>
              <a:t>Major </a:t>
            </a:r>
            <a:r>
              <a:rPr lang="en-US" altLang="en-US" sz="4000" dirty="0">
                <a:solidFill>
                  <a:srgbClr val="EEB000"/>
                </a:solidFill>
                <a:effectLst>
                  <a:outerShdw blurRad="38100" dist="38100" dir="2700000" algn="tl">
                    <a:srgbClr val="000000">
                      <a:alpha val="43137"/>
                    </a:srgbClr>
                  </a:outerShdw>
                </a:effectLst>
                <a:latin typeface="Impact" panose="020B0806030902050204" pitchFamily="34" charset="0"/>
              </a:rPr>
              <a:t>Jewish Sects described by Flavius Josephus</a:t>
            </a:r>
          </a:p>
        </p:txBody>
      </p:sp>
      <p:sp>
        <p:nvSpPr>
          <p:cNvPr id="188419" name="Rectangle 3"/>
          <p:cNvSpPr>
            <a:spLocks noGrp="1" noChangeArrowheads="1"/>
          </p:cNvSpPr>
          <p:nvPr>
            <p:ph type="body" sz="half" idx="1"/>
          </p:nvPr>
        </p:nvSpPr>
        <p:spPr>
          <a:xfrm>
            <a:off x="1981200" y="1600200"/>
            <a:ext cx="4038600" cy="2286000"/>
          </a:xfrm>
          <a:solidFill>
            <a:schemeClr val="bg2">
              <a:lumMod val="10000"/>
            </a:schemeClr>
          </a:solidFill>
          <a:ln w="12700">
            <a:solidFill>
              <a:schemeClr val="tx1"/>
            </a:solidFill>
            <a:miter lim="800000"/>
            <a:headEnd/>
            <a:tailEnd/>
          </a:ln>
        </p:spPr>
        <p:txBody>
          <a:bodyPr>
            <a:normAutofit lnSpcReduction="10000"/>
          </a:bodyPr>
          <a:lstStyle/>
          <a:p>
            <a:pPr>
              <a:lnSpc>
                <a:spcPct val="80000"/>
              </a:lnSpc>
              <a:buFont typeface="Wingdings" panose="05000000000000000000" pitchFamily="2" charset="2"/>
              <a:buNone/>
            </a:pPr>
            <a:r>
              <a:rPr lang="en-US" altLang="en-US" sz="2400" dirty="0">
                <a:solidFill>
                  <a:srgbClr val="FF6600"/>
                </a:solidFill>
                <a:latin typeface="Eras Bold ITC" pitchFamily="34" charset="0"/>
              </a:rPr>
              <a:t>Pharisees</a:t>
            </a:r>
          </a:p>
          <a:p>
            <a:pPr>
              <a:lnSpc>
                <a:spcPct val="80000"/>
              </a:lnSpc>
              <a:buFont typeface="Wingdings" panose="05000000000000000000" pitchFamily="2" charset="2"/>
              <a:buChar char="§"/>
            </a:pPr>
            <a:r>
              <a:rPr lang="en-US" altLang="en-US" sz="2000" b="1" i="1" dirty="0">
                <a:solidFill>
                  <a:schemeClr val="bg1"/>
                </a:solidFill>
                <a:latin typeface="Arial Narrow" panose="020B0606020202030204" pitchFamily="34" charset="0"/>
              </a:rPr>
              <a:t>Middle-class separatists</a:t>
            </a:r>
          </a:p>
          <a:p>
            <a:pPr>
              <a:lnSpc>
                <a:spcPct val="80000"/>
              </a:lnSpc>
              <a:buFont typeface="Wingdings" panose="05000000000000000000" pitchFamily="2" charset="2"/>
              <a:buChar char="§"/>
            </a:pPr>
            <a:r>
              <a:rPr lang="en-US" altLang="en-US" sz="2000" b="1" i="1" dirty="0">
                <a:solidFill>
                  <a:schemeClr val="bg1"/>
                </a:solidFill>
                <a:latin typeface="Arial Narrow" panose="020B0606020202030204" pitchFamily="34" charset="0"/>
              </a:rPr>
              <a:t>Lay theologians</a:t>
            </a:r>
          </a:p>
          <a:p>
            <a:pPr>
              <a:lnSpc>
                <a:spcPct val="80000"/>
              </a:lnSpc>
              <a:buFont typeface="Wingdings" panose="05000000000000000000" pitchFamily="2" charset="2"/>
              <a:buChar char="§"/>
            </a:pPr>
            <a:r>
              <a:rPr lang="en-US" altLang="en-US" sz="2000" b="1" i="1" dirty="0">
                <a:solidFill>
                  <a:schemeClr val="bg1"/>
                </a:solidFill>
                <a:latin typeface="Arial Narrow" panose="020B0606020202030204" pitchFamily="34" charset="0"/>
              </a:rPr>
              <a:t>Upheld both oral and written Torah</a:t>
            </a:r>
          </a:p>
          <a:p>
            <a:pPr>
              <a:lnSpc>
                <a:spcPct val="80000"/>
              </a:lnSpc>
              <a:buFont typeface="Wingdings" panose="05000000000000000000" pitchFamily="2" charset="2"/>
              <a:buChar char="§"/>
            </a:pPr>
            <a:r>
              <a:rPr lang="en-US" altLang="en-US" sz="2000" b="1" i="1" dirty="0">
                <a:solidFill>
                  <a:schemeClr val="bg1"/>
                </a:solidFill>
                <a:latin typeface="Arial Narrow" panose="020B0606020202030204" pitchFamily="34" charset="0"/>
              </a:rPr>
              <a:t>Closely allied with scribes (copyists)</a:t>
            </a:r>
          </a:p>
          <a:p>
            <a:pPr>
              <a:lnSpc>
                <a:spcPct val="80000"/>
              </a:lnSpc>
              <a:buFont typeface="Wingdings" panose="05000000000000000000" pitchFamily="2" charset="2"/>
              <a:buChar char="§"/>
            </a:pPr>
            <a:r>
              <a:rPr lang="en-US" altLang="en-US" sz="2000" b="1" i="1" dirty="0">
                <a:solidFill>
                  <a:schemeClr val="bg1"/>
                </a:solidFill>
                <a:latin typeface="Arial Narrow" panose="020B0606020202030204" pitchFamily="34" charset="0"/>
              </a:rPr>
              <a:t>Linked with the synagogues</a:t>
            </a:r>
          </a:p>
        </p:txBody>
      </p:sp>
      <p:sp>
        <p:nvSpPr>
          <p:cNvPr id="188420" name="Rectangle 4"/>
          <p:cNvSpPr>
            <a:spLocks noGrp="1" noChangeArrowheads="1"/>
          </p:cNvSpPr>
          <p:nvPr>
            <p:ph type="body" sz="half" idx="2"/>
          </p:nvPr>
        </p:nvSpPr>
        <p:spPr>
          <a:xfrm>
            <a:off x="6248400" y="1600200"/>
            <a:ext cx="4038600" cy="2286000"/>
          </a:xfr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ln w="12700">
            <a:solidFill>
              <a:schemeClr val="tx1"/>
            </a:solidFill>
            <a:miter lim="800000"/>
            <a:headEnd/>
            <a:tailEnd/>
          </a:ln>
        </p:spPr>
        <p:txBody>
          <a:bodyPr>
            <a:normAutofit lnSpcReduction="10000"/>
          </a:bodyPr>
          <a:lstStyle/>
          <a:p>
            <a:pPr>
              <a:lnSpc>
                <a:spcPct val="80000"/>
              </a:lnSpc>
              <a:buFont typeface="Wingdings" panose="05000000000000000000" pitchFamily="2" charset="2"/>
              <a:buNone/>
            </a:pPr>
            <a:r>
              <a:rPr lang="en-US" altLang="en-US" sz="2400" dirty="0">
                <a:solidFill>
                  <a:srgbClr val="FF6600"/>
                </a:solidFill>
                <a:effectLst>
                  <a:outerShdw blurRad="38100" dist="38100" dir="2700000" algn="tl">
                    <a:srgbClr val="000000">
                      <a:alpha val="43137"/>
                    </a:srgbClr>
                  </a:outerShdw>
                </a:effectLst>
                <a:latin typeface="Eras Bold ITC" pitchFamily="34" charset="0"/>
              </a:rPr>
              <a:t>Essenes</a:t>
            </a:r>
          </a:p>
          <a:p>
            <a:pPr>
              <a:lnSpc>
                <a:spcPct val="90000"/>
              </a:lnSpc>
              <a:buFont typeface="Wingdings" panose="05000000000000000000" pitchFamily="2" charset="2"/>
              <a:buChar char="§"/>
            </a:pPr>
            <a:r>
              <a:rPr lang="en-US" altLang="en-US" sz="2000" b="1" i="1" dirty="0">
                <a:solidFill>
                  <a:schemeClr val="tx1"/>
                </a:solidFill>
                <a:latin typeface="Arial Narrow" panose="020B0606020202030204" pitchFamily="34" charset="0"/>
              </a:rPr>
              <a:t>Ascetics with a high value on apocalyptic literature</a:t>
            </a:r>
          </a:p>
          <a:p>
            <a:pPr>
              <a:lnSpc>
                <a:spcPct val="90000"/>
              </a:lnSpc>
              <a:buFont typeface="Wingdings" panose="05000000000000000000" pitchFamily="2" charset="2"/>
              <a:buChar char="§"/>
            </a:pPr>
            <a:r>
              <a:rPr lang="en-US" altLang="en-US" sz="2000" b="1" i="1" dirty="0">
                <a:solidFill>
                  <a:schemeClr val="tx1"/>
                </a:solidFill>
                <a:latin typeface="Arial Narrow" panose="020B0606020202030204" pitchFamily="34" charset="0"/>
              </a:rPr>
              <a:t>Held that the priesthood was corrupt and saw themselves as the true Israel in exile</a:t>
            </a:r>
          </a:p>
          <a:p>
            <a:pPr>
              <a:lnSpc>
                <a:spcPct val="90000"/>
              </a:lnSpc>
              <a:buFont typeface="Wingdings" panose="05000000000000000000" pitchFamily="2" charset="2"/>
              <a:buChar char="§"/>
            </a:pPr>
            <a:r>
              <a:rPr lang="en-US" altLang="en-US" sz="2000" b="1" i="1" dirty="0">
                <a:solidFill>
                  <a:schemeClr val="tx1"/>
                </a:solidFill>
                <a:latin typeface="Arial Narrow" panose="020B0606020202030204" pitchFamily="34" charset="0"/>
              </a:rPr>
              <a:t>Qumran was possibly Essene</a:t>
            </a:r>
          </a:p>
        </p:txBody>
      </p:sp>
      <p:sp>
        <p:nvSpPr>
          <p:cNvPr id="188421" name="Rectangle 5"/>
          <p:cNvSpPr>
            <a:spLocks noChangeArrowheads="1"/>
          </p:cNvSpPr>
          <p:nvPr/>
        </p:nvSpPr>
        <p:spPr bwMode="auto">
          <a:xfrm>
            <a:off x="1981200" y="4114800"/>
            <a:ext cx="4038600" cy="2286000"/>
          </a:xfrm>
          <a:prstGeom prst="rect">
            <a:avLst/>
          </a:prstGeom>
          <a:gradFill flip="none" rotWithShape="1">
            <a:gsLst>
              <a:gs pos="0">
                <a:schemeClr val="bg2">
                  <a:lumMod val="25000"/>
                  <a:shade val="30000"/>
                  <a:satMod val="115000"/>
                </a:schemeClr>
              </a:gs>
              <a:gs pos="50000">
                <a:schemeClr val="bg2">
                  <a:lumMod val="25000"/>
                  <a:shade val="67500"/>
                  <a:satMod val="115000"/>
                </a:schemeClr>
              </a:gs>
              <a:gs pos="100000">
                <a:schemeClr val="bg2">
                  <a:lumMod val="25000"/>
                  <a:shade val="100000"/>
                  <a:satMod val="115000"/>
                </a:schemeClr>
              </a:gs>
            </a:gsLst>
            <a:lin ang="5400000" scaled="1"/>
            <a:tileRect/>
          </a:gradFill>
          <a:ln w="12700">
            <a:solidFill>
              <a:schemeClr val="tx1"/>
            </a:solidFill>
            <a:miter lim="800000"/>
            <a:headEnd/>
            <a:tailEnd/>
          </a:ln>
          <a:effec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indent="0">
              <a:buNone/>
            </a:pPr>
            <a:r>
              <a:rPr lang="en-US" altLang="en-US" sz="2400" dirty="0">
                <a:solidFill>
                  <a:srgbClr val="FF6600"/>
                </a:solidFill>
                <a:latin typeface="Eras Bold ITC" pitchFamily="34" charset="0"/>
              </a:rPr>
              <a:t>Sadducees</a:t>
            </a:r>
          </a:p>
          <a:p>
            <a:pPr>
              <a:lnSpc>
                <a:spcPct val="80000"/>
              </a:lnSpc>
              <a:buFont typeface="Wingdings" panose="05000000000000000000" pitchFamily="2" charset="2"/>
              <a:buChar char="§"/>
            </a:pPr>
            <a:r>
              <a:rPr lang="en-US" altLang="en-US" sz="2000" b="1" i="1" dirty="0">
                <a:solidFill>
                  <a:schemeClr val="bg1"/>
                </a:solidFill>
                <a:latin typeface="Arial Narrow" panose="020B0606020202030204" pitchFamily="34" charset="0"/>
              </a:rPr>
              <a:t>Upper-class, mostly priests</a:t>
            </a:r>
          </a:p>
          <a:p>
            <a:pPr>
              <a:lnSpc>
                <a:spcPct val="80000"/>
              </a:lnSpc>
              <a:buFont typeface="Wingdings" panose="05000000000000000000" pitchFamily="2" charset="2"/>
              <a:buChar char="§"/>
            </a:pPr>
            <a:r>
              <a:rPr lang="en-US" altLang="en-US" sz="2000" b="1" i="1" dirty="0">
                <a:solidFill>
                  <a:schemeClr val="bg1"/>
                </a:solidFill>
                <a:latin typeface="Arial Narrow" panose="020B0606020202030204" pitchFamily="34" charset="0"/>
              </a:rPr>
              <a:t>Upheld the supremacy of the written Torah</a:t>
            </a:r>
          </a:p>
          <a:p>
            <a:pPr>
              <a:lnSpc>
                <a:spcPct val="80000"/>
              </a:lnSpc>
              <a:buFont typeface="Wingdings" panose="05000000000000000000" pitchFamily="2" charset="2"/>
              <a:buChar char="§"/>
            </a:pPr>
            <a:r>
              <a:rPr lang="en-US" altLang="en-US" sz="2000" b="1" i="1" dirty="0">
                <a:solidFill>
                  <a:schemeClr val="bg1"/>
                </a:solidFill>
                <a:latin typeface="Arial Narrow" panose="020B0606020202030204" pitchFamily="34" charset="0"/>
              </a:rPr>
              <a:t>Primary influence in the Sanhedrin and Second Temple</a:t>
            </a:r>
          </a:p>
          <a:p>
            <a:pPr>
              <a:lnSpc>
                <a:spcPct val="80000"/>
              </a:lnSpc>
              <a:buFont typeface="Wingdings" panose="05000000000000000000" pitchFamily="2" charset="2"/>
              <a:buChar char="§"/>
            </a:pPr>
            <a:r>
              <a:rPr lang="en-US" altLang="en-US" sz="2000" b="1" i="1" dirty="0">
                <a:solidFill>
                  <a:schemeClr val="bg1"/>
                </a:solidFill>
                <a:latin typeface="Arial Narrow" panose="020B0606020202030204" pitchFamily="34" charset="0"/>
              </a:rPr>
              <a:t>Rejected resurrection &amp; angels</a:t>
            </a:r>
          </a:p>
        </p:txBody>
      </p:sp>
      <p:sp>
        <p:nvSpPr>
          <p:cNvPr id="188422" name="Rectangle 6"/>
          <p:cNvSpPr>
            <a:spLocks noChangeArrowheads="1"/>
          </p:cNvSpPr>
          <p:nvPr/>
        </p:nvSpPr>
        <p:spPr bwMode="auto">
          <a:xfrm>
            <a:off x="6248400" y="4114800"/>
            <a:ext cx="4038600" cy="2286000"/>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5400000" scaled="1"/>
            <a:tileRect/>
          </a:gradFill>
          <a:ln w="12700">
            <a:solidFill>
              <a:schemeClr val="tx1"/>
            </a:solidFill>
            <a:miter lim="800000"/>
            <a:headEnd/>
            <a:tailEnd/>
          </a:ln>
          <a:effectLst/>
        </p:spPr>
        <p:txBody>
          <a:bodyPr/>
          <a:lstStyle>
            <a:lvl1pPr marL="342900" indent="-342900">
              <a:spcBef>
                <a:spcPct val="20000"/>
              </a:spcBef>
              <a:buClr>
                <a:schemeClr val="hlink"/>
              </a:buClr>
              <a:buSzPct val="90000"/>
              <a:buFont typeface="Wingdings" panose="05000000000000000000" pitchFamily="2" charset="2"/>
              <a:buBlip>
                <a:blip r:embed="rId2"/>
              </a:buBlip>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indent="0">
              <a:buNone/>
            </a:pPr>
            <a:r>
              <a:rPr lang="en-US" altLang="en-US" sz="2400" dirty="0">
                <a:solidFill>
                  <a:srgbClr val="FF6600"/>
                </a:solidFill>
                <a:latin typeface="Eras Bold ITC" pitchFamily="34" charset="0"/>
              </a:rPr>
              <a:t>Zealots</a:t>
            </a:r>
          </a:p>
          <a:p>
            <a:pPr>
              <a:lnSpc>
                <a:spcPct val="80000"/>
              </a:lnSpc>
              <a:buFont typeface="Wingdings" panose="05000000000000000000" pitchFamily="2" charset="2"/>
              <a:buChar char="§"/>
            </a:pPr>
            <a:r>
              <a:rPr lang="en-US" altLang="en-US" sz="2000" b="1" i="1" dirty="0">
                <a:effectLst/>
                <a:latin typeface="Arial Narrow" panose="020B0606020202030204" pitchFamily="34" charset="0"/>
              </a:rPr>
              <a:t>Patriotic freedom-fighters</a:t>
            </a:r>
          </a:p>
          <a:p>
            <a:pPr>
              <a:lnSpc>
                <a:spcPct val="80000"/>
              </a:lnSpc>
              <a:buFont typeface="Wingdings" panose="05000000000000000000" pitchFamily="2" charset="2"/>
              <a:buChar char="§"/>
            </a:pPr>
            <a:r>
              <a:rPr lang="en-US" altLang="en-US" sz="2000" b="1" i="1" dirty="0">
                <a:effectLst/>
                <a:latin typeface="Arial Narrow" panose="020B0606020202030204" pitchFamily="34" charset="0"/>
              </a:rPr>
              <a:t>Upheld Maccabean idealism</a:t>
            </a:r>
          </a:p>
          <a:p>
            <a:pPr>
              <a:lnSpc>
                <a:spcPct val="80000"/>
              </a:lnSpc>
              <a:buFont typeface="Wingdings" panose="05000000000000000000" pitchFamily="2" charset="2"/>
              <a:buChar char="§"/>
            </a:pPr>
            <a:r>
              <a:rPr lang="en-US" altLang="en-US" sz="2000" b="1" i="1" dirty="0">
                <a:effectLst/>
                <a:latin typeface="Arial Narrow" panose="020B0606020202030204" pitchFamily="34" charset="0"/>
              </a:rPr>
              <a:t>Opposition to Rome was an expression of zeal for the Torah</a:t>
            </a:r>
          </a:p>
          <a:p>
            <a:pPr>
              <a:lnSpc>
                <a:spcPct val="80000"/>
              </a:lnSpc>
              <a:buFont typeface="Wingdings" panose="05000000000000000000" pitchFamily="2" charset="2"/>
              <a:buChar char="§"/>
            </a:pPr>
            <a:r>
              <a:rPr lang="en-US" altLang="en-US" sz="2000" b="1" i="1" dirty="0">
                <a:effectLst/>
                <a:latin typeface="Arial Narrow" panose="020B0606020202030204" pitchFamily="34" charset="0"/>
              </a:rPr>
              <a:t>Central to the 1</a:t>
            </a:r>
            <a:r>
              <a:rPr lang="en-US" altLang="en-US" sz="2000" b="1" i="1" baseline="30000" dirty="0">
                <a:effectLst/>
                <a:latin typeface="Arial Narrow" panose="020B0606020202030204" pitchFamily="34" charset="0"/>
              </a:rPr>
              <a:t>st</a:t>
            </a:r>
            <a:r>
              <a:rPr lang="en-US" altLang="en-US" sz="2000" b="1" i="1" dirty="0">
                <a:effectLst/>
                <a:latin typeface="Arial Narrow" panose="020B0606020202030204" pitchFamily="34" charset="0"/>
              </a:rPr>
              <a:t> and 2</a:t>
            </a:r>
            <a:r>
              <a:rPr lang="en-US" altLang="en-US" sz="2000" b="1" i="1" baseline="30000" dirty="0">
                <a:effectLst/>
                <a:latin typeface="Arial Narrow" panose="020B0606020202030204" pitchFamily="34" charset="0"/>
              </a:rPr>
              <a:t>nd</a:t>
            </a:r>
            <a:r>
              <a:rPr lang="en-US" altLang="en-US" sz="2000" b="1" i="1" dirty="0">
                <a:effectLst/>
                <a:latin typeface="Arial Narrow" panose="020B0606020202030204" pitchFamily="34" charset="0"/>
              </a:rPr>
              <a:t> Jewish Revolts</a:t>
            </a:r>
          </a:p>
        </p:txBody>
      </p:sp>
    </p:spTree>
    <p:extLst>
      <p:ext uri="{BB962C8B-B14F-4D97-AF65-F5344CB8AC3E}">
        <p14:creationId xmlns:p14="http://schemas.microsoft.com/office/powerpoint/2010/main" val="855827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8419">
                                            <p:bg/>
                                          </p:spTgt>
                                        </p:tgtEl>
                                        <p:attrNameLst>
                                          <p:attrName>style.visibility</p:attrName>
                                        </p:attrNameLst>
                                      </p:cBhvr>
                                      <p:to>
                                        <p:strVal val="visible"/>
                                      </p:to>
                                    </p:set>
                                    <p:anim calcmode="lin" valueType="num">
                                      <p:cBhvr>
                                        <p:cTn id="7" dur="500" fill="hold"/>
                                        <p:tgtEl>
                                          <p:spTgt spid="188419">
                                            <p:bg/>
                                          </p:spTgt>
                                        </p:tgtEl>
                                        <p:attrNameLst>
                                          <p:attrName>ppt_w</p:attrName>
                                        </p:attrNameLst>
                                      </p:cBhvr>
                                      <p:tavLst>
                                        <p:tav tm="0">
                                          <p:val>
                                            <p:fltVal val="0"/>
                                          </p:val>
                                        </p:tav>
                                        <p:tav tm="100000">
                                          <p:val>
                                            <p:strVal val="#ppt_w"/>
                                          </p:val>
                                        </p:tav>
                                      </p:tavLst>
                                    </p:anim>
                                    <p:anim calcmode="lin" valueType="num">
                                      <p:cBhvr>
                                        <p:cTn id="8" dur="500" fill="hold"/>
                                        <p:tgtEl>
                                          <p:spTgt spid="188419">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88419">
                                            <p:txEl>
                                              <p:pRg st="0" end="0"/>
                                            </p:txEl>
                                          </p:spTgt>
                                        </p:tgtEl>
                                        <p:attrNameLst>
                                          <p:attrName>style.visibility</p:attrName>
                                        </p:attrNameLst>
                                      </p:cBhvr>
                                      <p:to>
                                        <p:strVal val="visible"/>
                                      </p:to>
                                    </p:set>
                                    <p:anim calcmode="lin" valueType="num">
                                      <p:cBhvr>
                                        <p:cTn id="11" dur="500" fill="hold"/>
                                        <p:tgtEl>
                                          <p:spTgt spid="18841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88419">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88419">
                                            <p:txEl>
                                              <p:pRg st="1" end="1"/>
                                            </p:txEl>
                                          </p:spTgt>
                                        </p:tgtEl>
                                        <p:attrNameLst>
                                          <p:attrName>style.visibility</p:attrName>
                                        </p:attrNameLst>
                                      </p:cBhvr>
                                      <p:to>
                                        <p:strVal val="visible"/>
                                      </p:to>
                                    </p:set>
                                    <p:anim calcmode="lin" valueType="num">
                                      <p:cBhvr>
                                        <p:cTn id="15" dur="500" fill="hold"/>
                                        <p:tgtEl>
                                          <p:spTgt spid="18841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88419">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88419">
                                            <p:txEl>
                                              <p:pRg st="2" end="2"/>
                                            </p:txEl>
                                          </p:spTgt>
                                        </p:tgtEl>
                                        <p:attrNameLst>
                                          <p:attrName>style.visibility</p:attrName>
                                        </p:attrNameLst>
                                      </p:cBhvr>
                                      <p:to>
                                        <p:strVal val="visible"/>
                                      </p:to>
                                    </p:set>
                                    <p:anim calcmode="lin" valueType="num">
                                      <p:cBhvr>
                                        <p:cTn id="19" dur="500" fill="hold"/>
                                        <p:tgtEl>
                                          <p:spTgt spid="18841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88419">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88419">
                                            <p:txEl>
                                              <p:pRg st="3" end="3"/>
                                            </p:txEl>
                                          </p:spTgt>
                                        </p:tgtEl>
                                        <p:attrNameLst>
                                          <p:attrName>style.visibility</p:attrName>
                                        </p:attrNameLst>
                                      </p:cBhvr>
                                      <p:to>
                                        <p:strVal val="visible"/>
                                      </p:to>
                                    </p:set>
                                    <p:anim calcmode="lin" valueType="num">
                                      <p:cBhvr>
                                        <p:cTn id="23" dur="500" fill="hold"/>
                                        <p:tgtEl>
                                          <p:spTgt spid="188419">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88419">
                                            <p:txEl>
                                              <p:pRg st="3" end="3"/>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88419">
                                            <p:txEl>
                                              <p:pRg st="4" end="4"/>
                                            </p:txEl>
                                          </p:spTgt>
                                        </p:tgtEl>
                                        <p:attrNameLst>
                                          <p:attrName>style.visibility</p:attrName>
                                        </p:attrNameLst>
                                      </p:cBhvr>
                                      <p:to>
                                        <p:strVal val="visible"/>
                                      </p:to>
                                    </p:set>
                                    <p:anim calcmode="lin" valueType="num">
                                      <p:cBhvr>
                                        <p:cTn id="27" dur="500" fill="hold"/>
                                        <p:tgtEl>
                                          <p:spTgt spid="188419">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88419">
                                            <p:txEl>
                                              <p:pRg st="4" end="4"/>
                                            </p:tx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88419">
                                            <p:txEl>
                                              <p:pRg st="5" end="5"/>
                                            </p:txEl>
                                          </p:spTgt>
                                        </p:tgtEl>
                                        <p:attrNameLst>
                                          <p:attrName>style.visibility</p:attrName>
                                        </p:attrNameLst>
                                      </p:cBhvr>
                                      <p:to>
                                        <p:strVal val="visible"/>
                                      </p:to>
                                    </p:set>
                                    <p:anim calcmode="lin" valueType="num">
                                      <p:cBhvr>
                                        <p:cTn id="31" dur="500" fill="hold"/>
                                        <p:tgtEl>
                                          <p:spTgt spid="188419">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8841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88421"/>
                                        </p:tgtEl>
                                        <p:attrNameLst>
                                          <p:attrName>style.visibility</p:attrName>
                                        </p:attrNameLst>
                                      </p:cBhvr>
                                      <p:to>
                                        <p:strVal val="visible"/>
                                      </p:to>
                                    </p:set>
                                    <p:anim calcmode="lin" valueType="num">
                                      <p:cBhvr>
                                        <p:cTn id="37" dur="500" fill="hold"/>
                                        <p:tgtEl>
                                          <p:spTgt spid="188421"/>
                                        </p:tgtEl>
                                        <p:attrNameLst>
                                          <p:attrName>ppt_w</p:attrName>
                                        </p:attrNameLst>
                                      </p:cBhvr>
                                      <p:tavLst>
                                        <p:tav tm="0">
                                          <p:val>
                                            <p:fltVal val="0"/>
                                          </p:val>
                                        </p:tav>
                                        <p:tav tm="100000">
                                          <p:val>
                                            <p:strVal val="#ppt_w"/>
                                          </p:val>
                                        </p:tav>
                                      </p:tavLst>
                                    </p:anim>
                                    <p:anim calcmode="lin" valueType="num">
                                      <p:cBhvr>
                                        <p:cTn id="38" dur="500" fill="hold"/>
                                        <p:tgtEl>
                                          <p:spTgt spid="188421"/>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88420">
                                            <p:bg/>
                                          </p:spTgt>
                                        </p:tgtEl>
                                        <p:attrNameLst>
                                          <p:attrName>style.visibility</p:attrName>
                                        </p:attrNameLst>
                                      </p:cBhvr>
                                      <p:to>
                                        <p:strVal val="visible"/>
                                      </p:to>
                                    </p:set>
                                    <p:anim calcmode="lin" valueType="num">
                                      <p:cBhvr>
                                        <p:cTn id="43" dur="500" fill="hold"/>
                                        <p:tgtEl>
                                          <p:spTgt spid="188420">
                                            <p:bg/>
                                          </p:spTgt>
                                        </p:tgtEl>
                                        <p:attrNameLst>
                                          <p:attrName>ppt_w</p:attrName>
                                        </p:attrNameLst>
                                      </p:cBhvr>
                                      <p:tavLst>
                                        <p:tav tm="0">
                                          <p:val>
                                            <p:fltVal val="0"/>
                                          </p:val>
                                        </p:tav>
                                        <p:tav tm="100000">
                                          <p:val>
                                            <p:strVal val="#ppt_w"/>
                                          </p:val>
                                        </p:tav>
                                      </p:tavLst>
                                    </p:anim>
                                    <p:anim calcmode="lin" valueType="num">
                                      <p:cBhvr>
                                        <p:cTn id="44" dur="500" fill="hold"/>
                                        <p:tgtEl>
                                          <p:spTgt spid="188420">
                                            <p:bg/>
                                          </p:spTgt>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88420">
                                            <p:txEl>
                                              <p:pRg st="0" end="0"/>
                                            </p:txEl>
                                          </p:spTgt>
                                        </p:tgtEl>
                                        <p:attrNameLst>
                                          <p:attrName>style.visibility</p:attrName>
                                        </p:attrNameLst>
                                      </p:cBhvr>
                                      <p:to>
                                        <p:strVal val="visible"/>
                                      </p:to>
                                    </p:set>
                                    <p:anim calcmode="lin" valueType="num">
                                      <p:cBhvr>
                                        <p:cTn id="47" dur="500" fill="hold"/>
                                        <p:tgtEl>
                                          <p:spTgt spid="188420">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88420">
                                            <p:txEl>
                                              <p:pRg st="0" end="0"/>
                                            </p:txEl>
                                          </p:spTgt>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188420">
                                            <p:txEl>
                                              <p:pRg st="1" end="1"/>
                                            </p:txEl>
                                          </p:spTgt>
                                        </p:tgtEl>
                                        <p:attrNameLst>
                                          <p:attrName>style.visibility</p:attrName>
                                        </p:attrNameLst>
                                      </p:cBhvr>
                                      <p:to>
                                        <p:strVal val="visible"/>
                                      </p:to>
                                    </p:set>
                                    <p:anim calcmode="lin" valueType="num">
                                      <p:cBhvr>
                                        <p:cTn id="51" dur="500" fill="hold"/>
                                        <p:tgtEl>
                                          <p:spTgt spid="188420">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8420">
                                            <p:txEl>
                                              <p:pRg st="1" end="1"/>
                                            </p:txEl>
                                          </p:spTgt>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188420">
                                            <p:txEl>
                                              <p:pRg st="2" end="2"/>
                                            </p:txEl>
                                          </p:spTgt>
                                        </p:tgtEl>
                                        <p:attrNameLst>
                                          <p:attrName>style.visibility</p:attrName>
                                        </p:attrNameLst>
                                      </p:cBhvr>
                                      <p:to>
                                        <p:strVal val="visible"/>
                                      </p:to>
                                    </p:set>
                                    <p:anim calcmode="lin" valueType="num">
                                      <p:cBhvr>
                                        <p:cTn id="55" dur="500" fill="hold"/>
                                        <p:tgtEl>
                                          <p:spTgt spid="188420">
                                            <p:txEl>
                                              <p:pRg st="2" end="2"/>
                                            </p:txEl>
                                          </p:spTgt>
                                        </p:tgtEl>
                                        <p:attrNameLst>
                                          <p:attrName>ppt_w</p:attrName>
                                        </p:attrNameLst>
                                      </p:cBhvr>
                                      <p:tavLst>
                                        <p:tav tm="0">
                                          <p:val>
                                            <p:fltVal val="0"/>
                                          </p:val>
                                        </p:tav>
                                        <p:tav tm="100000">
                                          <p:val>
                                            <p:strVal val="#ppt_w"/>
                                          </p:val>
                                        </p:tav>
                                      </p:tavLst>
                                    </p:anim>
                                    <p:anim calcmode="lin" valueType="num">
                                      <p:cBhvr>
                                        <p:cTn id="56" dur="500" fill="hold"/>
                                        <p:tgtEl>
                                          <p:spTgt spid="188420">
                                            <p:txEl>
                                              <p:pRg st="2" end="2"/>
                                            </p:txEl>
                                          </p:spTgt>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188420">
                                            <p:txEl>
                                              <p:pRg st="3" end="3"/>
                                            </p:txEl>
                                          </p:spTgt>
                                        </p:tgtEl>
                                        <p:attrNameLst>
                                          <p:attrName>style.visibility</p:attrName>
                                        </p:attrNameLst>
                                      </p:cBhvr>
                                      <p:to>
                                        <p:strVal val="visible"/>
                                      </p:to>
                                    </p:set>
                                    <p:anim calcmode="lin" valueType="num">
                                      <p:cBhvr>
                                        <p:cTn id="59" dur="500" fill="hold"/>
                                        <p:tgtEl>
                                          <p:spTgt spid="188420">
                                            <p:txEl>
                                              <p:pRg st="3" end="3"/>
                                            </p:txEl>
                                          </p:spTgt>
                                        </p:tgtEl>
                                        <p:attrNameLst>
                                          <p:attrName>ppt_w</p:attrName>
                                        </p:attrNameLst>
                                      </p:cBhvr>
                                      <p:tavLst>
                                        <p:tav tm="0">
                                          <p:val>
                                            <p:fltVal val="0"/>
                                          </p:val>
                                        </p:tav>
                                        <p:tav tm="100000">
                                          <p:val>
                                            <p:strVal val="#ppt_w"/>
                                          </p:val>
                                        </p:tav>
                                      </p:tavLst>
                                    </p:anim>
                                    <p:anim calcmode="lin" valueType="num">
                                      <p:cBhvr>
                                        <p:cTn id="60" dur="500" fill="hold"/>
                                        <p:tgtEl>
                                          <p:spTgt spid="18842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88422"/>
                                        </p:tgtEl>
                                        <p:attrNameLst>
                                          <p:attrName>style.visibility</p:attrName>
                                        </p:attrNameLst>
                                      </p:cBhvr>
                                      <p:to>
                                        <p:strVal val="visible"/>
                                      </p:to>
                                    </p:set>
                                    <p:anim calcmode="lin" valueType="num">
                                      <p:cBhvr>
                                        <p:cTn id="65" dur="500" fill="hold"/>
                                        <p:tgtEl>
                                          <p:spTgt spid="188422"/>
                                        </p:tgtEl>
                                        <p:attrNameLst>
                                          <p:attrName>ppt_w</p:attrName>
                                        </p:attrNameLst>
                                      </p:cBhvr>
                                      <p:tavLst>
                                        <p:tav tm="0">
                                          <p:val>
                                            <p:fltVal val="0"/>
                                          </p:val>
                                        </p:tav>
                                        <p:tav tm="100000">
                                          <p:val>
                                            <p:strVal val="#ppt_w"/>
                                          </p:val>
                                        </p:tav>
                                      </p:tavLst>
                                    </p:anim>
                                    <p:anim calcmode="lin" valueType="num">
                                      <p:cBhvr>
                                        <p:cTn id="66" dur="500" fill="hold"/>
                                        <p:tgtEl>
                                          <p:spTgt spid="1884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uiExpand="1" build="p" animBg="1"/>
      <p:bldP spid="188420" grpId="0" uiExpand="1" build="p" animBg="1"/>
      <p:bldP spid="188421" grpId="0" animBg="1"/>
      <p:bldP spid="188422"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722461" y="624110"/>
            <a:ext cx="8911687" cy="1280890"/>
          </a:xfrm>
        </p:spPr>
        <p:txBody>
          <a:bodyPr>
            <a:normAutofit/>
          </a:bodyPr>
          <a:lstStyle/>
          <a:p>
            <a:r>
              <a:rPr lang="en-US" altLang="en-US" sz="4400" dirty="0">
                <a:solidFill>
                  <a:srgbClr val="FFC000"/>
                </a:solidFill>
                <a:effectLst>
                  <a:outerShdw blurRad="38100" dist="38100" dir="2700000" algn="tl">
                    <a:srgbClr val="000000">
                      <a:alpha val="43137"/>
                    </a:srgbClr>
                  </a:outerShdw>
                </a:effectLst>
                <a:latin typeface="Impact" panose="020B0806030902050204" pitchFamily="34" charset="0"/>
              </a:rPr>
              <a:t>The Issue of Ritual Impurity</a:t>
            </a:r>
          </a:p>
        </p:txBody>
      </p:sp>
      <p:sp>
        <p:nvSpPr>
          <p:cNvPr id="166915" name="Rectangle 3"/>
          <p:cNvSpPr>
            <a:spLocks noGrp="1" noChangeArrowheads="1"/>
          </p:cNvSpPr>
          <p:nvPr>
            <p:ph type="body" idx="1"/>
          </p:nvPr>
        </p:nvSpPr>
        <p:spPr>
          <a:xfrm>
            <a:off x="1722460" y="1904999"/>
            <a:ext cx="9869317" cy="4706815"/>
          </a:xfrm>
        </p:spPr>
        <p:txBody>
          <a:bodyPr>
            <a:normAutofit/>
          </a:bodyPr>
          <a:lstStyle/>
          <a:p>
            <a:pPr>
              <a:lnSpc>
                <a:spcPct val="80000"/>
              </a:lnSpc>
              <a:buFont typeface="Wingdings" panose="05000000000000000000" pitchFamily="2" charset="2"/>
              <a:buNone/>
            </a:pPr>
            <a:r>
              <a:rPr lang="en-US" altLang="en-US" sz="2800" b="1" dirty="0">
                <a:solidFill>
                  <a:srgbClr val="FFFF99"/>
                </a:solidFill>
              </a:rPr>
              <a:t>Various sorts of contact caused ritual impurity, which meant that one was barred from temple worship. Typically, Jews would have avoided all such contact.</a:t>
            </a:r>
          </a:p>
          <a:p>
            <a:pPr>
              <a:lnSpc>
                <a:spcPct val="80000"/>
              </a:lnSpc>
            </a:pPr>
            <a:r>
              <a:rPr lang="en-US" altLang="en-US" sz="2400" i="1" dirty="0">
                <a:solidFill>
                  <a:schemeClr val="bg1"/>
                </a:solidFill>
                <a:latin typeface="Arial Narrow" panose="020B0606020202030204" pitchFamily="34" charset="0"/>
              </a:rPr>
              <a:t>In offering to go with the Roman officer to his home </a:t>
            </a:r>
            <a:r>
              <a:rPr lang="en-US" altLang="en-US" sz="2400" i="1" dirty="0" smtClean="0">
                <a:solidFill>
                  <a:schemeClr val="bg1"/>
                </a:solidFill>
                <a:latin typeface="Arial Narrow" panose="020B0606020202030204" pitchFamily="34" charset="0"/>
              </a:rPr>
              <a:t>(7:6), </a:t>
            </a:r>
            <a:r>
              <a:rPr lang="en-US" altLang="en-US" sz="2400" i="1" dirty="0">
                <a:solidFill>
                  <a:schemeClr val="bg1"/>
                </a:solidFill>
                <a:latin typeface="Arial Narrow" panose="020B0606020202030204" pitchFamily="34" charset="0"/>
              </a:rPr>
              <a:t>Jesus became vulnerable to ritual impurity from contact with pagans (Jn. 18:28</a:t>
            </a:r>
            <a:r>
              <a:rPr lang="en-US" altLang="en-US" sz="2400" i="1" dirty="0" smtClean="0">
                <a:solidFill>
                  <a:schemeClr val="bg1"/>
                </a:solidFill>
                <a:latin typeface="Arial Narrow" panose="020B0606020202030204" pitchFamily="34" charset="0"/>
              </a:rPr>
              <a:t>).</a:t>
            </a:r>
          </a:p>
          <a:p>
            <a:pPr>
              <a:lnSpc>
                <a:spcPct val="80000"/>
              </a:lnSpc>
            </a:pPr>
            <a:r>
              <a:rPr lang="en-US" altLang="en-US" sz="2400" i="1" dirty="0" smtClean="0">
                <a:solidFill>
                  <a:schemeClr val="bg1"/>
                </a:solidFill>
                <a:latin typeface="Arial Narrow" panose="020B0606020202030204" pitchFamily="34" charset="0"/>
              </a:rPr>
              <a:t>In touching the dead son of the widow in Nain and the dead daughter of </a:t>
            </a:r>
            <a:r>
              <a:rPr lang="en-US" altLang="en-US" sz="2400" i="1" dirty="0" err="1" smtClean="0">
                <a:solidFill>
                  <a:schemeClr val="bg1"/>
                </a:solidFill>
                <a:latin typeface="Arial Narrow" panose="020B0606020202030204" pitchFamily="34" charset="0"/>
              </a:rPr>
              <a:t>Jairus</a:t>
            </a:r>
            <a:r>
              <a:rPr lang="en-US" altLang="en-US" sz="2400" i="1" dirty="0" smtClean="0">
                <a:solidFill>
                  <a:schemeClr val="bg1"/>
                </a:solidFill>
                <a:latin typeface="Arial Narrow" panose="020B0606020202030204" pitchFamily="34" charset="0"/>
              </a:rPr>
              <a:t>, he reversed the ritual uncleanness of contact with a corpse by raising them from the dead (7:14; 8:54; </a:t>
            </a:r>
            <a:r>
              <a:rPr lang="en-US" altLang="en-US" sz="2400" i="1" dirty="0">
                <a:solidFill>
                  <a:schemeClr val="bg1"/>
                </a:solidFill>
                <a:latin typeface="Arial Narrow" panose="020B0606020202030204" pitchFamily="34" charset="0"/>
              </a:rPr>
              <a:t>cf. Lv. 19:14; Nu. 19</a:t>
            </a:r>
            <a:r>
              <a:rPr lang="en-US" altLang="en-US" sz="2400" i="1" dirty="0" smtClean="0">
                <a:solidFill>
                  <a:schemeClr val="bg1"/>
                </a:solidFill>
                <a:latin typeface="Arial Narrow" panose="020B0606020202030204" pitchFamily="34" charset="0"/>
              </a:rPr>
              <a:t>).</a:t>
            </a:r>
          </a:p>
          <a:p>
            <a:pPr>
              <a:lnSpc>
                <a:spcPct val="80000"/>
              </a:lnSpc>
            </a:pPr>
            <a:r>
              <a:rPr lang="en-US" altLang="en-US" sz="2400" i="1" dirty="0" smtClean="0">
                <a:solidFill>
                  <a:schemeClr val="bg1"/>
                </a:solidFill>
                <a:latin typeface="Arial Narrow" panose="020B0606020202030204" pitchFamily="34" charset="0"/>
              </a:rPr>
              <a:t>In allowing himself to be touched by a sinful woman, he reversed her defilement by offering her forgiveness (7:39; 47).</a:t>
            </a:r>
          </a:p>
          <a:p>
            <a:pPr>
              <a:lnSpc>
                <a:spcPct val="80000"/>
              </a:lnSpc>
            </a:pPr>
            <a:r>
              <a:rPr lang="en-US" altLang="en-US" sz="2400" i="1" dirty="0" smtClean="0">
                <a:solidFill>
                  <a:schemeClr val="bg1"/>
                </a:solidFill>
                <a:latin typeface="Arial Narrow" panose="020B0606020202030204" pitchFamily="34" charset="0"/>
              </a:rPr>
              <a:t>In </a:t>
            </a:r>
            <a:r>
              <a:rPr lang="en-US" altLang="en-US" sz="2400" i="1" dirty="0">
                <a:solidFill>
                  <a:schemeClr val="bg1"/>
                </a:solidFill>
                <a:latin typeface="Arial Narrow" panose="020B0606020202030204" pitchFamily="34" charset="0"/>
              </a:rPr>
              <a:t>his robe being touched by the woman with the hemorrhage, the ritual uncleanness of contact with blood was reversed by Jesus’ act of healing </a:t>
            </a:r>
            <a:r>
              <a:rPr lang="en-US" altLang="en-US" sz="2400" i="1" dirty="0" smtClean="0">
                <a:solidFill>
                  <a:schemeClr val="bg1"/>
                </a:solidFill>
                <a:latin typeface="Arial Narrow" panose="020B0606020202030204" pitchFamily="34" charset="0"/>
              </a:rPr>
              <a:t>(8:44; </a:t>
            </a:r>
            <a:r>
              <a:rPr lang="en-US" altLang="en-US" sz="2400" i="1" dirty="0">
                <a:solidFill>
                  <a:schemeClr val="bg1"/>
                </a:solidFill>
                <a:latin typeface="Arial Narrow" panose="020B0606020202030204" pitchFamily="34" charset="0"/>
              </a:rPr>
              <a:t>cf. Lv. 15:25-27, 31</a:t>
            </a:r>
            <a:r>
              <a:rPr lang="en-US" altLang="en-US" sz="2400" i="1" dirty="0" smtClean="0">
                <a:solidFill>
                  <a:schemeClr val="bg1"/>
                </a:solidFill>
                <a:latin typeface="Arial Narrow" panose="020B0606020202030204" pitchFamily="34" charset="0"/>
              </a:rPr>
              <a:t>).</a:t>
            </a:r>
            <a:endParaRPr lang="en-US" altLang="en-US" sz="2400" i="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86032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p:cTn id="7" dur="500" fill="hold"/>
                                        <p:tgtEl>
                                          <p:spTgt spid="1669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1" end="1"/>
                                            </p:txEl>
                                          </p:spTgt>
                                        </p:tgtEl>
                                        <p:attrNameLst>
                                          <p:attrName>style.visibility</p:attrName>
                                        </p:attrNameLst>
                                      </p:cBhvr>
                                      <p:to>
                                        <p:strVal val="visible"/>
                                      </p:to>
                                    </p:set>
                                    <p:anim calcmode="lin" valueType="num">
                                      <p:cBhvr additive="base">
                                        <p:cTn id="13"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6915">
                                            <p:txEl>
                                              <p:pRg st="2" end="2"/>
                                            </p:txEl>
                                          </p:spTgt>
                                        </p:tgtEl>
                                        <p:attrNameLst>
                                          <p:attrName>style.visibility</p:attrName>
                                        </p:attrNameLst>
                                      </p:cBhvr>
                                      <p:to>
                                        <p:strVal val="visible"/>
                                      </p:to>
                                    </p:set>
                                    <p:anim calcmode="lin" valueType="num">
                                      <p:cBhvr additive="base">
                                        <p:cTn id="19"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6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6915">
                                            <p:txEl>
                                              <p:pRg st="3" end="3"/>
                                            </p:txEl>
                                          </p:spTgt>
                                        </p:tgtEl>
                                        <p:attrNameLst>
                                          <p:attrName>style.visibility</p:attrName>
                                        </p:attrNameLst>
                                      </p:cBhvr>
                                      <p:to>
                                        <p:strVal val="visible"/>
                                      </p:to>
                                    </p:set>
                                    <p:anim calcmode="lin" valueType="num">
                                      <p:cBhvr additive="base">
                                        <p:cTn id="25"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6915">
                                            <p:txEl>
                                              <p:pRg st="4" end="4"/>
                                            </p:txEl>
                                          </p:spTgt>
                                        </p:tgtEl>
                                        <p:attrNameLst>
                                          <p:attrName>style.visibility</p:attrName>
                                        </p:attrNameLst>
                                      </p:cBhvr>
                                      <p:to>
                                        <p:strVal val="visible"/>
                                      </p:to>
                                    </p:set>
                                    <p:anim calcmode="lin" valueType="num">
                                      <p:cBhvr additive="base">
                                        <p:cTn id="31" dur="5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69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Date</a:t>
            </a:r>
            <a:endParaRPr lang="en-US" b="1" dirty="0">
              <a:solidFill>
                <a:srgbClr val="C00000"/>
              </a:solidFill>
            </a:endParaRPr>
          </a:p>
        </p:txBody>
      </p:sp>
      <p:sp>
        <p:nvSpPr>
          <p:cNvPr id="3" name="Content Placeholder 2"/>
          <p:cNvSpPr>
            <a:spLocks noGrp="1"/>
          </p:cNvSpPr>
          <p:nvPr>
            <p:ph idx="1"/>
          </p:nvPr>
        </p:nvSpPr>
        <p:spPr>
          <a:xfrm>
            <a:off x="2589212" y="1787224"/>
            <a:ext cx="8915400" cy="4724401"/>
          </a:xfrm>
        </p:spPr>
        <p:txBody>
          <a:bodyPr>
            <a:normAutofit/>
          </a:bodyPr>
          <a:lstStyle/>
          <a:p>
            <a:pPr marL="0" indent="0">
              <a:buNone/>
            </a:pPr>
            <a:r>
              <a:rPr lang="en-US" sz="2800" b="1" dirty="0" smtClean="0">
                <a:solidFill>
                  <a:srgbClr val="002060"/>
                </a:solidFill>
              </a:rPr>
              <a:t>The date of Luke can only be approximated.</a:t>
            </a:r>
          </a:p>
          <a:p>
            <a:pPr lvl="1"/>
            <a:r>
              <a:rPr lang="en-US" sz="2200" i="1" dirty="0" smtClean="0">
                <a:solidFill>
                  <a:schemeClr val="tx1"/>
                </a:solidFill>
              </a:rPr>
              <a:t>It must be earlier than Acts (cf. 1:1).</a:t>
            </a:r>
          </a:p>
          <a:p>
            <a:pPr lvl="1"/>
            <a:r>
              <a:rPr lang="en-US" sz="2200" i="1" dirty="0" smtClean="0">
                <a:solidFill>
                  <a:schemeClr val="tx1"/>
                </a:solidFill>
              </a:rPr>
              <a:t>Since Acts does not describe the fall of Jerusalem, some put both works as early as the mid-60s.</a:t>
            </a:r>
          </a:p>
          <a:p>
            <a:pPr lvl="1"/>
            <a:r>
              <a:rPr lang="en-US" sz="2200" i="1" dirty="0" smtClean="0">
                <a:solidFill>
                  <a:schemeClr val="tx1"/>
                </a:solidFill>
              </a:rPr>
              <a:t>The more conventional dating, however, is related to the fact that Luke is believed to have drawn on Mark’s Gospel, which likely dates to about AD 64 or 65. Hence, a suggested date in the mid-80s is not uncommon.</a:t>
            </a:r>
          </a:p>
          <a:p>
            <a:pPr lvl="1"/>
            <a:r>
              <a:rPr lang="en-US" sz="2200" i="1" dirty="0" smtClean="0">
                <a:solidFill>
                  <a:schemeClr val="tx1"/>
                </a:solidFill>
              </a:rPr>
              <a:t>Whenever it is dated, Luke clearly claims to have composed it within the living memory of those who knew Jesus personally (1:2), people who then served as guarantors for the accuracy of his record.</a:t>
            </a:r>
            <a:endParaRPr lang="en-US" sz="2200" i="1" dirty="0">
              <a:solidFill>
                <a:schemeClr val="tx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330119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Jesus and John</a:t>
            </a:r>
            <a:endParaRPr lang="en-US" b="1" dirty="0">
              <a:solidFill>
                <a:srgbClr val="C00000"/>
              </a:solidFill>
            </a:endParaRPr>
          </a:p>
        </p:txBody>
      </p:sp>
      <p:sp>
        <p:nvSpPr>
          <p:cNvPr id="3" name="Content Placeholder 2"/>
          <p:cNvSpPr>
            <a:spLocks noGrp="1"/>
          </p:cNvSpPr>
          <p:nvPr>
            <p:ph idx="1"/>
          </p:nvPr>
        </p:nvSpPr>
        <p:spPr>
          <a:xfrm>
            <a:off x="2592924" y="2133600"/>
            <a:ext cx="8911687" cy="4464148"/>
          </a:xfrm>
        </p:spPr>
        <p:txBody>
          <a:bodyPr>
            <a:normAutofit lnSpcReduction="10000"/>
          </a:bodyPr>
          <a:lstStyle/>
          <a:p>
            <a:pPr marL="0" indent="0">
              <a:buNone/>
            </a:pPr>
            <a:r>
              <a:rPr lang="en-US" altLang="en-US" sz="2800" b="1" dirty="0">
                <a:solidFill>
                  <a:srgbClr val="002060"/>
                </a:solidFill>
              </a:rPr>
              <a:t>John the Baptist had been imprisoned by Herod because of his rebuke to Herod for violating the Torah by marrying his sister-in-law </a:t>
            </a:r>
            <a:r>
              <a:rPr lang="en-US" altLang="en-US" sz="2800" b="1" dirty="0" smtClean="0">
                <a:solidFill>
                  <a:srgbClr val="002060"/>
                </a:solidFill>
              </a:rPr>
              <a:t>(3:19-20; cf. Lv</a:t>
            </a:r>
            <a:r>
              <a:rPr lang="en-US" altLang="en-US" sz="2800" b="1" dirty="0">
                <a:solidFill>
                  <a:srgbClr val="002060"/>
                </a:solidFill>
              </a:rPr>
              <a:t>. 18:16</a:t>
            </a:r>
            <a:r>
              <a:rPr lang="en-US" altLang="en-US" sz="2800" b="1" dirty="0" smtClean="0">
                <a:solidFill>
                  <a:srgbClr val="002060"/>
                </a:solidFill>
              </a:rPr>
              <a:t>).</a:t>
            </a:r>
          </a:p>
          <a:p>
            <a:pPr>
              <a:lnSpc>
                <a:spcPct val="90000"/>
              </a:lnSpc>
            </a:pPr>
            <a:r>
              <a:rPr lang="en-US" altLang="en-US" sz="2400" i="1" dirty="0" smtClean="0"/>
              <a:t>John’s </a:t>
            </a:r>
            <a:r>
              <a:rPr lang="en-US" altLang="en-US" sz="2400" i="1" dirty="0"/>
              <a:t>question via his disciples has long puzzled interpreters in light of John 1:26-36. Did John have second </a:t>
            </a:r>
            <a:r>
              <a:rPr lang="en-US" altLang="en-US" sz="2400" i="1" dirty="0" smtClean="0"/>
              <a:t>thoughts about Jesus, </a:t>
            </a:r>
            <a:r>
              <a:rPr lang="en-US" altLang="en-US" sz="2400" i="1" dirty="0"/>
              <a:t>and if so, why?</a:t>
            </a:r>
          </a:p>
          <a:p>
            <a:pPr>
              <a:lnSpc>
                <a:spcPct val="90000"/>
              </a:lnSpc>
            </a:pPr>
            <a:r>
              <a:rPr lang="en-US" altLang="en-US" sz="2400" i="1" dirty="0"/>
              <a:t>Jesus’ advice to John (“blessed is the man who does not fall away on account of me”) </a:t>
            </a:r>
            <a:r>
              <a:rPr lang="en-US" altLang="en-US" sz="2400" i="1" dirty="0" smtClean="0"/>
              <a:t>suggested </a:t>
            </a:r>
            <a:r>
              <a:rPr lang="en-US" altLang="en-US" sz="2400" i="1" dirty="0"/>
              <a:t>that </a:t>
            </a:r>
            <a:r>
              <a:rPr lang="en-US" altLang="en-US" sz="2400" i="1" dirty="0" smtClean="0"/>
              <a:t>he </a:t>
            </a:r>
            <a:r>
              <a:rPr lang="en-US" altLang="en-US" sz="2400" i="1" dirty="0"/>
              <a:t>must be content without a miracle of </a:t>
            </a:r>
            <a:r>
              <a:rPr lang="en-US" altLang="en-US" sz="2400" i="1" dirty="0" smtClean="0"/>
              <a:t>deliverance.</a:t>
            </a:r>
            <a:endParaRPr lang="en-US" altLang="en-US" sz="2400" i="1" dirty="0"/>
          </a:p>
          <a:p>
            <a:pPr>
              <a:lnSpc>
                <a:spcPct val="90000"/>
              </a:lnSpc>
            </a:pPr>
            <a:r>
              <a:rPr lang="en-US" altLang="en-US" sz="2400" i="1" dirty="0" smtClean="0"/>
              <a:t>This </a:t>
            </a:r>
            <a:r>
              <a:rPr lang="en-US" altLang="en-US" sz="2400" i="1" dirty="0"/>
              <a:t>incident with John’s disciples becomes a foil for all the other varied responses to Jesus’ ministry.</a:t>
            </a:r>
          </a:p>
          <a:p>
            <a:pPr lvl="1"/>
            <a:endParaRPr lang="en-US" altLang="en-US" sz="2200" i="1"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80</a:t>
            </a:fld>
            <a:endParaRPr lang="en-US" dirty="0"/>
          </a:p>
        </p:txBody>
      </p:sp>
    </p:spTree>
    <p:extLst>
      <p:ext uri="{BB962C8B-B14F-4D97-AF65-F5344CB8AC3E}">
        <p14:creationId xmlns:p14="http://schemas.microsoft.com/office/powerpoint/2010/main" val="424574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Jesus and Women</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Luke has a special emphasis on the openness of Jesus to women.</a:t>
            </a:r>
          </a:p>
          <a:p>
            <a:pPr lvl="1"/>
            <a:r>
              <a:rPr lang="en-US" sz="2200" i="1" dirty="0" smtClean="0"/>
              <a:t>That he accepted them as his disciples and even allowed them to travel with him was virtually without precedent in a patriarchal society (8:1-3).</a:t>
            </a:r>
          </a:p>
          <a:p>
            <a:pPr lvl="1"/>
            <a:r>
              <a:rPr lang="en-US" sz="2200" i="1" dirty="0" smtClean="0"/>
              <a:t>It is no wonder that they were last at the cross and first at the tomb!</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81</a:t>
            </a:fld>
            <a:endParaRPr lang="en-US" dirty="0"/>
          </a:p>
        </p:txBody>
      </p:sp>
    </p:spTree>
    <p:extLst>
      <p:ext uri="{BB962C8B-B14F-4D97-AF65-F5344CB8AC3E}">
        <p14:creationId xmlns:p14="http://schemas.microsoft.com/office/powerpoint/2010/main" val="42280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1981200" y="76200"/>
            <a:ext cx="8977532" cy="1076707"/>
          </a:xfrm>
        </p:spPr>
        <p:txBody>
          <a:bodyPr>
            <a:normAutofit fontScale="90000"/>
          </a:bodyPr>
          <a:lstStyle/>
          <a:p>
            <a:r>
              <a:rPr lang="en-US" altLang="en-US" sz="7200" dirty="0">
                <a:solidFill>
                  <a:srgbClr val="FFC000"/>
                </a:solidFill>
                <a:effectLst>
                  <a:outerShdw blurRad="38100" dist="38100" dir="2700000" algn="tl">
                    <a:srgbClr val="000000">
                      <a:alpha val="43137"/>
                    </a:srgbClr>
                  </a:outerShdw>
                </a:effectLst>
                <a:latin typeface="Freestyle Script" panose="030804020302050B0404" pitchFamily="66" charset="0"/>
              </a:rPr>
              <a:t>The Role of the </a:t>
            </a:r>
            <a:r>
              <a:rPr lang="en-US" altLang="en-US" sz="7200" dirty="0" smtClean="0">
                <a:solidFill>
                  <a:srgbClr val="FFC000"/>
                </a:solidFill>
                <a:effectLst>
                  <a:outerShdw blurRad="38100" dist="38100" dir="2700000" algn="tl">
                    <a:srgbClr val="000000">
                      <a:alpha val="43137"/>
                    </a:srgbClr>
                  </a:outerShdw>
                </a:effectLst>
                <a:latin typeface="Freestyle Script" panose="030804020302050B0404" pitchFamily="66" charset="0"/>
              </a:rPr>
              <a:t>Women in Jewish Life</a:t>
            </a:r>
            <a:endParaRPr lang="en-US" altLang="en-US" sz="7200" dirty="0">
              <a:solidFill>
                <a:srgbClr val="FFC000"/>
              </a:solidFill>
              <a:effectLst>
                <a:outerShdw blurRad="38100" dist="38100" dir="2700000" algn="tl">
                  <a:srgbClr val="000000">
                    <a:alpha val="43137"/>
                  </a:srgbClr>
                </a:outerShdw>
              </a:effectLst>
              <a:latin typeface="Freestyle Script" panose="030804020302050B0404" pitchFamily="66" charset="0"/>
            </a:endParaRPr>
          </a:p>
        </p:txBody>
      </p:sp>
      <p:sp>
        <p:nvSpPr>
          <p:cNvPr id="528387" name="Rectangle 3"/>
          <p:cNvSpPr>
            <a:spLocks noGrp="1" noChangeArrowheads="1"/>
          </p:cNvSpPr>
          <p:nvPr>
            <p:ph type="body" idx="1"/>
          </p:nvPr>
        </p:nvSpPr>
        <p:spPr>
          <a:xfrm>
            <a:off x="1905000" y="1371600"/>
            <a:ext cx="8382000" cy="5181600"/>
          </a:xfrm>
        </p:spPr>
        <p:txBody>
          <a:bodyPr>
            <a:normAutofit/>
          </a:bodyPr>
          <a:lstStyle/>
          <a:p>
            <a:pPr>
              <a:buFont typeface="Wingdings" panose="05000000000000000000" pitchFamily="2" charset="2"/>
              <a:buNone/>
            </a:pPr>
            <a:r>
              <a:rPr lang="en-US" altLang="en-US" sz="2400" b="1" dirty="0">
                <a:solidFill>
                  <a:srgbClr val="FFFF99"/>
                </a:solidFill>
                <a:latin typeface="Eras Demi ITC" panose="020B0604020202020204" pitchFamily="34" charset="0"/>
              </a:rPr>
              <a:t>That the first </a:t>
            </a:r>
            <a:r>
              <a:rPr lang="en-US" altLang="en-US" sz="2400" b="1" dirty="0" smtClean="0">
                <a:solidFill>
                  <a:srgbClr val="FFFF99"/>
                </a:solidFill>
                <a:latin typeface="Eras Demi ITC" panose="020B0604020202020204" pitchFamily="34" charset="0"/>
              </a:rPr>
              <a:t>century position of women in Jewish life was highly restricted:</a:t>
            </a:r>
            <a:endParaRPr lang="en-US" altLang="en-US" sz="2400" b="1" dirty="0">
              <a:solidFill>
                <a:srgbClr val="FFFF99"/>
              </a:solidFill>
              <a:latin typeface="Eras Demi ITC" panose="020B0604020202020204" pitchFamily="34" charset="0"/>
            </a:endParaRPr>
          </a:p>
          <a:p>
            <a:r>
              <a:rPr lang="en-US" altLang="en-US" sz="2000" b="1" i="1" dirty="0">
                <a:solidFill>
                  <a:schemeClr val="bg1"/>
                </a:solidFill>
                <a:latin typeface="Arial Narrow" panose="020B0606020202030204" pitchFamily="34" charset="0"/>
              </a:rPr>
              <a:t>Women did not figure in the count of Jews necessary to form a synagogue.</a:t>
            </a:r>
          </a:p>
          <a:p>
            <a:r>
              <a:rPr lang="en-US" altLang="en-US" sz="2000" b="1" i="1" dirty="0">
                <a:solidFill>
                  <a:schemeClr val="bg1"/>
                </a:solidFill>
                <a:latin typeface="Arial Narrow" panose="020B0606020202030204" pitchFamily="34" charset="0"/>
              </a:rPr>
              <a:t>Barriers of lattice, balconies and galleries separated women from men in public worship.</a:t>
            </a:r>
          </a:p>
          <a:p>
            <a:r>
              <a:rPr lang="en-US" altLang="en-US" sz="2000" b="1" i="1" dirty="0">
                <a:solidFill>
                  <a:schemeClr val="bg1"/>
                </a:solidFill>
                <a:latin typeface="Arial Narrow" panose="020B0606020202030204" pitchFamily="34" charset="0"/>
              </a:rPr>
              <a:t>Women could listen but not participate in public worship.</a:t>
            </a:r>
          </a:p>
          <a:p>
            <a:r>
              <a:rPr lang="en-US" altLang="en-US" sz="2000" b="1" i="1" dirty="0">
                <a:solidFill>
                  <a:schemeClr val="bg1"/>
                </a:solidFill>
                <a:latin typeface="Arial Narrow" panose="020B0606020202030204" pitchFamily="34" charset="0"/>
              </a:rPr>
              <a:t>They were restricted from reading and studying the Torah, were not expected to recite the Shema, and were not required to attend the pilgrim festivals.</a:t>
            </a:r>
          </a:p>
          <a:p>
            <a:r>
              <a:rPr lang="en-US" altLang="en-US" sz="2000" b="1" i="1" dirty="0">
                <a:solidFill>
                  <a:schemeClr val="bg1"/>
                </a:solidFill>
                <a:latin typeface="Arial Narrow" panose="020B0606020202030204" pitchFamily="34" charset="0"/>
              </a:rPr>
              <a:t>They could not recite the blessing for family meals.</a:t>
            </a:r>
          </a:p>
          <a:p>
            <a:r>
              <a:rPr lang="en-US" altLang="en-US" sz="2000" b="1" i="1" dirty="0">
                <a:solidFill>
                  <a:schemeClr val="bg1"/>
                </a:solidFill>
                <a:latin typeface="Arial Narrow" panose="020B0606020202030204" pitchFamily="34" charset="0"/>
              </a:rPr>
              <a:t>They could not function as disciples of a rabbi.</a:t>
            </a:r>
          </a:p>
          <a:p>
            <a:r>
              <a:rPr lang="en-US" altLang="en-US" sz="2000" b="1" i="1" dirty="0">
                <a:solidFill>
                  <a:schemeClr val="bg1"/>
                </a:solidFill>
                <a:latin typeface="Arial Narrow" panose="020B0606020202030204" pitchFamily="34" charset="0"/>
              </a:rPr>
              <a:t>They could not go into the temple beyond the Court of the Women, and during their menstrual cycle or the period of childbirth, they could not even go into the Court of the Gentiles.</a:t>
            </a:r>
          </a:p>
        </p:txBody>
      </p:sp>
    </p:spTree>
    <p:extLst>
      <p:ext uri="{BB962C8B-B14F-4D97-AF65-F5344CB8AC3E}">
        <p14:creationId xmlns:p14="http://schemas.microsoft.com/office/powerpoint/2010/main" val="1163327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528387">
                                            <p:txEl>
                                              <p:pRg st="0" end="0"/>
                                            </p:txEl>
                                          </p:spTgt>
                                        </p:tgtEl>
                                        <p:attrNameLst>
                                          <p:attrName>style.visibility</p:attrName>
                                        </p:attrNameLst>
                                      </p:cBhvr>
                                      <p:to>
                                        <p:strVal val="visible"/>
                                      </p:to>
                                    </p:set>
                                    <p:anim calcmode="lin" valueType="num">
                                      <p:cBhvr>
                                        <p:cTn id="7" dur="500" fill="hold"/>
                                        <p:tgtEl>
                                          <p:spTgt spid="5283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838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528387">
                                            <p:txEl>
                                              <p:pRg st="1" end="1"/>
                                            </p:txEl>
                                          </p:spTgt>
                                        </p:tgtEl>
                                        <p:attrNameLst>
                                          <p:attrName>style.visibility</p:attrName>
                                        </p:attrNameLst>
                                      </p:cBhvr>
                                      <p:to>
                                        <p:strVal val="visible"/>
                                      </p:to>
                                    </p:set>
                                    <p:animEffect transition="in" filter="wipe(left)">
                                      <p:cBhvr>
                                        <p:cTn id="13" dur="500"/>
                                        <p:tgtEl>
                                          <p:spTgt spid="528387">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528387">
                                            <p:txEl>
                                              <p:pRg st="2" end="2"/>
                                            </p:txEl>
                                          </p:spTgt>
                                        </p:tgtEl>
                                        <p:attrNameLst>
                                          <p:attrName>style.visibility</p:attrName>
                                        </p:attrNameLst>
                                      </p:cBhvr>
                                      <p:to>
                                        <p:strVal val="visible"/>
                                      </p:to>
                                    </p:set>
                                    <p:animEffect transition="in" filter="wipe(left)">
                                      <p:cBhvr>
                                        <p:cTn id="18" dur="500"/>
                                        <p:tgtEl>
                                          <p:spTgt spid="528387">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28387">
                                            <p:txEl>
                                              <p:pRg st="3" end="3"/>
                                            </p:txEl>
                                          </p:spTgt>
                                        </p:tgtEl>
                                        <p:attrNameLst>
                                          <p:attrName>style.visibility</p:attrName>
                                        </p:attrNameLst>
                                      </p:cBhvr>
                                      <p:to>
                                        <p:strVal val="visible"/>
                                      </p:to>
                                    </p:set>
                                    <p:animEffect transition="in" filter="wipe(left)">
                                      <p:cBhvr>
                                        <p:cTn id="23" dur="500"/>
                                        <p:tgtEl>
                                          <p:spTgt spid="528387">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28387">
                                            <p:txEl>
                                              <p:pRg st="4" end="4"/>
                                            </p:txEl>
                                          </p:spTgt>
                                        </p:tgtEl>
                                        <p:attrNameLst>
                                          <p:attrName>style.visibility</p:attrName>
                                        </p:attrNameLst>
                                      </p:cBhvr>
                                      <p:to>
                                        <p:strVal val="visible"/>
                                      </p:to>
                                    </p:set>
                                    <p:animEffect transition="in" filter="wipe(left)">
                                      <p:cBhvr>
                                        <p:cTn id="28" dur="500"/>
                                        <p:tgtEl>
                                          <p:spTgt spid="528387">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528387">
                                            <p:txEl>
                                              <p:pRg st="5" end="5"/>
                                            </p:txEl>
                                          </p:spTgt>
                                        </p:tgtEl>
                                        <p:attrNameLst>
                                          <p:attrName>style.visibility</p:attrName>
                                        </p:attrNameLst>
                                      </p:cBhvr>
                                      <p:to>
                                        <p:strVal val="visible"/>
                                      </p:to>
                                    </p:set>
                                    <p:animEffect transition="in" filter="wipe(left)">
                                      <p:cBhvr>
                                        <p:cTn id="33" dur="500"/>
                                        <p:tgtEl>
                                          <p:spTgt spid="528387">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528387">
                                            <p:txEl>
                                              <p:pRg st="6" end="6"/>
                                            </p:txEl>
                                          </p:spTgt>
                                        </p:tgtEl>
                                        <p:attrNameLst>
                                          <p:attrName>style.visibility</p:attrName>
                                        </p:attrNameLst>
                                      </p:cBhvr>
                                      <p:to>
                                        <p:strVal val="visible"/>
                                      </p:to>
                                    </p:set>
                                    <p:animEffect transition="in" filter="wipe(left)">
                                      <p:cBhvr>
                                        <p:cTn id="38" dur="500"/>
                                        <p:tgtEl>
                                          <p:spTgt spid="528387">
                                            <p:txEl>
                                              <p:pRg st="6" end="6"/>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528387">
                                            <p:txEl>
                                              <p:pRg st="7" end="7"/>
                                            </p:txEl>
                                          </p:spTgt>
                                        </p:tgtEl>
                                        <p:attrNameLst>
                                          <p:attrName>style.visibility</p:attrName>
                                        </p:attrNameLst>
                                      </p:cBhvr>
                                      <p:to>
                                        <p:strVal val="visible"/>
                                      </p:to>
                                    </p:set>
                                    <p:animEffect transition="in" filter="wipe(left)">
                                      <p:cBhvr>
                                        <p:cTn id="43" dur="500"/>
                                        <p:tgtEl>
                                          <p:spTgt spid="5283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a:xfrm>
            <a:off x="1981200" y="76200"/>
            <a:ext cx="8229600" cy="1143000"/>
          </a:xfrm>
        </p:spPr>
        <p:txBody>
          <a:bodyPr/>
          <a:lstStyle/>
          <a:p>
            <a:r>
              <a:rPr lang="en-US" altLang="en-US" sz="6600" dirty="0">
                <a:solidFill>
                  <a:srgbClr val="FFC000"/>
                </a:solidFill>
                <a:effectLst>
                  <a:outerShdw blurRad="38100" dist="38100" dir="2700000" algn="tl">
                    <a:srgbClr val="000000">
                      <a:alpha val="43137"/>
                    </a:srgbClr>
                  </a:outerShdw>
                </a:effectLst>
                <a:latin typeface="Freestyle Script" panose="030804020302050B0404" pitchFamily="66" charset="0"/>
              </a:rPr>
              <a:t>Role of Women cont.--</a:t>
            </a:r>
          </a:p>
        </p:txBody>
      </p:sp>
      <p:sp>
        <p:nvSpPr>
          <p:cNvPr id="529411" name="Rectangle 3"/>
          <p:cNvSpPr>
            <a:spLocks noGrp="1" noChangeArrowheads="1"/>
          </p:cNvSpPr>
          <p:nvPr>
            <p:ph type="body" idx="1"/>
          </p:nvPr>
        </p:nvSpPr>
        <p:spPr>
          <a:xfrm>
            <a:off x="1981200" y="1143000"/>
            <a:ext cx="8229600" cy="4876800"/>
          </a:xfrm>
        </p:spPr>
        <p:txBody>
          <a:bodyPr>
            <a:normAutofit lnSpcReduction="10000"/>
          </a:bodyPr>
          <a:lstStyle/>
          <a:p>
            <a:r>
              <a:rPr lang="en-US" altLang="en-US" sz="2000" b="1" i="1" dirty="0">
                <a:solidFill>
                  <a:schemeClr val="bg1"/>
                </a:solidFill>
                <a:latin typeface="Arial Narrow" panose="020B0606020202030204" pitchFamily="34" charset="0"/>
              </a:rPr>
              <a:t>In legal matters, except under limited conditions, women were not allowed to give testimony.</a:t>
            </a:r>
          </a:p>
          <a:p>
            <a:r>
              <a:rPr lang="en-US" altLang="en-US" sz="2000" b="1" i="1" dirty="0">
                <a:solidFill>
                  <a:schemeClr val="bg1"/>
                </a:solidFill>
                <a:latin typeface="Arial Narrow" panose="020B0606020202030204" pitchFamily="34" charset="0"/>
              </a:rPr>
              <a:t>Women were not entitled to inheritance.</a:t>
            </a:r>
          </a:p>
          <a:p>
            <a:r>
              <a:rPr lang="en-US" altLang="en-US" sz="2000" b="1" i="1" dirty="0">
                <a:solidFill>
                  <a:schemeClr val="bg1"/>
                </a:solidFill>
                <a:latin typeface="Arial Narrow" panose="020B0606020202030204" pitchFamily="34" charset="0"/>
              </a:rPr>
              <a:t>While men could divorce, women could not.</a:t>
            </a:r>
          </a:p>
          <a:p>
            <a:r>
              <a:rPr lang="en-US" altLang="en-US" sz="2000" b="1" i="1" dirty="0">
                <a:solidFill>
                  <a:schemeClr val="bg1"/>
                </a:solidFill>
                <a:latin typeface="Arial Narrow" panose="020B0606020202030204" pitchFamily="34" charset="0"/>
              </a:rPr>
              <a:t>Up until the age of 12 ½, fathers could arrange for their daughters’ betrothal or even sell them as slaves. Any bride price was kept by the father.</a:t>
            </a:r>
          </a:p>
          <a:p>
            <a:r>
              <a:rPr lang="en-US" altLang="en-US" sz="2000" b="1" i="1" dirty="0">
                <a:solidFill>
                  <a:schemeClr val="bg1"/>
                </a:solidFill>
                <a:latin typeface="Arial Narrow" panose="020B0606020202030204" pitchFamily="34" charset="0"/>
              </a:rPr>
              <a:t>Women, slaves and children were lumped together as the three lowest rungs on the social scale.</a:t>
            </a:r>
          </a:p>
          <a:p>
            <a:r>
              <a:rPr lang="en-US" altLang="en-US" sz="2000" b="1" i="1" dirty="0">
                <a:solidFill>
                  <a:schemeClr val="bg1"/>
                </a:solidFill>
                <a:latin typeface="Arial Narrow" panose="020B0606020202030204" pitchFamily="34" charset="0"/>
              </a:rPr>
              <a:t>A woman leaving her home was obliged to keep her face hidden by a double veil, a head-band covering the forehead with bands to the chin, and a hairnet. To be seen in public without a double veil was grounds for divorce.</a:t>
            </a:r>
          </a:p>
          <a:p>
            <a:r>
              <a:rPr lang="en-US" altLang="en-US" sz="2000" b="1" i="1" dirty="0">
                <a:solidFill>
                  <a:schemeClr val="bg1"/>
                </a:solidFill>
                <a:latin typeface="Arial Narrow" panose="020B0606020202030204" pitchFamily="34" charset="0"/>
              </a:rPr>
              <a:t>Social rules forbade a woman from being alone with a man who was not her husband. The proper response to a married woman in public was to avert the eyes. (An inappropriate conversation was grounds for divorce.)</a:t>
            </a:r>
          </a:p>
        </p:txBody>
      </p:sp>
      <p:sp>
        <p:nvSpPr>
          <p:cNvPr id="529412" name="Text Box 4"/>
          <p:cNvSpPr txBox="1">
            <a:spLocks noChangeArrowheads="1"/>
          </p:cNvSpPr>
          <p:nvPr/>
        </p:nvSpPr>
        <p:spPr bwMode="auto">
          <a:xfrm>
            <a:off x="1752600" y="5943600"/>
            <a:ext cx="861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3200">
              <a:latin typeface="Comic Sans MS" panose="030F0702030302020204" pitchFamily="66" charset="0"/>
            </a:endParaRPr>
          </a:p>
        </p:txBody>
      </p:sp>
    </p:spTree>
    <p:extLst>
      <p:ext uri="{BB962C8B-B14F-4D97-AF65-F5344CB8AC3E}">
        <p14:creationId xmlns:p14="http://schemas.microsoft.com/office/powerpoint/2010/main" val="4209974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29411">
                                            <p:txEl>
                                              <p:pRg st="0" end="0"/>
                                            </p:txEl>
                                          </p:spTgt>
                                        </p:tgtEl>
                                        <p:attrNameLst>
                                          <p:attrName>style.visibility</p:attrName>
                                        </p:attrNameLst>
                                      </p:cBhvr>
                                      <p:to>
                                        <p:strVal val="visible"/>
                                      </p:to>
                                    </p:set>
                                    <p:animEffect transition="in" filter="wipe(left)">
                                      <p:cBhvr>
                                        <p:cTn id="7" dur="500"/>
                                        <p:tgtEl>
                                          <p:spTgt spid="529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29411">
                                            <p:txEl>
                                              <p:pRg st="1" end="1"/>
                                            </p:txEl>
                                          </p:spTgt>
                                        </p:tgtEl>
                                        <p:attrNameLst>
                                          <p:attrName>style.visibility</p:attrName>
                                        </p:attrNameLst>
                                      </p:cBhvr>
                                      <p:to>
                                        <p:strVal val="visible"/>
                                      </p:to>
                                    </p:set>
                                    <p:animEffect transition="in" filter="wipe(left)">
                                      <p:cBhvr>
                                        <p:cTn id="12" dur="500"/>
                                        <p:tgtEl>
                                          <p:spTgt spid="5294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29411">
                                            <p:txEl>
                                              <p:pRg st="2" end="2"/>
                                            </p:txEl>
                                          </p:spTgt>
                                        </p:tgtEl>
                                        <p:attrNameLst>
                                          <p:attrName>style.visibility</p:attrName>
                                        </p:attrNameLst>
                                      </p:cBhvr>
                                      <p:to>
                                        <p:strVal val="visible"/>
                                      </p:to>
                                    </p:set>
                                    <p:animEffect transition="in" filter="wipe(left)">
                                      <p:cBhvr>
                                        <p:cTn id="17" dur="500"/>
                                        <p:tgtEl>
                                          <p:spTgt spid="5294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29411">
                                            <p:txEl>
                                              <p:pRg st="3" end="3"/>
                                            </p:txEl>
                                          </p:spTgt>
                                        </p:tgtEl>
                                        <p:attrNameLst>
                                          <p:attrName>style.visibility</p:attrName>
                                        </p:attrNameLst>
                                      </p:cBhvr>
                                      <p:to>
                                        <p:strVal val="visible"/>
                                      </p:to>
                                    </p:set>
                                    <p:animEffect transition="in" filter="wipe(left)">
                                      <p:cBhvr>
                                        <p:cTn id="22" dur="500"/>
                                        <p:tgtEl>
                                          <p:spTgt spid="52941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29411">
                                            <p:txEl>
                                              <p:pRg st="4" end="4"/>
                                            </p:txEl>
                                          </p:spTgt>
                                        </p:tgtEl>
                                        <p:attrNameLst>
                                          <p:attrName>style.visibility</p:attrName>
                                        </p:attrNameLst>
                                      </p:cBhvr>
                                      <p:to>
                                        <p:strVal val="visible"/>
                                      </p:to>
                                    </p:set>
                                    <p:animEffect transition="in" filter="wipe(left)">
                                      <p:cBhvr>
                                        <p:cTn id="27" dur="500"/>
                                        <p:tgtEl>
                                          <p:spTgt spid="52941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529411">
                                            <p:txEl>
                                              <p:pRg st="5" end="5"/>
                                            </p:txEl>
                                          </p:spTgt>
                                        </p:tgtEl>
                                        <p:attrNameLst>
                                          <p:attrName>style.visibility</p:attrName>
                                        </p:attrNameLst>
                                      </p:cBhvr>
                                      <p:to>
                                        <p:strVal val="visible"/>
                                      </p:to>
                                    </p:set>
                                    <p:animEffect transition="in" filter="wipe(left)">
                                      <p:cBhvr>
                                        <p:cTn id="32" dur="500"/>
                                        <p:tgtEl>
                                          <p:spTgt spid="52941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29411">
                                            <p:txEl>
                                              <p:pRg st="6" end="6"/>
                                            </p:txEl>
                                          </p:spTgt>
                                        </p:tgtEl>
                                        <p:attrNameLst>
                                          <p:attrName>style.visibility</p:attrName>
                                        </p:attrNameLst>
                                      </p:cBhvr>
                                      <p:to>
                                        <p:strVal val="visible"/>
                                      </p:to>
                                    </p:set>
                                    <p:animEffect transition="in" filter="wipe(left)">
                                      <p:cBhvr>
                                        <p:cTn id="37" dur="500"/>
                                        <p:tgtEl>
                                          <p:spTgt spid="529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5753" y="407963"/>
            <a:ext cx="10156873" cy="6049108"/>
          </a:xfrm>
        </p:spPr>
        <p:txBody>
          <a:bodyPr>
            <a:normAutofit lnSpcReduction="10000"/>
          </a:bodyPr>
          <a:lstStyle/>
          <a:p>
            <a:pPr marL="0" indent="0">
              <a:buNone/>
            </a:pPr>
            <a:r>
              <a:rPr lang="en-US" sz="2400" b="1" dirty="0">
                <a:solidFill>
                  <a:srgbClr val="FFFF99"/>
                </a:solidFill>
              </a:rPr>
              <a:t>“Perhaps it is no wonder that the women were first at the Cradle and last at the Cross. They had never known a man like this Man - there never has been such another. A prophet and teacher who never nagged at them, never flattered or coaxed or </a:t>
            </a:r>
            <a:r>
              <a:rPr lang="en-US" sz="2400" b="1" dirty="0" err="1">
                <a:solidFill>
                  <a:srgbClr val="FFFF99"/>
                </a:solidFill>
              </a:rPr>
              <a:t>patronised</a:t>
            </a:r>
            <a:r>
              <a:rPr lang="en-US" sz="2400" b="1" dirty="0">
                <a:solidFill>
                  <a:srgbClr val="FFFF99"/>
                </a:solidFill>
              </a:rPr>
              <a:t>; who never made arch jokes about them, never treated them either as "The women, God help us!" or "The ladies, God bless them!"; who rebuked without querulousness and praised without condescension; who took their questions and arguments seriously; who never mapped out their sphere for them, never urged them to be feminine or jeered at them for being female; who had no axe to grind and no uneasy male dignity to defend; who took them as he found them and was completely unself-conscious. There is no act, no sermon, no parable in the whole Gospel that borrows its pungency from female perversity; nobody could possibly guess from the words and deeds of Jesus that there was anything "funny" about woman's nature.” </a:t>
            </a:r>
            <a:endParaRPr lang="en-US" sz="2400" b="1" dirty="0" smtClean="0">
              <a:solidFill>
                <a:srgbClr val="FFFF99"/>
              </a:solidFill>
            </a:endParaRPr>
          </a:p>
          <a:p>
            <a:pPr marL="0" indent="0">
              <a:buNone/>
            </a:pPr>
            <a:r>
              <a:rPr lang="en-US" b="1" dirty="0" smtClean="0">
                <a:solidFill>
                  <a:srgbClr val="FFFF99"/>
                </a:solidFill>
              </a:rPr>
              <a:t>															Dorothy Sayers</a:t>
            </a:r>
            <a:endParaRPr lang="en-US" dirty="0">
              <a:solidFill>
                <a:srgbClr val="FFFF99"/>
              </a:solidFill>
            </a:endParaRPr>
          </a:p>
        </p:txBody>
      </p:sp>
    </p:spTree>
    <p:extLst>
      <p:ext uri="{BB962C8B-B14F-4D97-AF65-F5344CB8AC3E}">
        <p14:creationId xmlns:p14="http://schemas.microsoft.com/office/powerpoint/2010/main" val="13624248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Parables</a:t>
            </a:r>
            <a:endParaRPr lang="en-US" b="1" dirty="0">
              <a:solidFill>
                <a:srgbClr val="C00000"/>
              </a:solidFill>
            </a:endParaRPr>
          </a:p>
        </p:txBody>
      </p:sp>
      <p:sp>
        <p:nvSpPr>
          <p:cNvPr id="3" name="Content Placeholder 2"/>
          <p:cNvSpPr>
            <a:spLocks noGrp="1"/>
          </p:cNvSpPr>
          <p:nvPr>
            <p:ph idx="1"/>
          </p:nvPr>
        </p:nvSpPr>
        <p:spPr>
          <a:xfrm>
            <a:off x="2589211" y="2133599"/>
            <a:ext cx="9076315" cy="4544291"/>
          </a:xfrm>
        </p:spPr>
        <p:txBody>
          <a:bodyPr>
            <a:normAutofit/>
          </a:bodyPr>
          <a:lstStyle/>
          <a:p>
            <a:pPr marL="0" indent="0">
              <a:buNone/>
            </a:pPr>
            <a:r>
              <a:rPr lang="en-US" sz="2800" b="1" dirty="0" smtClean="0">
                <a:solidFill>
                  <a:srgbClr val="002060"/>
                </a:solidFill>
              </a:rPr>
              <a:t>The importance of parables may be gauged by the fact that in Jesus’ recorded teaching in the gospels, more than a third consists of parables.</a:t>
            </a:r>
          </a:p>
          <a:p>
            <a:pPr lvl="1"/>
            <a:r>
              <a:rPr lang="en-US" sz="2200" i="1" dirty="0" smtClean="0"/>
              <a:t>Parables are comparisons or analogies drawn from daily life in Galilee—fishing, farming, family events and so forth.</a:t>
            </a:r>
          </a:p>
          <a:p>
            <a:pPr lvl="1"/>
            <a:r>
              <a:rPr lang="en-US" sz="2200" i="1" dirty="0" smtClean="0"/>
              <a:t>They intend to show the true nature of God’s kingdom to those whose hearts are open, but conceal the same from those who are unbelieving (8:9-10).</a:t>
            </a:r>
          </a:p>
          <a:p>
            <a:pPr lvl="1"/>
            <a:r>
              <a:rPr lang="en-US" sz="2200" i="1" dirty="0" smtClean="0"/>
              <a:t>Parables are sometimes subversive, that is, they undermine popular notions and strike for a verdict from listeners, implicitly posing the question, “What do you think?”</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85</a:t>
            </a:fld>
            <a:endParaRPr lang="en-US" dirty="0"/>
          </a:p>
        </p:txBody>
      </p:sp>
    </p:spTree>
    <p:extLst>
      <p:ext uri="{BB962C8B-B14F-4D97-AF65-F5344CB8AC3E}">
        <p14:creationId xmlns:p14="http://schemas.microsoft.com/office/powerpoint/2010/main" val="224825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95588" name="Rectangle 4"/>
          <p:cNvSpPr>
            <a:spLocks noGrp="1" noChangeArrowheads="1"/>
          </p:cNvSpPr>
          <p:nvPr>
            <p:ph type="title"/>
          </p:nvPr>
        </p:nvSpPr>
        <p:spPr>
          <a:xfrm>
            <a:off x="6019800" y="228600"/>
            <a:ext cx="5121812" cy="1445455"/>
          </a:xfrm>
        </p:spPr>
        <p:txBody>
          <a:bodyPr>
            <a:normAutofit/>
          </a:bodyPr>
          <a:lstStyle/>
          <a:p>
            <a:r>
              <a:rPr lang="en-US" altLang="en-US" dirty="0">
                <a:solidFill>
                  <a:srgbClr val="FFC000"/>
                </a:solidFill>
                <a:effectLst>
                  <a:outerShdw blurRad="38100" dist="38100" dir="2700000" algn="tl">
                    <a:srgbClr val="000000">
                      <a:alpha val="43137"/>
                    </a:srgbClr>
                  </a:outerShdw>
                </a:effectLst>
                <a:latin typeface="Impact" panose="020B0806030902050204" pitchFamily="34" charset="0"/>
              </a:rPr>
              <a:t>Local Color in </a:t>
            </a:r>
            <a:r>
              <a:rPr lang="en-US" altLang="en-US" dirty="0" smtClean="0">
                <a:solidFill>
                  <a:srgbClr val="FFC000"/>
                </a:solidFill>
                <a:effectLst>
                  <a:outerShdw blurRad="38100" dist="38100" dir="2700000" algn="tl">
                    <a:srgbClr val="000000">
                      <a:alpha val="43137"/>
                    </a:srgbClr>
                  </a:outerShdw>
                </a:effectLst>
                <a:latin typeface="Impact" panose="020B0806030902050204" pitchFamily="34" charset="0"/>
              </a:rPr>
              <a:t>the Story of the </a:t>
            </a:r>
            <a:r>
              <a:rPr lang="en-US" altLang="en-US" dirty="0">
                <a:solidFill>
                  <a:srgbClr val="FFC000"/>
                </a:solidFill>
                <a:effectLst>
                  <a:outerShdw blurRad="38100" dist="38100" dir="2700000" algn="tl">
                    <a:srgbClr val="000000">
                      <a:alpha val="43137"/>
                    </a:srgbClr>
                  </a:outerShdw>
                </a:effectLst>
                <a:latin typeface="Impact" panose="020B0806030902050204" pitchFamily="34" charset="0"/>
              </a:rPr>
              <a:t>Sower</a:t>
            </a:r>
          </a:p>
        </p:txBody>
      </p:sp>
      <p:sp>
        <p:nvSpPr>
          <p:cNvPr id="195590" name="Rectangle 6"/>
          <p:cNvSpPr>
            <a:spLocks noGrp="1" noChangeArrowheads="1"/>
          </p:cNvSpPr>
          <p:nvPr>
            <p:ph type="body" sz="half" idx="2"/>
          </p:nvPr>
        </p:nvSpPr>
        <p:spPr>
          <a:xfrm>
            <a:off x="6172200" y="1793876"/>
            <a:ext cx="4038600" cy="4530725"/>
          </a:xfrm>
        </p:spPr>
        <p:txBody>
          <a:bodyPr/>
          <a:lstStyle/>
          <a:p>
            <a:pPr>
              <a:buFont typeface="Wingdings" panose="05000000000000000000" pitchFamily="2" charset="2"/>
              <a:buNone/>
            </a:pPr>
            <a:r>
              <a:rPr lang="en-US" altLang="en-US" sz="2400" dirty="0">
                <a:solidFill>
                  <a:srgbClr val="FFFF99"/>
                </a:solidFill>
              </a:rPr>
              <a:t>Sowing by hand means that some seed inevitably falls on rocks, high ground or the path next to the field.</a:t>
            </a:r>
          </a:p>
          <a:p>
            <a:pPr>
              <a:buFont typeface="Wingdings" panose="05000000000000000000" pitchFamily="2" charset="2"/>
              <a:buNone/>
            </a:pPr>
            <a:r>
              <a:rPr lang="en-US" altLang="en-US" sz="2400" dirty="0">
                <a:solidFill>
                  <a:srgbClr val="FFFF99"/>
                </a:solidFill>
              </a:rPr>
              <a:t>In some regions, sowing actually precedes plowing, which is an additional reason why seed falls on the different sorts of soil.</a:t>
            </a:r>
          </a:p>
        </p:txBody>
      </p:sp>
      <p:pic>
        <p:nvPicPr>
          <p:cNvPr id="195591" name="Picture 7" descr="BAS17"/>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t="-348"/>
          <a:stretch>
            <a:fillRect/>
          </a:stretch>
        </p:blipFill>
        <p:spPr>
          <a:xfrm>
            <a:off x="1524000" y="0"/>
            <a:ext cx="4318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95371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Jesus’ Family</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While all three </a:t>
            </a:r>
            <a:r>
              <a:rPr lang="en-US" sz="2800" b="1" dirty="0" err="1" smtClean="0">
                <a:solidFill>
                  <a:srgbClr val="002060"/>
                </a:solidFill>
              </a:rPr>
              <a:t>Synoptics</a:t>
            </a:r>
            <a:r>
              <a:rPr lang="en-US" sz="2800" b="1" dirty="0" smtClean="0">
                <a:solidFill>
                  <a:srgbClr val="002060"/>
                </a:solidFill>
              </a:rPr>
              <a:t> record the incident of Jesus’ mother and brothers wanting to see him, only Mark indicates that they thought he may have become mentally deranged (cf. Mk. 3:21).</a:t>
            </a:r>
          </a:p>
          <a:p>
            <a:pPr lvl="1"/>
            <a:r>
              <a:rPr lang="en-US" sz="2200" i="1" dirty="0" smtClean="0"/>
              <a:t>John’s Gospel adds that his brothers did not believe in him at first (Jn. 7:2-5), though later Jesus would appear to his half-brother James (1 Co. 15:7).</a:t>
            </a:r>
          </a:p>
          <a:p>
            <a:pPr lvl="1"/>
            <a:r>
              <a:rPr lang="en-US" sz="2200" i="1" dirty="0" smtClean="0"/>
              <a:t>Jesus made it clear, however, that his ministry held precedence over family loyalties.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87</a:t>
            </a:fld>
            <a:endParaRPr lang="en-US" dirty="0"/>
          </a:p>
        </p:txBody>
      </p:sp>
    </p:spTree>
    <p:extLst>
      <p:ext uri="{BB962C8B-B14F-4D97-AF65-F5344CB8AC3E}">
        <p14:creationId xmlns:p14="http://schemas.microsoft.com/office/powerpoint/2010/main" val="53698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Jesus and Nature</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The incident of the stilling of the storm became another occasion for amazement.</a:t>
            </a:r>
          </a:p>
          <a:p>
            <a:pPr lvl="1"/>
            <a:r>
              <a:rPr lang="en-US" sz="2200" i="1" dirty="0" smtClean="0"/>
              <a:t>That Jesus had power over the elements of sea and weather were incredible signs pointing to his divinity.</a:t>
            </a:r>
          </a:p>
          <a:p>
            <a:pPr lvl="1"/>
            <a:r>
              <a:rPr lang="en-US" sz="2200" i="1" dirty="0" smtClean="0"/>
              <a:t>It caused the disciples to ask the most basic of all questions, and indeed, the question that Luke wants to prompt from his readers, “Who is this?”</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88</a:t>
            </a:fld>
            <a:endParaRPr lang="en-US" dirty="0"/>
          </a:p>
        </p:txBody>
      </p:sp>
    </p:spTree>
    <p:extLst>
      <p:ext uri="{BB962C8B-B14F-4D97-AF65-F5344CB8AC3E}">
        <p14:creationId xmlns:p14="http://schemas.microsoft.com/office/powerpoint/2010/main" val="40613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Demons</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Jesus was repeatedly confronted by demonized people (4:31-36, 41; 8:26-39; 9:37-43).</a:t>
            </a:r>
          </a:p>
          <a:p>
            <a:pPr lvl="1"/>
            <a:r>
              <a:rPr lang="en-US" sz="2200" i="1" dirty="0" smtClean="0"/>
              <a:t>He compared his power over demons to God’s power over the Egyptian magicians during the exodus (11:20; cf. Ex 8:19).</a:t>
            </a:r>
          </a:p>
          <a:p>
            <a:pPr lvl="1"/>
            <a:r>
              <a:rPr lang="en-US" sz="2200" i="1" dirty="0" smtClean="0"/>
              <a:t>Sometimes demonization was linked to sickness and at other times to insanity, though this is not a necessary connection.</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89</a:t>
            </a:fld>
            <a:endParaRPr lang="en-US" dirty="0"/>
          </a:p>
        </p:txBody>
      </p:sp>
    </p:spTree>
    <p:extLst>
      <p:ext uri="{BB962C8B-B14F-4D97-AF65-F5344CB8AC3E}">
        <p14:creationId xmlns:p14="http://schemas.microsoft.com/office/powerpoint/2010/main" val="418677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981200" y="76200"/>
            <a:ext cx="8229600" cy="865188"/>
          </a:xfrm>
        </p:spPr>
        <p:txBody>
          <a:bodyPr/>
          <a:lstStyle/>
          <a:p>
            <a:r>
              <a:rPr lang="en-US" altLang="en-US" b="1" dirty="0">
                <a:solidFill>
                  <a:srgbClr val="FFFF99"/>
                </a:solidFill>
                <a:latin typeface="Agency FB" pitchFamily="2" charset="0"/>
              </a:rPr>
              <a:t>The Gospel Tradition</a:t>
            </a:r>
          </a:p>
        </p:txBody>
      </p:sp>
      <p:sp>
        <p:nvSpPr>
          <p:cNvPr id="86019" name="Rectangle 3"/>
          <p:cNvSpPr>
            <a:spLocks noGrp="1" noChangeArrowheads="1"/>
          </p:cNvSpPr>
          <p:nvPr>
            <p:ph type="body" idx="1"/>
          </p:nvPr>
        </p:nvSpPr>
        <p:spPr>
          <a:xfrm>
            <a:off x="1905000" y="955676"/>
            <a:ext cx="8305800" cy="5064125"/>
          </a:xfrm>
        </p:spPr>
        <p:txBody>
          <a:bodyPr>
            <a:normAutofit/>
          </a:bodyPr>
          <a:lstStyle/>
          <a:p>
            <a:pPr>
              <a:buFont typeface="Wingdings" panose="05000000000000000000" pitchFamily="2" charset="2"/>
              <a:buNone/>
            </a:pPr>
            <a:endParaRPr lang="en-US" altLang="en-US" sz="2000" dirty="0" smtClean="0">
              <a:solidFill>
                <a:srgbClr val="FFFF99"/>
              </a:solidFill>
            </a:endParaRPr>
          </a:p>
          <a:p>
            <a:pPr>
              <a:buFont typeface="Wingdings" panose="05000000000000000000" pitchFamily="2" charset="2"/>
              <a:buNone/>
            </a:pPr>
            <a:r>
              <a:rPr lang="en-US" altLang="en-US" sz="2000" dirty="0" smtClean="0">
                <a:solidFill>
                  <a:srgbClr val="FFFF99"/>
                </a:solidFill>
              </a:rPr>
              <a:t>c</a:t>
            </a:r>
            <a:r>
              <a:rPr lang="en-US" altLang="en-US" sz="2000" dirty="0">
                <a:solidFill>
                  <a:srgbClr val="FFFF99"/>
                </a:solidFill>
              </a:rPr>
              <a:t>. AD </a:t>
            </a:r>
            <a:r>
              <a:rPr lang="en-US" altLang="en-US" sz="2000" dirty="0" smtClean="0">
                <a:solidFill>
                  <a:srgbClr val="FFFF99"/>
                </a:solidFill>
              </a:rPr>
              <a:t>100</a:t>
            </a:r>
            <a:endParaRPr lang="en-US" altLang="en-US" sz="2000" dirty="0">
              <a:solidFill>
                <a:srgbClr val="FFFF99"/>
              </a:solidFill>
            </a:endParaRPr>
          </a:p>
          <a:p>
            <a:pPr>
              <a:buFont typeface="Wingdings" panose="05000000000000000000" pitchFamily="2" charset="2"/>
              <a:buNone/>
            </a:pPr>
            <a:r>
              <a:rPr lang="en-US" altLang="en-US" sz="2000" dirty="0">
                <a:solidFill>
                  <a:srgbClr val="FFFF99"/>
                </a:solidFill>
              </a:rPr>
              <a:t>c. AD   95</a:t>
            </a:r>
          </a:p>
          <a:p>
            <a:pPr>
              <a:buFont typeface="Wingdings" panose="05000000000000000000" pitchFamily="2" charset="2"/>
              <a:buNone/>
            </a:pPr>
            <a:endParaRPr lang="en-US" altLang="en-US" sz="800" dirty="0">
              <a:solidFill>
                <a:srgbClr val="FFFF99"/>
              </a:solidFill>
            </a:endParaRPr>
          </a:p>
          <a:p>
            <a:pPr>
              <a:buFont typeface="Wingdings" panose="05000000000000000000" pitchFamily="2" charset="2"/>
              <a:buNone/>
            </a:pPr>
            <a:r>
              <a:rPr lang="en-US" altLang="en-US" sz="2000" dirty="0">
                <a:solidFill>
                  <a:srgbClr val="FFFF99"/>
                </a:solidFill>
              </a:rPr>
              <a:t>c. AD   </a:t>
            </a:r>
            <a:r>
              <a:rPr lang="en-US" altLang="en-US" sz="2000" dirty="0" smtClean="0">
                <a:solidFill>
                  <a:srgbClr val="FFFF99"/>
                </a:solidFill>
              </a:rPr>
              <a:t>85</a:t>
            </a:r>
            <a:endParaRPr lang="en-US" altLang="en-US" sz="2000" dirty="0">
              <a:solidFill>
                <a:srgbClr val="FFFF99"/>
              </a:solidFill>
            </a:endParaRPr>
          </a:p>
          <a:p>
            <a:pPr>
              <a:buFont typeface="Wingdings" panose="05000000000000000000" pitchFamily="2" charset="2"/>
              <a:buNone/>
            </a:pPr>
            <a:r>
              <a:rPr lang="en-US" altLang="en-US" sz="2000" dirty="0">
                <a:solidFill>
                  <a:srgbClr val="FFFF99"/>
                </a:solidFill>
              </a:rPr>
              <a:t>c. AD   65</a:t>
            </a:r>
          </a:p>
          <a:p>
            <a:pPr>
              <a:buFont typeface="Wingdings" panose="05000000000000000000" pitchFamily="2" charset="2"/>
              <a:buNone/>
            </a:pPr>
            <a:endParaRPr lang="en-US" altLang="en-US" sz="1000" dirty="0">
              <a:solidFill>
                <a:srgbClr val="FFFF99"/>
              </a:solidFill>
            </a:endParaRPr>
          </a:p>
          <a:p>
            <a:pPr>
              <a:buFont typeface="Wingdings" panose="05000000000000000000" pitchFamily="2" charset="2"/>
              <a:buNone/>
            </a:pPr>
            <a:r>
              <a:rPr lang="en-US" altLang="en-US" sz="2000" dirty="0">
                <a:solidFill>
                  <a:srgbClr val="FFFF99"/>
                </a:solidFill>
              </a:rPr>
              <a:t>c. AD   50</a:t>
            </a:r>
          </a:p>
          <a:p>
            <a:pPr>
              <a:buFont typeface="Wingdings" panose="05000000000000000000" pitchFamily="2" charset="2"/>
              <a:buNone/>
            </a:pPr>
            <a:endParaRPr lang="en-US" altLang="en-US" sz="2000" dirty="0">
              <a:solidFill>
                <a:srgbClr val="FFFF99"/>
              </a:solidFill>
            </a:endParaRPr>
          </a:p>
          <a:p>
            <a:pPr>
              <a:buFont typeface="Wingdings" panose="05000000000000000000" pitchFamily="2" charset="2"/>
              <a:buNone/>
            </a:pPr>
            <a:r>
              <a:rPr lang="en-US" altLang="en-US" sz="2000" dirty="0">
                <a:solidFill>
                  <a:srgbClr val="FFFF99"/>
                </a:solidFill>
              </a:rPr>
              <a:t>c. AD   30</a:t>
            </a:r>
          </a:p>
        </p:txBody>
      </p:sp>
      <p:sp>
        <p:nvSpPr>
          <p:cNvPr id="86020" name="Text Box 4"/>
          <p:cNvSpPr txBox="1">
            <a:spLocks noChangeArrowheads="1"/>
          </p:cNvSpPr>
          <p:nvPr/>
        </p:nvSpPr>
        <p:spPr bwMode="auto">
          <a:xfrm>
            <a:off x="4114800" y="10810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86021" name="Text Box 5"/>
          <p:cNvSpPr txBox="1">
            <a:spLocks noChangeArrowheads="1"/>
          </p:cNvSpPr>
          <p:nvPr/>
        </p:nvSpPr>
        <p:spPr bwMode="auto">
          <a:xfrm>
            <a:off x="4114800" y="1371601"/>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i="1" dirty="0">
                <a:solidFill>
                  <a:srgbClr val="FFFF99"/>
                </a:solidFill>
                <a:latin typeface="Arial Narrow" panose="020B0606020202030204" pitchFamily="34" charset="0"/>
              </a:rPr>
              <a:t>Deaths of the last apostles</a:t>
            </a:r>
          </a:p>
        </p:txBody>
      </p:sp>
      <p:sp>
        <p:nvSpPr>
          <p:cNvPr id="86022" name="Text Box 6"/>
          <p:cNvSpPr txBox="1">
            <a:spLocks noChangeArrowheads="1"/>
          </p:cNvSpPr>
          <p:nvPr/>
        </p:nvSpPr>
        <p:spPr bwMode="auto">
          <a:xfrm>
            <a:off x="4114800" y="4343400"/>
            <a:ext cx="2743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FF6600"/>
                </a:solidFill>
              </a:rPr>
              <a:t>ORAL STAGE</a:t>
            </a:r>
          </a:p>
          <a:p>
            <a:pPr>
              <a:spcBef>
                <a:spcPct val="50000"/>
              </a:spcBef>
            </a:pPr>
            <a:r>
              <a:rPr lang="en-US" altLang="en-US" sz="2000" b="1" i="1" dirty="0">
                <a:solidFill>
                  <a:srgbClr val="FFFF99"/>
                </a:solidFill>
                <a:latin typeface="Arial Narrow" panose="020B0606020202030204" pitchFamily="34" charset="0"/>
              </a:rPr>
              <a:t>The living voices of the apostles and other witnesses</a:t>
            </a:r>
          </a:p>
        </p:txBody>
      </p:sp>
      <p:sp>
        <p:nvSpPr>
          <p:cNvPr id="86023" name="Line 7"/>
          <p:cNvSpPr>
            <a:spLocks noChangeShapeType="1"/>
          </p:cNvSpPr>
          <p:nvPr/>
        </p:nvSpPr>
        <p:spPr bwMode="auto">
          <a:xfrm>
            <a:off x="4038600" y="1143000"/>
            <a:ext cx="0" cy="4724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4" name="Line 8"/>
          <p:cNvSpPr>
            <a:spLocks noChangeShapeType="1"/>
          </p:cNvSpPr>
          <p:nvPr/>
        </p:nvSpPr>
        <p:spPr bwMode="auto">
          <a:xfrm>
            <a:off x="4038600" y="1143000"/>
            <a:ext cx="1676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5" name="Line 9"/>
          <p:cNvSpPr>
            <a:spLocks noChangeShapeType="1"/>
          </p:cNvSpPr>
          <p:nvPr/>
        </p:nvSpPr>
        <p:spPr bwMode="auto">
          <a:xfrm>
            <a:off x="5715000" y="1143000"/>
            <a:ext cx="0" cy="3200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6" name="Line 10"/>
          <p:cNvSpPr>
            <a:spLocks noChangeShapeType="1"/>
          </p:cNvSpPr>
          <p:nvPr/>
        </p:nvSpPr>
        <p:spPr bwMode="auto">
          <a:xfrm>
            <a:off x="5715000" y="4343400"/>
            <a:ext cx="914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7" name="Line 11"/>
          <p:cNvSpPr>
            <a:spLocks noChangeShapeType="1"/>
          </p:cNvSpPr>
          <p:nvPr/>
        </p:nvSpPr>
        <p:spPr bwMode="auto">
          <a:xfrm>
            <a:off x="6629400" y="4343400"/>
            <a:ext cx="0" cy="1524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8" name="Line 12"/>
          <p:cNvSpPr>
            <a:spLocks noChangeShapeType="1"/>
          </p:cNvSpPr>
          <p:nvPr/>
        </p:nvSpPr>
        <p:spPr bwMode="auto">
          <a:xfrm flipV="1">
            <a:off x="4038600" y="5867400"/>
            <a:ext cx="25908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29" name="Line 13"/>
          <p:cNvSpPr>
            <a:spLocks noChangeShapeType="1"/>
          </p:cNvSpPr>
          <p:nvPr/>
        </p:nvSpPr>
        <p:spPr bwMode="auto">
          <a:xfrm flipV="1">
            <a:off x="4876800" y="2286000"/>
            <a:ext cx="0" cy="1828800"/>
          </a:xfrm>
          <a:prstGeom prst="line">
            <a:avLst/>
          </a:prstGeom>
          <a:noFill/>
          <a:ln w="5715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0" name="Text Box 14"/>
          <p:cNvSpPr txBox="1">
            <a:spLocks noChangeArrowheads="1"/>
          </p:cNvSpPr>
          <p:nvPr/>
        </p:nvSpPr>
        <p:spPr bwMode="auto">
          <a:xfrm>
            <a:off x="7086600" y="4114801"/>
            <a:ext cx="3276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i="1">
                <a:solidFill>
                  <a:srgbClr val="99FF33"/>
                </a:solidFill>
              </a:rPr>
              <a:t>Possible existence of small collections of Jesus’ sayings (cf. Lk. 1:1-4)</a:t>
            </a:r>
          </a:p>
        </p:txBody>
      </p:sp>
      <p:sp>
        <p:nvSpPr>
          <p:cNvPr id="86031" name="Line 15"/>
          <p:cNvSpPr>
            <a:spLocks noChangeShapeType="1"/>
          </p:cNvSpPr>
          <p:nvPr/>
        </p:nvSpPr>
        <p:spPr bwMode="auto">
          <a:xfrm>
            <a:off x="6705600" y="4267200"/>
            <a:ext cx="0" cy="1143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2" name="Line 16"/>
          <p:cNvSpPr>
            <a:spLocks noChangeShapeType="1"/>
          </p:cNvSpPr>
          <p:nvPr/>
        </p:nvSpPr>
        <p:spPr bwMode="auto">
          <a:xfrm>
            <a:off x="6705600" y="5410200"/>
            <a:ext cx="33528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3" name="Line 17"/>
          <p:cNvSpPr>
            <a:spLocks noChangeShapeType="1"/>
          </p:cNvSpPr>
          <p:nvPr/>
        </p:nvSpPr>
        <p:spPr bwMode="auto">
          <a:xfrm flipV="1">
            <a:off x="10058400" y="1143000"/>
            <a:ext cx="0" cy="4267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4" name="Line 18"/>
          <p:cNvSpPr>
            <a:spLocks noChangeShapeType="1"/>
          </p:cNvSpPr>
          <p:nvPr/>
        </p:nvSpPr>
        <p:spPr bwMode="auto">
          <a:xfrm>
            <a:off x="5791200" y="4267200"/>
            <a:ext cx="9144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5" name="Line 19"/>
          <p:cNvSpPr>
            <a:spLocks noChangeShapeType="1"/>
          </p:cNvSpPr>
          <p:nvPr/>
        </p:nvSpPr>
        <p:spPr bwMode="auto">
          <a:xfrm flipV="1">
            <a:off x="5791200" y="1143000"/>
            <a:ext cx="0" cy="3124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6" name="Line 20"/>
          <p:cNvSpPr>
            <a:spLocks noChangeShapeType="1"/>
          </p:cNvSpPr>
          <p:nvPr/>
        </p:nvSpPr>
        <p:spPr bwMode="auto">
          <a:xfrm>
            <a:off x="5791200" y="1143000"/>
            <a:ext cx="42672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37" name="Text Box 21"/>
          <p:cNvSpPr txBox="1">
            <a:spLocks noChangeArrowheads="1"/>
          </p:cNvSpPr>
          <p:nvPr/>
        </p:nvSpPr>
        <p:spPr bwMode="auto">
          <a:xfrm>
            <a:off x="5943600" y="1861633"/>
            <a:ext cx="4038600" cy="213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50000"/>
              </a:spcBef>
            </a:pPr>
            <a:r>
              <a:rPr lang="en-US" altLang="en-US" sz="2400" dirty="0">
                <a:solidFill>
                  <a:srgbClr val="FFFF00"/>
                </a:solidFill>
                <a:latin typeface="Arial Rounded MT Bold" pitchFamily="34" charset="0"/>
              </a:rPr>
              <a:t>Gospel of John</a:t>
            </a:r>
          </a:p>
          <a:p>
            <a:pPr>
              <a:lnSpc>
                <a:spcPct val="80000"/>
              </a:lnSpc>
              <a:spcBef>
                <a:spcPct val="50000"/>
              </a:spcBef>
            </a:pPr>
            <a:endParaRPr lang="en-US" altLang="en-US" sz="800" dirty="0">
              <a:latin typeface="Arial Rounded MT Bold" pitchFamily="34" charset="0"/>
            </a:endParaRPr>
          </a:p>
          <a:p>
            <a:pPr>
              <a:lnSpc>
                <a:spcPct val="80000"/>
              </a:lnSpc>
              <a:spcBef>
                <a:spcPct val="50000"/>
              </a:spcBef>
            </a:pPr>
            <a:r>
              <a:rPr lang="en-US" altLang="en-US" sz="2400" dirty="0">
                <a:solidFill>
                  <a:srgbClr val="FFFF00"/>
                </a:solidFill>
                <a:latin typeface="Arial Rounded MT Bold" pitchFamily="34" charset="0"/>
              </a:rPr>
              <a:t>Gospels of Matthew &amp; Luke</a:t>
            </a:r>
          </a:p>
          <a:p>
            <a:pPr>
              <a:spcBef>
                <a:spcPct val="50000"/>
              </a:spcBef>
            </a:pPr>
            <a:r>
              <a:rPr lang="en-US" altLang="en-US" sz="2400" dirty="0">
                <a:solidFill>
                  <a:srgbClr val="FFFF00"/>
                </a:solidFill>
                <a:latin typeface="Arial Rounded MT Bold" pitchFamily="34" charset="0"/>
              </a:rPr>
              <a:t>Gospel of Mark</a:t>
            </a:r>
          </a:p>
          <a:p>
            <a:pPr>
              <a:spcBef>
                <a:spcPct val="50000"/>
              </a:spcBef>
            </a:pPr>
            <a:r>
              <a:rPr lang="en-US" altLang="en-US" sz="2400" dirty="0">
                <a:solidFill>
                  <a:srgbClr val="99FF33"/>
                </a:solidFill>
                <a:latin typeface="Arial Rounded MT Bold" pitchFamily="34" charset="0"/>
              </a:rPr>
              <a:t>Beginning of Paul’s letters</a:t>
            </a:r>
          </a:p>
        </p:txBody>
      </p:sp>
      <p:sp>
        <p:nvSpPr>
          <p:cNvPr id="86038" name="Text Box 22"/>
          <p:cNvSpPr txBox="1">
            <a:spLocks noChangeArrowheads="1"/>
          </p:cNvSpPr>
          <p:nvPr/>
        </p:nvSpPr>
        <p:spPr bwMode="auto">
          <a:xfrm>
            <a:off x="7239000" y="1143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FF6600"/>
                </a:solidFill>
              </a:rPr>
              <a:t>WRITTEN STAGE</a:t>
            </a:r>
          </a:p>
        </p:txBody>
      </p:sp>
    </p:spTree>
    <p:extLst>
      <p:ext uri="{BB962C8B-B14F-4D97-AF65-F5344CB8AC3E}">
        <p14:creationId xmlns:p14="http://schemas.microsoft.com/office/powerpoint/2010/main" val="476771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6022">
                                            <p:txEl>
                                              <p:pRg st="1" end="1"/>
                                            </p:txEl>
                                          </p:spTgt>
                                        </p:tgtEl>
                                        <p:attrNameLst>
                                          <p:attrName>style.visibility</p:attrName>
                                        </p:attrNameLst>
                                      </p:cBhvr>
                                      <p:to>
                                        <p:strVal val="visible"/>
                                      </p:to>
                                    </p:set>
                                    <p:anim calcmode="lin" valueType="num">
                                      <p:cBhvr>
                                        <p:cTn id="7" dur="500" fill="hold"/>
                                        <p:tgtEl>
                                          <p:spTgt spid="8602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602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86029"/>
                                        </p:tgtEl>
                                        <p:attrNameLst>
                                          <p:attrName>style.visibility</p:attrName>
                                        </p:attrNameLst>
                                      </p:cBhvr>
                                      <p:to>
                                        <p:strVal val="visible"/>
                                      </p:to>
                                    </p:set>
                                    <p:animEffect transition="in" filter="wipe(down)">
                                      <p:cBhvr>
                                        <p:cTn id="13" dur="500"/>
                                        <p:tgtEl>
                                          <p:spTgt spid="86029"/>
                                        </p:tgtEl>
                                      </p:cBhvr>
                                    </p:animEffect>
                                  </p:childTnLst>
                                </p:cTn>
                              </p:par>
                            </p:childTnLst>
                          </p:cTn>
                        </p:par>
                        <p:par>
                          <p:cTn id="14" fill="hold" nodeType="afterGroup">
                            <p:stCondLst>
                              <p:cond delay="500"/>
                            </p:stCondLst>
                            <p:childTnLst>
                              <p:par>
                                <p:cTn id="15" presetID="23" presetClass="entr" presetSubtype="16" fill="hold" nodeType="afterEffect">
                                  <p:stCondLst>
                                    <p:cond delay="0"/>
                                  </p:stCondLst>
                                  <p:childTnLst>
                                    <p:set>
                                      <p:cBhvr>
                                        <p:cTn id="16" dur="1" fill="hold">
                                          <p:stCondLst>
                                            <p:cond delay="0"/>
                                          </p:stCondLst>
                                        </p:cTn>
                                        <p:tgtEl>
                                          <p:spTgt spid="86021">
                                            <p:txEl>
                                              <p:pRg st="0" end="0"/>
                                            </p:txEl>
                                          </p:spTgt>
                                        </p:tgtEl>
                                        <p:attrNameLst>
                                          <p:attrName>style.visibility</p:attrName>
                                        </p:attrNameLst>
                                      </p:cBhvr>
                                      <p:to>
                                        <p:strVal val="visible"/>
                                      </p:to>
                                    </p:set>
                                    <p:anim calcmode="lin" valueType="num">
                                      <p:cBhvr>
                                        <p:cTn id="17" dur="500" fill="hold"/>
                                        <p:tgtEl>
                                          <p:spTgt spid="86021">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602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86030">
                                            <p:txEl>
                                              <p:pRg st="0" end="0"/>
                                            </p:txEl>
                                          </p:spTgt>
                                        </p:tgtEl>
                                        <p:attrNameLst>
                                          <p:attrName>style.visibility</p:attrName>
                                        </p:attrNameLst>
                                      </p:cBhvr>
                                      <p:to>
                                        <p:strVal val="visible"/>
                                      </p:to>
                                    </p:set>
                                    <p:anim calcmode="lin" valueType="num">
                                      <p:cBhvr>
                                        <p:cTn id="23" dur="500" fill="hold"/>
                                        <p:tgtEl>
                                          <p:spTgt spid="86030">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8603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86037">
                                            <p:txEl>
                                              <p:pRg st="4" end="4"/>
                                            </p:txEl>
                                          </p:spTgt>
                                        </p:tgtEl>
                                        <p:attrNameLst>
                                          <p:attrName>style.visibility</p:attrName>
                                        </p:attrNameLst>
                                      </p:cBhvr>
                                      <p:to>
                                        <p:strVal val="visible"/>
                                      </p:to>
                                    </p:set>
                                    <p:anim calcmode="lin" valueType="num">
                                      <p:cBhvr>
                                        <p:cTn id="29" dur="500" fill="hold"/>
                                        <p:tgtEl>
                                          <p:spTgt spid="86037">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8603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86037">
                                            <p:txEl>
                                              <p:pRg st="3" end="3"/>
                                            </p:txEl>
                                          </p:spTgt>
                                        </p:tgtEl>
                                        <p:attrNameLst>
                                          <p:attrName>style.visibility</p:attrName>
                                        </p:attrNameLst>
                                      </p:cBhvr>
                                      <p:to>
                                        <p:strVal val="visible"/>
                                      </p:to>
                                    </p:set>
                                    <p:anim calcmode="lin" valueType="num">
                                      <p:cBhvr>
                                        <p:cTn id="35" dur="500" fill="hold"/>
                                        <p:tgtEl>
                                          <p:spTgt spid="8603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603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86037">
                                            <p:txEl>
                                              <p:pRg st="2" end="2"/>
                                            </p:txEl>
                                          </p:spTgt>
                                        </p:tgtEl>
                                        <p:attrNameLst>
                                          <p:attrName>style.visibility</p:attrName>
                                        </p:attrNameLst>
                                      </p:cBhvr>
                                      <p:to>
                                        <p:strVal val="visible"/>
                                      </p:to>
                                    </p:set>
                                    <p:anim calcmode="lin" valueType="num">
                                      <p:cBhvr>
                                        <p:cTn id="41" dur="500" fill="hold"/>
                                        <p:tgtEl>
                                          <p:spTgt spid="86037">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8603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86037">
                                            <p:txEl>
                                              <p:pRg st="0" end="0"/>
                                            </p:txEl>
                                          </p:spTgt>
                                        </p:tgtEl>
                                        <p:attrNameLst>
                                          <p:attrName>style.visibility</p:attrName>
                                        </p:attrNameLst>
                                      </p:cBhvr>
                                      <p:to>
                                        <p:strVal val="visible"/>
                                      </p:to>
                                    </p:set>
                                    <p:anim calcmode="lin" valueType="num">
                                      <p:cBhvr>
                                        <p:cTn id="47" dur="500" fill="hold"/>
                                        <p:tgtEl>
                                          <p:spTgt spid="86037">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8603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79205" name="Picture 5" descr="NTA196"/>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133637" y="1"/>
            <a:ext cx="9698486" cy="55951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9206" name="Text Box 6"/>
          <p:cNvSpPr txBox="1">
            <a:spLocks noChangeArrowheads="1"/>
          </p:cNvSpPr>
          <p:nvPr/>
        </p:nvSpPr>
        <p:spPr bwMode="auto">
          <a:xfrm>
            <a:off x="267285" y="5683352"/>
            <a:ext cx="1157771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err="1">
                <a:solidFill>
                  <a:srgbClr val="FFFF99"/>
                </a:solidFill>
              </a:rPr>
              <a:t>Kursi</a:t>
            </a:r>
            <a:r>
              <a:rPr lang="en-US" altLang="en-US" sz="2000" b="1" dirty="0">
                <a:solidFill>
                  <a:srgbClr val="FFFF99"/>
                </a:solidFill>
              </a:rPr>
              <a:t>, probably a Semitic version of </a:t>
            </a:r>
            <a:r>
              <a:rPr lang="en-US" altLang="en-US" sz="2000" b="1" dirty="0" err="1">
                <a:solidFill>
                  <a:srgbClr val="FFFF99"/>
                </a:solidFill>
              </a:rPr>
              <a:t>Gergesa</a:t>
            </a:r>
            <a:r>
              <a:rPr lang="en-US" altLang="en-US" sz="2000" b="1" dirty="0">
                <a:solidFill>
                  <a:srgbClr val="FFFF99"/>
                </a:solidFill>
              </a:rPr>
              <a:t> (which scribes seem to have confused with </a:t>
            </a:r>
            <a:r>
              <a:rPr lang="en-US" altLang="en-US" sz="2000" b="1" dirty="0" err="1">
                <a:solidFill>
                  <a:srgbClr val="FFFF99"/>
                </a:solidFill>
              </a:rPr>
              <a:t>Gerasa</a:t>
            </a:r>
            <a:r>
              <a:rPr lang="en-US" altLang="en-US" sz="2000" b="1" dirty="0">
                <a:solidFill>
                  <a:srgbClr val="FFFF99"/>
                </a:solidFill>
              </a:rPr>
              <a:t> and Gadara), is the sight of the swine </a:t>
            </a:r>
            <a:r>
              <a:rPr lang="en-US" altLang="en-US" sz="2000" b="1" dirty="0" smtClean="0">
                <a:solidFill>
                  <a:srgbClr val="FFFF99"/>
                </a:solidFill>
              </a:rPr>
              <a:t>miracle (8:26-39). </a:t>
            </a:r>
            <a:r>
              <a:rPr lang="en-US" altLang="en-US" sz="2000" b="1" dirty="0">
                <a:solidFill>
                  <a:srgbClr val="FFFF99"/>
                </a:solidFill>
              </a:rPr>
              <a:t>The large stones in the foreground are remnants of </a:t>
            </a:r>
            <a:r>
              <a:rPr lang="en-US" altLang="en-US" sz="2000" b="1" dirty="0" smtClean="0">
                <a:solidFill>
                  <a:srgbClr val="FFFF99"/>
                </a:solidFill>
              </a:rPr>
              <a:t>the </a:t>
            </a:r>
            <a:r>
              <a:rPr lang="en-US" altLang="en-US" sz="2000" b="1" dirty="0">
                <a:solidFill>
                  <a:srgbClr val="FFFF99"/>
                </a:solidFill>
              </a:rPr>
              <a:t>breakwater that created a protected harbor about 325’ long.</a:t>
            </a:r>
          </a:p>
        </p:txBody>
      </p:sp>
    </p:spTree>
    <p:extLst>
      <p:ext uri="{BB962C8B-B14F-4D97-AF65-F5344CB8AC3E}">
        <p14:creationId xmlns:p14="http://schemas.microsoft.com/office/powerpoint/2010/main" val="35100236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981200" y="512462"/>
            <a:ext cx="8911687" cy="1280890"/>
          </a:xfrm>
        </p:spPr>
        <p:txBody>
          <a:bodyPr/>
          <a:lstStyle/>
          <a:p>
            <a:r>
              <a:rPr lang="en-US" altLang="en-US" sz="4000" dirty="0">
                <a:solidFill>
                  <a:srgbClr val="FFC000"/>
                </a:solidFill>
                <a:effectLst>
                  <a:outerShdw blurRad="38100" dist="38100" dir="2700000" algn="tl">
                    <a:srgbClr val="000000">
                      <a:alpha val="43137"/>
                    </a:srgbClr>
                  </a:outerShdw>
                </a:effectLst>
                <a:latin typeface="Impact" panose="020B0806030902050204" pitchFamily="34" charset="0"/>
              </a:rPr>
              <a:t>The Language of Demonization</a:t>
            </a:r>
          </a:p>
        </p:txBody>
      </p:sp>
      <p:sp>
        <p:nvSpPr>
          <p:cNvPr id="167939" name="Rectangle 3"/>
          <p:cNvSpPr>
            <a:spLocks noGrp="1" noChangeArrowheads="1"/>
          </p:cNvSpPr>
          <p:nvPr>
            <p:ph type="body" idx="1"/>
          </p:nvPr>
        </p:nvSpPr>
        <p:spPr>
          <a:xfrm>
            <a:off x="1981200" y="1600200"/>
            <a:ext cx="8229600" cy="4953000"/>
          </a:xfrm>
        </p:spPr>
        <p:txBody>
          <a:bodyPr/>
          <a:lstStyle/>
          <a:p>
            <a:pPr>
              <a:lnSpc>
                <a:spcPct val="90000"/>
              </a:lnSpc>
              <a:buFont typeface="Wingdings" panose="05000000000000000000" pitchFamily="2" charset="2"/>
              <a:buNone/>
            </a:pPr>
            <a:r>
              <a:rPr lang="en-US" altLang="en-US" sz="2800" dirty="0">
                <a:solidFill>
                  <a:srgbClr val="FFFF99"/>
                </a:solidFill>
              </a:rPr>
              <a:t>The expressions describing demonization in the Synoptic Gospels are:</a:t>
            </a:r>
          </a:p>
          <a:p>
            <a:pPr>
              <a:lnSpc>
                <a:spcPct val="90000"/>
              </a:lnSpc>
            </a:pPr>
            <a:r>
              <a:rPr lang="en-US" altLang="en-US" sz="2800" dirty="0" err="1">
                <a:solidFill>
                  <a:schemeClr val="bg1"/>
                </a:solidFill>
                <a:latin typeface="Greekth" panose="02020803070505020304" pitchFamily="18" charset="0"/>
              </a:rPr>
              <a:t>daimoni</a:t>
            </a:r>
            <a:r>
              <a:rPr lang="en-US" altLang="en-US" sz="2800" dirty="0">
                <a:solidFill>
                  <a:schemeClr val="bg1"/>
                </a:solidFill>
                <a:latin typeface="Greekth" panose="02020803070505020304" pitchFamily="18" charset="0"/>
              </a:rPr>
              <a:t>&lt;</a:t>
            </a:r>
            <a:r>
              <a:rPr lang="en-US" altLang="en-US" sz="2800" dirty="0" err="1">
                <a:solidFill>
                  <a:schemeClr val="bg1"/>
                </a:solidFill>
                <a:latin typeface="Greekth" panose="02020803070505020304" pitchFamily="18" charset="0"/>
              </a:rPr>
              <a:t>zomai</a:t>
            </a:r>
            <a:r>
              <a:rPr lang="en-US" altLang="en-US" sz="2800" i="1" dirty="0">
                <a:solidFill>
                  <a:schemeClr val="bg1"/>
                </a:solidFill>
                <a:latin typeface="Arial Narrow" panose="020B0606020202030204" pitchFamily="34" charset="0"/>
              </a:rPr>
              <a:t> = to be demonized, to be “possessed” by a demon </a:t>
            </a:r>
            <a:endParaRPr lang="en-US" altLang="en-US" sz="2800" i="1" dirty="0" smtClean="0">
              <a:solidFill>
                <a:schemeClr val="bg1"/>
              </a:solidFill>
              <a:latin typeface="Arial Narrow" panose="020B0606020202030204" pitchFamily="34" charset="0"/>
            </a:endParaRPr>
          </a:p>
          <a:p>
            <a:pPr>
              <a:lnSpc>
                <a:spcPct val="90000"/>
              </a:lnSpc>
            </a:pPr>
            <a:r>
              <a:rPr lang="en-US" altLang="en-US" sz="2800" dirty="0" err="1" smtClean="0">
                <a:solidFill>
                  <a:schemeClr val="bg1"/>
                </a:solidFill>
                <a:latin typeface="Greekth" panose="02020803070505020304" pitchFamily="18" charset="0"/>
              </a:rPr>
              <a:t>e@xw</a:t>
            </a:r>
            <a:r>
              <a:rPr lang="en-US" altLang="en-US" sz="2800" dirty="0" smtClean="0">
                <a:solidFill>
                  <a:schemeClr val="bg1"/>
                </a:solidFill>
                <a:latin typeface="Greekth" panose="02020803070505020304" pitchFamily="18" charset="0"/>
              </a:rPr>
              <a:t>…</a:t>
            </a:r>
            <a:r>
              <a:rPr lang="en-US" altLang="en-US" sz="2800" dirty="0" err="1" smtClean="0">
                <a:solidFill>
                  <a:schemeClr val="bg1"/>
                </a:solidFill>
                <a:latin typeface="Greekth" panose="02020803070505020304" pitchFamily="18" charset="0"/>
              </a:rPr>
              <a:t>daimo</a:t>
            </a:r>
            <a:r>
              <a:rPr lang="en-US" altLang="en-US" sz="2800" dirty="0" smtClean="0">
                <a:solidFill>
                  <a:schemeClr val="bg1"/>
                </a:solidFill>
                <a:latin typeface="Greekth" panose="02020803070505020304" pitchFamily="18" charset="0"/>
              </a:rPr>
              <a:t>&lt;</a:t>
            </a:r>
            <a:r>
              <a:rPr lang="en-US" altLang="en-US" sz="2800" dirty="0" err="1" smtClean="0">
                <a:solidFill>
                  <a:schemeClr val="bg1"/>
                </a:solidFill>
                <a:latin typeface="Greekth" panose="02020803070505020304" pitchFamily="18" charset="0"/>
              </a:rPr>
              <a:t>nion</a:t>
            </a:r>
            <a:r>
              <a:rPr lang="en-US" altLang="en-US" sz="2800" dirty="0" smtClean="0">
                <a:solidFill>
                  <a:schemeClr val="bg1"/>
                </a:solidFill>
                <a:latin typeface="Greekth" panose="02020803070505020304" pitchFamily="18" charset="0"/>
              </a:rPr>
              <a:t>/</a:t>
            </a:r>
            <a:r>
              <a:rPr lang="en-US" altLang="en-US" sz="2800" dirty="0" err="1" smtClean="0">
                <a:solidFill>
                  <a:schemeClr val="bg1"/>
                </a:solidFill>
                <a:latin typeface="Greekth" panose="02020803070505020304" pitchFamily="18" charset="0"/>
              </a:rPr>
              <a:t>pneu?ma</a:t>
            </a:r>
            <a:r>
              <a:rPr lang="en-US" altLang="en-US" sz="2800" dirty="0" smtClean="0">
                <a:solidFill>
                  <a:schemeClr val="bg1"/>
                </a:solidFill>
                <a:latin typeface="Greekth" panose="02020803070505020304" pitchFamily="18" charset="0"/>
              </a:rPr>
              <a:t> </a:t>
            </a:r>
            <a:r>
              <a:rPr lang="en-US" altLang="en-US" sz="2800" dirty="0">
                <a:solidFill>
                  <a:schemeClr val="bg1"/>
                </a:solidFill>
                <a:latin typeface="Greekth" panose="02020803070505020304" pitchFamily="18" charset="0"/>
              </a:rPr>
              <a:t>a]</a:t>
            </a:r>
            <a:r>
              <a:rPr lang="en-US" altLang="en-US" sz="2800" dirty="0" err="1">
                <a:solidFill>
                  <a:schemeClr val="bg1"/>
                </a:solidFill>
                <a:latin typeface="Greekth" panose="02020803070505020304" pitchFamily="18" charset="0"/>
              </a:rPr>
              <a:t>ka</a:t>
            </a:r>
            <a:r>
              <a:rPr lang="en-US" altLang="en-US" sz="2800" dirty="0">
                <a:solidFill>
                  <a:schemeClr val="bg1"/>
                </a:solidFill>
                <a:latin typeface="Greekth" panose="02020803070505020304" pitchFamily="18" charset="0"/>
              </a:rPr>
              <a:t>&lt;</a:t>
            </a:r>
            <a:r>
              <a:rPr lang="en-US" altLang="en-US" sz="2800" dirty="0" err="1">
                <a:solidFill>
                  <a:schemeClr val="bg1"/>
                </a:solidFill>
                <a:latin typeface="Greekth" panose="02020803070505020304" pitchFamily="18" charset="0"/>
              </a:rPr>
              <a:t>qartou</a:t>
            </a:r>
            <a:r>
              <a:rPr lang="en-US" altLang="en-US" sz="2800" i="1" dirty="0">
                <a:solidFill>
                  <a:schemeClr val="bg1"/>
                </a:solidFill>
                <a:latin typeface="Arial Narrow" panose="020B0606020202030204" pitchFamily="34" charset="0"/>
              </a:rPr>
              <a:t> = to have a demon, to have an evil spirit</a:t>
            </a:r>
            <a:endParaRPr lang="en-US" altLang="en-US" sz="2800" dirty="0">
              <a:solidFill>
                <a:schemeClr val="bg1"/>
              </a:solidFill>
              <a:latin typeface="Greekth" panose="02020803070505020304" pitchFamily="18" charset="0"/>
            </a:endParaRPr>
          </a:p>
          <a:p>
            <a:pPr>
              <a:lnSpc>
                <a:spcPct val="90000"/>
              </a:lnSpc>
              <a:buFont typeface="Wingdings" panose="05000000000000000000" pitchFamily="2" charset="2"/>
              <a:buNone/>
            </a:pPr>
            <a:r>
              <a:rPr lang="en-US" altLang="en-US" sz="2800" dirty="0">
                <a:solidFill>
                  <a:srgbClr val="FFFF99"/>
                </a:solidFill>
              </a:rPr>
              <a:t>Associated verbs:</a:t>
            </a:r>
          </a:p>
          <a:p>
            <a:pPr>
              <a:lnSpc>
                <a:spcPct val="90000"/>
              </a:lnSpc>
            </a:pPr>
            <a:r>
              <a:rPr lang="en-US" altLang="en-US" sz="2800" dirty="0">
                <a:solidFill>
                  <a:schemeClr val="bg1"/>
                </a:solidFill>
                <a:latin typeface="Greekth" panose="02020803070505020304" pitchFamily="18" charset="0"/>
              </a:rPr>
              <a:t>e]</a:t>
            </a:r>
            <a:r>
              <a:rPr lang="en-US" altLang="en-US" sz="2800" dirty="0" err="1">
                <a:solidFill>
                  <a:schemeClr val="bg1"/>
                </a:solidFill>
                <a:latin typeface="Greekth" panose="02020803070505020304" pitchFamily="18" charset="0"/>
              </a:rPr>
              <a:t>kba</a:t>
            </a:r>
            <a:r>
              <a:rPr lang="en-US" altLang="en-US" sz="2800" dirty="0">
                <a:solidFill>
                  <a:schemeClr val="bg1"/>
                </a:solidFill>
                <a:latin typeface="Greekth" panose="02020803070505020304" pitchFamily="18" charset="0"/>
              </a:rPr>
              <a:t>&lt;</a:t>
            </a:r>
            <a:r>
              <a:rPr lang="en-US" altLang="en-US" sz="2800" dirty="0" err="1">
                <a:solidFill>
                  <a:schemeClr val="bg1"/>
                </a:solidFill>
                <a:latin typeface="Greekth" panose="02020803070505020304" pitchFamily="18" charset="0"/>
              </a:rPr>
              <a:t>llw</a:t>
            </a:r>
            <a:r>
              <a:rPr lang="en-US" altLang="en-US" sz="2800" i="1" dirty="0">
                <a:solidFill>
                  <a:schemeClr val="bg1"/>
                </a:solidFill>
                <a:latin typeface="Arial Narrow" panose="020B0606020202030204" pitchFamily="34" charset="0"/>
              </a:rPr>
              <a:t> = to drive out</a:t>
            </a:r>
            <a:endParaRPr lang="en-US" altLang="en-US" sz="2800" dirty="0">
              <a:solidFill>
                <a:schemeClr val="bg1"/>
              </a:solidFill>
              <a:latin typeface="Greekth" panose="02020803070505020304" pitchFamily="18" charset="0"/>
            </a:endParaRPr>
          </a:p>
          <a:p>
            <a:pPr>
              <a:lnSpc>
                <a:spcPct val="90000"/>
              </a:lnSpc>
            </a:pPr>
            <a:r>
              <a:rPr lang="en-US" altLang="en-US" sz="2800" dirty="0" err="1">
                <a:solidFill>
                  <a:schemeClr val="bg1"/>
                </a:solidFill>
                <a:latin typeface="Greekth" panose="02020803070505020304" pitchFamily="18" charset="0"/>
              </a:rPr>
              <a:t>ei</a:t>
            </a:r>
            <a:r>
              <a:rPr lang="en-US" altLang="en-US" sz="2800" dirty="0">
                <a:solidFill>
                  <a:schemeClr val="bg1"/>
                </a:solidFill>
                <a:latin typeface="Greekth" panose="02020803070505020304" pitchFamily="18" charset="0"/>
              </a:rPr>
              <a:t>]se&lt;</a:t>
            </a:r>
            <a:r>
              <a:rPr lang="en-US" altLang="en-US" sz="2800" dirty="0" err="1">
                <a:solidFill>
                  <a:schemeClr val="bg1"/>
                </a:solidFill>
                <a:latin typeface="Greekth" panose="02020803070505020304" pitchFamily="18" charset="0"/>
              </a:rPr>
              <a:t>rxomai</a:t>
            </a:r>
            <a:r>
              <a:rPr lang="en-US" altLang="en-US" sz="2800" dirty="0">
                <a:solidFill>
                  <a:schemeClr val="bg1"/>
                </a:solidFill>
                <a:latin typeface="Arial Narrow" panose="020B0606020202030204" pitchFamily="34" charset="0"/>
              </a:rPr>
              <a:t> = </a:t>
            </a:r>
            <a:r>
              <a:rPr lang="en-US" altLang="en-US" sz="2800" i="1" dirty="0">
                <a:solidFill>
                  <a:schemeClr val="bg1"/>
                </a:solidFill>
                <a:latin typeface="Arial Narrow" panose="020B0606020202030204" pitchFamily="34" charset="0"/>
              </a:rPr>
              <a:t>to enter</a:t>
            </a:r>
            <a:endParaRPr lang="en-US" altLang="en-US" sz="2800" i="1" dirty="0">
              <a:solidFill>
                <a:schemeClr val="bg1"/>
              </a:solidFill>
              <a:latin typeface="Greekth" panose="02020803070505020304" pitchFamily="18" charset="0"/>
            </a:endParaRPr>
          </a:p>
          <a:p>
            <a:pPr>
              <a:lnSpc>
                <a:spcPct val="90000"/>
              </a:lnSpc>
            </a:pPr>
            <a:r>
              <a:rPr lang="en-US" altLang="en-US" sz="2800" dirty="0">
                <a:solidFill>
                  <a:schemeClr val="bg1"/>
                </a:solidFill>
                <a:latin typeface="Greekth" panose="02020803070505020304" pitchFamily="18" charset="0"/>
              </a:rPr>
              <a:t>e]</a:t>
            </a:r>
            <a:r>
              <a:rPr lang="en-US" altLang="en-US" sz="2800" dirty="0" err="1">
                <a:solidFill>
                  <a:schemeClr val="bg1"/>
                </a:solidFill>
                <a:latin typeface="Greekth" panose="02020803070505020304" pitchFamily="18" charset="0"/>
              </a:rPr>
              <a:t>ce</a:t>
            </a:r>
            <a:r>
              <a:rPr lang="en-US" altLang="en-US" sz="2800" dirty="0">
                <a:solidFill>
                  <a:schemeClr val="bg1"/>
                </a:solidFill>
                <a:latin typeface="Greekth" panose="02020803070505020304" pitchFamily="18" charset="0"/>
              </a:rPr>
              <a:t>&lt;</a:t>
            </a:r>
            <a:r>
              <a:rPr lang="en-US" altLang="en-US" sz="2800" dirty="0" err="1">
                <a:solidFill>
                  <a:schemeClr val="bg1"/>
                </a:solidFill>
                <a:latin typeface="Greekth" panose="02020803070505020304" pitchFamily="18" charset="0"/>
              </a:rPr>
              <a:t>rxomai</a:t>
            </a:r>
            <a:r>
              <a:rPr lang="en-US" altLang="en-US" sz="2800" i="1" dirty="0">
                <a:solidFill>
                  <a:schemeClr val="bg1"/>
                </a:solidFill>
                <a:latin typeface="Arial Narrow" panose="020B0606020202030204" pitchFamily="34" charset="0"/>
              </a:rPr>
              <a:t> = to come out</a:t>
            </a:r>
            <a:endParaRPr lang="en-US" altLang="en-US" sz="2800" dirty="0">
              <a:solidFill>
                <a:schemeClr val="bg1"/>
              </a:solidFill>
              <a:latin typeface="Greekth" panose="02020803070505020304" pitchFamily="18" charset="0"/>
            </a:endParaRPr>
          </a:p>
        </p:txBody>
      </p:sp>
    </p:spTree>
    <p:extLst>
      <p:ext uri="{BB962C8B-B14F-4D97-AF65-F5344CB8AC3E}">
        <p14:creationId xmlns:p14="http://schemas.microsoft.com/office/powerpoint/2010/main" val="1753120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p:cTn id="7" dur="500" fill="hold"/>
                                        <p:tgtEl>
                                          <p:spTgt spid="1679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79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additive="base">
                                        <p:cTn id="13"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7939">
                                            <p:txEl>
                                              <p:pRg st="2" end="2"/>
                                            </p:txEl>
                                          </p:spTgt>
                                        </p:tgtEl>
                                        <p:attrNameLst>
                                          <p:attrName>style.visibility</p:attrName>
                                        </p:attrNameLst>
                                      </p:cBhvr>
                                      <p:to>
                                        <p:strVal val="visible"/>
                                      </p:to>
                                    </p:set>
                                    <p:anim calcmode="lin" valueType="num">
                                      <p:cBhvr additive="base">
                                        <p:cTn id="19"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67939">
                                            <p:txEl>
                                              <p:pRg st="3" end="3"/>
                                            </p:txEl>
                                          </p:spTgt>
                                        </p:tgtEl>
                                        <p:attrNameLst>
                                          <p:attrName>style.visibility</p:attrName>
                                        </p:attrNameLst>
                                      </p:cBhvr>
                                      <p:to>
                                        <p:strVal val="visible"/>
                                      </p:to>
                                    </p:set>
                                    <p:anim calcmode="lin" valueType="num">
                                      <p:cBhvr>
                                        <p:cTn id="25" dur="500" fill="hold"/>
                                        <p:tgtEl>
                                          <p:spTgt spid="16793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6793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9">
                                            <p:txEl>
                                              <p:pRg st="4" end="4"/>
                                            </p:txEl>
                                          </p:spTgt>
                                        </p:tgtEl>
                                        <p:attrNameLst>
                                          <p:attrName>style.visibility</p:attrName>
                                        </p:attrNameLst>
                                      </p:cBhvr>
                                      <p:to>
                                        <p:strVal val="visible"/>
                                      </p:to>
                                    </p:set>
                                    <p:anim calcmode="lin" valueType="num">
                                      <p:cBhvr additive="base">
                                        <p:cTn id="31" dur="500" fill="hold"/>
                                        <p:tgtEl>
                                          <p:spTgt spid="1679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9">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7939">
                                            <p:txEl>
                                              <p:pRg st="5" end="5"/>
                                            </p:txEl>
                                          </p:spTgt>
                                        </p:tgtEl>
                                        <p:attrNameLst>
                                          <p:attrName>style.visibility</p:attrName>
                                        </p:attrNameLst>
                                      </p:cBhvr>
                                      <p:to>
                                        <p:strVal val="visible"/>
                                      </p:to>
                                    </p:set>
                                    <p:anim calcmode="lin" valueType="num">
                                      <p:cBhvr additive="base">
                                        <p:cTn id="35" dur="500" fill="hold"/>
                                        <p:tgtEl>
                                          <p:spTgt spid="167939">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7939">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7939">
                                            <p:txEl>
                                              <p:pRg st="6" end="6"/>
                                            </p:txEl>
                                          </p:spTgt>
                                        </p:tgtEl>
                                        <p:attrNameLst>
                                          <p:attrName>style.visibility</p:attrName>
                                        </p:attrNameLst>
                                      </p:cBhvr>
                                      <p:to>
                                        <p:strVal val="visible"/>
                                      </p:to>
                                    </p:set>
                                    <p:anim calcmode="lin" valueType="num">
                                      <p:cBhvr additive="base">
                                        <p:cTn id="39" dur="500" fill="hold"/>
                                        <p:tgtEl>
                                          <p:spTgt spid="167939">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679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THE MISSION OF THE TWELVE</a:t>
            </a:r>
            <a:r>
              <a:rPr lang="en-US" sz="2400" b="1" dirty="0" smtClean="0">
                <a:solidFill>
                  <a:srgbClr val="C00000"/>
                </a:solidFill>
              </a:rPr>
              <a:t> (9:1-17)</a:t>
            </a:r>
            <a:endParaRPr lang="en-US" b="1" dirty="0">
              <a:solidFill>
                <a:srgbClr val="C00000"/>
              </a:solidFill>
            </a:endParaRPr>
          </a:p>
        </p:txBody>
      </p:sp>
      <p:sp>
        <p:nvSpPr>
          <p:cNvPr id="3" name="Content Placeholder 2"/>
          <p:cNvSpPr>
            <a:spLocks noGrp="1"/>
          </p:cNvSpPr>
          <p:nvPr>
            <p:ph idx="1"/>
          </p:nvPr>
        </p:nvSpPr>
        <p:spPr>
          <a:xfrm>
            <a:off x="2589212" y="2133600"/>
            <a:ext cx="8915400" cy="4724400"/>
          </a:xfrm>
        </p:spPr>
        <p:txBody>
          <a:bodyPr>
            <a:normAutofit/>
          </a:bodyPr>
          <a:lstStyle/>
          <a:p>
            <a:pPr marL="0" indent="0">
              <a:buNone/>
            </a:pPr>
            <a:r>
              <a:rPr lang="en-US" sz="2800" b="1" dirty="0" smtClean="0">
                <a:solidFill>
                  <a:srgbClr val="002060"/>
                </a:solidFill>
              </a:rPr>
              <a:t>In commissioning the Twelve to share in his ministry, Jesus seems to have been preparing them for their later mission in the period of the church.</a:t>
            </a:r>
          </a:p>
          <a:p>
            <a:pPr lvl="1"/>
            <a:r>
              <a:rPr lang="en-US" sz="2200" i="1" dirty="0" smtClean="0"/>
              <a:t>The ethics of ministry must be directly correlated with the power of the gospel.</a:t>
            </a:r>
          </a:p>
          <a:p>
            <a:pPr lvl="2"/>
            <a:r>
              <a:rPr lang="en-US" sz="2000" b="1" dirty="0" smtClean="0">
                <a:solidFill>
                  <a:schemeClr val="bg1">
                    <a:lumMod val="50000"/>
                  </a:schemeClr>
                </a:solidFill>
              </a:rPr>
              <a:t>They were empowered to heal and exorcise demons.</a:t>
            </a:r>
          </a:p>
          <a:p>
            <a:pPr lvl="2"/>
            <a:r>
              <a:rPr lang="en-US" sz="2000" b="1" dirty="0" smtClean="0">
                <a:solidFill>
                  <a:schemeClr val="bg1">
                    <a:lumMod val="50000"/>
                  </a:schemeClr>
                </a:solidFill>
              </a:rPr>
              <a:t>Equally, they were to avoid being mercenary, entrusting their sustenance to God.</a:t>
            </a:r>
          </a:p>
          <a:p>
            <a:pPr lvl="1"/>
            <a:r>
              <a:rPr lang="en-US" sz="2200" i="1" dirty="0" smtClean="0"/>
              <a:t>They were to enact a symbol of judgment on those who rejected their message—shaking the dust from their feet.</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92</a:t>
            </a:fld>
            <a:endParaRPr lang="en-US" dirty="0"/>
          </a:p>
        </p:txBody>
      </p:sp>
    </p:spTree>
    <p:extLst>
      <p:ext uri="{BB962C8B-B14F-4D97-AF65-F5344CB8AC3E}">
        <p14:creationId xmlns:p14="http://schemas.microsoft.com/office/powerpoint/2010/main" val="72502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Feeding the 5000</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The miracle of feeding the 5000 is linked to the mission of the Twelve inasmuch as Jesus instructed them, “You give them something to eat.”</a:t>
            </a:r>
          </a:p>
          <a:p>
            <a:pPr lvl="1"/>
            <a:r>
              <a:rPr lang="en-US" sz="2200" i="1" dirty="0" smtClean="0"/>
              <a:t>In Jewish theology, one of the symbols of the messianic age was the great banquet, the coronation feast of God (cf. Is. 25:6-9).</a:t>
            </a:r>
          </a:p>
          <a:p>
            <a:pPr lvl="1"/>
            <a:r>
              <a:rPr lang="en-US" sz="2200" i="1" dirty="0" smtClean="0"/>
              <a:t>Here, Jesus anticipates this festival in the miracle of feeding.</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93</a:t>
            </a:fld>
            <a:endParaRPr lang="en-US" dirty="0"/>
          </a:p>
        </p:txBody>
      </p:sp>
    </p:spTree>
    <p:extLst>
      <p:ext uri="{BB962C8B-B14F-4D97-AF65-F5344CB8AC3E}">
        <p14:creationId xmlns:p14="http://schemas.microsoft.com/office/powerpoint/2010/main" val="381370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03784" name="Rectangle 8"/>
          <p:cNvSpPr>
            <a:spLocks noGrp="1" noChangeArrowheads="1"/>
          </p:cNvSpPr>
          <p:nvPr>
            <p:ph type="body" sz="half" idx="2"/>
          </p:nvPr>
        </p:nvSpPr>
        <p:spPr>
          <a:xfrm>
            <a:off x="6019800" y="1219201"/>
            <a:ext cx="4038600" cy="4530725"/>
          </a:xfrm>
        </p:spPr>
        <p:txBody>
          <a:bodyPr/>
          <a:lstStyle/>
          <a:p>
            <a:pPr>
              <a:buFont typeface="Wingdings" panose="05000000000000000000" pitchFamily="2" charset="2"/>
              <a:buNone/>
            </a:pPr>
            <a:r>
              <a:rPr lang="en-US" altLang="en-US" sz="2400" dirty="0">
                <a:solidFill>
                  <a:srgbClr val="FFFF99"/>
                </a:solidFill>
              </a:rPr>
              <a:t>	While there is no way of knowing what sort of fish </a:t>
            </a:r>
            <a:r>
              <a:rPr lang="en-US" altLang="en-US" sz="2400" dirty="0" smtClean="0">
                <a:solidFill>
                  <a:srgbClr val="FFFF99"/>
                </a:solidFill>
              </a:rPr>
              <a:t>Jesus </a:t>
            </a:r>
            <a:r>
              <a:rPr lang="en-US" altLang="en-US" sz="2400" dirty="0">
                <a:solidFill>
                  <a:srgbClr val="FFFF99"/>
                </a:solidFill>
              </a:rPr>
              <a:t>multiplied, a popular fish from the Sea of Galilee—about 6-10 inches long—has become known as “St. Peter’s Fish”.</a:t>
            </a:r>
          </a:p>
        </p:txBody>
      </p:sp>
      <p:pic>
        <p:nvPicPr>
          <p:cNvPr id="203785" name="Picture 9" descr="BAS27"/>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1" y="0"/>
            <a:ext cx="437832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74695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9213" y="4378037"/>
            <a:ext cx="9325696" cy="1151542"/>
          </a:xfrm>
        </p:spPr>
        <p:txBody>
          <a:bodyPr>
            <a:normAutofit/>
          </a:bodyPr>
          <a:lstStyle/>
          <a:p>
            <a:r>
              <a:rPr lang="en-US" sz="4000" dirty="0" smtClean="0"/>
              <a:t>THE MESSIANIC IDENTITY</a:t>
            </a:r>
            <a:endParaRPr lang="en-US" sz="4000" dirty="0"/>
          </a:p>
        </p:txBody>
      </p:sp>
    </p:spTree>
    <p:extLst>
      <p:ext uri="{BB962C8B-B14F-4D97-AF65-F5344CB8AC3E}">
        <p14:creationId xmlns:p14="http://schemas.microsoft.com/office/powerpoint/2010/main" val="6760024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2937" y="694449"/>
            <a:ext cx="8911687" cy="1280890"/>
          </a:xfrm>
        </p:spPr>
        <p:txBody>
          <a:bodyPr>
            <a:normAutofit/>
          </a:bodyPr>
          <a:lstStyle/>
          <a:p>
            <a:r>
              <a:rPr lang="en-US" sz="4800" dirty="0" smtClean="0">
                <a:solidFill>
                  <a:srgbClr val="FFC000"/>
                </a:solidFill>
                <a:effectLst>
                  <a:outerShdw blurRad="38100" dist="38100" dir="2700000" algn="tl">
                    <a:srgbClr val="000000">
                      <a:alpha val="43137"/>
                    </a:srgbClr>
                  </a:outerShdw>
                </a:effectLst>
                <a:latin typeface="Impact" panose="020B0806030902050204" pitchFamily="34" charset="0"/>
              </a:rPr>
              <a:t>WHO IS JESUS?</a:t>
            </a:r>
            <a:endParaRPr lang="en-US" sz="4800"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
        <p:nvSpPr>
          <p:cNvPr id="3" name="Content Placeholder 2"/>
          <p:cNvSpPr>
            <a:spLocks noGrp="1"/>
          </p:cNvSpPr>
          <p:nvPr>
            <p:ph idx="1"/>
          </p:nvPr>
        </p:nvSpPr>
        <p:spPr>
          <a:xfrm>
            <a:off x="2156826" y="1731818"/>
            <a:ext cx="9294275" cy="5126182"/>
          </a:xfrm>
        </p:spPr>
        <p:txBody>
          <a:bodyPr>
            <a:normAutofit/>
          </a:bodyPr>
          <a:lstStyle/>
          <a:p>
            <a:pPr marL="0" indent="0">
              <a:buNone/>
            </a:pPr>
            <a:r>
              <a:rPr lang="en-US" sz="2800" b="1" dirty="0" smtClean="0">
                <a:solidFill>
                  <a:srgbClr val="FFFF99"/>
                </a:solidFill>
                <a:effectLst>
                  <a:outerShdw blurRad="38100" dist="38100" dir="2700000" algn="tl">
                    <a:srgbClr val="000000">
                      <a:alpha val="43137"/>
                    </a:srgbClr>
                  </a:outerShdw>
                </a:effectLst>
              </a:rPr>
              <a:t>This basic question, fundamental to all four gospels, so far has not been addressed directly by Luke (though it has been addressed implicitly in a variety of ways).</a:t>
            </a:r>
          </a:p>
          <a:p>
            <a:pPr lvl="1"/>
            <a:r>
              <a:rPr lang="en-US" sz="2400" i="1" dirty="0" smtClean="0">
                <a:solidFill>
                  <a:schemeClr val="bg1"/>
                </a:solidFill>
                <a:latin typeface="Arial Narrow" panose="020B0606020202030204" pitchFamily="34" charset="0"/>
              </a:rPr>
              <a:t>The prenatal response of John to Jesus (1:41-43)</a:t>
            </a:r>
          </a:p>
          <a:p>
            <a:pPr lvl="1"/>
            <a:r>
              <a:rPr lang="en-US" sz="2400" i="1" dirty="0" smtClean="0">
                <a:solidFill>
                  <a:schemeClr val="bg1"/>
                </a:solidFill>
                <a:latin typeface="Arial Narrow" panose="020B0606020202030204" pitchFamily="34" charset="0"/>
              </a:rPr>
              <a:t>The angelic annunciation to shepherds (2:8-14)</a:t>
            </a:r>
          </a:p>
          <a:p>
            <a:pPr lvl="1"/>
            <a:r>
              <a:rPr lang="en-US" sz="2400" i="1" dirty="0" smtClean="0">
                <a:solidFill>
                  <a:schemeClr val="bg1"/>
                </a:solidFill>
                <a:latin typeface="Arial Narrow" panose="020B0606020202030204" pitchFamily="34" charset="0"/>
              </a:rPr>
              <a:t>The descent of the dove and heavenly voice (3:22)</a:t>
            </a:r>
          </a:p>
          <a:p>
            <a:pPr lvl="1"/>
            <a:r>
              <a:rPr lang="en-US" sz="2400" i="1" dirty="0" smtClean="0">
                <a:solidFill>
                  <a:schemeClr val="bg1"/>
                </a:solidFill>
                <a:latin typeface="Arial Narrow" panose="020B0606020202030204" pitchFamily="34" charset="0"/>
              </a:rPr>
              <a:t>The recognition of Jesus by demons (4:3, 9, 34, 41; 8:28)</a:t>
            </a:r>
          </a:p>
          <a:p>
            <a:pPr lvl="1"/>
            <a:r>
              <a:rPr lang="en-US" sz="2400" i="1" dirty="0" smtClean="0">
                <a:solidFill>
                  <a:schemeClr val="bg1"/>
                </a:solidFill>
                <a:latin typeface="Arial Narrow" panose="020B0606020202030204" pitchFamily="34" charset="0"/>
              </a:rPr>
              <a:t>Jesus’ pronouncement of forgiveness of sins (5:20; 7:48)</a:t>
            </a:r>
          </a:p>
          <a:p>
            <a:pPr lvl="1"/>
            <a:r>
              <a:rPr lang="en-US" sz="2400" i="1" dirty="0" smtClean="0">
                <a:solidFill>
                  <a:schemeClr val="bg1"/>
                </a:solidFill>
                <a:latin typeface="Arial Narrow" panose="020B0606020202030204" pitchFamily="34" charset="0"/>
              </a:rPr>
              <a:t>Jesus’ power to heal, raise the dead and control nature (7:14-15; 8:24-25)</a:t>
            </a:r>
            <a:endParaRPr lang="en-US" sz="2400" i="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5855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9139530" cy="1289096"/>
          </a:xfrm>
        </p:spPr>
        <p:txBody>
          <a:bodyPr/>
          <a:lstStyle/>
          <a:p>
            <a:r>
              <a:rPr lang="en-US" b="1" dirty="0" smtClean="0">
                <a:solidFill>
                  <a:srgbClr val="C00000"/>
                </a:solidFill>
              </a:rPr>
              <a:t>JESUS CONFESSED AND REVEALED </a:t>
            </a:r>
            <a:r>
              <a:rPr lang="en-US" sz="2400" b="1" dirty="0" smtClean="0">
                <a:solidFill>
                  <a:srgbClr val="C00000"/>
                </a:solidFill>
              </a:rPr>
              <a:t>(9:18-62)</a:t>
            </a:r>
            <a:r>
              <a:rPr lang="en-US" b="1" dirty="0" smtClean="0">
                <a:solidFill>
                  <a:srgbClr val="C00000"/>
                </a:solidFill>
              </a:rPr>
              <a:t> </a:t>
            </a:r>
            <a:endParaRPr lang="en-US" b="1" dirty="0">
              <a:solidFill>
                <a:srgbClr val="C00000"/>
              </a:solidFill>
            </a:endParaRPr>
          </a:p>
        </p:txBody>
      </p:sp>
      <p:sp>
        <p:nvSpPr>
          <p:cNvPr id="3" name="Content Placeholder 2"/>
          <p:cNvSpPr>
            <a:spLocks noGrp="1"/>
          </p:cNvSpPr>
          <p:nvPr>
            <p:ph idx="1"/>
          </p:nvPr>
        </p:nvSpPr>
        <p:spPr/>
        <p:txBody>
          <a:bodyPr>
            <a:normAutofit/>
          </a:bodyPr>
          <a:lstStyle/>
          <a:p>
            <a:pPr marL="0" indent="0">
              <a:buNone/>
            </a:pPr>
            <a:r>
              <a:rPr lang="en-US" sz="2800" b="1" dirty="0" smtClean="0">
                <a:solidFill>
                  <a:srgbClr val="002060"/>
                </a:solidFill>
              </a:rPr>
              <a:t>Now, Luke will offer narratives that more directly address Jesus’ identity.</a:t>
            </a:r>
          </a:p>
          <a:p>
            <a:pPr lvl="1"/>
            <a:r>
              <a:rPr lang="en-US" sz="2200" i="1" dirty="0" smtClean="0"/>
              <a:t>The ancient world had a number of famous “divine men”, so-called wonder workers who, according to popular thought, performed healings, miracles and exorcisms</a:t>
            </a:r>
          </a:p>
          <a:p>
            <a:pPr lvl="1"/>
            <a:r>
              <a:rPr lang="en-US" sz="2200" i="1" dirty="0" smtClean="0"/>
              <a:t>It was important for Luke’s audience to realize that while Jesus did all the wonderful things attributed to him, he was not to be identified with the </a:t>
            </a:r>
            <a:r>
              <a:rPr lang="en-US" sz="2200" dirty="0" err="1" smtClean="0">
                <a:latin typeface="Greekth" panose="02020803070505020304" pitchFamily="18" charset="0"/>
              </a:rPr>
              <a:t>qei</a:t>
            </a:r>
            <a:r>
              <a:rPr lang="en-US" sz="2200" dirty="0" smtClean="0">
                <a:latin typeface="Greekth" panose="02020803070505020304" pitchFamily="18" charset="0"/>
              </a:rPr>
              <a:t>&lt;</a:t>
            </a:r>
            <a:r>
              <a:rPr lang="en-US" sz="2200" dirty="0" err="1" smtClean="0">
                <a:latin typeface="Greekth" panose="02020803070505020304" pitchFamily="18" charset="0"/>
              </a:rPr>
              <a:t>oj</a:t>
            </a:r>
            <a:r>
              <a:rPr lang="en-US" sz="2200" dirty="0" smtClean="0">
                <a:latin typeface="Greekth" panose="02020803070505020304" pitchFamily="18" charset="0"/>
              </a:rPr>
              <a:t> a]</a:t>
            </a:r>
            <a:r>
              <a:rPr lang="en-US" sz="2200" dirty="0" err="1" smtClean="0">
                <a:latin typeface="Greekth" panose="02020803070505020304" pitchFamily="18" charset="0"/>
              </a:rPr>
              <a:t>nh</a:t>
            </a:r>
            <a:r>
              <a:rPr lang="en-US" sz="2200" dirty="0" smtClean="0">
                <a:latin typeface="Greekth" panose="02020803070505020304" pitchFamily="18" charset="0"/>
              </a:rPr>
              <a:t>&lt;r</a:t>
            </a:r>
            <a:r>
              <a:rPr lang="en-US" sz="2200" dirty="0" smtClean="0"/>
              <a:t> </a:t>
            </a:r>
            <a:r>
              <a:rPr lang="en-US" sz="2200" i="1" dirty="0" smtClean="0"/>
              <a:t>(= divine man).</a:t>
            </a:r>
          </a:p>
          <a:p>
            <a:pPr lvl="1"/>
            <a:r>
              <a:rPr lang="en-US" sz="2200" i="1" dirty="0" smtClean="0"/>
              <a:t>Even Herod </a:t>
            </a:r>
            <a:r>
              <a:rPr lang="en-US" sz="2200" i="1" dirty="0"/>
              <a:t>A</a:t>
            </a:r>
            <a:r>
              <a:rPr lang="en-US" sz="2200" i="1" dirty="0" smtClean="0"/>
              <a:t>ntipas was asking, “Who is this?” (9:9)</a:t>
            </a:r>
            <a:endParaRPr lang="en-US" sz="2200" i="1"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97</a:t>
            </a:fld>
            <a:endParaRPr lang="en-US" dirty="0"/>
          </a:p>
        </p:txBody>
      </p:sp>
    </p:spTree>
    <p:extLst>
      <p:ext uri="{BB962C8B-B14F-4D97-AF65-F5344CB8AC3E}">
        <p14:creationId xmlns:p14="http://schemas.microsoft.com/office/powerpoint/2010/main" val="373814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Peter’s Great Confession</a:t>
            </a:r>
            <a:endParaRPr lang="en-US" b="1" dirty="0">
              <a:solidFill>
                <a:srgbClr val="C00000"/>
              </a:solidFill>
            </a:endParaRPr>
          </a:p>
        </p:txBody>
      </p:sp>
      <p:sp>
        <p:nvSpPr>
          <p:cNvPr id="3" name="Content Placeholder 2"/>
          <p:cNvSpPr>
            <a:spLocks noGrp="1"/>
          </p:cNvSpPr>
          <p:nvPr>
            <p:ph idx="1"/>
          </p:nvPr>
        </p:nvSpPr>
        <p:spPr>
          <a:xfrm>
            <a:off x="2589212" y="1922579"/>
            <a:ext cx="8915400" cy="4576689"/>
          </a:xfrm>
        </p:spPr>
        <p:txBody>
          <a:bodyPr>
            <a:normAutofit/>
          </a:bodyPr>
          <a:lstStyle/>
          <a:p>
            <a:pPr marL="0" indent="0">
              <a:buNone/>
            </a:pPr>
            <a:r>
              <a:rPr lang="en-US" sz="2800" b="1" dirty="0" smtClean="0">
                <a:solidFill>
                  <a:srgbClr val="002060"/>
                </a:solidFill>
              </a:rPr>
              <a:t>While Jesus was praying privately and his disciples with him, he posed for them the question directly, “Who do the crowds say I am?”</a:t>
            </a:r>
          </a:p>
          <a:p>
            <a:pPr lvl="1"/>
            <a:r>
              <a:rPr lang="en-US" sz="2200" i="1" dirty="0" smtClean="0"/>
              <a:t>The people had various theories, many of them concerning great prophets who were long since dead.</a:t>
            </a:r>
          </a:p>
          <a:p>
            <a:pPr lvl="1"/>
            <a:r>
              <a:rPr lang="en-US" sz="2200" i="1" dirty="0" smtClean="0"/>
              <a:t>The more fundamental question was now posed, “But what about you? Who do you say I am?”</a:t>
            </a:r>
          </a:p>
          <a:p>
            <a:pPr lvl="1"/>
            <a:r>
              <a:rPr lang="en-US" sz="2200" i="1" dirty="0" smtClean="0"/>
              <a:t>It is to this question that Peter answered “The Messiah of God.”</a:t>
            </a:r>
          </a:p>
        </p:txBody>
      </p:sp>
      <p:sp>
        <p:nvSpPr>
          <p:cNvPr id="4" name="Slide Number Placeholder 3"/>
          <p:cNvSpPr>
            <a:spLocks noGrp="1"/>
          </p:cNvSpPr>
          <p:nvPr>
            <p:ph type="sldNum" sz="quarter" idx="12"/>
          </p:nvPr>
        </p:nvSpPr>
        <p:spPr/>
        <p:txBody>
          <a:bodyPr/>
          <a:lstStyle/>
          <a:p>
            <a:fld id="{D57F1E4F-1CFF-5643-939E-217C01CDF565}" type="slidenum">
              <a:rPr lang="en-US" smtClean="0"/>
              <a:pPr/>
              <a:t>98</a:t>
            </a:fld>
            <a:endParaRPr lang="en-US" dirty="0"/>
          </a:p>
        </p:txBody>
      </p:sp>
    </p:spTree>
    <p:extLst>
      <p:ext uri="{BB962C8B-B14F-4D97-AF65-F5344CB8AC3E}">
        <p14:creationId xmlns:p14="http://schemas.microsoft.com/office/powerpoint/2010/main" val="374154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216067" name="Rectangle 3"/>
          <p:cNvSpPr>
            <a:spLocks noGrp="1" noChangeArrowheads="1"/>
          </p:cNvSpPr>
          <p:nvPr>
            <p:ph type="body" idx="1"/>
          </p:nvPr>
        </p:nvSpPr>
        <p:spPr>
          <a:xfrm>
            <a:off x="1589649" y="1844039"/>
            <a:ext cx="9791114" cy="4605997"/>
          </a:xfrm>
        </p:spPr>
        <p:txBody>
          <a:bodyPr>
            <a:normAutofit fontScale="85000" lnSpcReduction="20000"/>
          </a:bodyPr>
          <a:lstStyle/>
          <a:p>
            <a:pPr>
              <a:lnSpc>
                <a:spcPct val="120000"/>
              </a:lnSpc>
              <a:buFont typeface="Wingdings" panose="05000000000000000000" pitchFamily="2" charset="2"/>
              <a:buNone/>
            </a:pPr>
            <a:r>
              <a:rPr lang="en-US" altLang="en-US" sz="2800" b="1" dirty="0">
                <a:solidFill>
                  <a:srgbClr val="FFFF99"/>
                </a:solidFill>
                <a:effectLst>
                  <a:outerShdw blurRad="38100" dist="38100" dir="2700000" algn="tl">
                    <a:srgbClr val="000000">
                      <a:alpha val="43137"/>
                    </a:srgbClr>
                  </a:outerShdw>
                </a:effectLst>
              </a:rPr>
              <a:t>Jesus </a:t>
            </a:r>
            <a:r>
              <a:rPr lang="en-US" altLang="en-US" sz="2800" b="1" dirty="0" smtClean="0">
                <a:solidFill>
                  <a:srgbClr val="FFFF99"/>
                </a:solidFill>
                <a:effectLst>
                  <a:outerShdw blurRad="38100" dist="38100" dir="2700000" algn="tl">
                    <a:srgbClr val="000000">
                      <a:alpha val="43137"/>
                    </a:srgbClr>
                  </a:outerShdw>
                </a:effectLst>
              </a:rPr>
              <a:t>urged </a:t>
            </a:r>
            <a:r>
              <a:rPr lang="en-US" altLang="en-US" sz="2800" b="1" dirty="0">
                <a:solidFill>
                  <a:srgbClr val="FFFF99"/>
                </a:solidFill>
                <a:effectLst>
                  <a:outerShdw blurRad="38100" dist="38100" dir="2700000" algn="tl">
                    <a:srgbClr val="000000">
                      <a:alpha val="43137"/>
                    </a:srgbClr>
                  </a:outerShdw>
                </a:effectLst>
              </a:rPr>
              <a:t>his disciples not to tell anyone that he was the Messiah (presumably due to the common political vision for the messiah).</a:t>
            </a:r>
          </a:p>
          <a:p>
            <a:pPr>
              <a:lnSpc>
                <a:spcPct val="90000"/>
              </a:lnSpc>
            </a:pPr>
            <a:r>
              <a:rPr lang="en-US" altLang="en-US" sz="2400" i="1" dirty="0" smtClean="0">
                <a:solidFill>
                  <a:schemeClr val="bg1"/>
                </a:solidFill>
                <a:latin typeface="Arial Narrow" panose="020B0606020202030204" pitchFamily="34" charset="0"/>
              </a:rPr>
              <a:t>For the first time </a:t>
            </a:r>
            <a:r>
              <a:rPr lang="en-US" altLang="en-US" sz="2400" i="1" dirty="0">
                <a:solidFill>
                  <a:schemeClr val="bg1"/>
                </a:solidFill>
                <a:latin typeface="Arial Narrow" panose="020B0606020202030204" pitchFamily="34" charset="0"/>
              </a:rPr>
              <a:t>he began frankly talking about </a:t>
            </a:r>
            <a:r>
              <a:rPr lang="en-US" altLang="en-US" sz="2400" i="1" dirty="0" smtClean="0">
                <a:solidFill>
                  <a:schemeClr val="bg1"/>
                </a:solidFill>
                <a:latin typeface="Arial Narrow" panose="020B0606020202030204" pitchFamily="34" charset="0"/>
              </a:rPr>
              <a:t>his suffering, rejection, </a:t>
            </a:r>
            <a:r>
              <a:rPr lang="en-US" altLang="en-US" sz="2400" i="1" dirty="0">
                <a:solidFill>
                  <a:schemeClr val="bg1"/>
                </a:solidFill>
                <a:latin typeface="Arial Narrow" panose="020B0606020202030204" pitchFamily="34" charset="0"/>
              </a:rPr>
              <a:t>death on the cross </a:t>
            </a:r>
            <a:r>
              <a:rPr lang="en-US" altLang="en-US" sz="2400" i="1" dirty="0" smtClean="0">
                <a:solidFill>
                  <a:schemeClr val="bg1"/>
                </a:solidFill>
                <a:latin typeface="Arial Narrow" panose="020B0606020202030204" pitchFamily="34" charset="0"/>
              </a:rPr>
              <a:t>and resurrection.</a:t>
            </a:r>
            <a:endParaRPr lang="en-US" altLang="en-US" sz="2400" i="1" dirty="0">
              <a:solidFill>
                <a:schemeClr val="bg1"/>
              </a:solidFill>
              <a:latin typeface="Arial Narrow" panose="020B0606020202030204" pitchFamily="34" charset="0"/>
            </a:endParaRPr>
          </a:p>
          <a:p>
            <a:pPr>
              <a:lnSpc>
                <a:spcPct val="90000"/>
              </a:lnSpc>
            </a:pPr>
            <a:r>
              <a:rPr lang="en-US" altLang="en-US" sz="2400" i="1" dirty="0">
                <a:solidFill>
                  <a:schemeClr val="bg1"/>
                </a:solidFill>
                <a:latin typeface="Arial Narrow" panose="020B0606020202030204" pitchFamily="34" charset="0"/>
              </a:rPr>
              <a:t>If the disciples were ready to accept him as the Christ, it must be on his own terms, not the popular image.</a:t>
            </a:r>
          </a:p>
          <a:p>
            <a:pPr>
              <a:lnSpc>
                <a:spcPct val="90000"/>
              </a:lnSpc>
            </a:pPr>
            <a:r>
              <a:rPr lang="en-US" altLang="en-US" sz="2400" i="1" dirty="0">
                <a:solidFill>
                  <a:schemeClr val="bg1"/>
                </a:solidFill>
                <a:latin typeface="Arial Narrow" panose="020B0606020202030204" pitchFamily="34" charset="0"/>
              </a:rPr>
              <a:t>As true disciples, they must embrace the </a:t>
            </a:r>
            <a:r>
              <a:rPr lang="en-US" altLang="en-US" sz="2400" i="1" dirty="0" smtClean="0">
                <a:solidFill>
                  <a:schemeClr val="bg1"/>
                </a:solidFill>
                <a:latin typeface="Arial Narrow" panose="020B0606020202030204" pitchFamily="34" charset="0"/>
              </a:rPr>
              <a:t>cross daily.</a:t>
            </a:r>
          </a:p>
          <a:p>
            <a:pPr>
              <a:lnSpc>
                <a:spcPct val="90000"/>
              </a:lnSpc>
            </a:pPr>
            <a:r>
              <a:rPr lang="en-US" altLang="en-US" sz="2400" i="1" dirty="0">
                <a:solidFill>
                  <a:schemeClr val="bg1"/>
                </a:solidFill>
                <a:latin typeface="Arial Narrow" panose="020B0606020202030204" pitchFamily="34" charset="0"/>
              </a:rPr>
              <a:t>Some would not die before they had seen God’s kingdom come (16:28), a prediction that has been variously interpreted to refer to:</a:t>
            </a:r>
          </a:p>
          <a:p>
            <a:pPr lvl="1">
              <a:lnSpc>
                <a:spcPct val="90000"/>
              </a:lnSpc>
            </a:pPr>
            <a:r>
              <a:rPr lang="en-US" altLang="en-US" sz="2000" b="1" i="1" dirty="0">
                <a:solidFill>
                  <a:srgbClr val="FFFF00"/>
                </a:solidFill>
                <a:latin typeface="Arial Narrow" panose="020B0606020202030204" pitchFamily="34" charset="0"/>
              </a:rPr>
              <a:t>His transfiguration (17:1-2; cf. 2 </a:t>
            </a:r>
            <a:r>
              <a:rPr lang="en-US" altLang="en-US" sz="2000" b="1" i="1" dirty="0" err="1">
                <a:solidFill>
                  <a:srgbClr val="FFFF00"/>
                </a:solidFill>
                <a:latin typeface="Arial Narrow" panose="020B0606020202030204" pitchFamily="34" charset="0"/>
              </a:rPr>
              <a:t>Pe</a:t>
            </a:r>
            <a:r>
              <a:rPr lang="en-US" altLang="en-US" sz="2000" b="1" i="1" dirty="0">
                <a:solidFill>
                  <a:srgbClr val="FFFF00"/>
                </a:solidFill>
                <a:latin typeface="Arial Narrow" panose="020B0606020202030204" pitchFamily="34" charset="0"/>
              </a:rPr>
              <a:t>. 1:16-18)</a:t>
            </a:r>
          </a:p>
          <a:p>
            <a:pPr lvl="1">
              <a:lnSpc>
                <a:spcPct val="90000"/>
              </a:lnSpc>
            </a:pPr>
            <a:r>
              <a:rPr lang="en-US" altLang="en-US" sz="2000" b="1" i="1" dirty="0">
                <a:solidFill>
                  <a:srgbClr val="FFFF00"/>
                </a:solidFill>
                <a:latin typeface="Arial Narrow" panose="020B0606020202030204" pitchFamily="34" charset="0"/>
              </a:rPr>
              <a:t>His post-resurrection appearances after Easter</a:t>
            </a:r>
          </a:p>
          <a:p>
            <a:pPr lvl="1">
              <a:lnSpc>
                <a:spcPct val="90000"/>
              </a:lnSpc>
            </a:pPr>
            <a:r>
              <a:rPr lang="en-US" altLang="en-US" sz="2000" b="1" i="1" dirty="0">
                <a:solidFill>
                  <a:srgbClr val="FFFF00"/>
                </a:solidFill>
                <a:latin typeface="Arial Narrow" panose="020B0606020202030204" pitchFamily="34" charset="0"/>
              </a:rPr>
              <a:t>His coming in judgment on Jerusalem in AD 70</a:t>
            </a:r>
          </a:p>
          <a:p>
            <a:pPr lvl="1">
              <a:lnSpc>
                <a:spcPct val="90000"/>
              </a:lnSpc>
            </a:pPr>
            <a:r>
              <a:rPr lang="en-US" altLang="en-US" sz="2000" b="1" i="1" dirty="0">
                <a:solidFill>
                  <a:srgbClr val="FFFF00"/>
                </a:solidFill>
                <a:latin typeface="Arial Narrow" panose="020B0606020202030204" pitchFamily="34" charset="0"/>
              </a:rPr>
              <a:t>The whole complex of events attending his death, resurrection and Pentecost</a:t>
            </a:r>
            <a:endParaRPr lang="en-US" altLang="en-US" sz="2400" i="1" dirty="0">
              <a:solidFill>
                <a:srgbClr val="FFFF00"/>
              </a:solidFill>
              <a:latin typeface="Arial Narrow" panose="020B0606020202030204" pitchFamily="34" charset="0"/>
            </a:endParaRPr>
          </a:p>
        </p:txBody>
      </p:sp>
      <p:sp>
        <p:nvSpPr>
          <p:cNvPr id="2" name="TextBox 1"/>
          <p:cNvSpPr txBox="1"/>
          <p:nvPr/>
        </p:nvSpPr>
        <p:spPr>
          <a:xfrm>
            <a:off x="1589649" y="585623"/>
            <a:ext cx="7638757" cy="769441"/>
          </a:xfrm>
          <a:prstGeom prst="rect">
            <a:avLst/>
          </a:prstGeom>
          <a:noFill/>
        </p:spPr>
        <p:txBody>
          <a:bodyPr wrap="square" rtlCol="0">
            <a:spAutoFit/>
          </a:bodyPr>
          <a:lstStyle/>
          <a:p>
            <a:r>
              <a:rPr lang="en-US" sz="4400" dirty="0" smtClean="0">
                <a:solidFill>
                  <a:srgbClr val="FFC000"/>
                </a:solidFill>
                <a:effectLst>
                  <a:outerShdw blurRad="38100" dist="38100" dir="2700000" algn="tl">
                    <a:srgbClr val="000000">
                      <a:alpha val="43137"/>
                    </a:srgbClr>
                  </a:outerShdw>
                </a:effectLst>
                <a:latin typeface="Impact" panose="020B0806030902050204" pitchFamily="34" charset="0"/>
              </a:rPr>
              <a:t>The Messianic Secret</a:t>
            </a:r>
            <a:endParaRPr lang="en-US" sz="4400" dirty="0">
              <a:solidFill>
                <a:srgbClr val="FFC000"/>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906996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16067">
                                            <p:txEl>
                                              <p:pRg st="0" end="0"/>
                                            </p:txEl>
                                          </p:spTgt>
                                        </p:tgtEl>
                                        <p:attrNameLst>
                                          <p:attrName>style.visibility</p:attrName>
                                        </p:attrNameLst>
                                      </p:cBhvr>
                                      <p:to>
                                        <p:strVal val="visible"/>
                                      </p:to>
                                    </p:set>
                                    <p:anim calcmode="lin" valueType="num">
                                      <p:cBhvr>
                                        <p:cTn id="7" dur="500" fill="hold"/>
                                        <p:tgtEl>
                                          <p:spTgt spid="2160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60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6067">
                                            <p:txEl>
                                              <p:pRg st="1" end="1"/>
                                            </p:txEl>
                                          </p:spTgt>
                                        </p:tgtEl>
                                        <p:attrNameLst>
                                          <p:attrName>style.visibility</p:attrName>
                                        </p:attrNameLst>
                                      </p:cBhvr>
                                      <p:to>
                                        <p:strVal val="visible"/>
                                      </p:to>
                                    </p:set>
                                    <p:anim calcmode="lin" valueType="num">
                                      <p:cBhvr additive="base">
                                        <p:cTn id="13" dur="500" fill="hold"/>
                                        <p:tgtEl>
                                          <p:spTgt spid="2160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6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6067">
                                            <p:txEl>
                                              <p:pRg st="2" end="2"/>
                                            </p:txEl>
                                          </p:spTgt>
                                        </p:tgtEl>
                                        <p:attrNameLst>
                                          <p:attrName>style.visibility</p:attrName>
                                        </p:attrNameLst>
                                      </p:cBhvr>
                                      <p:to>
                                        <p:strVal val="visible"/>
                                      </p:to>
                                    </p:set>
                                    <p:anim calcmode="lin" valueType="num">
                                      <p:cBhvr additive="base">
                                        <p:cTn id="19" dur="500" fill="hold"/>
                                        <p:tgtEl>
                                          <p:spTgt spid="2160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6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6067">
                                            <p:txEl>
                                              <p:pRg st="3" end="3"/>
                                            </p:txEl>
                                          </p:spTgt>
                                        </p:tgtEl>
                                        <p:attrNameLst>
                                          <p:attrName>style.visibility</p:attrName>
                                        </p:attrNameLst>
                                      </p:cBhvr>
                                      <p:to>
                                        <p:strVal val="visible"/>
                                      </p:to>
                                    </p:set>
                                    <p:anim calcmode="lin" valueType="num">
                                      <p:cBhvr additive="base">
                                        <p:cTn id="25" dur="500" fill="hold"/>
                                        <p:tgtEl>
                                          <p:spTgt spid="2160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60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6067">
                                            <p:txEl>
                                              <p:pRg st="4" end="4"/>
                                            </p:txEl>
                                          </p:spTgt>
                                        </p:tgtEl>
                                        <p:attrNameLst>
                                          <p:attrName>style.visibility</p:attrName>
                                        </p:attrNameLst>
                                      </p:cBhvr>
                                      <p:to>
                                        <p:strVal val="visible"/>
                                      </p:to>
                                    </p:set>
                                    <p:anim calcmode="lin" valueType="num">
                                      <p:cBhvr additive="base">
                                        <p:cTn id="31" dur="500" fill="hold"/>
                                        <p:tgtEl>
                                          <p:spTgt spid="2160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60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6067">
                                            <p:txEl>
                                              <p:pRg st="5" end="5"/>
                                            </p:txEl>
                                          </p:spTgt>
                                        </p:tgtEl>
                                        <p:attrNameLst>
                                          <p:attrName>style.visibility</p:attrName>
                                        </p:attrNameLst>
                                      </p:cBhvr>
                                      <p:to>
                                        <p:strVal val="visible"/>
                                      </p:to>
                                    </p:set>
                                    <p:anim calcmode="lin" valueType="num">
                                      <p:cBhvr additive="base">
                                        <p:cTn id="37" dur="500" fill="hold"/>
                                        <p:tgtEl>
                                          <p:spTgt spid="2160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60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6067">
                                            <p:txEl>
                                              <p:pRg st="6" end="6"/>
                                            </p:txEl>
                                          </p:spTgt>
                                        </p:tgtEl>
                                        <p:attrNameLst>
                                          <p:attrName>style.visibility</p:attrName>
                                        </p:attrNameLst>
                                      </p:cBhvr>
                                      <p:to>
                                        <p:strVal val="visible"/>
                                      </p:to>
                                    </p:set>
                                    <p:anim calcmode="lin" valueType="num">
                                      <p:cBhvr additive="base">
                                        <p:cTn id="43" dur="500" fill="hold"/>
                                        <p:tgtEl>
                                          <p:spTgt spid="2160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60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6067">
                                            <p:txEl>
                                              <p:pRg st="7" end="7"/>
                                            </p:txEl>
                                          </p:spTgt>
                                        </p:tgtEl>
                                        <p:attrNameLst>
                                          <p:attrName>style.visibility</p:attrName>
                                        </p:attrNameLst>
                                      </p:cBhvr>
                                      <p:to>
                                        <p:strVal val="visible"/>
                                      </p:to>
                                    </p:set>
                                    <p:anim calcmode="lin" valueType="num">
                                      <p:cBhvr additive="base">
                                        <p:cTn id="49" dur="500" fill="hold"/>
                                        <p:tgtEl>
                                          <p:spTgt spid="21606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60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6067">
                                            <p:txEl>
                                              <p:pRg st="8" end="8"/>
                                            </p:txEl>
                                          </p:spTgt>
                                        </p:tgtEl>
                                        <p:attrNameLst>
                                          <p:attrName>style.visibility</p:attrName>
                                        </p:attrNameLst>
                                      </p:cBhvr>
                                      <p:to>
                                        <p:strVal val="visible"/>
                                      </p:to>
                                    </p:set>
                                    <p:anim calcmode="lin" valueType="num">
                                      <p:cBhvr additive="base">
                                        <p:cTn id="55" dur="500" fill="hold"/>
                                        <p:tgtEl>
                                          <p:spTgt spid="21606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1606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1942</TotalTime>
  <Words>15043</Words>
  <Application>Microsoft Office PowerPoint</Application>
  <PresentationFormat>Widescreen</PresentationFormat>
  <Paragraphs>1283</Paragraphs>
  <Slides>186</Slides>
  <Notes>1</Notes>
  <HiddenSlides>0</HiddenSlides>
  <MMClips>0</MMClips>
  <ScaleCrop>false</ScaleCrop>
  <HeadingPairs>
    <vt:vector size="6" baseType="variant">
      <vt:variant>
        <vt:lpstr>Fonts Used</vt:lpstr>
      </vt:variant>
      <vt:variant>
        <vt:i4>27</vt:i4>
      </vt:variant>
      <vt:variant>
        <vt:lpstr>Theme</vt:lpstr>
      </vt:variant>
      <vt:variant>
        <vt:i4>1</vt:i4>
      </vt:variant>
      <vt:variant>
        <vt:lpstr>Slide Titles</vt:lpstr>
      </vt:variant>
      <vt:variant>
        <vt:i4>186</vt:i4>
      </vt:variant>
    </vt:vector>
  </HeadingPairs>
  <TitlesOfParts>
    <vt:vector size="214" baseType="lpstr">
      <vt:lpstr>Arial Narrow</vt:lpstr>
      <vt:lpstr>MARKETPRO</vt:lpstr>
      <vt:lpstr>Bookman Old Style</vt:lpstr>
      <vt:lpstr>JasmineUPC</vt:lpstr>
      <vt:lpstr>Wingdings 3</vt:lpstr>
      <vt:lpstr>Agency FB</vt:lpstr>
      <vt:lpstr>Matura MT Script Capitals</vt:lpstr>
      <vt:lpstr>Eras Demi ITC</vt:lpstr>
      <vt:lpstr>Century Gothic</vt:lpstr>
      <vt:lpstr>Franklin Gothic Medium</vt:lpstr>
      <vt:lpstr>Arial</vt:lpstr>
      <vt:lpstr>Wingdings</vt:lpstr>
      <vt:lpstr>Comic Sans MS</vt:lpstr>
      <vt:lpstr>Lucida Handwriting</vt:lpstr>
      <vt:lpstr>Lucida Sans Unicode</vt:lpstr>
      <vt:lpstr>Aharoni</vt:lpstr>
      <vt:lpstr>Papyrus</vt:lpstr>
      <vt:lpstr>Greekth</vt:lpstr>
      <vt:lpstr>Cooper Black</vt:lpstr>
      <vt:lpstr>Monotype Corsiva</vt:lpstr>
      <vt:lpstr>Bradley Hand ITC</vt:lpstr>
      <vt:lpstr>Mistral</vt:lpstr>
      <vt:lpstr>Arial Rounded MT Bold</vt:lpstr>
      <vt:lpstr>Freestyle Script</vt:lpstr>
      <vt:lpstr>Eras Bold ITC</vt:lpstr>
      <vt:lpstr>Impact</vt:lpstr>
      <vt:lpstr>Calibri</vt:lpstr>
      <vt:lpstr>Wisp</vt:lpstr>
      <vt:lpstr>THE THIRD GOSPEL</vt:lpstr>
      <vt:lpstr>PowerPoint Presentation</vt:lpstr>
      <vt:lpstr>LUKE, HISTORIAN AND THEOLOGIAN</vt:lpstr>
      <vt:lpstr>On Writing History</vt:lpstr>
      <vt:lpstr>An Apologia</vt:lpstr>
      <vt:lpstr>Luke as Author</vt:lpstr>
      <vt:lpstr>MURATORIAN FRAGMENT The earliest extant listing of books in the New Testament (ca. AD 170)</vt:lpstr>
      <vt:lpstr>Date</vt:lpstr>
      <vt:lpstr>The Gospel Tradition</vt:lpstr>
      <vt:lpstr>The Synoptic Gospels</vt:lpstr>
      <vt:lpstr>Literary Relationships</vt:lpstr>
      <vt:lpstr>Four Source Theory</vt:lpstr>
      <vt:lpstr>PowerPoint Presentation</vt:lpstr>
      <vt:lpstr>Structure</vt:lpstr>
      <vt:lpstr>GEOGRAPHICAL CHIASMUS</vt:lpstr>
      <vt:lpstr>THREE EPOCHS In addition to the geographical motif, Luke-Acts has three distinguishable time periods, each with theological significance.</vt:lpstr>
      <vt:lpstr>Style</vt:lpstr>
      <vt:lpstr>THEOLOGICAL THEMES</vt:lpstr>
      <vt:lpstr>Amazement</vt:lpstr>
      <vt:lpstr>Prayer</vt:lpstr>
      <vt:lpstr>The Holy Spirit</vt:lpstr>
      <vt:lpstr>PowerPoint Presentation</vt:lpstr>
      <vt:lpstr>RENEWAL OF GOD’S REDEMPTIVE WORK IN THE HISTORY OF SALVATION</vt:lpstr>
      <vt:lpstr>The Birth Narratives</vt:lpstr>
      <vt:lpstr>Primary Themes</vt:lpstr>
      <vt:lpstr>The Pattern of Annunciations</vt:lpstr>
      <vt:lpstr>The Annunciation of John (1:5-25)</vt:lpstr>
      <vt:lpstr>Pattern of Jewish Marriage</vt:lpstr>
      <vt:lpstr>The Annunciation of Jesus (1:26-38)</vt:lpstr>
      <vt:lpstr>Mary Visits Elizabeth (1:39-56)</vt:lpstr>
      <vt:lpstr>PowerPoint Presentation</vt:lpstr>
      <vt:lpstr>The Birth of John (1:57-80)</vt:lpstr>
      <vt:lpstr>The Birth of Jesus (2:1-20)</vt:lpstr>
      <vt:lpstr>PowerPoint Presentation</vt:lpstr>
      <vt:lpstr>PowerPoint Presentation</vt:lpstr>
      <vt:lpstr>The Historical Problem of Quirinius</vt:lpstr>
      <vt:lpstr>The Temple Ritual (2:21-40)</vt:lpstr>
      <vt:lpstr>The First Temple Visit (2:41-52)</vt:lpstr>
      <vt:lpstr>PowerPoint Presentation</vt:lpstr>
      <vt:lpstr>THE MINISTRY OF JOHN (3:1-20)</vt:lpstr>
      <vt:lpstr>John’s Preaching &amp; Baptisms</vt:lpstr>
      <vt:lpstr>PowerPoint Presentation</vt:lpstr>
      <vt:lpstr>The traditional site of John’s baptism near Jericho and the Desert of Judea (3:1).  Later the Fourth Gospel will also say that John baptized at Aenon (Jn. 3:23), which is much farther north, about 6 miles south of Beth Shan.</vt:lpstr>
      <vt:lpstr>John’s Ethical Preaching</vt:lpstr>
      <vt:lpstr>Baptism of Spirit and Fire</vt:lpstr>
      <vt:lpstr>JESUS’ BAPTISM &amp; GENEALOGY (3:21-37)</vt:lpstr>
      <vt:lpstr>THE TEMPTATION (4:1-13)</vt:lpstr>
      <vt:lpstr>“Yahweh your God led you all the way in the desert these forty years to humble you and to test you in order to know what was in your heart, whether or not you would keep his commands.” (Dt. 8:2)</vt:lpstr>
      <vt:lpstr>PowerPoint Presentation</vt:lpstr>
      <vt:lpstr>The Ancient Synagogue Service (according to the Mishnah)</vt:lpstr>
      <vt:lpstr>REJECTION AT NAZARETH (4:14-30)</vt:lpstr>
      <vt:lpstr>PowerPoint Presentation</vt:lpstr>
      <vt:lpstr>THE BEGINNINGS OF MINISTRY (4:31-44)</vt:lpstr>
      <vt:lpstr>PowerPoint Presentation</vt:lpstr>
      <vt:lpstr>PowerPoint Presentation</vt:lpstr>
      <vt:lpstr>THE FIRST DISCIPLES (5:1-11, 27-32)</vt:lpstr>
      <vt:lpstr>Galilee Boat In 1986 during a low water level in the Sea of Galilee, an ancient boat was discovered and excavated under the direction of Dr. Rami Arav of the University of Haifa. This is the first ancient boat of its kind to be recovered, and it was dated to the 1st century, based on pottery and coins found inside it. Though there is no indication that Jesus or his disciples ever used it, it has popularly become known as “the Jesus boat”, since it would have been very much like the ones used by fishermen in Galilee in Jesus’ day.</vt:lpstr>
      <vt:lpstr>PowerPoint Presentation</vt:lpstr>
      <vt:lpstr>PowerPoint Presentation</vt:lpstr>
      <vt:lpstr>LORDSHIP &amp; AUTHORITY (5:12-26, 33-39; 6:1-11)</vt:lpstr>
      <vt:lpstr>Sabbath Controversies</vt:lpstr>
      <vt:lpstr>The Heart of the Sabbath Controversies</vt:lpstr>
      <vt:lpstr>PowerPoint Presentation</vt:lpstr>
      <vt:lpstr>The Jewishness of Jesus</vt:lpstr>
      <vt:lpstr>What did Jesus look like? No one knows, of course, but two images, quite different from each other, have captured the popular imagination</vt:lpstr>
      <vt:lpstr>PowerPoint Presentation</vt:lpstr>
      <vt:lpstr>Questions Historians Must Answer</vt:lpstr>
      <vt:lpstr> THE TWELVE APOSTLES (6:12-16) the number “12” seems to have been a deliberate play on the original twelve clans of Israel</vt:lpstr>
      <vt:lpstr>PowerPoint Presentation</vt:lpstr>
      <vt:lpstr>THE GREAT SERMON (6:17-49)</vt:lpstr>
      <vt:lpstr>Four Ways of Understanding the Great Sermon</vt:lpstr>
      <vt:lpstr>Blessings and Woes</vt:lpstr>
      <vt:lpstr>Loving Others</vt:lpstr>
      <vt:lpstr>Judging Others</vt:lpstr>
      <vt:lpstr>The Test of Discipleship</vt:lpstr>
      <vt:lpstr>PowerPoint Presentation</vt:lpstr>
      <vt:lpstr>DOING GOOD (7:1—8:56)</vt:lpstr>
      <vt:lpstr>Major Jewish Sects described by Flavius Josephus</vt:lpstr>
      <vt:lpstr>The Issue of Ritual Impurity</vt:lpstr>
      <vt:lpstr>Jesus and John</vt:lpstr>
      <vt:lpstr>Jesus and Women</vt:lpstr>
      <vt:lpstr>The Role of the Women in Jewish Life</vt:lpstr>
      <vt:lpstr>Role of Women cont.--</vt:lpstr>
      <vt:lpstr>PowerPoint Presentation</vt:lpstr>
      <vt:lpstr>Parables</vt:lpstr>
      <vt:lpstr>Local Color in the Story of the Sower</vt:lpstr>
      <vt:lpstr>Jesus’ Family</vt:lpstr>
      <vt:lpstr>Jesus and Nature</vt:lpstr>
      <vt:lpstr>Demons</vt:lpstr>
      <vt:lpstr>PowerPoint Presentation</vt:lpstr>
      <vt:lpstr>The Language of Demonization</vt:lpstr>
      <vt:lpstr>THE MISSION OF THE TWELVE (9:1-17)</vt:lpstr>
      <vt:lpstr>Feeding the 5000</vt:lpstr>
      <vt:lpstr>PowerPoint Presentation</vt:lpstr>
      <vt:lpstr>PowerPoint Presentation</vt:lpstr>
      <vt:lpstr>WHO IS JESUS?</vt:lpstr>
      <vt:lpstr>JESUS CONFESSED AND REVEALED (9:18-62) </vt:lpstr>
      <vt:lpstr>Peter’s Great Confession</vt:lpstr>
      <vt:lpstr>PowerPoint Presentation</vt:lpstr>
      <vt:lpstr>PowerPoint Presentation</vt:lpstr>
      <vt:lpstr>The Transfiguration</vt:lpstr>
      <vt:lpstr>The Repeated Emphasis on Suffering</vt:lpstr>
      <vt:lpstr>The Travelogue</vt:lpstr>
      <vt:lpstr>The Cost of Following Jesus</vt:lpstr>
      <vt:lpstr>PowerPoint Presentation</vt:lpstr>
      <vt:lpstr>Sending Out the 70</vt:lpstr>
      <vt:lpstr>Parable of the Good Samaritan</vt:lpstr>
      <vt:lpstr>PowerPoint Presentation</vt:lpstr>
      <vt:lpstr>Teaching on Prayer</vt:lpstr>
      <vt:lpstr>The Lord’s Prayer</vt:lpstr>
      <vt:lpstr>Parable of the Friend at Midnight</vt:lpstr>
      <vt:lpstr>The Strong Man and the Stronger Man</vt:lpstr>
      <vt:lpstr>Opposition Narratives all four gospels detail a series of conflicts</vt:lpstr>
      <vt:lpstr>The Sign of Jonah</vt:lpstr>
      <vt:lpstr>Six Woes</vt:lpstr>
      <vt:lpstr>PowerPoint Presentation</vt:lpstr>
      <vt:lpstr>The Yeast of the Pharisees (12:1-12)</vt:lpstr>
      <vt:lpstr>Materialism (12:13-34)</vt:lpstr>
      <vt:lpstr>Watchfulness (12:35-48)</vt:lpstr>
      <vt:lpstr>The Immediate Crisis (12:49—13:8)</vt:lpstr>
      <vt:lpstr>The Presence of the Kingdom (13:10-21)</vt:lpstr>
      <vt:lpstr>PowerPoint Presentation</vt:lpstr>
      <vt:lpstr>Rejection and Reception (13:22-35) </vt:lpstr>
      <vt:lpstr>People Perceived to be “Last” In Jewish Society</vt:lpstr>
      <vt:lpstr>At a Pharisee’s Home (14:1-24)</vt:lpstr>
      <vt:lpstr>Along the Road (14:25-35)</vt:lpstr>
      <vt:lpstr>PowerPoint Presentation</vt:lpstr>
      <vt:lpstr>LUKAN PARABLES (15:1—16:31)</vt:lpstr>
      <vt:lpstr>Three Parables on Welcoming Sinners Luke’ especially emphasizes Jesus’ openness to “sinners” (5:29-32; 7:34, 39; 15:1, 7, 10; 18:13; 19:7). </vt:lpstr>
      <vt:lpstr>The Coin Dowry Headdress</vt:lpstr>
      <vt:lpstr>Parable of the Shrewd Manager</vt:lpstr>
      <vt:lpstr>Lazarus and Dives</vt:lpstr>
      <vt:lpstr>PowerPoint Presentation</vt:lpstr>
      <vt:lpstr>ALONG THE WAY (17:1-37)</vt:lpstr>
      <vt:lpstr>APPROACHING JERICHO (18:1-34)</vt:lpstr>
      <vt:lpstr>PowerPoint Presentation</vt:lpstr>
      <vt:lpstr>PowerPoint Presentation</vt:lpstr>
      <vt:lpstr>The Challenge of Wealth (19:16-29)</vt:lpstr>
      <vt:lpstr>AT JERICHO (18:35—19:27)</vt:lpstr>
      <vt:lpstr>PowerPoint Presentation</vt:lpstr>
      <vt:lpstr>THE TRAVELOGUE IS COMPLETE (19:28—21:38)</vt:lpstr>
      <vt:lpstr>The Triumphant Entry</vt:lpstr>
      <vt:lpstr>PowerPoint Presentation</vt:lpstr>
      <vt:lpstr>The Cleansing of the Temple</vt:lpstr>
      <vt:lpstr>PowerPoint Presentation</vt:lpstr>
      <vt:lpstr>PowerPoint Presentation</vt:lpstr>
      <vt:lpstr>Jesus’ Temple Ministry</vt:lpstr>
      <vt:lpstr>Paying the Imperial Tax (22:15-22)</vt:lpstr>
      <vt:lpstr>The Final Question</vt:lpstr>
      <vt:lpstr>The Discourse About the Temple</vt:lpstr>
      <vt:lpstr>PowerPoint Presentation</vt:lpstr>
      <vt:lpstr>Many of the huge stones tumbled by the Romans from the temple in AD 70 still remain at the southwest corner of the temple mount.</vt:lpstr>
      <vt:lpstr>Discourse About the Temple</vt:lpstr>
      <vt:lpstr>Three Major Interpretive Positions</vt:lpstr>
      <vt:lpstr>Two Paths into the Future without temple, land or Jewish sovereignty</vt:lpstr>
      <vt:lpstr>PowerPoint Presentation</vt:lpstr>
      <vt:lpstr>THE EVENTS OF JESUS’ PASSION (22:1—23:56)</vt:lpstr>
      <vt:lpstr>The Last Meal</vt:lpstr>
      <vt:lpstr>PowerPoint Presentation</vt:lpstr>
      <vt:lpstr>The Passover Tradition</vt:lpstr>
      <vt:lpstr>Prelude to the Arrest</vt:lpstr>
      <vt:lpstr>PowerPoint Presentation</vt:lpstr>
      <vt:lpstr>The Arrest and Trial in the Four Gospels</vt:lpstr>
      <vt:lpstr>The Trial of Jesus Proceeded in Two Stages with Different Indictments</vt:lpstr>
      <vt:lpstr>Church of St. Peter in Gallicantu (in galli cantu = “as the cock crowed”, Latin)</vt:lpstr>
      <vt:lpstr>Legal Irregularities</vt:lpstr>
      <vt:lpstr>Peter’s Denials</vt:lpstr>
      <vt:lpstr>The Hearing Before Pilate (27:11-26)</vt:lpstr>
      <vt:lpstr>Crucifixion &amp; Burial in the Four Gospels</vt:lpstr>
      <vt:lpstr>Roman Crucifixions</vt:lpstr>
      <vt:lpstr>PowerPoint Presentation</vt:lpstr>
      <vt:lpstr>Possible Positions of Crucifixion Based on the remains of Jehohanan, archaeologists have theorized about his position on the cross, given that his heels were nailed with a single spike</vt:lpstr>
      <vt:lpstr>The Seven Logia from the Cross</vt:lpstr>
      <vt:lpstr>The Death of Jesus</vt:lpstr>
      <vt:lpstr>Locating Calvary   The exact site of the crucifixion has been elusive, exacerbated by the destruction of the city in AD 70 and its rebuilding by Trajan in the 2nd century. Two primary sites have been defended (as well as several that are less popular), Gordon’s Calvary and the Church of the Holy Sepulchre. The only clear identity marker in the gospels is that it was outside the city wall (Mt. 19:20; cf. He. 13:12-13).</vt:lpstr>
      <vt:lpstr>The Shame of Jesus’ Burial</vt:lpstr>
      <vt:lpstr>The two most popular sites for the location of Jesus’ burial</vt:lpstr>
      <vt:lpstr>PowerPoint Presentation</vt:lpstr>
      <vt:lpstr>Resurrection in the Four Gospels</vt:lpstr>
      <vt:lpstr>The First Witnesses</vt:lpstr>
      <vt:lpstr>Easter Faith the gospels offer two kinds of testimony</vt:lpstr>
      <vt:lpstr>Appearance to Cleopas &amp; Companion</vt:lpstr>
      <vt:lpstr>PowerPoint Presentation</vt:lpstr>
      <vt:lpstr>The Appearance to the Eleven</vt:lpstr>
      <vt:lpstr>The Ascension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THIRD GOSPEL</dc:title>
  <dc:creator>Daniel Lewis</dc:creator>
  <cp:lastModifiedBy>Daniel Lewis</cp:lastModifiedBy>
  <cp:revision>172</cp:revision>
  <dcterms:created xsi:type="dcterms:W3CDTF">2016-01-06T14:39:01Z</dcterms:created>
  <dcterms:modified xsi:type="dcterms:W3CDTF">2016-02-11T21:53:47Z</dcterms:modified>
</cp:coreProperties>
</file>