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34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36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35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3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32.xml"/>
  <Override ContentType="application/vnd.openxmlformats-officedocument.theme+xml" PartName="/ppt/theme/theme4.xml"/>
  <Override ContentType="application/vnd.openxmlformats-officedocument.theme+xml" PartName="/ppt/theme/theme36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27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31.xml"/>
  <Override ContentType="application/vnd.openxmlformats-officedocument.theme+xml" PartName="/ppt/theme/theme30.xml"/>
  <Override ContentType="application/vnd.openxmlformats-officedocument.theme+xml" PartName="/ppt/theme/theme3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8.xml"/>
  <Override ContentType="application/vnd.openxmlformats-officedocument.theme+xml" PartName="/ppt/theme/theme21.xml"/>
  <Override ContentType="application/vnd.openxmlformats-officedocument.theme+xml" PartName="/ppt/theme/theme37.xml"/>
  <Override ContentType="application/vnd.openxmlformats-officedocument.theme+xml" PartName="/ppt/theme/theme34.xml"/>
  <Override ContentType="application/vnd.openxmlformats-officedocument.theme+xml" PartName="/ppt/theme/theme2.xml"/>
  <Override ContentType="application/vnd.openxmlformats-officedocument.theme+xml" PartName="/ppt/theme/theme29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  <p:sldMasterId id="2147483654" r:id="rId6"/>
    <p:sldMasterId id="2147483656" r:id="rId7"/>
    <p:sldMasterId id="2147483658" r:id="rId8"/>
    <p:sldMasterId id="2147483660" r:id="rId9"/>
    <p:sldMasterId id="2147483662" r:id="rId10"/>
    <p:sldMasterId id="2147483664" r:id="rId11"/>
    <p:sldMasterId id="2147483666" r:id="rId12"/>
    <p:sldMasterId id="2147483668" r:id="rId13"/>
    <p:sldMasterId id="2147483670" r:id="rId14"/>
    <p:sldMasterId id="2147483672" r:id="rId15"/>
    <p:sldMasterId id="2147483674" r:id="rId16"/>
    <p:sldMasterId id="2147483676" r:id="rId17"/>
    <p:sldMasterId id="2147483678" r:id="rId18"/>
    <p:sldMasterId id="2147483680" r:id="rId19"/>
    <p:sldMasterId id="2147483682" r:id="rId20"/>
    <p:sldMasterId id="2147483684" r:id="rId21"/>
    <p:sldMasterId id="2147483686" r:id="rId22"/>
    <p:sldMasterId id="2147483688" r:id="rId23"/>
    <p:sldMasterId id="2147483690" r:id="rId24"/>
    <p:sldMasterId id="2147483692" r:id="rId25"/>
    <p:sldMasterId id="2147483694" r:id="rId26"/>
    <p:sldMasterId id="2147483696" r:id="rId27"/>
    <p:sldMasterId id="2147483698" r:id="rId28"/>
    <p:sldMasterId id="2147483700" r:id="rId29"/>
    <p:sldMasterId id="2147483702" r:id="rId30"/>
    <p:sldMasterId id="2147483704" r:id="rId31"/>
    <p:sldMasterId id="2147483706" r:id="rId32"/>
    <p:sldMasterId id="2147483708" r:id="rId33"/>
    <p:sldMasterId id="2147483710" r:id="rId34"/>
    <p:sldMasterId id="2147483712" r:id="rId35"/>
    <p:sldMasterId id="2147483714" r:id="rId36"/>
    <p:sldMasterId id="2147483716" r:id="rId37"/>
    <p:sldMasterId id="2147483718" r:id="rId38"/>
  </p:sldMasterIdLst>
  <p:notesMasterIdLst>
    <p:notesMasterId r:id="rId39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  <p:sldId id="309" r:id="rId93"/>
    <p:sldId id="310" r:id="rId94"/>
    <p:sldId id="311" r:id="rId95"/>
    <p:sldId id="312" r:id="rId96"/>
    <p:sldId id="313" r:id="rId97"/>
    <p:sldId id="314" r:id="rId98"/>
    <p:sldId id="315" r:id="rId99"/>
    <p:sldId id="316" r:id="rId100"/>
    <p:sldId id="317" r:id="rId101"/>
    <p:sldId id="318" r:id="rId102"/>
    <p:sldId id="319" r:id="rId103"/>
    <p:sldId id="320" r:id="rId104"/>
    <p:sldId id="321" r:id="rId105"/>
    <p:sldId id="322" r:id="rId106"/>
    <p:sldId id="323" r:id="rId107"/>
    <p:sldId id="324" r:id="rId108"/>
    <p:sldId id="325" r:id="rId109"/>
    <p:sldId id="326" r:id="rId110"/>
    <p:sldId id="327" r:id="rId111"/>
    <p:sldId id="328" r:id="rId112"/>
    <p:sldId id="329" r:id="rId113"/>
    <p:sldId id="330" r:id="rId114"/>
    <p:sldId id="331" r:id="rId115"/>
    <p:sldId id="332" r:id="rId116"/>
    <p:sldId id="333" r:id="rId117"/>
    <p:sldId id="334" r:id="rId118"/>
    <p:sldId id="335" r:id="rId119"/>
    <p:sldId id="336" r:id="rId120"/>
    <p:sldId id="337" r:id="rId121"/>
    <p:sldId id="338" r:id="rId122"/>
    <p:sldId id="339" r:id="rId123"/>
    <p:sldId id="340" r:id="rId124"/>
    <p:sldId id="341" r:id="rId125"/>
    <p:sldId id="342" r:id="rId126"/>
    <p:sldId id="343" r:id="rId127"/>
    <p:sldId id="344" r:id="rId128"/>
    <p:sldId id="345" r:id="rId129"/>
    <p:sldId id="346" r:id="rId130"/>
    <p:sldId id="347" r:id="rId131"/>
    <p:sldId id="348" r:id="rId132"/>
    <p:sldId id="349" r:id="rId133"/>
    <p:sldId id="350" r:id="rId134"/>
    <p:sldId id="351" r:id="rId135"/>
    <p:sldId id="352" r:id="rId136"/>
    <p:sldId id="353" r:id="rId137"/>
    <p:sldId id="354" r:id="rId138"/>
    <p:sldId id="355" r:id="rId139"/>
    <p:sldId id="356" r:id="rId140"/>
    <p:sldId id="357" r:id="rId141"/>
    <p:sldId id="358" r:id="rId142"/>
    <p:sldId id="359" r:id="rId143"/>
    <p:sldId id="360" r:id="rId144"/>
    <p:sldId id="361" r:id="rId145"/>
    <p:sldId id="362" r:id="rId146"/>
    <p:sldId id="363" r:id="rId147"/>
    <p:sldId id="364" r:id="rId148"/>
    <p:sldId id="365" r:id="rId149"/>
    <p:sldId id="366" r:id="rId150"/>
    <p:sldId id="367" r:id="rId151"/>
    <p:sldId id="368" r:id="rId152"/>
    <p:sldId id="369" r:id="rId153"/>
    <p:sldId id="370" r:id="rId154"/>
    <p:sldId id="371" r:id="rId155"/>
    <p:sldId id="372" r:id="rId156"/>
    <p:sldId id="373" r:id="rId157"/>
    <p:sldId id="374" r:id="rId158"/>
    <p:sldId id="375" r:id="rId159"/>
    <p:sldId id="376" r:id="rId160"/>
    <p:sldId id="377" r:id="rId161"/>
    <p:sldId id="378" r:id="rId162"/>
    <p:sldId id="379" r:id="rId163"/>
    <p:sldId id="380" r:id="rId164"/>
    <p:sldId id="381" r:id="rId165"/>
    <p:sldId id="382" r:id="rId166"/>
    <p:sldId id="383" r:id="rId167"/>
    <p:sldId id="384" r:id="rId168"/>
    <p:sldId id="385" r:id="rId169"/>
    <p:sldId id="386" r:id="rId170"/>
    <p:sldId id="387" r:id="rId171"/>
    <p:sldId id="388" r:id="rId172"/>
    <p:sldId id="389" r:id="rId173"/>
    <p:sldId id="390" r:id="rId174"/>
    <p:sldId id="391" r:id="rId175"/>
    <p:sldId id="392" r:id="rId176"/>
    <p:sldId id="393" r:id="rId177"/>
    <p:sldId id="394" r:id="rId178"/>
    <p:sldId id="395" r:id="rId179"/>
  </p:sldIdLst>
  <p:sldSz cy="6858000" cx="12192000"/>
  <p:notesSz cx="7559675" cy="10691800"/>
  <p:embeddedFontLst>
    <p:embeddedFont>
      <p:font typeface="Corbel"/>
      <p:regular r:id="rId180"/>
      <p:bold r:id="rId181"/>
      <p:italic r:id="rId182"/>
      <p:boldItalic r:id="rId183"/>
    </p:embeddedFont>
    <p:embeddedFont>
      <p:font typeface="Book Antiqua"/>
      <p:regular r:id="rId184"/>
      <p:bold r:id="rId185"/>
      <p:italic r:id="rId186"/>
      <p:boldItalic r:id="rId187"/>
    </p:embeddedFont>
    <p:embeddedFont>
      <p:font typeface="Libre Franklin Medium"/>
      <p:regular r:id="rId188"/>
      <p:bold r:id="rId189"/>
      <p:italic r:id="rId190"/>
      <p:boldItalic r:id="rId191"/>
    </p:embeddedFont>
    <p:embeddedFont>
      <p:font typeface="Kaushan Script"/>
      <p:regular r:id="rId192"/>
    </p:embeddedFont>
    <p:embeddedFont>
      <p:font typeface="Century Gothic"/>
      <p:regular r:id="rId193"/>
      <p:bold r:id="rId194"/>
      <p:italic r:id="rId195"/>
      <p:boldItalic r:id="rId196"/>
    </p:embeddedFont>
    <p:embeddedFont>
      <p:font typeface="Teko"/>
      <p:regular r:id="rId197"/>
      <p:bold r:id="rId198"/>
    </p:embeddedFont>
    <p:embeddedFont>
      <p:font typeface="Amiri"/>
      <p:regular r:id="rId199"/>
      <p:bold r:id="rId200"/>
      <p:italic r:id="rId201"/>
      <p:boldItalic r:id="rId202"/>
    </p:embeddedFont>
    <p:embeddedFont>
      <p:font typeface="Arial Narrow"/>
      <p:regular r:id="rId203"/>
      <p:bold r:id="rId204"/>
      <p:italic r:id="rId205"/>
      <p:boldItalic r:id="rId206"/>
    </p:embeddedFont>
    <p:embeddedFont>
      <p:font typeface="Tahoma"/>
      <p:regular r:id="rId207"/>
      <p:bold r:id="rId208"/>
    </p:embeddedFont>
    <p:embeddedFont>
      <p:font typeface="Courgette"/>
      <p:regular r:id="rId209"/>
    </p:embeddedFont>
    <p:embeddedFont>
      <p:font typeface="Balthazar"/>
      <p:regular r:id="rId210"/>
    </p:embeddedFont>
    <p:embeddedFont>
      <p:font typeface="Arial Black"/>
      <p:regular r:id="rId211"/>
    </p:embeddedFont>
    <p:embeddedFont>
      <p:font typeface="Open Sans"/>
      <p:regular r:id="rId212"/>
      <p:bold r:id="rId213"/>
      <p:italic r:id="rId214"/>
      <p:boldItalic r:id="rId2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6" roundtripDataSignature="AMtx7miuG7ZyDXV3d2oJf0thBmWaQH1x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.xml"/><Relationship Id="rId190" Type="http://schemas.openxmlformats.org/officeDocument/2006/relationships/font" Target="fonts/LibreFranklinMedium-italic.fntdata"/><Relationship Id="rId42" Type="http://schemas.openxmlformats.org/officeDocument/2006/relationships/slide" Target="slides/slide3.xml"/><Relationship Id="rId41" Type="http://schemas.openxmlformats.org/officeDocument/2006/relationships/slide" Target="slides/slide2.xml"/><Relationship Id="rId44" Type="http://schemas.openxmlformats.org/officeDocument/2006/relationships/slide" Target="slides/slide5.xml"/><Relationship Id="rId194" Type="http://schemas.openxmlformats.org/officeDocument/2006/relationships/font" Target="fonts/CenturyGothic-bold.fntdata"/><Relationship Id="rId43" Type="http://schemas.openxmlformats.org/officeDocument/2006/relationships/slide" Target="slides/slide4.xml"/><Relationship Id="rId193" Type="http://schemas.openxmlformats.org/officeDocument/2006/relationships/font" Target="fonts/CenturyGothic-regular.fntdata"/><Relationship Id="rId46" Type="http://schemas.openxmlformats.org/officeDocument/2006/relationships/slide" Target="slides/slide7.xml"/><Relationship Id="rId192" Type="http://schemas.openxmlformats.org/officeDocument/2006/relationships/font" Target="fonts/KaushanScript-regular.fntdata"/><Relationship Id="rId45" Type="http://schemas.openxmlformats.org/officeDocument/2006/relationships/slide" Target="slides/slide6.xml"/><Relationship Id="rId191" Type="http://schemas.openxmlformats.org/officeDocument/2006/relationships/font" Target="fonts/LibreFranklinMedium-boldItalic.fntdata"/><Relationship Id="rId48" Type="http://schemas.openxmlformats.org/officeDocument/2006/relationships/slide" Target="slides/slide9.xml"/><Relationship Id="rId187" Type="http://schemas.openxmlformats.org/officeDocument/2006/relationships/font" Target="fonts/BookAntiqua-boldItalic.fntdata"/><Relationship Id="rId47" Type="http://schemas.openxmlformats.org/officeDocument/2006/relationships/slide" Target="slides/slide8.xml"/><Relationship Id="rId186" Type="http://schemas.openxmlformats.org/officeDocument/2006/relationships/font" Target="fonts/BookAntiqua-italic.fntdata"/><Relationship Id="rId185" Type="http://schemas.openxmlformats.org/officeDocument/2006/relationships/font" Target="fonts/BookAntiqua-bold.fntdata"/><Relationship Id="rId49" Type="http://schemas.openxmlformats.org/officeDocument/2006/relationships/slide" Target="slides/slide10.xml"/><Relationship Id="rId184" Type="http://schemas.openxmlformats.org/officeDocument/2006/relationships/font" Target="fonts/BookAntiqua-regular.fntdata"/><Relationship Id="rId189" Type="http://schemas.openxmlformats.org/officeDocument/2006/relationships/font" Target="fonts/LibreFranklinMedium-bold.fntdata"/><Relationship Id="rId188" Type="http://schemas.openxmlformats.org/officeDocument/2006/relationships/font" Target="fonts/LibreFranklinMedium-regular.fntdata"/><Relationship Id="rId31" Type="http://schemas.openxmlformats.org/officeDocument/2006/relationships/slideMaster" Target="slideMasters/slideMaster29.xml"/><Relationship Id="rId30" Type="http://schemas.openxmlformats.org/officeDocument/2006/relationships/slideMaster" Target="slideMasters/slideMaster28.xml"/><Relationship Id="rId33" Type="http://schemas.openxmlformats.org/officeDocument/2006/relationships/slideMaster" Target="slideMasters/slideMaster31.xml"/><Relationship Id="rId183" Type="http://schemas.openxmlformats.org/officeDocument/2006/relationships/font" Target="fonts/Corbel-boldItalic.fntdata"/><Relationship Id="rId32" Type="http://schemas.openxmlformats.org/officeDocument/2006/relationships/slideMaster" Target="slideMasters/slideMaster30.xml"/><Relationship Id="rId182" Type="http://schemas.openxmlformats.org/officeDocument/2006/relationships/font" Target="fonts/Corbel-italic.fntdata"/><Relationship Id="rId35" Type="http://schemas.openxmlformats.org/officeDocument/2006/relationships/slideMaster" Target="slideMasters/slideMaster33.xml"/><Relationship Id="rId181" Type="http://schemas.openxmlformats.org/officeDocument/2006/relationships/font" Target="fonts/Corbel-bold.fntdata"/><Relationship Id="rId34" Type="http://schemas.openxmlformats.org/officeDocument/2006/relationships/slideMaster" Target="slideMasters/slideMaster32.xml"/><Relationship Id="rId180" Type="http://schemas.openxmlformats.org/officeDocument/2006/relationships/font" Target="fonts/Corbel-regular.fntdata"/><Relationship Id="rId37" Type="http://schemas.openxmlformats.org/officeDocument/2006/relationships/slideMaster" Target="slideMasters/slideMaster35.xml"/><Relationship Id="rId176" Type="http://schemas.openxmlformats.org/officeDocument/2006/relationships/slide" Target="slides/slide137.xml"/><Relationship Id="rId36" Type="http://schemas.openxmlformats.org/officeDocument/2006/relationships/slideMaster" Target="slideMasters/slideMaster34.xml"/><Relationship Id="rId175" Type="http://schemas.openxmlformats.org/officeDocument/2006/relationships/slide" Target="slides/slide136.xml"/><Relationship Id="rId39" Type="http://schemas.openxmlformats.org/officeDocument/2006/relationships/notesMaster" Target="notesMasters/notesMaster1.xml"/><Relationship Id="rId174" Type="http://schemas.openxmlformats.org/officeDocument/2006/relationships/slide" Target="slides/slide135.xml"/><Relationship Id="rId38" Type="http://schemas.openxmlformats.org/officeDocument/2006/relationships/slideMaster" Target="slideMasters/slideMaster36.xml"/><Relationship Id="rId173" Type="http://schemas.openxmlformats.org/officeDocument/2006/relationships/slide" Target="slides/slide134.xml"/><Relationship Id="rId179" Type="http://schemas.openxmlformats.org/officeDocument/2006/relationships/slide" Target="slides/slide140.xml"/><Relationship Id="rId178" Type="http://schemas.openxmlformats.org/officeDocument/2006/relationships/slide" Target="slides/slide139.xml"/><Relationship Id="rId177" Type="http://schemas.openxmlformats.org/officeDocument/2006/relationships/slide" Target="slides/slide138.xml"/><Relationship Id="rId20" Type="http://schemas.openxmlformats.org/officeDocument/2006/relationships/slideMaster" Target="slideMasters/slideMaster18.xml"/><Relationship Id="rId22" Type="http://schemas.openxmlformats.org/officeDocument/2006/relationships/slideMaster" Target="slideMasters/slideMaster20.xml"/><Relationship Id="rId21" Type="http://schemas.openxmlformats.org/officeDocument/2006/relationships/slideMaster" Target="slideMasters/slideMaster19.xml"/><Relationship Id="rId24" Type="http://schemas.openxmlformats.org/officeDocument/2006/relationships/slideMaster" Target="slideMasters/slideMaster22.xml"/><Relationship Id="rId23" Type="http://schemas.openxmlformats.org/officeDocument/2006/relationships/slideMaster" Target="slideMasters/slideMaster21.xml"/><Relationship Id="rId26" Type="http://schemas.openxmlformats.org/officeDocument/2006/relationships/slideMaster" Target="slideMasters/slideMaster24.xml"/><Relationship Id="rId25" Type="http://schemas.openxmlformats.org/officeDocument/2006/relationships/slideMaster" Target="slideMasters/slideMaster23.xml"/><Relationship Id="rId28" Type="http://schemas.openxmlformats.org/officeDocument/2006/relationships/slideMaster" Target="slideMasters/slideMaster26.xml"/><Relationship Id="rId27" Type="http://schemas.openxmlformats.org/officeDocument/2006/relationships/slideMaster" Target="slideMasters/slideMaster25.xml"/><Relationship Id="rId29" Type="http://schemas.openxmlformats.org/officeDocument/2006/relationships/slideMaster" Target="slideMasters/slideMaster27.xml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Master" Target="slideMasters/slideMaster11.xml"/><Relationship Id="rId12" Type="http://schemas.openxmlformats.org/officeDocument/2006/relationships/slideMaster" Target="slideMasters/slideMaster10.xml"/><Relationship Id="rId15" Type="http://schemas.openxmlformats.org/officeDocument/2006/relationships/slideMaster" Target="slideMasters/slideMaster13.xml"/><Relationship Id="rId198" Type="http://schemas.openxmlformats.org/officeDocument/2006/relationships/font" Target="fonts/Teko-bold.fntdata"/><Relationship Id="rId14" Type="http://schemas.openxmlformats.org/officeDocument/2006/relationships/slideMaster" Target="slideMasters/slideMaster12.xml"/><Relationship Id="rId197" Type="http://schemas.openxmlformats.org/officeDocument/2006/relationships/font" Target="fonts/Teko-regular.fntdata"/><Relationship Id="rId17" Type="http://schemas.openxmlformats.org/officeDocument/2006/relationships/slideMaster" Target="slideMasters/slideMaster15.xml"/><Relationship Id="rId196" Type="http://schemas.openxmlformats.org/officeDocument/2006/relationships/font" Target="fonts/CenturyGothic-boldItalic.fntdata"/><Relationship Id="rId16" Type="http://schemas.openxmlformats.org/officeDocument/2006/relationships/slideMaster" Target="slideMasters/slideMaster14.xml"/><Relationship Id="rId195" Type="http://schemas.openxmlformats.org/officeDocument/2006/relationships/font" Target="fonts/CenturyGothic-italic.fntdata"/><Relationship Id="rId19" Type="http://schemas.openxmlformats.org/officeDocument/2006/relationships/slideMaster" Target="slideMasters/slideMaster17.xml"/><Relationship Id="rId18" Type="http://schemas.openxmlformats.org/officeDocument/2006/relationships/slideMaster" Target="slideMasters/slideMaster16.xml"/><Relationship Id="rId199" Type="http://schemas.openxmlformats.org/officeDocument/2006/relationships/font" Target="fonts/Amiri-regular.fntdata"/><Relationship Id="rId84" Type="http://schemas.openxmlformats.org/officeDocument/2006/relationships/slide" Target="slides/slide45.xml"/><Relationship Id="rId83" Type="http://schemas.openxmlformats.org/officeDocument/2006/relationships/slide" Target="slides/slide44.xml"/><Relationship Id="rId86" Type="http://schemas.openxmlformats.org/officeDocument/2006/relationships/slide" Target="slides/slide47.xml"/><Relationship Id="rId85" Type="http://schemas.openxmlformats.org/officeDocument/2006/relationships/slide" Target="slides/slide46.xml"/><Relationship Id="rId88" Type="http://schemas.openxmlformats.org/officeDocument/2006/relationships/slide" Target="slides/slide49.xml"/><Relationship Id="rId150" Type="http://schemas.openxmlformats.org/officeDocument/2006/relationships/slide" Target="slides/slide111.xml"/><Relationship Id="rId87" Type="http://schemas.openxmlformats.org/officeDocument/2006/relationships/slide" Target="slides/slide48.xml"/><Relationship Id="rId89" Type="http://schemas.openxmlformats.org/officeDocument/2006/relationships/slide" Target="slides/slide50.xml"/><Relationship Id="rId80" Type="http://schemas.openxmlformats.org/officeDocument/2006/relationships/slide" Target="slides/slide41.xml"/><Relationship Id="rId82" Type="http://schemas.openxmlformats.org/officeDocument/2006/relationships/slide" Target="slides/slide43.xml"/><Relationship Id="rId81" Type="http://schemas.openxmlformats.org/officeDocument/2006/relationships/slide" Target="slides/slide42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10.xml"/><Relationship Id="rId4" Type="http://schemas.openxmlformats.org/officeDocument/2006/relationships/slideMaster" Target="slideMasters/slideMaster2.xml"/><Relationship Id="rId148" Type="http://schemas.openxmlformats.org/officeDocument/2006/relationships/slide" Target="slides/slide109.xml"/><Relationship Id="rId9" Type="http://schemas.openxmlformats.org/officeDocument/2006/relationships/slideMaster" Target="slideMasters/slideMaster7.xml"/><Relationship Id="rId143" Type="http://schemas.openxmlformats.org/officeDocument/2006/relationships/slide" Target="slides/slide104.xml"/><Relationship Id="rId142" Type="http://schemas.openxmlformats.org/officeDocument/2006/relationships/slide" Target="slides/slide103.xml"/><Relationship Id="rId141" Type="http://schemas.openxmlformats.org/officeDocument/2006/relationships/slide" Target="slides/slide102.xml"/><Relationship Id="rId140" Type="http://schemas.openxmlformats.org/officeDocument/2006/relationships/slide" Target="slides/slide101.xml"/><Relationship Id="rId5" Type="http://schemas.openxmlformats.org/officeDocument/2006/relationships/slideMaster" Target="slideMasters/slideMaster3.xml"/><Relationship Id="rId147" Type="http://schemas.openxmlformats.org/officeDocument/2006/relationships/slide" Target="slides/slide108.xml"/><Relationship Id="rId6" Type="http://schemas.openxmlformats.org/officeDocument/2006/relationships/slideMaster" Target="slideMasters/slideMaster4.xml"/><Relationship Id="rId146" Type="http://schemas.openxmlformats.org/officeDocument/2006/relationships/slide" Target="slides/slide107.xml"/><Relationship Id="rId7" Type="http://schemas.openxmlformats.org/officeDocument/2006/relationships/slideMaster" Target="slideMasters/slideMaster5.xml"/><Relationship Id="rId145" Type="http://schemas.openxmlformats.org/officeDocument/2006/relationships/slide" Target="slides/slide106.xml"/><Relationship Id="rId8" Type="http://schemas.openxmlformats.org/officeDocument/2006/relationships/slideMaster" Target="slideMasters/slideMaster6.xml"/><Relationship Id="rId144" Type="http://schemas.openxmlformats.org/officeDocument/2006/relationships/slide" Target="slides/slide105.xml"/><Relationship Id="rId73" Type="http://schemas.openxmlformats.org/officeDocument/2006/relationships/slide" Target="slides/slide34.xml"/><Relationship Id="rId72" Type="http://schemas.openxmlformats.org/officeDocument/2006/relationships/slide" Target="slides/slide33.xml"/><Relationship Id="rId75" Type="http://schemas.openxmlformats.org/officeDocument/2006/relationships/slide" Target="slides/slide36.xml"/><Relationship Id="rId74" Type="http://schemas.openxmlformats.org/officeDocument/2006/relationships/slide" Target="slides/slide35.xml"/><Relationship Id="rId77" Type="http://schemas.openxmlformats.org/officeDocument/2006/relationships/slide" Target="slides/slide38.xml"/><Relationship Id="rId76" Type="http://schemas.openxmlformats.org/officeDocument/2006/relationships/slide" Target="slides/slide37.xml"/><Relationship Id="rId79" Type="http://schemas.openxmlformats.org/officeDocument/2006/relationships/slide" Target="slides/slide40.xml"/><Relationship Id="rId78" Type="http://schemas.openxmlformats.org/officeDocument/2006/relationships/slide" Target="slides/slide39.xml"/><Relationship Id="rId71" Type="http://schemas.openxmlformats.org/officeDocument/2006/relationships/slide" Target="slides/slide32.xml"/><Relationship Id="rId70" Type="http://schemas.openxmlformats.org/officeDocument/2006/relationships/slide" Target="slides/slide31.xml"/><Relationship Id="rId139" Type="http://schemas.openxmlformats.org/officeDocument/2006/relationships/slide" Target="slides/slide100.xml"/><Relationship Id="rId138" Type="http://schemas.openxmlformats.org/officeDocument/2006/relationships/slide" Target="slides/slide99.xml"/><Relationship Id="rId137" Type="http://schemas.openxmlformats.org/officeDocument/2006/relationships/slide" Target="slides/slide98.xml"/><Relationship Id="rId132" Type="http://schemas.openxmlformats.org/officeDocument/2006/relationships/slide" Target="slides/slide93.xml"/><Relationship Id="rId131" Type="http://schemas.openxmlformats.org/officeDocument/2006/relationships/slide" Target="slides/slide92.xml"/><Relationship Id="rId130" Type="http://schemas.openxmlformats.org/officeDocument/2006/relationships/slide" Target="slides/slide91.xml"/><Relationship Id="rId136" Type="http://schemas.openxmlformats.org/officeDocument/2006/relationships/slide" Target="slides/slide97.xml"/><Relationship Id="rId135" Type="http://schemas.openxmlformats.org/officeDocument/2006/relationships/slide" Target="slides/slide96.xml"/><Relationship Id="rId134" Type="http://schemas.openxmlformats.org/officeDocument/2006/relationships/slide" Target="slides/slide95.xml"/><Relationship Id="rId133" Type="http://schemas.openxmlformats.org/officeDocument/2006/relationships/slide" Target="slides/slide94.xml"/><Relationship Id="rId62" Type="http://schemas.openxmlformats.org/officeDocument/2006/relationships/slide" Target="slides/slide23.xml"/><Relationship Id="rId61" Type="http://schemas.openxmlformats.org/officeDocument/2006/relationships/slide" Target="slides/slide22.xml"/><Relationship Id="rId64" Type="http://schemas.openxmlformats.org/officeDocument/2006/relationships/slide" Target="slides/slide25.xml"/><Relationship Id="rId63" Type="http://schemas.openxmlformats.org/officeDocument/2006/relationships/slide" Target="slides/slide24.xml"/><Relationship Id="rId66" Type="http://schemas.openxmlformats.org/officeDocument/2006/relationships/slide" Target="slides/slide27.xml"/><Relationship Id="rId172" Type="http://schemas.openxmlformats.org/officeDocument/2006/relationships/slide" Target="slides/slide133.xml"/><Relationship Id="rId65" Type="http://schemas.openxmlformats.org/officeDocument/2006/relationships/slide" Target="slides/slide26.xml"/><Relationship Id="rId171" Type="http://schemas.openxmlformats.org/officeDocument/2006/relationships/slide" Target="slides/slide132.xml"/><Relationship Id="rId68" Type="http://schemas.openxmlformats.org/officeDocument/2006/relationships/slide" Target="slides/slide29.xml"/><Relationship Id="rId170" Type="http://schemas.openxmlformats.org/officeDocument/2006/relationships/slide" Target="slides/slide131.xml"/><Relationship Id="rId67" Type="http://schemas.openxmlformats.org/officeDocument/2006/relationships/slide" Target="slides/slide28.xml"/><Relationship Id="rId60" Type="http://schemas.openxmlformats.org/officeDocument/2006/relationships/slide" Target="slides/slide21.xml"/><Relationship Id="rId165" Type="http://schemas.openxmlformats.org/officeDocument/2006/relationships/slide" Target="slides/slide126.xml"/><Relationship Id="rId69" Type="http://schemas.openxmlformats.org/officeDocument/2006/relationships/slide" Target="slides/slide30.xml"/><Relationship Id="rId164" Type="http://schemas.openxmlformats.org/officeDocument/2006/relationships/slide" Target="slides/slide125.xml"/><Relationship Id="rId163" Type="http://schemas.openxmlformats.org/officeDocument/2006/relationships/slide" Target="slides/slide124.xml"/><Relationship Id="rId162" Type="http://schemas.openxmlformats.org/officeDocument/2006/relationships/slide" Target="slides/slide123.xml"/><Relationship Id="rId169" Type="http://schemas.openxmlformats.org/officeDocument/2006/relationships/slide" Target="slides/slide130.xml"/><Relationship Id="rId168" Type="http://schemas.openxmlformats.org/officeDocument/2006/relationships/slide" Target="slides/slide129.xml"/><Relationship Id="rId167" Type="http://schemas.openxmlformats.org/officeDocument/2006/relationships/slide" Target="slides/slide128.xml"/><Relationship Id="rId166" Type="http://schemas.openxmlformats.org/officeDocument/2006/relationships/slide" Target="slides/slide127.xml"/><Relationship Id="rId51" Type="http://schemas.openxmlformats.org/officeDocument/2006/relationships/slide" Target="slides/slide12.xml"/><Relationship Id="rId50" Type="http://schemas.openxmlformats.org/officeDocument/2006/relationships/slide" Target="slides/slide11.xml"/><Relationship Id="rId53" Type="http://schemas.openxmlformats.org/officeDocument/2006/relationships/slide" Target="slides/slide14.xml"/><Relationship Id="rId52" Type="http://schemas.openxmlformats.org/officeDocument/2006/relationships/slide" Target="slides/slide13.xml"/><Relationship Id="rId55" Type="http://schemas.openxmlformats.org/officeDocument/2006/relationships/slide" Target="slides/slide16.xml"/><Relationship Id="rId161" Type="http://schemas.openxmlformats.org/officeDocument/2006/relationships/slide" Target="slides/slide122.xml"/><Relationship Id="rId54" Type="http://schemas.openxmlformats.org/officeDocument/2006/relationships/slide" Target="slides/slide15.xml"/><Relationship Id="rId160" Type="http://schemas.openxmlformats.org/officeDocument/2006/relationships/slide" Target="slides/slide121.xml"/><Relationship Id="rId57" Type="http://schemas.openxmlformats.org/officeDocument/2006/relationships/slide" Target="slides/slide18.xml"/><Relationship Id="rId56" Type="http://schemas.openxmlformats.org/officeDocument/2006/relationships/slide" Target="slides/slide17.xml"/><Relationship Id="rId159" Type="http://schemas.openxmlformats.org/officeDocument/2006/relationships/slide" Target="slides/slide120.xml"/><Relationship Id="rId59" Type="http://schemas.openxmlformats.org/officeDocument/2006/relationships/slide" Target="slides/slide20.xml"/><Relationship Id="rId154" Type="http://schemas.openxmlformats.org/officeDocument/2006/relationships/slide" Target="slides/slide115.xml"/><Relationship Id="rId58" Type="http://schemas.openxmlformats.org/officeDocument/2006/relationships/slide" Target="slides/slide19.xml"/><Relationship Id="rId153" Type="http://schemas.openxmlformats.org/officeDocument/2006/relationships/slide" Target="slides/slide114.xml"/><Relationship Id="rId152" Type="http://schemas.openxmlformats.org/officeDocument/2006/relationships/slide" Target="slides/slide113.xml"/><Relationship Id="rId151" Type="http://schemas.openxmlformats.org/officeDocument/2006/relationships/slide" Target="slides/slide112.xml"/><Relationship Id="rId158" Type="http://schemas.openxmlformats.org/officeDocument/2006/relationships/slide" Target="slides/slide119.xml"/><Relationship Id="rId157" Type="http://schemas.openxmlformats.org/officeDocument/2006/relationships/slide" Target="slides/slide118.xml"/><Relationship Id="rId156" Type="http://schemas.openxmlformats.org/officeDocument/2006/relationships/slide" Target="slides/slide117.xml"/><Relationship Id="rId155" Type="http://schemas.openxmlformats.org/officeDocument/2006/relationships/slide" Target="slides/slide116.xml"/><Relationship Id="rId107" Type="http://schemas.openxmlformats.org/officeDocument/2006/relationships/slide" Target="slides/slide68.xml"/><Relationship Id="rId106" Type="http://schemas.openxmlformats.org/officeDocument/2006/relationships/slide" Target="slides/slide67.xml"/><Relationship Id="rId105" Type="http://schemas.openxmlformats.org/officeDocument/2006/relationships/slide" Target="slides/slide66.xml"/><Relationship Id="rId104" Type="http://schemas.openxmlformats.org/officeDocument/2006/relationships/slide" Target="slides/slide65.xml"/><Relationship Id="rId109" Type="http://schemas.openxmlformats.org/officeDocument/2006/relationships/slide" Target="slides/slide70.xml"/><Relationship Id="rId108" Type="http://schemas.openxmlformats.org/officeDocument/2006/relationships/slide" Target="slides/slide69.xml"/><Relationship Id="rId103" Type="http://schemas.openxmlformats.org/officeDocument/2006/relationships/slide" Target="slides/slide64.xml"/><Relationship Id="rId102" Type="http://schemas.openxmlformats.org/officeDocument/2006/relationships/slide" Target="slides/slide63.xml"/><Relationship Id="rId101" Type="http://schemas.openxmlformats.org/officeDocument/2006/relationships/slide" Target="slides/slide62.xml"/><Relationship Id="rId100" Type="http://schemas.openxmlformats.org/officeDocument/2006/relationships/slide" Target="slides/slide61.xml"/><Relationship Id="rId216" Type="http://customschemas.google.com/relationships/presentationmetadata" Target="metadata"/><Relationship Id="rId215" Type="http://schemas.openxmlformats.org/officeDocument/2006/relationships/font" Target="fonts/OpenSans-boldItalic.fntdata"/><Relationship Id="rId214" Type="http://schemas.openxmlformats.org/officeDocument/2006/relationships/font" Target="fonts/OpenSans-italic.fntdata"/><Relationship Id="rId213" Type="http://schemas.openxmlformats.org/officeDocument/2006/relationships/font" Target="fonts/OpenSans-bold.fntdata"/><Relationship Id="rId212" Type="http://schemas.openxmlformats.org/officeDocument/2006/relationships/font" Target="fonts/OpenSans-regular.fntdata"/><Relationship Id="rId211" Type="http://schemas.openxmlformats.org/officeDocument/2006/relationships/font" Target="fonts/ArialBlack-regular.fntdata"/><Relationship Id="rId210" Type="http://schemas.openxmlformats.org/officeDocument/2006/relationships/font" Target="fonts/Balthazar-regular.fntdata"/><Relationship Id="rId129" Type="http://schemas.openxmlformats.org/officeDocument/2006/relationships/slide" Target="slides/slide90.xml"/><Relationship Id="rId128" Type="http://schemas.openxmlformats.org/officeDocument/2006/relationships/slide" Target="slides/slide89.xml"/><Relationship Id="rId127" Type="http://schemas.openxmlformats.org/officeDocument/2006/relationships/slide" Target="slides/slide88.xml"/><Relationship Id="rId126" Type="http://schemas.openxmlformats.org/officeDocument/2006/relationships/slide" Target="slides/slide87.xml"/><Relationship Id="rId121" Type="http://schemas.openxmlformats.org/officeDocument/2006/relationships/slide" Target="slides/slide82.xml"/><Relationship Id="rId120" Type="http://schemas.openxmlformats.org/officeDocument/2006/relationships/slide" Target="slides/slide81.xml"/><Relationship Id="rId125" Type="http://schemas.openxmlformats.org/officeDocument/2006/relationships/slide" Target="slides/slide86.xml"/><Relationship Id="rId124" Type="http://schemas.openxmlformats.org/officeDocument/2006/relationships/slide" Target="slides/slide85.xml"/><Relationship Id="rId123" Type="http://schemas.openxmlformats.org/officeDocument/2006/relationships/slide" Target="slides/slide84.xml"/><Relationship Id="rId122" Type="http://schemas.openxmlformats.org/officeDocument/2006/relationships/slide" Target="slides/slide83.xml"/><Relationship Id="rId95" Type="http://schemas.openxmlformats.org/officeDocument/2006/relationships/slide" Target="slides/slide56.xml"/><Relationship Id="rId94" Type="http://schemas.openxmlformats.org/officeDocument/2006/relationships/slide" Target="slides/slide55.xml"/><Relationship Id="rId97" Type="http://schemas.openxmlformats.org/officeDocument/2006/relationships/slide" Target="slides/slide58.xml"/><Relationship Id="rId96" Type="http://schemas.openxmlformats.org/officeDocument/2006/relationships/slide" Target="slides/slide57.xml"/><Relationship Id="rId99" Type="http://schemas.openxmlformats.org/officeDocument/2006/relationships/slide" Target="slides/slide60.xml"/><Relationship Id="rId98" Type="http://schemas.openxmlformats.org/officeDocument/2006/relationships/slide" Target="slides/slide59.xml"/><Relationship Id="rId91" Type="http://schemas.openxmlformats.org/officeDocument/2006/relationships/slide" Target="slides/slide52.xml"/><Relationship Id="rId90" Type="http://schemas.openxmlformats.org/officeDocument/2006/relationships/slide" Target="slides/slide51.xml"/><Relationship Id="rId93" Type="http://schemas.openxmlformats.org/officeDocument/2006/relationships/slide" Target="slides/slide54.xml"/><Relationship Id="rId92" Type="http://schemas.openxmlformats.org/officeDocument/2006/relationships/slide" Target="slides/slide53.xml"/><Relationship Id="rId118" Type="http://schemas.openxmlformats.org/officeDocument/2006/relationships/slide" Target="slides/slide79.xml"/><Relationship Id="rId117" Type="http://schemas.openxmlformats.org/officeDocument/2006/relationships/slide" Target="slides/slide78.xml"/><Relationship Id="rId116" Type="http://schemas.openxmlformats.org/officeDocument/2006/relationships/slide" Target="slides/slide77.xml"/><Relationship Id="rId115" Type="http://schemas.openxmlformats.org/officeDocument/2006/relationships/slide" Target="slides/slide76.xml"/><Relationship Id="rId119" Type="http://schemas.openxmlformats.org/officeDocument/2006/relationships/slide" Target="slides/slide80.xml"/><Relationship Id="rId110" Type="http://schemas.openxmlformats.org/officeDocument/2006/relationships/slide" Target="slides/slide71.xml"/><Relationship Id="rId114" Type="http://schemas.openxmlformats.org/officeDocument/2006/relationships/slide" Target="slides/slide75.xml"/><Relationship Id="rId113" Type="http://schemas.openxmlformats.org/officeDocument/2006/relationships/slide" Target="slides/slide74.xml"/><Relationship Id="rId112" Type="http://schemas.openxmlformats.org/officeDocument/2006/relationships/slide" Target="slides/slide73.xml"/><Relationship Id="rId111" Type="http://schemas.openxmlformats.org/officeDocument/2006/relationships/slide" Target="slides/slide72.xml"/><Relationship Id="rId206" Type="http://schemas.openxmlformats.org/officeDocument/2006/relationships/font" Target="fonts/ArialNarrow-boldItalic.fntdata"/><Relationship Id="rId205" Type="http://schemas.openxmlformats.org/officeDocument/2006/relationships/font" Target="fonts/ArialNarrow-italic.fntdata"/><Relationship Id="rId204" Type="http://schemas.openxmlformats.org/officeDocument/2006/relationships/font" Target="fonts/ArialNarrow-bold.fntdata"/><Relationship Id="rId203" Type="http://schemas.openxmlformats.org/officeDocument/2006/relationships/font" Target="fonts/ArialNarrow-regular.fntdata"/><Relationship Id="rId209" Type="http://schemas.openxmlformats.org/officeDocument/2006/relationships/font" Target="fonts/Courgette-regular.fntdata"/><Relationship Id="rId208" Type="http://schemas.openxmlformats.org/officeDocument/2006/relationships/font" Target="fonts/Tahoma-bold.fntdata"/><Relationship Id="rId207" Type="http://schemas.openxmlformats.org/officeDocument/2006/relationships/font" Target="fonts/Tahoma-regular.fntdata"/><Relationship Id="rId202" Type="http://schemas.openxmlformats.org/officeDocument/2006/relationships/font" Target="fonts/Amiri-boldItalic.fntdata"/><Relationship Id="rId201" Type="http://schemas.openxmlformats.org/officeDocument/2006/relationships/font" Target="fonts/Amiri-italic.fntdata"/><Relationship Id="rId200" Type="http://schemas.openxmlformats.org/officeDocument/2006/relationships/font" Target="fonts/Amiri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0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0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0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0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0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0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0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0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10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0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0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0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10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0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0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0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0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0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0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1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1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1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1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1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1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1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1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1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1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1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1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1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1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1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1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1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1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1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1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1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1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1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1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1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5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5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5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5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5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5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5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5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5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5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6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6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6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6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6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6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6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6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6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6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6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6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6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6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6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7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7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7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7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7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7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7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7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7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7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7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7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7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7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7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7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7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8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8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8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8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8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8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8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8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8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8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8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8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8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8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8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8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8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8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8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8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9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9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9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9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9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9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9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9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9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9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9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9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9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9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9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9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9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9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9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2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2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42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95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0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6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160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07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2"/>
          <p:cNvSpPr txBox="1"/>
          <p:nvPr>
            <p:ph idx="11" type="ftr"/>
          </p:nvPr>
        </p:nvSpPr>
        <p:spPr>
          <a:xfrm>
            <a:off x="711360" y="5935680"/>
            <a:ext cx="64443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62"/>
          <p:cNvSpPr txBox="1"/>
          <p:nvPr>
            <p:ph idx="12" type="sldNum"/>
          </p:nvPr>
        </p:nvSpPr>
        <p:spPr>
          <a:xfrm>
            <a:off x="10464840" y="752400"/>
            <a:ext cx="1542240" cy="10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62"/>
          <p:cNvSpPr txBox="1"/>
          <p:nvPr>
            <p:ph idx="10" type="dt"/>
          </p:nvPr>
        </p:nvSpPr>
        <p:spPr>
          <a:xfrm>
            <a:off x="7156440" y="593568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OVER_TEXT" type="objOverTx">
  <p:cSld name="OBJECT_OVER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6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6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64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64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64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_OBJECTS" type="fourObj">
  <p:cSld name="FOUR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6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6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6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66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66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66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166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8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68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168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0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70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170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7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72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72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72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17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7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74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74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174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76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76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176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ONLY" type="mediaAndTx">
  <p:cSld name="MEDIA_AND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8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78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178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4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44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AND_OBJECT" type="twoObjAndTx">
  <p:cSld name="TWO_OBJECTS_AND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8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8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8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80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80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180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AND_TWO_OBJECTS" type="txAndTwoObj">
  <p:cSld name="TEXT_AND_TWO_OBJECT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8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8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18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182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82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182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OVER_TEXT" type="twoObjOverTx">
  <p:cSld name="TWO_OBJECTS_OVER_TEX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8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8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18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184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184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184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" type="objOverTx">
  <p:cSld name="OBJECT_OVER_TEXT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186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186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86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8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186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2" type="fourObj">
  <p:cSld name="FOUR_OBJECT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18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18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18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18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188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8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188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3" type="blank">
  <p:cSld name="BLANK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0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19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190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4" type="tx">
  <p:cSld name="TITLE_AND_BODY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9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7" name="Google Shape;507;p192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19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9" name="Google Shape;509;p192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5" type="obj">
  <p:cSld name="OBJECT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19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194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19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194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6" type="twoObj">
  <p:cSld name="TWO_OBJECTS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9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9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9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96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19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p196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7" type="titleOnly">
  <p:cSld name="TITLE_ONLY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9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98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9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198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2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6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6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46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8" type="mediaAndTx">
  <p:cSld name="MEDIA_AND_TEXT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0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0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p200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9" type="twoObjAndTx">
  <p:cSld name="TWO_OBJECTS_AND_TEXT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0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20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20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202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0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p202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0" type="txAndTwoObj">
  <p:cSld name="TEXT_AND_TWO_OBJECTS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20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20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20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1" name="Google Shape;601;p204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20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3" name="Google Shape;603;p204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1" type="twoObjOverTx">
  <p:cSld name="TWO_OBJECTS_OVER_TEX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0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20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20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20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06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20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2" name="Google Shape;622;p206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3" type="objOverTx">
  <p:cSld name="OBJECT_OVER_TEX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0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20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20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208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208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208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4" type="fourObj">
  <p:cSld name="FOUR_OBJECT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2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2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21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21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210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210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0" name="Google Shape;670;p210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15" type="blank">
  <p:cSld name="BLANK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12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212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3" name="Google Shape;693;p212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24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8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8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36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0"/>
          <p:cNvSpPr txBox="1"/>
          <p:nvPr>
            <p:ph idx="11" type="ftr"/>
          </p:nvPr>
        </p:nvSpPr>
        <p:spPr>
          <a:xfrm>
            <a:off x="4165560" y="6278400"/>
            <a:ext cx="385992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0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sz="1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50"/>
          <p:cNvSpPr txBox="1"/>
          <p:nvPr>
            <p:ph idx="10" type="dt"/>
          </p:nvPr>
        </p:nvSpPr>
        <p:spPr>
          <a:xfrm>
            <a:off x="60948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48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2"/>
          <p:cNvSpPr txBox="1"/>
          <p:nvPr>
            <p:ph idx="11" type="ftr"/>
          </p:nvPr>
        </p:nvSpPr>
        <p:spPr>
          <a:xfrm>
            <a:off x="7620120" y="6305400"/>
            <a:ext cx="385992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2"/>
          <p:cNvSpPr txBox="1"/>
          <p:nvPr>
            <p:ph idx="12" type="sldNum"/>
          </p:nvPr>
        </p:nvSpPr>
        <p:spPr>
          <a:xfrm>
            <a:off x="11484720" y="6305400"/>
            <a:ext cx="60876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sz="1200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52"/>
          <p:cNvSpPr txBox="1"/>
          <p:nvPr>
            <p:ph idx="10" type="dt"/>
          </p:nvPr>
        </p:nvSpPr>
        <p:spPr>
          <a:xfrm>
            <a:off x="4775040" y="630540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60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4"/>
          <p:cNvSpPr txBox="1"/>
          <p:nvPr>
            <p:ph idx="11" type="ftr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4"/>
          <p:cNvSpPr txBox="1"/>
          <p:nvPr>
            <p:ph idx="12" type="sldNum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54"/>
          <p:cNvSpPr txBox="1"/>
          <p:nvPr>
            <p:ph idx="10" type="dt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71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56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5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sz="800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156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83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8"/>
          <p:cNvSpPr txBox="1"/>
          <p:nvPr>
            <p:ph idx="11" type="ftr"/>
          </p:nvPr>
        </p:nvSpPr>
        <p:spPr>
          <a:xfrm>
            <a:off x="711360" y="5935680"/>
            <a:ext cx="64443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58"/>
          <p:cNvSpPr txBox="1"/>
          <p:nvPr>
            <p:ph idx="12" type="sldNum"/>
          </p:nvPr>
        </p:nvSpPr>
        <p:spPr>
          <a:xfrm>
            <a:off x="10464840" y="752400"/>
            <a:ext cx="1542240" cy="10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sz="3600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58"/>
          <p:cNvSpPr txBox="1"/>
          <p:nvPr>
            <p:ph idx="10" type="dt"/>
          </p:nvPr>
        </p:nvSpPr>
        <p:spPr>
          <a:xfrm>
            <a:off x="7156440" y="593568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9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0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5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1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7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8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6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9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4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7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4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2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5.xml"/></Relationships>
</file>

<file path=ppt/slideMasters/_rels/slideMaster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34.xml"/></Relationships>
</file>

<file path=ppt/slideMasters/_rels/slideMaster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0.xml"/></Relationships>
</file>

<file path=ppt/slideMasters/_rels/slideMaster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8.xml"/></Relationships>
</file>

<file path=ppt/slideMasters/_rels/slideMaster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6.xml"/></Relationships>
</file>

<file path=ppt/slideMasters/_rels/slideMaster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6.xml"/></Relationships>
</file>

<file path=ppt/slideMasters/_rels/slideMaster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36.xml"/></Relationships>
</file>

<file path=ppt/slideMasters/_rels/slideMaster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1.xml"/></Relationships>
</file>

<file path=ppt/slideMasters/_rels/slideMaster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19.xml"/></Relationships>
</file>

<file path=ppt/slideMasters/_rels/slideMaster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141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41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1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41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11" name="Google Shape;11;p141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" name="Google Shape;12;p141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" name="Google Shape;13;p141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4" name="Google Shape;14;p14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41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141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41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Google Shape;18;p14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8" name="Google Shape;178;p159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9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59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1" name="Google Shape;181;p15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59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3" name="Google Shape;183;p15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Google Shape;184;p15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925"/>
            </a:gs>
            <a:gs pos="50000">
              <a:srgbClr val="D54209"/>
            </a:gs>
            <a:gs pos="100000">
              <a:srgbClr val="8D0000"/>
            </a:gs>
          </a:gsLst>
          <a:lin ang="25200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ames\Desktop\msft\Berlin\build Assets\hashOverlaySD-FullResolve.png" id="190" name="Google Shape;190;p1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61"/>
          <p:cNvGrpSpPr/>
          <p:nvPr/>
        </p:nvGrpSpPr>
        <p:grpSpPr>
          <a:xfrm>
            <a:off x="0" y="609480"/>
            <a:ext cx="12214800" cy="1675800"/>
            <a:chOff x="0" y="609480"/>
            <a:chExt cx="12214800" cy="1675800"/>
          </a:xfrm>
        </p:grpSpPr>
        <p:pic>
          <p:nvPicPr>
            <p:cNvPr descr="HD-ShadowLong.png" id="192" name="Google Shape;192;p161"/>
            <p:cNvPicPr preferRelativeResize="0"/>
            <p:nvPr/>
          </p:nvPicPr>
          <p:blipFill rotWithShape="1">
            <a:blip r:embed="rId2">
              <a:alphaModFix/>
            </a:blip>
            <a:srcRect b="0" l="26978" r="-216" t="0"/>
            <a:stretch/>
          </p:blipFill>
          <p:spPr>
            <a:xfrm>
              <a:off x="0" y="1964880"/>
              <a:ext cx="1019124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-ShadowShort.png" id="193" name="Google Shape;193;p1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89160" y="1972800"/>
              <a:ext cx="1925640" cy="143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61"/>
            <p:cNvSpPr/>
            <p:nvPr/>
          </p:nvSpPr>
          <p:spPr>
            <a:xfrm>
              <a:off x="0" y="609480"/>
              <a:ext cx="10087200" cy="136764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1"/>
            <p:cNvSpPr/>
            <p:nvPr/>
          </p:nvSpPr>
          <p:spPr>
            <a:xfrm>
              <a:off x="10280520" y="609480"/>
              <a:ext cx="1910520" cy="1367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161"/>
          <p:cNvSpPr txBox="1"/>
          <p:nvPr>
            <p:ph idx="11" type="ftr"/>
          </p:nvPr>
        </p:nvSpPr>
        <p:spPr>
          <a:xfrm>
            <a:off x="711360" y="5935680"/>
            <a:ext cx="64443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Google Shape;197;p161"/>
          <p:cNvSpPr txBox="1"/>
          <p:nvPr>
            <p:ph idx="12" type="sldNum"/>
          </p:nvPr>
        </p:nvSpPr>
        <p:spPr>
          <a:xfrm>
            <a:off x="10464840" y="752400"/>
            <a:ext cx="1542240" cy="10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1"/>
          <p:cNvSpPr txBox="1"/>
          <p:nvPr>
            <p:ph idx="10" type="dt"/>
          </p:nvPr>
        </p:nvSpPr>
        <p:spPr>
          <a:xfrm>
            <a:off x="7156440" y="593568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Google Shape;199;p1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Google Shape;200;p16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p163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3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3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163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211" name="Google Shape;211;p163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2" name="Google Shape;212;p163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3" name="Google Shape;213;p163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14" name="Google Shape;214;p16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5" name="Google Shape;215;p163"/>
          <p:cNvSpPr txBox="1"/>
          <p:nvPr>
            <p:ph idx="1" type="body"/>
          </p:nvPr>
        </p:nvSpPr>
        <p:spPr>
          <a:xfrm>
            <a:off x="1066680" y="210312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6" name="Google Shape;216;p163"/>
          <p:cNvSpPr txBox="1"/>
          <p:nvPr>
            <p:ph idx="2" type="body"/>
          </p:nvPr>
        </p:nvSpPr>
        <p:spPr>
          <a:xfrm>
            <a:off x="1066680" y="411408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7" name="Google Shape;217;p163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163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63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9" name="Google Shape;229;p165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5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65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165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233" name="Google Shape;233;p165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4" name="Google Shape;234;p165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5" name="Google Shape;235;p165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36" name="Google Shape;236;p16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7" name="Google Shape;237;p165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8" name="Google Shape;238;p165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9" name="Google Shape;239;p165"/>
          <p:cNvSpPr txBox="1"/>
          <p:nvPr>
            <p:ph idx="3" type="body"/>
          </p:nvPr>
        </p:nvSpPr>
        <p:spPr>
          <a:xfrm>
            <a:off x="106668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0" name="Google Shape;240;p165"/>
          <p:cNvSpPr txBox="1"/>
          <p:nvPr>
            <p:ph idx="4" type="body"/>
          </p:nvPr>
        </p:nvSpPr>
        <p:spPr>
          <a:xfrm>
            <a:off x="622080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1" name="Google Shape;241;p165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2" name="Google Shape;242;p165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65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167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7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67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67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259" name="Google Shape;259;p167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0" name="Google Shape;260;p167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1" name="Google Shape;261;p167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62" name="Google Shape;262;p167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3" name="Google Shape;263;p167"/>
          <p:cNvSpPr txBox="1"/>
          <p:nvPr>
            <p:ph idx="1" type="body"/>
          </p:nvPr>
        </p:nvSpPr>
        <p:spPr>
          <a:xfrm>
            <a:off x="106668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4" name="Google Shape;264;p167"/>
          <p:cNvSpPr txBox="1"/>
          <p:nvPr>
            <p:ph idx="2" type="body"/>
          </p:nvPr>
        </p:nvSpPr>
        <p:spPr>
          <a:xfrm>
            <a:off x="446760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5" name="Google Shape;265;p167"/>
          <p:cNvSpPr txBox="1"/>
          <p:nvPr>
            <p:ph idx="3" type="body"/>
          </p:nvPr>
        </p:nvSpPr>
        <p:spPr>
          <a:xfrm>
            <a:off x="786852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6" name="Google Shape;266;p167"/>
          <p:cNvSpPr txBox="1"/>
          <p:nvPr>
            <p:ph idx="4" type="body"/>
          </p:nvPr>
        </p:nvSpPr>
        <p:spPr>
          <a:xfrm>
            <a:off x="106668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7" name="Google Shape;267;p167"/>
          <p:cNvSpPr txBox="1"/>
          <p:nvPr>
            <p:ph idx="5" type="body"/>
          </p:nvPr>
        </p:nvSpPr>
        <p:spPr>
          <a:xfrm>
            <a:off x="446760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8" name="Google Shape;268;p167"/>
          <p:cNvSpPr txBox="1"/>
          <p:nvPr>
            <p:ph idx="6" type="body"/>
          </p:nvPr>
        </p:nvSpPr>
        <p:spPr>
          <a:xfrm>
            <a:off x="786852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9" name="Google Shape;269;p167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0" name="Google Shape;270;p167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167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169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9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69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169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282" name="Google Shape;282;p169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83" name="Google Shape;283;p169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84" name="Google Shape;284;p169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85" name="Google Shape;285;p169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6" name="Google Shape;286;p169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69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4" name="Google Shape;294;p171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1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1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171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298" name="Google Shape;298;p171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9" name="Google Shape;299;p171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0" name="Google Shape;300;p171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01" name="Google Shape;301;p17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2" name="Google Shape;302;p171"/>
          <p:cNvSpPr txBox="1"/>
          <p:nvPr>
            <p:ph idx="1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3" name="Google Shape;303;p171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4" name="Google Shape;304;p171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71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4" name="Google Shape;314;p173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73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73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173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318" name="Google Shape;318;p173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9" name="Google Shape;319;p173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0" name="Google Shape;320;p173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21" name="Google Shape;321;p17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2" name="Google Shape;322;p173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3" name="Google Shape;323;p173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4" name="Google Shape;324;p173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5" name="Google Shape;325;p173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73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6" name="Google Shape;336;p175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5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5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175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340" name="Google Shape;340;p175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1" name="Google Shape;341;p175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2" name="Google Shape;342;p175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43" name="Google Shape;343;p17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4" name="Google Shape;344;p175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5" name="Google Shape;345;p175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175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4" name="Google Shape;354;p177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7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7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177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358" name="Google Shape;358;p177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9" name="Google Shape;359;p177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60" name="Google Shape;360;p177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61" name="Google Shape;361;p177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2" name="Google Shape;362;p177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177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" name="Google Shape;27;p143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3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3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14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143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1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1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0" name="Google Shape;370;p179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9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9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79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374" name="Google Shape;374;p179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5" name="Google Shape;375;p179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6" name="Google Shape;376;p179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77" name="Google Shape;377;p179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8" name="Google Shape;378;p179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9" name="Google Shape;379;p179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0" name="Google Shape;380;p179"/>
          <p:cNvSpPr txBox="1"/>
          <p:nvPr>
            <p:ph idx="3" type="body"/>
          </p:nvPr>
        </p:nvSpPr>
        <p:spPr>
          <a:xfrm>
            <a:off x="106668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1" name="Google Shape;381;p179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2" name="Google Shape;382;p179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79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4" name="Google Shape;394;p181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1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1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181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398" name="Google Shape;398;p181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9" name="Google Shape;399;p181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0" name="Google Shape;400;p181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01" name="Google Shape;401;p18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2" name="Google Shape;402;p181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3" name="Google Shape;403;p181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4" name="Google Shape;404;p181"/>
          <p:cNvSpPr txBox="1"/>
          <p:nvPr>
            <p:ph idx="3" type="body"/>
          </p:nvPr>
        </p:nvSpPr>
        <p:spPr>
          <a:xfrm>
            <a:off x="622080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5" name="Google Shape;405;p181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6" name="Google Shape;406;p181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181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8" name="Google Shape;418;p183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3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3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183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422" name="Google Shape;422;p183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3" name="Google Shape;423;p183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4" name="Google Shape;424;p183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25" name="Google Shape;425;p18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6" name="Google Shape;426;p183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7" name="Google Shape;427;p183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8" name="Google Shape;428;p183"/>
          <p:cNvSpPr txBox="1"/>
          <p:nvPr>
            <p:ph idx="3" type="body"/>
          </p:nvPr>
        </p:nvSpPr>
        <p:spPr>
          <a:xfrm>
            <a:off x="1066680" y="411408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9" name="Google Shape;429;p183"/>
          <p:cNvSpPr txBox="1"/>
          <p:nvPr>
            <p:ph idx="11" type="ftr"/>
          </p:nvPr>
        </p:nvSpPr>
        <p:spPr>
          <a:xfrm>
            <a:off x="1629000" y="5177520"/>
            <a:ext cx="572940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0" name="Google Shape;430;p183"/>
          <p:cNvSpPr txBox="1"/>
          <p:nvPr>
            <p:ph idx="12" type="sldNum"/>
          </p:nvPr>
        </p:nvSpPr>
        <p:spPr>
          <a:xfrm>
            <a:off x="8606880" y="5177520"/>
            <a:ext cx="19551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83"/>
          <p:cNvSpPr txBox="1"/>
          <p:nvPr>
            <p:ph idx="10" type="dt"/>
          </p:nvPr>
        </p:nvSpPr>
        <p:spPr>
          <a:xfrm>
            <a:off x="5318640" y="1341360"/>
            <a:ext cx="1553760" cy="48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185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5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5" name="Google Shape;445;p185"/>
          <p:cNvSpPr txBox="1"/>
          <p:nvPr>
            <p:ph idx="1" type="body"/>
          </p:nvPr>
        </p:nvSpPr>
        <p:spPr>
          <a:xfrm>
            <a:off x="1066680" y="210312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6" name="Google Shape;446;p185"/>
          <p:cNvSpPr txBox="1"/>
          <p:nvPr>
            <p:ph idx="2" type="body"/>
          </p:nvPr>
        </p:nvSpPr>
        <p:spPr>
          <a:xfrm>
            <a:off x="1066680" y="411408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7" name="Google Shape;447;p185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8" name="Google Shape;448;p18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185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9" name="Google Shape;459;p187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7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7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2" name="Google Shape;462;p187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3" name="Google Shape;463;p187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4" name="Google Shape;464;p187"/>
          <p:cNvSpPr txBox="1"/>
          <p:nvPr>
            <p:ph idx="3" type="body"/>
          </p:nvPr>
        </p:nvSpPr>
        <p:spPr>
          <a:xfrm>
            <a:off x="106668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5" name="Google Shape;465;p187"/>
          <p:cNvSpPr txBox="1"/>
          <p:nvPr>
            <p:ph idx="4" type="body"/>
          </p:nvPr>
        </p:nvSpPr>
        <p:spPr>
          <a:xfrm>
            <a:off x="622080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6" name="Google Shape;466;p187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7" name="Google Shape;467;p18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187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8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p189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9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9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3" name="Google Shape;483;p189"/>
          <p:cNvSpPr txBox="1"/>
          <p:nvPr>
            <p:ph idx="1" type="body"/>
          </p:nvPr>
        </p:nvSpPr>
        <p:spPr>
          <a:xfrm>
            <a:off x="106668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4" name="Google Shape;484;p189"/>
          <p:cNvSpPr txBox="1"/>
          <p:nvPr>
            <p:ph idx="2" type="body"/>
          </p:nvPr>
        </p:nvSpPr>
        <p:spPr>
          <a:xfrm>
            <a:off x="446760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5" name="Google Shape;485;p189"/>
          <p:cNvSpPr txBox="1"/>
          <p:nvPr>
            <p:ph idx="3" type="body"/>
          </p:nvPr>
        </p:nvSpPr>
        <p:spPr>
          <a:xfrm>
            <a:off x="786852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6" name="Google Shape;486;p189"/>
          <p:cNvSpPr txBox="1"/>
          <p:nvPr>
            <p:ph idx="4" type="body"/>
          </p:nvPr>
        </p:nvSpPr>
        <p:spPr>
          <a:xfrm>
            <a:off x="106668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7" name="Google Shape;487;p189"/>
          <p:cNvSpPr txBox="1"/>
          <p:nvPr>
            <p:ph idx="5" type="body"/>
          </p:nvPr>
        </p:nvSpPr>
        <p:spPr>
          <a:xfrm>
            <a:off x="446760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8" name="Google Shape;488;p189"/>
          <p:cNvSpPr txBox="1"/>
          <p:nvPr>
            <p:ph idx="6" type="body"/>
          </p:nvPr>
        </p:nvSpPr>
        <p:spPr>
          <a:xfrm>
            <a:off x="786852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9" name="Google Shape;489;p189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0" name="Google Shape;490;p18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189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8" name="Google Shape;498;p191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91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9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1" name="Google Shape;501;p191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2" name="Google Shape;502;p19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191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2" name="Google Shape;512;p193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93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9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5" name="Google Shape;515;p193"/>
          <p:cNvSpPr txBox="1"/>
          <p:nvPr>
            <p:ph idx="1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6" name="Google Shape;516;p193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7" name="Google Shape;517;p19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193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7" name="Google Shape;527;p195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95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9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0" name="Google Shape;530;p195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1" name="Google Shape;531;p195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2" name="Google Shape;532;p195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3" name="Google Shape;533;p19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195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9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" name="Google Shape;544;p197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7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7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7" name="Google Shape;547;p197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8" name="Google Shape;548;p19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197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" name="Google Shape;40;p145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45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5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145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44" name="Google Shape;44;p145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" name="Google Shape;45;p145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" name="Google Shape;46;p145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7" name="Google Shape;47;p145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45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145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4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7" name="Google Shape;557;p199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99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9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0" name="Google Shape;560;p19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199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8" name="Google Shape;568;p201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01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0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1" name="Google Shape;571;p201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2" name="Google Shape;572;p201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3" name="Google Shape;573;p201"/>
          <p:cNvSpPr txBox="1"/>
          <p:nvPr>
            <p:ph idx="3" type="body"/>
          </p:nvPr>
        </p:nvSpPr>
        <p:spPr>
          <a:xfrm>
            <a:off x="106668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4" name="Google Shape;574;p201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5" name="Google Shape;575;p20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201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7" name="Google Shape;587;p203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03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0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0" name="Google Shape;590;p203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1" name="Google Shape;591;p203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2" name="Google Shape;592;p203"/>
          <p:cNvSpPr txBox="1"/>
          <p:nvPr>
            <p:ph idx="3" type="body"/>
          </p:nvPr>
        </p:nvSpPr>
        <p:spPr>
          <a:xfrm>
            <a:off x="622080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3" name="Google Shape;593;p203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4" name="Google Shape;594;p20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203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6" name="Google Shape;606;p205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5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9" name="Google Shape;609;p205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0" name="Google Shape;610;p205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1" name="Google Shape;611;p205"/>
          <p:cNvSpPr txBox="1"/>
          <p:nvPr>
            <p:ph idx="3" type="body"/>
          </p:nvPr>
        </p:nvSpPr>
        <p:spPr>
          <a:xfrm>
            <a:off x="1066680" y="411408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2" name="Google Shape;612;p205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3" name="Google Shape;613;p20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205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0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5" name="Google Shape;625;p207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7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7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" name="Google Shape;628;p207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629" name="Google Shape;629;p207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0" name="Google Shape;630;p207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1" name="Google Shape;631;p207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32" name="Google Shape;632;p207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3" name="Google Shape;633;p207"/>
          <p:cNvSpPr txBox="1"/>
          <p:nvPr>
            <p:ph idx="1" type="body"/>
          </p:nvPr>
        </p:nvSpPr>
        <p:spPr>
          <a:xfrm>
            <a:off x="1066680" y="210312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4" name="Google Shape;634;p207"/>
          <p:cNvSpPr txBox="1"/>
          <p:nvPr>
            <p:ph idx="2" type="body"/>
          </p:nvPr>
        </p:nvSpPr>
        <p:spPr>
          <a:xfrm>
            <a:off x="1066680" y="4114080"/>
            <a:ext cx="100576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5" name="Google Shape;635;p207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6" name="Google Shape;636;p207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207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0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7" name="Google Shape;647;p209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9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9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209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651" name="Google Shape;651;p209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2" name="Google Shape;652;p209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3" name="Google Shape;653;p209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54" name="Google Shape;654;p209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5" name="Google Shape;655;p209"/>
          <p:cNvSpPr txBox="1"/>
          <p:nvPr>
            <p:ph idx="1" type="body"/>
          </p:nvPr>
        </p:nvSpPr>
        <p:spPr>
          <a:xfrm>
            <a:off x="106668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6" name="Google Shape;656;p209"/>
          <p:cNvSpPr txBox="1"/>
          <p:nvPr>
            <p:ph idx="2" type="body"/>
          </p:nvPr>
        </p:nvSpPr>
        <p:spPr>
          <a:xfrm>
            <a:off x="6220800" y="210312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7" name="Google Shape;657;p209"/>
          <p:cNvSpPr txBox="1"/>
          <p:nvPr>
            <p:ph idx="3" type="body"/>
          </p:nvPr>
        </p:nvSpPr>
        <p:spPr>
          <a:xfrm>
            <a:off x="106668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8" name="Google Shape;658;p209"/>
          <p:cNvSpPr txBox="1"/>
          <p:nvPr>
            <p:ph idx="4" type="body"/>
          </p:nvPr>
        </p:nvSpPr>
        <p:spPr>
          <a:xfrm>
            <a:off x="6220800" y="4114080"/>
            <a:ext cx="490788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9" name="Google Shape;659;p209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0" name="Google Shape;660;p209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Google Shape;661;p209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1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3" name="Google Shape;673;p211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760" rotWithShape="0" algn="ctr">
              <a:srgbClr val="000000">
                <a:alpha val="65882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11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11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211"/>
          <p:cNvGrpSpPr/>
          <p:nvPr/>
        </p:nvGrpSpPr>
        <p:grpSpPr>
          <a:xfrm>
            <a:off x="5249880" y="1267560"/>
            <a:ext cx="1692360" cy="616680"/>
            <a:chOff x="5249880" y="1267560"/>
            <a:chExt cx="1692360" cy="616680"/>
          </a:xfrm>
        </p:grpSpPr>
        <p:cxnSp>
          <p:nvCxnSpPr>
            <p:cNvPr id="677" name="Google Shape;677;p211"/>
            <p:cNvCxnSpPr/>
            <p:nvPr/>
          </p:nvCxnSpPr>
          <p:spPr>
            <a:xfrm>
              <a:off x="524988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8" name="Google Shape;678;p211"/>
            <p:cNvCxnSpPr/>
            <p:nvPr/>
          </p:nvCxnSpPr>
          <p:spPr>
            <a:xfrm>
              <a:off x="6941520" y="1267560"/>
              <a:ext cx="720" cy="61344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9" name="Google Shape;679;p211"/>
            <p:cNvCxnSpPr/>
            <p:nvPr/>
          </p:nvCxnSpPr>
          <p:spPr>
            <a:xfrm>
              <a:off x="5249880" y="1883520"/>
              <a:ext cx="1692360" cy="72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80" name="Google Shape;680;p211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1" name="Google Shape;681;p211"/>
          <p:cNvSpPr txBox="1"/>
          <p:nvPr>
            <p:ph idx="1" type="body"/>
          </p:nvPr>
        </p:nvSpPr>
        <p:spPr>
          <a:xfrm>
            <a:off x="106668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2" name="Google Shape;682;p211"/>
          <p:cNvSpPr txBox="1"/>
          <p:nvPr>
            <p:ph idx="2" type="body"/>
          </p:nvPr>
        </p:nvSpPr>
        <p:spPr>
          <a:xfrm>
            <a:off x="446760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3" name="Google Shape;683;p211"/>
          <p:cNvSpPr txBox="1"/>
          <p:nvPr>
            <p:ph idx="3" type="body"/>
          </p:nvPr>
        </p:nvSpPr>
        <p:spPr>
          <a:xfrm>
            <a:off x="7868520" y="210312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4" name="Google Shape;684;p211"/>
          <p:cNvSpPr txBox="1"/>
          <p:nvPr>
            <p:ph idx="4" type="body"/>
          </p:nvPr>
        </p:nvSpPr>
        <p:spPr>
          <a:xfrm>
            <a:off x="106668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5" name="Google Shape;685;p211"/>
          <p:cNvSpPr txBox="1"/>
          <p:nvPr>
            <p:ph idx="5" type="body"/>
          </p:nvPr>
        </p:nvSpPr>
        <p:spPr>
          <a:xfrm>
            <a:off x="446760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6" name="Google Shape;686;p211"/>
          <p:cNvSpPr txBox="1"/>
          <p:nvPr>
            <p:ph idx="6" type="body"/>
          </p:nvPr>
        </p:nvSpPr>
        <p:spPr>
          <a:xfrm>
            <a:off x="7868520" y="4114080"/>
            <a:ext cx="3238200" cy="183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7" name="Google Shape;687;p211"/>
          <p:cNvSpPr txBox="1"/>
          <p:nvPr>
            <p:ph idx="11" type="ftr"/>
          </p:nvPr>
        </p:nvSpPr>
        <p:spPr>
          <a:xfrm>
            <a:off x="1629000" y="5177520"/>
            <a:ext cx="565956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8" name="Google Shape;688;p211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211"/>
          <p:cNvSpPr txBox="1"/>
          <p:nvPr>
            <p:ph idx="10" type="dt"/>
          </p:nvPr>
        </p:nvSpPr>
        <p:spPr>
          <a:xfrm>
            <a:off x="5318640" y="1344600"/>
            <a:ext cx="1553760" cy="498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" name="Google Shape;58;p147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7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7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7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7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7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7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49"/>
          <p:cNvGrpSpPr/>
          <p:nvPr/>
        </p:nvGrpSpPr>
        <p:grpSpPr>
          <a:xfrm>
            <a:off x="5067360" y="1789200"/>
            <a:ext cx="7119720" cy="5055120"/>
            <a:chOff x="5067360" y="1789200"/>
            <a:chExt cx="7119720" cy="5055120"/>
          </a:xfrm>
        </p:grpSpPr>
        <p:sp>
          <p:nvSpPr>
            <p:cNvPr id="75" name="Google Shape;75;p149"/>
            <p:cNvSpPr/>
            <p:nvPr/>
          </p:nvSpPr>
          <p:spPr>
            <a:xfrm>
              <a:off x="8953560" y="2166840"/>
              <a:ext cx="416160" cy="16128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149"/>
            <p:cNvSpPr/>
            <p:nvPr/>
          </p:nvSpPr>
          <p:spPr>
            <a:xfrm>
              <a:off x="9099720" y="1881360"/>
              <a:ext cx="98640" cy="73800"/>
            </a:xfrm>
            <a:prstGeom prst="ellipse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7550" lIns="90000" spcFirstLastPara="1" rIns="90000" wrap="square" tIns="7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Google Shape;77;p149"/>
            <p:cNvSpPr/>
            <p:nvPr/>
          </p:nvSpPr>
          <p:spPr>
            <a:xfrm rot="995400">
              <a:off x="11017080" y="2372760"/>
              <a:ext cx="11880" cy="329004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639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149"/>
            <p:cNvSpPr/>
            <p:nvPr/>
          </p:nvSpPr>
          <p:spPr>
            <a:xfrm>
              <a:off x="10310400" y="5568840"/>
              <a:ext cx="138960" cy="151560"/>
            </a:xfrm>
            <a:custGeom>
              <a:rect b="b" l="l" r="r" t="t"/>
              <a:pathLst>
                <a:path extrusionOk="0" h="96" w="6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149"/>
            <p:cNvSpPr/>
            <p:nvPr/>
          </p:nvSpPr>
          <p:spPr>
            <a:xfrm rot="91800">
              <a:off x="11613960" y="2436120"/>
              <a:ext cx="11880" cy="317124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9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49"/>
            <p:cNvSpPr/>
            <p:nvPr/>
          </p:nvSpPr>
          <p:spPr>
            <a:xfrm rot="-926400">
              <a:off x="11937960" y="2414520"/>
              <a:ext cx="11880" cy="139788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447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149"/>
            <p:cNvSpPr/>
            <p:nvPr/>
          </p:nvSpPr>
          <p:spPr>
            <a:xfrm rot="-1140600">
              <a:off x="7289640" y="2882880"/>
              <a:ext cx="11880" cy="322668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4254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149"/>
            <p:cNvSpPr/>
            <p:nvPr/>
          </p:nvSpPr>
          <p:spPr>
            <a:xfrm rot="1114200">
              <a:off x="5835600" y="2890800"/>
              <a:ext cx="11880" cy="336312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651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149"/>
            <p:cNvSpPr/>
            <p:nvPr/>
          </p:nvSpPr>
          <p:spPr>
            <a:xfrm rot="254400">
              <a:off x="6424200" y="2967840"/>
              <a:ext cx="11880" cy="302508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652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149"/>
            <p:cNvSpPr/>
            <p:nvPr/>
          </p:nvSpPr>
          <p:spPr>
            <a:xfrm>
              <a:off x="8481600" y="4795920"/>
              <a:ext cx="1317960" cy="246960"/>
            </a:xfrm>
            <a:custGeom>
              <a:rect b="b" l="l" r="r" t="t"/>
              <a:pathLst>
                <a:path extrusionOk="0" h="156" w="623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85;p149"/>
            <p:cNvSpPr/>
            <p:nvPr/>
          </p:nvSpPr>
          <p:spPr>
            <a:xfrm>
              <a:off x="10079640" y="5700600"/>
              <a:ext cx="2107440" cy="199440"/>
            </a:xfrm>
            <a:custGeom>
              <a:rect b="b" l="l" r="r" t="t"/>
              <a:pathLst>
                <a:path extrusionOk="0" h="126" w="993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149"/>
            <p:cNvSpPr/>
            <p:nvPr/>
          </p:nvSpPr>
          <p:spPr>
            <a:xfrm>
              <a:off x="10130400" y="5786280"/>
              <a:ext cx="2056680" cy="388080"/>
            </a:xfrm>
            <a:custGeom>
              <a:rect b="b" l="l" r="r" t="t"/>
              <a:pathLst>
                <a:path extrusionOk="0" h="245" w="969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149"/>
            <p:cNvSpPr/>
            <p:nvPr/>
          </p:nvSpPr>
          <p:spPr>
            <a:xfrm>
              <a:off x="10168560" y="5700600"/>
              <a:ext cx="2018520" cy="142200"/>
            </a:xfrm>
            <a:custGeom>
              <a:rect b="b" l="l" r="r" t="t"/>
              <a:pathLst>
                <a:path extrusionOk="0" h="90" w="951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88;p149"/>
            <p:cNvSpPr/>
            <p:nvPr/>
          </p:nvSpPr>
          <p:spPr>
            <a:xfrm>
              <a:off x="6474960" y="2446200"/>
              <a:ext cx="215280" cy="245520"/>
            </a:xfrm>
            <a:custGeom>
              <a:rect b="b" l="l" r="r" t="t"/>
              <a:pathLst>
                <a:path extrusionOk="0" h="155" w="102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89;p149"/>
            <p:cNvSpPr/>
            <p:nvPr/>
          </p:nvSpPr>
          <p:spPr>
            <a:xfrm>
              <a:off x="6474960" y="2682720"/>
              <a:ext cx="189720" cy="151560"/>
            </a:xfrm>
            <a:custGeom>
              <a:rect b="b" l="l" r="r" t="t"/>
              <a:pathLst>
                <a:path extrusionOk="0" h="96" w="9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149"/>
            <p:cNvSpPr/>
            <p:nvPr/>
          </p:nvSpPr>
          <p:spPr>
            <a:xfrm>
              <a:off x="6474960" y="2806560"/>
              <a:ext cx="189720" cy="170640"/>
            </a:xfrm>
            <a:custGeom>
              <a:rect b="b" l="l" r="r" t="t"/>
              <a:pathLst>
                <a:path extrusionOk="0" h="108" w="9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149"/>
            <p:cNvSpPr/>
            <p:nvPr/>
          </p:nvSpPr>
          <p:spPr>
            <a:xfrm>
              <a:off x="11578320" y="1913040"/>
              <a:ext cx="215280" cy="246960"/>
            </a:xfrm>
            <a:custGeom>
              <a:rect b="b" l="l" r="r" t="t"/>
              <a:pathLst>
                <a:path extrusionOk="0" h="156" w="102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92;p149"/>
            <p:cNvSpPr/>
            <p:nvPr/>
          </p:nvSpPr>
          <p:spPr>
            <a:xfrm>
              <a:off x="11590920" y="2141640"/>
              <a:ext cx="177120" cy="151560"/>
            </a:xfrm>
            <a:custGeom>
              <a:rect b="b" l="l" r="r" t="t"/>
              <a:pathLst>
                <a:path extrusionOk="0" h="96" w="84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Google Shape;93;p149"/>
            <p:cNvSpPr/>
            <p:nvPr/>
          </p:nvSpPr>
          <p:spPr>
            <a:xfrm>
              <a:off x="11578320" y="2274840"/>
              <a:ext cx="189720" cy="170640"/>
            </a:xfrm>
            <a:custGeom>
              <a:rect b="b" l="l" r="r" t="t"/>
              <a:pathLst>
                <a:path extrusionOk="0" h="108" w="9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Google Shape;94;p149"/>
            <p:cNvSpPr/>
            <p:nvPr/>
          </p:nvSpPr>
          <p:spPr>
            <a:xfrm>
              <a:off x="11489400" y="5595840"/>
              <a:ext cx="138960" cy="151560"/>
            </a:xfrm>
            <a:custGeom>
              <a:rect b="b" l="l" r="r" t="t"/>
              <a:pathLst>
                <a:path extrusionOk="0" h="96" w="6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95;p149"/>
            <p:cNvSpPr/>
            <p:nvPr/>
          </p:nvSpPr>
          <p:spPr>
            <a:xfrm>
              <a:off x="6386040" y="1789200"/>
              <a:ext cx="5509080" cy="704160"/>
            </a:xfrm>
            <a:custGeom>
              <a:rect b="b" l="l" r="r" t="t"/>
              <a:pathLst>
                <a:path extrusionOk="0" h="444" w="259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149"/>
            <p:cNvSpPr/>
            <p:nvPr/>
          </p:nvSpPr>
          <p:spPr>
            <a:xfrm>
              <a:off x="6210360" y="5989680"/>
              <a:ext cx="177120" cy="150120"/>
            </a:xfrm>
            <a:custGeom>
              <a:rect b="b" l="l" r="r" t="t"/>
              <a:pathLst>
                <a:path extrusionOk="0" h="95" w="84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149"/>
            <p:cNvSpPr/>
            <p:nvPr/>
          </p:nvSpPr>
          <p:spPr>
            <a:xfrm>
              <a:off x="7998840" y="6146640"/>
              <a:ext cx="189720" cy="170640"/>
            </a:xfrm>
            <a:custGeom>
              <a:rect b="b" l="l" r="r" t="t"/>
              <a:pathLst>
                <a:path extrusionOk="0" h="108" w="9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Google Shape;98;p149"/>
            <p:cNvSpPr/>
            <p:nvPr/>
          </p:nvSpPr>
          <p:spPr>
            <a:xfrm>
              <a:off x="5079960" y="6146640"/>
              <a:ext cx="151560" cy="142200"/>
            </a:xfrm>
            <a:custGeom>
              <a:rect b="b" l="l" r="r" t="t"/>
              <a:pathLst>
                <a:path extrusionOk="0" h="90" w="71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" name="Google Shape;99;p149"/>
            <p:cNvSpPr/>
            <p:nvPr/>
          </p:nvSpPr>
          <p:spPr>
            <a:xfrm>
              <a:off x="5173200" y="6093000"/>
              <a:ext cx="2920320" cy="616680"/>
            </a:xfrm>
            <a:prstGeom prst="ellipse">
              <a:avLst/>
            </a:pr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" name="Google Shape;100;p149"/>
            <p:cNvSpPr/>
            <p:nvPr/>
          </p:nvSpPr>
          <p:spPr>
            <a:xfrm>
              <a:off x="5067360" y="6086520"/>
              <a:ext cx="3178440" cy="456480"/>
            </a:xfrm>
            <a:prstGeom prst="ellipse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" name="Google Shape;101;p149"/>
            <p:cNvSpPr/>
            <p:nvPr/>
          </p:nvSpPr>
          <p:spPr>
            <a:xfrm>
              <a:off x="5166720" y="6127920"/>
              <a:ext cx="3015360" cy="348480"/>
            </a:xfrm>
            <a:prstGeom prst="ellipse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" name="Google Shape;102;p149"/>
            <p:cNvSpPr/>
            <p:nvPr/>
          </p:nvSpPr>
          <p:spPr>
            <a:xfrm>
              <a:off x="7922520" y="6013440"/>
              <a:ext cx="189720" cy="151560"/>
            </a:xfrm>
            <a:custGeom>
              <a:rect b="b" l="l" r="r" t="t"/>
              <a:pathLst>
                <a:path extrusionOk="0" h="96" w="9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" name="Google Shape;103;p149"/>
            <p:cNvSpPr/>
            <p:nvPr/>
          </p:nvSpPr>
          <p:spPr>
            <a:xfrm>
              <a:off x="11476440" y="5719680"/>
              <a:ext cx="151560" cy="170640"/>
            </a:xfrm>
            <a:custGeom>
              <a:rect b="b" l="l" r="r" t="t"/>
              <a:pathLst>
                <a:path extrusionOk="0" h="108" w="72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149"/>
            <p:cNvSpPr/>
            <p:nvPr/>
          </p:nvSpPr>
          <p:spPr>
            <a:xfrm>
              <a:off x="8970480" y="2814480"/>
              <a:ext cx="365400" cy="4029840"/>
            </a:xfrm>
            <a:prstGeom prst="rect">
              <a:avLst/>
            </a:pr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49"/>
            <p:cNvSpPr/>
            <p:nvPr/>
          </p:nvSpPr>
          <p:spPr>
            <a:xfrm>
              <a:off x="9076320" y="2452680"/>
              <a:ext cx="160200" cy="380160"/>
            </a:xfrm>
            <a:prstGeom prst="rect">
              <a:avLst/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49"/>
            <p:cNvSpPr/>
            <p:nvPr/>
          </p:nvSpPr>
          <p:spPr>
            <a:xfrm>
              <a:off x="8932320" y="2766960"/>
              <a:ext cx="433080" cy="81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4AF80"/>
                </a:gs>
                <a:gs pos="100000">
                  <a:srgbClr val="C1BD9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29150" lIns="90000" spcFirstLastPara="1" rIns="90000" wrap="square" tIns="2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" name="Google Shape;107;p149"/>
            <p:cNvSpPr/>
            <p:nvPr/>
          </p:nvSpPr>
          <p:spPr>
            <a:xfrm>
              <a:off x="9114480" y="2427120"/>
              <a:ext cx="532800" cy="2501280"/>
            </a:xfrm>
            <a:custGeom>
              <a:rect b="b" l="l" r="r" t="t"/>
              <a:pathLst>
                <a:path extrusionOk="0" h="1576" w="252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" name="Google Shape;108;p149"/>
            <p:cNvSpPr/>
            <p:nvPr/>
          </p:nvSpPr>
          <p:spPr>
            <a:xfrm>
              <a:off x="8824320" y="2255760"/>
              <a:ext cx="670320" cy="218520"/>
            </a:xfrm>
            <a:custGeom>
              <a:rect b="b" l="l" r="r" t="t"/>
              <a:pathLst>
                <a:path extrusionOk="0" h="138" w="316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C1BD96"/>
                </a:gs>
                <a:gs pos="100000">
                  <a:srgbClr val="B4AF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9" name="Google Shape;109;p149"/>
          <p:cNvSpPr txBox="1"/>
          <p:nvPr>
            <p:ph idx="11" type="ftr"/>
          </p:nvPr>
        </p:nvSpPr>
        <p:spPr>
          <a:xfrm>
            <a:off x="4165560" y="6278400"/>
            <a:ext cx="385992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Google Shape;110;p149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9"/>
          <p:cNvSpPr txBox="1"/>
          <p:nvPr>
            <p:ph idx="10" type="dt"/>
          </p:nvPr>
        </p:nvSpPr>
        <p:spPr>
          <a:xfrm>
            <a:off x="60948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1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14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DC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1"/>
          <p:cNvGrpSpPr/>
          <p:nvPr/>
        </p:nvGrpSpPr>
        <p:grpSpPr>
          <a:xfrm>
            <a:off x="7200" y="0"/>
            <a:ext cx="12188160" cy="6857280"/>
            <a:chOff x="7200" y="0"/>
            <a:chExt cx="12188160" cy="6857280"/>
          </a:xfrm>
        </p:grpSpPr>
        <p:sp>
          <p:nvSpPr>
            <p:cNvPr id="120" name="Google Shape;120;p151"/>
            <p:cNvSpPr/>
            <p:nvPr/>
          </p:nvSpPr>
          <p:spPr>
            <a:xfrm>
              <a:off x="7200" y="0"/>
              <a:ext cx="12188160" cy="6857280"/>
            </a:xfrm>
            <a:prstGeom prst="rect">
              <a:avLst/>
            </a:prstGeom>
            <a:solidFill>
              <a:srgbClr val="E0CAA2"/>
            </a:solidFill>
            <a:ln>
              <a:noFill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151"/>
            <p:cNvSpPr/>
            <p:nvPr/>
          </p:nvSpPr>
          <p:spPr>
            <a:xfrm>
              <a:off x="1473480" y="0"/>
              <a:ext cx="95400" cy="6857280"/>
            </a:xfrm>
            <a:prstGeom prst="rect">
              <a:avLst/>
            </a:prstGeom>
            <a:solidFill>
              <a:srgbClr val="20180A"/>
            </a:solidFill>
            <a:ln>
              <a:noFill/>
            </a:ln>
            <a:effectLst>
              <a:outerShdw blurRad="38520" rotWithShape="0" algn="tl" dir="10800000" dist="38160">
                <a:srgbClr val="726A5C">
                  <a:alpha val="24705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2" name="Google Shape;122;p15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200" y="0"/>
              <a:ext cx="1494720" cy="6857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51"/>
          <p:cNvSpPr txBox="1"/>
          <p:nvPr>
            <p:ph idx="11" type="ftr"/>
          </p:nvPr>
        </p:nvSpPr>
        <p:spPr>
          <a:xfrm>
            <a:off x="7620120" y="6305400"/>
            <a:ext cx="385992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Google Shape;124;p151"/>
          <p:cNvSpPr txBox="1"/>
          <p:nvPr>
            <p:ph idx="12" type="sldNum"/>
          </p:nvPr>
        </p:nvSpPr>
        <p:spPr>
          <a:xfrm>
            <a:off x="11484720" y="6305400"/>
            <a:ext cx="60876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51"/>
          <p:cNvSpPr txBox="1"/>
          <p:nvPr>
            <p:ph idx="10" type="dt"/>
          </p:nvPr>
        </p:nvSpPr>
        <p:spPr>
          <a:xfrm>
            <a:off x="4775040" y="630540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Google Shape;126;p1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7" name="Google Shape;127;p15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3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153"/>
          <p:cNvSpPr txBox="1"/>
          <p:nvPr>
            <p:ph idx="1" type="body"/>
          </p:nvPr>
        </p:nvSpPr>
        <p:spPr>
          <a:xfrm>
            <a:off x="106668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Google Shape;135;p153"/>
          <p:cNvSpPr txBox="1"/>
          <p:nvPr>
            <p:ph idx="2" type="body"/>
          </p:nvPr>
        </p:nvSpPr>
        <p:spPr>
          <a:xfrm>
            <a:off x="6220800" y="2103120"/>
            <a:ext cx="49078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6" name="Google Shape;136;p153"/>
          <p:cNvSpPr txBox="1"/>
          <p:nvPr>
            <p:ph idx="11" type="ftr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Google Shape;137;p153"/>
          <p:cNvSpPr txBox="1"/>
          <p:nvPr>
            <p:ph idx="12" type="sldNum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53"/>
          <p:cNvSpPr txBox="1"/>
          <p:nvPr>
            <p:ph idx="10" type="dt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p155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5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5"/>
          <p:cNvSpPr txBox="1"/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Google Shape;151;p155"/>
          <p:cNvSpPr txBox="1"/>
          <p:nvPr>
            <p:ph idx="11" type="ftr"/>
          </p:nvPr>
        </p:nvSpPr>
        <p:spPr>
          <a:xfrm>
            <a:off x="1066680" y="6035040"/>
            <a:ext cx="58158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15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ts val="800"/>
              <a:buFont typeface="Avenir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55"/>
          <p:cNvSpPr txBox="1"/>
          <p:nvPr>
            <p:ph idx="10" type="dt"/>
          </p:nvPr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15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925"/>
            </a:gs>
            <a:gs pos="50000">
              <a:srgbClr val="D54209"/>
            </a:gs>
            <a:gs pos="100000">
              <a:srgbClr val="8D0000"/>
            </a:gs>
          </a:gsLst>
          <a:lin ang="2520000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ames\Desktop\msft\Berlin\build Assets\hashOverlaySD-FullResolve.png" id="161" name="Google Shape;161;p1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57"/>
          <p:cNvGrpSpPr/>
          <p:nvPr/>
        </p:nvGrpSpPr>
        <p:grpSpPr>
          <a:xfrm>
            <a:off x="0" y="609480"/>
            <a:ext cx="12214800" cy="1675800"/>
            <a:chOff x="0" y="609480"/>
            <a:chExt cx="12214800" cy="1675800"/>
          </a:xfrm>
        </p:grpSpPr>
        <p:pic>
          <p:nvPicPr>
            <p:cNvPr descr="HD-ShadowLong.png" id="163" name="Google Shape;163;p157"/>
            <p:cNvPicPr preferRelativeResize="0"/>
            <p:nvPr/>
          </p:nvPicPr>
          <p:blipFill rotWithShape="1">
            <a:blip r:embed="rId2">
              <a:alphaModFix/>
            </a:blip>
            <a:srcRect b="0" l="26978" r="-216" t="0"/>
            <a:stretch/>
          </p:blipFill>
          <p:spPr>
            <a:xfrm>
              <a:off x="0" y="1964880"/>
              <a:ext cx="1019124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-ShadowShort.png" id="164" name="Google Shape;164;p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89160" y="1972800"/>
              <a:ext cx="1925640" cy="143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57"/>
            <p:cNvSpPr/>
            <p:nvPr/>
          </p:nvSpPr>
          <p:spPr>
            <a:xfrm>
              <a:off x="0" y="609480"/>
              <a:ext cx="10087200" cy="136764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7"/>
            <p:cNvSpPr/>
            <p:nvPr/>
          </p:nvSpPr>
          <p:spPr>
            <a:xfrm>
              <a:off x="10280520" y="609480"/>
              <a:ext cx="1910520" cy="1367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157"/>
          <p:cNvSpPr txBox="1"/>
          <p:nvPr>
            <p:ph idx="11" type="ftr"/>
          </p:nvPr>
        </p:nvSpPr>
        <p:spPr>
          <a:xfrm>
            <a:off x="711360" y="5935680"/>
            <a:ext cx="644436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8" name="Google Shape;168;p157"/>
          <p:cNvSpPr txBox="1"/>
          <p:nvPr>
            <p:ph idx="12" type="sldNum"/>
          </p:nvPr>
        </p:nvSpPr>
        <p:spPr>
          <a:xfrm>
            <a:off x="10464840" y="752400"/>
            <a:ext cx="1542240" cy="109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57"/>
          <p:cNvSpPr txBox="1"/>
          <p:nvPr>
            <p:ph idx="10" type="dt"/>
          </p:nvPr>
        </p:nvSpPr>
        <p:spPr>
          <a:xfrm>
            <a:off x="7156440" y="5935680"/>
            <a:ext cx="274248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1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15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43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50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5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4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53.jp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49.jp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52.jp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Relationship Id="rId5" Type="http://schemas.openxmlformats.org/officeDocument/2006/relationships/image" Target="../media/image3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3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0"/>
            <a:ext cx="1219140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"/>
          <p:cNvSpPr/>
          <p:nvPr/>
        </p:nvSpPr>
        <p:spPr>
          <a:xfrm>
            <a:off x="5695200" y="1808640"/>
            <a:ext cx="5451840" cy="324036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"/>
          <p:cNvSpPr/>
          <p:nvPr/>
        </p:nvSpPr>
        <p:spPr>
          <a:xfrm>
            <a:off x="5861160" y="1974960"/>
            <a:ext cx="5119920" cy="2907000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"/>
          <p:cNvSpPr txBox="1"/>
          <p:nvPr>
            <p:ph type="title"/>
          </p:nvPr>
        </p:nvSpPr>
        <p:spPr>
          <a:xfrm>
            <a:off x="6033960" y="2612880"/>
            <a:ext cx="4774320" cy="163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b="0" lang="en-US" sz="4800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СТРАДАНИЯ ИОВА</a:t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"/>
          <p:cNvSpPr txBox="1"/>
          <p:nvPr>
            <p:ph type="title"/>
          </p:nvPr>
        </p:nvSpPr>
        <p:spPr>
          <a:xfrm>
            <a:off x="5407920" y="287280"/>
            <a:ext cx="5716440" cy="1462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Open Sans"/>
              <a:buNone/>
            </a:pPr>
            <a:r>
              <a:rPr b="0" lang="en-US" sz="4000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Я буду восхвалять Господа Мудрости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0"/>
          <p:cNvSpPr txBox="1"/>
          <p:nvPr>
            <p:ph idx="1" type="body"/>
          </p:nvPr>
        </p:nvSpPr>
        <p:spPr>
          <a:xfrm>
            <a:off x="5407920" y="1750320"/>
            <a:ext cx="6347880" cy="435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 Narrow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Написанная на аккадском языке в 7 в. до н. э. , месопотамская поэма повествует о страданиях человека по имени Субси-масра-Саккан.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Он размышляет над вопросом: «О, если бы я только знал, что эти вещи [то есть ритуальная чистота] угодны богу!»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Будучи верен своим обязательствам, человек между тем  задаётся вопросом, может ли то, что является добром для людей, быть злом в глазах богов, или наоборот.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767" name="Google Shape;7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680" y="0"/>
            <a:ext cx="390960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0"/>
          <p:cNvSpPr/>
          <p:nvPr/>
        </p:nvSpPr>
        <p:spPr>
          <a:xfrm>
            <a:off x="3435840" y="6109920"/>
            <a:ext cx="154080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Louvre, Paris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00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РЕЧИ ЕЛИУЯ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00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32-37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100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01"/>
          <p:cNvSpPr txBox="1"/>
          <p:nvPr>
            <p:ph idx="4294967295" type="title"/>
          </p:nvPr>
        </p:nvSpPr>
        <p:spPr>
          <a:xfrm>
            <a:off x="1066680" y="642600"/>
            <a:ext cx="1005768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Неожиданное появление Елиуя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01"/>
          <p:cNvSpPr txBox="1"/>
          <p:nvPr>
            <p:ph idx="4294967295" type="body"/>
          </p:nvPr>
        </p:nvSpPr>
        <p:spPr>
          <a:xfrm>
            <a:off x="353160" y="1673640"/>
            <a:ext cx="11205360" cy="47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доверил свое дело Богу. Он молился и надеялся, что Бог заговорит.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Бог БУДЕТ говорить, но прежде чем, Он это сделает, должен прозвучать четвертый голос.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Неожиданно появляется Елиуй, чтобы упрекнуть и Иова, и других участников диалога. Его нет в первоначальной группе друзей, и, в отличие от прежнего, здесь не происходит диалога.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Высказавшись, Елиуй исчезнет насовсем.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конце книги Бог обратится к трем первоначальным друзьям Иова, но не к Елиую. Елиуя будто бы и не было. Как это воспринимать? Как молчаливое одобрение или полное отвержение?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0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02"/>
          <p:cNvSpPr txBox="1"/>
          <p:nvPr>
            <p:ph idx="4294967295" type="title"/>
          </p:nvPr>
        </p:nvSpPr>
        <p:spPr>
          <a:xfrm>
            <a:off x="1066680" y="642600"/>
            <a:ext cx="10057680" cy="86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Роль Елиуя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02"/>
          <p:cNvSpPr txBox="1"/>
          <p:nvPr>
            <p:ph idx="4294967295" type="body"/>
          </p:nvPr>
        </p:nvSpPr>
        <p:spPr>
          <a:xfrm>
            <a:off x="509040" y="1433880"/>
            <a:ext cx="10795680" cy="478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Немало ученых высказали предположение, что Елиуй введен в историю в более поздней редакции книги.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Во-первых, история и без него выглядит вполне завершенной.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То, что Елиуй хочет сказать, и теологически, и поэтически слабее всего, сказанного до него.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При всей многословности Елиуя, его идейный вклад незначителен.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Из того, что Елиуй ссылается на все предыдущие речи, следует предположить, что он присутствовал при обсуждении с самого начала, хотя и не упоминается.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Елиуй предложит четвертую точку зрения, прежде чем Бог добавит Свою точку зрения.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0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03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Речи Елиуя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03"/>
          <p:cNvSpPr txBox="1"/>
          <p:nvPr>
            <p:ph idx="4294967295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Елиуй произнесет четыре речи, каждая из которых начинается со вступления: «И отвечал (продолжал) Елиуй и сказал...” (32:6; 34:1; 35:1; 36:1).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 вузитянин, Елиуй мог быть родственником Иова (Быт 22:21), из народов восточной пустыни (Иер. 25:23-24).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Соблюдая культурные установления, Елиуй, будучи моложе, он ждал, пока старшие закончат диалог.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10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04"/>
          <p:cNvSpPr txBox="1"/>
          <p:nvPr>
            <p:ph idx="4294967295" type="title"/>
          </p:nvPr>
        </p:nvSpPr>
        <p:spPr>
          <a:xfrm>
            <a:off x="1066680" y="642600"/>
            <a:ext cx="1005768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ПЕРВЫЙ МОНОЛОГ ЕЛИУЯ (32-33)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04"/>
          <p:cNvSpPr txBox="1"/>
          <p:nvPr>
            <p:ph idx="4294967295" type="body"/>
          </p:nvPr>
        </p:nvSpPr>
        <p:spPr>
          <a:xfrm>
            <a:off x="1066680" y="1676520"/>
            <a:ext cx="10057680" cy="46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Речь Елиуя начинается с описания гнева Елиуя как на Иова, так и на его друзей (32:1-5).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Начинает Елиуй с подробного комментария по поводу мудрости молодых и мудрости старцев (32:6-10).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продолжает, что ожидал от их слов мудрости.  Но не дождавшись таковых, довольно напыщенно спрашивает, должен ли он в этом случае хранить молчание (32:11-16).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Елиуй просто обязан заполнить образовавшийся вакуум мудрости знаниями лучшего качества. Более того, он переполнен тем, что, по его мнению, является лучшим ответом, предложенным без предвзятости или лести (32:17-22).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0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05"/>
          <p:cNvSpPr txBox="1"/>
          <p:nvPr>
            <p:ph idx="4294967295" type="title"/>
          </p:nvPr>
        </p:nvSpPr>
        <p:spPr>
          <a:xfrm>
            <a:off x="8585280" y="642600"/>
            <a:ext cx="3446280" cy="4995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Гнев Елиуя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475" name="Google Shape;147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9044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10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06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ВТОРОЙ МОНОЛОГ ЕЛИУЯ (34)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06"/>
          <p:cNvSpPr txBox="1"/>
          <p:nvPr>
            <p:ph idx="4294967295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Теперь Елиуй обращаемся за поддержкой к слушателям, чтобы разрушить защиту Иова (34: 1-4).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Елиуй повторяет прежние обвинения: Иов беззаконик (34:5-6), кторый глумится над праведностью (34:7-8; ср.. 11:3; 15:16, 25-26).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порицает Иова за слова: «Нет пользы для человека в благоугождении Богу» бесполезно угождать Богу (34:9; ср.. 9:22; 21:7-26). Иов никогда не делал такого заявления. Однако  Елиуй «выводит» его из рассуждений Иова ради того, чтобы его обвинить.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0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07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ТРЕТИЙ МОНОЛОГ ЕЛИУЯ (35)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07"/>
          <p:cNvSpPr txBox="1"/>
          <p:nvPr>
            <p:ph idx="4294967295" type="body"/>
          </p:nvPr>
        </p:nvSpPr>
        <p:spPr>
          <a:xfrm>
            <a:off x="329040" y="1941480"/>
            <a:ext cx="10057680" cy="4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Два пункта определили восприятие Елиуем того, как защищал себя Иов.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Первый, с которым он обратился  к “мудрым и рассудительным”, - это утверждение Иова о своей правоте (35: 1-2; ср.. 34:5; 13:18).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Второй относится к вопросу, который Елиуй вложил в уста Иова: “В чем преимущество быть добрым?” (35: 3-4; ср. 34: 9)?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В действительности, Иов вопроса в таких резких выражениях не ставил. Елиуй, сообразуясь со своим собственным мнением, приписывает Иову эту позицию.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0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08"/>
          <p:cNvSpPr txBox="1"/>
          <p:nvPr>
            <p:ph idx="4294967295" type="title"/>
          </p:nvPr>
        </p:nvSpPr>
        <p:spPr>
          <a:xfrm>
            <a:off x="726120" y="61164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ЧЕТВЕРТЫЙ МОНОЛОГ ЕЛИУЯ (36-37)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08"/>
          <p:cNvSpPr txBox="1"/>
          <p:nvPr>
            <p:ph idx="4294967295" type="body"/>
          </p:nvPr>
        </p:nvSpPr>
        <p:spPr>
          <a:xfrm>
            <a:off x="748440" y="2126880"/>
            <a:ext cx="10694520" cy="37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Свою заключительная речь Елиуй построил из двух частей.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Первая - об искупительной роли страдания (36:1-21).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Вторая - превозношение Бога, как ни с кем не сравнимого наставника (36:22-37:24).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этом монологе Елиуй более деликатен и менее резок, поскольку его намерение теперь - защитить справедливость Создателя (36:1-3).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Однако, он с прежним своим высокомерием добавляет, что перед Иовом – «совершенный в познании» (36: 4)! Что еще больше может сказать о себе скромный человек!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0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09"/>
          <p:cNvSpPr txBox="1"/>
          <p:nvPr>
            <p:ph idx="4294967295" type="title"/>
          </p:nvPr>
        </p:nvSpPr>
        <p:spPr>
          <a:xfrm>
            <a:off x="293400" y="152280"/>
            <a:ext cx="11478960" cy="990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lthazar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Чему мы учимся у Елиуя?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09"/>
          <p:cNvSpPr txBox="1"/>
          <p:nvPr>
            <p:ph idx="4294967295" type="body"/>
          </p:nvPr>
        </p:nvSpPr>
        <p:spPr>
          <a:xfrm>
            <a:off x="63720" y="1010880"/>
            <a:ext cx="1164600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 сравнению с речами друзей Иова рассуждения  Елиуя не так однозначны.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2800"/>
              <a:buFont typeface="Noto Sans Symbols"/>
              <a:buChar char="■"/>
            </a:pPr>
            <a:r>
              <a:rPr b="1" i="1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целом заключения Елиуя выше мелких оскорблений трех друзей.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2800"/>
              <a:buFont typeface="Noto Sans Symbols"/>
              <a:buChar char="■"/>
            </a:pPr>
            <a:r>
              <a:rPr b="1" i="1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Несомненно, следует признать правоту его утверждения,  что страдание может быть искупительным.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2800"/>
              <a:buFont typeface="Noto Sans Symbols"/>
              <a:buChar char="■"/>
            </a:pPr>
            <a:r>
              <a:rPr b="1" i="1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Одновременно его приверженность бесстрастности Бога ошибочна.  И это будет явлено, когда Бог заговорит.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2800"/>
              <a:buFont typeface="Noto Sans Symbols"/>
              <a:buChar char="■"/>
            </a:pPr>
            <a:r>
              <a:rPr b="1" i="1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итоге, Бог не скажет об Елиуе ничего,  ни хорошего, ни плохого.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109"/>
          <p:cNvSpPr/>
          <p:nvPr/>
        </p:nvSpPr>
        <p:spPr>
          <a:xfrm>
            <a:off x="-82428" y="4658860"/>
            <a:ext cx="11938200" cy="24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Елиуй остается несколько теневой  фигурой в книге. </a:t>
            </a:r>
            <a:br>
              <a:rPr b="0" i="0" lang="en-US" sz="3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8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Ценность его вклада в дискуссию приглушается </a:t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его периодической  помпезностью.</a:t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1"/>
          <p:cNvSpPr txBox="1"/>
          <p:nvPr>
            <p:ph idx="4294967295" type="title"/>
          </p:nvPr>
        </p:nvSpPr>
        <p:spPr>
          <a:xfrm>
            <a:off x="609480" y="277920"/>
            <a:ext cx="109720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lthazar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Мудрость древнего Ближнего Востока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1"/>
          <p:cNvSpPr txBox="1"/>
          <p:nvPr>
            <p:ph idx="4294967295" type="body"/>
          </p:nvPr>
        </p:nvSpPr>
        <p:spPr>
          <a:xfrm>
            <a:off x="609480" y="1486080"/>
            <a:ext cx="11073600" cy="388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Franklin Medium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Мудрость древних была практической, не строго интеллектуальной и не обязательно духовной. Она представляла собой сочетание </a:t>
            </a:r>
            <a:r>
              <a:rPr b="1" i="0" lang="en-US" sz="2800" u="sng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интеллекта</a:t>
            </a: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</a:t>
            </a:r>
            <a:r>
              <a:rPr b="1" i="0" lang="en-US" sz="2800" u="sng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проницательности</a:t>
            </a: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</a:t>
            </a:r>
            <a:r>
              <a:rPr b="1" i="0" lang="en-US" sz="2800" u="sng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здравых смысла и суждений,</a:t>
            </a: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i="0" lang="en-US" sz="2800" u="sng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морального восприятия</a:t>
            </a: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 Она содержала: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33CCCC"/>
              </a:buClr>
              <a:buSzPts val="2600"/>
              <a:buFont typeface="Noto Sans Symbols"/>
              <a:buChar char="■"/>
            </a:pPr>
            <a:r>
              <a:rPr b="1" i="1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Способность понимать свое окружение.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33CCCC"/>
              </a:buClr>
              <a:buSzPts val="2600"/>
              <a:buFont typeface="Noto Sans Symbols"/>
              <a:buChar char="■"/>
            </a:pPr>
            <a:r>
              <a:rPr b="1" i="1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Способность предвидеть реакцию своих собратьев.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33CCCC"/>
              </a:buClr>
              <a:buSzPts val="2600"/>
              <a:buFont typeface="Noto Sans Symbols"/>
              <a:buChar char="■"/>
            </a:pPr>
            <a:r>
              <a:rPr b="1" i="1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Применение собственных ресурсов в критические моменты.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1"/>
          <p:cNvSpPr/>
          <p:nvPr/>
        </p:nvSpPr>
        <p:spPr>
          <a:xfrm>
            <a:off x="187920" y="5432040"/>
            <a:ext cx="11686680" cy="130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CC6600"/>
                </a:solidFill>
                <a:latin typeface="Teko"/>
                <a:ea typeface="Teko"/>
                <a:cs typeface="Teko"/>
                <a:sym typeface="Teko"/>
              </a:rPr>
              <a:t>Мудрец Древнего Востока изучал, наблюдал и размышлял.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1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0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ГЛАС БОЖИЙ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110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38-41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10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1"/>
          <p:cNvSpPr txBox="1"/>
          <p:nvPr>
            <p:ph idx="4294967295" type="title"/>
          </p:nvPr>
        </p:nvSpPr>
        <p:spPr>
          <a:xfrm>
            <a:off x="234000" y="738000"/>
            <a:ext cx="3723840" cy="520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Бог отвечает Иову из бури.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517" name="Google Shape;151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760" y="0"/>
            <a:ext cx="797364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11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12"/>
          <p:cNvSpPr txBox="1"/>
          <p:nvPr>
            <p:ph idx="4294967295" type="title"/>
          </p:nvPr>
        </p:nvSpPr>
        <p:spPr>
          <a:xfrm>
            <a:off x="654480" y="472680"/>
            <a:ext cx="10469880" cy="87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Природа Божьего откровения Иову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12"/>
          <p:cNvSpPr txBox="1"/>
          <p:nvPr>
            <p:ph idx="4294967295" type="body"/>
          </p:nvPr>
        </p:nvSpPr>
        <p:spPr>
          <a:xfrm>
            <a:off x="1066680" y="1345320"/>
            <a:ext cx="10057680" cy="3944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 определенном смысле речи Бога поражают.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594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настаивал на конкретных обвинениях (ср. 31:35) или, в крайнем случае, на оправдательном вердикте (ср.. 13:18; 23:3-7, 10-12).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594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Ни того, ни другого не предвидится.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594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Бросается в глаза полное отсутствие перечня проступков Иова, приведших к его падению, или некоего объяснения, почему с Иовом случилось то, что случилось.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594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Вместо этого Бог задает ряд вопросов, которые побуждают Иова присмотреться к миру. Поступая так, Иов обнаружит неявное присутствие  Бога в мире.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112"/>
          <p:cNvSpPr/>
          <p:nvPr/>
        </p:nvSpPr>
        <p:spPr>
          <a:xfrm>
            <a:off x="-360" y="5157360"/>
            <a:ext cx="12191400" cy="1553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Здесь, в итоге, заключена центральная мысль книги: 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Иов может найти выход из  своих страданий, 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даже не зная всей предыстории их.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1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2060"/>
        </a:solidFill>
      </p:bgPr>
    </p:bg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3"/>
          <p:cNvSpPr txBox="1"/>
          <p:nvPr>
            <p:ph idx="4294967295" type="body"/>
          </p:nvPr>
        </p:nvSpPr>
        <p:spPr>
          <a:xfrm>
            <a:off x="239040" y="536760"/>
            <a:ext cx="11533680" cy="541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Char char="◦"/>
            </a:pPr>
            <a:r>
              <a:rPr b="1" i="0" lang="en-US" sz="40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В итоге всё пережитое  Иовом становится  неважным. Иов видит Бога, и это всё меняет!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Иов переживал, что Бог его оставил.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Божественный голос утверждал, что Бог «не стоял в стороне». И более важно, что Иов мог испытывать Его присутствие  даже посреди страданий.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1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14"/>
          <p:cNvSpPr txBox="1"/>
          <p:nvPr>
            <p:ph idx="4294967295" type="title"/>
          </p:nvPr>
        </p:nvSpPr>
        <p:spPr>
          <a:xfrm>
            <a:off x="1066680" y="522000"/>
            <a:ext cx="10057680" cy="8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РЕЧИ БОГА (38-39, 40-41)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14"/>
          <p:cNvSpPr txBox="1"/>
          <p:nvPr>
            <p:ph idx="4294967295" type="body"/>
          </p:nvPr>
        </p:nvSpPr>
        <p:spPr>
          <a:xfrm>
            <a:off x="623520" y="1423440"/>
            <a:ext cx="10814400" cy="5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Первый вопрос: “Кто сей, омрачающий Провидение словами без смысла?” – ироническая отсылка к тому, как Елиуй бичевал Иова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Теперь Иов приглашен предстать перед Богом, о чем он многократно просил (ср. 38:3; ср.. 13:22; 31:35).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Божественные вопросы распадаются на два больших блока: тайны сотворенного мира (38:4-38) и тайны царства животных (38:39-39:30).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1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15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Цель Божественных вопросов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115"/>
          <p:cNvSpPr txBox="1"/>
          <p:nvPr>
            <p:ph idx="4294967295" type="body"/>
          </p:nvPr>
        </p:nvSpPr>
        <p:spPr>
          <a:xfrm>
            <a:off x="717120" y="1652040"/>
            <a:ext cx="10754640" cy="456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Эти вопросы носят риторический и познавательный характер. Цель их не в том, чтобы унизить Иова (вопреки мнению некоторых переводчиков), а в том, чтобы показать Иову, что существуют огромные области знаний, которые ему просто недоступны.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Иову следует посмотреть на свои собственные страдания с этой перспективы. Он находится в переживаниях, которые, возможно, в полноте не понимает.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Обращаясь к Иову непосредственно, Бог наделяет его высшим достоинством. Иов звал Бога и верил, что Он ответит (ср. 13:22).  И , вот, то, чего Иов так отчаянно желал, случилось!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11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16"/>
          <p:cNvSpPr txBox="1"/>
          <p:nvPr>
            <p:ph idx="4294967295" type="title"/>
          </p:nvPr>
        </p:nvSpPr>
        <p:spPr>
          <a:xfrm>
            <a:off x="1066680" y="566280"/>
            <a:ext cx="10057680" cy="54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Тайны сотворенного мира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Тайны подземного (загробного) мира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Прочие места, где Иов никогда не бывал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Тайны погоды и небесные тайны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Тайны животного мира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Проблема моральной справедливости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 дополнение – два поразительных существа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17"/>
          <p:cNvSpPr txBox="1"/>
          <p:nvPr>
            <p:ph idx="4294967295" type="title"/>
          </p:nvPr>
        </p:nvSpPr>
        <p:spPr>
          <a:xfrm>
            <a:off x="4876920" y="668160"/>
            <a:ext cx="6627240" cy="550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Когда утренние звезды вместе пели, и сыны Божьи восклицали от радости…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557" name="Google Shape;1557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1736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p11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18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 дополнение - два поразительных существа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118"/>
          <p:cNvSpPr txBox="1"/>
          <p:nvPr>
            <p:ph idx="4294967295" type="body"/>
          </p:nvPr>
        </p:nvSpPr>
        <p:spPr>
          <a:xfrm>
            <a:off x="1066680" y="201420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Оба эти существа - яркие образы мощи и гордости.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Смог ли Иов, облачившись в мантию Бога-судьи, низвергнуть их?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Была ли у Иова ”рука“ (или ”десница«), подобная Божьей, которая смогла бы обуздать этих двух ужасных и невероятных существ, Бегемота и Левиафана (40:9, 14)?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Левиафан, в частности, считается “царем сынов гордыни” (41:33-34).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11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19"/>
          <p:cNvSpPr txBox="1"/>
          <p:nvPr>
            <p:ph idx="4294967295" type="title"/>
          </p:nvPr>
        </p:nvSpPr>
        <p:spPr>
          <a:xfrm>
            <a:off x="1066680" y="642600"/>
            <a:ext cx="5384160" cy="555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Бегемот и Левиафан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571" name="Google Shape;15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920" y="0"/>
            <a:ext cx="5028480" cy="679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p11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2"/>
          <p:cNvSpPr txBox="1"/>
          <p:nvPr>
            <p:ph idx="4294967295" type="title"/>
          </p:nvPr>
        </p:nvSpPr>
        <p:spPr>
          <a:xfrm>
            <a:off x="1066680" y="376920"/>
            <a:ext cx="10057680" cy="1045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КУЛЬТУРНЫЙ КОНТЕКСТ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2"/>
          <p:cNvSpPr txBox="1"/>
          <p:nvPr>
            <p:ph idx="4294967295" type="body"/>
          </p:nvPr>
        </p:nvSpPr>
        <p:spPr>
          <a:xfrm>
            <a:off x="1066680" y="1283400"/>
            <a:ext cx="10450800" cy="519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99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Географической особенностью книги Иова является ее связь с Едомом.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описывается как “муж из сынов Востока” (1:3), и это описание обычно относится к областям к востоку и югу от реки Иордан.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Едом имел репутацию центра мудрости (3 Цар. 4:30).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“Земля Уц” ассоциируется с несколькими южными этническими группами, одной из которых является Едом (Иер. 25:20-21; Плач 4:21).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Елифаз, один из друзей Иова, Феманитянин, т.е. из города в Едоме, известного своей мудростью (Иер. 49:7; Ав. 8), и, возможно, другие друзья из этого же региона.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конце книги в LXX есть дополнительный длинный абзац, объясняющий, что Иов живет на границе Едома и Аравии.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8CCB3"/>
        </a:solidFill>
      </p:bgPr>
    </p:bg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20"/>
          <p:cNvSpPr txBox="1"/>
          <p:nvPr>
            <p:ph idx="4294967295" type="title"/>
          </p:nvPr>
        </p:nvSpPr>
        <p:spPr>
          <a:xfrm>
            <a:off x="1066680" y="24444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Бегемот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20"/>
          <p:cNvSpPr txBox="1"/>
          <p:nvPr>
            <p:ph idx="4294967295" type="body"/>
          </p:nvPr>
        </p:nvSpPr>
        <p:spPr>
          <a:xfrm>
            <a:off x="781560" y="1352880"/>
            <a:ext cx="10628280" cy="499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3888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Book Antiqua"/>
              <a:buNone/>
            </a:pPr>
            <a:r>
              <a:rPr b="1" i="0" lang="en-US" sz="35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Бегемот питается травой (40:15), но он также назван “первым из творений Божьих”, то есть первым сотворенным существом (40:19а).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6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Еврейское слово “бегемот” может быть использовано по отношению к животным вообще (12:7; Втор. 32:24; Пс. 8:8; 49:10, пр.), Но поскольку здесь это имя собственное, то это “Зверь” (с заглавной буквы в английском переводе), а не “зверь”.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6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более поздних еврейских писаниях Бегемот (чудовище мужского пола) изображается как первобытное существо земли (1 Енох 60:7-9).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2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8CCB3"/>
        </a:solidFill>
      </p:bgPr>
    </p:bg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21"/>
          <p:cNvSpPr txBox="1"/>
          <p:nvPr>
            <p:ph idx="4294967295" type="title"/>
          </p:nvPr>
        </p:nvSpPr>
        <p:spPr>
          <a:xfrm>
            <a:off x="1066680" y="24444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Левиафан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121"/>
          <p:cNvSpPr txBox="1"/>
          <p:nvPr>
            <p:ph idx="4294967295" type="body"/>
          </p:nvPr>
        </p:nvSpPr>
        <p:spPr>
          <a:xfrm>
            <a:off x="1066680" y="1616040"/>
            <a:ext cx="10628280" cy="458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555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Book Antiqua"/>
              <a:buNone/>
            </a:pPr>
            <a:r>
              <a:rPr b="1" i="0" lang="en-US" sz="3500" u="none" cap="none" strike="noStrike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Похоже, Левиафан живет в воде (41: 1), но из его ноздрей выходят огонь и дым (41:19-21).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8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На древнем Ближнем Востоке Левиафана обычно описывали, как морское чудовище с семью головами: в угаритских текстах это ”извивающийся змей“ и "тиран с семью головами”.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8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3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более поздней еврейской литературе Левиафан (чудовище женского пола) является символом хаоса из бездны (1 Енох 60:7-9).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12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3B5000"/>
        </a:solidFill>
      </p:bgPr>
    </p:bg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22"/>
          <p:cNvSpPr txBox="1"/>
          <p:nvPr>
            <p:ph idx="4294967295" type="title"/>
          </p:nvPr>
        </p:nvSpPr>
        <p:spPr>
          <a:xfrm>
            <a:off x="397800" y="120600"/>
            <a:ext cx="113958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Impact"/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Образы Левиафана</a:t>
            </a:r>
            <a:br>
              <a:rPr b="0" i="0" lang="en-US" sz="3200" u="none" cap="none" strike="noStrike"/>
            </a:br>
            <a:r>
              <a:rPr b="0" i="0" lang="en-US" sz="2400" u="none" cap="none" strike="noStrike">
                <a:solidFill>
                  <a:srgbClr val="DAEFE2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Различные отрывки Библии (Ис. 27:1) и другой древней ближневосточной литературы используют некий стандарт изображения существа, похожего на дракона, угрожающего,  с семью головами.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122"/>
          <p:cNvSpPr txBox="1"/>
          <p:nvPr>
            <p:ph idx="4294967295" type="body"/>
          </p:nvPr>
        </p:nvSpPr>
        <p:spPr>
          <a:xfrm>
            <a:off x="72720" y="1638000"/>
            <a:ext cx="2126520" cy="3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СТАНДАРТНЫЕ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ИМЕНА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Левиафан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Раав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Танин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Батат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Нахар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r">
              <a:lnSpc>
                <a:spcPct val="85000"/>
              </a:lnSpc>
              <a:spcBef>
                <a:spcPts val="1001"/>
              </a:spcBef>
              <a:spcAft>
                <a:spcPts val="0"/>
              </a:spcAft>
              <a:buClr>
                <a:srgbClr val="DAEFE2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Нахаш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r085b01" id="1593" name="Google Shape;159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720" y="1638000"/>
            <a:ext cx="4740120" cy="29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122"/>
          <p:cNvSpPr/>
          <p:nvPr/>
        </p:nvSpPr>
        <p:spPr>
          <a:xfrm>
            <a:off x="2295720" y="4799160"/>
            <a:ext cx="4740120" cy="16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этой резной шумерской раковине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(ок. 2600 г. до н.э.) семиглавое чудовище противостоит богу или герою, который уже ранил одну из его голов.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5" name="Google Shape;159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8760" y="1638000"/>
            <a:ext cx="3972240" cy="29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p122"/>
          <p:cNvSpPr/>
          <p:nvPr/>
        </p:nvSpPr>
        <p:spPr>
          <a:xfrm>
            <a:off x="7268760" y="4799160"/>
            <a:ext cx="4737960" cy="200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AEFE2"/>
                </a:solidFill>
                <a:latin typeface="Trebuchet MS"/>
                <a:ea typeface="Trebuchet MS"/>
                <a:cs typeface="Trebuchet MS"/>
                <a:sym typeface="Trebuchet MS"/>
              </a:rPr>
              <a:t>Гербовая печать, найденная при раскопках в 2022 г. на севере Израиля, датируемая 8 в. до н. э., изображает семиглавого змея, удерживаемого героем, который одной рукой обхватил змея за шею, а в другой размахивает копьем.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3"/>
          <p:cNvSpPr txBox="1"/>
          <p:nvPr>
            <p:ph idx="4294967295" type="title"/>
          </p:nvPr>
        </p:nvSpPr>
        <p:spPr>
          <a:xfrm>
            <a:off x="1066680" y="429120"/>
            <a:ext cx="10057680" cy="95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Истолкование двух чудовищ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23"/>
          <p:cNvSpPr txBox="1"/>
          <p:nvPr>
            <p:ph idx="4294967295" type="body"/>
          </p:nvPr>
        </p:nvSpPr>
        <p:spPr>
          <a:xfrm>
            <a:off x="1066680" y="1381320"/>
            <a:ext cx="10057680" cy="5046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Начиная с 17 в. н.э. Бегемота традиционно отождествляли с гиппопотамом, а Левиафана – с крокодилом.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753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 мере открытия новых древних текстов Ближнего Востока и различных  артефактов с изображением этих существ, как существ мифологических, многие  ученые начали выражать сомнения, что </a:t>
            </a:r>
            <a:r>
              <a:rPr i="1"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Бегемот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и Левиафан - обычные животные.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753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Можно допустить, что эти существа представляют собой некие духовные сущности, которые Павел много позже опишет как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stoicheia» (стойхия), т.е. начальства, власти, силы и господства (Eф. 1:21; 3:10; 6:12; Кол. 2:8, 20).  Тогда эти чудовища - злобные создания, противостоящие Богу, подобные зверю из моря и зверю из земли из книги Откровение (Откр. 13:1, 11).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2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24"/>
          <p:cNvSpPr txBox="1"/>
          <p:nvPr>
            <p:ph idx="4294967295" type="title"/>
          </p:nvPr>
        </p:nvSpPr>
        <p:spPr>
          <a:xfrm>
            <a:off x="942120" y="20628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</a:pPr>
            <a:r>
              <a:rPr b="0" i="0" lang="en-US" sz="6000" u="none" cap="none" strike="noStrik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Главный момент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124"/>
          <p:cNvSpPr txBox="1"/>
          <p:nvPr>
            <p:ph idx="4294967295" type="body"/>
          </p:nvPr>
        </p:nvSpPr>
        <p:spPr>
          <a:xfrm>
            <a:off x="374400" y="2103120"/>
            <a:ext cx="11345760" cy="429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888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venir"/>
              <a:buNone/>
            </a:pPr>
            <a:r>
              <a:rPr b="1" i="0" lang="en-US" sz="36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Независимо от точности идентификации этих существ, очевидно одно: существа эти, кем бы они ни были, созданы Богом и живут под Его властью (40:15, 19; ср. Пс. 103:26; Кол. 1:16).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venir"/>
              <a:buNone/>
            </a:pPr>
            <a:r>
              <a:rPr b="1" i="0" lang="en-US" sz="36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Иов никогда не смог бы ни контролировать их, ни  подчинить их себе!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12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3B2F2A"/>
        </a:solidFill>
      </p:bgPr>
    </p:bg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25"/>
          <p:cNvSpPr txBox="1"/>
          <p:nvPr>
            <p:ph idx="4294967295" type="title"/>
          </p:nvPr>
        </p:nvSpPr>
        <p:spPr>
          <a:xfrm>
            <a:off x="322200" y="280440"/>
            <a:ext cx="11246400" cy="173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FFF99"/>
                </a:solidFill>
                <a:latin typeface="Arial Black"/>
                <a:ea typeface="Arial Black"/>
                <a:cs typeface="Arial Black"/>
                <a:sym typeface="Arial Black"/>
              </a:rPr>
              <a:t>Только Бог может обратить силу зла против самого зла, превратив “пепел в украшение” (Ис. 61:3).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125"/>
          <p:cNvSpPr txBox="1"/>
          <p:nvPr>
            <p:ph idx="4294967295" type="body"/>
          </p:nvPr>
        </p:nvSpPr>
        <p:spPr>
          <a:xfrm>
            <a:off x="1066680" y="23659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3333"/>
          </a:bodyPr>
          <a:lstStyle/>
          <a:p>
            <a:pPr indent="-182942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36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Представляет  ли  Левиафан сатану?  Бог не говорит этого.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36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Более важна чудесная для Иова  возможность передать в руки Всемогущего Бога  то, что он сам не мог ни понять, ни изменить.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36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Бог  мог  управлять  Вселенной,  на что Иов не был способен!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2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26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РАЗВЯЗКА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126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42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126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27"/>
          <p:cNvSpPr txBox="1"/>
          <p:nvPr>
            <p:ph idx="4294967295" type="title"/>
          </p:nvPr>
        </p:nvSpPr>
        <p:spPr>
          <a:xfrm>
            <a:off x="1066680" y="642600"/>
            <a:ext cx="10057680" cy="80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Окончательный ответ Иова (42:1-6)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127"/>
          <p:cNvSpPr txBox="1"/>
          <p:nvPr>
            <p:ph idx="4294967295" type="body"/>
          </p:nvPr>
        </p:nvSpPr>
        <p:spPr>
          <a:xfrm>
            <a:off x="1066680" y="1471320"/>
            <a:ext cx="10057680" cy="47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После своего путешествия по непостижимому миру Иов начал понимать со всей ясностью, что он, как человек  ограниченный и конечный, никогда не смог бы управлять Вселенной.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Только Бог может это сделать.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Люди должны довольствоваться тем, что оставляют это управление в руках Бога, который одновременно и Всемогущ, и Премудр.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Также Иов осознает, что Бог трансцендентен, и ему, как человеку ограниченному, не подобает раскрывать тайну Бога.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Несмотря на то, что Иову не раскрылась предыстория его трагедии, он открыл нечто, гораздо более удовлетворившее его, — самого Бога!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12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28"/>
          <p:cNvSpPr txBox="1"/>
          <p:nvPr>
            <p:ph idx="4294967295" type="title"/>
          </p:nvPr>
        </p:nvSpPr>
        <p:spPr>
          <a:xfrm>
            <a:off x="0" y="642600"/>
            <a:ext cx="3479040" cy="550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Видение Христа: </a:t>
            </a:r>
            <a:br>
              <a:rPr b="0" i="0" lang="en-US" sz="3600" u="none" cap="none" strike="noStrike"/>
            </a:br>
            <a:r>
              <a:rPr b="0" i="0" lang="en-US" sz="3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но теперь </a:t>
            </a:r>
            <a:br>
              <a:rPr b="0" i="0" lang="en-US" sz="3600" u="none" cap="none" strike="noStrike"/>
            </a:br>
            <a:r>
              <a:rPr b="0" i="0" lang="en-US" sz="3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мой глаз </a:t>
            </a:r>
            <a:br>
              <a:rPr b="0" i="0" lang="en-US" sz="3600" u="none" cap="none" strike="noStrike"/>
            </a:br>
            <a:r>
              <a:rPr b="0" i="0" lang="en-US" sz="3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видит Тебя.</a:t>
            </a:r>
            <a:br>
              <a:rPr b="0" i="0" lang="en-US" sz="3600" u="none" cap="none" strike="noStrike"/>
            </a:br>
            <a:br>
              <a:rPr b="0" i="0" lang="en-US" sz="36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637" name="Google Shape;1637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760" y="0"/>
            <a:ext cx="871164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12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29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Исповедание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129"/>
          <p:cNvSpPr txBox="1"/>
          <p:nvPr>
            <p:ph idx="4294967295" type="body"/>
          </p:nvPr>
        </p:nvSpPr>
        <p:spPr>
          <a:xfrm>
            <a:off x="1066680" y="2103120"/>
            <a:ext cx="106012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Book Antiqua"/>
              <a:buNone/>
            </a:pPr>
            <a:r>
              <a:rPr b="0" i="1" lang="en-US" sz="32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“Знаю, что Ты все можешь, и что намерение Твое не может быть остановлено”.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Book Antiqua"/>
              <a:buNone/>
            </a:pPr>
            <a:r>
              <a:rPr b="0" i="1" lang="en-US" sz="32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“… я говорил о том, чего не разумел, о делах чудных для меня, которых я не знал”.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							Иов 42:1-3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12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"/>
          <p:cNvSpPr txBox="1"/>
          <p:nvPr>
            <p:ph idx="4294967295" type="title"/>
          </p:nvPr>
        </p:nvSpPr>
        <p:spPr>
          <a:xfrm>
            <a:off x="787680" y="5605920"/>
            <a:ext cx="4614480" cy="1024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Century Gothic"/>
              <a:buNone/>
            </a:pPr>
            <a:r>
              <a:rPr b="1" i="0" lang="en-US" sz="43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Древний Едом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Google Shape;7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680" y="571320"/>
            <a:ext cx="3810960" cy="511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080" y="-41400"/>
            <a:ext cx="5119200" cy="689868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13"/>
          <p:cNvSpPr/>
          <p:nvPr/>
        </p:nvSpPr>
        <p:spPr>
          <a:xfrm>
            <a:off x="7136640" y="3373920"/>
            <a:ext cx="2313720" cy="3242520"/>
          </a:xfrm>
          <a:prstGeom prst="rect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93" name="Google Shape;793;p13"/>
          <p:cNvCxnSpPr/>
          <p:nvPr/>
        </p:nvCxnSpPr>
        <p:spPr>
          <a:xfrm rot="10800000">
            <a:off x="4986000" y="571320"/>
            <a:ext cx="4465800" cy="280296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794" name="Google Shape;794;p13"/>
          <p:cNvCxnSpPr/>
          <p:nvPr/>
        </p:nvCxnSpPr>
        <p:spPr>
          <a:xfrm rot="10800000">
            <a:off x="1328040" y="5702040"/>
            <a:ext cx="5808960" cy="92952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95" name="Google Shape;795;p13"/>
          <p:cNvSpPr txBox="1"/>
          <p:nvPr>
            <p:ph idx="12" type="sldNum"/>
          </p:nvPr>
        </p:nvSpPr>
        <p:spPr>
          <a:xfrm>
            <a:off x="11484720" y="6305400"/>
            <a:ext cx="60876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75F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30"/>
          <p:cNvSpPr txBox="1"/>
          <p:nvPr>
            <p:ph idx="4294967295" type="title"/>
          </p:nvPr>
        </p:nvSpPr>
        <p:spPr>
          <a:xfrm>
            <a:off x="1066680" y="642600"/>
            <a:ext cx="10057680" cy="87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Развязка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130"/>
          <p:cNvSpPr txBox="1"/>
          <p:nvPr>
            <p:ph idx="4294967295" type="body"/>
          </p:nvPr>
        </p:nvSpPr>
        <p:spPr>
          <a:xfrm>
            <a:off x="519480" y="1700640"/>
            <a:ext cx="11024280" cy="451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теперь свободен от узких рамок своего прежнего взгляда на мир.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Клеветническое предсказание сатаны, что Иов проклянет Бога в лицо, оказалось абсолютно ложным.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Итак, Иов может свободно говорить, ибо он осознал, что его прежнее знание о Боге сравнимо разве что со смутными слухами. Теперь же он услышал Бога  непосредственно (42:5).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отказывается от своих прежних сомнительных размышлений и склоняется в глубоком почтении, с благодарностью принимая утешение, принесенное ему голосом Божьим (42:6).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3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2060"/>
        </a:solidFill>
      </p:bgPr>
    </p:bg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31"/>
          <p:cNvSpPr txBox="1"/>
          <p:nvPr>
            <p:ph idx="4294967295" type="title"/>
          </p:nvPr>
        </p:nvSpPr>
        <p:spPr>
          <a:xfrm>
            <a:off x="1066680" y="642600"/>
            <a:ext cx="10057680" cy="803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Teko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Значение глагола  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131"/>
          <p:cNvSpPr txBox="1"/>
          <p:nvPr>
            <p:ph idx="4294967295" type="body"/>
          </p:nvPr>
        </p:nvSpPr>
        <p:spPr>
          <a:xfrm>
            <a:off x="491400" y="1787760"/>
            <a:ext cx="11395080" cy="480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В своей начальной форме глагол          (= сожалеть) переводится как “раскаиваться”.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aramond"/>
              <a:buChar char="◦"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Однако слово это может означать “утешаться” или “находить утешение”, в зависимости от контекста.  Похоже, в данном случае этот перевод является более подходящим.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aramond"/>
              <a:buChar char="◦"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Иов не исповедуется в грехе. Скорее, он, как человек из "праха и пепла” (идиома, означающая смертность человека), откровенно и полностью признает свою ограниченность.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13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0" name="Google Shape;1660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2440" y="642600"/>
            <a:ext cx="1451160" cy="8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3640" y="1915560"/>
            <a:ext cx="809280" cy="46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32"/>
          <p:cNvSpPr txBox="1"/>
          <p:nvPr>
            <p:ph idx="4294967295" type="title"/>
          </p:nvPr>
        </p:nvSpPr>
        <p:spPr>
          <a:xfrm>
            <a:off x="1066680" y="642600"/>
            <a:ext cx="10057680" cy="87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Упрек Бога друзьям Иова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32"/>
          <p:cNvSpPr txBox="1"/>
          <p:nvPr>
            <p:ph idx="4294967295" type="body"/>
          </p:nvPr>
        </p:nvSpPr>
        <p:spPr>
          <a:xfrm>
            <a:off x="1066680" y="1517760"/>
            <a:ext cx="10057680" cy="483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Ни в какой из своих длинных речей Бог не отсылает ни к одному из аргументов друзей Иова. Теперь он приступает к этому.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Обращаясь к Елифазу, предположительно самому старшему и представляющему всех остальных, Бог прямо оценивает вклад друзей как неудачу (42:7).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Ирония в том, что друзья Иова осудили его, подразумевая, что страдания Иова - результат Божьего гнева. А получилось, что Господь разгневан на них самих.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Дело не в том, что друзья не говорили многого, являвшегося правдой (Иов, если уж на то пошло, всегда говорил то, что было правдой).  Их общее заключение, что грех немедленно наказывается, а праведность  - вознаграждается, было абсолютно неверным.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13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33"/>
          <p:cNvSpPr txBox="1"/>
          <p:nvPr>
            <p:ph idx="4294967295" type="title"/>
          </p:nvPr>
        </p:nvSpPr>
        <p:spPr>
          <a:xfrm>
            <a:off x="1066680" y="219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Окончательная оценка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33"/>
          <p:cNvSpPr txBox="1"/>
          <p:nvPr>
            <p:ph idx="4294967295" type="body"/>
          </p:nvPr>
        </p:nvSpPr>
        <p:spPr>
          <a:xfrm>
            <a:off x="270000" y="1591200"/>
            <a:ext cx="11387880" cy="5046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aramond"/>
              <a:buChar char="◦"/>
            </a:pPr>
            <a:r>
              <a:rPr b="0" i="1" lang="en-US" sz="32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Друзья Иова утверждали, что Иов сам навлек на себя трагедию, что, конечно, было неверным.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aramond"/>
              <a:buChar char="◦"/>
            </a:pPr>
            <a:r>
              <a:rPr b="0" i="1" lang="en-US" sz="32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Действительно, слова Иова о Боге были “правильными”. Что бы ни значили эти слова, в них, несомненно, была непоколебимая вера в Искупителя, который жив и однажды восстановит Иова из праха, в Искупителя, которого увидят собственные глаза Иова (ср. 19:25-27).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3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34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Последняя ирония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34"/>
          <p:cNvSpPr txBox="1"/>
          <p:nvPr>
            <p:ph idx="4294967295" type="body"/>
          </p:nvPr>
        </p:nvSpPr>
        <p:spPr>
          <a:xfrm>
            <a:off x="820800" y="1839240"/>
            <a:ext cx="10303560" cy="400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Глубочайшая ирония заключается в том, что теперь Бог требует от друзей Иова подвергнуть себя величайшему позору — отправиться к Иову принести жертвы Богу и попросить его  помолиться Богу,  дабы им не стать отвергнутыми Всевышним (42: 8-9).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Большое количество жертвенных животных свидетельствует о чудовищности их ошибки.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Нет упоминания об Елиуе. Он, будучи напыщенным и многословным , возможно, отвергнут за  богословскую легковесность.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3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35"/>
          <p:cNvSpPr txBox="1"/>
          <p:nvPr>
            <p:ph idx="4294967295" type="title"/>
          </p:nvPr>
        </p:nvSpPr>
        <p:spPr>
          <a:xfrm>
            <a:off x="7950240" y="642600"/>
            <a:ext cx="3947400" cy="54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Иов приносит жертвы и молится за своих друзей.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688" name="Google Shape;1688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74180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13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36"/>
          <p:cNvSpPr txBox="1"/>
          <p:nvPr>
            <p:ph idx="4294967295" type="title"/>
          </p:nvPr>
        </p:nvSpPr>
        <p:spPr>
          <a:xfrm>
            <a:off x="1066680" y="642600"/>
            <a:ext cx="1005768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Восстановление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36"/>
          <p:cNvSpPr txBox="1"/>
          <p:nvPr>
            <p:ph idx="4294967295" type="body"/>
          </p:nvPr>
        </p:nvSpPr>
        <p:spPr>
          <a:xfrm>
            <a:off x="1066680" y="1690920"/>
            <a:ext cx="10057680" cy="4523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великодушно помолился Богу за друзей. И Бог возвратил  его собственную потерю (42:10).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Теперь родственники и прежние знакомые Иова пришли к нему с подарками, чтобы утешить за всё пережитое им зло (42:11).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Поголовье скота Иова удвоилось (42:12; ср. 1:3).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Три его три дочери, Голубка, Корица и Флакончик (с тушью), выделяются своей красотой (42:13-15).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дожил до 140 лет, что вдвое превышает обычную продолжительность жизни (ср. Пс. 89:10).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3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37"/>
          <p:cNvSpPr txBox="1"/>
          <p:nvPr>
            <p:ph idx="4294967295" type="title"/>
          </p:nvPr>
        </p:nvSpPr>
        <p:spPr>
          <a:xfrm>
            <a:off x="-104040" y="591840"/>
            <a:ext cx="4342320" cy="542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Возвращение Иова к процветанию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702" name="Google Shape;1702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40" y="0"/>
            <a:ext cx="795276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13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138"/>
          <p:cNvSpPr txBox="1"/>
          <p:nvPr>
            <p:ph idx="4294967295" type="title"/>
          </p:nvPr>
        </p:nvSpPr>
        <p:spPr>
          <a:xfrm>
            <a:off x="1066680" y="225000"/>
            <a:ext cx="10057680" cy="978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Ответы Иисуса Иову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138"/>
          <p:cNvSpPr txBox="1"/>
          <p:nvPr>
            <p:ph idx="4294967295" type="body"/>
          </p:nvPr>
        </p:nvSpPr>
        <p:spPr>
          <a:xfrm>
            <a:off x="1066680" y="1128600"/>
            <a:ext cx="10583640" cy="546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 Antiqua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Проникновенные вопросы Иова вне времени.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 Antiqua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Иов, конечно, не мог знать, что ответы на них даст Сын Божий Своим воплощением.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Понимает ли Бог человеческие страдания (6:2-3)?</a:t>
            </a:r>
            <a:r>
              <a:rPr b="0" i="0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Иисус во плоти был таким же, как остальные люди, Его собратья, во всех отношениях.  Он страдал и терпел, быв испытан (Евр. 2:17-18).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Может ли человек быть праведным пред бесконечно святым Богом (9:2, 14-20)?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Человек, будучи оправдан верой, имеет мир с Богом через Господа Иисуса Христа (Рим. 5:1). Он получает от Него дар праведности (Рим. 5:15-17).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Есть ли посредник, который может полностью соотнести себя как с Богом, так и с человеком (9:32-35)?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Есть один посредник между Богом и человеками  -  человек Иисус Христос (1 Тим. 2:5).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13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139"/>
          <p:cNvSpPr txBox="1"/>
          <p:nvPr>
            <p:ph idx="4294967295" type="body"/>
          </p:nvPr>
        </p:nvSpPr>
        <p:spPr>
          <a:xfrm>
            <a:off x="707760" y="265320"/>
            <a:ext cx="10913040" cy="62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20000"/>
          </a:bodyPr>
          <a:lstStyle/>
          <a:p>
            <a:pPr indent="-182942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Неужели неким извращенным образом Бог наслаждается человеческими страданиями (10:3-4)?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Конечно, нет! Человек веры может с уверенностью возложить все свои заботы на Иисуса, ибо Он печется о них (1 Пет. 5:7).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Покроет ли Бог  человеческие грехи, чтобы в итоге наслаждаться отношениями со своими созданиями (14: 16-17)?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Людям дана возможность общения со Всевышним, ибо кровь Иисуса очищает их от всякого греха (1 Ин. 1:7).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В конечном итоге восторжествует ли справедливость (24:1)? </a:t>
            </a:r>
            <a:r>
              <a:rPr b="0" i="0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Когда придет Христос, Он прольет свет на то, что сейчас сокрыто, и раскроет намерения сердечные. Тогда каждый человек получит свою похвалу от Бога (1 Кор. 4:5).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Почему Бог молчит? Заговорит ли Он когда-нибудь (23:3-9; 30:20)? </a:t>
            </a:r>
            <a:r>
              <a:rPr b="0" i="1" lang="en-US" sz="2400" u="none" cap="none" strike="noStrike">
                <a:solidFill>
                  <a:srgbClr val="FFFF99"/>
                </a:solidFill>
                <a:latin typeface="Book Antiqua"/>
                <a:ea typeface="Book Antiqua"/>
                <a:cs typeface="Book Antiqua"/>
                <a:sym typeface="Book Antiqua"/>
              </a:rPr>
              <a:t>В эти последние дни Бог говорит с нами через Своего Сына (Евр. 1:2). Он способен сочувствовать людям в их слабости, приглашая их приблизиться к Престолу благодати, где они найдут милость в трудную минуту (Евр. 4:15-16).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13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4"/>
          <p:cNvSpPr txBox="1"/>
          <p:nvPr>
            <p:ph idx="4294967295" type="title"/>
          </p:nvPr>
        </p:nvSpPr>
        <p:spPr>
          <a:xfrm>
            <a:off x="1066680" y="584640"/>
            <a:ext cx="1005768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НЕ БЫЛ ИЗРАИЛЬТЯНИНОМ?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4"/>
          <p:cNvSpPr txBox="1"/>
          <p:nvPr>
            <p:ph idx="4294967295" type="body"/>
          </p:nvPr>
        </p:nvSpPr>
        <p:spPr>
          <a:xfrm>
            <a:off x="1066680" y="1595160"/>
            <a:ext cx="10057680" cy="46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То, что Иов не был израильтянином, кажется вероятным не только потому, что он описывается как “человек Востока”, но и потому, что он перечислен вместе с другими благочестивыми не израильтянами (Иез. 14:14, 20).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Ной предшествовал израильскому народу, и Даниил (в оригинале пишется иначе, чем пророк Даниил) был древним царем, известным своей мудростью (Иез. 28:3), история которого рассказана в угаритском эпосе об Акхит.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Относительно факта, что не израильтянин может поклоняться единому истинному Богу, нужно иметь в виду, что потомки Сифа (Бытие 4:26), Мелхиседек (Бытие 14:18) и, конечно же, Авраам – жили до возникновения Израильского народа.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4B4545"/>
        </a:solidFill>
      </p:bgPr>
    </p:bg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40"/>
          <p:cNvSpPr/>
          <p:nvPr/>
        </p:nvSpPr>
        <p:spPr>
          <a:xfrm>
            <a:off x="623520" y="1215720"/>
            <a:ext cx="10861920" cy="2649960"/>
          </a:xfrm>
          <a:prstGeom prst="rect">
            <a:avLst/>
          </a:prstGeom>
          <a:solidFill>
            <a:srgbClr val="20180A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3E1EC"/>
                </a:solidFill>
                <a:latin typeface="Open Sans"/>
                <a:ea typeface="Open Sans"/>
                <a:cs typeface="Open Sans"/>
                <a:sym typeface="Open Sans"/>
              </a:rPr>
              <a:t>Сын Божий пострадал до смерти не для того, чтобы люди НЕ страдали, но чтобы страдания человека стали подобны Его страданиям.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3E1EC"/>
                </a:solidFill>
                <a:latin typeface="Arial Narrow"/>
                <a:ea typeface="Arial Narrow"/>
                <a:cs typeface="Arial Narrow"/>
                <a:sym typeface="Arial Narrow"/>
              </a:rPr>
              <a:t>								Джордж Макдональд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14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5"/>
          <p:cNvSpPr txBox="1"/>
          <p:nvPr>
            <p:ph idx="4294967295" type="title"/>
          </p:nvPr>
        </p:nvSpPr>
        <p:spPr>
          <a:xfrm>
            <a:off x="459000" y="457560"/>
            <a:ext cx="1127376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ЯВЛЯЕТСЯ ЛИ ИОВ ИСТОРИЧЕСКОЙ ЛИЧНОСТЬЮ?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>
            <p:ph idx="4294967295" type="body"/>
          </p:nvPr>
        </p:nvSpPr>
        <p:spPr>
          <a:xfrm>
            <a:off x="727200" y="1877040"/>
            <a:ext cx="10858320" cy="460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Ответ напрямую связан с жанром книги.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Хотя книга в целом относится к жанру литературы мудрости, конкретнее ее следует определить как эпос, драму (или трагедию), притчу или дидактическую поэму, т.е. уникальный в своем роде жанр литературы.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книге термин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משל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(= притча) используется для описания двух речей Иова (27:1; 29:1). Можно ли это применить ко всему произведению?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Некоторые еврейские толкователи в Талмуде утверждают, что Иов - литературный образ, другие там же  утверждают обратное.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6"/>
          <p:cNvSpPr txBox="1"/>
          <p:nvPr>
            <p:ph idx="4294967295" type="body"/>
          </p:nvPr>
        </p:nvSpPr>
        <p:spPr>
          <a:xfrm>
            <a:off x="1038960" y="571680"/>
            <a:ext cx="10085400" cy="425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Библейские авторы считают Иова историческим персонажем (Иез. 14:14, 20, Иак. 5:11). Несколько маловероятно, что израильтянин, возжелавший написать образную историю о мудрости, выбрал бы в качестве своего главного героя потомка Исава.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Мартин Лютер, не отрицая историчности факта, предположил, что он был поэтически идеализирован.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К. С. Льюис, наряду с другими мнениями, считал эту историю мифологической.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Сегодня многие ученые придерживаются мнения, что у рассказа может быть историческая основа. Но автор преобразовал ее поэтически, чтобы подчеркнуть моральный урок.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6"/>
          <p:cNvSpPr/>
          <p:nvPr/>
        </p:nvSpPr>
        <p:spPr>
          <a:xfrm>
            <a:off x="720000" y="5109480"/>
            <a:ext cx="10827720" cy="1370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EFE0BC"/>
                </a:solidFill>
                <a:latin typeface="Open Sans"/>
                <a:ea typeface="Open Sans"/>
                <a:cs typeface="Open Sans"/>
                <a:sym typeface="Open Sans"/>
              </a:rPr>
              <a:t>Консервативному читателю следует подумать, должна ли история быть историческим фактом и пониматься буквально для того, чтобы быть истиной.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7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СТРУКТУРА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7"/>
          <p:cNvSpPr txBox="1"/>
          <p:nvPr>
            <p:ph idx="4294967295" type="body"/>
          </p:nvPr>
        </p:nvSpPr>
        <p:spPr>
          <a:xfrm>
            <a:off x="1066680" y="1748520"/>
            <a:ext cx="10531080" cy="469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Большая часть книги - еврейская поэзия, а композиция книги демонстрирует симметрию.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У рассказа есть прозаический пролог и эпилог, которые обрамляют содержание (1-2; 47:7-17).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История начинается с плача Иова и заканчивается его раскаянием (3; 40:3-5; 42:1-6).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Большая часть книги состоит из трех циклов речей (4-27).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Ближе к центру книги - поэма о мудрости (28).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</a:pPr>
            <a:r>
              <a:rPr b="0" i="1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За поэмой о мудрости следуют три монолога,  Иова, Елиуя и Господа (29-40).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AFC9C3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8"/>
          <p:cNvSpPr txBox="1"/>
          <p:nvPr>
            <p:ph idx="1" type="body"/>
          </p:nvPr>
        </p:nvSpPr>
        <p:spPr>
          <a:xfrm>
            <a:off x="228600" y="251640"/>
            <a:ext cx="5500800" cy="6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Пролог в прозе (1-2)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Плач Иова (3)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Три цикла диалогов: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Елифаз и Иов (4-7)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Вилдад и Иов (8-10)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Софар и Иов (11-14)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4592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Елифаз и Иов (15-17)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Вилдад и Иов (18-19)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Софар и Иов (20-21)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4592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Елифаз и Иов (22-24)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Вилдад и Иов (25-27)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(Софар молчит)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7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8"/>
          <p:cNvSpPr txBox="1"/>
          <p:nvPr>
            <p:ph idx="1" type="body"/>
          </p:nvPr>
        </p:nvSpPr>
        <p:spPr>
          <a:xfrm>
            <a:off x="5730120" y="251640"/>
            <a:ext cx="6232320" cy="485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/>
          </a:bodyPr>
          <a:lstStyle/>
          <a:p>
            <a:pPr indent="0" lvl="0" marL="27432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Поэтическая интерлюдия о мудрости (28)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Монологи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Иов (29-31)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Елиуй (32-37)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Господь (38:1-40:2)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Господь (40:6—41:34)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Заключительное раскаяние Иова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(40:3-5;  42:1-6)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Эпилог в прозе (42:7-17)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8"/>
          <p:cNvSpPr/>
          <p:nvPr/>
        </p:nvSpPr>
        <p:spPr>
          <a:xfrm>
            <a:off x="5455080" y="5210280"/>
            <a:ext cx="6507720" cy="1309320"/>
          </a:xfrm>
          <a:prstGeom prst="rect">
            <a:avLst/>
          </a:prstGeom>
          <a:solidFill>
            <a:srgbClr val="E4ECEB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Существует предположение, что построение книги хиастическое. Если  это действительно так, то необходимо внести объяснения некоторых расхождений с хиазмом.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" name="Google Shape;831;p18"/>
          <p:cNvCxnSpPr/>
          <p:nvPr/>
        </p:nvCxnSpPr>
        <p:spPr>
          <a:xfrm>
            <a:off x="6095880" y="489240"/>
            <a:ext cx="4757760" cy="72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18"/>
          <p:cNvCxnSpPr/>
          <p:nvPr/>
        </p:nvCxnSpPr>
        <p:spPr>
          <a:xfrm>
            <a:off x="6192720" y="1257120"/>
            <a:ext cx="4660920" cy="36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3" name="Google Shape;833;p1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9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ПРОЛОГ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9"/>
          <p:cNvSpPr txBox="1"/>
          <p:nvPr>
            <p:ph idx="4294967295" type="body"/>
          </p:nvPr>
        </p:nvSpPr>
        <p:spPr>
          <a:xfrm>
            <a:off x="1629000" y="407052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1-2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9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"/>
          <p:cNvSpPr txBox="1"/>
          <p:nvPr>
            <p:ph idx="4294967295" type="title"/>
          </p:nvPr>
        </p:nvSpPr>
        <p:spPr>
          <a:xfrm>
            <a:off x="594360" y="642600"/>
            <a:ext cx="1101780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Иллюстрации Уильяма Блейка к книге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"/>
          <p:cNvSpPr txBox="1"/>
          <p:nvPr>
            <p:ph idx="4294967295" type="body"/>
          </p:nvPr>
        </p:nvSpPr>
        <p:spPr>
          <a:xfrm>
            <a:off x="754560" y="2103120"/>
            <a:ext cx="1085796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Уильям Блейк, английский поэт и художник, (конец 18 в. - начало 19 в.) создал 22 гравюры, а также несколько акварелей, иллюстрирующих библейскую книгу Иова.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Блейк, видимо, находил сходство между Иовом и самим собой, поскольку он был в значительной степени непризнан и жил в бедности.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 правило, Блейк использует правую руку изображённых фигур для обозначения «добра», а левую — для обозначения «зла».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0"/>
          <p:cNvSpPr txBox="1"/>
          <p:nvPr>
            <p:ph idx="4294967295" type="title"/>
          </p:nvPr>
        </p:nvSpPr>
        <p:spPr>
          <a:xfrm>
            <a:off x="1066680" y="642600"/>
            <a:ext cx="10057680" cy="83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НАЧАЛО (1:1-5)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 txBox="1"/>
          <p:nvPr>
            <p:ph idx="4294967295" type="body"/>
          </p:nvPr>
        </p:nvSpPr>
        <p:spPr>
          <a:xfrm>
            <a:off x="1066680" y="1476000"/>
            <a:ext cx="10057680" cy="473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Основной акцент в прозаическом прологе - на непорочности, богобоязненности Иова. Его грядущим испытанием будет не заслуженное страдание, а страдание, независимое от его праведности.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богат, как Авраам, он не кочевник (Начиная с гл. 29:7 видно, что он, возможно, жил в городе).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Большое количество волов, которые использовались для пахоты, наводит на мысль, что он был богатым фермером.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Самая важная характеристика Иова -  его моральная порядочность. Он приносит жертвы даже за своих сыновей и дочерей на случай, если они согрешили. (Предположительно, такие жертвоприношения могли совершаться, по крайней мере, до появления левитской системы)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1"/>
          <p:cNvSpPr txBox="1"/>
          <p:nvPr>
            <p:ph idx="4294967295" type="title"/>
          </p:nvPr>
        </p:nvSpPr>
        <p:spPr>
          <a:xfrm>
            <a:off x="8436600" y="642600"/>
            <a:ext cx="3501720" cy="546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Иов и его семья в дни процветания до упадка.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853" name="Google Shape;8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07280" cy="686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2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2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ЕВРЕЙСКАЯ ИДИОМА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2"/>
          <p:cNvSpPr txBox="1"/>
          <p:nvPr>
            <p:ph idx="4294967295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Как и все языки, библейский иврит использует идиомы. Слово “проклинать" заменено словом «благословлять», поскольку объектом действия является Сам Бог.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1:5 говорится, что Иов принес жертву за своих детей в случае, если они “благословили Бога в своих сердцах”. Идиома в действительности значит «проклинали Бога» (английский и пр. языки переводят этот глагол как “проклинали, похулили”).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Эта же идиома появится в устах сатаны (2:5) и жены Иова (2:9).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Искуситель (1:6-12)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3"/>
          <p:cNvSpPr txBox="1"/>
          <p:nvPr>
            <p:ph idx="4294967295" type="body"/>
          </p:nvPr>
        </p:nvSpPr>
        <p:spPr>
          <a:xfrm>
            <a:off x="1066680" y="1877040"/>
            <a:ext cx="10057680" cy="43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Введение </a:t>
            </a:r>
            <a:r>
              <a:rPr b="1" i="1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сатаны</a:t>
            </a: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«в среду сынов Божьих" предлагает читателю заглянуть в невидимый мир.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Еврейское слово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שטן (=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может использоваться  и для описания  положения/статуса,  и в качестве имени (на иврите это выражено наличием или отсутствием определенного артикля). В книге Иова это слово всегда используется как положение/статус, не имя. Однако, традиционно английский перевод пишет его с заглавной буквы (NAB является заметным исключением).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других местах этот статус/положение используется для характеристики врага или противника человека (1 Цар. 29:4; 2 Цар. 19:22; 3 Цар.5:4; 11:14, 23, 25). В книге Иова это существо явно является духовной сущностью. В Пс. 108: 6 слово это означает обвинителя.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bg>
      <p:bgPr>
        <a:solidFill>
          <a:srgbClr val="A50021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4"/>
          <p:cNvSpPr txBox="1"/>
          <p:nvPr>
            <p:ph type="title"/>
          </p:nvPr>
        </p:nvSpPr>
        <p:spPr>
          <a:xfrm>
            <a:off x="1981080" y="152280"/>
            <a:ext cx="82288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b="0" lang="en-US" sz="4400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Небесный совет Господа</a:t>
            </a:r>
            <a:br>
              <a:rPr lang="en-US" sz="4400"/>
            </a:br>
            <a:r>
              <a:rPr b="0" lang="en-US" sz="2400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(Пс. 81:1, 6; 88:5-7; Иов 1:6-7; 2:1-2; 3 Цар. 22:19-23)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4"/>
          <p:cNvSpPr txBox="1"/>
          <p:nvPr>
            <p:ph idx="1" type="body"/>
          </p:nvPr>
        </p:nvSpPr>
        <p:spPr>
          <a:xfrm>
            <a:off x="360000" y="1576080"/>
            <a:ext cx="5939640" cy="49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		(‘элохим = боги)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		(малаким = ангелы, посланники)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 </a:t>
            </a: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(кедошим = святые)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			 (  (bene ‘элим/bene ‘элохим = сыны Божьи)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 </a:t>
            </a: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(‘абадим = слуги)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		(мешаретим = министры)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 </a:t>
            </a: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(херувимы = ходатаи?)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		(серафимы = горящие)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 </a:t>
            </a:r>
            <a:r>
              <a:rPr b="0" i="1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(сатана = обвинитель)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4"/>
          <p:cNvSpPr txBox="1"/>
          <p:nvPr>
            <p:ph idx="1" type="body"/>
          </p:nvPr>
        </p:nvSpPr>
        <p:spPr>
          <a:xfrm>
            <a:off x="6496920" y="1977120"/>
            <a:ext cx="5100840" cy="3829320"/>
          </a:xfrm>
          <a:prstGeom prst="rect">
            <a:avLst/>
          </a:prstGeom>
          <a:solidFill>
            <a:srgbClr val="FFFF99"/>
          </a:solidFill>
          <a:ln cap="flat" cmpd="sng" w="381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Втор. 32:8-9</a:t>
            </a:r>
            <a:r>
              <a:rPr b="0" i="0" lang="en-US" sz="2400" u="none" cap="none" strike="noStrike">
                <a:solidFill>
                  <a:srgbClr val="FFFF9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5B8800"/>
              </a:buClr>
              <a:buSzPts val="24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(LXX) : </a:t>
            </a:r>
            <a:r>
              <a:rPr b="0" i="1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“...когда Всевышний давал уделы народам,…тогда поставил пределы народов по числу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ангелов Божиих</a:t>
            </a:r>
            <a:r>
              <a:rPr b="0" i="1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5B8800"/>
              </a:buClr>
              <a:buSzPts val="24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В свитках Мертвого моря и Таргумах</a:t>
            </a:r>
            <a:r>
              <a:rPr b="0" i="0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= по числу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“богов”</a:t>
            </a:r>
            <a:r>
              <a:rPr b="0" i="0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 или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“сынов Божьих”</a:t>
            </a:r>
            <a:r>
              <a:rPr b="0" i="0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 (итак, NRSV)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5B8800"/>
              </a:buClr>
              <a:buSzPts val="24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МТ</a:t>
            </a:r>
            <a:r>
              <a:rPr b="0" i="0" lang="en-US" sz="2400" u="none" cap="none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=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“сыны Израиля”</a:t>
            </a:r>
            <a:r>
              <a:rPr b="0" i="0" lang="en-US" sz="2400" u="none" cap="none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 (итак, NIV)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4"/>
          <p:cNvSpPr txBox="1"/>
          <p:nvPr>
            <p:ph idx="12" type="sldNum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7" name="Google Shape;8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40" y="1788840"/>
            <a:ext cx="990360" cy="3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840" y="2148480"/>
            <a:ext cx="1066680" cy="35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000" y="2500920"/>
            <a:ext cx="104760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960" y="2844000"/>
            <a:ext cx="2733840" cy="35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9080" y="3730320"/>
            <a:ext cx="103788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6720" y="4163760"/>
            <a:ext cx="1095120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7600" y="4641120"/>
            <a:ext cx="961920" cy="3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7080" y="5019480"/>
            <a:ext cx="914040" cy="4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7960" y="5436000"/>
            <a:ext cx="599760" cy="45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5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Impact"/>
              <a:buNone/>
            </a:pPr>
            <a:r>
              <a:rPr b="0" i="0" lang="en-US" sz="5400" u="none" cap="none" strike="noStrik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Великий обвинитель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5"/>
          <p:cNvSpPr txBox="1"/>
          <p:nvPr>
            <p:ph idx="4294967295" type="body"/>
          </p:nvPr>
        </p:nvSpPr>
        <p:spPr>
          <a:xfrm>
            <a:off x="1066680" y="201420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Open Sans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Здесь и в других местах, </a:t>
            </a:r>
            <a:r>
              <a:rPr b="1" i="1" lang="en-US" sz="28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сатана,</a:t>
            </a:r>
            <a:r>
              <a:rPr b="1" i="0" lang="en-US" sz="28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по-видимому, - духовное существо, основной функцией которого является обвинение людей перед Богом (Зах. 3:1; 1 Пар. 21:1).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Новом Завете он назван “обвинителем братьев” (Откр. 12:10).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тех пор, как сатана обвиняет тех, к кому благоволит Бог, он неявно  выступает противником Бога. Выдвигая обвинения ради «поддержания чести» Бога, он, в действительности, выступает против Бога.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6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Наблюдение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6"/>
          <p:cNvSpPr txBox="1"/>
          <p:nvPr>
            <p:ph idx="4294967295" type="body"/>
          </p:nvPr>
        </p:nvSpPr>
        <p:spPr>
          <a:xfrm>
            <a:off x="1066680" y="1761480"/>
            <a:ext cx="10057680" cy="333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venir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Вопрос о непорочном характере Иова поднимает изначально Господь, не </a:t>
            </a:r>
            <a:r>
              <a:rPr b="1" i="1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сатана</a:t>
            </a: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Слова сатаны, что он «ходил по земле и обошел ее» вполне можно расценить, как основу более позднего описания Петром дьявола, который «ходит,  как "рыкающий лев»» (1 Пет. 5:8).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Господь доволен Иовом, но сатана цинично задает риторический вопрос: «Разве даром богобоязнен Иов?»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6"/>
          <p:cNvSpPr/>
          <p:nvPr/>
        </p:nvSpPr>
        <p:spPr>
          <a:xfrm>
            <a:off x="673920" y="5096520"/>
            <a:ext cx="10891800" cy="1277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99"/>
                </a:solidFill>
                <a:latin typeface="Teko"/>
                <a:ea typeface="Teko"/>
                <a:cs typeface="Teko"/>
                <a:sym typeface="Teko"/>
              </a:rPr>
              <a:t>Итак, главным вопросом на всем протяжении книги остается вопрос: «Действительно ли Иов любит Бога ради Него Самого, а не  ради благ, от Него получаемых?»</a:t>
            </a:r>
            <a:endParaRPr b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7"/>
          <p:cNvSpPr txBox="1"/>
          <p:nvPr>
            <p:ph idx="4294967295" type="title"/>
          </p:nvPr>
        </p:nvSpPr>
        <p:spPr>
          <a:xfrm>
            <a:off x="1066680" y="457200"/>
            <a:ext cx="10057680" cy="96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Вызов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7"/>
          <p:cNvSpPr txBox="1"/>
          <p:nvPr>
            <p:ph idx="4294967295" type="body"/>
          </p:nvPr>
        </p:nvSpPr>
        <p:spPr>
          <a:xfrm>
            <a:off x="1066680" y="1427760"/>
            <a:ext cx="10607400" cy="497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Проверка от </a:t>
            </a:r>
            <a:r>
              <a:rPr b="1" i="1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сатаны</a:t>
            </a: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заключалась в том, чтобы убрать защиту Богом Иова.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Обвинение сатаны состоит в том, что благочестие Иова основано на любви к себе, а не к Богу.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Важно отметить, что сатана, будучи враждебным существом, не может напасть на Иова без разрешения Всевышнего (книга Иова не поддерживает идею вечного дуализма добра и зла, сущестующую, например, в зороастризме.)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 глумится, утверждая, что Иов, будучи лишен привилегий, проклянет Бога не только в сердце своем , но и в лицо Самому Богу.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Бог принимает вызов, с тем только ограничением, что сатане нельзя «простирать руку» на самого Иова, только на то, «что у него в руке».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8"/>
          <p:cNvSpPr txBox="1"/>
          <p:nvPr>
            <p:ph idx="4294967295" type="title"/>
          </p:nvPr>
        </p:nvSpPr>
        <p:spPr>
          <a:xfrm>
            <a:off x="6603840" y="642600"/>
            <a:ext cx="4825440" cy="552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7222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Сатана «отошел от лица Господня», чтобы напасть на Иова.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Иов же продолжает вести жизнь  благочестивую и благотворную, абсолютно не осознавая того, что его ожидает.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br>
              <a:rPr b="0" i="0" lang="en-US" sz="2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913" name="Google Shape;9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96340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2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9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ПЕРВЫЙ УДАР (1:13-22)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 txBox="1"/>
          <p:nvPr>
            <p:ph idx="4294967295" type="body"/>
          </p:nvPr>
        </p:nvSpPr>
        <p:spPr>
          <a:xfrm>
            <a:off x="1066680" y="1959120"/>
            <a:ext cx="10514880" cy="4313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Вооружившись разрешением от Господа, </a:t>
            </a:r>
            <a:r>
              <a:rPr b="1" i="1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сатана</a:t>
            </a: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наносит Иову серию ужасных ударов, лишая его богатства и детей.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Обычным делом в жизни древнего Ближнего Востока  были набеги. К этим разрушениям добавлялись различные стихийные бедствия, сильные удары молний, знойные ветры пустыни.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Вместе эти трагедии представляют собой два вида зла: </a:t>
            </a:r>
            <a:r>
              <a:rPr b="1" i="1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моральное зло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от захватчиков и </a:t>
            </a:r>
            <a:r>
              <a:rPr b="1" i="1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природное зло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где самосознание не  является решающим.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Полное благочестие Иова теперь сочетается с полным его  разрушением.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"/>
          <p:cNvSpPr txBox="1"/>
          <p:nvPr>
            <p:ph idx="4294967295" type="title"/>
          </p:nvPr>
        </p:nvSpPr>
        <p:spPr>
          <a:xfrm>
            <a:off x="1629000" y="2275200"/>
            <a:ext cx="8933040" cy="240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ВВЕДЕНИЕ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0"/>
          <p:cNvSpPr txBox="1"/>
          <p:nvPr>
            <p:ph type="title"/>
          </p:nvPr>
        </p:nvSpPr>
        <p:spPr>
          <a:xfrm>
            <a:off x="23040" y="411480"/>
            <a:ext cx="3480480" cy="608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lang="en-US" sz="4000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Эта гравюра сопровождена цитатой: “И спасся только я один, чтобы возвестить тебе” </a:t>
            </a:r>
            <a:br>
              <a:rPr lang="en-US" sz="4000"/>
            </a:br>
            <a:r>
              <a:rPr b="0" lang="en-US" sz="4000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(Иов 1:15).</a:t>
            </a:r>
            <a:br>
              <a:rPr lang="en-US" sz="4000"/>
            </a:br>
            <a:br>
              <a:rPr lang="en-US" sz="2200"/>
            </a:br>
            <a:r>
              <a:rPr b="0" lang="en-US" sz="2200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Гравюра </a:t>
            </a:r>
            <a:r>
              <a:rPr b="0" lang="en-US" sz="2000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Уильяма Блейка (1826)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7" name="Google Shape;9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840" y="411480"/>
            <a:ext cx="8039520" cy="60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3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1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Ответ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1"/>
          <p:cNvSpPr txBox="1"/>
          <p:nvPr>
            <p:ph idx="4294967295" type="body"/>
          </p:nvPr>
        </p:nvSpPr>
        <p:spPr>
          <a:xfrm>
            <a:off x="1066680" y="1860840"/>
            <a:ext cx="1005768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 ужасе Иов разодрал верхнюю одежду и остриг голову, следуя традиционной процедуре траура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Посреди бедствия, простершись ниц, в смирении он молился. Такова была  его  первая реакция на циничный вызов сатаны.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 проницательно заметил Сёрен Кьеркегор, сначала Иов молится: “Господь дал...”,   и “Господь взял ...”,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Потеря Иова только усилила его благодарность Богу. Он рассматривает блага, которыми обладал, «благословением», а не «заслуженным правом».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 утверждал, что Иов в лицо Богу бросит проклятия, но уста Иова произносят только благословение.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2"/>
          <p:cNvSpPr txBox="1"/>
          <p:nvPr>
            <p:ph idx="4294967295" type="title"/>
          </p:nvPr>
        </p:nvSpPr>
        <p:spPr>
          <a:xfrm>
            <a:off x="1066680" y="393120"/>
            <a:ext cx="10057680" cy="106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ВТОРОЙ УДАР (2:1-10)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2"/>
          <p:cNvSpPr txBox="1"/>
          <p:nvPr>
            <p:ph idx="4294967295" type="body"/>
          </p:nvPr>
        </p:nvSpPr>
        <p:spPr>
          <a:xfrm>
            <a:off x="1066680" y="1459800"/>
            <a:ext cx="10354320" cy="500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Второй удар описан в тех же синонимичных словах, что и первый.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 вновь держит отчет перед Богом. И Бог вновь  обращает его внимание на непорочность Иова, непоколебимую и в трагедии.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Но обвинитель неотступен в своем цинизме, и свои загадочные слова “коснись кости его и плоти его и…”, основывает на утверждении, что “за свою жизнь отдаст человек все, что есть у него”.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 уверен, что если поразить самого Иова, то он без всякого сомнения проклянет Бога Ему в лицо.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итоге, Господь позволяет сатане снова поразить Иова, но с одним  ограничением не  убивать его 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3"/>
          <p:cNvSpPr txBox="1"/>
          <p:nvPr>
            <p:ph type="title"/>
          </p:nvPr>
        </p:nvSpPr>
        <p:spPr>
          <a:xfrm>
            <a:off x="1066680" y="32004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lang="en-US" sz="4000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К. С. Льюис и «сложное» благо</a:t>
            </a:r>
            <a:br>
              <a:rPr lang="en-US" sz="4000"/>
            </a:br>
            <a:r>
              <a:rPr b="0" lang="en-US" sz="2400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Льюис проводит полезное различие между тем, что он называет “простое благо" и “простое зло", в отличии от блага «сложного».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3"/>
          <p:cNvSpPr txBox="1"/>
          <p:nvPr>
            <p:ph idx="1" type="body"/>
          </p:nvPr>
        </p:nvSpPr>
        <p:spPr>
          <a:xfrm>
            <a:off x="469080" y="2103120"/>
            <a:ext cx="5408640" cy="4434120"/>
          </a:xfrm>
          <a:prstGeom prst="rect">
            <a:avLst/>
          </a:prstGeom>
          <a:solidFill>
            <a:srgbClr val="56827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8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Простое благо и простое зло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Простое благо - то, что в той или иной степени исходит от Бога ко всем его созданиям. Для Иова это было  его изначальным благословением.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Простое зло - то, что творят мятежные создания. Для Иова это было  посягательством на его процветание.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3"/>
          <p:cNvSpPr txBox="1"/>
          <p:nvPr>
            <p:ph idx="1" type="body"/>
          </p:nvPr>
        </p:nvSpPr>
        <p:spPr>
          <a:xfrm>
            <a:off x="6313680" y="2103120"/>
            <a:ext cx="5408640" cy="4434120"/>
          </a:xfrm>
          <a:prstGeom prst="rect">
            <a:avLst/>
          </a:prstGeom>
          <a:solidFill>
            <a:srgbClr val="39575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«Сложное» благо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«Сложное» благо - это когда Бог использует зло в искупительных целях. Принятие человеком страданий способствует достижению этого блага.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Благо в этом случае - не само страдание, а подход страдальца к своему испытанию, который позволяет ему достичь блага выше того, что может быть достигнуто каким-либо иным способом.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4"/>
          <p:cNvSpPr txBox="1"/>
          <p:nvPr>
            <p:ph idx="4294967295" type="title"/>
          </p:nvPr>
        </p:nvSpPr>
        <p:spPr>
          <a:xfrm>
            <a:off x="702000" y="522360"/>
            <a:ext cx="10057680" cy="761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Вторая атака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4"/>
          <p:cNvSpPr txBox="1"/>
          <p:nvPr>
            <p:ph idx="4294967295" type="body"/>
          </p:nvPr>
        </p:nvSpPr>
        <p:spPr>
          <a:xfrm>
            <a:off x="702000" y="1251360"/>
            <a:ext cx="10939320" cy="511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Теперь сатана нападает на самого Иова, поражает его язвами с головы до ног.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Каким бы ни было заболевание Иова (предположения различны, от фурункулов до проказы и слоновости), в основном оно касалось его кожи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(שחין).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Результаты были плачевными, они включали в себя: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Невыносимый зуд (2:8) 		Гниющие зубы (19:20)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Обезображивание (2:12) 		Истощение (16:8; 17:7; 19:20)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Личинки в язвах (7:5) 		Ухудшение состояния суставов (30:17)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Ночные кошмары (7:14) 		Ухудшающееся зрение (16:16; 17:7)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Неприятный запах изо рта (19:17)	Обесцвеченная и шелушащаяся кожа   (30:28)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									   				 		 	 					 	 	  	 	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3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5"/>
          <p:cNvSpPr txBox="1"/>
          <p:nvPr>
            <p:ph idx="4294967295" type="body"/>
          </p:nvPr>
        </p:nvSpPr>
        <p:spPr>
          <a:xfrm>
            <a:off x="8490960" y="1308960"/>
            <a:ext cx="3474000" cy="519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Сатана поражает Иова фурункулами</a:t>
            </a:r>
            <a:br>
              <a:rPr b="0" i="0" lang="en-US" sz="3600" u="none" cap="none" strike="noStrike"/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963" name="Google Shape;9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64880" cy="69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3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6"/>
          <p:cNvSpPr txBox="1"/>
          <p:nvPr>
            <p:ph idx="4294967295" type="title"/>
          </p:nvPr>
        </p:nvSpPr>
        <p:spPr>
          <a:xfrm>
            <a:off x="1066680" y="424440"/>
            <a:ext cx="10057680" cy="87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Ужасающее страдание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6"/>
          <p:cNvSpPr txBox="1"/>
          <p:nvPr>
            <p:ph idx="4294967295" type="body"/>
          </p:nvPr>
        </p:nvSpPr>
        <p:spPr>
          <a:xfrm>
            <a:off x="778320" y="1700280"/>
            <a:ext cx="10346040" cy="497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сшил себе вретище (16:15), сел в пепел (2:8), скоблил свои гнойные язвы черепком (2: 8) и переносил эти страдания из месяца в месяц (7:3).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Его жена «озвучила» сатану, призывая Иова “благословить” Бога и умереть.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Несмотря на циничное предсказание сатаны, Иов не согрешил устами, не проклял Бога. (Выдвигаются предположения, что если не на словах , то в сердце своем Иов согрешил. Это категорически противорет Божьей оценке искренности Иова в конце книги) (42:7-8).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7"/>
          <p:cNvSpPr txBox="1"/>
          <p:nvPr>
            <p:ph idx="4294967295" type="title"/>
          </p:nvPr>
        </p:nvSpPr>
        <p:spPr>
          <a:xfrm>
            <a:off x="1066680" y="642600"/>
            <a:ext cx="102970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ПРИБЫТИЕ ТРЕХ ДРУЗЕЙ (2:11-13)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7"/>
          <p:cNvSpPr txBox="1"/>
          <p:nvPr>
            <p:ph idx="4294967295" type="body"/>
          </p:nvPr>
        </p:nvSpPr>
        <p:spPr>
          <a:xfrm>
            <a:off x="1066680" y="1845000"/>
            <a:ext cx="10297080" cy="452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Далее сатана исчезает со страниц книги. Появляются трое друзей, чтобы утешить Иова.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Похоже, они пришли издалека, </a:t>
            </a:r>
            <a:r>
              <a:rPr b="1" i="1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Элифаз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из Фемана (область Едома, Иер. 49:7, 20; Иез. 25:13; Ам. 1:12; Авв. 8-9), </a:t>
            </a:r>
            <a:r>
              <a:rPr b="1" i="1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Вилдад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от Шуа (возможно, связанного с Шуахом, сыном Авраама от Кетуры, ср. Бытие 25:1-2, 6) и </a:t>
            </a:r>
            <a:r>
              <a:rPr b="1" i="1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Софар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(согласно LXX, Софар был царем  царства Маин в Южной Аравии, ср. Бытие 36:11, 15).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Они сидели с Иовом молча семь дней, согласно установленному времени оплакивания умерших на древнем Ближнем Востоке (Бт. 50:10; 1 Цар. 31:13), участвуя таким образом в традиционном ритуале скорби. Молчание их красноречиво свидетельствовало об их потрясении, уважении к Иову, возможно, благоговении перед  его горем.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8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ПЛАЧ ИОВА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8"/>
          <p:cNvSpPr txBox="1"/>
          <p:nvPr>
            <p:ph idx="4294967295" type="body"/>
          </p:nvPr>
        </p:nvSpPr>
        <p:spPr>
          <a:xfrm>
            <a:off x="1629000" y="407052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8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9"/>
          <p:cNvSpPr txBox="1"/>
          <p:nvPr>
            <p:ph idx="4294967295" type="title"/>
          </p:nvPr>
        </p:nvSpPr>
        <p:spPr>
          <a:xfrm>
            <a:off x="496440" y="642600"/>
            <a:ext cx="2999160" cy="55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Отчаяние Иова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991" name="Google Shape;9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2600" y="-17640"/>
            <a:ext cx="8224560" cy="687492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3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АВТОРСТВО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"/>
          <p:cNvSpPr txBox="1"/>
          <p:nvPr>
            <p:ph idx="4294967295" type="body"/>
          </p:nvPr>
        </p:nvSpPr>
        <p:spPr>
          <a:xfrm>
            <a:off x="1066680" y="2103120"/>
            <a:ext cx="10524240" cy="411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Кто написал книгу Иова?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Книга анонимна и написана от третьего лица.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Похоже, что написана не самим Иовом, так как автор обладает знанием о духовном мире, включая существование сатаны, о чём Иов так и не узнал.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История была известна уже во времена Иезекииля (Иез. 14:14, 20).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Даты написания книги можно отнести почти к любому столетию, начиная со времени Соломона.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0"/>
          <p:cNvSpPr txBox="1"/>
          <p:nvPr>
            <p:ph idx="4294967295" type="title"/>
          </p:nvPr>
        </p:nvSpPr>
        <p:spPr>
          <a:xfrm>
            <a:off x="1066680" y="385560"/>
            <a:ext cx="10057680" cy="953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РЕЧИ НАЧИНАЮТСЯ (3:1-26)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0"/>
          <p:cNvSpPr txBox="1"/>
          <p:nvPr>
            <p:ph idx="4294967295" type="body"/>
          </p:nvPr>
        </p:nvSpPr>
        <p:spPr>
          <a:xfrm>
            <a:off x="1066680" y="1339560"/>
            <a:ext cx="10057680" cy="382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Первым нарушил молчание Иов.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Плач Иова предваряет серию длинных образных речей и монологов Иова и его друзей. Их насчитывают не менее 17 (зависит от того, как считать).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Каждая речь - законченное произведение, хотя все они так или иначе связаны между собой.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Несмотря на видимое отсутствие внешннй аудитории, стиль речей производит впечатление наличия ее.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0"/>
          <p:cNvSpPr/>
          <p:nvPr/>
        </p:nvSpPr>
        <p:spPr>
          <a:xfrm>
            <a:off x="609480" y="5277960"/>
            <a:ext cx="10972080" cy="943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В то время, как друзья Иова говорят </a:t>
            </a:r>
            <a:r>
              <a:rPr b="0" i="0" lang="en-US" sz="2800" u="sng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b="0" i="0" lang="en-US" sz="28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 Боге, Иов часто обращается напрямую как к Богу, так и к своим друзьям</a:t>
            </a:r>
            <a:r>
              <a:rPr b="0" i="0" lang="en-US" sz="24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4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1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Первые вопросы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1"/>
          <p:cNvSpPr txBox="1"/>
          <p:nvPr>
            <p:ph idx="4294967295" type="body"/>
          </p:nvPr>
        </p:nvSpPr>
        <p:spPr>
          <a:xfrm>
            <a:off x="1066680" y="1828800"/>
            <a:ext cx="10057680" cy="412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На протяжении всех диалогов Иов стремится глубоко поникнуть в то, почему на него обрушилось разрушительное бедствие. Он начинает с проклятия и двух основных вопросов, отражающих его страдания: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проклинает день своего рождения (3:1-10).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спрашивает: “Почему я не родился мертвым?” (3:11-19).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спрашивает: “Какой смысл имеет мое нынешнее существование? Имеет ли жизнь какое-либо значение в свете его невыносимых страданий” (3:20-26)?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2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1111" lnSpcReduction="10000"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ПЕРВЫЙ ЦИКЛ ДИАЛОГОВ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2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4-14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2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3"/>
          <p:cNvSpPr txBox="1"/>
          <p:nvPr>
            <p:ph idx="4294967295" type="body"/>
          </p:nvPr>
        </p:nvSpPr>
        <p:spPr>
          <a:xfrm>
            <a:off x="8412480" y="1864800"/>
            <a:ext cx="3447720" cy="45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Друзья Иова приходят утешить его.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0" name="Google Shape;10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2880"/>
            <a:ext cx="810504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4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DADDCB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4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ПЕРВЫЙ ЦИКЛ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4"/>
          <p:cNvSpPr txBox="1"/>
          <p:nvPr>
            <p:ph idx="4294967295" type="body"/>
          </p:nvPr>
        </p:nvSpPr>
        <p:spPr>
          <a:xfrm>
            <a:off x="1066680" y="1881000"/>
            <a:ext cx="10057680" cy="452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Плач Иова побудит трех его друзей объяснить его трагедию. Иов отвечает по очереди каждому из них.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Аргументы его друзей будут становиться все более резкими по мере того, как Иов будет настаивать на своей невиновности.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Во многих отношениях их аргументы условны, и хотя в них много правдивого (Апостол Павел даже цитирует один из них, 1 Кор. 3:19; Иов 5:13). Их основной вывод, что катастрофа – это причинно-следственным событие, неверен.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5"/>
          <p:cNvSpPr txBox="1"/>
          <p:nvPr>
            <p:ph idx="4294967295" type="title"/>
          </p:nvPr>
        </p:nvSpPr>
        <p:spPr>
          <a:xfrm>
            <a:off x="705960" y="610560"/>
            <a:ext cx="10057680" cy="76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ГОВОРИТ ЕЛИФАЗ (4-5)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5"/>
          <p:cNvSpPr txBox="1"/>
          <p:nvPr>
            <p:ph idx="4294967295" type="body"/>
          </p:nvPr>
        </p:nvSpPr>
        <p:spPr>
          <a:xfrm>
            <a:off x="705960" y="1572120"/>
            <a:ext cx="11052360" cy="481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Елифаз - моралист, т.е. человек, у которого для всего есть моральное объяснение.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начинает с напоминания Иову, что тот в прошлом утешал других в беде (4: 3-5; см. также рассказ самого Иова в 29:7-25).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Допуская теоретически, что Иов может быть невиновен (4:6), Елифаз быстро отвергает эту возможность и утверждает, что трагедия Иова - это наказание ему (4:7),  и что смутьяны получают по заслугам (4:8-11).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подкрепление своей банальной мысли Елифаз рассказывает о мистическом опыте, полном призраков и шепота, в котором он услышал жуткое послание о том, что смертные не могут быть праведнее Бога.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За  рассуждениями Елифаза стоит обвинение (в данном случае ложное) в том, что Иов соответствует данному Елифазом описанию.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4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6"/>
          <p:cNvSpPr txBox="1"/>
          <p:nvPr>
            <p:ph idx="4294967295" type="title"/>
          </p:nvPr>
        </p:nvSpPr>
        <p:spPr>
          <a:xfrm>
            <a:off x="1066680" y="3672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miri"/>
              <a:buNone/>
            </a:pPr>
            <a:r>
              <a:rPr b="0" i="0" lang="en-US" sz="6000" u="none" cap="none" strike="noStrike">
                <a:solidFill>
                  <a:srgbClr val="C00000"/>
                </a:solidFill>
                <a:latin typeface="Amiri"/>
                <a:ea typeface="Amiri"/>
                <a:cs typeface="Amiri"/>
                <a:sym typeface="Amiri"/>
              </a:rPr>
              <a:t>Падение ангелов?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6"/>
          <p:cNvSpPr txBox="1"/>
          <p:nvPr>
            <p:ph idx="4294967295" type="body"/>
          </p:nvPr>
        </p:nvSpPr>
        <p:spPr>
          <a:xfrm>
            <a:off x="495360" y="1248120"/>
            <a:ext cx="11200680" cy="415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eko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  <a:t>Ссылка на то, что Бог «и слугам Своим не доверяет и в  Ангелах Своих усматривает недостатки», вероятно, относится к падению ангелов (4:18):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Иов же, согласно Елифазу, - смертный человек, простой ”глиняный сосуд”, ничтожный, как мотылек (4:19).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даже Иов обратится к ангельским существам, это бесполезно (5:1).  В любом случае Иов должен понимать, что человеческие беды начинаются с них самих (5: 2-4).  Последующее бедствие следует рассматривать как божественную дисциплину, столь же неизбежную, как искры, которые от костра  летят вверх (5:5-7).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7"/>
          <p:cNvSpPr txBox="1"/>
          <p:nvPr>
            <p:ph idx="4294967295" type="title"/>
          </p:nvPr>
        </p:nvSpPr>
        <p:spPr>
          <a:xfrm>
            <a:off x="850320" y="457560"/>
            <a:ext cx="10057680" cy="92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Заключение Елифаза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47"/>
          <p:cNvSpPr txBox="1"/>
          <p:nvPr>
            <p:ph idx="4294967295" type="body"/>
          </p:nvPr>
        </p:nvSpPr>
        <p:spPr>
          <a:xfrm>
            <a:off x="850320" y="1203120"/>
            <a:ext cx="107154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Елифаз правильно утверждает, что только Бог в силу своего всевластия может обратить несчастье вспять (5:8-16). Однако  он призывает Иова принять испытание как дисциплину свыше (5:17).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Только при таком отношении все станет на свои места (5:18-26).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Упоминание Елифаза о том, что у Иова в будущем могут быть дети, звучит особенно жестоко в условиях недавней ураты им детей.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Елифаз завершает своё вступление в диалог восхвалением собственной изобретательности (5:27).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47"/>
          <p:cNvSpPr/>
          <p:nvPr/>
        </p:nvSpPr>
        <p:spPr>
          <a:xfrm>
            <a:off x="593640" y="4804560"/>
            <a:ext cx="10972080" cy="1552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Оскорбительность речи Елифаза не в том, что он пытается осмыслить страдания в определённом контексте, а в том, что он, не страдая сам, хочет заставить страдающего замолчать и перестать говорить о том, что кажется Иову "неприемлемым".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4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8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ОТВЕЧАЕТ ЕЛИФАЗУ (6-7)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48"/>
          <p:cNvSpPr txBox="1"/>
          <p:nvPr>
            <p:ph idx="4294967295" type="body"/>
          </p:nvPr>
        </p:nvSpPr>
        <p:spPr>
          <a:xfrm>
            <a:off x="1066680" y="201420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Инстинктивно Иов знает, что Елифаз неправ.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Речь Елифаза – это осуждение, выраженное намёками, уклончивыми и неискренними одновременно . Елифаз намекает на вину, но не высказывает прямого обвинения.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Иов, будучи честным с самим собой, не может согласиться с такими высокомерными умозаключениями.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Все, чего хочет Иов в этот момент, - это сочувствие и понимание (6:1-3). Отвечая Елифазу, он обращается как к самому себе, так и к друзьям.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4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9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Согласие/несогласие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9"/>
          <p:cNvSpPr txBox="1"/>
          <p:nvPr>
            <p:ph idx="4294967295" type="body"/>
          </p:nvPr>
        </p:nvSpPr>
        <p:spPr>
          <a:xfrm>
            <a:off x="1066680" y="1860840"/>
            <a:ext cx="10247040" cy="443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Оба, Иов и Елифаз, согласны с тем, что это несчастье каким-то образом пришло от Бога. Но они категорически не согласны по вопросу о том, что этому легко найти причину (6:4-5).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Для Елифаза все объяснимо.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Для Иова существует тайное, что трудно объяснить.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язвительно замечает, что объяснение Елифаза столь же пусто, как безвкусная пища (6:6-7).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Все, что Иов желает, - просто умереть. При этом он не склонен к самоубийству и понимает, что жизнь дана Богом и только Бог может ее отнять (6:8-10).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4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"/>
          <p:cNvSpPr txBox="1"/>
          <p:nvPr>
            <p:ph idx="4294967295" type="title"/>
          </p:nvPr>
        </p:nvSpPr>
        <p:spPr>
          <a:xfrm>
            <a:off x="1066680" y="49032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ИСТОРИЧЕСКИЕ И КРИТИЧЕСКИЕ ВОПРОСЫ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"/>
          <p:cNvSpPr txBox="1"/>
          <p:nvPr>
            <p:ph idx="4294967295" type="body"/>
          </p:nvPr>
        </p:nvSpPr>
        <p:spPr>
          <a:xfrm>
            <a:off x="1066680" y="1861560"/>
            <a:ext cx="10336680" cy="43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1111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Является ли книга единым целым или составным произведением?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Это обсуждение включает вопросы: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Насколько начало и конец книги соответствуют друг другу (сатана появляется в начале, но отсутствует в конце)?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Является ли поэма в 28-й главе самостоятельным произведением, добавленным позже (изначально поэма выглядит, как речь Иова, но содержание её оказывается несовместимым с другими речами Иова)?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Добавлены ли речи Елиуя позже (его нет среди трёх друзей Иова, он «просто возникает» в 32-й главе без введения и исчезает после 37-й главы)? Он не упоминается вместе с другими в конце книги.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8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Почему речи Бога в конце книги «дублируют» одна другую (38:1 и 40:6)?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0"/>
          <p:cNvSpPr txBox="1"/>
          <p:nvPr>
            <p:ph idx="4294967295" type="title"/>
          </p:nvPr>
        </p:nvSpPr>
        <p:spPr>
          <a:xfrm>
            <a:off x="1066680" y="3672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miri"/>
              <a:buNone/>
            </a:pPr>
            <a:r>
              <a:rPr b="0" i="0" lang="en-US" sz="6000" u="none" cap="none" strike="noStrike">
                <a:solidFill>
                  <a:srgbClr val="C00000"/>
                </a:solidFill>
                <a:latin typeface="Amiri"/>
                <a:ea typeface="Amiri"/>
                <a:cs typeface="Amiri"/>
                <a:sym typeface="Amiri"/>
              </a:rPr>
              <a:t>Шеол, обитель мертвых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50"/>
          <p:cNvSpPr txBox="1"/>
          <p:nvPr>
            <p:ph idx="4294967295" type="body"/>
          </p:nvPr>
        </p:nvSpPr>
        <p:spPr>
          <a:xfrm>
            <a:off x="495360" y="1248120"/>
            <a:ext cx="11200680" cy="539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mi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miri"/>
                <a:ea typeface="Amiri"/>
                <a:cs typeface="Amiri"/>
                <a:sym typeface="Amiri"/>
              </a:rPr>
              <a:t>В Ветхом Завете царство мертвых изображается как призрачное существовании в      (Шеол, подземное царство, обитель мертвых).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Такая судьба ожидает всех людей (Иов 30:23). Шеол иногда метафорически описывается как город-крепость с воротами (Иов 38:17; Ис. 38:10).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Шеоле мертвые воссоединяются со своими предками (Быт. 15:15; 35:29).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Шеол – место тишины и мрака (Иов 10:21-22; Пс. 142:3; Плач 3:6), но может быть и местом отдыха (Иов 3:16-19).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Перемещенные в Шеол названы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רפאים 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(рефаимы = призраки или тени, Иов 26:5; Пс. 87:11; Притч. 9:18; 21:16; Ис. 14:9; 26:14).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Мертвые уже не могут славить Бога так, как это делают живые (Пс. 6:6; 87:13; 113:25-26).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5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2" name="Google Shape;107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80" y="1985760"/>
            <a:ext cx="886320" cy="39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1"/>
          <p:cNvSpPr txBox="1"/>
          <p:nvPr>
            <p:ph idx="4294967295" type="title"/>
          </p:nvPr>
        </p:nvSpPr>
        <p:spPr>
          <a:xfrm>
            <a:off x="713160" y="557280"/>
            <a:ext cx="1076472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открыто говорит Богу о своих страданиях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51"/>
          <p:cNvSpPr txBox="1"/>
          <p:nvPr>
            <p:ph idx="4294967295" type="body"/>
          </p:nvPr>
        </p:nvSpPr>
        <p:spPr>
          <a:xfrm>
            <a:off x="1066680" y="201420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Иов, находясь в замешательстве, изо всех сил пытается понять, как могло случиться, что Бог, которого он любил, допустил трагедию (7:11). Его вопросы и жалобы – скорее  рыдание в  замешательстве, чем выражение дерзости.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задает вопрос, похож ли он на мифологических существ хаоса, Яма и Таннин, которых необходимо держать под охраной.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Когда Иов пытается заснуть, его мучают ужасные кошмары. Такой жизни он предпочитает смерть (7:13-16).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5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2"/>
          <p:cNvSpPr txBox="1"/>
          <p:nvPr>
            <p:ph idx="4294967295" type="title"/>
          </p:nvPr>
        </p:nvSpPr>
        <p:spPr>
          <a:xfrm>
            <a:off x="258840" y="224280"/>
            <a:ext cx="3526560" cy="6239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Иова мучают ночные кошмары.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Гравировка Уильям Блейк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5" name="Google Shape;10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320" y="0"/>
            <a:ext cx="835272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5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3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ГОВОРИТ ВИЛДАД (8)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53"/>
          <p:cNvSpPr txBox="1"/>
          <p:nvPr>
            <p:ph idx="4294967295" type="body"/>
          </p:nvPr>
        </p:nvSpPr>
        <p:spPr>
          <a:xfrm>
            <a:off x="1066680" y="2014200"/>
            <a:ext cx="10057680" cy="39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1111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Не церемонясь Вилдад обвинил Иова в том, что он пустослов (8:1-2).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Вилдад отнесся к утверждению Иова о его невиновности как к тому, что ставит под сомнение Божью справедливость (8:3).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Смерть детей Иова он объясняет их грехами (8:4).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Единственный путь для Иова Вилдад видит в том, чтобы тот покаялся и изменил свои ошибочные мысли. Если Иов так поступит, то его несчастьям придет конец (8:5-7).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этом и только в этом, по мнению Вилдада, состоит мудрость его времени (8:8-10).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5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54"/>
          <p:cNvSpPr txBox="1"/>
          <p:nvPr>
            <p:ph idx="4294967295" type="title"/>
          </p:nvPr>
        </p:nvSpPr>
        <p:spPr>
          <a:xfrm>
            <a:off x="9886680" y="256680"/>
            <a:ext cx="2305080" cy="61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 Narrow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Порицание Иова его друзьями и наблюдение за этим жены Иова (гравюра Уильяма Блейка 1793 г.)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099" name="Google Shape;109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0748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5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5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Причинно-следственная связь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55"/>
          <p:cNvSpPr txBox="1"/>
          <p:nvPr>
            <p:ph idx="4294967295" type="body"/>
          </p:nvPr>
        </p:nvSpPr>
        <p:spPr>
          <a:xfrm>
            <a:off x="1066680" y="1851120"/>
            <a:ext cx="10057680" cy="427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Вилдад  серией риторических вопросов и аналогий демонстрирует свою философию  «причина-следствие».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Тростник растет только там, где есть вода. Если он засыхает, у этого есть причина. «Засыхающий тростник» -  это намек на Иова, забывающего Бога (8:11-13). Современный аналог этой поговорки: “Нет дыма без огня”.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верил не в Бога, во что-то другое. Поэтому его процветание оказалось хрупким, как паутина, и не выдержило страдания подобно тому, как садовое растение не выносит  солнца в пустыни.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5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6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Заключение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56"/>
          <p:cNvSpPr txBox="1"/>
          <p:nvPr>
            <p:ph idx="4294967295" type="body"/>
          </p:nvPr>
        </p:nvSpPr>
        <p:spPr>
          <a:xfrm>
            <a:off x="1066680" y="192348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Приговор Вилдада в том, что Иов заслуживает обвинения, поскольку Бог непорочного человека не отвергает (8:20).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3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Только признав свою вину, Иов может обрести восстановление. (8:21-22).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3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“Утешение”, предложенное Вилдадом, состоит в том, что он, </a:t>
            </a:r>
            <a:r>
              <a:rPr i="1"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опираясь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на  прописные истины и аналогичную логику, заявляет, что если многие, особенно, в прежних поколениях, согласны с подобными утверждениями, то утверждения эти верны.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3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 хорошими людьми случается хорошее; с плохими – плохое. Точка.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5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57"/>
          <p:cNvSpPr txBox="1"/>
          <p:nvPr>
            <p:ph idx="4294967295" type="title"/>
          </p:nvPr>
        </p:nvSpPr>
        <p:spPr>
          <a:xfrm>
            <a:off x="1066680" y="642600"/>
            <a:ext cx="10057680" cy="94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ОТВЕЧАЕТ ВИЛДАДУ (9-10)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57"/>
          <p:cNvSpPr txBox="1"/>
          <p:nvPr>
            <p:ph idx="4294967295" type="body"/>
          </p:nvPr>
        </p:nvSpPr>
        <p:spPr>
          <a:xfrm>
            <a:off x="720000" y="1632960"/>
            <a:ext cx="10799640" cy="4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venir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Как и прежде, читателю следует определиться с  тоном ответа Иова. Обычно ответ его воспринимают саркастичным и воинственным, а кое-кто заходит так далеко, что видит в нем исполнение прогноза сатаны, что Иов проклянет Бога.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Однако это не единственный способ оценить резкий язык Иова.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Непрекращающаяся физическая боль, его экстремальные обстоятельства повлияли на язык Иова.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Испытывая сильную боль, люди склонны формулировать свои мысли языком, отражающим их агонию. Но это не есть выражение их неверия.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5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8"/>
          <p:cNvSpPr txBox="1"/>
          <p:nvPr>
            <p:ph idx="4294967295" type="title"/>
          </p:nvPr>
        </p:nvSpPr>
        <p:spPr>
          <a:xfrm>
            <a:off x="1066680" y="642600"/>
            <a:ext cx="10057680" cy="1092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Контролирующая метафора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58"/>
          <p:cNvSpPr txBox="1"/>
          <p:nvPr>
            <p:ph idx="4294967295" type="body"/>
          </p:nvPr>
        </p:nvSpPr>
        <p:spPr>
          <a:xfrm>
            <a:off x="720000" y="1887120"/>
            <a:ext cx="10777680" cy="42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Читателю следует внимательно посмотреть на метафору, изображающую двух спорщиков, которые предстают перед судом. Еврейское слово           (9:3) - </a:t>
            </a:r>
            <a:r>
              <a:rPr b="1" i="0" lang="en-US" sz="30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стандартный термин судебного разбирательства.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 древнем Ближнем Востоке иски, мелкие тяжбы  разрешались городскими старейшинами у ворот города (Руфь 4:1 и др.).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пытается представить, как могло бы выглядеть подобное разбирательство между Богом и им.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знает, что не выиграет у Бога свое дело.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5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9" name="Google Shape;112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000" y="2880000"/>
            <a:ext cx="637920" cy="41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9"/>
          <p:cNvSpPr txBox="1"/>
          <p:nvPr>
            <p:ph idx="4294967295" type="title"/>
          </p:nvPr>
        </p:nvSpPr>
        <p:spPr>
          <a:xfrm>
            <a:off x="1066680" y="642600"/>
            <a:ext cx="10057680" cy="8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Проблема встречи с Богом в суде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59"/>
          <p:cNvSpPr txBox="1"/>
          <p:nvPr>
            <p:ph idx="4294967295" type="body"/>
          </p:nvPr>
        </p:nvSpPr>
        <p:spPr>
          <a:xfrm>
            <a:off x="720000" y="1496520"/>
            <a:ext cx="10979640" cy="489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соглашается с общим положением, высказанным его друзьями, в том, что нет ни одного человека, способного оправдаться пред Богом. Но возражает, что на подобном суде Бог никому не ответит (9:1–3).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У Бога вся мудрость и мощь: Он управляет всей Вселенной, ее небесами, звездами, солнцем, горами, передвигая их, и  морем. (9:4-10).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Это свидетельство того, что Бог трансцендентен и непостижим. В этом -  основание дилеммы Иова, что Бог всегда выше его, не получится судебного разбирательства (9:11).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Ничто и никто, даже чудище хаоса из бездны, не в состоянии помешать Божьей работе. Что уж говорить о ничтожном человеке? (9:12-14).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5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7EFDC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"/>
          <p:cNvSpPr txBox="1"/>
          <p:nvPr>
            <p:ph type="title"/>
          </p:nvPr>
        </p:nvSpPr>
        <p:spPr>
          <a:xfrm>
            <a:off x="1066680" y="642600"/>
            <a:ext cx="1005768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 Black"/>
              <a:buNone/>
            </a:pPr>
            <a:r>
              <a:rPr b="0" lang="en-US" sz="3100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ВОЗМОЖНЫЕ ЭТАПЫ ФОРМИРОВАНИЯ КНИГИ</a:t>
            </a:r>
            <a:br>
              <a:rPr lang="en-US" sz="4000"/>
            </a:br>
            <a:r>
              <a:rPr b="0" lang="en-US" sz="2400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ученые предполагают, что книга создавалась поэтапно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6"/>
          <p:cNvSpPr txBox="1"/>
          <p:nvPr>
            <p:ph idx="1" type="body"/>
          </p:nvPr>
        </p:nvSpPr>
        <p:spPr>
          <a:xfrm>
            <a:off x="483120" y="1759680"/>
            <a:ext cx="2558520" cy="4698720"/>
          </a:xfrm>
          <a:prstGeom prst="rect">
            <a:avLst/>
          </a:prstGeom>
          <a:solidFill>
            <a:srgbClr val="E4EC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ЭТАП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Предполагается, что изначальной формой книги была древняя история, сохранившаяся устно и, вероятно, состоящая, в основном, из пролога и эпилога.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"/>
          <p:cNvSpPr txBox="1"/>
          <p:nvPr>
            <p:ph idx="1" type="body"/>
          </p:nvPr>
        </p:nvSpPr>
        <p:spPr>
          <a:xfrm>
            <a:off x="9290520" y="1759680"/>
            <a:ext cx="2431800" cy="4698720"/>
          </a:xfrm>
          <a:prstGeom prst="rect">
            <a:avLst/>
          </a:prstGeom>
          <a:solidFill>
            <a:srgbClr val="AFC9C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ЭТАП 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Наконец, переписчики, шокированные некоторыми формулировками Иова, вложили определенные речи Вилдада и Софара в уста Иова.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"/>
          <p:cNvSpPr/>
          <p:nvPr/>
        </p:nvSpPr>
        <p:spPr>
          <a:xfrm>
            <a:off x="3418920" y="1759680"/>
            <a:ext cx="2558520" cy="2638800"/>
          </a:xfrm>
          <a:prstGeom prst="rect">
            <a:avLst/>
          </a:prstGeom>
          <a:solidFill>
            <a:srgbClr val="D7E5E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ЭТАП 2</a:t>
            </a:r>
            <a:endParaRPr b="0" i="0" sz="23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b="0" i="1" lang="en-US" sz="232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Были добавлены поэтические диалоги между Иовом и его друзьями.</a:t>
            </a:r>
            <a:endParaRPr b="0" i="0" sz="23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"/>
          <p:cNvSpPr/>
          <p:nvPr/>
        </p:nvSpPr>
        <p:spPr>
          <a:xfrm>
            <a:off x="6354720" y="1759680"/>
            <a:ext cx="2572920" cy="2638800"/>
          </a:xfrm>
          <a:prstGeom prst="rect">
            <a:avLst/>
          </a:prstGeom>
          <a:solidFill>
            <a:srgbClr val="C9DBD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СТАДИЯ 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Добавлены речи Елиуя, а также поэма о мудрости.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"/>
          <p:cNvSpPr/>
          <p:nvPr/>
        </p:nvSpPr>
        <p:spPr>
          <a:xfrm>
            <a:off x="3418920" y="4520160"/>
            <a:ext cx="5508720" cy="146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Тем не менее, следует признать, что книга настолько  “сливается” в единое целое с точки зрения литературных структур, тем и стилей, что ее можно отнести к творчеству одного автора.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0"/>
          <p:cNvSpPr txBox="1"/>
          <p:nvPr>
            <p:ph type="title"/>
          </p:nvPr>
        </p:nvSpPr>
        <p:spPr>
          <a:xfrm>
            <a:off x="863640" y="488520"/>
            <a:ext cx="10159200" cy="1299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9999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venir"/>
              <a:buNone/>
            </a:pPr>
            <a:r>
              <a:rPr b="0" lang="en-US" sz="3200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Древние люди «понимали» созвездия гораздо лучше, </a:t>
            </a:r>
            <a:br>
              <a:rPr lang="en-US" sz="3200"/>
            </a:br>
            <a:r>
              <a:rPr b="0" lang="en-US" sz="3200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чем мы, современные, </a:t>
            </a:r>
            <a:br>
              <a:rPr lang="en-US" sz="3200"/>
            </a:br>
            <a:r>
              <a:rPr b="0" lang="en-US" sz="3200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так как искусственный свет не заслонял им звезды.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60"/>
          <p:cNvSpPr txBox="1"/>
          <p:nvPr>
            <p:ph idx="1" type="body"/>
          </p:nvPr>
        </p:nvSpPr>
        <p:spPr>
          <a:xfrm>
            <a:off x="1295280" y="1916640"/>
            <a:ext cx="251388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Большая медведица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60"/>
          <p:cNvSpPr txBox="1"/>
          <p:nvPr>
            <p:ph idx="1" type="body"/>
          </p:nvPr>
        </p:nvSpPr>
        <p:spPr>
          <a:xfrm>
            <a:off x="8241480" y="3439440"/>
            <a:ext cx="2636280" cy="2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Орион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Плеяды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rsa Major (The Big Dipper) Explained For Kids. Facts &amp; Myth" id="1144" name="Google Shape;114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40" y="2615760"/>
            <a:ext cx="4662720" cy="404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illustration of the constellation Orion. Pegasus constellation ..." id="1145" name="Google Shape;114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040" y="2615760"/>
            <a:ext cx="2828880" cy="404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leiades, M45 - Astrophotography by galacticsights" id="1146" name="Google Shape;114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3160" y="2608200"/>
            <a:ext cx="4241160" cy="40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60"/>
          <p:cNvSpPr/>
          <p:nvPr/>
        </p:nvSpPr>
        <p:spPr>
          <a:xfrm>
            <a:off x="5044320" y="2204640"/>
            <a:ext cx="251388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Орион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60"/>
          <p:cNvSpPr/>
          <p:nvPr/>
        </p:nvSpPr>
        <p:spPr>
          <a:xfrm>
            <a:off x="8701920" y="2204640"/>
            <a:ext cx="251388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Плеяды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6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61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Раав, чудовище хаоса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61"/>
          <p:cNvSpPr txBox="1"/>
          <p:nvPr>
            <p:ph idx="4294967295" type="body"/>
          </p:nvPr>
        </p:nvSpPr>
        <p:spPr>
          <a:xfrm>
            <a:off x="820800" y="1776960"/>
            <a:ext cx="10303560" cy="417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Раав - одно из имен первобытного дракона, которого Господь поэтически описывает побежденным при сотворении мира.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◦"/>
            </a:pPr>
            <a:r>
              <a:rPr b="0" i="1" lang="en-US" sz="2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 заре творения Господь победил первобытного дракона (Пс. 73:12-14; 88:10-11; Ис. 51:9-10; Иов 9:13; 26:12).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◦"/>
            </a:pPr>
            <a:r>
              <a:rPr b="0" i="1" lang="en-US" sz="2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Это семиглавое чудовище символизирует силу зла.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6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3B5000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62"/>
          <p:cNvSpPr txBox="1"/>
          <p:nvPr>
            <p:ph idx="4294967295" type="title"/>
          </p:nvPr>
        </p:nvSpPr>
        <p:spPr>
          <a:xfrm>
            <a:off x="393840" y="304920"/>
            <a:ext cx="11340360" cy="105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br>
              <a:rPr b="0" i="0" lang="en-US" sz="3200" u="none" cap="none" strike="noStrike"/>
            </a:br>
            <a:br>
              <a:rPr b="0" i="0" lang="en-US" sz="3200" u="none" cap="none" strike="noStrike"/>
            </a:b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Упоминания о драконе </a:t>
            </a:r>
            <a:br>
              <a:rPr b="0" i="0" lang="en-US" sz="3200" u="none" cap="none" strike="noStrike"/>
            </a:b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в древней литературе Ближнего Востока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62"/>
          <p:cNvSpPr txBox="1"/>
          <p:nvPr>
            <p:ph idx="4294967295" type="body"/>
          </p:nvPr>
        </p:nvSpPr>
        <p:spPr>
          <a:xfrm>
            <a:off x="1205280" y="1638720"/>
            <a:ext cx="9819000" cy="35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0" i="1" lang="en-US" sz="28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Из-за того, что ты поразил Левиафана, извивающегося змея, (и) покончил со скрюченным змеем, тираном с семью головами, небеса раскалятся (и) засияют”.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E6E1C3"/>
              </a:buClr>
              <a:buSzPts val="1900"/>
              <a:buFont typeface="Arial Narrow"/>
              <a:buNone/>
            </a:pPr>
            <a:r>
              <a:rPr b="0" i="0" lang="en-US" sz="19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					</a:t>
            </a:r>
            <a:r>
              <a:rPr lang="en-US" sz="2000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Клинописные алфавитные тексты из Угарита </a:t>
            </a:r>
            <a:r>
              <a:rPr b="0" i="0" lang="en-US" sz="20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 1.5.I.1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E1C3"/>
              </a:buClr>
              <a:buSzPts val="2800"/>
              <a:buFont typeface="Arial Narrow"/>
              <a:buNone/>
            </a:pPr>
            <a:r>
              <a:rPr b="0" i="1" lang="en-US" sz="28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“Воистину, я поднял дракона…[и] поразил кривого змея, тирана с семью головами”.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E6E1C3"/>
              </a:buClr>
              <a:buSzPts val="1900"/>
              <a:buFont typeface="Arial Narrow"/>
              <a:buNone/>
            </a:pPr>
            <a:r>
              <a:rPr b="0" i="0" lang="en-US" sz="19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			 		</a:t>
            </a:r>
            <a:r>
              <a:rPr lang="en-US" sz="2000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Клинописные алфавитные тексты из Угарита </a:t>
            </a:r>
            <a:r>
              <a:rPr b="0" i="0" lang="en-US" sz="2000" u="none" cap="none" strike="noStrike">
                <a:solidFill>
                  <a:srgbClr val="E6E1C3"/>
                </a:solidFill>
                <a:latin typeface="Arial Narrow"/>
                <a:ea typeface="Arial Narrow"/>
                <a:cs typeface="Arial Narrow"/>
                <a:sym typeface="Arial Narrow"/>
              </a:rPr>
              <a:t> 1.3.III.40-42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62"/>
          <p:cNvSpPr/>
          <p:nvPr/>
        </p:nvSpPr>
        <p:spPr>
          <a:xfrm>
            <a:off x="241200" y="5010120"/>
            <a:ext cx="11645280" cy="1797480"/>
          </a:xfrm>
          <a:prstGeom prst="rect">
            <a:avLst/>
          </a:prstGeom>
          <a:solidFill>
            <a:srgbClr val="001E1D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Teko"/>
                <a:ea typeface="Teko"/>
                <a:cs typeface="Teko"/>
                <a:sym typeface="Teko"/>
              </a:rPr>
              <a:t>Месопотамская литература приписывает поражение Левиафана богине Анат или богу Ваалу в древнем прошлом. В Библии поражение древнего змея приписывается Господу в неопределенном будущем.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63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Постоянная проблема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63"/>
          <p:cNvSpPr txBox="1"/>
          <p:nvPr>
            <p:ph idx="4294967295" type="body"/>
          </p:nvPr>
        </p:nvSpPr>
        <p:spPr>
          <a:xfrm>
            <a:off x="922680" y="1834200"/>
            <a:ext cx="10452960" cy="456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сталкивается с дилеммой: не в его силах противостоять Всемогущему (9:15-24).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Несмотря на то, что Иов чувствует свою правоту, ему остается одно - умолять Бога о милосердии.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Бога невозможно вызвать в суд. Но даже если Он появится, кто заставит Его выслушать заявление о своей невиновности?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Съедаемый огнем страданий Иов, одновременно,  чувствует себя раздавленным Божьей необъятностью.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Для Иова очевидно, что трагедии одинаково случаются как с непорочными, так и с нечестивыми людьми. По мнению его друзей трагедии случаются только с нечестивыми.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6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64"/>
          <p:cNvSpPr txBox="1"/>
          <p:nvPr>
            <p:ph idx="4294967295" type="body"/>
          </p:nvPr>
        </p:nvSpPr>
        <p:spPr>
          <a:xfrm>
            <a:off x="685800" y="909360"/>
            <a:ext cx="10984680" cy="4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i="1" lang="en-US" sz="40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Молодой человек, у вас слишком короткая рука, чтобы боксировать с Богом!</a:t>
            </a:r>
            <a:r>
              <a:rPr b="1" i="1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i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						Джеймс Уэлдон Джонсон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6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65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Глубокая тоска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65"/>
          <p:cNvSpPr txBox="1"/>
          <p:nvPr>
            <p:ph idx="4294967295" type="body"/>
          </p:nvPr>
        </p:nvSpPr>
        <p:spPr>
          <a:xfrm>
            <a:off x="1066680" y="2103120"/>
            <a:ext cx="10552680" cy="42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Чего действительно хочет Иов, так это посредника, друга, который одной рукой мог бы  обнять Бога, а другой - Иова, соединив их вместе (9:32-35).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Но Бог - не человек, а люди - не боги. Как могут они на равных  быть в суде?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сталкивается с истиной, которую Сёрен Кьеркегор назвал бы “бесконечным качественным различием”, то есть непреодолимой пропастью между людьми и Богом.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При этом Иов умоляет о возможности напрямую, без страха, говорить с Богом.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6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66"/>
          <p:cNvSpPr txBox="1"/>
          <p:nvPr>
            <p:ph idx="4294967295" type="title"/>
          </p:nvPr>
        </p:nvSpPr>
        <p:spPr>
          <a:xfrm>
            <a:off x="1066680" y="642600"/>
            <a:ext cx="10057680" cy="110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Исследование темной стороны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66"/>
          <p:cNvSpPr txBox="1"/>
          <p:nvPr>
            <p:ph idx="4294967295" type="body"/>
          </p:nvPr>
        </p:nvSpPr>
        <p:spPr>
          <a:xfrm>
            <a:off x="1066680" y="1648440"/>
            <a:ext cx="10408320" cy="364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Первой реакцией Иова были вопросы “за что?” (7:20-21). И снова  он задает этот вопрос (10:1-9)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Вечный вопрос, стоящий за любой трагедией: “Скажи мне, почему ты предъявил мне этот иск?” (Как и в 9: 3, Иов использует еврейский термин для обозначения судебного процесса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Почему?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1" marL="4572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Почему я? (или почему не я?)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Извлекает ли Бог некое извращенное удовольствие, наблюдая, как корчится Иов (10:3)?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66"/>
          <p:cNvSpPr/>
          <p:nvPr/>
        </p:nvSpPr>
        <p:spPr>
          <a:xfrm>
            <a:off x="640800" y="5446080"/>
            <a:ext cx="10980720" cy="97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Тот, у кого есть «зачем» жить, может вынести любое ”как".</a:t>
            </a:r>
            <a:endParaRPr b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								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Фридрих Ницше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1" name="Google Shape;11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400" y="3408120"/>
            <a:ext cx="504360" cy="35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7"/>
          <p:cNvSpPr txBox="1"/>
          <p:nvPr>
            <p:ph idx="4294967295" type="title"/>
          </p:nvPr>
        </p:nvSpPr>
        <p:spPr>
          <a:xfrm>
            <a:off x="1066680" y="642600"/>
            <a:ext cx="1005768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Как Бог действует?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67"/>
          <p:cNvSpPr txBox="1"/>
          <p:nvPr>
            <p:ph idx="4294967295" type="body"/>
          </p:nvPr>
        </p:nvSpPr>
        <p:spPr>
          <a:xfrm>
            <a:off x="1066680" y="1773360"/>
            <a:ext cx="10404000" cy="4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Тайна божественного разума казалась непостижимой.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Действует ли Он подобно людям (10:4-7)? Иов инстинктивно знает, что это не так.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Все творение свидетельствует, что Бог добр. Серией образов (горшечник, сыровар, ткач) Иов напоминает истории сотворения мира, в котором Бог сформировал людей (10:8-11).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 небесный мастер, Бог сотворил людей для жизни, распростер на них Свою любовь и даровал им привилегию надзирать над миром (10:12-13).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Если таков Божий характер, то как могла случиться с Иовом столь незаслуженная трагедия?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6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68"/>
          <p:cNvSpPr txBox="1"/>
          <p:nvPr>
            <p:ph idx="4294967295" type="body"/>
          </p:nvPr>
        </p:nvSpPr>
        <p:spPr>
          <a:xfrm>
            <a:off x="436320" y="457560"/>
            <a:ext cx="10984680" cy="4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ushan Script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Иов борется со своей верой, но нет оснований полагать, что он от нее отказался. В действительности, борьба и сомнение-  составные части любой проверки веры.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ushan Script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Размышления Иова следует рассматривать с позиции человека, отчаянно ищущего ответы у Бога, который сокрыл Себя.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6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69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Это хоть что-то может поменять?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69"/>
          <p:cNvSpPr txBox="1"/>
          <p:nvPr>
            <p:ph idx="4294967295" type="body"/>
          </p:nvPr>
        </p:nvSpPr>
        <p:spPr>
          <a:xfrm>
            <a:off x="1066680" y="1956240"/>
            <a:ext cx="10057680" cy="425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знает, что если он грешит, Бог непременно об этом знает.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Если он невиновен, почему ему нет оправдания (10:14-17)? В любом случае  Иов осужден, всегда гоним Божьими “войсками”.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Вернемся к первоначальному вопросу: зачем? (10:18; 3:11-12, 16, 20, 23).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Может, лучше быть мертворожденным (10:18-19)? (Многие задавали этот вопрос во времена своих тяжких страданий, например, Иер. 20:14-18).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 лучше ли Богу оставить Иова и позволить ему сойти в подземный мир, мир тьмы и смерти (10:18-22)?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6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ТЕКСТ ИОВА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"/>
          <p:cNvSpPr txBox="1"/>
          <p:nvPr>
            <p:ph idx="4294967295" type="body"/>
          </p:nvPr>
        </p:nvSpPr>
        <p:spPr>
          <a:xfrm>
            <a:off x="1066680" y="2103120"/>
            <a:ext cx="1005768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99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Общепризнано, что еврейский текст книги Иова сложен.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содержит более 175 слов, которые встречаются только здесь и более нигде (hapax legomena). О значении некоторых слов можно только догадываться.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LXX (Септуагинте) некоторые слова из Масоретского текста (МТ) отсутствуют (или пропущены), плюс в Септуагинте книга Иова примерно на 300-400 строк короче, чем в MT.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Свитках Мертвого моря арамейский перевод (11QtgJob), как правило, ближе к MT, чем к LXX, но в нем также есть некоторые опущения и дополнения.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70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ГОВОРИТ СОФАР (11)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0"/>
          <p:cNvSpPr txBox="1"/>
          <p:nvPr>
            <p:ph idx="4294967295" type="body"/>
          </p:nvPr>
        </p:nvSpPr>
        <p:spPr>
          <a:xfrm>
            <a:off x="1066680" y="1931400"/>
            <a:ext cx="10262160" cy="42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Третий друг Иова, по крайней мере, не так многословен, как первые два, но более суров.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Елифаз и Вилдад подразумевали, что Иов согрешил, и в этом причина его падения.  Однако Софар полагает, что Иов виновен настолько сильно, что еще легко отделался. С таким другом никакой враг не нужен!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Софар отклоняет слова Иова из-за их пустоты (11:1-3).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категорически противостоит заявлению Иова о своей невиновности.  Софар заявляет, что если бы Бог ответил Иову так, как тот вопрошает, то Иов обнаружил бы, что получил значительно меньше, чем заслужил (11:4-7).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71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Вызов Софара Иову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71"/>
          <p:cNvSpPr txBox="1"/>
          <p:nvPr>
            <p:ph idx="4294967295" type="body"/>
          </p:nvPr>
        </p:nvSpPr>
        <p:spPr>
          <a:xfrm>
            <a:off x="1066680" y="1904040"/>
            <a:ext cx="10057680" cy="43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Софар заявляет, что поиск Иовом Бога - пустое занятие.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“Глубокое” Божье находится вне человеческой доступности, оно глубже  Шеола, выше Небес, шире земли и моря (11:7-9).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Никто не устоит перед судом Всевышнего (11:10).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Бог знает, что люди глупы и никчемны.  А такому глупому человеку, как Иов, постичь «глубокое» так же невероятно, как ослице родить человека или, по простонародной присказке, как аду замерзнуть (11: 11-12).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2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Признание за собой греха – единственный путь вперед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2"/>
          <p:cNvSpPr txBox="1"/>
          <p:nvPr>
            <p:ph idx="4294967295" type="body"/>
          </p:nvPr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99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Итак, Иову следует отвергнуть свои злые пути и умолять Бога о прощении (11:13-14).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Как только Иов признает свой грех, он будет восстановлен. И его страдания исчезнут, как вода в речном потоке через пустыню (11:15-16).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 жизнь обретет краски, Иов получит защиту, и его страхи испарятся (11:17-19).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Альтернативой покаянию станет катастрофа, которая завершится жалкой смертью (11:20).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7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73"/>
          <p:cNvSpPr txBox="1"/>
          <p:nvPr>
            <p:ph idx="4294967295" type="title"/>
          </p:nvPr>
        </p:nvSpPr>
        <p:spPr>
          <a:xfrm>
            <a:off x="0" y="642600"/>
            <a:ext cx="3555360" cy="580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Друзья Иова обвиняют его в том, что во всем виноват сам Иов.</a:t>
            </a:r>
            <a:br>
              <a:rPr b="0" i="0" lang="en-US" sz="4000" u="none" cap="none" strike="noStrike"/>
            </a:br>
            <a:br>
              <a:rPr b="0" i="0" lang="en-US" sz="4000" u="none" cap="none" strike="noStrike"/>
            </a:br>
            <a:r>
              <a:rPr b="0" i="0" lang="en-US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Акварель Уильяма Блейка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llustration to Book of Job - William Blake - WikiArt.org ..." id="1238" name="Google Shape;123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0480" y="7200"/>
            <a:ext cx="8260920" cy="68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7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74"/>
          <p:cNvSpPr txBox="1"/>
          <p:nvPr>
            <p:ph idx="4294967295" type="title"/>
          </p:nvPr>
        </p:nvSpPr>
        <p:spPr>
          <a:xfrm>
            <a:off x="1066680" y="642600"/>
            <a:ext cx="10057680" cy="1214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“У всего есть своя причина”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74"/>
          <p:cNvSpPr txBox="1"/>
          <p:nvPr>
            <p:ph idx="4294967295" type="body"/>
          </p:nvPr>
        </p:nvSpPr>
        <p:spPr>
          <a:xfrm>
            <a:off x="1066680" y="1857600"/>
            <a:ext cx="10057680" cy="4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Друзья Иова завершили свой первый раунд.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Они утверждают, что говорят от имени Бога. Если Иов последует их совету и покается, то Бог будет удовлетворен  (в действительности это значит, что </a:t>
            </a:r>
            <a:r>
              <a:rPr b="0" i="1" lang="en-US" sz="2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они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будут удовлетворены)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Достаточно часто люди заявляют, что человеку нужно сделать нечто, чтобы угодить Богу. На практике это сводится к тому, что человеку нужно так поступить, чтобы угодить </a:t>
            </a:r>
            <a:r>
              <a:rPr b="0" i="1" lang="en-US" sz="2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им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У всего есть объяснимая причина, по их мнению. Грехи Иова, в данном случае.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Инстинктивно Иов понимает, что этот поверхностный совет глубоко ошибочен.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7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75"/>
          <p:cNvSpPr txBox="1"/>
          <p:nvPr>
            <p:ph idx="4294967295" type="title"/>
          </p:nvPr>
        </p:nvSpPr>
        <p:spPr>
          <a:xfrm>
            <a:off x="1066680" y="642600"/>
            <a:ext cx="10057680" cy="892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ОТВЕЧАЕТ (12-14)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75"/>
          <p:cNvSpPr txBox="1"/>
          <p:nvPr>
            <p:ph idx="4294967295" type="body"/>
          </p:nvPr>
        </p:nvSpPr>
        <p:spPr>
          <a:xfrm>
            <a:off x="1066680" y="1535400"/>
            <a:ext cx="104400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222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Итоговая речь Иова в первом цикле, самая длинная к настоящему моменту. Иов обращается как к своим друзьям, так и к Богу.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Со своими друзьями Иов говорит с тонко продуманным сарказмом.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противостоит суровой оценке друзей, указывая, что он имеет одинаковое с ними право на доступ к Божьей мудрости (12: 1-3).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свете их дешевых насмешек Иов заявляет, что раньше он также имел репутацию человека, ищущего Бога и слышащего Его (12:4).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0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Более того, у друзей так и не получилось объяснить, почему справедливый и непорочный человек пережил такое несчастье. И особенно не смогли они  объяснить, почему бандиты, богохульники и идолопоклонники (букв. “тот, кто приносит своего бога в руке своей”,  см. RSV, NRSV), похоже, избегают осуждения (12:5-6).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7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76"/>
          <p:cNvSpPr txBox="1"/>
          <p:nvPr>
            <p:ph idx="4294967295" type="title"/>
          </p:nvPr>
        </p:nvSpPr>
        <p:spPr>
          <a:xfrm>
            <a:off x="1066680" y="642600"/>
            <a:ext cx="10057680" cy="89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По-видимому, в этом нет четкой модели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76"/>
          <p:cNvSpPr txBox="1"/>
          <p:nvPr>
            <p:ph idx="4294967295" type="body"/>
          </p:nvPr>
        </p:nvSpPr>
        <p:spPr>
          <a:xfrm>
            <a:off x="1066680" y="1535400"/>
            <a:ext cx="10057680" cy="491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Представление о том, что все происходящее, награды или суды, подчиняется шаблону «причина-следствие», похоже, не соответствует тому, как Бог действует в мире.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Список примеров (бедствия на земле, люди различного статуса, народы) указывает на один неоспоримый вывод: бедствия случаются со всеми. Во всем - всевластие Бога, нет четкого понимания того, как и почему нечто произошло (12: 13-25).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 сарказмом Софар вопросил: “Можешь ли ты совершенно постигнуть Вседержителя” (11:7)? На что Иов отвечает со всей серьезностью: “Нет!” Действия Бога в мире - глубоки, таинственны и необъяснимы.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7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77"/>
          <p:cNvSpPr txBox="1"/>
          <p:nvPr>
            <p:ph idx="4294967295" type="body"/>
          </p:nvPr>
        </p:nvSpPr>
        <p:spPr>
          <a:xfrm>
            <a:off x="685800" y="909360"/>
            <a:ext cx="10984680" cy="4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ushan Script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Иов, по крайней мере, признает то, чего не признают его друзья:  Бога невозможно легко объяснить поверхностными рассуждениями, как  будто  бы Бог - проблема, которую нужно решить.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ushan Script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Бог Иова много больше!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7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78"/>
          <p:cNvSpPr txBox="1"/>
          <p:nvPr>
            <p:ph idx="4294967295" type="title"/>
          </p:nvPr>
        </p:nvSpPr>
        <p:spPr>
          <a:xfrm>
            <a:off x="1066680" y="47448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Иов тоскует по Богу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78"/>
          <p:cNvSpPr txBox="1"/>
          <p:nvPr>
            <p:ph idx="4294967295" type="body"/>
          </p:nvPr>
        </p:nvSpPr>
        <p:spPr>
          <a:xfrm>
            <a:off x="1066680" y="1846080"/>
            <a:ext cx="10250280" cy="427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333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искренне жаждет услышать самого Бога, а не друзей, предлагающих банальности (13: 1-2).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Мудростью со стороны друзей было бы просто замолчать (13:3-5).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даже допускает, что их самоувереннные попытки защитить Бога подвергли их самих серьезной опасности, так как аргументы их были несправедливы (13:6-8).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А если бы Бог решил проверить их доказательства? Ужас охватил бы их, если бы они обнаружили, что все их советы не более, чем пепел и глина (13: 9-12).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7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79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Заткнись и дай мне сказать!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79"/>
          <p:cNvSpPr txBox="1"/>
          <p:nvPr>
            <p:ph idx="4294967295" type="body"/>
          </p:nvPr>
        </p:nvSpPr>
        <p:spPr>
          <a:xfrm>
            <a:off x="1066680" y="1814040"/>
            <a:ext cx="10057680" cy="440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непоколебим в своей вере в то, что он будет оправдан (13:13-15).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Между высокомерием и уверенностью существует отличие. Иов говорит с уверенностью (13:16-19).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Более всего Иов жаждет, чтобы Бог нарушил молчание. Если Бог это сделает, Иов обещает ответить искренне. Иов обещает принять любой Его ответ (13:20-23).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 признает грехи юности своей, но что он сделал сейчас? (13:24-28).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7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"/>
          <p:cNvSpPr txBox="1"/>
          <p:nvPr>
            <p:ph idx="4294967295" type="title"/>
          </p:nvPr>
        </p:nvSpPr>
        <p:spPr>
          <a:xfrm>
            <a:off x="1066680" y="4572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ПИСЬМЕННЫЙ и УСТНЫЙ ПЕРЕВОД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8"/>
          <p:cNvSpPr txBox="1"/>
          <p:nvPr>
            <p:ph idx="4294967295" type="body"/>
          </p:nvPr>
        </p:nvSpPr>
        <p:spPr>
          <a:xfrm>
            <a:off x="1066680" y="1725120"/>
            <a:ext cx="10057680" cy="467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Сложность текста сделала сложным его перевод и толкование.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При сравнении английских версий перевода обнаруживается их значительное разнообразие, а более поздние переводы предлагают альтернативные прочтения, основанные на LXX, сирийском переводе, Вульгате и  других древних источниках.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Многие ученые предлагают исправления, изменяя ударение на гласную (что не соответствует оригиналу) или заменяя букву на похожую букву, меняя тем самым смысл текста.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Арамейские элементы разбросаны по всему тексту, особенно в речах Елиуя.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80"/>
          <p:cNvSpPr txBox="1"/>
          <p:nvPr>
            <p:ph idx="4294967295" type="title"/>
          </p:nvPr>
        </p:nvSpPr>
        <p:spPr>
          <a:xfrm>
            <a:off x="1066680" y="284400"/>
            <a:ext cx="10057680" cy="101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Размышление о загробной жизни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80"/>
          <p:cNvSpPr txBox="1"/>
          <p:nvPr>
            <p:ph idx="4294967295" type="body"/>
          </p:nvPr>
        </p:nvSpPr>
        <p:spPr>
          <a:xfrm>
            <a:off x="1066680" y="1297080"/>
            <a:ext cx="1005768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 задает древний вопрос: “Смерть - это конец? Или есть нечто большее?”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хотел бы задержаться в Шеоле, мире мертвых, до тех пор, пока Бог не вспомнит о нем (14:13-14).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Он представляет себе, как Бог, желая общения с ним, воскрешает его из мертвых, запечатывает беззаконие его и закрывает его вину (14:15-17).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80"/>
          <p:cNvSpPr/>
          <p:nvPr/>
        </p:nvSpPr>
        <p:spPr>
          <a:xfrm>
            <a:off x="592200" y="4731840"/>
            <a:ext cx="11006640" cy="2040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Еще нет надежды на воскрешение, но размышления Иова предвосхищают такую возможность. 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Четкого ответа не будет дано до прихода Сына Божьего.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80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81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Назад к отчаянию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81"/>
          <p:cNvSpPr txBox="1"/>
          <p:nvPr>
            <p:ph idx="4294967295" type="body"/>
          </p:nvPr>
        </p:nvSpPr>
        <p:spPr>
          <a:xfrm>
            <a:off x="1066680" y="1880640"/>
            <a:ext cx="10057680" cy="433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99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Лишенный сколько-нибудь ясной надежды на жизнь после смерти, Иов вновь предается отчаянию. Он ощупью движется в будущее, перемежая надежду и страх.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Людям, находящимся в тяжелых обстоятельствах, свойственны эмоциональные  качели. Иов не исключение.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Картины крушения гор и разрушительных наводнений Иов ассоциирует с тем, что в настоящий момент происходит с его надеждами (14:18-19).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заключает, что смерти никто не избежит, и после нее человек уже не узнает, почесть или унижение его потомкам за ней последуют (14:20-22).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8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82"/>
          <p:cNvSpPr txBox="1"/>
          <p:nvPr>
            <p:ph idx="4294967295" type="title"/>
          </p:nvPr>
        </p:nvSpPr>
        <p:spPr>
          <a:xfrm>
            <a:off x="293400" y="152280"/>
            <a:ext cx="11478960" cy="86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althazar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Итак, что мы усвоили к этому моменту?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82"/>
          <p:cNvSpPr txBox="1"/>
          <p:nvPr>
            <p:ph idx="4294967295" type="body"/>
          </p:nvPr>
        </p:nvSpPr>
        <p:spPr>
          <a:xfrm>
            <a:off x="673200" y="1017000"/>
            <a:ext cx="11099160" cy="413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Franklin Medium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Претендуя на мудрость, друзья Иова свели жизнь к простой смене событий по принцину «причина - следствие». По их мнению, это единственный способ, как Бог проявляет Свою справедливость. Следовательно, Иов согрешил.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свою очередь, Иов заявляет о своей непорочности в прошлом. Он не может вспомнить ничего, что бы  могло  привести к его нынешнему жалкому состоянию.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Его друзья  настаивают на покаянии Иова, а он жаждет услышать это непосредственно от Бога.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82"/>
          <p:cNvSpPr/>
          <p:nvPr/>
        </p:nvSpPr>
        <p:spPr>
          <a:xfrm>
            <a:off x="228600" y="5421600"/>
            <a:ext cx="11478900" cy="13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В свои лучшие моменты  Иов размышляет о том, что жизнь после смерти возможна. </a:t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В худшие  -  он впадает в отчаяние.</a:t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82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83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1111" lnSpcReduction="10000"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ВТОРОЙ ЦИКЛ ДИАЛОГОВ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83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15-21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83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84"/>
          <p:cNvSpPr txBox="1"/>
          <p:nvPr>
            <p:ph idx="4294967295" type="title"/>
          </p:nvPr>
        </p:nvSpPr>
        <p:spPr>
          <a:xfrm>
            <a:off x="862560" y="426960"/>
            <a:ext cx="10057680" cy="736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Надежда и вера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84"/>
          <p:cNvSpPr txBox="1"/>
          <p:nvPr>
            <p:ph idx="4294967295" type="body"/>
          </p:nvPr>
        </p:nvSpPr>
        <p:spPr>
          <a:xfrm>
            <a:off x="862560" y="1143000"/>
            <a:ext cx="10575360" cy="53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Отчаявшись,  Иов разворачивается от своих неверных друзей к своей вере в Бога.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Неведомым образом Иов глубоко внутри себя уверен, что Бог оправдает его. И он лично узнает, когда это произойдет.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даже хочет, чтобы его заявление о своей невинности было начертано в свитке, либо вырезано железным резцом на камне (19:23-24).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твердо уверен в том, что его глаза узрят Бога (19:25-27).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Последние слова Иова (19: 28-29) - очень сложный иврит. Поэтому переводы этих строк на английский язык чрезвычайно разнообразны. Очевидно одно -  меч правосудия рубит по обе стороны. И  это следует помнить в качестве предупреждения его друзьям.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84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C9DBD7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85"/>
          <p:cNvSpPr txBox="1"/>
          <p:nvPr>
            <p:ph idx="4294967295" type="title"/>
          </p:nvPr>
        </p:nvSpPr>
        <p:spPr>
          <a:xfrm>
            <a:off x="93600" y="36720"/>
            <a:ext cx="1195956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urgette"/>
              <a:buNone/>
            </a:pPr>
            <a:r>
              <a:rPr b="0" i="0" lang="en-US" sz="4800" u="none" cap="none" strike="noStrike">
                <a:solidFill>
                  <a:srgbClr val="C00000"/>
                </a:solidFill>
                <a:latin typeface="Courgette"/>
                <a:ea typeface="Courgette"/>
                <a:cs typeface="Courgette"/>
                <a:sym typeface="Courgette"/>
              </a:rPr>
              <a:t>Иов исповедует веру и надежду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85"/>
          <p:cNvSpPr txBox="1"/>
          <p:nvPr>
            <p:ph idx="4294967295" type="body"/>
          </p:nvPr>
        </p:nvSpPr>
        <p:spPr>
          <a:xfrm>
            <a:off x="224280" y="1408320"/>
            <a:ext cx="11455200" cy="426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8333" lnSpcReduction="10000"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я знаю, что мой Искупитель жив, и восстановит из праха душу мою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[букв. “прах”, метафора для праха смерти]!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после того, как с меня сдерут кожу, я в своей плоти увижу Бога!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я  сам увижу, мои глаза, а не другого человека, узрят [Его]!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изнывает “сердце” [почка] в моей груди!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(Мой перевод)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85"/>
          <p:cNvSpPr/>
          <p:nvPr/>
        </p:nvSpPr>
        <p:spPr>
          <a:xfrm>
            <a:off x="360" y="5945400"/>
            <a:ext cx="12191400" cy="516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Иов предвкушает свое оправдание, пусть даже после смерти!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8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6" name="Google Shape;132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2280" y="1407960"/>
            <a:ext cx="6648840" cy="5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200" y="2651400"/>
            <a:ext cx="6506280" cy="41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0040" y="3413520"/>
            <a:ext cx="5401080" cy="45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5800" y="4244760"/>
            <a:ext cx="2695680" cy="50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86"/>
          <p:cNvSpPr txBox="1"/>
          <p:nvPr>
            <p:ph idx="4294967295" type="title"/>
          </p:nvPr>
        </p:nvSpPr>
        <p:spPr>
          <a:xfrm>
            <a:off x="293400" y="18360"/>
            <a:ext cx="1147896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althazar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Что мы узнаем из второго цикла диалогов?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86"/>
          <p:cNvSpPr txBox="1"/>
          <p:nvPr>
            <p:ph idx="4294967295" type="body"/>
          </p:nvPr>
        </p:nvSpPr>
        <p:spPr>
          <a:xfrm>
            <a:off x="673200" y="987120"/>
            <a:ext cx="1109916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Друзья Иова настаивают на верности своей теологии «причина-следствие».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Иов по-прежнему считает подобную “мудрость” глубоко ошибочной,  что ей противоречит весь богатый жизненный опыт.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Дебаты друзей с Иовом часто принимают  форму саркастических и риторических вопросов. В этом  мало прогресса в разрешении проблемы божественной справедливости.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86"/>
          <p:cNvSpPr/>
          <p:nvPr/>
        </p:nvSpPr>
        <p:spPr>
          <a:xfrm>
            <a:off x="0" y="5205600"/>
            <a:ext cx="11938320" cy="173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Положительно то, что Иов с  упорством защищает свою невиновность и без всякого сомнения ожидает, что Бог оправдает его, пусть  даже  после его  смерти</a:t>
            </a:r>
            <a:r>
              <a:rPr b="0" i="0" lang="en-US" sz="44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86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87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1111" lnSpcReduction="10000"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ТРЕТИЙ ЦИКЛ ДИАЛОГОВ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87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22-27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87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DADDCB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88"/>
          <p:cNvSpPr txBox="1"/>
          <p:nvPr>
            <p:ph idx="4294967295" type="title"/>
          </p:nvPr>
        </p:nvSpPr>
        <p:spPr>
          <a:xfrm>
            <a:off x="1066680" y="31788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ТРЕТИЙ ЦИКЛ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88"/>
          <p:cNvSpPr txBox="1"/>
          <p:nvPr>
            <p:ph idx="4294967295" type="body"/>
          </p:nvPr>
        </p:nvSpPr>
        <p:spPr>
          <a:xfrm>
            <a:off x="664920" y="1482120"/>
            <a:ext cx="10459440" cy="336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В этом цикле речей друзья Иова еще более суровы. Они выдвигают Иову резкие обвинения в его конкретных проступках.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Обвинения, безусловно, не имеют под собой никаких реальных данных. Они - гипотетический вывод на том основании, что Иов ДОЛЖЕН быть ужасным грешником. Иначе страданий бы не было.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На сей раз Вилдад  довольно краток, а Софар вообще молчит (видимо, сказал все, что намеревался).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88"/>
          <p:cNvSpPr/>
          <p:nvPr/>
        </p:nvSpPr>
        <p:spPr>
          <a:xfrm>
            <a:off x="478080" y="5074200"/>
            <a:ext cx="11006640" cy="1370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Краткость Вильдада и молчание Софара могут быть литературным приемом, показывающим, что спор постепенно сходит на нет.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8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89"/>
          <p:cNvSpPr txBox="1"/>
          <p:nvPr>
            <p:ph idx="4294967295" type="title"/>
          </p:nvPr>
        </p:nvSpPr>
        <p:spPr>
          <a:xfrm>
            <a:off x="293400" y="152280"/>
            <a:ext cx="11478960" cy="103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lthazar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Что мы узнаем из третьего цикла  диалогов?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89"/>
          <p:cNvSpPr txBox="1"/>
          <p:nvPr>
            <p:ph idx="4294967295" type="body"/>
          </p:nvPr>
        </p:nvSpPr>
        <p:spPr>
          <a:xfrm>
            <a:off x="0" y="1184400"/>
            <a:ext cx="1206684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Друзья Иова исчерпали доказательства верности своей теологии справедливости. Вилдад краток, Софар молчит.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Никаких новых идей не предложено, в этот раз друзья прибегли к грубым домыслам о наличии у Иова “тайных” грехов.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33CCCC"/>
              </a:buClr>
              <a:buSzPts val="3200"/>
              <a:buFont typeface="Noto Sans Symbols"/>
              <a:buChar char="■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Иов продолжает настаивать на своей невиновности. Но видит ли он  еще способ «достучаться» до  Бога?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89"/>
          <p:cNvSpPr/>
          <p:nvPr/>
        </p:nvSpPr>
        <p:spPr>
          <a:xfrm>
            <a:off x="63720" y="4736160"/>
            <a:ext cx="11938320" cy="1978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Свои последние слова Иов  дает в форме проклятия,  предупреждая своих друзей,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 что место насмешника - опасное место</a:t>
            </a:r>
            <a:r>
              <a:rPr b="0" i="0" lang="en-US" sz="44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89"/>
          <p:cNvSpPr txBox="1"/>
          <p:nvPr>
            <p:ph idx="12" type="sldNum"/>
          </p:nvPr>
        </p:nvSpPr>
        <p:spPr>
          <a:xfrm>
            <a:off x="8737560" y="6278400"/>
            <a:ext cx="284400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"/>
          <p:cNvSpPr txBox="1"/>
          <p:nvPr>
            <p:ph idx="4294967295" type="title"/>
          </p:nvPr>
        </p:nvSpPr>
        <p:spPr>
          <a:xfrm>
            <a:off x="1066680" y="642600"/>
            <a:ext cx="10057680" cy="85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ЖАНР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"/>
          <p:cNvSpPr txBox="1"/>
          <p:nvPr>
            <p:ph idx="4294967295" type="body"/>
          </p:nvPr>
        </p:nvSpPr>
        <p:spPr>
          <a:xfrm>
            <a:off x="1066680" y="1500480"/>
            <a:ext cx="10568160" cy="462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99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Общепризнано, что книга Иова относится к жанру литературы мудрости, стилю, широко распространенному на древнем Ближнем Востоке.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В частности, известен поэтический монолог “Я восславлю Господа Мудрости”, получивший название “вавилонская история Иова”, так как в нем изображен человек, борющийся с тем фактом, что бог Мардук позволил ему страдать, несмотря на то, что этот человек праведен.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Известен текст, написанный в Египте, изображающий человека, помышляющего о самоубийстве, так как настали плохие времена, а справедливость и любовь исчезли.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Другой текст комментирует абсурдность жизни.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90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3333" lnSpcReduction="20000"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В ПОИСКАХ МУДРОСТИ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90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28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90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2060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91"/>
          <p:cNvSpPr txBox="1"/>
          <p:nvPr>
            <p:ph type="title"/>
          </p:nvPr>
        </p:nvSpPr>
        <p:spPr>
          <a:xfrm>
            <a:off x="1066680" y="28800"/>
            <a:ext cx="10057680" cy="97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Open Sans"/>
              <a:buNone/>
            </a:pPr>
            <a:r>
              <a:rPr b="0" lang="en-US" sz="2800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Глава 28 - интерлюдия </a:t>
            </a:r>
            <a:br>
              <a:rPr lang="en-US" sz="2800"/>
            </a:br>
            <a:r>
              <a:rPr b="0" lang="en-US" sz="2800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(=переход между главными частями)?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91"/>
          <p:cNvSpPr txBox="1"/>
          <p:nvPr>
            <p:ph idx="1" type="body"/>
          </p:nvPr>
        </p:nvSpPr>
        <p:spPr>
          <a:xfrm>
            <a:off x="352800" y="862560"/>
            <a:ext cx="6133680" cy="581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4444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Глава 28 вызвала большие научные дебаты.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Как поэтическое произведение, глава стоит особняком. По содержанию  она не связана ни с тем, что до нее, ни с тем, что после.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В тексте нет никакого идентификатора, логического перехода, к  гл. 28.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Содержание речи и невозмутимый стиль совсем не похожи на речь Иова. Не похож текст главы и на речи друзей, которые отличались напыщенностью.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2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В принципе, почему бы главе 28 не быть продолжением речи Иова (согласно ESV)? Но большинство ученых считают это маловероятным.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91"/>
          <p:cNvSpPr txBox="1"/>
          <p:nvPr>
            <p:ph idx="1" type="body"/>
          </p:nvPr>
        </p:nvSpPr>
        <p:spPr>
          <a:xfrm>
            <a:off x="6676920" y="1005840"/>
            <a:ext cx="5351400" cy="5463720"/>
          </a:xfrm>
          <a:prstGeom prst="rect">
            <a:avLst/>
          </a:prstGeom>
          <a:solidFill>
            <a:srgbClr val="7B3C1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9999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FE0BC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EFE0BC"/>
                </a:solidFill>
                <a:latin typeface="Avenir"/>
                <a:ea typeface="Avenir"/>
                <a:cs typeface="Avenir"/>
                <a:sym typeface="Avenir"/>
              </a:rPr>
              <a:t>Лучшим ответом на этот вопрос может быть то, что рассказчик прочтет эту поэму, как интерлюдию.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Спор между Иовом и его друзьями зашел в тупик.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Итак, интерлюдия отделяет то, что было ранее, от того, что последует далее, то есть от  монологов Иова, Елиуя и Бога.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1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Интерлюдия посвящена фундаментальному  вопросу: «Где обитает мудрость?».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91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92"/>
          <p:cNvSpPr txBox="1"/>
          <p:nvPr>
            <p:ph idx="4294967295" type="title"/>
          </p:nvPr>
        </p:nvSpPr>
        <p:spPr>
          <a:xfrm>
            <a:off x="384480" y="559440"/>
            <a:ext cx="1116972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Поиск драгоценностей простодушными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92"/>
          <p:cNvSpPr txBox="1"/>
          <p:nvPr>
            <p:ph idx="4294967295" type="body"/>
          </p:nvPr>
        </p:nvSpPr>
        <p:spPr>
          <a:xfrm>
            <a:off x="635400" y="1431360"/>
            <a:ext cx="10920600" cy="496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6666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Рассматривая процесс поиска серебра, золота, железа и прочих драгоценностей в качестве образа, поэт описывает усилия, прилагаемые людьми, чтобы все это  найти (28:1-11).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Но несмотря на всю свою изобретательность, у людей не получается обрести мудрость, которая ценнее золотого песка (28:12, 20).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Мудрость – не драгоценный металл, ее нельзя обнаружить, погружаясь вглубь земли и моря (28:13-14).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Мудрость нельзя купить, как некий товар на рынке (28:15).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Мудрость много ценнее любой драгоценности, которой люди жаждут обладать (28:16-19).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92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3"/>
          <p:cNvSpPr txBox="1"/>
          <p:nvPr>
            <p:ph idx="4294967295" type="title"/>
          </p:nvPr>
        </p:nvSpPr>
        <p:spPr>
          <a:xfrm>
            <a:off x="1066680" y="547560"/>
            <a:ext cx="10057680" cy="8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Неуловимость мудрости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93"/>
          <p:cNvSpPr txBox="1"/>
          <p:nvPr>
            <p:ph idx="4294967295" type="body"/>
          </p:nvPr>
        </p:nvSpPr>
        <p:spPr>
          <a:xfrm>
            <a:off x="552960" y="1395000"/>
            <a:ext cx="10571400" cy="354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Мудрость сокрыта от всего живущего, независимо от того, высоко оно или низко (28:21-22).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Только Бог знает истинный путь мудрости, ибо только Он видит все от одного конца земли до другого (28:23-24).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Бог воплощает Свою мудрость в том, как полагает пределы ветру, воде, дождю, молнии (28:25-27).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Истинная мудрость должна происходить из благоговения перед Самим Богом (28:28; Притч. 1:7; 9:10; Пс. 110:10).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93"/>
          <p:cNvSpPr/>
          <p:nvPr/>
        </p:nvSpPr>
        <p:spPr>
          <a:xfrm>
            <a:off x="552960" y="5157720"/>
            <a:ext cx="11115720" cy="1370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Impact"/>
                <a:ea typeface="Impact"/>
                <a:cs typeface="Impact"/>
                <a:sym typeface="Impact"/>
              </a:rPr>
              <a:t>У Иова еще нет ответа на его дилемму, но страстно желая, чтобы Бог заговорил,  он, несомненно, следует путем мудрости! 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93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94"/>
          <p:cNvSpPr txBox="1"/>
          <p:nvPr>
            <p:ph idx="4294967295" type="title"/>
          </p:nvPr>
        </p:nvSpPr>
        <p:spPr>
          <a:xfrm>
            <a:off x="1629000" y="2916720"/>
            <a:ext cx="8933040" cy="138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b="0" i="0" lang="en-US" sz="6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МОНОЛОГИ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94"/>
          <p:cNvSpPr txBox="1"/>
          <p:nvPr>
            <p:ph idx="4294967295" type="body"/>
          </p:nvPr>
        </p:nvSpPr>
        <p:spPr>
          <a:xfrm>
            <a:off x="1629000" y="4568040"/>
            <a:ext cx="8939160" cy="4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C0C0C"/>
                </a:solidFill>
                <a:latin typeface="Avenir"/>
                <a:ea typeface="Avenir"/>
                <a:cs typeface="Avenir"/>
                <a:sym typeface="Avenir"/>
              </a:rPr>
              <a:t>29-41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94"/>
          <p:cNvSpPr txBox="1"/>
          <p:nvPr>
            <p:ph idx="12" type="sldNum"/>
          </p:nvPr>
        </p:nvSpPr>
        <p:spPr>
          <a:xfrm>
            <a:off x="8604360" y="5177520"/>
            <a:ext cx="1957680" cy="22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5"/>
          <p:cNvSpPr txBox="1"/>
          <p:nvPr>
            <p:ph idx="4294967295"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Монологи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95"/>
          <p:cNvSpPr txBox="1"/>
          <p:nvPr>
            <p:ph idx="4294967295" type="body"/>
          </p:nvPr>
        </p:nvSpPr>
        <p:spPr>
          <a:xfrm>
            <a:off x="758520" y="2213280"/>
            <a:ext cx="10365840" cy="4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Теперь мы наблюдаем переход от циклов речей Иова и его друзей к циклу монологов.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Это не совсем монологи, поскольку Иов не одинок. Тем не менее, диалога, как раньше, нет.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Прозвучат три голоса: Иова, Елиуя и Бога. Они-то и  приведут читателя к развязке истории.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95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2060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96"/>
          <p:cNvSpPr txBox="1"/>
          <p:nvPr>
            <p:ph idx="4294967295" type="title"/>
          </p:nvPr>
        </p:nvSpPr>
        <p:spPr>
          <a:xfrm>
            <a:off x="1066680" y="276840"/>
            <a:ext cx="10057680" cy="97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Open Sans"/>
              <a:buNone/>
            </a:pPr>
            <a:r>
              <a:rPr b="0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Язык проклятий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96"/>
          <p:cNvSpPr txBox="1"/>
          <p:nvPr>
            <p:ph idx="4294967295" type="body"/>
          </p:nvPr>
        </p:nvSpPr>
        <p:spPr>
          <a:xfrm>
            <a:off x="622440" y="1423800"/>
            <a:ext cx="11127600" cy="515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333"/>
          </a:bodyPr>
          <a:lstStyle/>
          <a:p>
            <a:pPr indent="-182900" lvl="0" marL="1828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1" i="0" lang="en-US" sz="28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Чтобы понять кульминацию последнего воззвания Иова, нужно понимать язык проклятий.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Проклятие - это речевой акт, призывающий  Божий суд.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Обращение  Иова принимает форму проклятия, в котором он отвергает выдвинутые против него обвинения и призывает Божий суд, если он виновен.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Подобная клятва об освобождении от ответственности имела много прецедентов на древнем Ближнем Востоке.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Последние слова: “Слова Иова кончились” (31:40) - заключительное утверждение, скрепленное его подписью. После этого бремя дальнейших  доказательств возлагается на суд, Божий суд в данном случае (31:35).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Длинный список оговорок “если” навлекает на голову Иова божественную кару, если он совершил любое из перечисленных им преступлений.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96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97"/>
          <p:cNvSpPr txBox="1"/>
          <p:nvPr>
            <p:ph idx="4294967295" type="title"/>
          </p:nvPr>
        </p:nvSpPr>
        <p:spPr>
          <a:xfrm>
            <a:off x="1066680" y="709920"/>
            <a:ext cx="1005768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Клятвы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97"/>
          <p:cNvSpPr txBox="1"/>
          <p:nvPr>
            <p:ph idx="4294967295" type="body"/>
          </p:nvPr>
        </p:nvSpPr>
        <p:spPr>
          <a:xfrm>
            <a:off x="1066680" y="1549800"/>
            <a:ext cx="10057680" cy="481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333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Иов, защищая свою честность, произнесет клятвы, касающиеся нескольких сфер своей жизни: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сексуальных забавах (31:1-4, 9-12)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лукавстве (31:5-8)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невыполнении социальных обязательств (31:13-23, 31-32)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опоре на богатство (31:24-25)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идолопоклонстве (31:26-28)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 мести врагу (31:29-30)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сокрытии тайных грехов (31:33-34)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942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Невиновен в эксплуатировании других (31:38-40a)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97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98"/>
          <p:cNvSpPr txBox="1"/>
          <p:nvPr>
            <p:ph idx="4294967295" type="title"/>
          </p:nvPr>
        </p:nvSpPr>
        <p:spPr>
          <a:xfrm>
            <a:off x="1066680" y="642600"/>
            <a:ext cx="10057680" cy="93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Финальная апелляция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98"/>
          <p:cNvSpPr txBox="1"/>
          <p:nvPr>
            <p:ph idx="4294967295" type="body"/>
          </p:nvPr>
        </p:nvSpPr>
        <p:spPr>
          <a:xfrm>
            <a:off x="1066680" y="1776960"/>
            <a:ext cx="1005768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3888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venir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Ранее Иов желал, чтобы свидетельство его страдания было начертано в книге или вырезано на камне железным резцом (19:23-24).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99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Теперь, следуя этому образу, он предлагает выставить в форме юридического  документа  список обвинений, которые мог бы выдвинуть Бог против его клятв о своей  невиновности (31:35-36).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99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Иов скрепил бы эту запись своей печатью и призвал бы Бога отреагировать на нее.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99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«Печать» (на иврите это буква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, начертанная древним шрифтом, как X) - последняя буква еврейского алфавита (31:35).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99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Если бы у Иова была такая запись, он «возложил бы ее, как венец» (сделал для всех  видимой) (31:36-37)!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98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6" name="Google Shape;14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320" y="4760640"/>
            <a:ext cx="199800" cy="2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2060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99"/>
          <p:cNvSpPr txBox="1"/>
          <p:nvPr>
            <p:ph idx="4294967295" type="body"/>
          </p:nvPr>
        </p:nvSpPr>
        <p:spPr>
          <a:xfrm>
            <a:off x="256680" y="123120"/>
            <a:ext cx="11802600" cy="66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FFFF99"/>
                </a:solidFill>
                <a:latin typeface="Avenir"/>
                <a:ea typeface="Avenir"/>
                <a:cs typeface="Avenir"/>
                <a:sym typeface="Avenir"/>
              </a:rPr>
              <a:t>Документ, который, по словам Иова, он возложит на плечи или будет носить как венец, покажется странным современному читателю.  Однако в эпоху Иова люди носили на шее  цилиндрические печати (см. Бытие 38:18, 25).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1" i="1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Цилиндрические печати - камни цилиндрической формы с гравировкой, обозначающей право собственности.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901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1" i="1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Такие печати появивились где-то в 3500 году до н. э. Эта печать раскатывалась по мягкой глине и  получалась подпись 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ylinder seal with Mesopotamian deities | She Who Wrote: Enheduanna and  Women of Mesopotamia, ca. 3400–2000 B.C. | The Morgan Library &amp; Museum  Online Exhibitions" id="1432" name="Google Shape;143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275" y="3317699"/>
            <a:ext cx="8318275" cy="29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99"/>
          <p:cNvSpPr/>
          <p:nvPr/>
        </p:nvSpPr>
        <p:spPr>
          <a:xfrm>
            <a:off x="7304760" y="6387480"/>
            <a:ext cx="409932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Библиотека Моргана, Нью-Йорк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99"/>
          <p:cNvSpPr txBox="1"/>
          <p:nvPr>
            <p:ph idx="12" type="sldNum"/>
          </p:nvPr>
        </p:nvSpPr>
        <p:spPr>
          <a:xfrm>
            <a:off x="10287000" y="6035040"/>
            <a:ext cx="8373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venir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Balance">
  <a:themeElements>
    <a:clrScheme name="Balance 7">
      <a:dk1>
        <a:srgbClr val="B4AF80"/>
      </a:dk1>
      <a:lt1>
        <a:srgbClr val="FFFFFF"/>
      </a:lt1>
      <a:dk2>
        <a:srgbClr val="C8C6A2"/>
      </a:dk2>
      <a:lt2>
        <a:srgbClr val="827F4C"/>
      </a:lt2>
      <a:accent1>
        <a:srgbClr val="7C784E"/>
      </a:accent1>
      <a:accent2>
        <a:srgbClr val="A2A4AC"/>
      </a:accent2>
      <a:accent3>
        <a:srgbClr val="E0DFCE"/>
      </a:accent3>
      <a:accent4>
        <a:srgbClr val="DADADA"/>
      </a:accent4>
      <a:accent5>
        <a:srgbClr val="BFBEB2"/>
      </a:accent5>
      <a:accent6>
        <a:srgbClr val="92949B"/>
      </a:accent6>
      <a:hlink>
        <a:srgbClr val="33CCCC"/>
      </a:hlink>
      <a:folHlink>
        <a:srgbClr val="00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sed Leaves design template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2024-03-20T12:45:42Z</dcterms:created>
  <dc:creator>Yandex.Translate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HiddenSlides">
    <vt:i4>1</vt:i4>
  </property>
  <property fmtid="{D5CDD505-2E9C-101B-9397-08002B2CF9AE}" pid="4" name="Notes">
    <vt:i4>140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140</vt:i4>
  </property>
</Properties>
</file>